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zeSQcS349QjEE0P6cipO+3Z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514FF-F32A-4BF4-9098-D0A326233BEB}">
  <a:tblStyle styleId="{7AC514FF-F32A-4BF4-9098-D0A326233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531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e263c242_2_1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g2a5e263c242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a5e263c242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e263c242_2_1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2" name="Google Shape;162;g2a5e263c242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2a5e263c242_2_1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e263c242_2_15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3" name="Google Shape;173;g2a5e263c242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2a5e263c242_2_1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5e263c242_2_18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4" name="Google Shape;184;g2a5e263c242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a5e263c242_2_1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e263c242_2_1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3" name="Google Shape;193;g2a5e263c24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a5e263c242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5f2345516_0_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2" name="Google Shape;202;g2a5f23455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2a5f2345516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f2345516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1" name="Google Shape;211;g2a5f23455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2a5f2345516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0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f2345516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11" name="Google Shape;211;g2a5f23455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2a5f2345516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08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5f2345516_0_2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2" name="Google Shape;222;g2a5f23455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2a5f2345516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5e263c242_2_20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1" name="Google Shape;231;g2a5e263c242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a5e263c242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5f2345516_0_4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9" name="Google Shape;239;g2a5f234551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a5f2345516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e263c242_2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g2a5e263c24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2a5e263c242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e263c242_2_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3" name="Google Shape;93;g2a5e263c24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2a5e263c242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5e263c242_2_5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5" name="Google Shape;105;g2a5e263c242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2a5e263c242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5e263c242_2_6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4" name="Google Shape;114;g2a5e263c24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2a5e263c242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e263c242_2_9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5" name="Google Shape;125;g2a5e263c242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a5e263c242_2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5e263c242_2_10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g2a5e263c242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a5e263c242_2_1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e263c242_2_1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3" name="Google Shape;143;g2a5e263c242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a5e263c242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17463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610496" y="1217613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609600" y="666750"/>
            <a:ext cx="5727247" cy="342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29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4"/>
          </p:nvPr>
        </p:nvSpPr>
        <p:spPr>
          <a:xfrm>
            <a:off x="4629150" y="1878807"/>
            <a:ext cx="3887391" cy="229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887391" y="892969"/>
            <a:ext cx="4629150" cy="32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629841" y="1695451"/>
            <a:ext cx="2949178" cy="24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27898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629841" y="1543051"/>
            <a:ext cx="2949178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1588" y="-4763"/>
            <a:ext cx="9144000" cy="368301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onidas_J._Guiba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Robert_Sedgewick_(computer_scientist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h_(graph_theory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609600" y="735500"/>
            <a:ext cx="84573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EC504 Project </a:t>
            </a:r>
            <a:r>
              <a:rPr lang="en-US" sz="2800"/>
              <a:t>Presentation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Performance Comparison between red-Black Tree and AVL Tree</a:t>
            </a:r>
            <a:endParaRPr sz="3000"/>
          </a:p>
        </p:txBody>
      </p:sp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609600" y="2663200"/>
            <a:ext cx="68580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Ziyan Chen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Hin Lui Shum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</a:t>
            </a:r>
            <a:r>
              <a:rPr lang="en-US" sz="1500">
                <a:solidFill>
                  <a:srgbClr val="040C28"/>
                </a:solidFill>
              </a:rPr>
              <a:t>ì</a:t>
            </a:r>
            <a:r>
              <a:rPr lang="en-US" sz="1500"/>
              <a:t>a Wilkins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Zhiqing Wang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5e263c242_2_124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a5e263c242_2_12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57" name="Google Shape;157;g2a5e263c242_2_124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first step is similar to BST,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but the hardest thing is how to fix the coloring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make the tree corresponding to rule 1~4 again.</a:t>
            </a:r>
            <a:endParaRPr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2a5e263c242_2_124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Insertion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59" name="Google Shape;159;g2a5e263c242_2_124"/>
          <p:cNvPicPr preferRelativeResize="0"/>
          <p:nvPr/>
        </p:nvPicPr>
        <p:blipFill rotWithShape="1">
          <a:blip r:embed="rId3">
            <a:alphaModFix/>
          </a:blip>
          <a:srcRect l="7069" t="5968" r="-25482" b="-24381"/>
          <a:stretch/>
        </p:blipFill>
        <p:spPr>
          <a:xfrm>
            <a:off x="5079125" y="361950"/>
            <a:ext cx="4572001" cy="6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e263c242_2_13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a5e263c242_2_13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g2a5e263c242_2_132"/>
          <p:cNvSpPr txBox="1"/>
          <p:nvPr/>
        </p:nvSpPr>
        <p:spPr>
          <a:xfrm>
            <a:off x="455700" y="10998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if parent is left child of grandparent: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uncle is red</a:t>
            </a:r>
            <a:br>
              <a:rPr lang="en-US">
                <a:solidFill>
                  <a:schemeClr val="dk1"/>
                </a:solidFill>
              </a:rPr>
            </a:br>
            <a:r>
              <a:rPr lang="en-US" b="1">
                <a:solidFill>
                  <a:schemeClr val="dk1"/>
                </a:solidFill>
              </a:rPr>
              <a:t>uncle, parent, </a:t>
            </a:r>
            <a:r>
              <a:rPr lang="en-US" b="1">
                <a:solidFill>
                  <a:srgbClr val="FF0000"/>
                </a:solidFill>
              </a:rPr>
              <a:t>grandparent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uncle is black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-US">
                <a:solidFill>
                  <a:schemeClr val="dk1"/>
                </a:solidFill>
              </a:rPr>
              <a:t>node is right child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swap (uncle, node)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-US">
                <a:solidFill>
                  <a:schemeClr val="dk1"/>
                </a:solidFill>
              </a:rPr>
              <a:t>~left~</a:t>
            </a:r>
            <a:br>
              <a:rPr lang="en-US">
                <a:solidFill>
                  <a:schemeClr val="dk1"/>
                </a:solidFill>
              </a:rPr>
            </a:br>
            <a:r>
              <a:rPr lang="en-US" b="1">
                <a:solidFill>
                  <a:schemeClr val="dk1"/>
                </a:solidFill>
              </a:rPr>
              <a:t>parent , </a:t>
            </a:r>
            <a:r>
              <a:rPr lang="en-US" b="1">
                <a:solidFill>
                  <a:srgbClr val="FF0000"/>
                </a:solidFill>
              </a:rPr>
              <a:t>grandparent</a:t>
            </a:r>
            <a:endParaRPr b="1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~ right child ~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2a5e263c242_2_132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Insertion fixup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69" name="Google Shape;169;g2a5e263c242_2_132"/>
          <p:cNvPicPr preferRelativeResize="0"/>
          <p:nvPr/>
        </p:nvPicPr>
        <p:blipFill rotWithShape="1">
          <a:blip r:embed="rId3">
            <a:alphaModFix/>
          </a:blip>
          <a:srcRect b="36455"/>
          <a:stretch/>
        </p:blipFill>
        <p:spPr>
          <a:xfrm>
            <a:off x="4190800" y="0"/>
            <a:ext cx="4953200" cy="32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a5e263c242_2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420600"/>
            <a:ext cx="6488449" cy="1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5e263c242_2_155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a5e263c242_2_15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78" name="Google Shape;178;g2a5e263c242_2_155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Similarly, after deletion ,we need a color fix to make it a RBT again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g2a5e263c242_2_155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Deletion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80" name="Google Shape;180;g2a5e263c242_2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3" y="1475950"/>
            <a:ext cx="4354776" cy="37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a5e263c242_2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37" y="331800"/>
            <a:ext cx="4427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5e263c242_2_18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a5e263c242_2_18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 and aVL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89" name="Google Shape;189;g2a5e263c242_2_182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Similarities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Both are BSTs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Both need rotation to make itself balanced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Differences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RBT is not so strictly balanced as AVL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AVL’s strictness make every insertion/deletion violates its properties and need lots of rotation to fix it, while BST ensures less rotations to achieves it.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…which leads efficiency difference in frequent adjustment on the tree.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2a5e263c242_2_182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Similarities  and Differences between AVL and RBT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5e263c242_2_190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a5e263c242_2_19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98" name="Google Shape;198;g2a5e263c242_2_190"/>
          <p:cNvSpPr txBox="1"/>
          <p:nvPr/>
        </p:nvSpPr>
        <p:spPr>
          <a:xfrm>
            <a:off x="455700" y="880668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[zychen02@scc1 zychen02]$ </a:t>
            </a:r>
            <a:r>
              <a:rPr lang="en-US" dirty="0" err="1">
                <a:solidFill>
                  <a:schemeClr val="dk1"/>
                </a:solidFill>
              </a:rPr>
              <a:t>uname</a:t>
            </a:r>
            <a:r>
              <a:rPr lang="en-US" dirty="0">
                <a:solidFill>
                  <a:schemeClr val="dk1"/>
                </a:solidFill>
              </a:rPr>
              <a:t> -a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Linux scc1 4.18.0-513.9.1.el8_9.x86_64 #1 SMP Sat Dec 2 05:23:44 EST 2023 x86_64 </a:t>
            </a:r>
            <a:r>
              <a:rPr lang="en-US" dirty="0" err="1">
                <a:solidFill>
                  <a:schemeClr val="dk1"/>
                </a:solidFill>
              </a:rPr>
              <a:t>x86_64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x86_64</a:t>
            </a:r>
            <a:r>
              <a:rPr lang="en-US" dirty="0">
                <a:solidFill>
                  <a:schemeClr val="dk1"/>
                </a:solidFill>
              </a:rPr>
              <a:t> GNU/Linux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[zychen02@scc1 zychen02]$ cat /proc/</a:t>
            </a:r>
            <a:r>
              <a:rPr lang="en-US" dirty="0" err="1">
                <a:solidFill>
                  <a:schemeClr val="dk1"/>
                </a:solidFill>
              </a:rPr>
              <a:t>cpuinfo|grep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name|cut</a:t>
            </a:r>
            <a:r>
              <a:rPr lang="en-US" dirty="0">
                <a:solidFill>
                  <a:schemeClr val="dk1"/>
                </a:solidFill>
              </a:rPr>
              <a:t> -f2 -d:|</a:t>
            </a:r>
            <a:r>
              <a:rPr lang="en-US" dirty="0" err="1">
                <a:solidFill>
                  <a:schemeClr val="dk1"/>
                </a:solidFill>
              </a:rPr>
              <a:t>uniq</a:t>
            </a:r>
            <a:r>
              <a:rPr lang="en-US" dirty="0">
                <a:solidFill>
                  <a:schemeClr val="dk1"/>
                </a:solidFill>
              </a:rPr>
              <a:t> -c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32  </a:t>
            </a:r>
            <a:r>
              <a:rPr lang="en-US" dirty="0">
                <a:solidFill>
                  <a:srgbClr val="FF0000"/>
                </a:solidFill>
              </a:rPr>
              <a:t>Intel(R) Xeon(R) Gold 6242</a:t>
            </a:r>
            <a:r>
              <a:rPr lang="en-US" dirty="0">
                <a:solidFill>
                  <a:schemeClr val="dk1"/>
                </a:solidFill>
              </a:rPr>
              <a:t> CPU @ </a:t>
            </a:r>
            <a:r>
              <a:rPr lang="en-US" dirty="0">
                <a:solidFill>
                  <a:srgbClr val="FF0000"/>
                </a:solidFill>
              </a:rPr>
              <a:t>2.80GHz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[zychen02@scc1 zychen02]$ cat /proc/</a:t>
            </a:r>
            <a:r>
              <a:rPr lang="en-US" dirty="0" err="1">
                <a:solidFill>
                  <a:schemeClr val="dk1"/>
                </a:solidFill>
              </a:rPr>
              <a:t>cpuinfo|grep</a:t>
            </a:r>
            <a:r>
              <a:rPr lang="en-US" dirty="0">
                <a:solidFill>
                  <a:schemeClr val="dk1"/>
                </a:solidFill>
              </a:rPr>
              <a:t> "processor"|</a:t>
            </a:r>
            <a:r>
              <a:rPr lang="en-US" dirty="0" err="1">
                <a:solidFill>
                  <a:schemeClr val="dk1"/>
                </a:solidFill>
              </a:rPr>
              <a:t>wc</a:t>
            </a:r>
            <a:r>
              <a:rPr lang="en-US" dirty="0">
                <a:solidFill>
                  <a:schemeClr val="dk1"/>
                </a:solidFill>
              </a:rPr>
              <a:t> -l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32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[zychen02@scc1 zychen02]$ cat /proc/</a:t>
            </a:r>
            <a:r>
              <a:rPr lang="en-US" dirty="0" err="1">
                <a:solidFill>
                  <a:schemeClr val="dk1"/>
                </a:solidFill>
              </a:rPr>
              <a:t>cpuinfo|grep</a:t>
            </a:r>
            <a:r>
              <a:rPr lang="en-US" dirty="0">
                <a:solidFill>
                  <a:schemeClr val="dk1"/>
                </a:solidFill>
              </a:rPr>
              <a:t> "cores"|</a:t>
            </a:r>
            <a:r>
              <a:rPr lang="en-US" dirty="0" err="1">
                <a:solidFill>
                  <a:schemeClr val="dk1"/>
                </a:solidFill>
              </a:rPr>
              <a:t>uniq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cpu</a:t>
            </a:r>
            <a:r>
              <a:rPr lang="en-US" dirty="0">
                <a:solidFill>
                  <a:schemeClr val="dk1"/>
                </a:solidFill>
              </a:rPr>
              <a:t> cores       : 16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99" name="Google Shape;199;g2a5e263c242_2_190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Testbench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f2345516_0_4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a5f2345516_0_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07" name="Google Shape;207;g2a5f2345516_0_4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 different scales of random data, compare the following aspects: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build tree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search a certain node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find node with max value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find node with min value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g2a5f2345516_0_4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Test method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f2345516_0_1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a5f2345516_0_1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17" name="Google Shape;217;g2a5f2345516_0_12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Result</a:t>
            </a:r>
            <a:endParaRPr b="1">
              <a:solidFill>
                <a:srgbClr val="0F0F0F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81D47F1-4AA9-A319-C614-4069D8611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15403"/>
              </p:ext>
            </p:extLst>
          </p:nvPr>
        </p:nvGraphicFramePr>
        <p:xfrm>
          <a:off x="690297" y="1309955"/>
          <a:ext cx="7570125" cy="2866536"/>
        </p:xfrm>
        <a:graphic>
          <a:graphicData uri="http://schemas.openxmlformats.org/drawingml/2006/table">
            <a:tbl>
              <a:tblPr firstRow="1" bandRow="1">
                <a:tableStyleId>{7AC514FF-F32A-4BF4-9098-D0A326233BEB}</a:tableStyleId>
              </a:tblPr>
              <a:tblGrid>
                <a:gridCol w="841125">
                  <a:extLst>
                    <a:ext uri="{9D8B030D-6E8A-4147-A177-3AD203B41FA5}">
                      <a16:colId xmlns:a16="http://schemas.microsoft.com/office/drawing/2014/main" val="3899417937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1627626284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725340265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64133850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1797723903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1878266798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1737359066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1994560824"/>
                    </a:ext>
                  </a:extLst>
                </a:gridCol>
                <a:gridCol w="841125">
                  <a:extLst>
                    <a:ext uri="{9D8B030D-6E8A-4147-A177-3AD203B41FA5}">
                      <a16:colId xmlns:a16="http://schemas.microsoft.com/office/drawing/2014/main" val="2108795246"/>
                    </a:ext>
                  </a:extLst>
                </a:gridCol>
              </a:tblGrid>
              <a:tr h="318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Node 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AVL_Build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AVL_Search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AVL_FindMin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AVL_FindMax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BST_Build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BST_Search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BST_FindMin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BST_FindMax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8330933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8483941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1.28E-06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1.69E-07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8.04E-08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8.01E-08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2.34E-06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1.02E-07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7.15E-08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7.77E-08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1555814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1.31E-05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8.24E-08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7.54E-08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7.84E-08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1.45E-05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8.93E-08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7.91E-08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8.09E-08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338331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8.64E-08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7.93E-08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8.3E-08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0.000165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1.11E-07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8.59E-08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9.66E-08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0279098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0.001963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1.08E-07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1.09E-07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9.9E-08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0.001995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1.39E-07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1.23E-07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1.37E-07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5327422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0.033695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0.0000002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3.23E-07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1.53E-07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0.029312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3.09E-07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2.16E-07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3.13E-07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0440885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0.033028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2.38E-07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3.44E-07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1.66E-07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0.029569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2.76E-07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2.07E-07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2.93E-07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7859015"/>
                  </a:ext>
                </a:extLst>
              </a:tr>
              <a:tr h="31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0.03395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2.68E-07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3.22E-07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3.22E-07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0.029716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2.64E-07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2.23E-07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2.92E-07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06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7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42C7C78E-D4C2-7200-9EC1-86449548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51" y="2862564"/>
            <a:ext cx="3060259" cy="2341821"/>
          </a:xfrm>
          <a:prstGeom prst="rect">
            <a:avLst/>
          </a:prstGeom>
        </p:spPr>
      </p:pic>
      <p:sp>
        <p:nvSpPr>
          <p:cNvPr id="214" name="Google Shape;214;g2a5f2345516_0_1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a5f2345516_0_1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17" name="Google Shape;217;g2a5f2345516_0_12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Result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222944CF-F54B-153F-ECA6-884D6582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451" y="801986"/>
            <a:ext cx="3060259" cy="2341821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99100347-B7C2-3BF1-BA96-7D063D770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195" y="698700"/>
            <a:ext cx="3060259" cy="2341821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35AE009-2190-04D7-04FE-04438ADF7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195" y="2801679"/>
            <a:ext cx="3060258" cy="23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5f2345516_0_20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a5f2345516_0_2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27" name="Google Shape;227;g2a5f2345516_0_20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Building: 10~10000, AVL faster; &gt;10000, RB Tree faster;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Searching: Abnormal decline observed in 10~100, possibly because not all the cores are occupied.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	For whole data scale, AVL faster;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Find_min</a:t>
            </a:r>
            <a:r>
              <a:rPr lang="en-US" dirty="0">
                <a:solidFill>
                  <a:schemeClr val="dk1"/>
                </a:solidFill>
              </a:rPr>
              <a:t>: For the whole data scale, </a:t>
            </a:r>
            <a:r>
              <a:rPr lang="en-US" dirty="0" err="1">
                <a:solidFill>
                  <a:schemeClr val="dk1"/>
                </a:solidFill>
              </a:rPr>
              <a:t>RBTree</a:t>
            </a:r>
            <a:r>
              <a:rPr lang="en-US" dirty="0">
                <a:solidFill>
                  <a:schemeClr val="dk1"/>
                </a:solidFill>
              </a:rPr>
              <a:t> faster;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Find_max</a:t>
            </a:r>
            <a:r>
              <a:rPr lang="en-US" dirty="0">
                <a:solidFill>
                  <a:schemeClr val="dk1"/>
                </a:solidFill>
              </a:rPr>
              <a:t>: 10~1000,000, AVL faster; 10,000,000, RB Tree faster.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8" name="Google Shape;228;g2a5f2345516_0_20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Analysis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5e263c242_2_205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a5e263c242_2_20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Question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a5e263c242_2_205"/>
          <p:cNvSpPr txBox="1"/>
          <p:nvPr/>
        </p:nvSpPr>
        <p:spPr>
          <a:xfrm>
            <a:off x="486950" y="654375"/>
            <a:ext cx="7474200" cy="24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</a:rPr>
              <a:t>Question Time</a:t>
            </a:r>
            <a:endParaRPr sz="40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Project Objectives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628650" y="1330150"/>
            <a:ext cx="73302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Main Objective:</a:t>
            </a:r>
            <a:endParaRPr sz="1300"/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Analyze different tree structures and compare their performance.</a:t>
            </a:r>
            <a:endParaRPr sz="1300">
              <a:solidFill>
                <a:srgbClr val="0F0F0F"/>
              </a:solidFill>
            </a:endParaRPr>
          </a:p>
          <a:p>
            <a:pPr marL="17145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514350" lvl="1" indent="-952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endParaRPr sz="1300"/>
          </a:p>
        </p:txBody>
      </p:sp>
      <p:sp>
        <p:nvSpPr>
          <p:cNvPr id="80" name="Google Shape;80;p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5f2345516_0_4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a5f2345516_0_4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Thanks!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a5f2345516_0_46"/>
          <p:cNvSpPr txBox="1"/>
          <p:nvPr/>
        </p:nvSpPr>
        <p:spPr>
          <a:xfrm>
            <a:off x="3492300" y="1676625"/>
            <a:ext cx="21594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</a:rPr>
              <a:t>Thanks!</a:t>
            </a:r>
            <a:endParaRPr sz="40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e263c242_2_0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Contents</a:t>
            </a:r>
            <a:endParaRPr sz="3600" b="1"/>
          </a:p>
        </p:txBody>
      </p:sp>
      <p:sp>
        <p:nvSpPr>
          <p:cNvPr id="88" name="Google Shape;88;g2a5e263c242_2_0"/>
          <p:cNvSpPr txBox="1">
            <a:spLocks noGrp="1"/>
          </p:cNvSpPr>
          <p:nvPr>
            <p:ph type="body" idx="1"/>
          </p:nvPr>
        </p:nvSpPr>
        <p:spPr>
          <a:xfrm>
            <a:off x="628650" y="1172900"/>
            <a:ext cx="78867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Char char="▪"/>
            </a:pPr>
            <a:r>
              <a:rPr lang="en-US" sz="1300" dirty="0"/>
              <a:t>AVL Tree</a:t>
            </a:r>
          </a:p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Char char="▪"/>
            </a:pPr>
            <a:r>
              <a:rPr lang="en-US" sz="1300" dirty="0"/>
              <a:t>B+ Tree</a:t>
            </a:r>
            <a:endParaRPr sz="1300" dirty="0"/>
          </a:p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 dirty="0"/>
              <a:t>Red-Black Tree (RBT)</a:t>
            </a:r>
            <a:endParaRPr sz="1300" dirty="0"/>
          </a:p>
          <a:p>
            <a:pPr marL="9144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 dirty="0"/>
              <a:t>1, Establishment</a:t>
            </a:r>
            <a:endParaRPr sz="1300" dirty="0"/>
          </a:p>
          <a:p>
            <a:pPr marL="9144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 dirty="0"/>
              <a:t>2, Properties</a:t>
            </a:r>
            <a:endParaRPr sz="1300" dirty="0"/>
          </a:p>
          <a:p>
            <a:pPr marL="9144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 dirty="0"/>
              <a:t>3, Insertion and Deletion</a:t>
            </a:r>
            <a:endParaRPr sz="1300" dirty="0"/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 dirty="0"/>
              <a:t>Similarities and Difference Between AVL and RBT</a:t>
            </a:r>
            <a:endParaRPr sz="1300" dirty="0"/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 dirty="0"/>
              <a:t>Efficiency comparisons</a:t>
            </a:r>
            <a:endParaRPr sz="1300" dirty="0"/>
          </a:p>
        </p:txBody>
      </p:sp>
      <p:sp>
        <p:nvSpPr>
          <p:cNvPr id="89" name="Google Shape;89;g2a5e263c242_2_0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a5e263c242_2_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e263c242_2_2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a5e263c242_2_2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AVL (Andelsen-Valsky and Landis Tree )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a5e263c242_2_26"/>
          <p:cNvSpPr txBox="1"/>
          <p:nvPr/>
        </p:nvSpPr>
        <p:spPr>
          <a:xfrm>
            <a:off x="486950" y="654375"/>
            <a:ext cx="82326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</a:rPr>
              <a:t>AVL ( Andelsen-Valsky and Landis Tree, in memory of the three inventors) is the earliest balanced binary  search tree (BST) structure in the world.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BST: K(left sub)&lt;=K(root)&lt;L(right sub) for every node (take it as a root)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Strictly balancing: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For every node, | h(left subtree) - h(right subtree)| &lt;=1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If not, rotate subtrees to make it balanced. (LL, RR, LR, RL)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Learned much about it this semester, go over it quickly: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g2a5e263c24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50" y="2111300"/>
            <a:ext cx="3182199" cy="13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a5e263c242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55" y="2111300"/>
            <a:ext cx="3308521" cy="13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a5e263c242_2_26"/>
          <p:cNvSpPr txBox="1"/>
          <p:nvPr/>
        </p:nvSpPr>
        <p:spPr>
          <a:xfrm>
            <a:off x="1904500" y="3608475"/>
            <a:ext cx="138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Figure 1: LL rotate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g2a5e263c242_2_26"/>
          <p:cNvSpPr txBox="1"/>
          <p:nvPr/>
        </p:nvSpPr>
        <p:spPr>
          <a:xfrm>
            <a:off x="5558263" y="3608475"/>
            <a:ext cx="128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Figure 2: LR rotate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e263c242_2_58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a5e263c242_2_5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" name="Google Shape;110;g2a5e263c242_2_58"/>
          <p:cNvSpPr txBox="1"/>
          <p:nvPr/>
        </p:nvSpPr>
        <p:spPr>
          <a:xfrm>
            <a:off x="486950" y="654375"/>
            <a:ext cx="82326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</a:rPr>
              <a:t>Invented in 1978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Leonidas J. Guibas</a:t>
            </a:r>
            <a:r>
              <a:rPr lang="en-US" sz="1200">
                <a:solidFill>
                  <a:schemeClr val="dk1"/>
                </a:solidFill>
              </a:rPr>
              <a:t> and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 Sedgewick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Holds nodes with colors: red and black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Not such strict like AVL, but good for performance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1" name="Google Shape;111;g2a5e263c242_2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325" y="1409423"/>
            <a:ext cx="5947300" cy="295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e263c242_2_69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a5e263c242_2_69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g2a5e263c242_2_69"/>
          <p:cNvSpPr txBox="1"/>
          <p:nvPr/>
        </p:nvSpPr>
        <p:spPr>
          <a:xfrm>
            <a:off x="486950" y="13471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Every node is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lang="en-US" b="1">
                <a:solidFill>
                  <a:schemeClr val="dk1"/>
                </a:solidFill>
              </a:rPr>
              <a:t>black</a:t>
            </a:r>
            <a:endParaRPr b="1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All NIL nodes are</a:t>
            </a:r>
            <a:r>
              <a:rPr lang="en-US" b="1">
                <a:solidFill>
                  <a:schemeClr val="dk1"/>
                </a:solidFill>
              </a:rPr>
              <a:t> black</a:t>
            </a:r>
            <a:endParaRPr b="1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nodes don’t have</a:t>
            </a:r>
            <a:r>
              <a:rPr lang="en-US" b="1">
                <a:solidFill>
                  <a:srgbClr val="FF0000"/>
                </a:solidFill>
              </a:rPr>
              <a:t> red</a:t>
            </a:r>
            <a:r>
              <a:rPr lang="en-US">
                <a:solidFill>
                  <a:schemeClr val="dk1"/>
                </a:solidFill>
              </a:rPr>
              <a:t> child ( so red node’s child must be </a:t>
            </a:r>
            <a:r>
              <a:rPr lang="en-US" b="1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Every 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</a:t>
            </a:r>
            <a:r>
              <a:rPr lang="en-US">
                <a:solidFill>
                  <a:schemeClr val="dk1"/>
                </a:solidFill>
              </a:rPr>
              <a:t> from a given node to any of its descendant NIL nodes goes through the </a:t>
            </a:r>
            <a:r>
              <a:rPr lang="en-US" u="sng">
                <a:solidFill>
                  <a:schemeClr val="dk1"/>
                </a:solidFill>
              </a:rPr>
              <a:t>same number</a:t>
            </a:r>
            <a:r>
              <a:rPr lang="en-US">
                <a:solidFill>
                  <a:schemeClr val="dk1"/>
                </a:solidFill>
              </a:rPr>
              <a:t> of </a:t>
            </a:r>
            <a:r>
              <a:rPr lang="en-US" b="1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 nodes.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g2a5e263c242_2_69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Establishment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21" name="Google Shape;121;g2a5e263c242_2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200" y="3284924"/>
            <a:ext cx="2983900" cy="14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a5e263c242_2_69"/>
          <p:cNvSpPr txBox="1"/>
          <p:nvPr/>
        </p:nvSpPr>
        <p:spPr>
          <a:xfrm>
            <a:off x="486950" y="1065600"/>
            <a:ext cx="46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0.	RBT should be a BST first!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e263c242_2_98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a5e263c242_2_9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30" name="Google Shape;130;g2a5e263c242_2_98"/>
          <p:cNvSpPr txBox="1"/>
          <p:nvPr/>
        </p:nvSpPr>
        <p:spPr>
          <a:xfrm>
            <a:off x="-1500" y="10354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Root is black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4)  If a node N has exactly one child, it must be a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child, because if it were </a:t>
            </a:r>
            <a:r>
              <a:rPr lang="en-US" b="1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, its NIL descendants would sit at a different black depth than N's NIL child, violating 4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5) Every</a:t>
            </a:r>
            <a:r>
              <a:rPr lang="en-US" b="1">
                <a:solidFill>
                  <a:srgbClr val="FF0000"/>
                </a:solidFill>
              </a:rPr>
              <a:t> red</a:t>
            </a:r>
            <a:r>
              <a:rPr lang="en-US">
                <a:solidFill>
                  <a:schemeClr val="dk1"/>
                </a:solidFill>
              </a:rPr>
              <a:t> node have </a:t>
            </a:r>
            <a:r>
              <a:rPr lang="en-US" b="1">
                <a:solidFill>
                  <a:schemeClr val="dk1"/>
                </a:solidFill>
              </a:rPr>
              <a:t>2 black</a:t>
            </a:r>
            <a:r>
              <a:rPr lang="en-US">
                <a:solidFill>
                  <a:schemeClr val="dk1"/>
                </a:solidFill>
              </a:rPr>
              <a:t> children nodes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 RBT with n nodes has height no larger than 2 log_2(n+1）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2a5e263c242_2_98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Properties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e263c242_2_108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a5e263c242_2_10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39" name="Google Shape;139;g2a5e263c242_2_108"/>
          <p:cNvSpPr txBox="1"/>
          <p:nvPr/>
        </p:nvSpPr>
        <p:spPr>
          <a:xfrm>
            <a:off x="455700" y="1065600"/>
            <a:ext cx="88194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Let’s proof this lemma first: for a node x, the subtree using x as root contains at least 2^(bh(x))-1 nodes, where bh(x) is the black height, meaning number of black nodes when travelling from x to any leaves. </a:t>
            </a:r>
            <a:br>
              <a:rPr lang="en-US" sz="1300">
                <a:solidFill>
                  <a:schemeClr val="dk1"/>
                </a:solidFill>
              </a:rPr>
            </a:b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Using conclusion: </a:t>
            </a:r>
            <a:endParaRPr sz="13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h(x)=0, x=NIL(leaf);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	h(x)&gt;0, consider x with 2 children, with each child’s black height </a:t>
            </a:r>
            <a:r>
              <a:rPr lang="en-US" sz="1300" b="1">
                <a:solidFill>
                  <a:srgbClr val="FF0000"/>
                </a:solidFill>
              </a:rPr>
              <a:t>bh(x)</a:t>
            </a:r>
            <a:r>
              <a:rPr lang="en-US" sz="1300">
                <a:solidFill>
                  <a:schemeClr val="dk1"/>
                </a:solidFill>
              </a:rPr>
              <a:t> / </a:t>
            </a:r>
            <a:r>
              <a:rPr lang="en-US" sz="1300" b="1">
                <a:solidFill>
                  <a:schemeClr val="dk1"/>
                </a:solidFill>
              </a:rPr>
              <a:t>bh(x)-1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</a:rPr>
              <a:t>	</a:t>
            </a:r>
            <a:r>
              <a:rPr lang="en-US" sz="1300">
                <a:solidFill>
                  <a:schemeClr val="dk1"/>
                </a:solidFill>
              </a:rPr>
              <a:t>Since h(x’s children)&lt;h(x), from conclusion, we have every children  tree have at least 2^(bh(x)-1)-1 nodes.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	Then sub tree using x as root has at least (2^(bh(x)-1)-1)*2+1=2^(bh(x)-1)-1. Q.E.D.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Set tree’s height as h, then from 4, bh(root)&gt;=h/2. So n&gt;=2^(h/2)-1 ⇒ h&lt;= 2log_2 (n+1). Q.E.D.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140" name="Google Shape;140;g2a5e263c242_2_108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Proof of 4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5e263c242_2_11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a5e263c242_2_1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48" name="Google Shape;148;g2a5e263c242_2_116"/>
          <p:cNvSpPr txBox="1"/>
          <p:nvPr/>
        </p:nvSpPr>
        <p:spPr>
          <a:xfrm>
            <a:off x="-1500" y="10354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Root is black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4)  If a node N has exactly one child, it must be a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child, because if it were </a:t>
            </a:r>
            <a:r>
              <a:rPr lang="en-US" b="1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, its NIL descendants would sit at a different black depth than N's NIL child, violating 4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5) Every</a:t>
            </a:r>
            <a:r>
              <a:rPr lang="en-US" b="1">
                <a:solidFill>
                  <a:srgbClr val="FF0000"/>
                </a:solidFill>
              </a:rPr>
              <a:t> red</a:t>
            </a:r>
            <a:r>
              <a:rPr lang="en-US">
                <a:solidFill>
                  <a:schemeClr val="dk1"/>
                </a:solidFill>
              </a:rPr>
              <a:t> node have </a:t>
            </a:r>
            <a:r>
              <a:rPr lang="en-US" b="1">
                <a:solidFill>
                  <a:schemeClr val="dk1"/>
                </a:solidFill>
              </a:rPr>
              <a:t>2 black</a:t>
            </a:r>
            <a:r>
              <a:rPr lang="en-US">
                <a:solidFill>
                  <a:schemeClr val="dk1"/>
                </a:solidFill>
              </a:rPr>
              <a:t> children nodes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 RBT with n nodes has height no larger than 2 log_2(n+1）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2a5e263c242_2_116"/>
          <p:cNvSpPr txBox="1">
            <a:spLocks noGrp="1"/>
          </p:cNvSpPr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F0F0F"/>
                </a:solidFill>
              </a:rPr>
              <a:t>Properties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Office PowerPoint</Application>
  <PresentationFormat>全屏显示(16:9)</PresentationFormat>
  <Paragraphs>222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Noto Sans Symbols</vt:lpstr>
      <vt:lpstr>Arial</vt:lpstr>
      <vt:lpstr>Calibri</vt:lpstr>
      <vt:lpstr>Blank Presentation</vt:lpstr>
      <vt:lpstr>EC504 Project Presentation  Performance Comparison between red-Black Tree and AVL Tree</vt:lpstr>
      <vt:lpstr>Project Objectives</vt:lpstr>
      <vt:lpstr>Contents</vt:lpstr>
      <vt:lpstr>PowerPoint 演示文稿</vt:lpstr>
      <vt:lpstr>PowerPoint 演示文稿</vt:lpstr>
      <vt:lpstr>Establishment</vt:lpstr>
      <vt:lpstr>Properties</vt:lpstr>
      <vt:lpstr>Proof of 4</vt:lpstr>
      <vt:lpstr>Properties</vt:lpstr>
      <vt:lpstr>Insertion</vt:lpstr>
      <vt:lpstr>Insertion fixup</vt:lpstr>
      <vt:lpstr>Deletion</vt:lpstr>
      <vt:lpstr>Similarities  and Differences between AVL and RBT</vt:lpstr>
      <vt:lpstr>Testbench</vt:lpstr>
      <vt:lpstr>Test method</vt:lpstr>
      <vt:lpstr>Result</vt:lpstr>
      <vt:lpstr>Result</vt:lpstr>
      <vt:lpstr>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EC504 Project Presentation  Performance Comparison between red-Black Tree and AVL Tree</dc:title>
  <cp:lastModifiedBy>子彦 陈</cp:lastModifiedBy>
  <cp:revision>2</cp:revision>
  <dcterms:modified xsi:type="dcterms:W3CDTF">2023-12-15T21:08:40Z</dcterms:modified>
</cp:coreProperties>
</file>