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87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E19F6-A9C2-074B-8EB3-0CF9167392DB}" type="datetimeFigureOut">
              <a:rPr lang="de-DE" smtClean="0"/>
              <a:t>11.12.2022</a:t>
            </a:fld>
            <a:endParaRPr lang="de-D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de-D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1F127-7CD9-2746-981C-4D5FA529F4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690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98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83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5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22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32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40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12/11/2022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66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12/11/2022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6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12/11/2022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4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67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87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12/11/2022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9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9" r:id="rId6"/>
    <p:sldLayoutId id="2147483694" r:id="rId7"/>
    <p:sldLayoutId id="2147483695" r:id="rId8"/>
    <p:sldLayoutId id="2147483696" r:id="rId9"/>
    <p:sldLayoutId id="2147483698" r:id="rId10"/>
    <p:sldLayoutId id="214748369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rchive.ics.uci.edu/ml/datasets/Seoul+Bike+Sharing+Deman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978CD5-696C-47A1-9AEC-EEB8D7D44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4F53D1-E630-6EDB-B605-6009EA34B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7250" y="1043136"/>
            <a:ext cx="5598097" cy="2819626"/>
          </a:xfrm>
        </p:spPr>
        <p:txBody>
          <a:bodyPr>
            <a:normAutofit/>
          </a:bodyPr>
          <a:lstStyle/>
          <a:p>
            <a:r>
              <a:rPr lang="es-ES" dirty="0"/>
              <a:t>SEOUL BIKE SHARING DEMAND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879C38-3D43-6F4F-6B00-C29B388F12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588" y="4153030"/>
            <a:ext cx="5598097" cy="2240529"/>
          </a:xfrm>
        </p:spPr>
        <p:txBody>
          <a:bodyPr>
            <a:normAutofit/>
          </a:bodyPr>
          <a:lstStyle/>
          <a:p>
            <a:pPr algn="ctr"/>
            <a:r>
              <a:rPr lang="es-ES" dirty="0" err="1"/>
              <a:t>Chaitanya</a:t>
            </a:r>
            <a:r>
              <a:rPr lang="es-ES" dirty="0"/>
              <a:t> </a:t>
            </a:r>
            <a:r>
              <a:rPr lang="es-ES" dirty="0" err="1"/>
              <a:t>Mangra</a:t>
            </a:r>
            <a:r>
              <a:rPr lang="es-ES" dirty="0"/>
              <a:t> - 22105964 </a:t>
            </a:r>
          </a:p>
          <a:p>
            <a:pPr algn="ctr"/>
            <a:r>
              <a:rPr lang="es-ES" dirty="0"/>
              <a:t> &amp; </a:t>
            </a:r>
          </a:p>
          <a:p>
            <a:pPr algn="ctr"/>
            <a:r>
              <a:rPr lang="es-ES" dirty="0"/>
              <a:t>Alberto </a:t>
            </a:r>
            <a:r>
              <a:rPr lang="es-ES" dirty="0" err="1"/>
              <a:t>Gomez</a:t>
            </a:r>
            <a:r>
              <a:rPr lang="es-ES" dirty="0"/>
              <a:t> Conejero - 22109532</a:t>
            </a:r>
          </a:p>
        </p:txBody>
      </p:sp>
      <p:pic>
        <p:nvPicPr>
          <p:cNvPr id="4" name="Picture 3" descr="Líneas conectadas formando un fondo de polígonos">
            <a:extLst>
              <a:ext uri="{FF2B5EF4-FFF2-40B4-BE49-F238E27FC236}">
                <a16:creationId xmlns:a16="http://schemas.microsoft.com/office/drawing/2014/main" id="{49CBAA53-913F-BFD7-3026-7604C302B4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66" r="23595" b="-2"/>
          <a:stretch/>
        </p:blipFill>
        <p:spPr>
          <a:xfrm>
            <a:off x="6480316" y="1"/>
            <a:ext cx="5726654" cy="6857999"/>
          </a:xfrm>
          <a:custGeom>
            <a:avLst/>
            <a:gdLst/>
            <a:ahLst/>
            <a:cxnLst/>
            <a:rect l="l" t="t" r="r" b="b"/>
            <a:pathLst>
              <a:path w="5726654" h="6857999">
                <a:moveTo>
                  <a:pt x="615191" y="3536634"/>
                </a:moveTo>
                <a:cubicBezTo>
                  <a:pt x="896629" y="3536634"/>
                  <a:pt x="1124779" y="3764784"/>
                  <a:pt x="1124779" y="4046222"/>
                </a:cubicBezTo>
                <a:cubicBezTo>
                  <a:pt x="1124779" y="4327660"/>
                  <a:pt x="896629" y="4555810"/>
                  <a:pt x="615191" y="4555810"/>
                </a:cubicBezTo>
                <a:cubicBezTo>
                  <a:pt x="333753" y="4555810"/>
                  <a:pt x="105603" y="4327660"/>
                  <a:pt x="105603" y="4046222"/>
                </a:cubicBezTo>
                <a:cubicBezTo>
                  <a:pt x="105603" y="3764784"/>
                  <a:pt x="333753" y="3536634"/>
                  <a:pt x="615191" y="3536634"/>
                </a:cubicBezTo>
                <a:close/>
                <a:moveTo>
                  <a:pt x="1497781" y="0"/>
                </a:moveTo>
                <a:lnTo>
                  <a:pt x="5726654" y="0"/>
                </a:lnTo>
                <a:lnTo>
                  <a:pt x="5726654" y="6857999"/>
                </a:lnTo>
                <a:lnTo>
                  <a:pt x="311758" y="6857999"/>
                </a:lnTo>
                <a:lnTo>
                  <a:pt x="314131" y="6707669"/>
                </a:lnTo>
                <a:cubicBezTo>
                  <a:pt x="335133" y="6366408"/>
                  <a:pt x="433652" y="6019041"/>
                  <a:pt x="599703" y="5670857"/>
                </a:cubicBezTo>
                <a:cubicBezTo>
                  <a:pt x="770258" y="5311555"/>
                  <a:pt x="1010814" y="4986831"/>
                  <a:pt x="1211434" y="4641254"/>
                </a:cubicBezTo>
                <a:cubicBezTo>
                  <a:pt x="1493037" y="4154455"/>
                  <a:pt x="1511836" y="3622743"/>
                  <a:pt x="1053042" y="3164268"/>
                </a:cubicBezTo>
                <a:cubicBezTo>
                  <a:pt x="881978" y="2993263"/>
                  <a:pt x="700423" y="2805522"/>
                  <a:pt x="607049" y="2589404"/>
                </a:cubicBezTo>
                <a:cubicBezTo>
                  <a:pt x="366280" y="2032157"/>
                  <a:pt x="541126" y="1508060"/>
                  <a:pt x="1054916" y="1068098"/>
                </a:cubicBezTo>
                <a:cubicBezTo>
                  <a:pt x="1261028" y="891534"/>
                  <a:pt x="1489689" y="709487"/>
                  <a:pt x="1502878" y="419994"/>
                </a:cubicBezTo>
                <a:cubicBezTo>
                  <a:pt x="1506390" y="341909"/>
                  <a:pt x="1507263" y="263519"/>
                  <a:pt x="1505905" y="184995"/>
                </a:cubicBezTo>
                <a:close/>
                <a:moveTo>
                  <a:pt x="14544" y="0"/>
                </a:moveTo>
                <a:lnTo>
                  <a:pt x="879353" y="0"/>
                </a:lnTo>
                <a:lnTo>
                  <a:pt x="892054" y="78051"/>
                </a:lnTo>
                <a:cubicBezTo>
                  <a:pt x="904493" y="285270"/>
                  <a:pt x="770272" y="479620"/>
                  <a:pt x="561941" y="535442"/>
                </a:cubicBezTo>
                <a:cubicBezTo>
                  <a:pt x="323847" y="599239"/>
                  <a:pt x="79117" y="457944"/>
                  <a:pt x="15320" y="219851"/>
                </a:cubicBezTo>
                <a:cubicBezTo>
                  <a:pt x="-630" y="160328"/>
                  <a:pt x="-3761" y="100390"/>
                  <a:pt x="4235" y="42968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64306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F2495-0AE3-EBB7-0F0E-F89819398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41166"/>
            <a:ext cx="10972800" cy="1325563"/>
          </a:xfrm>
        </p:spPr>
        <p:txBody>
          <a:bodyPr/>
          <a:lstStyle/>
          <a:p>
            <a:r>
              <a:rPr lang="de-DE" dirty="0"/>
              <a:t>Datensatz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E4D870-B966-A2E1-E70E-7C870F790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15919"/>
            <a:ext cx="10972800" cy="4036534"/>
          </a:xfrm>
        </p:spPr>
        <p:txBody>
          <a:bodyPr/>
          <a:lstStyle/>
          <a:p>
            <a:r>
              <a:rPr lang="de-DE" dirty="0"/>
              <a:t>Den Datensatz ist unter folgendes Link zu finden:  </a:t>
            </a:r>
            <a:r>
              <a:rPr lang="de-DE" dirty="0">
                <a:hlinkClick r:id="rId2"/>
              </a:rPr>
              <a:t>Seoul Bike Sharing Demand</a:t>
            </a:r>
            <a:endParaRPr lang="de-DE" dirty="0"/>
          </a:p>
          <a:p>
            <a:pPr marL="342900" indent="-342900">
              <a:buFontTx/>
              <a:buChar char="-"/>
            </a:pPr>
            <a:r>
              <a:rPr lang="de-DE" b="1" dirty="0"/>
              <a:t>14 Attributen </a:t>
            </a:r>
            <a:r>
              <a:rPr lang="de-DE" dirty="0"/>
              <a:t>(nominal und metrisch) und </a:t>
            </a:r>
            <a:r>
              <a:rPr lang="de-DE" b="1" dirty="0"/>
              <a:t>8760 </a:t>
            </a:r>
            <a:r>
              <a:rPr lang="de-DE" b="1" dirty="0" err="1"/>
              <a:t>Instances</a:t>
            </a:r>
            <a:r>
              <a:rPr lang="de-DE" dirty="0"/>
              <a:t>.</a:t>
            </a:r>
          </a:p>
          <a:p>
            <a:pPr marL="342900" indent="-342900">
              <a:buFontTx/>
              <a:buChar char="-"/>
            </a:pPr>
            <a:r>
              <a:rPr lang="de-DE" dirty="0"/>
              <a:t>Die Daten wurden am 01.03.2020 von Seoul Metropolitan Regierung an UCI gespendet.</a:t>
            </a:r>
          </a:p>
          <a:p>
            <a:pPr marL="342900" indent="-342900">
              <a:buFontTx/>
              <a:buChar char="-"/>
            </a:pPr>
            <a:r>
              <a:rPr lang="de-DE" dirty="0"/>
              <a:t>Datensammlung von gemietete Fahrräder in Seoul mit Einfluss von verschiedene Wetter Aspekte und Bedingungen.</a:t>
            </a:r>
          </a:p>
        </p:txBody>
      </p:sp>
      <p:pic>
        <p:nvPicPr>
          <p:cNvPr id="5" name="Imagen 4" descr="Tabla&#10;&#10;Descripción generada automáticamente">
            <a:extLst>
              <a:ext uri="{FF2B5EF4-FFF2-40B4-BE49-F238E27FC236}">
                <a16:creationId xmlns:a16="http://schemas.microsoft.com/office/drawing/2014/main" id="{5F4BC42A-AB90-C0BA-715F-F4DF058CB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257" y="4688678"/>
            <a:ext cx="7772400" cy="157689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ACBBBF4-04B2-DF77-AE70-3F2EF58BF1E5}"/>
              </a:ext>
            </a:extLst>
          </p:cNvPr>
          <p:cNvSpPr txBox="1"/>
          <p:nvPr/>
        </p:nvSpPr>
        <p:spPr>
          <a:xfrm>
            <a:off x="7912100" y="6474157"/>
            <a:ext cx="461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By: Alberto Gomez </a:t>
            </a:r>
            <a:r>
              <a:rPr lang="de-DE" sz="1400" dirty="0" err="1"/>
              <a:t>Conejero</a:t>
            </a:r>
            <a:r>
              <a:rPr lang="de-DE" sz="1400" dirty="0"/>
              <a:t> &amp; </a:t>
            </a:r>
            <a:r>
              <a:rPr lang="de-DE" sz="1400" dirty="0" err="1"/>
              <a:t>Chaitanya</a:t>
            </a:r>
            <a:r>
              <a:rPr lang="de-DE" sz="1400" dirty="0"/>
              <a:t> </a:t>
            </a:r>
            <a:r>
              <a:rPr lang="de-DE" sz="1400" dirty="0" err="1"/>
              <a:t>Mangra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863116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41380B7A-5B85-4642-8878-2089DEF2C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9" name="Freeform: Shape 2058">
            <a:extLst>
              <a:ext uri="{FF2B5EF4-FFF2-40B4-BE49-F238E27FC236}">
                <a16:creationId xmlns:a16="http://schemas.microsoft.com/office/drawing/2014/main" id="{848D562A-EF99-44C6-AA29-9D3E42177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2299" y="-1"/>
            <a:ext cx="5726653" cy="6858000"/>
          </a:xfrm>
          <a:custGeom>
            <a:avLst/>
            <a:gdLst>
              <a:gd name="connsiteX0" fmla="*/ 615190 w 5726653"/>
              <a:gd name="connsiteY0" fmla="*/ 3536635 h 6858000"/>
              <a:gd name="connsiteX1" fmla="*/ 1124778 w 5726653"/>
              <a:gd name="connsiteY1" fmla="*/ 4046223 h 6858000"/>
              <a:gd name="connsiteX2" fmla="*/ 615190 w 5726653"/>
              <a:gd name="connsiteY2" fmla="*/ 4555811 h 6858000"/>
              <a:gd name="connsiteX3" fmla="*/ 105602 w 5726653"/>
              <a:gd name="connsiteY3" fmla="*/ 4046223 h 6858000"/>
              <a:gd name="connsiteX4" fmla="*/ 615190 w 5726653"/>
              <a:gd name="connsiteY4" fmla="*/ 3536635 h 6858000"/>
              <a:gd name="connsiteX5" fmla="*/ 1497780 w 5726653"/>
              <a:gd name="connsiteY5" fmla="*/ 0 h 6858000"/>
              <a:gd name="connsiteX6" fmla="*/ 5164844 w 5726653"/>
              <a:gd name="connsiteY6" fmla="*/ 0 h 6858000"/>
              <a:gd name="connsiteX7" fmla="*/ 5726653 w 5726653"/>
              <a:gd name="connsiteY7" fmla="*/ 0 h 6858000"/>
              <a:gd name="connsiteX8" fmla="*/ 5726653 w 5726653"/>
              <a:gd name="connsiteY8" fmla="*/ 6858000 h 6858000"/>
              <a:gd name="connsiteX9" fmla="*/ 311757 w 5726653"/>
              <a:gd name="connsiteY9" fmla="*/ 6858000 h 6858000"/>
              <a:gd name="connsiteX10" fmla="*/ 314130 w 5726653"/>
              <a:gd name="connsiteY10" fmla="*/ 6707670 h 6858000"/>
              <a:gd name="connsiteX11" fmla="*/ 599702 w 5726653"/>
              <a:gd name="connsiteY11" fmla="*/ 5670858 h 6858000"/>
              <a:gd name="connsiteX12" fmla="*/ 1211433 w 5726653"/>
              <a:gd name="connsiteY12" fmla="*/ 4641255 h 6858000"/>
              <a:gd name="connsiteX13" fmla="*/ 1053041 w 5726653"/>
              <a:gd name="connsiteY13" fmla="*/ 3164269 h 6858000"/>
              <a:gd name="connsiteX14" fmla="*/ 607048 w 5726653"/>
              <a:gd name="connsiteY14" fmla="*/ 2589405 h 6858000"/>
              <a:gd name="connsiteX15" fmla="*/ 1054915 w 5726653"/>
              <a:gd name="connsiteY15" fmla="*/ 1068099 h 6858000"/>
              <a:gd name="connsiteX16" fmla="*/ 1502877 w 5726653"/>
              <a:gd name="connsiteY16" fmla="*/ 419995 h 6858000"/>
              <a:gd name="connsiteX17" fmla="*/ 1505904 w 5726653"/>
              <a:gd name="connsiteY17" fmla="*/ 184996 h 6858000"/>
              <a:gd name="connsiteX18" fmla="*/ 14543 w 5726653"/>
              <a:gd name="connsiteY18" fmla="*/ 0 h 6858000"/>
              <a:gd name="connsiteX19" fmla="*/ 879351 w 5726653"/>
              <a:gd name="connsiteY19" fmla="*/ 0 h 6858000"/>
              <a:gd name="connsiteX20" fmla="*/ 892053 w 5726653"/>
              <a:gd name="connsiteY20" fmla="*/ 78052 h 6858000"/>
              <a:gd name="connsiteX21" fmla="*/ 561940 w 5726653"/>
              <a:gd name="connsiteY21" fmla="*/ 535443 h 6858000"/>
              <a:gd name="connsiteX22" fmla="*/ 15319 w 5726653"/>
              <a:gd name="connsiteY22" fmla="*/ 219852 h 6858000"/>
              <a:gd name="connsiteX23" fmla="*/ 4234 w 5726653"/>
              <a:gd name="connsiteY23" fmla="*/ 429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726653" h="6858000">
                <a:moveTo>
                  <a:pt x="615190" y="3536635"/>
                </a:moveTo>
                <a:cubicBezTo>
                  <a:pt x="896628" y="3536635"/>
                  <a:pt x="1124778" y="3764785"/>
                  <a:pt x="1124778" y="4046223"/>
                </a:cubicBezTo>
                <a:cubicBezTo>
                  <a:pt x="1124778" y="4327661"/>
                  <a:pt x="896628" y="4555811"/>
                  <a:pt x="615190" y="4555811"/>
                </a:cubicBezTo>
                <a:cubicBezTo>
                  <a:pt x="333752" y="4555811"/>
                  <a:pt x="105602" y="4327661"/>
                  <a:pt x="105602" y="4046223"/>
                </a:cubicBezTo>
                <a:cubicBezTo>
                  <a:pt x="105602" y="3764785"/>
                  <a:pt x="333752" y="3536635"/>
                  <a:pt x="615190" y="3536635"/>
                </a:cubicBezTo>
                <a:close/>
                <a:moveTo>
                  <a:pt x="1497780" y="0"/>
                </a:moveTo>
                <a:lnTo>
                  <a:pt x="5164844" y="0"/>
                </a:lnTo>
                <a:lnTo>
                  <a:pt x="5726653" y="0"/>
                </a:lnTo>
                <a:lnTo>
                  <a:pt x="5726653" y="6858000"/>
                </a:lnTo>
                <a:lnTo>
                  <a:pt x="311757" y="6858000"/>
                </a:lnTo>
                <a:lnTo>
                  <a:pt x="314130" y="6707670"/>
                </a:lnTo>
                <a:cubicBezTo>
                  <a:pt x="335132" y="6366409"/>
                  <a:pt x="433651" y="6019042"/>
                  <a:pt x="599702" y="5670858"/>
                </a:cubicBezTo>
                <a:cubicBezTo>
                  <a:pt x="770257" y="5311556"/>
                  <a:pt x="1010813" y="4986832"/>
                  <a:pt x="1211433" y="4641255"/>
                </a:cubicBezTo>
                <a:cubicBezTo>
                  <a:pt x="1493036" y="4154456"/>
                  <a:pt x="1511835" y="3622744"/>
                  <a:pt x="1053041" y="3164269"/>
                </a:cubicBezTo>
                <a:cubicBezTo>
                  <a:pt x="881977" y="2993264"/>
                  <a:pt x="700422" y="2805523"/>
                  <a:pt x="607048" y="2589405"/>
                </a:cubicBezTo>
                <a:cubicBezTo>
                  <a:pt x="366279" y="2032158"/>
                  <a:pt x="541125" y="1508061"/>
                  <a:pt x="1054915" y="1068099"/>
                </a:cubicBezTo>
                <a:cubicBezTo>
                  <a:pt x="1261027" y="891535"/>
                  <a:pt x="1489688" y="709488"/>
                  <a:pt x="1502877" y="419995"/>
                </a:cubicBezTo>
                <a:cubicBezTo>
                  <a:pt x="1506389" y="341910"/>
                  <a:pt x="1507262" y="263520"/>
                  <a:pt x="1505904" y="184996"/>
                </a:cubicBezTo>
                <a:close/>
                <a:moveTo>
                  <a:pt x="14543" y="0"/>
                </a:moveTo>
                <a:lnTo>
                  <a:pt x="879351" y="0"/>
                </a:lnTo>
                <a:lnTo>
                  <a:pt x="892053" y="78052"/>
                </a:lnTo>
                <a:cubicBezTo>
                  <a:pt x="904492" y="285271"/>
                  <a:pt x="770271" y="479621"/>
                  <a:pt x="561940" y="535443"/>
                </a:cubicBezTo>
                <a:cubicBezTo>
                  <a:pt x="323846" y="599240"/>
                  <a:pt x="79116" y="457945"/>
                  <a:pt x="15319" y="219852"/>
                </a:cubicBezTo>
                <a:cubicBezTo>
                  <a:pt x="-631" y="160329"/>
                  <a:pt x="-3762" y="100391"/>
                  <a:pt x="4234" y="429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02AE3E-A0E2-03BA-4CC6-6C0919B17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17386"/>
            <a:ext cx="5369169" cy="1582784"/>
          </a:xfrm>
        </p:spPr>
        <p:txBody>
          <a:bodyPr>
            <a:normAutofit/>
          </a:bodyPr>
          <a:lstStyle/>
          <a:p>
            <a:r>
              <a:rPr lang="de-DE" dirty="0"/>
              <a:t>Attributen des Datensatzes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0469B8-5056-1BCD-36BC-0BC1147A3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8" y="2356598"/>
            <a:ext cx="5355276" cy="3790529"/>
          </a:xfrm>
        </p:spPr>
        <p:txBody>
          <a:bodyPr anchor="t"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Hour (nominal)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Season (nominal)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Holiday (nominal)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600" dirty="0" err="1"/>
              <a:t>Highest</a:t>
            </a:r>
            <a:r>
              <a:rPr lang="de-DE" sz="1600" dirty="0"/>
              <a:t> </a:t>
            </a:r>
            <a:r>
              <a:rPr lang="de-DE" sz="1600" dirty="0" err="1"/>
              <a:t>Temperature</a:t>
            </a:r>
            <a:r>
              <a:rPr lang="de-DE" sz="1600" dirty="0"/>
              <a:t> (metrisch)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600" dirty="0" err="1"/>
              <a:t>Highest</a:t>
            </a:r>
            <a:r>
              <a:rPr lang="de-DE" sz="1600" dirty="0"/>
              <a:t> </a:t>
            </a:r>
            <a:r>
              <a:rPr lang="de-DE" sz="1600" dirty="0" err="1"/>
              <a:t>Snowfall</a:t>
            </a:r>
            <a:r>
              <a:rPr lang="de-DE" sz="1600" dirty="0"/>
              <a:t> (metrisch)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342900" indent="-342900">
              <a:lnSpc>
                <a:spcPct val="100000"/>
              </a:lnSpc>
              <a:buFontTx/>
              <a:buChar char="-"/>
            </a:pPr>
            <a:endParaRPr lang="de-DE" sz="1600" dirty="0"/>
          </a:p>
        </p:txBody>
      </p:sp>
      <p:pic>
        <p:nvPicPr>
          <p:cNvPr id="2050" name="Picture 2" descr="Forma&#10;&#10;Descripción generada automáticamente con confianza baja">
            <a:extLst>
              <a:ext uri="{FF2B5EF4-FFF2-40B4-BE49-F238E27FC236}">
                <a16:creationId xmlns:a16="http://schemas.microsoft.com/office/drawing/2014/main" id="{02AC6A52-F1D6-8892-15D8-7A6DB048F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04801" y="1859579"/>
            <a:ext cx="3138839" cy="313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D24A998-FCB0-54E0-0EB0-B8C3577212A4}"/>
              </a:ext>
            </a:extLst>
          </p:cNvPr>
          <p:cNvSpPr txBox="1"/>
          <p:nvPr/>
        </p:nvSpPr>
        <p:spPr>
          <a:xfrm>
            <a:off x="7912100" y="6474157"/>
            <a:ext cx="461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By: Alberto Gomez </a:t>
            </a:r>
            <a:r>
              <a:rPr lang="de-DE" sz="1400" dirty="0" err="1"/>
              <a:t>Conejero</a:t>
            </a:r>
            <a:r>
              <a:rPr lang="de-DE" sz="1400" dirty="0"/>
              <a:t> &amp; </a:t>
            </a:r>
            <a:r>
              <a:rPr lang="de-DE" sz="1400" dirty="0" err="1"/>
              <a:t>Chaitanya</a:t>
            </a:r>
            <a:r>
              <a:rPr lang="de-DE" sz="1400" dirty="0"/>
              <a:t> </a:t>
            </a:r>
            <a:r>
              <a:rPr lang="de-DE" sz="1400" dirty="0" err="1"/>
              <a:t>Mangra</a:t>
            </a:r>
            <a:endParaRPr lang="de-DE" sz="1400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100F5193-6ADE-6D6D-4111-BE84FFA2B948}"/>
              </a:ext>
            </a:extLst>
          </p:cNvPr>
          <p:cNvSpPr txBox="1">
            <a:spLocks/>
          </p:cNvSpPr>
          <p:nvPr/>
        </p:nvSpPr>
        <p:spPr>
          <a:xfrm>
            <a:off x="4371723" y="2343588"/>
            <a:ext cx="5355276" cy="37905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600" dirty="0" err="1"/>
              <a:t>Highest</a:t>
            </a:r>
            <a:r>
              <a:rPr lang="de-DE" sz="1600" dirty="0"/>
              <a:t> </a:t>
            </a:r>
            <a:r>
              <a:rPr lang="de-DE" sz="1600" dirty="0" err="1"/>
              <a:t>Rainfall</a:t>
            </a:r>
            <a:r>
              <a:rPr lang="de-DE" sz="1600" dirty="0"/>
              <a:t> (metrisch)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600" dirty="0" err="1"/>
              <a:t>Highest</a:t>
            </a:r>
            <a:r>
              <a:rPr lang="de-DE" sz="1600" dirty="0"/>
              <a:t> </a:t>
            </a:r>
            <a:r>
              <a:rPr lang="de-DE" sz="1600" dirty="0" err="1"/>
              <a:t>Visibility</a:t>
            </a:r>
            <a:r>
              <a:rPr lang="de-DE" sz="1600" dirty="0"/>
              <a:t> (metrisch)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600" dirty="0" err="1"/>
              <a:t>Highest</a:t>
            </a:r>
            <a:r>
              <a:rPr lang="de-DE" sz="1600" dirty="0"/>
              <a:t> </a:t>
            </a:r>
            <a:r>
              <a:rPr lang="de-DE" sz="1600" dirty="0" err="1"/>
              <a:t>Humidity</a:t>
            </a:r>
            <a:r>
              <a:rPr lang="de-DE" sz="1600" dirty="0"/>
              <a:t> (metrisch)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600" dirty="0" err="1"/>
              <a:t>Highest</a:t>
            </a:r>
            <a:r>
              <a:rPr lang="de-DE" sz="1600" dirty="0"/>
              <a:t> Solar Radiation (metrisch)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Wind Speed (m/s) (metrisch)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342900" indent="-342900">
              <a:lnSpc>
                <a:spcPct val="100000"/>
              </a:lnSpc>
              <a:buFontTx/>
              <a:buChar char="-"/>
            </a:pPr>
            <a:endParaRPr lang="de-DE" sz="1600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AE25FD4D-F9BF-1F17-CA51-7435A5709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224" y="4338037"/>
            <a:ext cx="10341236" cy="21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488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35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AA4752E-02AD-443D-A0BD-959B45C2E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227F688A-72E1-4C6E-8DA1-E5EFF5A83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564" y="0"/>
            <a:ext cx="5778237" cy="6858000"/>
          </a:xfrm>
          <a:custGeom>
            <a:avLst/>
            <a:gdLst>
              <a:gd name="connsiteX0" fmla="*/ 962670 w 5778237"/>
              <a:gd name="connsiteY0" fmla="*/ 4174607 h 6858000"/>
              <a:gd name="connsiteX1" fmla="*/ 1474181 w 5778237"/>
              <a:gd name="connsiteY1" fmla="*/ 4686119 h 6858000"/>
              <a:gd name="connsiteX2" fmla="*/ 962670 w 5778237"/>
              <a:gd name="connsiteY2" fmla="*/ 5197630 h 6858000"/>
              <a:gd name="connsiteX3" fmla="*/ 451158 w 5778237"/>
              <a:gd name="connsiteY3" fmla="*/ 4686119 h 6858000"/>
              <a:gd name="connsiteX4" fmla="*/ 962670 w 5778237"/>
              <a:gd name="connsiteY4" fmla="*/ 4174607 h 6858000"/>
              <a:gd name="connsiteX5" fmla="*/ 737090 w 5778237"/>
              <a:gd name="connsiteY5" fmla="*/ 194466 h 6858000"/>
              <a:gd name="connsiteX6" fmla="*/ 1474181 w 5778237"/>
              <a:gd name="connsiteY6" fmla="*/ 931557 h 6858000"/>
              <a:gd name="connsiteX7" fmla="*/ 737090 w 5778237"/>
              <a:gd name="connsiteY7" fmla="*/ 1668648 h 6858000"/>
              <a:gd name="connsiteX8" fmla="*/ 0 w 5778237"/>
              <a:gd name="connsiteY8" fmla="*/ 931557 h 6858000"/>
              <a:gd name="connsiteX9" fmla="*/ 737090 w 5778237"/>
              <a:gd name="connsiteY9" fmla="*/ 194466 h 6858000"/>
              <a:gd name="connsiteX10" fmla="*/ 1374646 w 5778237"/>
              <a:gd name="connsiteY10" fmla="*/ 0 h 6858000"/>
              <a:gd name="connsiteX11" fmla="*/ 4134163 w 5778237"/>
              <a:gd name="connsiteY11" fmla="*/ 0 h 6858000"/>
              <a:gd name="connsiteX12" fmla="*/ 4165561 w 5778237"/>
              <a:gd name="connsiteY12" fmla="*/ 7287 h 6858000"/>
              <a:gd name="connsiteX13" fmla="*/ 4275624 w 5778237"/>
              <a:gd name="connsiteY13" fmla="*/ 9505 h 6858000"/>
              <a:gd name="connsiteX14" fmla="*/ 4329201 w 5778237"/>
              <a:gd name="connsiteY14" fmla="*/ 0 h 6858000"/>
              <a:gd name="connsiteX15" fmla="*/ 5778237 w 5778237"/>
              <a:gd name="connsiteY15" fmla="*/ 0 h 6858000"/>
              <a:gd name="connsiteX16" fmla="*/ 5778237 w 5778237"/>
              <a:gd name="connsiteY16" fmla="*/ 6858000 h 6858000"/>
              <a:gd name="connsiteX17" fmla="*/ 4275784 w 5778237"/>
              <a:gd name="connsiteY17" fmla="*/ 6858000 h 6858000"/>
              <a:gd name="connsiteX18" fmla="*/ 4239021 w 5778237"/>
              <a:gd name="connsiteY18" fmla="*/ 6786833 h 6858000"/>
              <a:gd name="connsiteX19" fmla="*/ 3894102 w 5778237"/>
              <a:gd name="connsiteY19" fmla="*/ 6452886 h 6858000"/>
              <a:gd name="connsiteX20" fmla="*/ 2108475 w 5778237"/>
              <a:gd name="connsiteY20" fmla="*/ 6789034 h 6858000"/>
              <a:gd name="connsiteX21" fmla="*/ 1347913 w 5778237"/>
              <a:gd name="connsiteY21" fmla="*/ 5906062 h 6858000"/>
              <a:gd name="connsiteX22" fmla="*/ 1722239 w 5778237"/>
              <a:gd name="connsiteY22" fmla="*/ 4572446 h 6858000"/>
              <a:gd name="connsiteX23" fmla="*/ 788921 w 5778237"/>
              <a:gd name="connsiteY23" fmla="*/ 3529645 h 6858000"/>
              <a:gd name="connsiteX24" fmla="*/ 858141 w 5778237"/>
              <a:gd name="connsiteY24" fmla="*/ 2401163 h 6858000"/>
              <a:gd name="connsiteX25" fmla="*/ 1610359 w 5778237"/>
              <a:gd name="connsiteY25" fmla="*/ 1532485 h 6858000"/>
              <a:gd name="connsiteX26" fmla="*/ 1374668 w 5778237"/>
              <a:gd name="connsiteY26" fmla="*/ 2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778237" h="6858000">
                <a:moveTo>
                  <a:pt x="962670" y="4174607"/>
                </a:moveTo>
                <a:cubicBezTo>
                  <a:pt x="1245170" y="4174607"/>
                  <a:pt x="1474181" y="4403618"/>
                  <a:pt x="1474181" y="4686119"/>
                </a:cubicBezTo>
                <a:cubicBezTo>
                  <a:pt x="1474181" y="4968619"/>
                  <a:pt x="1245170" y="5197630"/>
                  <a:pt x="962670" y="5197630"/>
                </a:cubicBezTo>
                <a:cubicBezTo>
                  <a:pt x="680169" y="5197630"/>
                  <a:pt x="451158" y="4968619"/>
                  <a:pt x="451158" y="4686119"/>
                </a:cubicBezTo>
                <a:cubicBezTo>
                  <a:pt x="451158" y="4403618"/>
                  <a:pt x="680169" y="4174607"/>
                  <a:pt x="962670" y="4174607"/>
                </a:cubicBezTo>
                <a:close/>
                <a:moveTo>
                  <a:pt x="737090" y="194466"/>
                </a:moveTo>
                <a:cubicBezTo>
                  <a:pt x="1144174" y="194466"/>
                  <a:pt x="1474181" y="524473"/>
                  <a:pt x="1474181" y="931557"/>
                </a:cubicBezTo>
                <a:cubicBezTo>
                  <a:pt x="1474181" y="1338641"/>
                  <a:pt x="1144174" y="1668648"/>
                  <a:pt x="737090" y="1668648"/>
                </a:cubicBezTo>
                <a:cubicBezTo>
                  <a:pt x="330006" y="1668648"/>
                  <a:pt x="0" y="1338641"/>
                  <a:pt x="0" y="931557"/>
                </a:cubicBezTo>
                <a:cubicBezTo>
                  <a:pt x="0" y="524473"/>
                  <a:pt x="330006" y="194466"/>
                  <a:pt x="737090" y="194466"/>
                </a:cubicBezTo>
                <a:close/>
                <a:moveTo>
                  <a:pt x="1374646" y="0"/>
                </a:moveTo>
                <a:lnTo>
                  <a:pt x="4134163" y="0"/>
                </a:lnTo>
                <a:lnTo>
                  <a:pt x="4165561" y="7287"/>
                </a:lnTo>
                <a:cubicBezTo>
                  <a:pt x="4200796" y="11754"/>
                  <a:pt x="4237397" y="12651"/>
                  <a:pt x="4275624" y="9505"/>
                </a:cubicBezTo>
                <a:lnTo>
                  <a:pt x="4329201" y="0"/>
                </a:lnTo>
                <a:lnTo>
                  <a:pt x="5778237" y="0"/>
                </a:lnTo>
                <a:lnTo>
                  <a:pt x="5778237" y="6858000"/>
                </a:lnTo>
                <a:lnTo>
                  <a:pt x="4275784" y="6858000"/>
                </a:lnTo>
                <a:lnTo>
                  <a:pt x="4239021" y="6786833"/>
                </a:lnTo>
                <a:cubicBezTo>
                  <a:pt x="4155316" y="6643599"/>
                  <a:pt x="4041124" y="6520016"/>
                  <a:pt x="3894102" y="6452886"/>
                </a:cubicBezTo>
                <a:cubicBezTo>
                  <a:pt x="3331357" y="6196305"/>
                  <a:pt x="2812263" y="7007790"/>
                  <a:pt x="2108475" y="6789034"/>
                </a:cubicBezTo>
                <a:cubicBezTo>
                  <a:pt x="1726546" y="6669929"/>
                  <a:pt x="1404262" y="6283964"/>
                  <a:pt x="1347913" y="5906062"/>
                </a:cubicBezTo>
                <a:cubicBezTo>
                  <a:pt x="1261896" y="5326512"/>
                  <a:pt x="1845049" y="5069735"/>
                  <a:pt x="1722239" y="4572446"/>
                </a:cubicBezTo>
                <a:cubicBezTo>
                  <a:pt x="1620329" y="4159787"/>
                  <a:pt x="1066410" y="4066000"/>
                  <a:pt x="788921" y="3529645"/>
                </a:cubicBezTo>
                <a:cubicBezTo>
                  <a:pt x="581405" y="3128696"/>
                  <a:pt x="702777" y="2783251"/>
                  <a:pt x="858141" y="2401163"/>
                </a:cubicBezTo>
                <a:cubicBezTo>
                  <a:pt x="1068288" y="1884953"/>
                  <a:pt x="1415323" y="1966409"/>
                  <a:pt x="1610359" y="1532485"/>
                </a:cubicBezTo>
                <a:cubicBezTo>
                  <a:pt x="1860601" y="975968"/>
                  <a:pt x="1455053" y="478169"/>
                  <a:pt x="1374668" y="2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EF6715-0B32-2AEC-B222-F304C9169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72" y="1145491"/>
            <a:ext cx="6117203" cy="8543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Unser </a:t>
            </a:r>
            <a:r>
              <a:rPr lang="en-US" dirty="0" err="1"/>
              <a:t>Ziel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6A54D9-581A-55FD-57B7-27416C181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672" y="2199479"/>
            <a:ext cx="6686482" cy="24590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2400" dirty="0"/>
              <a:t>Für einen Tag:</a:t>
            </a:r>
          </a:p>
          <a:p>
            <a:pPr marL="342900" indent="-342900">
              <a:buFontTx/>
              <a:buChar char="-"/>
            </a:pPr>
            <a:r>
              <a:rPr lang="de-DE" sz="2400" b="1" dirty="0"/>
              <a:t>Höchst </a:t>
            </a:r>
            <a:r>
              <a:rPr lang="de-DE" sz="2400" dirty="0"/>
              <a:t>vorhergesagte</a:t>
            </a:r>
            <a:r>
              <a:rPr lang="de-DE" sz="2400" b="1" dirty="0"/>
              <a:t> Wetterwerte </a:t>
            </a:r>
            <a:r>
              <a:rPr lang="de-DE" sz="2400" dirty="0"/>
              <a:t>eingeben</a:t>
            </a:r>
          </a:p>
          <a:p>
            <a:pPr marL="342900" indent="-342900">
              <a:buFontTx/>
              <a:buChar char="-"/>
            </a:pPr>
            <a:r>
              <a:rPr lang="de-DE" sz="2400" b="1" dirty="0"/>
              <a:t>Anzahl der geliehenen Fahrräder </a:t>
            </a:r>
            <a:r>
              <a:rPr lang="de-DE" sz="2400" dirty="0"/>
              <a:t>für jede Stunde des Tages prognostizieren</a:t>
            </a:r>
          </a:p>
        </p:txBody>
      </p:sp>
      <p:pic>
        <p:nvPicPr>
          <p:cNvPr id="1026" name="Picture 2" descr="Ziel - Kostenlose geschäft Icons">
            <a:extLst>
              <a:ext uri="{FF2B5EF4-FFF2-40B4-BE49-F238E27FC236}">
                <a16:creationId xmlns:a16="http://schemas.microsoft.com/office/drawing/2014/main" id="{78586FA6-3EE9-D564-74B0-629AC3EC8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73253" y="2143760"/>
            <a:ext cx="2570480" cy="257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D3A9875-AC96-E802-0EFE-483BEDCA1772}"/>
              </a:ext>
            </a:extLst>
          </p:cNvPr>
          <p:cNvSpPr txBox="1"/>
          <p:nvPr/>
        </p:nvSpPr>
        <p:spPr>
          <a:xfrm>
            <a:off x="7912100" y="6474157"/>
            <a:ext cx="461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By: Alberto Gomez </a:t>
            </a:r>
            <a:r>
              <a:rPr lang="de-DE" sz="1400" dirty="0" err="1"/>
              <a:t>Conejero</a:t>
            </a:r>
            <a:r>
              <a:rPr lang="de-DE" sz="1400" dirty="0"/>
              <a:t> &amp; </a:t>
            </a:r>
            <a:r>
              <a:rPr lang="de-DE" sz="1400" dirty="0" err="1"/>
              <a:t>Chaitanya</a:t>
            </a:r>
            <a:r>
              <a:rPr lang="de-DE" sz="1400" dirty="0"/>
              <a:t> </a:t>
            </a:r>
            <a:r>
              <a:rPr lang="de-DE" sz="1400" dirty="0" err="1"/>
              <a:t>Mangra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092349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8E7AF-A25A-A3F6-466F-4D0E8EA69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1223"/>
            <a:ext cx="10972800" cy="1325563"/>
          </a:xfrm>
        </p:spPr>
        <p:txBody>
          <a:bodyPr/>
          <a:lstStyle/>
          <a:p>
            <a:r>
              <a:rPr lang="de-DE" dirty="0"/>
              <a:t>Methode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1FC69B-881F-B98A-E2F5-696BF0439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92135"/>
            <a:ext cx="10972800" cy="403653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Es wurde ein </a:t>
            </a:r>
            <a:r>
              <a:rPr lang="de-DE" sz="2400" b="1" dirty="0" err="1"/>
              <a:t>Supervised</a:t>
            </a:r>
            <a:r>
              <a:rPr lang="de-DE" sz="2400" b="1" dirty="0"/>
              <a:t> Learning Algorithmus </a:t>
            </a:r>
            <a:r>
              <a:rPr lang="de-DE" sz="2400" dirty="0"/>
              <a:t>genutzt.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Verschiedene </a:t>
            </a:r>
            <a:r>
              <a:rPr lang="de-DE" sz="2400" b="1" dirty="0"/>
              <a:t>Einflussvariablen</a:t>
            </a:r>
            <a:r>
              <a:rPr lang="de-DE" sz="2400" dirty="0"/>
              <a:t> und eine einzige </a:t>
            </a:r>
            <a:r>
              <a:rPr lang="de-DE" sz="2400" b="1" dirty="0"/>
              <a:t>Zielvariable</a:t>
            </a:r>
            <a:r>
              <a:rPr lang="de-DE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/>
              <a:t>Rented</a:t>
            </a:r>
            <a:r>
              <a:rPr lang="de-DE" sz="2400" dirty="0"/>
              <a:t> Bike Count </a:t>
            </a:r>
            <a:r>
              <a:rPr lang="de-DE" sz="2400" dirty="0">
                <a:sym typeface="Wingdings" pitchFamily="2" charset="2"/>
              </a:rPr>
              <a:t></a:t>
            </a:r>
            <a:r>
              <a:rPr lang="de-DE" sz="2400" dirty="0"/>
              <a:t> metrisch </a:t>
            </a:r>
            <a:r>
              <a:rPr lang="de-DE" sz="2400" dirty="0">
                <a:sym typeface="Wingdings" pitchFamily="2" charset="2"/>
              </a:rPr>
              <a:t> </a:t>
            </a:r>
            <a:r>
              <a:rPr lang="de-DE" sz="2400" b="1" dirty="0">
                <a:sym typeface="Wingdings" pitchFamily="2" charset="2"/>
              </a:rPr>
              <a:t>lineare Regression</a:t>
            </a:r>
          </a:p>
          <a:p>
            <a:endParaRPr lang="de-DE" sz="24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B5671E9-2360-EC6F-728B-D45FAEF58B14}"/>
              </a:ext>
            </a:extLst>
          </p:cNvPr>
          <p:cNvSpPr txBox="1"/>
          <p:nvPr/>
        </p:nvSpPr>
        <p:spPr>
          <a:xfrm>
            <a:off x="7912100" y="6474157"/>
            <a:ext cx="461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By: Alberto Gomez </a:t>
            </a:r>
            <a:r>
              <a:rPr lang="de-DE" sz="1400" dirty="0" err="1"/>
              <a:t>Conejero</a:t>
            </a:r>
            <a:r>
              <a:rPr lang="de-DE" sz="1400" dirty="0"/>
              <a:t> &amp; </a:t>
            </a:r>
            <a:r>
              <a:rPr lang="de-DE" sz="1400" dirty="0" err="1"/>
              <a:t>Chaitanya</a:t>
            </a:r>
            <a:r>
              <a:rPr lang="de-DE" sz="1400" dirty="0"/>
              <a:t> </a:t>
            </a:r>
            <a:r>
              <a:rPr lang="de-DE" sz="1400" dirty="0" err="1"/>
              <a:t>Mangra</a:t>
            </a:r>
            <a:endParaRPr lang="de-DE" sz="1400" dirty="0"/>
          </a:p>
        </p:txBody>
      </p:sp>
      <p:sp>
        <p:nvSpPr>
          <p:cNvPr id="7" name="Rectángulo redondeado 10">
            <a:extLst>
              <a:ext uri="{FF2B5EF4-FFF2-40B4-BE49-F238E27FC236}">
                <a16:creationId xmlns:a16="http://schemas.microsoft.com/office/drawing/2014/main" id="{42855417-03AB-DE97-C099-75FE14346CAD}"/>
              </a:ext>
            </a:extLst>
          </p:cNvPr>
          <p:cNvSpPr/>
          <p:nvPr/>
        </p:nvSpPr>
        <p:spPr>
          <a:xfrm>
            <a:off x="221963" y="3559900"/>
            <a:ext cx="1614540" cy="7455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Linear Regression Modell</a:t>
            </a:r>
          </a:p>
        </p:txBody>
      </p:sp>
      <p:sp>
        <p:nvSpPr>
          <p:cNvPr id="8" name="Rectángulo redondeado 12">
            <a:extLst>
              <a:ext uri="{FF2B5EF4-FFF2-40B4-BE49-F238E27FC236}">
                <a16:creationId xmlns:a16="http://schemas.microsoft.com/office/drawing/2014/main" id="{DDD33169-D210-0AC9-6BA0-EF8116B416D6}"/>
              </a:ext>
            </a:extLst>
          </p:cNvPr>
          <p:cNvSpPr/>
          <p:nvPr/>
        </p:nvSpPr>
        <p:spPr>
          <a:xfrm>
            <a:off x="214260" y="5528669"/>
            <a:ext cx="1614540" cy="7455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Koeffizienten</a:t>
            </a:r>
          </a:p>
        </p:txBody>
      </p:sp>
      <p:cxnSp>
        <p:nvCxnSpPr>
          <p:cNvPr id="9" name="Conector curvado 14">
            <a:extLst>
              <a:ext uri="{FF2B5EF4-FFF2-40B4-BE49-F238E27FC236}">
                <a16:creationId xmlns:a16="http://schemas.microsoft.com/office/drawing/2014/main" id="{3076D3E9-4D5C-B91B-3BCA-483C8F916F91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836503" y="3315788"/>
            <a:ext cx="2312710" cy="616881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curvado 21">
            <a:extLst>
              <a:ext uri="{FF2B5EF4-FFF2-40B4-BE49-F238E27FC236}">
                <a16:creationId xmlns:a16="http://schemas.microsoft.com/office/drawing/2014/main" id="{E8D3E14A-268D-E496-5214-6089C0424B49}"/>
              </a:ext>
            </a:extLst>
          </p:cNvPr>
          <p:cNvCxnSpPr>
            <a:cxnSpLocks/>
          </p:cNvCxnSpPr>
          <p:nvPr/>
        </p:nvCxnSpPr>
        <p:spPr>
          <a:xfrm flipV="1">
            <a:off x="1828800" y="3889593"/>
            <a:ext cx="2320413" cy="1872110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fik 14">
            <a:extLst>
              <a:ext uri="{FF2B5EF4-FFF2-40B4-BE49-F238E27FC236}">
                <a16:creationId xmlns:a16="http://schemas.microsoft.com/office/drawing/2014/main" id="{C96C0F53-F317-7CBE-5CF7-9696FAD3F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901" y="2969830"/>
            <a:ext cx="7520938" cy="350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04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8E7AF-A25A-A3F6-466F-4D0E8EA69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3079"/>
            <a:ext cx="10972800" cy="1325563"/>
          </a:xfrm>
        </p:spPr>
        <p:txBody>
          <a:bodyPr/>
          <a:lstStyle/>
          <a:p>
            <a:r>
              <a:rPr lang="de-DE" dirty="0"/>
              <a:t>Slide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nerds</a:t>
            </a:r>
            <a:endParaRPr lang="de-DE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39FAE2F-65FB-920A-EEC5-DA5292151820}"/>
              </a:ext>
            </a:extLst>
          </p:cNvPr>
          <p:cNvSpPr txBox="1"/>
          <p:nvPr/>
        </p:nvSpPr>
        <p:spPr>
          <a:xfrm>
            <a:off x="7912100" y="6474157"/>
            <a:ext cx="461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By: Alberto Gomez </a:t>
            </a:r>
            <a:r>
              <a:rPr lang="de-DE" sz="1400" dirty="0" err="1"/>
              <a:t>Conejero</a:t>
            </a:r>
            <a:r>
              <a:rPr lang="de-DE" sz="1400" dirty="0"/>
              <a:t> &amp; </a:t>
            </a:r>
            <a:r>
              <a:rPr lang="de-DE" sz="1400" dirty="0" err="1"/>
              <a:t>Chaitanya</a:t>
            </a:r>
            <a:r>
              <a:rPr lang="de-DE" sz="1400" dirty="0"/>
              <a:t> </a:t>
            </a:r>
            <a:r>
              <a:rPr lang="de-DE" sz="1400" dirty="0" err="1"/>
              <a:t>Mangra</a:t>
            </a:r>
            <a:endParaRPr lang="de-DE" sz="1400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4B21CAA-3039-3E6C-BDB5-9732EE7CC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77547"/>
            <a:ext cx="8357418" cy="2474737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FontTx/>
              <a:buChar char="-"/>
            </a:pPr>
            <a:r>
              <a:rPr lang="de-DE" b="1" dirty="0"/>
              <a:t>Tatsächliche Wetterwerte </a:t>
            </a:r>
            <a:r>
              <a:rPr lang="de-DE" dirty="0"/>
              <a:t>für jede Stunde (8760 Std. /24 Std. = 365 Tage ):</a:t>
            </a:r>
          </a:p>
          <a:p>
            <a:r>
              <a:rPr lang="de-DE" dirty="0"/>
              <a:t>	MAE = 300.7184</a:t>
            </a:r>
          </a:p>
          <a:p>
            <a:pPr marL="342900" indent="-342900">
              <a:buFontTx/>
              <a:buChar char="-"/>
            </a:pPr>
            <a:r>
              <a:rPr lang="de-DE" b="1" dirty="0"/>
              <a:t>Höchstwetterwerte</a:t>
            </a:r>
            <a:r>
              <a:rPr lang="de-DE" dirty="0"/>
              <a:t> pro Tag berechnen (mit ein paar verschalteten Schleifen)</a:t>
            </a:r>
          </a:p>
          <a:p>
            <a:pPr lvl="1"/>
            <a:r>
              <a:rPr lang="de-DE" sz="2000" dirty="0"/>
              <a:t>	MAE = 311.4746</a:t>
            </a:r>
          </a:p>
          <a:p>
            <a:pPr marL="342900" indent="-342900">
              <a:buFontTx/>
              <a:buChar char="-"/>
            </a:pPr>
            <a:r>
              <a:rPr lang="de-DE" dirty="0" err="1"/>
              <a:t>Functioning</a:t>
            </a:r>
            <a:r>
              <a:rPr lang="de-DE" dirty="0"/>
              <a:t> Day ist “</a:t>
            </a:r>
            <a:r>
              <a:rPr lang="de-DE" dirty="0" err="1"/>
              <a:t>No</a:t>
            </a:r>
            <a:r>
              <a:rPr lang="de-DE" dirty="0"/>
              <a:t>“, </a:t>
            </a:r>
            <a:r>
              <a:rPr lang="de-DE" dirty="0" err="1"/>
              <a:t>Rented</a:t>
            </a:r>
            <a:r>
              <a:rPr lang="de-DE" dirty="0"/>
              <a:t> Bike Count ist 0. </a:t>
            </a:r>
          </a:p>
          <a:p>
            <a:r>
              <a:rPr lang="de-DE" dirty="0"/>
              <a:t>	</a:t>
            </a:r>
            <a:r>
              <a:rPr lang="de-DE" b="1" dirty="0"/>
              <a:t>Lösung</a:t>
            </a:r>
            <a:r>
              <a:rPr lang="de-DE" dirty="0"/>
              <a:t>: </a:t>
            </a:r>
            <a:r>
              <a:rPr lang="de-DE" dirty="0" err="1"/>
              <a:t>Subset</a:t>
            </a:r>
            <a:r>
              <a:rPr lang="de-DE" dirty="0"/>
              <a:t> mit nur </a:t>
            </a:r>
            <a:r>
              <a:rPr lang="de-DE" dirty="0" err="1"/>
              <a:t>Functioning</a:t>
            </a:r>
            <a:r>
              <a:rPr lang="de-DE" dirty="0"/>
              <a:t> Day “Yes“</a:t>
            </a:r>
          </a:p>
          <a:p>
            <a:r>
              <a:rPr lang="de-DE" dirty="0"/>
              <a:t>	MAE = 290.9242</a:t>
            </a:r>
          </a:p>
          <a:p>
            <a:r>
              <a:rPr lang="de-DE" dirty="0"/>
              <a:t>- Warum wir ein so großer MAE haben: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78938E6-540C-A5B8-11BC-724A1F51E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461" y="2868152"/>
            <a:ext cx="1670080" cy="112169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73FF81A-45EE-01DE-3543-3B37A8E96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985" y="2868152"/>
            <a:ext cx="1473839" cy="227464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566EAF2F-6B0D-E7E1-E3F4-372843236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1268" y="2868152"/>
            <a:ext cx="1862169" cy="64981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478C3C35-F36E-2212-35EF-6AF63BE40D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499" y="4271283"/>
            <a:ext cx="4878662" cy="202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467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76A1B-0E5C-8D7D-7318-8EA6F13FC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16" y="-389972"/>
            <a:ext cx="10972800" cy="1325563"/>
          </a:xfrm>
        </p:spPr>
        <p:txBody>
          <a:bodyPr/>
          <a:lstStyle/>
          <a:p>
            <a:r>
              <a:rPr lang="de-DE" dirty="0"/>
              <a:t>Ergebnisse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F1F3BD55-EB98-8BE9-8654-DE359F4C50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276" y="1083075"/>
            <a:ext cx="2795859" cy="4037012"/>
          </a:xfr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4B3F56F-D409-FB77-C7CB-561A7C14CCFB}"/>
              </a:ext>
            </a:extLst>
          </p:cNvPr>
          <p:cNvSpPr txBox="1"/>
          <p:nvPr/>
        </p:nvSpPr>
        <p:spPr>
          <a:xfrm>
            <a:off x="7912100" y="6474157"/>
            <a:ext cx="461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By: Alberto Gomez </a:t>
            </a:r>
            <a:r>
              <a:rPr lang="de-DE" sz="1400" dirty="0" err="1"/>
              <a:t>Conejero</a:t>
            </a:r>
            <a:r>
              <a:rPr lang="de-DE" sz="1400" dirty="0"/>
              <a:t> &amp; </a:t>
            </a:r>
            <a:r>
              <a:rPr lang="de-DE" sz="1400" dirty="0" err="1"/>
              <a:t>Chaitanya</a:t>
            </a:r>
            <a:r>
              <a:rPr lang="de-DE" sz="1400" dirty="0"/>
              <a:t> </a:t>
            </a:r>
            <a:r>
              <a:rPr lang="de-DE" sz="1400" dirty="0" err="1"/>
              <a:t>Mangra</a:t>
            </a:r>
            <a:endParaRPr lang="de-DE" sz="14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42D8B9E-F8D5-907B-FDFF-DEB4A066F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246" y="1194525"/>
            <a:ext cx="6409190" cy="261642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C167146-4A0A-C2EF-D078-2166E8D8E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275" y="5118208"/>
            <a:ext cx="2795859" cy="165469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AB80652-8E89-AF9E-CE7F-B518D0A47A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9245" y="3810952"/>
            <a:ext cx="6409190" cy="266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994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0B39A6-D628-4338-9D6E-995B6A739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F0A998-476B-C1E8-AD61-FEC9E8722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348" y="474951"/>
            <a:ext cx="9228866" cy="1019713"/>
          </a:xfrm>
        </p:spPr>
        <p:txBody>
          <a:bodyPr>
            <a:normAutofit/>
          </a:bodyPr>
          <a:lstStyle/>
          <a:p>
            <a:r>
              <a:rPr lang="de-DE" dirty="0"/>
              <a:t>Reale Anwendung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2EB82B4-D9A1-4145-93F1-004DC0B9B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6630" y="4160168"/>
            <a:ext cx="2832322" cy="2697833"/>
          </a:xfrm>
          <a:custGeom>
            <a:avLst/>
            <a:gdLst>
              <a:gd name="connsiteX0" fmla="*/ 638993 w 2832322"/>
              <a:gd name="connsiteY0" fmla="*/ 1429605 h 2697833"/>
              <a:gd name="connsiteX1" fmla="*/ 798503 w 2832322"/>
              <a:gd name="connsiteY1" fmla="*/ 1509001 h 2697833"/>
              <a:gd name="connsiteX2" fmla="*/ 739507 w 2832322"/>
              <a:gd name="connsiteY2" fmla="*/ 1729178 h 2697833"/>
              <a:gd name="connsiteX3" fmla="*/ 519329 w 2832322"/>
              <a:gd name="connsiteY3" fmla="*/ 1670181 h 2697833"/>
              <a:gd name="connsiteX4" fmla="*/ 578327 w 2832322"/>
              <a:gd name="connsiteY4" fmla="*/ 1450005 h 2697833"/>
              <a:gd name="connsiteX5" fmla="*/ 638993 w 2832322"/>
              <a:gd name="connsiteY5" fmla="*/ 1429605 h 2697833"/>
              <a:gd name="connsiteX6" fmla="*/ 1252193 w 2832322"/>
              <a:gd name="connsiteY6" fmla="*/ 835524 h 2697833"/>
              <a:gd name="connsiteX7" fmla="*/ 1511699 w 2832322"/>
              <a:gd name="connsiteY7" fmla="*/ 997686 h 2697833"/>
              <a:gd name="connsiteX8" fmla="*/ 1392436 w 2832322"/>
              <a:gd name="connsiteY8" fmla="*/ 1442788 h 2697833"/>
              <a:gd name="connsiteX9" fmla="*/ 947333 w 2832322"/>
              <a:gd name="connsiteY9" fmla="*/ 1323523 h 2697833"/>
              <a:gd name="connsiteX10" fmla="*/ 1066598 w 2832322"/>
              <a:gd name="connsiteY10" fmla="*/ 878421 h 2697833"/>
              <a:gd name="connsiteX11" fmla="*/ 1252193 w 2832322"/>
              <a:gd name="connsiteY11" fmla="*/ 835524 h 2697833"/>
              <a:gd name="connsiteX12" fmla="*/ 2832322 w 2832322"/>
              <a:gd name="connsiteY12" fmla="*/ 0 h 2697833"/>
              <a:gd name="connsiteX13" fmla="*/ 2832322 w 2832322"/>
              <a:gd name="connsiteY13" fmla="*/ 2697833 h 2697833"/>
              <a:gd name="connsiteX14" fmla="*/ 0 w 2832322"/>
              <a:gd name="connsiteY14" fmla="*/ 2697833 h 2697833"/>
              <a:gd name="connsiteX15" fmla="*/ 12966 w 2832322"/>
              <a:gd name="connsiteY15" fmla="*/ 2631781 h 2697833"/>
              <a:gd name="connsiteX16" fmla="*/ 1052443 w 2832322"/>
              <a:gd name="connsiteY16" fmla="*/ 1806313 h 2697833"/>
              <a:gd name="connsiteX17" fmla="*/ 1721430 w 2832322"/>
              <a:gd name="connsiteY17" fmla="*/ 1489397 h 2697833"/>
              <a:gd name="connsiteX18" fmla="*/ 2115839 w 2832322"/>
              <a:gd name="connsiteY18" fmla="*/ 696540 h 2697833"/>
              <a:gd name="connsiteX19" fmla="*/ 2590689 w 2832322"/>
              <a:gd name="connsiteY19" fmla="*/ 99461 h 2697833"/>
              <a:gd name="connsiteX20" fmla="*/ 2730434 w 2832322"/>
              <a:gd name="connsiteY20" fmla="*/ 32840 h 269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32322" h="2697833">
                <a:moveTo>
                  <a:pt x="638993" y="1429605"/>
                </a:moveTo>
                <a:cubicBezTo>
                  <a:pt x="701328" y="1421871"/>
                  <a:pt x="765121" y="1451183"/>
                  <a:pt x="798503" y="1509001"/>
                </a:cubicBezTo>
                <a:cubicBezTo>
                  <a:pt x="843012" y="1586093"/>
                  <a:pt x="816599" y="1684670"/>
                  <a:pt x="739507" y="1729178"/>
                </a:cubicBezTo>
                <a:cubicBezTo>
                  <a:pt x="662415" y="1773688"/>
                  <a:pt x="563838" y="1747275"/>
                  <a:pt x="519329" y="1670181"/>
                </a:cubicBezTo>
                <a:cubicBezTo>
                  <a:pt x="474820" y="1593091"/>
                  <a:pt x="501234" y="1494514"/>
                  <a:pt x="578327" y="1450005"/>
                </a:cubicBezTo>
                <a:cubicBezTo>
                  <a:pt x="597599" y="1438878"/>
                  <a:pt x="618215" y="1432183"/>
                  <a:pt x="638993" y="1429605"/>
                </a:cubicBezTo>
                <a:close/>
                <a:moveTo>
                  <a:pt x="1252193" y="835524"/>
                </a:moveTo>
                <a:cubicBezTo>
                  <a:pt x="1356532" y="842898"/>
                  <a:pt x="1455464" y="900282"/>
                  <a:pt x="1511699" y="997686"/>
                </a:cubicBezTo>
                <a:cubicBezTo>
                  <a:pt x="1601677" y="1153532"/>
                  <a:pt x="1548280" y="1352810"/>
                  <a:pt x="1392436" y="1442788"/>
                </a:cubicBezTo>
                <a:cubicBezTo>
                  <a:pt x="1236589" y="1532766"/>
                  <a:pt x="1037311" y="1479369"/>
                  <a:pt x="947333" y="1323523"/>
                </a:cubicBezTo>
                <a:cubicBezTo>
                  <a:pt x="857356" y="1167678"/>
                  <a:pt x="910753" y="968399"/>
                  <a:pt x="1066598" y="878421"/>
                </a:cubicBezTo>
                <a:cubicBezTo>
                  <a:pt x="1125040" y="844680"/>
                  <a:pt x="1189590" y="831101"/>
                  <a:pt x="1252193" y="835524"/>
                </a:cubicBezTo>
                <a:close/>
                <a:moveTo>
                  <a:pt x="2832322" y="0"/>
                </a:moveTo>
                <a:lnTo>
                  <a:pt x="2832322" y="2697833"/>
                </a:lnTo>
                <a:lnTo>
                  <a:pt x="0" y="2697833"/>
                </a:lnTo>
                <a:lnTo>
                  <a:pt x="12966" y="2631781"/>
                </a:lnTo>
                <a:cubicBezTo>
                  <a:pt x="140000" y="2184738"/>
                  <a:pt x="505773" y="1908362"/>
                  <a:pt x="1052443" y="1806313"/>
                </a:cubicBezTo>
                <a:cubicBezTo>
                  <a:pt x="1303109" y="1759472"/>
                  <a:pt x="1574698" y="1718763"/>
                  <a:pt x="1721430" y="1489397"/>
                </a:cubicBezTo>
                <a:cubicBezTo>
                  <a:pt x="1879597" y="1241842"/>
                  <a:pt x="2005704" y="970478"/>
                  <a:pt x="2115839" y="696540"/>
                </a:cubicBezTo>
                <a:cubicBezTo>
                  <a:pt x="2216937" y="444582"/>
                  <a:pt x="2354076" y="231931"/>
                  <a:pt x="2590689" y="99461"/>
                </a:cubicBezTo>
                <a:cubicBezTo>
                  <a:pt x="2637069" y="73498"/>
                  <a:pt x="2683655" y="51402"/>
                  <a:pt x="2730434" y="328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7ABAEC-9D82-BBF9-66C8-2E7DD2933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348" y="1701007"/>
            <a:ext cx="9228866" cy="4091162"/>
          </a:xfrm>
        </p:spPr>
        <p:txBody>
          <a:bodyPr>
            <a:normAutofit/>
          </a:bodyPr>
          <a:lstStyle/>
          <a:p>
            <a:r>
              <a:rPr lang="de-DE" sz="1800" dirty="0"/>
              <a:t>Wen und inwiefern könnte dieses Entscheidungsunterstützungssystem behilflich sein?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/>
              <a:t>Regierung: </a:t>
            </a:r>
          </a:p>
          <a:p>
            <a:r>
              <a:rPr lang="de-DE" sz="1800" dirty="0"/>
              <a:t>	- kurzfristige/langfristige Planung von notwendige Fahrräder</a:t>
            </a:r>
          </a:p>
          <a:p>
            <a:r>
              <a:rPr lang="de-DE" sz="1800" dirty="0"/>
              <a:t>	- Kontrolle von Anzahl von Fahrräder an der Straße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/>
              <a:t>Benutzer :</a:t>
            </a:r>
          </a:p>
          <a:p>
            <a:r>
              <a:rPr lang="de-DE" sz="1800" dirty="0"/>
              <a:t>	-  Beim eintragen von die verschiedene Tages Bedingungen (Wetter, 	   	   Jahreszeit, Typ des Tages  (Werktag) </a:t>
            </a:r>
            <a:r>
              <a:rPr lang="de-DE" sz="1800" dirty="0">
                <a:sym typeface="Wingdings" pitchFamily="2" charset="2"/>
              </a:rPr>
              <a:t> Einschätzung von Fahrräder, die zur 	   Verfugung stehen.</a:t>
            </a:r>
          </a:p>
          <a:p>
            <a:r>
              <a:rPr lang="de-DE" sz="1800" dirty="0"/>
              <a:t>	- Sehen wann (Uhrzeit) am meistens Fahrer unterwegs sind.</a:t>
            </a:r>
          </a:p>
          <a:p>
            <a:r>
              <a:rPr lang="de-DE" sz="1800" dirty="0"/>
              <a:t>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B2C655C-509A-9FEA-0A22-01BAA945A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4167" y="4366510"/>
            <a:ext cx="2697833" cy="2697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DD506B6-9FE6-9877-E57B-0081BB3A18BC}"/>
              </a:ext>
            </a:extLst>
          </p:cNvPr>
          <p:cNvSpPr txBox="1"/>
          <p:nvPr/>
        </p:nvSpPr>
        <p:spPr>
          <a:xfrm>
            <a:off x="7912100" y="6474157"/>
            <a:ext cx="461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By: Alberto Gomez </a:t>
            </a:r>
            <a:r>
              <a:rPr lang="de-DE" sz="1400" dirty="0" err="1"/>
              <a:t>Conejero</a:t>
            </a:r>
            <a:r>
              <a:rPr lang="de-DE" sz="1400" dirty="0"/>
              <a:t> &amp; </a:t>
            </a:r>
            <a:r>
              <a:rPr lang="de-DE" sz="1400" dirty="0" err="1"/>
              <a:t>Chaitanya</a:t>
            </a:r>
            <a:r>
              <a:rPr lang="de-DE" sz="1400" dirty="0"/>
              <a:t> </a:t>
            </a:r>
            <a:r>
              <a:rPr lang="de-DE" sz="1400" dirty="0" err="1"/>
              <a:t>Mangra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814261525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LightSeedRightStep">
      <a:dk1>
        <a:srgbClr val="000000"/>
      </a:dk1>
      <a:lt1>
        <a:srgbClr val="FFFFFF"/>
      </a:lt1>
      <a:dk2>
        <a:srgbClr val="412524"/>
      </a:dk2>
      <a:lt2>
        <a:srgbClr val="E2E8E8"/>
      </a:lt2>
      <a:accent1>
        <a:srgbClr val="C69896"/>
      </a:accent1>
      <a:accent2>
        <a:srgbClr val="BA997F"/>
      </a:accent2>
      <a:accent3>
        <a:srgbClr val="AAA480"/>
      </a:accent3>
      <a:accent4>
        <a:srgbClr val="9BAA74"/>
      </a:accent4>
      <a:accent5>
        <a:srgbClr val="8FAC82"/>
      </a:accent5>
      <a:accent6>
        <a:srgbClr val="78B07E"/>
      </a:accent6>
      <a:hlink>
        <a:srgbClr val="568D8F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</Words>
  <Application>Microsoft Office PowerPoint</Application>
  <PresentationFormat>Breitbild</PresentationFormat>
  <Paragraphs>58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Calibri</vt:lpstr>
      <vt:lpstr>Posterama</vt:lpstr>
      <vt:lpstr>SplashVTI</vt:lpstr>
      <vt:lpstr>SEOUL BIKE SHARING DEMAND</vt:lpstr>
      <vt:lpstr>Datensatz</vt:lpstr>
      <vt:lpstr>Attributen des Datensatzes</vt:lpstr>
      <vt:lpstr>Unser Ziel</vt:lpstr>
      <vt:lpstr>Methode</vt:lpstr>
      <vt:lpstr>Slide for nerds</vt:lpstr>
      <vt:lpstr>Ergebnisse</vt:lpstr>
      <vt:lpstr>Reale Anwendung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SEOUL BIKE SHARING DEMAND</dc:title>
  <dc:creator>Alberto Gómez Conejero</dc:creator>
  <cp:lastModifiedBy>Chaitanya Mangra</cp:lastModifiedBy>
  <cp:revision>23</cp:revision>
  <dcterms:created xsi:type="dcterms:W3CDTF">2022-12-09T15:46:00Z</dcterms:created>
  <dcterms:modified xsi:type="dcterms:W3CDTF">2022-12-11T01:39:53Z</dcterms:modified>
</cp:coreProperties>
</file>