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7"/>
  </p:normalViewPr>
  <p:slideViewPr>
    <p:cSldViewPr snapToGrid="0">
      <p:cViewPr>
        <p:scale>
          <a:sx n="78" d="100"/>
          <a:sy n="78" d="100"/>
        </p:scale>
        <p:origin x="53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E19F6-A9C2-074B-8EB3-0CF9167392DB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F127-7CD9-2746-981C-4D5FA529F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Seoul+Bike+Sharing+Dema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F53D1-E630-6EDB-B605-6009EA34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250" y="1043136"/>
            <a:ext cx="5598097" cy="2819626"/>
          </a:xfrm>
        </p:spPr>
        <p:txBody>
          <a:bodyPr>
            <a:normAutofit/>
          </a:bodyPr>
          <a:lstStyle/>
          <a:p>
            <a:r>
              <a:rPr lang="es-ES" dirty="0"/>
              <a:t>SEOUL BIKE SHARING DEMAND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9C38-3D43-6F4F-6B00-C29B388F1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88" y="4153030"/>
            <a:ext cx="5598097" cy="2240529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Chaitanya</a:t>
            </a:r>
            <a:r>
              <a:rPr lang="es-ES" dirty="0"/>
              <a:t> </a:t>
            </a:r>
            <a:r>
              <a:rPr lang="es-ES" dirty="0" err="1"/>
              <a:t>Mangra</a:t>
            </a:r>
            <a:r>
              <a:rPr lang="es-ES" dirty="0"/>
              <a:t> - 22105964 </a:t>
            </a:r>
          </a:p>
          <a:p>
            <a:pPr algn="ctr"/>
            <a:r>
              <a:rPr lang="es-ES" dirty="0"/>
              <a:t> &amp; </a:t>
            </a:r>
          </a:p>
          <a:p>
            <a:pPr algn="ctr"/>
            <a:r>
              <a:rPr lang="es-ES" dirty="0"/>
              <a:t>Alberto </a:t>
            </a:r>
            <a:r>
              <a:rPr lang="es-ES" dirty="0" err="1"/>
              <a:t>Gomez</a:t>
            </a:r>
            <a:r>
              <a:rPr lang="es-ES" dirty="0"/>
              <a:t> Conejero - 22109532</a:t>
            </a:r>
          </a:p>
        </p:txBody>
      </p:sp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49CBAA53-913F-BFD7-3026-7604C302B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r="23595" b="-2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43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2495-0AE3-EBB7-0F0E-F898193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166"/>
            <a:ext cx="10972800" cy="1325563"/>
          </a:xfrm>
        </p:spPr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4D870-B966-A2E1-E70E-7C870F79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919"/>
            <a:ext cx="10972800" cy="4036534"/>
          </a:xfrm>
        </p:spPr>
        <p:txBody>
          <a:bodyPr/>
          <a:lstStyle/>
          <a:p>
            <a:r>
              <a:rPr lang="de-DE" dirty="0"/>
              <a:t>Den Datensatz ist unter folgendes Link zu finden:  </a:t>
            </a:r>
            <a:r>
              <a:rPr lang="de-DE" dirty="0">
                <a:hlinkClick r:id="rId2"/>
              </a:rPr>
              <a:t>Seoul Bike Sharing Demand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b="1" dirty="0"/>
              <a:t>14 Attributen </a:t>
            </a:r>
            <a:r>
              <a:rPr lang="de-DE" dirty="0"/>
              <a:t>(nominal und metrisch) und </a:t>
            </a:r>
            <a:r>
              <a:rPr lang="de-DE" b="1" dirty="0"/>
              <a:t>8760 </a:t>
            </a:r>
            <a:r>
              <a:rPr lang="de-DE" b="1" dirty="0" err="1"/>
              <a:t>Instances</a:t>
            </a:r>
            <a:r>
              <a:rPr lang="de-DE" dirty="0"/>
              <a:t>.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Daten wurden am 01.03.2020 von Seoul Metropolitan Regierung an UCI gespendet.</a:t>
            </a:r>
          </a:p>
          <a:p>
            <a:pPr marL="342900" indent="-342900">
              <a:buFontTx/>
              <a:buChar char="-"/>
            </a:pPr>
            <a:r>
              <a:rPr lang="de-DE" dirty="0"/>
              <a:t>Datensammlung von gemietete Fahrräder in Seoul mit Einfluss von verschiedene Wetter Aspekte und Bedingungen.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F4BC42A-AB90-C0BA-715F-F4DF058C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4688678"/>
            <a:ext cx="7772400" cy="15768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CBBBF4-04B2-DF77-AE70-3F2EF58BF1E5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6311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2AE3E-A0E2-03BA-4CC6-6C0919B1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de-DE" dirty="0"/>
              <a:t>Attributen des Datensatzes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469B8-5056-1BCD-36BC-0BC1147A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Hour (nominal)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Season (nominal)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Holiday (nominal)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Temperature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Snowfall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de-DE" sz="1600" dirty="0"/>
          </a:p>
        </p:txBody>
      </p:sp>
      <p:pic>
        <p:nvPicPr>
          <p:cNvPr id="2050" name="Picture 2" descr="Forma&#10;&#10;Descripción generada automáticamente con confianza baja">
            <a:extLst>
              <a:ext uri="{FF2B5EF4-FFF2-40B4-BE49-F238E27FC236}">
                <a16:creationId xmlns:a16="http://schemas.microsoft.com/office/drawing/2014/main" id="{02AC6A52-F1D6-8892-15D8-7A6DB048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4801" y="1859579"/>
            <a:ext cx="3138839" cy="31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D24A998-FCB0-54E0-0EB0-B8C3577212A4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00F5193-6ADE-6D6D-4111-BE84FFA2B948}"/>
              </a:ext>
            </a:extLst>
          </p:cNvPr>
          <p:cNvSpPr txBox="1">
            <a:spLocks/>
          </p:cNvSpPr>
          <p:nvPr/>
        </p:nvSpPr>
        <p:spPr>
          <a:xfrm>
            <a:off x="4371723" y="2343588"/>
            <a:ext cx="5355276" cy="3790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Rainfall</a:t>
            </a:r>
            <a:r>
              <a:rPr lang="de-DE" sz="1600" dirty="0"/>
              <a:t>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Visibility</a:t>
            </a:r>
            <a:r>
              <a:rPr lang="de-DE" sz="1600" dirty="0"/>
              <a:t>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Humidity</a:t>
            </a:r>
            <a:r>
              <a:rPr lang="de-DE" sz="1600" dirty="0"/>
              <a:t>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Solar Radiation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Wind Speed (m/s)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E25FD4D-F9BF-1F17-CA51-7435A570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24" y="4338037"/>
            <a:ext cx="10341236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EF6715-0B32-2AEC-B222-F304C916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72" y="1145491"/>
            <a:ext cx="6117203" cy="85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Unser </a:t>
            </a:r>
            <a:r>
              <a:rPr lang="en-US" dirty="0" err="1"/>
              <a:t>Ziel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A54D9-581A-55FD-57B7-27416C18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72" y="2199479"/>
            <a:ext cx="6686482" cy="24590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400" dirty="0"/>
              <a:t>Für einen Tag:</a:t>
            </a:r>
          </a:p>
          <a:p>
            <a:pPr marL="342900" indent="-342900">
              <a:buFontTx/>
              <a:buChar char="-"/>
            </a:pPr>
            <a:r>
              <a:rPr lang="de-DE" sz="2400" b="1" dirty="0"/>
              <a:t>Höchst </a:t>
            </a:r>
            <a:r>
              <a:rPr lang="de-DE" sz="2400" dirty="0"/>
              <a:t>vorhergesagte</a:t>
            </a:r>
            <a:r>
              <a:rPr lang="de-DE" sz="2400" b="1" dirty="0"/>
              <a:t> Wetterwerte </a:t>
            </a:r>
            <a:r>
              <a:rPr lang="de-DE" sz="2400" dirty="0"/>
              <a:t>eingeben</a:t>
            </a:r>
          </a:p>
          <a:p>
            <a:pPr marL="342900" indent="-342900">
              <a:buFontTx/>
              <a:buChar char="-"/>
            </a:pPr>
            <a:r>
              <a:rPr lang="de-DE" sz="2400" b="1" dirty="0"/>
              <a:t>Anzahl der geliehenen Fahrräder </a:t>
            </a:r>
            <a:r>
              <a:rPr lang="de-DE" sz="2400" dirty="0"/>
              <a:t>für jede Stunde des Tages prognostizieren</a:t>
            </a:r>
          </a:p>
        </p:txBody>
      </p:sp>
      <p:pic>
        <p:nvPicPr>
          <p:cNvPr id="1026" name="Picture 2" descr="Ziel - Kostenlose geschäft Icons">
            <a:extLst>
              <a:ext uri="{FF2B5EF4-FFF2-40B4-BE49-F238E27FC236}">
                <a16:creationId xmlns:a16="http://schemas.microsoft.com/office/drawing/2014/main" id="{78586FA6-3EE9-D564-74B0-629AC3EC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3253" y="2143760"/>
            <a:ext cx="2570480" cy="257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3A9875-AC96-E802-0EFE-483BEDCA1772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923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E7AF-A25A-A3F6-466F-4D0E8EA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223"/>
            <a:ext cx="10972800" cy="1325563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FC69B-881F-B98A-E2F5-696BF0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2135"/>
            <a:ext cx="10972800" cy="4036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Es wurde ein </a:t>
            </a:r>
            <a:r>
              <a:rPr lang="de-DE" sz="2400" b="1" dirty="0" err="1"/>
              <a:t>Supervised</a:t>
            </a:r>
            <a:r>
              <a:rPr lang="de-DE" sz="2400" b="1" dirty="0"/>
              <a:t> Learning Algorithmus </a:t>
            </a:r>
            <a:r>
              <a:rPr lang="de-DE" sz="2400" dirty="0"/>
              <a:t>genutzt.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Verschiedene </a:t>
            </a:r>
            <a:r>
              <a:rPr lang="de-DE" sz="2400" b="1" dirty="0"/>
              <a:t>Einflussvariablen</a:t>
            </a:r>
            <a:r>
              <a:rPr lang="de-DE" sz="2400" dirty="0"/>
              <a:t> und eine einzige </a:t>
            </a:r>
            <a:r>
              <a:rPr lang="de-DE" sz="2400" b="1" dirty="0"/>
              <a:t>Zielvariable</a:t>
            </a:r>
            <a:r>
              <a:rPr lang="de-DE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Rented</a:t>
            </a:r>
            <a:r>
              <a:rPr lang="de-DE" sz="2400" dirty="0"/>
              <a:t> Bike Count </a:t>
            </a:r>
            <a:r>
              <a:rPr lang="de-DE" sz="2400" dirty="0">
                <a:sym typeface="Wingdings" pitchFamily="2" charset="2"/>
              </a:rPr>
              <a:t></a:t>
            </a:r>
            <a:r>
              <a:rPr lang="de-DE" sz="2400" dirty="0"/>
              <a:t> metrisch </a:t>
            </a: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b="1" dirty="0">
                <a:sym typeface="Wingdings" pitchFamily="2" charset="2"/>
              </a:rPr>
              <a:t>lineare Regression</a:t>
            </a:r>
          </a:p>
          <a:p>
            <a:endParaRPr lang="de-DE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5671E9-2360-EC6F-728B-D45FAEF58B14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sp>
        <p:nvSpPr>
          <p:cNvPr id="7" name="Rectángulo redondeado 10">
            <a:extLst>
              <a:ext uri="{FF2B5EF4-FFF2-40B4-BE49-F238E27FC236}">
                <a16:creationId xmlns:a16="http://schemas.microsoft.com/office/drawing/2014/main" id="{42855417-03AB-DE97-C099-75FE14346CAD}"/>
              </a:ext>
            </a:extLst>
          </p:cNvPr>
          <p:cNvSpPr/>
          <p:nvPr/>
        </p:nvSpPr>
        <p:spPr>
          <a:xfrm>
            <a:off x="221963" y="3559900"/>
            <a:ext cx="1614540" cy="74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Linear Regression Modell</a:t>
            </a:r>
          </a:p>
        </p:txBody>
      </p:sp>
      <p:sp>
        <p:nvSpPr>
          <p:cNvPr id="8" name="Rectángulo redondeado 12">
            <a:extLst>
              <a:ext uri="{FF2B5EF4-FFF2-40B4-BE49-F238E27FC236}">
                <a16:creationId xmlns:a16="http://schemas.microsoft.com/office/drawing/2014/main" id="{DDD33169-D210-0AC9-6BA0-EF8116B416D6}"/>
              </a:ext>
            </a:extLst>
          </p:cNvPr>
          <p:cNvSpPr/>
          <p:nvPr/>
        </p:nvSpPr>
        <p:spPr>
          <a:xfrm>
            <a:off x="214260" y="5528669"/>
            <a:ext cx="1614540" cy="74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Koeffizienten</a:t>
            </a:r>
          </a:p>
        </p:txBody>
      </p:sp>
      <p:cxnSp>
        <p:nvCxnSpPr>
          <p:cNvPr id="9" name="Conector curvado 14">
            <a:extLst>
              <a:ext uri="{FF2B5EF4-FFF2-40B4-BE49-F238E27FC236}">
                <a16:creationId xmlns:a16="http://schemas.microsoft.com/office/drawing/2014/main" id="{3076D3E9-4D5C-B91B-3BCA-483C8F916F9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36503" y="3315788"/>
            <a:ext cx="2312710" cy="61688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21">
            <a:extLst>
              <a:ext uri="{FF2B5EF4-FFF2-40B4-BE49-F238E27FC236}">
                <a16:creationId xmlns:a16="http://schemas.microsoft.com/office/drawing/2014/main" id="{E8D3E14A-268D-E496-5214-6089C0424B49}"/>
              </a:ext>
            </a:extLst>
          </p:cNvPr>
          <p:cNvCxnSpPr>
            <a:cxnSpLocks/>
          </p:cNvCxnSpPr>
          <p:nvPr/>
        </p:nvCxnSpPr>
        <p:spPr>
          <a:xfrm flipV="1">
            <a:off x="1828800" y="3889593"/>
            <a:ext cx="2320413" cy="187211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C96C0F53-F317-7CBE-5CF7-9696FAD3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1" y="2969830"/>
            <a:ext cx="7520938" cy="35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E7AF-A25A-A3F6-466F-4D0E8EA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079"/>
            <a:ext cx="10972800" cy="1325563"/>
          </a:xfrm>
        </p:spPr>
        <p:txBody>
          <a:bodyPr/>
          <a:lstStyle/>
          <a:p>
            <a:r>
              <a:rPr lang="de-DE" dirty="0"/>
              <a:t>Slide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nerds</a:t>
            </a:r>
            <a:endParaRPr lang="de-D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9FAE2F-65FB-920A-EEC5-DA5292151820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B21CAA-3039-3E6C-BDB5-9732EE7C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7547"/>
            <a:ext cx="8357418" cy="247473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de-DE" b="1" dirty="0"/>
              <a:t>Tatsächliche Wetterwerte </a:t>
            </a:r>
            <a:r>
              <a:rPr lang="de-DE" dirty="0"/>
              <a:t>für jede Stunde (8760 Std. /24 Std. = 365 Tage ):</a:t>
            </a:r>
          </a:p>
          <a:p>
            <a:r>
              <a:rPr lang="de-DE" dirty="0"/>
              <a:t>	MAE = 300.7184</a:t>
            </a:r>
          </a:p>
          <a:p>
            <a:pPr marL="342900" indent="-342900">
              <a:buFontTx/>
              <a:buChar char="-"/>
            </a:pPr>
            <a:r>
              <a:rPr lang="de-DE" b="1" dirty="0"/>
              <a:t>Höchstwetterwerte</a:t>
            </a:r>
            <a:r>
              <a:rPr lang="de-DE" dirty="0"/>
              <a:t> pro Tag berechnen (mit ein paar verschalteten Schleifen)</a:t>
            </a:r>
          </a:p>
          <a:p>
            <a:pPr lvl="1"/>
            <a:r>
              <a:rPr lang="de-DE" sz="2000" dirty="0"/>
              <a:t>	MAE = 311.4746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Functioning</a:t>
            </a:r>
            <a:r>
              <a:rPr lang="de-DE" dirty="0"/>
              <a:t> Day ist “</a:t>
            </a:r>
            <a:r>
              <a:rPr lang="de-DE" dirty="0" err="1"/>
              <a:t>No</a:t>
            </a:r>
            <a:r>
              <a:rPr lang="de-DE" dirty="0"/>
              <a:t>“, </a:t>
            </a:r>
            <a:r>
              <a:rPr lang="de-DE" dirty="0" err="1"/>
              <a:t>Rented</a:t>
            </a:r>
            <a:r>
              <a:rPr lang="de-DE" dirty="0"/>
              <a:t> Bike Count ist 0. </a:t>
            </a:r>
          </a:p>
          <a:p>
            <a:r>
              <a:rPr lang="de-DE" dirty="0"/>
              <a:t>	</a:t>
            </a:r>
            <a:r>
              <a:rPr lang="de-DE" b="1" dirty="0"/>
              <a:t>Lösung</a:t>
            </a:r>
            <a:r>
              <a:rPr lang="de-DE" dirty="0"/>
              <a:t>: </a:t>
            </a:r>
            <a:r>
              <a:rPr lang="de-DE" dirty="0" err="1"/>
              <a:t>Subset</a:t>
            </a:r>
            <a:r>
              <a:rPr lang="de-DE" dirty="0"/>
              <a:t> mit nur </a:t>
            </a:r>
            <a:r>
              <a:rPr lang="de-DE" dirty="0" err="1"/>
              <a:t>Functioning</a:t>
            </a:r>
            <a:r>
              <a:rPr lang="de-DE" dirty="0"/>
              <a:t> Day “Yes“</a:t>
            </a:r>
          </a:p>
          <a:p>
            <a:r>
              <a:rPr lang="de-DE" dirty="0"/>
              <a:t>- Warum wir ein so großer MAE haben: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8938E6-540C-A5B8-11BC-724A1F51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09" y="3010253"/>
            <a:ext cx="1670080" cy="11216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3FF81A-45EE-01DE-3543-3B37A8E9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40" y="3010253"/>
            <a:ext cx="1473839" cy="22746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66EAF2F-6B0D-E7E1-E3F4-37284323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382" y="3018909"/>
            <a:ext cx="1862169" cy="64981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8C3C35-F36E-2212-35EF-6AF63BE40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99" y="4271283"/>
            <a:ext cx="4878662" cy="20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76A1B-0E5C-8D7D-7318-8EA6F13F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-389972"/>
            <a:ext cx="10972800" cy="1325563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1F3BD55-EB98-8BE9-8654-DE359F4C5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76" y="1083075"/>
            <a:ext cx="2795859" cy="4037012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4B3F56F-D409-FB77-C7CB-561A7C14CCFB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2D8B9E-F8D5-907B-FDFF-DEB4A066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46" y="1194525"/>
            <a:ext cx="6409190" cy="261642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C167146-4A0A-C2EF-D078-2166E8D8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75" y="5118208"/>
            <a:ext cx="2795859" cy="165469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AB80652-8E89-AF9E-CE7F-B518D0A47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245" y="3810952"/>
            <a:ext cx="6409190" cy="26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0A998-476B-C1E8-AD61-FEC9E872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48" y="474951"/>
            <a:ext cx="9228866" cy="1019713"/>
          </a:xfrm>
        </p:spPr>
        <p:txBody>
          <a:bodyPr>
            <a:normAutofit/>
          </a:bodyPr>
          <a:lstStyle/>
          <a:p>
            <a:r>
              <a:rPr lang="de-DE" dirty="0"/>
              <a:t>Reale Anwendung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ABAEC-9D82-BBF9-66C8-2E7DD293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48" y="1701007"/>
            <a:ext cx="9228866" cy="4091162"/>
          </a:xfrm>
        </p:spPr>
        <p:txBody>
          <a:bodyPr>
            <a:normAutofit/>
          </a:bodyPr>
          <a:lstStyle/>
          <a:p>
            <a:r>
              <a:rPr lang="de-DE" sz="1800" dirty="0"/>
              <a:t>Wen und inwiefern könnte dieses Entscheidungsunterstützungssystem behilflich sein?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Regierung: </a:t>
            </a:r>
          </a:p>
          <a:p>
            <a:r>
              <a:rPr lang="de-DE" sz="1800" dirty="0"/>
              <a:t>	- kurzfristige/langfristige Planung von notwendige Fahrräder</a:t>
            </a:r>
          </a:p>
          <a:p>
            <a:r>
              <a:rPr lang="de-DE" sz="1800" dirty="0"/>
              <a:t>	- Kontrolle von Anzahl von Fahrräder an der Straße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Benutzer :</a:t>
            </a:r>
          </a:p>
          <a:p>
            <a:r>
              <a:rPr lang="de-DE" sz="1800" dirty="0"/>
              <a:t>	-  Beim eintragen von die verschiedene Tages Bedingungen (Wetter, 	   	   Jahreszeit, Typ des Tages  (Werktag) </a:t>
            </a:r>
            <a:r>
              <a:rPr lang="de-DE" sz="1800" dirty="0">
                <a:sym typeface="Wingdings" pitchFamily="2" charset="2"/>
              </a:rPr>
              <a:t> Einschätzung von Fahrräder, die zur 	   Verfugung stehen.</a:t>
            </a:r>
          </a:p>
          <a:p>
            <a:r>
              <a:rPr lang="de-DE" sz="1800" dirty="0"/>
              <a:t>	- Sehen wann (Uhrzeit) am meistens Fahrer unterwegs sind.</a:t>
            </a:r>
          </a:p>
          <a:p>
            <a:r>
              <a:rPr lang="de-DE" sz="1800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2C655C-509A-9FEA-0A22-01BAA945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67" y="4366510"/>
            <a:ext cx="2697833" cy="26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D506B6-9FE6-9877-E57B-0081BB3A18BC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1426152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57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SplashVTI</vt:lpstr>
      <vt:lpstr>SEOUL BIKE SHARING DEMAND</vt:lpstr>
      <vt:lpstr>Datensatz</vt:lpstr>
      <vt:lpstr>Attributen des Datensatzes</vt:lpstr>
      <vt:lpstr>Unser Ziel</vt:lpstr>
      <vt:lpstr>Methode</vt:lpstr>
      <vt:lpstr>Slide for nerds</vt:lpstr>
      <vt:lpstr>Ergebnisse</vt:lpstr>
      <vt:lpstr>Reale 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SHARING DEMAND</dc:title>
  <dc:creator>Alberto Gómez Conejero</dc:creator>
  <cp:lastModifiedBy>Chaitanya Mangra</cp:lastModifiedBy>
  <cp:revision>21</cp:revision>
  <dcterms:created xsi:type="dcterms:W3CDTF">2022-12-09T15:46:00Z</dcterms:created>
  <dcterms:modified xsi:type="dcterms:W3CDTF">2022-12-11T01:35:09Z</dcterms:modified>
</cp:coreProperties>
</file>