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7"/>
  </p:normalViewPr>
  <p:slideViewPr>
    <p:cSldViewPr snapToGrid="0">
      <p:cViewPr varScale="1">
        <p:scale>
          <a:sx n="48" d="100"/>
          <a:sy n="48" d="100"/>
        </p:scale>
        <p:origin x="29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E19F6-A9C2-074B-8EB3-0CF9167392DB}" type="datetimeFigureOut">
              <a:rPr lang="de-DE" smtClean="0"/>
              <a:t>10.12.2022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F127-7CD9-2746-981C-4D5FA529F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Seoul+Bike+Sharing+Dem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F53D1-E630-6EDB-B605-6009EA34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50" y="1043136"/>
            <a:ext cx="5598097" cy="2819626"/>
          </a:xfrm>
        </p:spPr>
        <p:txBody>
          <a:bodyPr>
            <a:normAutofit/>
          </a:bodyPr>
          <a:lstStyle/>
          <a:p>
            <a:r>
              <a:rPr lang="es-ES" dirty="0"/>
              <a:t>SEOUL BIKE SHARING DEMAND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9C38-3D43-6F4F-6B00-C29B388F1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88" y="4153030"/>
            <a:ext cx="5598097" cy="2240529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Chaitanya</a:t>
            </a:r>
            <a:r>
              <a:rPr lang="es-ES" dirty="0"/>
              <a:t> </a:t>
            </a:r>
            <a:r>
              <a:rPr lang="es-ES" dirty="0" err="1"/>
              <a:t>Mangra</a:t>
            </a:r>
            <a:r>
              <a:rPr lang="es-ES" dirty="0"/>
              <a:t> - 22105964 </a:t>
            </a:r>
          </a:p>
          <a:p>
            <a:pPr algn="ctr"/>
            <a:r>
              <a:rPr lang="es-ES" dirty="0"/>
              <a:t> &amp; </a:t>
            </a:r>
          </a:p>
          <a:p>
            <a:pPr algn="ctr"/>
            <a:r>
              <a:rPr lang="es-ES" dirty="0"/>
              <a:t>Alberto </a:t>
            </a:r>
            <a:r>
              <a:rPr lang="es-ES" dirty="0" err="1"/>
              <a:t>Gomez</a:t>
            </a:r>
            <a:r>
              <a:rPr lang="es-ES" dirty="0"/>
              <a:t> Conejero - 22109532</a:t>
            </a:r>
          </a:p>
        </p:txBody>
      </p:sp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49CBAA53-913F-BFD7-3026-7604C302B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r="23595" b="-2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3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2495-0AE3-EBB7-0F0E-F898193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166"/>
            <a:ext cx="10972800" cy="1325563"/>
          </a:xfrm>
        </p:spPr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4D870-B966-A2E1-E70E-7C870F79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919"/>
            <a:ext cx="10972800" cy="4036534"/>
          </a:xfrm>
        </p:spPr>
        <p:txBody>
          <a:bodyPr/>
          <a:lstStyle/>
          <a:p>
            <a:r>
              <a:rPr lang="de-DE" dirty="0"/>
              <a:t>Den Datensatz ist unter folgendes Link zu finden:  </a:t>
            </a:r>
            <a:r>
              <a:rPr lang="de-DE" dirty="0">
                <a:hlinkClick r:id="rId2"/>
              </a:rPr>
              <a:t>Seoul Bike Sharing Demand</a:t>
            </a:r>
            <a:endParaRPr lang="de-DE" dirty="0"/>
          </a:p>
          <a:p>
            <a:r>
              <a:rPr lang="de-DE" dirty="0"/>
              <a:t>Es handelt sich um eine multivariate Datensatz mit </a:t>
            </a:r>
            <a:r>
              <a:rPr lang="de-DE" b="1" dirty="0"/>
              <a:t>14 Attributen </a:t>
            </a:r>
            <a:r>
              <a:rPr lang="de-DE" dirty="0"/>
              <a:t>(Integrer und Real) und </a:t>
            </a:r>
            <a:r>
              <a:rPr lang="de-DE" b="1" dirty="0"/>
              <a:t>8760 </a:t>
            </a:r>
            <a:r>
              <a:rPr lang="de-DE" b="1" dirty="0" err="1"/>
              <a:t>Instances</a:t>
            </a:r>
            <a:r>
              <a:rPr lang="de-DE" dirty="0"/>
              <a:t>.</a:t>
            </a:r>
          </a:p>
          <a:p>
            <a:r>
              <a:rPr lang="de-DE" dirty="0"/>
              <a:t>Die Daten wurden am 01.03.2020 von Seoul Metropolitan Regierung an UCI gespendet.</a:t>
            </a:r>
          </a:p>
          <a:p>
            <a:r>
              <a:rPr lang="de-DE" dirty="0"/>
              <a:t>Datensammlung von gemietete Fahrräder in Seoul mit Einfluss von verschiedene Wetter Aspekte und Bedingungen.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F4BC42A-AB90-C0BA-715F-F4DF058C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4688678"/>
            <a:ext cx="7772400" cy="15768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CBBBF4-04B2-DF77-AE70-3F2EF58BF1E5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6311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2AE3E-A0E2-03BA-4CC6-6C0919B1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de-DE" dirty="0"/>
              <a:t>Attributen des Datensatzes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469B8-5056-1BCD-36BC-0BC1147A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Hour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Season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Holiday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Temperature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Snowfall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Rainfall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Visibility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Humidity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Solar Radiation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Wind Speed (m/s)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de-DE" sz="1600" dirty="0"/>
          </a:p>
        </p:txBody>
      </p:sp>
      <p:pic>
        <p:nvPicPr>
          <p:cNvPr id="2050" name="Picture 2" descr="Forma&#10;&#10;Descripción generada automáticamente con confianza baja">
            <a:extLst>
              <a:ext uri="{FF2B5EF4-FFF2-40B4-BE49-F238E27FC236}">
                <a16:creationId xmlns:a16="http://schemas.microsoft.com/office/drawing/2014/main" id="{02AC6A52-F1D6-8892-15D8-7A6DB048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801" y="1859579"/>
            <a:ext cx="3138839" cy="31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D24A998-FCB0-54E0-0EB0-B8C3577212A4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F6715-0B32-2AEC-B222-F304C916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72" y="1145491"/>
            <a:ext cx="6117203" cy="85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Unser </a:t>
            </a:r>
            <a:r>
              <a:rPr lang="en-US" dirty="0" err="1"/>
              <a:t>Ziel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A54D9-581A-55FD-57B7-27416C18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72" y="2199479"/>
            <a:ext cx="6686482" cy="24590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de-DE" sz="2400" dirty="0"/>
              <a:t>Wir haben ein </a:t>
            </a:r>
            <a:r>
              <a:rPr lang="de-DE" sz="2400" b="1" dirty="0"/>
              <a:t>entscheidungsunterstutzendes System </a:t>
            </a:r>
            <a:r>
              <a:rPr lang="de-DE" sz="2400" dirty="0"/>
              <a:t>erstellt, die eine </a:t>
            </a:r>
            <a:r>
              <a:rPr lang="de-DE" sz="2400" b="1" dirty="0"/>
              <a:t>Prognose</a:t>
            </a:r>
            <a:r>
              <a:rPr lang="de-DE" sz="2400" dirty="0"/>
              <a:t> für die gebrauchte Fahrräder die man pro Stunde mit den verschiedene Wetter Bedingungen gemietet werden.</a:t>
            </a:r>
          </a:p>
        </p:txBody>
      </p:sp>
      <p:pic>
        <p:nvPicPr>
          <p:cNvPr id="1026" name="Picture 2" descr="Ziel - Kostenlose geschäft Icons">
            <a:extLst>
              <a:ext uri="{FF2B5EF4-FFF2-40B4-BE49-F238E27FC236}">
                <a16:creationId xmlns:a16="http://schemas.microsoft.com/office/drawing/2014/main" id="{78586FA6-3EE9-D564-74B0-629AC3EC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3253" y="2143760"/>
            <a:ext cx="2570480" cy="25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3A9875-AC96-E802-0EFE-483BEDCA1772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923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7AF-A25A-A3F6-466F-4D0E8EA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8084"/>
            <a:ext cx="10972800" cy="1325563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FC69B-881F-B98A-E2F5-696BF0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4904"/>
            <a:ext cx="10972800" cy="4036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Es wurde eine </a:t>
            </a:r>
            <a:r>
              <a:rPr lang="de-DE" sz="2400" b="1" dirty="0" err="1"/>
              <a:t>Supervised</a:t>
            </a:r>
            <a:r>
              <a:rPr lang="de-DE" sz="2400" b="1" dirty="0"/>
              <a:t> Learning Algorithmus </a:t>
            </a:r>
            <a:r>
              <a:rPr lang="de-DE" sz="2400" dirty="0"/>
              <a:t>genutzt.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Verschiedene </a:t>
            </a:r>
            <a:r>
              <a:rPr lang="de-DE" sz="2400" b="1" dirty="0"/>
              <a:t>Einflussvariablen</a:t>
            </a:r>
            <a:r>
              <a:rPr lang="de-DE" sz="2400" dirty="0"/>
              <a:t> (Integrer und Real) und eine einzige </a:t>
            </a:r>
            <a:r>
              <a:rPr lang="de-DE" sz="2400" b="1" dirty="0"/>
              <a:t>Zielvariable</a:t>
            </a:r>
            <a:r>
              <a:rPr lang="de-DE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Rented</a:t>
            </a:r>
            <a:r>
              <a:rPr lang="de-DE" sz="2400" dirty="0"/>
              <a:t> Bike Count </a:t>
            </a:r>
            <a:r>
              <a:rPr lang="de-DE" sz="2400" dirty="0">
                <a:sym typeface="Wingdings" pitchFamily="2" charset="2"/>
              </a:rPr>
              <a:t></a:t>
            </a:r>
            <a:r>
              <a:rPr lang="de-DE" sz="2400" dirty="0"/>
              <a:t> metrisch </a:t>
            </a: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b="1" dirty="0">
                <a:sym typeface="Wingdings" pitchFamily="2" charset="2"/>
              </a:rPr>
              <a:t>lineare Regression</a:t>
            </a:r>
          </a:p>
          <a:p>
            <a:endParaRPr lang="de-DE" sz="24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5A4C404-A006-B2B8-1CEE-581EDCEA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121569"/>
            <a:ext cx="11054333" cy="20182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B5671E9-2360-EC6F-728B-D45FAEF58B14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7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7AF-A25A-A3F6-466F-4D0E8EA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8084"/>
            <a:ext cx="10972800" cy="1325563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pic>
        <p:nvPicPr>
          <p:cNvPr id="10" name="Marcador de contenido 9" descr="Tabla&#10;&#10;Descripción generada automáticamente">
            <a:extLst>
              <a:ext uri="{FF2B5EF4-FFF2-40B4-BE49-F238E27FC236}">
                <a16:creationId xmlns:a16="http://schemas.microsoft.com/office/drawing/2014/main" id="{9B614033-AD7C-8692-5C57-6778542C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435" y="1028700"/>
            <a:ext cx="7356449" cy="5456809"/>
          </a:xfrm>
        </p:spPr>
      </p:pic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FC93B28-6838-0A70-C0C7-67ED6D6730AA}"/>
              </a:ext>
            </a:extLst>
          </p:cNvPr>
          <p:cNvSpPr/>
          <p:nvPr/>
        </p:nvSpPr>
        <p:spPr>
          <a:xfrm>
            <a:off x="469900" y="2286000"/>
            <a:ext cx="312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Linear Regression Modell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230264E8-9411-7318-1A24-026C7F46FCBC}"/>
              </a:ext>
            </a:extLst>
          </p:cNvPr>
          <p:cNvSpPr/>
          <p:nvPr/>
        </p:nvSpPr>
        <p:spPr>
          <a:xfrm>
            <a:off x="469900" y="4267200"/>
            <a:ext cx="312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Koeffizienten</a:t>
            </a:r>
          </a:p>
        </p:txBody>
      </p:sp>
      <p:cxnSp>
        <p:nvCxnSpPr>
          <p:cNvPr id="15" name="Conector curvado 14">
            <a:extLst>
              <a:ext uri="{FF2B5EF4-FFF2-40B4-BE49-F238E27FC236}">
                <a16:creationId xmlns:a16="http://schemas.microsoft.com/office/drawing/2014/main" id="{2A14569F-DA0E-5632-92F6-A19775F4E50B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72217" y="683783"/>
            <a:ext cx="762000" cy="244243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curvado 21">
            <a:extLst>
              <a:ext uri="{FF2B5EF4-FFF2-40B4-BE49-F238E27FC236}">
                <a16:creationId xmlns:a16="http://schemas.microsoft.com/office/drawing/2014/main" id="{EE2B9063-A7E8-7E33-60B2-0F6E74EEB717}"/>
              </a:ext>
            </a:extLst>
          </p:cNvPr>
          <p:cNvCxnSpPr>
            <a:cxnSpLocks/>
          </p:cNvCxnSpPr>
          <p:nvPr/>
        </p:nvCxnSpPr>
        <p:spPr>
          <a:xfrm flipV="1">
            <a:off x="2032000" y="3505200"/>
            <a:ext cx="3136900" cy="76200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9FAE2F-65FB-920A-EEC5-DA5292151820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364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AA54B-B322-4943-83DF-6B95378D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81C69-1FEA-47A3-8E1A-C3573A136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08B053B1-C601-5C1F-14EC-96CD139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2" y="4007876"/>
            <a:ext cx="11754694" cy="2339415"/>
          </a:xfrm>
          <a:prstGeom prst="rect">
            <a:avLst/>
          </a:prstGeom>
          <a:ln w="1270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 descr="Una captura de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1FACCE5C-A505-3592-5258-505F360E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5" y="821780"/>
            <a:ext cx="11822249" cy="2415116"/>
          </a:xfrm>
          <a:prstGeom prst="rect">
            <a:avLst/>
          </a:prstGeom>
          <a:ln w="1270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8D99B1-2FD1-5FBF-715F-AEE14D10A726}"/>
              </a:ext>
            </a:extLst>
          </p:cNvPr>
          <p:cNvSpPr txBox="1"/>
          <p:nvPr/>
        </p:nvSpPr>
        <p:spPr>
          <a:xfrm>
            <a:off x="101124" y="324034"/>
            <a:ext cx="76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gg sans"/>
              </a:rPr>
              <a:t>Summary von Daten mit </a:t>
            </a:r>
            <a:r>
              <a:rPr lang="de-DE" b="0" i="0" dirty="0" err="1">
                <a:effectLst/>
                <a:latin typeface="gg sans"/>
              </a:rPr>
              <a:t>Functioning</a:t>
            </a:r>
            <a:r>
              <a:rPr lang="de-DE" b="0" i="0" dirty="0">
                <a:effectLst/>
                <a:latin typeface="gg sans"/>
              </a:rPr>
              <a:t> Day == "</a:t>
            </a:r>
            <a:r>
              <a:rPr lang="de-DE" b="0" i="0" dirty="0" err="1">
                <a:effectLst/>
                <a:latin typeface="gg sans"/>
              </a:rPr>
              <a:t>No</a:t>
            </a:r>
            <a:r>
              <a:rPr lang="de-DE" b="0" i="0" dirty="0">
                <a:effectLst/>
                <a:latin typeface="gg sans"/>
              </a:rPr>
              <a:t>", </a:t>
            </a:r>
            <a:r>
              <a:rPr lang="de-DE" dirty="0">
                <a:latin typeface="gg sans"/>
              </a:rPr>
              <a:t>M</a:t>
            </a:r>
            <a:r>
              <a:rPr lang="de-DE" b="0" i="0" dirty="0">
                <a:effectLst/>
                <a:latin typeface="gg sans"/>
              </a:rPr>
              <a:t>inimum </a:t>
            </a:r>
            <a:r>
              <a:rPr lang="de-DE" dirty="0" err="1">
                <a:latin typeface="gg sans"/>
              </a:rPr>
              <a:t>R</a:t>
            </a:r>
            <a:r>
              <a:rPr lang="de-DE" b="0" i="0" dirty="0" err="1">
                <a:effectLst/>
                <a:latin typeface="gg sans"/>
              </a:rPr>
              <a:t>ented</a:t>
            </a:r>
            <a:r>
              <a:rPr lang="de-DE" b="0" i="0" dirty="0">
                <a:effectLst/>
                <a:latin typeface="gg sans"/>
              </a:rPr>
              <a:t> </a:t>
            </a:r>
            <a:r>
              <a:rPr lang="de-DE" dirty="0">
                <a:latin typeface="gg sans"/>
              </a:rPr>
              <a:t>B</a:t>
            </a:r>
            <a:r>
              <a:rPr lang="de-DE" b="0" i="0" dirty="0">
                <a:effectLst/>
                <a:latin typeface="gg sans"/>
              </a:rPr>
              <a:t>ikes = 0</a:t>
            </a:r>
            <a:endParaRPr lang="de-D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CDCF7-CA68-52DB-6B6E-D55CF212D56C}"/>
              </a:ext>
            </a:extLst>
          </p:cNvPr>
          <p:cNvSpPr txBox="1"/>
          <p:nvPr/>
        </p:nvSpPr>
        <p:spPr>
          <a:xfrm>
            <a:off x="101124" y="3520143"/>
            <a:ext cx="116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gg sans"/>
              </a:rPr>
              <a:t>Summary von Daten nachdem wir alle die Einträge mit </a:t>
            </a:r>
            <a:r>
              <a:rPr lang="de-DE" b="0" i="0" dirty="0" err="1">
                <a:effectLst/>
                <a:latin typeface="gg sans"/>
              </a:rPr>
              <a:t>Functioning</a:t>
            </a:r>
            <a:r>
              <a:rPr lang="de-DE" b="0" i="0" dirty="0">
                <a:effectLst/>
                <a:latin typeface="gg sans"/>
              </a:rPr>
              <a:t> Day == "</a:t>
            </a:r>
            <a:r>
              <a:rPr lang="de-DE" b="0" i="0" dirty="0" err="1">
                <a:effectLst/>
                <a:latin typeface="gg sans"/>
              </a:rPr>
              <a:t>No</a:t>
            </a:r>
            <a:r>
              <a:rPr lang="de-DE" b="0" i="0" dirty="0">
                <a:effectLst/>
                <a:latin typeface="gg sans"/>
              </a:rPr>
              <a:t>" gelöscht haben, </a:t>
            </a:r>
            <a:r>
              <a:rPr lang="de-DE" dirty="0">
                <a:latin typeface="gg sans"/>
              </a:rPr>
              <a:t>M</a:t>
            </a:r>
            <a:r>
              <a:rPr lang="de-DE" b="0" i="0" dirty="0">
                <a:effectLst/>
                <a:latin typeface="gg sans"/>
              </a:rPr>
              <a:t>inimum </a:t>
            </a:r>
            <a:r>
              <a:rPr lang="de-DE" dirty="0" err="1">
                <a:latin typeface="gg sans"/>
              </a:rPr>
              <a:t>R</a:t>
            </a:r>
            <a:r>
              <a:rPr lang="de-DE" b="0" i="0" dirty="0" err="1">
                <a:effectLst/>
                <a:latin typeface="gg sans"/>
              </a:rPr>
              <a:t>ented</a:t>
            </a:r>
            <a:r>
              <a:rPr lang="de-DE" b="0" i="0" dirty="0">
                <a:effectLst/>
                <a:latin typeface="gg sans"/>
              </a:rPr>
              <a:t> </a:t>
            </a:r>
            <a:r>
              <a:rPr lang="de-DE" dirty="0">
                <a:latin typeface="gg sans"/>
              </a:rPr>
              <a:t>B</a:t>
            </a:r>
            <a:r>
              <a:rPr lang="de-DE" b="0" i="0" dirty="0">
                <a:effectLst/>
                <a:latin typeface="gg sans"/>
              </a:rPr>
              <a:t>ikes = 2</a:t>
            </a:r>
            <a:endParaRPr lang="de-D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2CAD74-7C4A-F387-0CC5-AB29269E9886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6954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76A1B-0E5C-8D7D-7318-8EA6F13F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480"/>
            <a:ext cx="10972800" cy="1325563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8F4A6-6A7D-D508-A85F-B0776910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8337"/>
            <a:ext cx="10972800" cy="4036534"/>
          </a:xfrm>
        </p:spPr>
        <p:txBody>
          <a:bodyPr/>
          <a:lstStyle/>
          <a:p>
            <a:r>
              <a:rPr lang="de-DE" dirty="0"/>
              <a:t>R </a:t>
            </a:r>
            <a:r>
              <a:rPr lang="de-DE" dirty="0" err="1"/>
              <a:t>Shiny</a:t>
            </a:r>
            <a:r>
              <a:rPr lang="de-DE" dirty="0"/>
              <a:t> App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B3F56F-D409-FB77-C7CB-561A7C14CCFB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019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0A998-476B-C1E8-AD61-FEC9E872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48" y="474951"/>
            <a:ext cx="9228866" cy="1019713"/>
          </a:xfrm>
        </p:spPr>
        <p:txBody>
          <a:bodyPr>
            <a:normAutofit/>
          </a:bodyPr>
          <a:lstStyle/>
          <a:p>
            <a:r>
              <a:rPr lang="de-DE" dirty="0"/>
              <a:t>Reale Anwendung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ABAEC-9D82-BBF9-66C8-2E7DD293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48" y="1701007"/>
            <a:ext cx="9228866" cy="4091162"/>
          </a:xfrm>
        </p:spPr>
        <p:txBody>
          <a:bodyPr>
            <a:normAutofit/>
          </a:bodyPr>
          <a:lstStyle/>
          <a:p>
            <a:r>
              <a:rPr lang="de-DE" sz="1800" dirty="0"/>
              <a:t>Wen und inwiefern könnte dieses Entscheidungsunterstützungssystem behilflich sein?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Regierung: </a:t>
            </a:r>
          </a:p>
          <a:p>
            <a:r>
              <a:rPr lang="de-DE" sz="1800" dirty="0"/>
              <a:t>	- kurzfristige/langfristige Planung von notwendige Fahrräder</a:t>
            </a:r>
          </a:p>
          <a:p>
            <a:r>
              <a:rPr lang="de-DE" sz="1800" dirty="0"/>
              <a:t>	- Kontrolle von Anzahl von Fahrräder an der Straße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Benutzer :</a:t>
            </a:r>
          </a:p>
          <a:p>
            <a:r>
              <a:rPr lang="de-DE" sz="1800" dirty="0"/>
              <a:t>	-  Beim eintragen von die verschiedene Tages Bedingungen (Wetter, 	   	   Jahreszeit, Typ des Tages  (Werktag) </a:t>
            </a:r>
            <a:r>
              <a:rPr lang="de-DE" sz="1800" dirty="0">
                <a:sym typeface="Wingdings" pitchFamily="2" charset="2"/>
              </a:rPr>
              <a:t> Einschätzung von Fahrräder, die zur 	   Verfugung stehen.</a:t>
            </a:r>
          </a:p>
          <a:p>
            <a:r>
              <a:rPr lang="de-DE" sz="1800" dirty="0"/>
              <a:t>	- Sehen wann (Uhrzeit) am meistens Fahrer unterwegs sind.</a:t>
            </a:r>
          </a:p>
          <a:p>
            <a:r>
              <a:rPr lang="de-DE" sz="1800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2C655C-509A-9FEA-0A22-01BAA945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67" y="4366510"/>
            <a:ext cx="2697833" cy="26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D506B6-9FE6-9877-E57B-0081BB3A18BC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1426152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gg sans</vt:lpstr>
      <vt:lpstr>Posterama</vt:lpstr>
      <vt:lpstr>SplashVTI</vt:lpstr>
      <vt:lpstr>SEOUL BIKE SHARING DEMAND</vt:lpstr>
      <vt:lpstr>Datensatz</vt:lpstr>
      <vt:lpstr>Attributen des Datensatzes</vt:lpstr>
      <vt:lpstr>Unser Ziel</vt:lpstr>
      <vt:lpstr>Methode</vt:lpstr>
      <vt:lpstr>Methode</vt:lpstr>
      <vt:lpstr>PowerPoint-Präsentation</vt:lpstr>
      <vt:lpstr>Ergebnisse</vt:lpstr>
      <vt:lpstr>Reale 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SHARING DEMAND</dc:title>
  <dc:creator>Alberto Gómez Conejero</dc:creator>
  <cp:lastModifiedBy>Chaitanya Mangra</cp:lastModifiedBy>
  <cp:revision>3</cp:revision>
  <dcterms:created xsi:type="dcterms:W3CDTF">2022-12-09T15:46:00Z</dcterms:created>
  <dcterms:modified xsi:type="dcterms:W3CDTF">2022-12-10T23:01:05Z</dcterms:modified>
</cp:coreProperties>
</file>