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6"/>
  </p:notesMasterIdLst>
  <p:sldIdLst>
    <p:sldId id="256" r:id="rId3"/>
    <p:sldId id="257" r:id="rId4"/>
    <p:sldId id="267" r:id="rId5"/>
    <p:sldId id="268" r:id="rId6"/>
    <p:sldId id="258" r:id="rId7"/>
    <p:sldId id="260" r:id="rId8"/>
    <p:sldId id="266" r:id="rId9"/>
    <p:sldId id="259" r:id="rId10"/>
    <p:sldId id="262" r:id="rId11"/>
    <p:sldId id="261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Playfair Display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Work Sans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0">
          <p15:clr>
            <a:srgbClr val="A4A3A4"/>
          </p15:clr>
        </p15:guide>
        <p15:guide id="2" pos="846">
          <p15:clr>
            <a:srgbClr val="A4A3A4"/>
          </p15:clr>
        </p15:guide>
        <p15:guide id="3" orient="horz" pos="459">
          <p15:clr>
            <a:srgbClr val="A4A3A4"/>
          </p15:clr>
        </p15:guide>
        <p15:guide id="4" orient="horz" pos="2636">
          <p15:clr>
            <a:srgbClr val="A4A3A4"/>
          </p15:clr>
        </p15:guide>
        <p15:guide id="5" pos="982">
          <p15:clr>
            <a:srgbClr val="A4A3A4"/>
          </p15:clr>
        </p15:guide>
        <p15:guide id="6" orient="horz" pos="686">
          <p15:clr>
            <a:srgbClr val="A4A3A4"/>
          </p15:clr>
        </p15:guide>
        <p15:guide id="7" orient="horz" pos="799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TmWx4VLYK/OKTK4Ljykua0+eG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32" y="-168"/>
      </p:cViewPr>
      <p:guideLst>
        <p:guide orient="horz" pos="550"/>
        <p:guide pos="846"/>
        <p:guide orient="horz" pos="459"/>
        <p:guide orient="horz" pos="2636"/>
        <p:guide pos="982"/>
        <p:guide orient="horz" pos="686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58" name="Google Shape;2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aa1fad4e3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2aa1fad4e3b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g2aa1fad4e3b_1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5" name="Google Shape;7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39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84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51f2bf3327be6d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5b51f2bf3327be6d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g5b51f2bf3327be6d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14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6eb8afc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g2a6eb8afcb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g2a6eb8afcb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/>
        </p:nvSpPr>
        <p:spPr>
          <a:xfrm>
            <a:off x="3105177" y="3429000"/>
            <a:ext cx="9086823" cy="3429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1993499" y="2161070"/>
            <a:ext cx="3289701" cy="75379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"/>
          <p:cNvSpPr/>
          <p:nvPr/>
        </p:nvSpPr>
        <p:spPr>
          <a:xfrm>
            <a:off x="1993499" y="3052105"/>
            <a:ext cx="4932234" cy="75379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2">
            <a:alphaModFix/>
          </a:blip>
          <a:srcRect t="38942"/>
          <a:stretch/>
        </p:blipFill>
        <p:spPr>
          <a:xfrm>
            <a:off x="3025050" y="6175712"/>
            <a:ext cx="9177226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2167200" y="2163600"/>
            <a:ext cx="3114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2167200" y="3038400"/>
            <a:ext cx="4496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3"/>
          </p:nvPr>
        </p:nvSpPr>
        <p:spPr>
          <a:xfrm>
            <a:off x="3700800" y="4413600"/>
            <a:ext cx="70253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4"/>
          </p:nvPr>
        </p:nvSpPr>
        <p:spPr>
          <a:xfrm>
            <a:off x="3700800" y="5461200"/>
            <a:ext cx="449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8256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">
  <p:cSld name="BLANCO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-5306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347" y="125413"/>
            <a:ext cx="267762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43200" y="79200"/>
            <a:ext cx="904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353346" y="915117"/>
            <a:ext cx="11519106" cy="412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92929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">
  <p:cSld name="BLANCO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349" y="125414"/>
            <a:ext cx="267762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353345" y="915118"/>
            <a:ext cx="11519107" cy="41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AGENDA 2">
    <p:bg>
      <p:bgPr>
        <a:solidFill>
          <a:srgbClr val="78256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8"/>
          <p:cNvPicPr preferRelativeResize="0"/>
          <p:nvPr/>
        </p:nvPicPr>
        <p:blipFill rotWithShape="1">
          <a:blip r:embed="rId2">
            <a:alphaModFix/>
          </a:blip>
          <a:srcRect t="38942"/>
          <a:stretch/>
        </p:blipFill>
        <p:spPr>
          <a:xfrm>
            <a:off x="1507387" y="4526119"/>
            <a:ext cx="9177227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6471" y="2855914"/>
            <a:ext cx="7119060" cy="1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GRACIAS">
  <p:cSld name="CIERRE GRACIA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3105178" y="3053444"/>
            <a:ext cx="9086823" cy="380455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2434269" y="2657563"/>
            <a:ext cx="2881639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SEGUIMIENTO">
  <p:cSld name="ICONOS SEGUIMIENTO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946309" y="3643743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552201" y="1916960"/>
            <a:ext cx="9165771" cy="13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684022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699152" y="36175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436863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6408340" y="36172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6146051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9116458" y="36172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8854171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 TEXTO GRANDE">
  <p:cSld name="ICONO TEXTO GRANDE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1276632" y="1662316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1014344" y="1448422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9440218" y="1662316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9177931" y="1448422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1276632" y="393882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014344" y="3724928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9440218" y="393882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9177931" y="3724928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ÁFICA PAY">
  <p:cSld name="GRÁFICA PAY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6819" y="3091535"/>
            <a:ext cx="9758363" cy="67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GRÁFICA">
  <p:cSld name="TÍTULO GRÁFICA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2404827" y="1736201"/>
            <a:ext cx="3440389" cy="4132163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2942492" y="3092733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/>
          <p:nvPr/>
        </p:nvSpPr>
        <p:spPr>
          <a:xfrm>
            <a:off x="1581535" y="149602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6919292" y="1736201"/>
            <a:ext cx="3440389" cy="4132163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>
            <a:spLocks noGrp="1"/>
          </p:cNvSpPr>
          <p:nvPr>
            <p:ph type="pic" idx="3"/>
          </p:nvPr>
        </p:nvSpPr>
        <p:spPr>
          <a:xfrm>
            <a:off x="7456959" y="3092733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5"/>
          <p:cNvSpPr/>
          <p:nvPr/>
        </p:nvSpPr>
        <p:spPr>
          <a:xfrm>
            <a:off x="6096002" y="149602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3105178" y="3429000"/>
            <a:ext cx="9086823" cy="3429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993499" y="3052106"/>
            <a:ext cx="493223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1">
  <p:cSld name="1_TÍTULO 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3105178" y="3870101"/>
            <a:ext cx="9086823" cy="298789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048922" y="3514038"/>
            <a:ext cx="4782857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3105178" y="3429001"/>
            <a:ext cx="9086823" cy="34290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993500" y="3042729"/>
            <a:ext cx="265259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A IMAGEN">
  <p:cSld name="LISTA IMAGEN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1763376" y="1266748"/>
            <a:ext cx="10428624" cy="4324504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>
            <a:spLocks noGrp="1"/>
          </p:cNvSpPr>
          <p:nvPr>
            <p:ph type="pic" idx="2"/>
          </p:nvPr>
        </p:nvSpPr>
        <p:spPr>
          <a:xfrm>
            <a:off x="7283609" y="2372543"/>
            <a:ext cx="3526753" cy="272481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9"/>
          <p:cNvSpPr/>
          <p:nvPr/>
        </p:nvSpPr>
        <p:spPr>
          <a:xfrm>
            <a:off x="1476474" y="1157748"/>
            <a:ext cx="3145135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ES PRESENTACIÓN">
  <p:cSld name="IMAGENES PRESENTACIÓN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3624322" y="963956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3622538" y="2743986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3622538" y="4448658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0" descr="Address Book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3155" y="792412"/>
            <a:ext cx="1311973" cy="131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 descr="Alarm Ringing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905" y="44486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 descr="Appl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1940" y="271207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IMAGEN">
  <p:cSld name="TÍTULO IMAGEN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632314" y="3171826"/>
            <a:ext cx="8835511" cy="1200879"/>
          </a:xfrm>
          <a:prstGeom prst="rect">
            <a:avLst/>
          </a:prstGeom>
          <a:solidFill>
            <a:srgbClr val="FD6F21">
              <a:alpha val="48235"/>
            </a:srgbClr>
          </a:solidFill>
          <a:ln w="9525" cap="flat" cmpd="sng">
            <a:solidFill>
              <a:srgbClr val="FD6F21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638523" y="1783223"/>
            <a:ext cx="8835511" cy="13886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825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1638523" y="4365679"/>
            <a:ext cx="8835511" cy="13886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825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869547" y="1531372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S ICONOS">
  <p:cSld name="TEXTOS ICONOS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3105177" y="1434658"/>
            <a:ext cx="9086823" cy="1872081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3105178" y="4025819"/>
            <a:ext cx="9086823" cy="1668615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455279" y="1181439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455279" y="3822352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FLECHAS">
  <p:cSld name="ICONOS FLECHAS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4349" y="1133299"/>
            <a:ext cx="3203315" cy="213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1775202" y="1246129"/>
            <a:ext cx="6153895" cy="1667569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349" y="3945659"/>
            <a:ext cx="3203315" cy="213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1760911" y="4175062"/>
            <a:ext cx="6153896" cy="1667569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1368137" y="1018624"/>
            <a:ext cx="2095019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1353849" y="3947560"/>
            <a:ext cx="2095019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ÁFICA TÍTULOS">
  <p:cSld name="GRÁFICA TÍTULOS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891622" y="1198253"/>
            <a:ext cx="5011843" cy="5668307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536858" y="926035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DENA FLECHAS">
  <p:cSld name="CADENA FLECHAS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4772249" y="1052626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4186849" y="751176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5568272" y="3021221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982871" y="2719771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7072537" y="5010263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6487135" y="4708814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5" descr="Alarm Ringing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1683" y="48909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 descr="Appl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725" y="286692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 descr="Address Book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3139" y="849514"/>
            <a:ext cx="1311973" cy="131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IGNOVA">
  <p:cSld name="PIE IGNOVA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3105177" y="1561270"/>
            <a:ext cx="9086823" cy="461997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2158554" y="123735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6" descr="Address Book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5061" y="3148194"/>
            <a:ext cx="2025335" cy="202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PRESENTACIÓN">
  <p:cSld name="IMÁGENES PRESENTACIÓN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1332090" y="2373291"/>
            <a:ext cx="10859911" cy="448470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738120" y="1352492"/>
            <a:ext cx="3495213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738121" y="2083160"/>
            <a:ext cx="3495212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TEXTO PRESENTACIÓN">
  <p:cSld name="IMÁGENES TEXTO PRESENTACIÓN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/>
          <p:nvPr/>
        </p:nvSpPr>
        <p:spPr>
          <a:xfrm>
            <a:off x="1207215" y="1815436"/>
            <a:ext cx="2758527" cy="343964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809249" y="1655407"/>
            <a:ext cx="1216864" cy="402728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4753081" y="1815436"/>
            <a:ext cx="2758527" cy="343964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4310967" y="1611420"/>
            <a:ext cx="1216864" cy="40272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8465266" y="1815436"/>
            <a:ext cx="2758527" cy="343964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8171893" y="1562393"/>
            <a:ext cx="1216864" cy="402728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ÍNEA DEL TIEMPO ICONOS">
  <p:cSld name="LÍNEA DEL TIEMPO ICONOS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>
            <a:spLocks noGrp="1"/>
          </p:cNvSpPr>
          <p:nvPr>
            <p:ph type="pic" idx="2"/>
          </p:nvPr>
        </p:nvSpPr>
        <p:spPr>
          <a:xfrm>
            <a:off x="0" y="-5305"/>
            <a:ext cx="12192000" cy="6871244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9"/>
          <p:cNvSpPr/>
          <p:nvPr/>
        </p:nvSpPr>
        <p:spPr>
          <a:xfrm>
            <a:off x="4222565" y="3798571"/>
            <a:ext cx="7969435" cy="246887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2600789" y="3497119"/>
            <a:ext cx="4530796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AS/OBJETIVOS">
  <p:cSld name="METAS/OBJETIVOS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/>
          <p:nvPr/>
        </p:nvSpPr>
        <p:spPr>
          <a:xfrm>
            <a:off x="1" y="0"/>
            <a:ext cx="8783783" cy="6858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801393" y="1397645"/>
            <a:ext cx="3613091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801394" y="2769245"/>
            <a:ext cx="1767356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0"/>
          <p:cNvSpPr/>
          <p:nvPr/>
        </p:nvSpPr>
        <p:spPr>
          <a:xfrm>
            <a:off x="801394" y="4123911"/>
            <a:ext cx="7135223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"/>
          <p:cNvSpPr>
            <a:spLocks noGrp="1"/>
          </p:cNvSpPr>
          <p:nvPr>
            <p:ph type="pic" idx="2"/>
          </p:nvPr>
        </p:nvSpPr>
        <p:spPr>
          <a:xfrm>
            <a:off x="9233777" y="1523429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40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LÍNEA">
  <p:cSld name="ICONOS LÍNEA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2214881" y="2011680"/>
            <a:ext cx="9977120" cy="484632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1458310" y="1707225"/>
            <a:ext cx="2157271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 TÍTULO">
  <p:cSld name="ICONO TÍTULO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4265810" y="2201456"/>
            <a:ext cx="6886471" cy="303566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3515747" y="1900004"/>
            <a:ext cx="1910923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1278442" y="1900004"/>
            <a:ext cx="1427087" cy="1907197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2_TÍTULO 1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/>
          <p:nvPr/>
        </p:nvSpPr>
        <p:spPr>
          <a:xfrm>
            <a:off x="3105178" y="3429000"/>
            <a:ext cx="9086823" cy="3429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1993500" y="2161070"/>
            <a:ext cx="3289701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1993499" y="3052106"/>
            <a:ext cx="493223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2">
            <a:alphaModFix/>
          </a:blip>
          <a:srcRect t="38942"/>
          <a:stretch/>
        </p:blipFill>
        <p:spPr>
          <a:xfrm>
            <a:off x="3025049" y="6175712"/>
            <a:ext cx="9177227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2167201" y="2163601"/>
            <a:ext cx="3114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2"/>
          </p:nvPr>
        </p:nvSpPr>
        <p:spPr>
          <a:xfrm>
            <a:off x="2167201" y="3038400"/>
            <a:ext cx="4496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3"/>
          </p:nvPr>
        </p:nvSpPr>
        <p:spPr>
          <a:xfrm>
            <a:off x="3700801" y="4413601"/>
            <a:ext cx="70253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4"/>
          </p:nvPr>
        </p:nvSpPr>
        <p:spPr>
          <a:xfrm>
            <a:off x="3700801" y="5461201"/>
            <a:ext cx="4496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8256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e endoso">
  <p:cSld name="Verde endoso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336001" y="649097"/>
            <a:ext cx="11519451" cy="91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336001" y="357000"/>
            <a:ext cx="11519451" cy="25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A3B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0" name="Google Shape;250;p44"/>
          <p:cNvGrpSpPr/>
          <p:nvPr/>
        </p:nvGrpSpPr>
        <p:grpSpPr>
          <a:xfrm>
            <a:off x="10328937" y="6242391"/>
            <a:ext cx="1871531" cy="642611"/>
            <a:chOff x="8064500" y="4790414"/>
            <a:chExt cx="1083150" cy="371911"/>
          </a:xfrm>
        </p:grpSpPr>
        <p:sp>
          <p:nvSpPr>
            <p:cNvPr id="251" name="Google Shape;251;p44"/>
            <p:cNvSpPr/>
            <p:nvPr/>
          </p:nvSpPr>
          <p:spPr>
            <a:xfrm>
              <a:off x="8261825" y="4790414"/>
              <a:ext cx="885825" cy="349250"/>
            </a:xfrm>
            <a:custGeom>
              <a:avLst/>
              <a:gdLst/>
              <a:ahLst/>
              <a:cxnLst/>
              <a:rect l="l" t="t" r="r" b="b"/>
              <a:pathLst>
                <a:path w="885825" h="349250" extrusionOk="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7"/>
                <a:buFont typeface="Work Sans"/>
                <a:buNone/>
              </a:pPr>
              <a:endParaRPr sz="23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8064500" y="4844050"/>
              <a:ext cx="1083150" cy="318275"/>
            </a:xfrm>
            <a:custGeom>
              <a:avLst/>
              <a:gdLst/>
              <a:ahLst/>
              <a:cxnLst/>
              <a:rect l="l" t="t" r="r" b="b"/>
              <a:pathLst>
                <a:path w="1083150" h="318275" extrusionOk="0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7"/>
                <a:buFont typeface="Work Sans"/>
                <a:buNone/>
              </a:pPr>
              <a:endParaRPr sz="23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" name="Google Shape;25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7258" y="6540533"/>
            <a:ext cx="1145183" cy="2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/>
          <p:nvPr/>
        </p:nvSpPr>
        <p:spPr>
          <a:xfrm>
            <a:off x="336000" y="6506083"/>
            <a:ext cx="858184" cy="171408"/>
          </a:xfrm>
          <a:custGeom>
            <a:avLst/>
            <a:gdLst/>
            <a:ahLst/>
            <a:cxnLst/>
            <a:rect l="l" t="t" r="r" b="b"/>
            <a:pathLst>
              <a:path w="1701" h="337" extrusionOk="0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7"/>
              <a:buFont typeface="Work Sans"/>
              <a:buNone/>
            </a:pPr>
            <a:endParaRPr sz="2397" b="0" i="0" u="none" strike="noStrike" cap="none">
              <a:solidFill>
                <a:srgbClr val="1A3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11472599" y="6501347"/>
            <a:ext cx="382853" cy="32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7"/>
              <a:buFont typeface="Arial"/>
              <a:buNone/>
            </a:pPr>
            <a:fld id="{00000000-1234-1234-1234-123412341234}" type="slidenum">
              <a:rPr lang="es-MX"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"/>
          <p:cNvSpPr txBox="1">
            <a:spLocks noGrp="1"/>
          </p:cNvSpPr>
          <p:nvPr>
            <p:ph type="body" idx="1"/>
          </p:nvPr>
        </p:nvSpPr>
        <p:spPr>
          <a:xfrm>
            <a:off x="2167200" y="2163600"/>
            <a:ext cx="3114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Liverpool</a:t>
            </a:r>
            <a:endParaRPr/>
          </a:p>
        </p:txBody>
      </p:sp>
      <p:sp>
        <p:nvSpPr>
          <p:cNvPr id="261" name="Google Shape;261;p1"/>
          <p:cNvSpPr txBox="1">
            <a:spLocks noGrp="1"/>
          </p:cNvSpPr>
          <p:nvPr>
            <p:ph type="body" idx="2"/>
          </p:nvPr>
        </p:nvSpPr>
        <p:spPr>
          <a:xfrm>
            <a:off x="2167200" y="3038400"/>
            <a:ext cx="4496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sz="3000"/>
              <a:t>PLAN</a:t>
            </a:r>
            <a:endParaRPr sz="3000"/>
          </a:p>
        </p:txBody>
      </p:sp>
      <p:sp>
        <p:nvSpPr>
          <p:cNvPr id="262" name="Google Shape;262;p1"/>
          <p:cNvSpPr txBox="1">
            <a:spLocks noGrp="1"/>
          </p:cNvSpPr>
          <p:nvPr>
            <p:ph type="body" idx="3"/>
          </p:nvPr>
        </p:nvSpPr>
        <p:spPr>
          <a:xfrm>
            <a:off x="3700800" y="4413600"/>
            <a:ext cx="7025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Herramienta de trabajo </a:t>
            </a:r>
            <a:r>
              <a:rPr lang="es-MX" b="0" i="1"/>
              <a:t>Jira</a:t>
            </a:r>
            <a:endParaRPr b="0" i="1"/>
          </a:p>
        </p:txBody>
      </p:sp>
      <p:sp>
        <p:nvSpPr>
          <p:cNvPr id="263" name="Google Shape;263;p1"/>
          <p:cNvSpPr txBox="1">
            <a:spLocks noGrp="1"/>
          </p:cNvSpPr>
          <p:nvPr>
            <p:ph type="body" idx="4"/>
          </p:nvPr>
        </p:nvSpPr>
        <p:spPr>
          <a:xfrm>
            <a:off x="3700800" y="5461200"/>
            <a:ext cx="449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Febrero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-1" y="2317566"/>
            <a:ext cx="12192000" cy="51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47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541" name="Google Shape;541;p47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2" name="Google Shape;542;p47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43" name="Google Shape;543;p47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544" name="Google Shape;544;p47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1" name="Google Shape;551;p47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52" name="Google Shape;552;p47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3" name="Google Shape;553;p47"/>
          <p:cNvSpPr txBox="1">
            <a:spLocks noGrp="1"/>
          </p:cNvSpPr>
          <p:nvPr>
            <p:ph type="body" idx="1"/>
          </p:nvPr>
        </p:nvSpPr>
        <p:spPr>
          <a:xfrm>
            <a:off x="43200" y="-74688"/>
            <a:ext cx="9143435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Para atacar todos los frentes de trabajo, indicar la prioridad y severidad correcta es crítico para asignar fechas y recursos dedicados</a:t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5" name="Google Shape;555;p47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asignar correctamente 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Prioridades y Severidades?</a:t>
            </a:r>
            <a:endParaRPr sz="1200" b="1" i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57" name="Google Shape;557;p47"/>
          <p:cNvCxnSpPr>
            <a:stCxn id="558" idx="3"/>
          </p:cNvCxnSpPr>
          <p:nvPr/>
        </p:nvCxnSpPr>
        <p:spPr>
          <a:xfrm>
            <a:off x="5959013" y="3260803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8" name="Google Shape;558;p47"/>
          <p:cNvSpPr/>
          <p:nvPr/>
        </p:nvSpPr>
        <p:spPr>
          <a:xfrm>
            <a:off x="3479213" y="2935303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Highest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59" name="Google Shape;559;p47"/>
          <p:cNvCxnSpPr>
            <a:stCxn id="560" idx="3"/>
          </p:cNvCxnSpPr>
          <p:nvPr/>
        </p:nvCxnSpPr>
        <p:spPr>
          <a:xfrm>
            <a:off x="5959013" y="4120028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0" name="Google Shape;560;p47"/>
          <p:cNvSpPr/>
          <p:nvPr/>
        </p:nvSpPr>
        <p:spPr>
          <a:xfrm>
            <a:off x="3479213" y="3794528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High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1" name="Google Shape;561;p47"/>
          <p:cNvCxnSpPr>
            <a:stCxn id="562" idx="3"/>
          </p:cNvCxnSpPr>
          <p:nvPr/>
        </p:nvCxnSpPr>
        <p:spPr>
          <a:xfrm>
            <a:off x="5959013" y="4979253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2" name="Google Shape;562;p47"/>
          <p:cNvSpPr/>
          <p:nvPr/>
        </p:nvSpPr>
        <p:spPr>
          <a:xfrm>
            <a:off x="3479213" y="4653753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Low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3" name="Google Shape;563;p47"/>
          <p:cNvCxnSpPr>
            <a:stCxn id="564" idx="3"/>
          </p:cNvCxnSpPr>
          <p:nvPr/>
        </p:nvCxnSpPr>
        <p:spPr>
          <a:xfrm>
            <a:off x="5959013" y="5838478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" name="Google Shape;564;p47"/>
          <p:cNvSpPr/>
          <p:nvPr/>
        </p:nvSpPr>
        <p:spPr>
          <a:xfrm>
            <a:off x="3479213" y="5512978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Lowest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5" name="Google Shape;565;p47"/>
          <p:cNvCxnSpPr>
            <a:stCxn id="566" idx="3"/>
          </p:cNvCxnSpPr>
          <p:nvPr/>
        </p:nvCxnSpPr>
        <p:spPr>
          <a:xfrm rot="10800000">
            <a:off x="8384724" y="3671769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6" name="Google Shape;566;p47"/>
          <p:cNvSpPr/>
          <p:nvPr/>
        </p:nvSpPr>
        <p:spPr>
          <a:xfrm flipH="1">
            <a:off x="9271524" y="3346269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Blocker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7" name="Google Shape;567;p47"/>
          <p:cNvCxnSpPr>
            <a:stCxn id="568" idx="3"/>
          </p:cNvCxnSpPr>
          <p:nvPr/>
        </p:nvCxnSpPr>
        <p:spPr>
          <a:xfrm rot="10800000">
            <a:off x="8384724" y="4548252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" name="Google Shape;568;p47"/>
          <p:cNvSpPr/>
          <p:nvPr/>
        </p:nvSpPr>
        <p:spPr>
          <a:xfrm flipH="1">
            <a:off x="9271524" y="4222752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Medium</a:t>
            </a:r>
            <a:endParaRPr sz="12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9" name="Google Shape;569;p47"/>
          <p:cNvCxnSpPr>
            <a:stCxn id="570" idx="3"/>
          </p:cNvCxnSpPr>
          <p:nvPr/>
        </p:nvCxnSpPr>
        <p:spPr>
          <a:xfrm rot="10800000">
            <a:off x="8384724" y="5407727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47"/>
          <p:cNvSpPr/>
          <p:nvPr/>
        </p:nvSpPr>
        <p:spPr>
          <a:xfrm flipH="1">
            <a:off x="9271524" y="5082227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Minor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1" name="Google Shape;571;p47"/>
          <p:cNvSpPr/>
          <p:nvPr/>
        </p:nvSpPr>
        <p:spPr>
          <a:xfrm rot="10800000">
            <a:off x="7087999" y="3081041"/>
            <a:ext cx="953400" cy="29064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8D6E9"/>
              </a:gs>
              <a:gs pos="43000">
                <a:srgbClr val="FF8DD9"/>
              </a:gs>
              <a:gs pos="100000">
                <a:srgbClr val="BD4A9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4047294" y="1936090"/>
            <a:ext cx="13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Prioridades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9801133" y="1936090"/>
            <a:ext cx="14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Severidades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7108703" y="2422026"/>
            <a:ext cx="91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7264616" y="2877345"/>
            <a:ext cx="57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MX" sz="5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308804" y="5556555"/>
            <a:ext cx="511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MX" sz="5000" b="0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3389029" y="2412598"/>
            <a:ext cx="2660169" cy="326633"/>
          </a:xfrm>
          <a:prstGeom prst="flowChartManualOpe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Negocio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9181340" y="2412598"/>
            <a:ext cx="2660169" cy="326633"/>
          </a:xfrm>
          <a:prstGeom prst="flowChartManualOpe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47"/>
          <p:cNvPicPr preferRelativeResize="0"/>
          <p:nvPr/>
        </p:nvPicPr>
        <p:blipFill rotWithShape="1">
          <a:blip r:embed="rId3">
            <a:alphaModFix/>
          </a:blip>
          <a:srcRect l="9346" t="33435" r="81986" b="56202"/>
          <a:stretch/>
        </p:blipFill>
        <p:spPr>
          <a:xfrm>
            <a:off x="3004546" y="3063040"/>
            <a:ext cx="384483" cy="3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7"/>
          <p:cNvPicPr preferRelativeResize="0"/>
          <p:nvPr/>
        </p:nvPicPr>
        <p:blipFill rotWithShape="1">
          <a:blip r:embed="rId3">
            <a:alphaModFix/>
          </a:blip>
          <a:srcRect l="8589" t="47936" r="80578" b="42130"/>
          <a:stretch/>
        </p:blipFill>
        <p:spPr>
          <a:xfrm>
            <a:off x="2949746" y="3864268"/>
            <a:ext cx="546243" cy="4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7"/>
          <p:cNvPicPr preferRelativeResize="0"/>
          <p:nvPr/>
        </p:nvPicPr>
        <p:blipFill rotWithShape="1">
          <a:blip r:embed="rId3">
            <a:alphaModFix/>
          </a:blip>
          <a:srcRect l="9169" t="77105" r="81703" b="11637"/>
          <a:stretch/>
        </p:blipFill>
        <p:spPr>
          <a:xfrm>
            <a:off x="3013664" y="5610202"/>
            <a:ext cx="430197" cy="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9668" y="4774133"/>
            <a:ext cx="536978" cy="42958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7"/>
          <p:cNvSpPr txBox="1"/>
          <p:nvPr/>
        </p:nvSpPr>
        <p:spPr>
          <a:xfrm>
            <a:off x="1379931" y="2532376"/>
            <a:ext cx="9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Detalle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619424" y="3079600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Alto riesgo para el servicio a clientes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619424" y="392686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Posible afectación en el servicio al cliente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619424" y="480771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 compromete servicio o continuidad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619424" y="565726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Afectaciones menores como usabilidad o retrabajo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9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659" name="Google Shape;659;p49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0" name="Google Shape;660;p49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661" name="Google Shape;661;p49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662" name="Google Shape;662;p49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9" name="Google Shape;669;p49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70" name="Google Shape;670;p49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1" name="Google Shape;671;p49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Las FAQ permitirán ser un filtro para la atención de dudas y comentarios del equipo de trabajo y de gestión del proyecto</a:t>
            </a:r>
            <a:endParaRPr/>
          </a:p>
        </p:txBody>
      </p:sp>
      <p:sp>
        <p:nvSpPr>
          <p:cNvPr id="672" name="Google Shape;672;p49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73" name="Google Shape;673;p49"/>
          <p:cNvCxnSpPr/>
          <p:nvPr/>
        </p:nvCxnSpPr>
        <p:spPr>
          <a:xfrm>
            <a:off x="1077585" y="3304921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4" name="Google Shape;674;p49"/>
          <p:cNvCxnSpPr/>
          <p:nvPr/>
        </p:nvCxnSpPr>
        <p:spPr>
          <a:xfrm>
            <a:off x="1077585" y="4518887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5" name="Google Shape;675;p49"/>
          <p:cNvCxnSpPr/>
          <p:nvPr/>
        </p:nvCxnSpPr>
        <p:spPr>
          <a:xfrm>
            <a:off x="1077585" y="5732852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76" name="Google Shape;676;p49"/>
          <p:cNvSpPr/>
          <p:nvPr/>
        </p:nvSpPr>
        <p:spPr>
          <a:xfrm>
            <a:off x="443906" y="745841"/>
            <a:ext cx="11583023" cy="365727"/>
          </a:xfrm>
          <a:prstGeom prst="parallelogram">
            <a:avLst>
              <a:gd name="adj" fmla="val 25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589445" y="778042"/>
            <a:ext cx="4381289" cy="29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Frequently asked questions </a:t>
            </a:r>
            <a:r>
              <a:rPr lang="es-MX" sz="1200" b="0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FAQ</a:t>
            </a:r>
            <a:endParaRPr sz="1200" b="0" i="1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8" name="Google Shape;678;p49"/>
          <p:cNvGrpSpPr/>
          <p:nvPr/>
        </p:nvGrpSpPr>
        <p:grpSpPr>
          <a:xfrm>
            <a:off x="1115975" y="2246175"/>
            <a:ext cx="9493128" cy="708000"/>
            <a:chOff x="1192175" y="1788975"/>
            <a:chExt cx="9493128" cy="708000"/>
          </a:xfrm>
        </p:grpSpPr>
        <p:sp>
          <p:nvSpPr>
            <p:cNvPr id="679" name="Google Shape;679;p49"/>
            <p:cNvSpPr txBox="1"/>
            <p:nvPr/>
          </p:nvSpPr>
          <p:spPr>
            <a:xfrm>
              <a:off x="1192175" y="1788975"/>
              <a:ext cx="64578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01. </a:t>
              </a:r>
              <a:r>
                <a:rPr lang="es-MX" sz="180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¿Cómo creo un incidente en JIRA?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9"/>
            <p:cNvSpPr txBox="1"/>
            <p:nvPr/>
          </p:nvSpPr>
          <p:spPr>
            <a:xfrm>
              <a:off x="1883303" y="2204175"/>
              <a:ext cx="88020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</a:t>
              </a:r>
              <a:r>
                <a:rPr lang="es-MX"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 Puedes crear diferentes incidentes en la parte superior al presionar el botón →</a:t>
              </a:r>
              <a:endPara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81" name="Google Shape;681;p49"/>
          <p:cNvSpPr txBox="1"/>
          <p:nvPr/>
        </p:nvSpPr>
        <p:spPr>
          <a:xfrm>
            <a:off x="1115974" y="3506450"/>
            <a:ext cx="6457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¿Por qué no puedo mover de estatus un incidente?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9"/>
          <p:cNvSpPr txBox="1"/>
          <p:nvPr/>
        </p:nvSpPr>
        <p:spPr>
          <a:xfrm>
            <a:off x="1807104" y="3821800"/>
            <a:ext cx="90411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Algunos estatus están restringidos por el tipo de usuario que tienes (Funcional o Técnico). 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 puedes apoyar de tu contraparte para mover el estatus a la etapa correcta. </a:t>
            </a:r>
            <a:endParaRPr sz="1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3" name="Google Shape;683;p49"/>
          <p:cNvSpPr txBox="1"/>
          <p:nvPr/>
        </p:nvSpPr>
        <p:spPr>
          <a:xfrm>
            <a:off x="1115976" y="4590625"/>
            <a:ext cx="101547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03.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¿Como cambio el asignado o como le mando el ticket a otra persona?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"/>
          <p:cNvSpPr txBox="1"/>
          <p:nvPr/>
        </p:nvSpPr>
        <p:spPr>
          <a:xfrm>
            <a:off x="1807107" y="4905975"/>
            <a:ext cx="9463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Dentro del incidente puedes seleccionar en el campo “Responsable” / “Assignee” y modificarlo.</a:t>
            </a:r>
            <a:endParaRPr sz="1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85" name="Google Shape;685;p49"/>
          <p:cNvCxnSpPr/>
          <p:nvPr/>
        </p:nvCxnSpPr>
        <p:spPr>
          <a:xfrm>
            <a:off x="1077611" y="2090955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86" name="Google Shape;6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2625" y="2707226"/>
            <a:ext cx="755166" cy="422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87" name="Google Shape;687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1575" y="4725787"/>
            <a:ext cx="1279130" cy="80015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88" name="Google Shape;688;p49"/>
          <p:cNvSpPr/>
          <p:nvPr/>
        </p:nvSpPr>
        <p:spPr>
          <a:xfrm>
            <a:off x="2189368" y="1165303"/>
            <a:ext cx="426900" cy="4269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g2aa1fad4e3b_1_99"/>
          <p:cNvGrpSpPr/>
          <p:nvPr/>
        </p:nvGrpSpPr>
        <p:grpSpPr>
          <a:xfrm rot="3784280">
            <a:off x="-2076971" y="-2149598"/>
            <a:ext cx="4482167" cy="4075918"/>
            <a:chOff x="-1725578" y="1001605"/>
            <a:chExt cx="4930500" cy="4932000"/>
          </a:xfrm>
        </p:grpSpPr>
        <p:sp>
          <p:nvSpPr>
            <p:cNvPr id="695" name="Google Shape;695;g2aa1fad4e3b_1_99" descr="Círculo de nivel medio"/>
            <p:cNvSpPr/>
            <p:nvPr/>
          </p:nvSpPr>
          <p:spPr>
            <a:xfrm>
              <a:off x="-1725578" y="1001605"/>
              <a:ext cx="4930500" cy="4932000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96" name="Google Shape;696;g2aa1fad4e3b_1_99" descr="Círculo de nivel alto"/>
            <p:cNvSpPr/>
            <p:nvPr/>
          </p:nvSpPr>
          <p:spPr>
            <a:xfrm>
              <a:off x="-1175797" y="1589682"/>
              <a:ext cx="3754800" cy="375600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697" name="Google Shape;697;g2aa1fad4e3b_1_99"/>
          <p:cNvGrpSpPr/>
          <p:nvPr/>
        </p:nvGrpSpPr>
        <p:grpSpPr>
          <a:xfrm>
            <a:off x="12357941" y="79200"/>
            <a:ext cx="336600" cy="2564853"/>
            <a:chOff x="12357941" y="79200"/>
            <a:chExt cx="336600" cy="2564853"/>
          </a:xfrm>
        </p:grpSpPr>
        <p:sp>
          <p:nvSpPr>
            <p:cNvPr id="698" name="Google Shape;698;g2aa1fad4e3b_1_99"/>
            <p:cNvSpPr/>
            <p:nvPr/>
          </p:nvSpPr>
          <p:spPr>
            <a:xfrm>
              <a:off x="12366285" y="1059108"/>
              <a:ext cx="320100" cy="278400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2aa1fad4e3b_1_99"/>
            <p:cNvSpPr/>
            <p:nvPr/>
          </p:nvSpPr>
          <p:spPr>
            <a:xfrm>
              <a:off x="12366285" y="1385745"/>
              <a:ext cx="320100" cy="278400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2aa1fad4e3b_1_99"/>
            <p:cNvSpPr/>
            <p:nvPr/>
          </p:nvSpPr>
          <p:spPr>
            <a:xfrm>
              <a:off x="12366285" y="1712382"/>
              <a:ext cx="320100" cy="278400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1" name="Google Shape;701;g2aa1fad4e3b_1_99"/>
            <p:cNvSpPr/>
            <p:nvPr/>
          </p:nvSpPr>
          <p:spPr>
            <a:xfrm>
              <a:off x="12366285" y="2039019"/>
              <a:ext cx="320100" cy="278400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2aa1fad4e3b_1_99"/>
            <p:cNvSpPr/>
            <p:nvPr/>
          </p:nvSpPr>
          <p:spPr>
            <a:xfrm>
              <a:off x="12366285" y="2365653"/>
              <a:ext cx="320100" cy="278400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2aa1fad4e3b_1_99"/>
            <p:cNvSpPr/>
            <p:nvPr/>
          </p:nvSpPr>
          <p:spPr>
            <a:xfrm rot="-5400000" flipH="1">
              <a:off x="12387041" y="703372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4" name="Google Shape;704;g2aa1fad4e3b_1_99"/>
            <p:cNvSpPr/>
            <p:nvPr/>
          </p:nvSpPr>
          <p:spPr>
            <a:xfrm rot="-5400000" flipH="1">
              <a:off x="12387041" y="376736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5" name="Google Shape;705;g2aa1fad4e3b_1_99"/>
            <p:cNvSpPr/>
            <p:nvPr/>
          </p:nvSpPr>
          <p:spPr>
            <a:xfrm rot="-5400000" flipH="1">
              <a:off x="12387041" y="50100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06" name="Google Shape;706;g2aa1fad4e3b_1_99"/>
          <p:cNvSpPr/>
          <p:nvPr/>
        </p:nvSpPr>
        <p:spPr>
          <a:xfrm>
            <a:off x="-1" y="0"/>
            <a:ext cx="9041100" cy="66660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07" name="Google Shape;707;g2aa1fad4e3b_1_99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Las FAQ permitirán ser un filtro para la atención de dudas y comentarios del equipo de trabajo y de gestión del proyecto</a:t>
            </a:r>
            <a:endParaRPr/>
          </a:p>
        </p:txBody>
      </p:sp>
      <p:sp>
        <p:nvSpPr>
          <p:cNvPr id="708" name="Google Shape;708;g2aa1fad4e3b_1_99"/>
          <p:cNvSpPr/>
          <p:nvPr/>
        </p:nvSpPr>
        <p:spPr>
          <a:xfrm>
            <a:off x="12357941" y="2809280"/>
            <a:ext cx="320400" cy="320400"/>
          </a:xfrm>
          <a:prstGeom prst="ellipse">
            <a:avLst/>
          </a:prstGeom>
          <a:solidFill>
            <a:srgbClr val="80297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09" name="Google Shape;709;g2aa1fad4e3b_1_99"/>
          <p:cNvCxnSpPr/>
          <p:nvPr/>
        </p:nvCxnSpPr>
        <p:spPr>
          <a:xfrm>
            <a:off x="1077585" y="3304921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10" name="Google Shape;710;g2aa1fad4e3b_1_99"/>
          <p:cNvCxnSpPr/>
          <p:nvPr/>
        </p:nvCxnSpPr>
        <p:spPr>
          <a:xfrm>
            <a:off x="1077585" y="4518887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11" name="Google Shape;711;g2aa1fad4e3b_1_99"/>
          <p:cNvSpPr/>
          <p:nvPr/>
        </p:nvSpPr>
        <p:spPr>
          <a:xfrm>
            <a:off x="443906" y="745841"/>
            <a:ext cx="11583000" cy="365700"/>
          </a:xfrm>
          <a:prstGeom prst="parallelogram">
            <a:avLst>
              <a:gd name="adj" fmla="val 25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2" name="Google Shape;712;g2aa1fad4e3b_1_99"/>
          <p:cNvSpPr txBox="1"/>
          <p:nvPr/>
        </p:nvSpPr>
        <p:spPr>
          <a:xfrm>
            <a:off x="589445" y="778042"/>
            <a:ext cx="43812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Frequently asked questions </a:t>
            </a:r>
            <a:r>
              <a:rPr lang="es-MX" sz="1200" b="0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FAQ</a:t>
            </a:r>
            <a:endParaRPr sz="1200" b="0" i="1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3" name="Google Shape;713;g2aa1fad4e3b_1_99"/>
          <p:cNvGrpSpPr/>
          <p:nvPr/>
        </p:nvGrpSpPr>
        <p:grpSpPr>
          <a:xfrm>
            <a:off x="1115975" y="2246175"/>
            <a:ext cx="9229500" cy="708000"/>
            <a:chOff x="1192175" y="1788975"/>
            <a:chExt cx="9229500" cy="708000"/>
          </a:xfrm>
        </p:grpSpPr>
        <p:sp>
          <p:nvSpPr>
            <p:cNvPr id="714" name="Google Shape;714;g2aa1fad4e3b_1_99"/>
            <p:cNvSpPr txBox="1"/>
            <p:nvPr/>
          </p:nvSpPr>
          <p:spPr>
            <a:xfrm>
              <a:off x="1192175" y="1788975"/>
              <a:ext cx="92295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04. </a:t>
              </a:r>
              <a:r>
                <a:rPr lang="es-MX" sz="180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¿Cómo veo las incidencias que tengo asignadas? </a:t>
              </a:r>
              <a:endPara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15" name="Google Shape;715;g2aa1fad4e3b_1_99"/>
            <p:cNvSpPr txBox="1"/>
            <p:nvPr/>
          </p:nvSpPr>
          <p:spPr>
            <a:xfrm>
              <a:off x="1883301" y="2204175"/>
              <a:ext cx="85383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 </a:t>
              </a:r>
              <a:r>
                <a:rPr lang="es-MX"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En la parte superior del sistema está el submenú “Your work” → “Assigned to me”</a:t>
              </a:r>
              <a:endPara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16" name="Google Shape;716;g2aa1fad4e3b_1_99"/>
          <p:cNvSpPr txBox="1"/>
          <p:nvPr/>
        </p:nvSpPr>
        <p:spPr>
          <a:xfrm>
            <a:off x="1115975" y="3506450"/>
            <a:ext cx="8302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05.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¿Qué hago si detecto un error en el requerimiento o enhancement?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2aa1fad4e3b_1_99"/>
          <p:cNvSpPr txBox="1"/>
          <p:nvPr/>
        </p:nvSpPr>
        <p:spPr>
          <a:xfrm>
            <a:off x="1807108" y="3821800"/>
            <a:ext cx="9463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Si se encuentra un error, es necesario abrir un BUG y ligarlo al requerimiento (el requerimiento se mantiene igual). El error tendrá su seguimiento en su propio ticket.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8" name="Google Shape;718;g2aa1fad4e3b_1_99"/>
          <p:cNvSpPr txBox="1"/>
          <p:nvPr/>
        </p:nvSpPr>
        <p:spPr>
          <a:xfrm>
            <a:off x="1115974" y="4590625"/>
            <a:ext cx="6457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06.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¿A quién puedo acudir si tengo una pregunta?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aa1fad4e3b_1_99"/>
          <p:cNvSpPr txBox="1"/>
          <p:nvPr/>
        </p:nvSpPr>
        <p:spPr>
          <a:xfrm>
            <a:off x="1807075" y="4905975"/>
            <a:ext cx="72009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 puedes acercar con los PMO </a:t>
            </a:r>
            <a:r>
              <a:rPr lang="es-MX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(Juan Erick Hernández y JIRA - Mónica Orozco</a:t>
            </a:r>
            <a:endParaRPr sz="1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20" name="Google Shape;720;g2aa1fad4e3b_1_99"/>
          <p:cNvCxnSpPr/>
          <p:nvPr/>
        </p:nvCxnSpPr>
        <p:spPr>
          <a:xfrm>
            <a:off x="1077611" y="2090955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21" name="Google Shape;721;g2aa1fad4e3b_1_99"/>
          <p:cNvCxnSpPr/>
          <p:nvPr/>
        </p:nvCxnSpPr>
        <p:spPr>
          <a:xfrm>
            <a:off x="1077585" y="5732852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22" name="Google Shape;722;g2aa1fad4e3b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6825" y="2343387"/>
            <a:ext cx="2153852" cy="85398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/>
          <p:nvPr/>
        </p:nvSpPr>
        <p:spPr>
          <a:xfrm>
            <a:off x="594242" y="2185259"/>
            <a:ext cx="3972219" cy="12544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73" name="Google Shape;273;p2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274" name="Google Shape;274;p2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El seguimiento dentro de Jira está catalogado dependiendo de la naturaleza del requerimiento o incidencia técnica</a:t>
            </a: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Seguimiento de proyecto </a:t>
            </a:r>
            <a:r>
              <a:rPr lang="es-MX" sz="1200" b="1" i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-Jira-</a:t>
            </a:r>
            <a:endParaRPr sz="12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86" name="Google Shape;2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8627" y="2776925"/>
            <a:ext cx="295316" cy="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5690" y="2542794"/>
            <a:ext cx="649523" cy="5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"/>
          <p:cNvSpPr/>
          <p:nvPr/>
        </p:nvSpPr>
        <p:spPr>
          <a:xfrm>
            <a:off x="8997701" y="1583471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7003975" y="1562189"/>
            <a:ext cx="4374223" cy="226238"/>
          </a:xfrm>
          <a:prstGeom prst="rect">
            <a:avLst/>
          </a:prstGeom>
          <a:solidFill>
            <a:srgbClr val="63BA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8997701" y="3224246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7003975" y="3216810"/>
            <a:ext cx="4374223" cy="226238"/>
          </a:xfrm>
          <a:prstGeom prst="rect">
            <a:avLst/>
          </a:prstGeom>
          <a:solidFill>
            <a:srgbClr val="FF9C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"/>
          <p:cNvSpPr txBox="1"/>
          <p:nvPr/>
        </p:nvSpPr>
        <p:spPr>
          <a:xfrm>
            <a:off x="7007664" y="2001211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Requerimientos </a:t>
            </a:r>
            <a:r>
              <a:rPr lang="es-MX" sz="105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(CRs) </a:t>
            </a:r>
            <a:br>
              <a:rPr lang="es-MX" sz="105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Historia -</a:t>
            </a:r>
            <a:endParaRPr sz="14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3" name="Google Shape;293;p2"/>
          <p:cNvSpPr txBox="1"/>
          <p:nvPr/>
        </p:nvSpPr>
        <p:spPr>
          <a:xfrm>
            <a:off x="7007664" y="358299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endParaRPr sz="14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4" name="Google Shape;294;p2"/>
          <p:cNvSpPr txBox="1"/>
          <p:nvPr/>
        </p:nvSpPr>
        <p:spPr>
          <a:xfrm>
            <a:off x="9235163" y="2205443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Desarrollo planeado 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5" name="Google Shape;295;p2"/>
          <p:cNvSpPr txBox="1"/>
          <p:nvPr/>
        </p:nvSpPr>
        <p:spPr>
          <a:xfrm>
            <a:off x="9235163" y="3542114"/>
            <a:ext cx="1905574" cy="10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Alcance adicional</a:t>
            </a:r>
            <a:b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b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(Normalmente identificado derivado de un bug o liberación de requerimiento)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6" name="Google Shape;296;p2"/>
          <p:cNvSpPr txBox="1"/>
          <p:nvPr/>
        </p:nvSpPr>
        <p:spPr>
          <a:xfrm>
            <a:off x="9235163" y="1465789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7" name="Google Shape;297;p2"/>
          <p:cNvSpPr txBox="1"/>
          <p:nvPr/>
        </p:nvSpPr>
        <p:spPr>
          <a:xfrm>
            <a:off x="9235163" y="311576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8" name="Google Shape;2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408" y="5734090"/>
            <a:ext cx="788087" cy="55425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"/>
          <p:cNvSpPr/>
          <p:nvPr/>
        </p:nvSpPr>
        <p:spPr>
          <a:xfrm>
            <a:off x="8997701" y="4886967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8913238" y="4886967"/>
            <a:ext cx="2464960" cy="203656"/>
          </a:xfrm>
          <a:prstGeom prst="rect">
            <a:avLst/>
          </a:prstGeom>
          <a:solidFill>
            <a:srgbClr val="E549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"/>
          <p:cNvSpPr txBox="1"/>
          <p:nvPr/>
        </p:nvSpPr>
        <p:spPr>
          <a:xfrm>
            <a:off x="7007664" y="5245717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b="1" i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Test/</a:t>
            </a:r>
            <a:r>
              <a:rPr lang="es-MX" sz="1400" b="1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Bug</a:t>
            </a:r>
            <a:endParaRPr sz="14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2" name="Google Shape;302;p2"/>
          <p:cNvSpPr txBox="1"/>
          <p:nvPr/>
        </p:nvSpPr>
        <p:spPr>
          <a:xfrm>
            <a:off x="9235163" y="5538756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 e incidencias detectadas</a:t>
            </a:r>
            <a:endParaRPr sz="11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3" name="Google Shape;303;p2"/>
          <p:cNvSpPr txBox="1"/>
          <p:nvPr/>
        </p:nvSpPr>
        <p:spPr>
          <a:xfrm>
            <a:off x="9235163" y="4757311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04" name="Google Shape;3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9110" y="4096454"/>
            <a:ext cx="622683" cy="57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454" y="5083642"/>
            <a:ext cx="514023" cy="553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"/>
          <p:cNvSpPr/>
          <p:nvPr/>
        </p:nvSpPr>
        <p:spPr>
          <a:xfrm>
            <a:off x="2206709" y="4198887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"/>
          <p:cNvSpPr/>
          <p:nvPr/>
        </p:nvSpPr>
        <p:spPr>
          <a:xfrm>
            <a:off x="592068" y="4184650"/>
            <a:ext cx="3976566" cy="226238"/>
          </a:xfrm>
          <a:prstGeom prst="rect">
            <a:avLst/>
          </a:prstGeom>
          <a:solidFill>
            <a:srgbClr val="904E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 txBox="1"/>
          <p:nvPr/>
        </p:nvSpPr>
        <p:spPr>
          <a:xfrm>
            <a:off x="447678" y="4657722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Épica</a:t>
            </a:r>
            <a:endParaRPr sz="14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9" name="Google Shape;309;p2"/>
          <p:cNvSpPr txBox="1"/>
          <p:nvPr/>
        </p:nvSpPr>
        <p:spPr>
          <a:xfrm>
            <a:off x="2444170" y="4544488"/>
            <a:ext cx="1905574" cy="89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Conjunto de trabajo dividido en tareas específicas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2444170" y="408120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1" name="Google Shape;311;p2"/>
          <p:cNvSpPr/>
          <p:nvPr/>
        </p:nvSpPr>
        <p:spPr>
          <a:xfrm>
            <a:off x="5447899" y="1569234"/>
            <a:ext cx="428742" cy="4719115"/>
          </a:xfrm>
          <a:prstGeom prst="chevron">
            <a:avLst>
              <a:gd name="adj" fmla="val 8143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"/>
          <p:cNvSpPr txBox="1"/>
          <p:nvPr/>
        </p:nvSpPr>
        <p:spPr>
          <a:xfrm>
            <a:off x="4739136" y="3666144"/>
            <a:ext cx="1905574" cy="419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Dentro de cada épica puedes encontrar: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"/>
          <p:cNvSpPr/>
          <p:nvPr/>
        </p:nvSpPr>
        <p:spPr>
          <a:xfrm rot="5400000">
            <a:off x="2375958" y="3377754"/>
            <a:ext cx="408786" cy="82684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 txBox="1"/>
          <p:nvPr/>
        </p:nvSpPr>
        <p:spPr>
          <a:xfrm>
            <a:off x="1380020" y="1932796"/>
            <a:ext cx="2400663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Proyectos en Jira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525" y="2216174"/>
            <a:ext cx="2735058" cy="8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884CB-CE4D-EF7B-2D78-E599BF76C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454" y="2755726"/>
            <a:ext cx="1838582" cy="609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2AF79-DF2A-D1A4-271C-465DA11FC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403" y="5787631"/>
            <a:ext cx="516290" cy="487608"/>
          </a:xfrm>
          <a:prstGeom prst="rect">
            <a:avLst/>
          </a:prstGeom>
        </p:spPr>
      </p:pic>
      <p:sp>
        <p:nvSpPr>
          <p:cNvPr id="6" name="Google Shape;300;p2">
            <a:extLst>
              <a:ext uri="{FF2B5EF4-FFF2-40B4-BE49-F238E27FC236}">
                <a16:creationId xmlns:a16="http://schemas.microsoft.com/office/drawing/2014/main" id="{03FE4CBE-0A9B-104E-57B4-66D444F62724}"/>
              </a:ext>
            </a:extLst>
          </p:cNvPr>
          <p:cNvSpPr/>
          <p:nvPr/>
        </p:nvSpPr>
        <p:spPr>
          <a:xfrm>
            <a:off x="6974796" y="4886967"/>
            <a:ext cx="2075568" cy="2056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3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Panorama actual del proyecto en </a:t>
            </a:r>
            <a:r>
              <a:rPr lang="es-MX" dirty="0" err="1"/>
              <a:t>JIra</a:t>
            </a:r>
            <a:endParaRPr dirty="0"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¿Qué se tiene actualmente cargo en Jira?</a:t>
            </a:r>
            <a:endParaRPr sz="12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" name="Google Shape;678;p49">
            <a:extLst>
              <a:ext uri="{FF2B5EF4-FFF2-40B4-BE49-F238E27FC236}">
                <a16:creationId xmlns:a16="http://schemas.microsoft.com/office/drawing/2014/main" id="{0E173F5E-0897-7017-5A3B-71D752D8888E}"/>
              </a:ext>
            </a:extLst>
          </p:cNvPr>
          <p:cNvGrpSpPr/>
          <p:nvPr/>
        </p:nvGrpSpPr>
        <p:grpSpPr>
          <a:xfrm>
            <a:off x="1053891" y="1802414"/>
            <a:ext cx="8802000" cy="945108"/>
            <a:chOff x="1130091" y="1345214"/>
            <a:chExt cx="8802000" cy="668667"/>
          </a:xfrm>
        </p:grpSpPr>
        <p:sp>
          <p:nvSpPr>
            <p:cNvPr id="4" name="Google Shape;679;p49">
              <a:extLst>
                <a:ext uri="{FF2B5EF4-FFF2-40B4-BE49-F238E27FC236}">
                  <a16:creationId xmlns:a16="http://schemas.microsoft.com/office/drawing/2014/main" id="{261276D1-390C-1A98-389D-802E2DC58A16}"/>
                </a:ext>
              </a:extLst>
            </p:cNvPr>
            <p:cNvSpPr txBox="1"/>
            <p:nvPr/>
          </p:nvSpPr>
          <p:spPr>
            <a:xfrm>
              <a:off x="1130091" y="1345214"/>
              <a:ext cx="7943899" cy="3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 dirty="0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01. </a:t>
              </a:r>
              <a:r>
                <a:rPr lang="es-MX" sz="1800" b="1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</a:t>
              </a:r>
              <a:r>
                <a:rPr lang="es-MX" sz="1800" b="1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Qué se tiene actualmente cargado en jira para Portal de Citas</a:t>
              </a:r>
              <a:r>
                <a:rPr lang="es-MX" sz="1800" b="1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80;p49">
              <a:extLst>
                <a:ext uri="{FF2B5EF4-FFF2-40B4-BE49-F238E27FC236}">
                  <a16:creationId xmlns:a16="http://schemas.microsoft.com/office/drawing/2014/main" id="{A0A9910A-2ECD-A9F7-9A9B-47C8116CEAD7}"/>
                </a:ext>
              </a:extLst>
            </p:cNvPr>
            <p:cNvSpPr txBox="1"/>
            <p:nvPr/>
          </p:nvSpPr>
          <p:spPr>
            <a:xfrm>
              <a:off x="1130091" y="1721081"/>
              <a:ext cx="88020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 dirty="0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</a:t>
              </a:r>
              <a:r>
                <a:rPr lang="es-MX" sz="12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 Hoy en día 07/05/24 Se tiene tienen cargadas 172 Historias de usuario (ERFs) y 421 (CP’s)</a:t>
              </a:r>
              <a:endParaRPr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" name="Google Shape;679;p49">
            <a:extLst>
              <a:ext uri="{FF2B5EF4-FFF2-40B4-BE49-F238E27FC236}">
                <a16:creationId xmlns:a16="http://schemas.microsoft.com/office/drawing/2014/main" id="{DE2A4EEF-58F4-2610-8842-C7F932B4EB8F}"/>
              </a:ext>
            </a:extLst>
          </p:cNvPr>
          <p:cNvSpPr txBox="1"/>
          <p:nvPr/>
        </p:nvSpPr>
        <p:spPr>
          <a:xfrm>
            <a:off x="1032279" y="2910114"/>
            <a:ext cx="9340914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¿A que módulos pertenecen las Historias de usuario (ERFs) cargadas en jira?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0;p49">
            <a:extLst>
              <a:ext uri="{FF2B5EF4-FFF2-40B4-BE49-F238E27FC236}">
                <a16:creationId xmlns:a16="http://schemas.microsoft.com/office/drawing/2014/main" id="{9A5E12F5-8D80-03A8-F44D-B024735CFA0B}"/>
              </a:ext>
            </a:extLst>
          </p:cNvPr>
          <p:cNvSpPr txBox="1"/>
          <p:nvPr/>
        </p:nvSpPr>
        <p:spPr>
          <a:xfrm>
            <a:off x="1053891" y="3414019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Estas ERFs pertenecen a los 24 módulos existentes para Portal de Citas R1 y R2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Google Shape;679;p49">
            <a:extLst>
              <a:ext uri="{FF2B5EF4-FFF2-40B4-BE49-F238E27FC236}">
                <a16:creationId xmlns:a16="http://schemas.microsoft.com/office/drawing/2014/main" id="{1413B449-02FD-2DEF-B9A4-5D5E49B8625D}"/>
              </a:ext>
            </a:extLst>
          </p:cNvPr>
          <p:cNvSpPr txBox="1"/>
          <p:nvPr/>
        </p:nvSpPr>
        <p:spPr>
          <a:xfrm>
            <a:off x="1032279" y="3944155"/>
            <a:ext cx="9340914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03.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</a:t>
            </a:r>
            <a:r>
              <a:rPr lang="es-MX" sz="18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que matrices pertenecen los CP’s cargados en Jira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0;p49">
            <a:extLst>
              <a:ext uri="{FF2B5EF4-FFF2-40B4-BE49-F238E27FC236}">
                <a16:creationId xmlns:a16="http://schemas.microsoft.com/office/drawing/2014/main" id="{FC4E2547-9B5B-10BC-65A1-115BA5FE0AB0}"/>
              </a:ext>
            </a:extLst>
          </p:cNvPr>
          <p:cNvSpPr txBox="1"/>
          <p:nvPr/>
        </p:nvSpPr>
        <p:spPr>
          <a:xfrm>
            <a:off x="1032279" y="4409151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Actualmente se tienen cargadas las siguientes matrices de pruebas en Jira::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Login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Performance y conexión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de catálogos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de correos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Centros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Roles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Parámetros de sistema</a:t>
            </a:r>
          </a:p>
        </p:txBody>
      </p:sp>
    </p:spTree>
    <p:extLst>
      <p:ext uri="{BB962C8B-B14F-4D97-AF65-F5344CB8AC3E}">
        <p14:creationId xmlns:p14="http://schemas.microsoft.com/office/powerpoint/2010/main" val="4263276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Matriz de prueba homologada</a:t>
            </a:r>
            <a:endParaRPr dirty="0"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Matriz de prueba homologada</a:t>
            </a:r>
            <a:endParaRPr sz="12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87318-4724-5E0F-272C-5BD1107B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0" y="4387869"/>
            <a:ext cx="9878518" cy="1888638"/>
          </a:xfrm>
          <a:prstGeom prst="rect">
            <a:avLst/>
          </a:prstGeom>
        </p:spPr>
      </p:pic>
      <p:sp>
        <p:nvSpPr>
          <p:cNvPr id="7" name="Google Shape;679;p49">
            <a:extLst>
              <a:ext uri="{FF2B5EF4-FFF2-40B4-BE49-F238E27FC236}">
                <a16:creationId xmlns:a16="http://schemas.microsoft.com/office/drawing/2014/main" id="{FAF4501D-93E6-5EDE-F3C8-F2D1B1D835BE}"/>
              </a:ext>
            </a:extLst>
          </p:cNvPr>
          <p:cNvSpPr txBox="1"/>
          <p:nvPr/>
        </p:nvSpPr>
        <p:spPr>
          <a:xfrm>
            <a:off x="1053891" y="1802414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01.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¿Qué es la MPA homologada?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0;p49">
            <a:extLst>
              <a:ext uri="{FF2B5EF4-FFF2-40B4-BE49-F238E27FC236}">
                <a16:creationId xmlns:a16="http://schemas.microsoft.com/office/drawing/2014/main" id="{D81C7E2A-DE0A-7090-0F9B-39FEB1FAF79B}"/>
              </a:ext>
            </a:extLst>
          </p:cNvPr>
          <p:cNvSpPr txBox="1"/>
          <p:nvPr/>
        </p:nvSpPr>
        <p:spPr>
          <a:xfrm>
            <a:off x="1053891" y="2168625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el artefacto creado por el equipo QA que ayuda a realizar cargas masivas de los CP’s a la herramienta Jira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" name="Google Shape;679;p49">
            <a:extLst>
              <a:ext uri="{FF2B5EF4-FFF2-40B4-BE49-F238E27FC236}">
                <a16:creationId xmlns:a16="http://schemas.microsoft.com/office/drawing/2014/main" id="{99AA072C-C441-6533-2B76-FD43C3229665}"/>
              </a:ext>
            </a:extLst>
          </p:cNvPr>
          <p:cNvSpPr txBox="1"/>
          <p:nvPr/>
        </p:nvSpPr>
        <p:spPr>
          <a:xfrm>
            <a:off x="1053890" y="2644084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</a:t>
            </a:r>
            <a:r>
              <a:rPr lang="es-MX" sz="18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Por qué es importante homologar la matriz de prueba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80;p49">
            <a:extLst>
              <a:ext uri="{FF2B5EF4-FFF2-40B4-BE49-F238E27FC236}">
                <a16:creationId xmlns:a16="http://schemas.microsoft.com/office/drawing/2014/main" id="{2D882FBC-45FB-9FF7-2D8A-4BF45CDA0820}"/>
              </a:ext>
            </a:extLst>
          </p:cNvPr>
          <p:cNvSpPr txBox="1"/>
          <p:nvPr/>
        </p:nvSpPr>
        <p:spPr>
          <a:xfrm>
            <a:off x="1053891" y="3011931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importante porque ayuda a reducir tiempo al momento de crear todos los issues de manera masiva en la herramienta Jira. Además de contener los campos necesarios para alimentar a las métricas existentes para el proyecto.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679;p49">
            <a:extLst>
              <a:ext uri="{FF2B5EF4-FFF2-40B4-BE49-F238E27FC236}">
                <a16:creationId xmlns:a16="http://schemas.microsoft.com/office/drawing/2014/main" id="{39DDA104-A6B4-4CC8-9B4B-C62595F2A820}"/>
              </a:ext>
            </a:extLst>
          </p:cNvPr>
          <p:cNvSpPr txBox="1"/>
          <p:nvPr/>
        </p:nvSpPr>
        <p:spPr>
          <a:xfrm>
            <a:off x="1097199" y="3800821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dirty="0">
                <a:solidFill>
                  <a:srgbClr val="BD4A96"/>
                </a:solidFill>
                <a:latin typeface="Work Sans"/>
                <a:sym typeface="Work Sans"/>
              </a:rPr>
              <a:t>EJEMPLO DE MATRIZ HOMOLOGADA: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53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45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322" name="Google Shape;322;p45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3" name="Google Shape;323;p45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24" name="Google Shape;324;p45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696" y="2116768"/>
            <a:ext cx="273565" cy="2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9307" y="2119054"/>
            <a:ext cx="284612" cy="223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45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328" name="Google Shape;328;p45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36" name="Google Shape;336;p45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El seguimiento de los enhancements y requerimientos/historias llevará el mismo flujo y es muy importante su seguimiento puntual </a:t>
            </a:r>
            <a:endParaRPr/>
          </a:p>
        </p:txBody>
      </p:sp>
      <p:sp>
        <p:nvSpPr>
          <p:cNvPr id="338" name="Google Shape;338;p45"/>
          <p:cNvSpPr txBox="1"/>
          <p:nvPr/>
        </p:nvSpPr>
        <p:spPr>
          <a:xfrm>
            <a:off x="589444" y="700718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 Requerimiento?</a:t>
            </a:r>
            <a:r>
              <a:rPr lang="es-MX" sz="14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MX" sz="10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Change Requests y Enhancements)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1387594" y="4898841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3077485" y="4915382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4354949" y="4928587"/>
            <a:ext cx="1042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endParaRPr sz="900" b="0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 rot="10800000" flipV="1">
            <a:off x="5334690" y="4992579"/>
            <a:ext cx="1872322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0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1527514" y="2762395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Backlog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2897551" y="2762397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 </a:t>
            </a: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progress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5832399" y="27623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QA Testing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7213017" y="27623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Ready for production</a:t>
            </a:r>
            <a:endParaRPr sz="9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8568966" y="2743260"/>
            <a:ext cx="821954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 rot="10800000" flipH="1">
            <a:off x="6935180" y="3000445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 flipH="1">
            <a:off x="8301459" y="2974558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45"/>
          <p:cNvCxnSpPr>
            <a:cxnSpLocks/>
            <a:stCxn id="362" idx="2"/>
          </p:cNvCxnSpPr>
          <p:nvPr/>
        </p:nvCxnSpPr>
        <p:spPr>
          <a:xfrm>
            <a:off x="2087613" y="2044710"/>
            <a:ext cx="0" cy="7176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2" name="Google Shape;362;p45"/>
          <p:cNvSpPr/>
          <p:nvPr/>
        </p:nvSpPr>
        <p:spPr>
          <a:xfrm>
            <a:off x="1359542" y="1568613"/>
            <a:ext cx="1456141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requerimiento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1540603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Requerimiento levantado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4389283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pruebas por el equipo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5832398" y="3303092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pruebas por equipo funcional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2897366" y="3305778"/>
            <a:ext cx="1169535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Seguimiento de subtareas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/>
          <p:nvPr/>
        </p:nvSpPr>
        <p:spPr>
          <a:xfrm rot="10800000" flipH="1">
            <a:off x="2203028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1" name="Google Shape;371;p45"/>
          <p:cNvSpPr/>
          <p:nvPr/>
        </p:nvSpPr>
        <p:spPr>
          <a:xfrm rot="10800000" flipH="1">
            <a:off x="3656243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2" name="Google Shape;372;p45"/>
          <p:cNvSpPr/>
          <p:nvPr/>
        </p:nvSpPr>
        <p:spPr>
          <a:xfrm rot="10800000" flipH="1">
            <a:off x="5044998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3" name="Google Shape;373;p45"/>
          <p:cNvSpPr/>
          <p:nvPr/>
        </p:nvSpPr>
        <p:spPr>
          <a:xfrm rot="10800000" flipH="1">
            <a:off x="6390516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5" name="Google Shape;375;p45"/>
          <p:cNvSpPr/>
          <p:nvPr/>
        </p:nvSpPr>
        <p:spPr>
          <a:xfrm rot="10800000" flipH="1">
            <a:off x="7774519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20201" y="4963810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¿Quién cambia de estatus y asigna al siguiente responsable?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20202" y="336720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45"/>
          <p:cNvSpPr/>
          <p:nvPr/>
        </p:nvSpPr>
        <p:spPr>
          <a:xfrm>
            <a:off x="1540603" y="3883684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Definición funcional completa (ERF) y aprobada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4389283" y="3883684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Casos de prueba creados, ejecutados y enlazados a la historia</a:t>
            </a:r>
            <a:b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casos validados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5832397" y="3890160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Casos de prueba creados, ejecutados y enlazados a la historia</a:t>
            </a:r>
            <a:b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casos validados y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VoBo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7213016" y="388116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solución lista en productivo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2902344" y="3890402"/>
            <a:ext cx="1169535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</a:t>
            </a:r>
            <a:endParaRPr sz="8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ERF, ERT y entrega de desarrollo</a:t>
            </a:r>
            <a:b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pruebas unitarias en subtarea</a:t>
            </a:r>
            <a:endParaRPr sz="8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0201" y="4163964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Requerimientos para pasar a siguiente estatus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43906" y="6428345"/>
            <a:ext cx="3851778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*Únicamente líder administrador puede crear Historias/Requerimientos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768" y="6498067"/>
            <a:ext cx="284612" cy="22389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/>
          <p:nvPr/>
        </p:nvSpPr>
        <p:spPr>
          <a:xfrm>
            <a:off x="7213016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y pase a productivo de objetos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417728" y="6097218"/>
            <a:ext cx="3099150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Si se encuentra un error</a:t>
            </a:r>
            <a:r>
              <a:rPr lang="es-MX" sz="900" b="0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, es necesario abrir un BUG y ligarlo al requerimiento (y mantener el estatus y la asignación al tester)</a:t>
            </a:r>
            <a:endParaRPr sz="900" b="0" i="0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0415" y="3586505"/>
            <a:ext cx="177008" cy="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51;p45">
            <a:extLst>
              <a:ext uri="{FF2B5EF4-FFF2-40B4-BE49-F238E27FC236}">
                <a16:creationId xmlns:a16="http://schemas.microsoft.com/office/drawing/2014/main" id="{C0263605-ADEA-71BF-AAD3-4E4D7F1D1733}"/>
              </a:ext>
            </a:extLst>
          </p:cNvPr>
          <p:cNvSpPr/>
          <p:nvPr/>
        </p:nvSpPr>
        <p:spPr>
          <a:xfrm>
            <a:off x="4364975" y="2762394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Testing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" name="Google Shape;358;p45">
            <a:extLst>
              <a:ext uri="{FF2B5EF4-FFF2-40B4-BE49-F238E27FC236}">
                <a16:creationId xmlns:a16="http://schemas.microsoft.com/office/drawing/2014/main" id="{9AD2C681-C721-CEF4-8A7D-7C6972A4D50E}"/>
              </a:ext>
            </a:extLst>
          </p:cNvPr>
          <p:cNvCxnSpPr/>
          <p:nvPr/>
        </p:nvCxnSpPr>
        <p:spPr>
          <a:xfrm rot="10800000" flipH="1">
            <a:off x="2600832" y="2995709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" name="Google Shape;358;p45">
            <a:extLst>
              <a:ext uri="{FF2B5EF4-FFF2-40B4-BE49-F238E27FC236}">
                <a16:creationId xmlns:a16="http://schemas.microsoft.com/office/drawing/2014/main" id="{7486262C-5F56-FD2E-EA3E-37EADEBC2602}"/>
              </a:ext>
            </a:extLst>
          </p:cNvPr>
          <p:cNvCxnSpPr/>
          <p:nvPr/>
        </p:nvCxnSpPr>
        <p:spPr>
          <a:xfrm rot="10800000" flipH="1">
            <a:off x="4077111" y="3010906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358;p45">
            <a:extLst>
              <a:ext uri="{FF2B5EF4-FFF2-40B4-BE49-F238E27FC236}">
                <a16:creationId xmlns:a16="http://schemas.microsoft.com/office/drawing/2014/main" id="{B36051C6-D0DD-7F93-FF9D-F032AF0FF0FB}"/>
              </a:ext>
            </a:extLst>
          </p:cNvPr>
          <p:cNvCxnSpPr/>
          <p:nvPr/>
        </p:nvCxnSpPr>
        <p:spPr>
          <a:xfrm rot="10800000" flipH="1">
            <a:off x="5552816" y="3010906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341;p45">
            <a:extLst>
              <a:ext uri="{FF2B5EF4-FFF2-40B4-BE49-F238E27FC236}">
                <a16:creationId xmlns:a16="http://schemas.microsoft.com/office/drawing/2014/main" id="{4FB7F5F7-7A5A-8D50-49CA-B29CB34E6154}"/>
              </a:ext>
            </a:extLst>
          </p:cNvPr>
          <p:cNvSpPr txBox="1"/>
          <p:nvPr/>
        </p:nvSpPr>
        <p:spPr>
          <a:xfrm>
            <a:off x="7207012" y="4963809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g5b51f2bf3327be6d_6"/>
          <p:cNvGrpSpPr/>
          <p:nvPr/>
        </p:nvGrpSpPr>
        <p:grpSpPr>
          <a:xfrm rot="3784280">
            <a:off x="-2076971" y="-2149598"/>
            <a:ext cx="4482167" cy="4075918"/>
            <a:chOff x="-1725578" y="1001605"/>
            <a:chExt cx="4930500" cy="4932000"/>
          </a:xfrm>
        </p:grpSpPr>
        <p:sp>
          <p:nvSpPr>
            <p:cNvPr id="473" name="Google Shape;473;g5b51f2bf3327be6d_6" descr="Círculo de nivel medio"/>
            <p:cNvSpPr/>
            <p:nvPr/>
          </p:nvSpPr>
          <p:spPr>
            <a:xfrm>
              <a:off x="-1725578" y="1001605"/>
              <a:ext cx="4930500" cy="4932000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74" name="Google Shape;474;g5b51f2bf3327be6d_6" descr="Círculo de nivel alto"/>
            <p:cNvSpPr/>
            <p:nvPr/>
          </p:nvSpPr>
          <p:spPr>
            <a:xfrm>
              <a:off x="-1175797" y="1589682"/>
              <a:ext cx="3754800" cy="375600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75" name="Google Shape;475;g5b51f2bf3327be6d_6"/>
          <p:cNvSpPr/>
          <p:nvPr/>
        </p:nvSpPr>
        <p:spPr>
          <a:xfrm>
            <a:off x="443906" y="748469"/>
            <a:ext cx="11583000" cy="357900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76" name="Google Shape;476;g5b51f2bf3327be6d_6"/>
          <p:cNvGrpSpPr/>
          <p:nvPr/>
        </p:nvGrpSpPr>
        <p:grpSpPr>
          <a:xfrm>
            <a:off x="12357941" y="79200"/>
            <a:ext cx="336600" cy="2564853"/>
            <a:chOff x="12357941" y="79200"/>
            <a:chExt cx="336600" cy="2564853"/>
          </a:xfrm>
        </p:grpSpPr>
        <p:sp>
          <p:nvSpPr>
            <p:cNvPr id="477" name="Google Shape;477;g5b51f2bf3327be6d_6"/>
            <p:cNvSpPr/>
            <p:nvPr/>
          </p:nvSpPr>
          <p:spPr>
            <a:xfrm>
              <a:off x="12366285" y="1059108"/>
              <a:ext cx="320100" cy="278400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5b51f2bf3327be6d_6"/>
            <p:cNvSpPr/>
            <p:nvPr/>
          </p:nvSpPr>
          <p:spPr>
            <a:xfrm>
              <a:off x="12366285" y="1385745"/>
              <a:ext cx="320100" cy="278400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5b51f2bf3327be6d_6"/>
            <p:cNvSpPr/>
            <p:nvPr/>
          </p:nvSpPr>
          <p:spPr>
            <a:xfrm>
              <a:off x="12366285" y="1712382"/>
              <a:ext cx="320100" cy="278400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0" name="Google Shape;480;g5b51f2bf3327be6d_6"/>
            <p:cNvSpPr/>
            <p:nvPr/>
          </p:nvSpPr>
          <p:spPr>
            <a:xfrm>
              <a:off x="12366285" y="2039019"/>
              <a:ext cx="320100" cy="278400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5b51f2bf3327be6d_6"/>
            <p:cNvSpPr/>
            <p:nvPr/>
          </p:nvSpPr>
          <p:spPr>
            <a:xfrm>
              <a:off x="12366285" y="2365653"/>
              <a:ext cx="320100" cy="278400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5b51f2bf3327be6d_6"/>
            <p:cNvSpPr/>
            <p:nvPr/>
          </p:nvSpPr>
          <p:spPr>
            <a:xfrm rot="-5400000" flipH="1">
              <a:off x="12387041" y="703372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3" name="Google Shape;483;g5b51f2bf3327be6d_6"/>
            <p:cNvSpPr/>
            <p:nvPr/>
          </p:nvSpPr>
          <p:spPr>
            <a:xfrm rot="-5400000" flipH="1">
              <a:off x="12387041" y="376736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4" name="Google Shape;484;g5b51f2bf3327be6d_6"/>
            <p:cNvSpPr/>
            <p:nvPr/>
          </p:nvSpPr>
          <p:spPr>
            <a:xfrm rot="-5400000" flipH="1">
              <a:off x="12387041" y="50100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85" name="Google Shape;485;g5b51f2bf3327be6d_6"/>
          <p:cNvSpPr/>
          <p:nvPr/>
        </p:nvSpPr>
        <p:spPr>
          <a:xfrm>
            <a:off x="-1" y="0"/>
            <a:ext cx="9041100" cy="66660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6" name="Google Shape;486;g5b51f2bf3327be6d_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 subtareas deberán llevar un flujo que permita a todos los involucrados conocer el avance y solución detallada de cada una</a:t>
            </a:r>
            <a:endParaRPr/>
          </a:p>
        </p:txBody>
      </p:sp>
      <p:sp>
        <p:nvSpPr>
          <p:cNvPr id="487" name="Google Shape;487;g5b51f2bf3327be6d_6"/>
          <p:cNvSpPr/>
          <p:nvPr/>
        </p:nvSpPr>
        <p:spPr>
          <a:xfrm>
            <a:off x="12357941" y="2809280"/>
            <a:ext cx="320400" cy="320400"/>
          </a:xfrm>
          <a:prstGeom prst="ellipse">
            <a:avLst/>
          </a:prstGeom>
          <a:solidFill>
            <a:srgbClr val="80297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8" name="Google Shape;488;g5b51f2bf3327be6d_6"/>
          <p:cNvSpPr txBox="1"/>
          <p:nvPr/>
        </p:nvSpPr>
        <p:spPr>
          <a:xfrm>
            <a:off x="589444" y="711131"/>
            <a:ext cx="8981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una subtarea? 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89" name="Google Shape;489;g5b51f2bf3327be6d_6"/>
          <p:cNvGrpSpPr/>
          <p:nvPr/>
        </p:nvGrpSpPr>
        <p:grpSpPr>
          <a:xfrm>
            <a:off x="563500" y="3180358"/>
            <a:ext cx="2714400" cy="2618179"/>
            <a:chOff x="8876250" y="2766521"/>
            <a:chExt cx="2714400" cy="2618179"/>
          </a:xfrm>
        </p:grpSpPr>
        <p:sp>
          <p:nvSpPr>
            <p:cNvPr id="490" name="Google Shape;490;g5b51f2bf3327be6d_6"/>
            <p:cNvSpPr/>
            <p:nvPr/>
          </p:nvSpPr>
          <p:spPr>
            <a:xfrm>
              <a:off x="8876250" y="2959700"/>
              <a:ext cx="2714400" cy="2424900"/>
            </a:xfrm>
            <a:prstGeom prst="rect">
              <a:avLst/>
            </a:prstGeom>
            <a:noFill/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1" name="Google Shape;491;g5b51f2bf3327be6d_6"/>
            <p:cNvSpPr txBox="1"/>
            <p:nvPr/>
          </p:nvSpPr>
          <p:spPr>
            <a:xfrm>
              <a:off x="9299884" y="2766521"/>
              <a:ext cx="1905600" cy="38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200" b="0" i="1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Puntos a considerar de las subtareas</a:t>
              </a:r>
              <a:endPara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2" name="Google Shape;492;g5b51f2bf3327be6d_6"/>
            <p:cNvSpPr/>
            <p:nvPr/>
          </p:nvSpPr>
          <p:spPr>
            <a:xfrm>
              <a:off x="9139096" y="3407490"/>
              <a:ext cx="387900" cy="387900"/>
            </a:xfrm>
            <a:prstGeom prst="ellipse">
              <a:avLst/>
            </a:prstGeom>
            <a:solidFill>
              <a:srgbClr val="BA9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MX" sz="1000" b="0" i="0" u="none" strike="noStrike" cap="non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5b51f2bf3327be6d_6"/>
            <p:cNvSpPr txBox="1"/>
            <p:nvPr/>
          </p:nvSpPr>
          <p:spPr>
            <a:xfrm>
              <a:off x="9538726" y="3410875"/>
              <a:ext cx="18999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La creación de las tareas es responsabilidad de </a:t>
              </a:r>
              <a:r>
                <a:rPr lang="es-MX" sz="1050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</a:t>
              </a: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Técnico y Técnicos</a:t>
              </a:r>
              <a:endParaRPr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4" name="Google Shape;494;g5b51f2bf3327be6d_6"/>
            <p:cNvSpPr txBox="1"/>
            <p:nvPr/>
          </p:nvSpPr>
          <p:spPr>
            <a:xfrm>
              <a:off x="9215300" y="4778400"/>
              <a:ext cx="23715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Para poder avanzar las historias es necesario haber completado </a:t>
              </a:r>
              <a:r>
                <a:rPr lang="es-MX" sz="105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todas </a:t>
              </a:r>
              <a:r>
                <a:rPr lang="es-MX" sz="105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las subtareas</a:t>
              </a:r>
              <a:endParaRPr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5" name="Google Shape;495;g5b51f2bf3327be6d_6"/>
            <p:cNvSpPr/>
            <p:nvPr/>
          </p:nvSpPr>
          <p:spPr>
            <a:xfrm>
              <a:off x="9139096" y="4090631"/>
              <a:ext cx="387900" cy="387900"/>
            </a:xfrm>
            <a:prstGeom prst="ellipse">
              <a:avLst/>
            </a:prstGeom>
            <a:solidFill>
              <a:srgbClr val="BA9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MX" sz="1000" b="0" i="0" u="none" strike="noStrike" cap="non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5b51f2bf3327be6d_6"/>
            <p:cNvSpPr txBox="1"/>
            <p:nvPr/>
          </p:nvSpPr>
          <p:spPr>
            <a:xfrm>
              <a:off x="9538726" y="4119125"/>
              <a:ext cx="18999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Anexar los entregables a la subtarea correspondiente</a:t>
              </a:r>
              <a:endParaRPr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97" name="Google Shape;497;g5b51f2bf3327be6d_6"/>
          <p:cNvSpPr/>
          <p:nvPr/>
        </p:nvSpPr>
        <p:spPr>
          <a:xfrm>
            <a:off x="-297025" y="2359189"/>
            <a:ext cx="4347600" cy="666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8" name="Google Shape;498;g5b51f2bf3327be6d_6"/>
          <p:cNvSpPr txBox="1"/>
          <p:nvPr/>
        </p:nvSpPr>
        <p:spPr>
          <a:xfrm>
            <a:off x="224275" y="2290900"/>
            <a:ext cx="3672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1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rPr>
              <a:t>Las subtareas son actividades necesarias para poder completar un nuevo requerimiento…</a:t>
            </a:r>
            <a:endParaRPr sz="1300" b="1" i="0" u="none" strike="noStrike" cap="none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99" name="Google Shape;499;g5b51f2bf3327be6d_6"/>
          <p:cNvGrpSpPr/>
          <p:nvPr/>
        </p:nvGrpSpPr>
        <p:grpSpPr>
          <a:xfrm>
            <a:off x="4135001" y="1779710"/>
            <a:ext cx="5522495" cy="4173063"/>
            <a:chOff x="20201" y="1551110"/>
            <a:chExt cx="5522495" cy="4173063"/>
          </a:xfrm>
        </p:grpSpPr>
        <p:sp>
          <p:nvSpPr>
            <p:cNvPr id="502" name="Google Shape;502;g5b51f2bf3327be6d_6"/>
            <p:cNvSpPr/>
            <p:nvPr/>
          </p:nvSpPr>
          <p:spPr>
            <a:xfrm>
              <a:off x="1552843" y="2744894"/>
              <a:ext cx="1094100" cy="476100"/>
            </a:xfrm>
            <a:prstGeom prst="roundRect">
              <a:avLst>
                <a:gd name="adj" fmla="val 0"/>
              </a:avLst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To 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5b51f2bf3327be6d_6"/>
            <p:cNvSpPr/>
            <p:nvPr/>
          </p:nvSpPr>
          <p:spPr>
            <a:xfrm>
              <a:off x="2918432" y="2744894"/>
              <a:ext cx="1094100" cy="476100"/>
            </a:xfrm>
            <a:prstGeom prst="roundRect">
              <a:avLst>
                <a:gd name="adj" fmla="val 0"/>
              </a:avLst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 </a:t>
              </a:r>
              <a:r>
                <a:rPr lang="es-MX" sz="900" b="1" i="0" u="none" strike="noStrike" cap="none" dirty="0" err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Progress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Google Shape;506;g5b51f2bf3327be6d_6"/>
            <p:cNvCxnSpPr/>
            <p:nvPr/>
          </p:nvCxnSpPr>
          <p:spPr>
            <a:xfrm>
              <a:off x="2631820" y="2982943"/>
              <a:ext cx="2778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7" name="Google Shape;507;g5b51f2bf3327be6d_6"/>
            <p:cNvCxnSpPr>
              <a:cxnSpLocks/>
              <a:endCxn id="530" idx="1"/>
            </p:cNvCxnSpPr>
            <p:nvPr/>
          </p:nvCxnSpPr>
          <p:spPr>
            <a:xfrm flipV="1">
              <a:off x="4003677" y="2976597"/>
              <a:ext cx="454231" cy="12696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9" name="Google Shape;509;g5b51f2bf3327be6d_6"/>
            <p:cNvCxnSpPr>
              <a:cxnSpLocks/>
              <a:stCxn id="510" idx="2"/>
              <a:endCxn id="502" idx="0"/>
            </p:cNvCxnSpPr>
            <p:nvPr/>
          </p:nvCxnSpPr>
          <p:spPr>
            <a:xfrm>
              <a:off x="2099882" y="2027210"/>
              <a:ext cx="0" cy="717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10" name="Google Shape;510;g5b51f2bf3327be6d_6"/>
            <p:cNvSpPr/>
            <p:nvPr/>
          </p:nvSpPr>
          <p:spPr>
            <a:xfrm>
              <a:off x="1371782" y="1551110"/>
              <a:ext cx="1456200" cy="476100"/>
            </a:xfrm>
            <a:prstGeom prst="roundRect">
              <a:avLst>
                <a:gd name="adj" fmla="val 34939"/>
              </a:avLst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0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Identificación de requerimiento padre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5b51f2bf3327be6d_6"/>
            <p:cNvSpPr/>
            <p:nvPr/>
          </p:nvSpPr>
          <p:spPr>
            <a:xfrm>
              <a:off x="1552843" y="3299266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Creación de subtarea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5b51f2bf3327be6d_6"/>
            <p:cNvSpPr/>
            <p:nvPr/>
          </p:nvSpPr>
          <p:spPr>
            <a:xfrm>
              <a:off x="2918432" y="3300363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En diseño de definición técnica</a:t>
              </a:r>
              <a:endPara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5b51f2bf3327be6d_6"/>
            <p:cNvSpPr/>
            <p:nvPr/>
          </p:nvSpPr>
          <p:spPr>
            <a:xfrm>
              <a:off x="4287223" y="3299266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dirty="0">
                  <a:solidFill>
                    <a:schemeClr val="dk1"/>
                  </a:solidFill>
                  <a:latin typeface="Work Sans"/>
                  <a:sym typeface="Work Sans"/>
                </a:rPr>
                <a:t>Subtarea finalizada</a:t>
              </a:r>
              <a:endPara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5b51f2bf3327be6d_6"/>
            <p:cNvSpPr/>
            <p:nvPr/>
          </p:nvSpPr>
          <p:spPr>
            <a:xfrm rot="10800000" flipH="1">
              <a:off x="2215268" y="4651673"/>
              <a:ext cx="1073400" cy="1072500"/>
            </a:xfrm>
            <a:prstGeom prst="arc">
              <a:avLst>
                <a:gd name="adj1" fmla="val 11620090"/>
                <a:gd name="adj2" fmla="val 20688720"/>
              </a:avLst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oval" w="sm" len="sm"/>
              <a:tailEnd type="stealth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2CC6F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6" name="Google Shape;516;g5b51f2bf3327be6d_6"/>
            <p:cNvSpPr/>
            <p:nvPr/>
          </p:nvSpPr>
          <p:spPr>
            <a:xfrm rot="10800000" flipH="1">
              <a:off x="3668483" y="4651673"/>
              <a:ext cx="1073400" cy="1072500"/>
            </a:xfrm>
            <a:prstGeom prst="arc">
              <a:avLst>
                <a:gd name="adj1" fmla="val 11620090"/>
                <a:gd name="adj2" fmla="val 20688720"/>
              </a:avLst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oval" w="sm" len="sm"/>
              <a:tailEnd type="stealth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2CC6F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g5b51f2bf3327be6d_6"/>
            <p:cNvSpPr/>
            <p:nvPr/>
          </p:nvSpPr>
          <p:spPr>
            <a:xfrm>
              <a:off x="1552843" y="3866181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Titulo</a:t>
              </a:r>
              <a:b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</a:b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Asignación de responsable</a:t>
              </a:r>
              <a:b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</a:b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Vinculación a ERF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5b51f2bf3327be6d_6"/>
            <p:cNvSpPr/>
            <p:nvPr/>
          </p:nvSpPr>
          <p:spPr>
            <a:xfrm>
              <a:off x="2918432" y="3867278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- </a:t>
              </a:r>
              <a:r>
                <a:rPr lang="es-MX" sz="800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Evidencia de solución.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5b51f2bf3327be6d_6"/>
            <p:cNvSpPr/>
            <p:nvPr/>
          </p:nvSpPr>
          <p:spPr>
            <a:xfrm>
              <a:off x="4287223" y="3866181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NA</a:t>
              </a:r>
              <a:endParaRPr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g5b51f2bf3327be6d_6"/>
            <p:cNvSpPr txBox="1"/>
            <p:nvPr/>
          </p:nvSpPr>
          <p:spPr>
            <a:xfrm>
              <a:off x="20201" y="4997482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¿Quién cambia de estatus y asigna al siguiente responsable?</a:t>
              </a:r>
              <a:endParaRPr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g5b51f2bf3327be6d_6"/>
            <p:cNvSpPr txBox="1"/>
            <p:nvPr/>
          </p:nvSpPr>
          <p:spPr>
            <a:xfrm>
              <a:off x="20202" y="3400879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Descripción</a:t>
              </a:r>
              <a:endParaRPr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3" name="Google Shape;523;g5b51f2bf3327be6d_6"/>
            <p:cNvSpPr txBox="1"/>
            <p:nvPr/>
          </p:nvSpPr>
          <p:spPr>
            <a:xfrm>
              <a:off x="20201" y="4197636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Requerimientos para pasar a siguiente estatus</a:t>
              </a:r>
              <a:endParaRPr sz="800" b="0" i="1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4" name="Google Shape;524;g5b51f2bf3327be6d_6"/>
            <p:cNvSpPr txBox="1"/>
            <p:nvPr/>
          </p:nvSpPr>
          <p:spPr>
            <a:xfrm>
              <a:off x="4142596" y="4895763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900" b="1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</a:t>
              </a:r>
              <a:r>
                <a:rPr lang="es-MX" sz="900" b="1" i="0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Técnico</a:t>
              </a:r>
              <a:endParaRPr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526" name="Google Shape;526;g5b51f2bf3327be6d_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191" y="2146730"/>
              <a:ext cx="273565" cy="251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g5b51f2bf3327be6d_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97050" y="2149016"/>
              <a:ext cx="284612" cy="223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g5b51f2bf3327be6d_6"/>
            <p:cNvSpPr txBox="1"/>
            <p:nvPr/>
          </p:nvSpPr>
          <p:spPr>
            <a:xfrm>
              <a:off x="1443184" y="4926584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Técnico</a:t>
              </a:r>
              <a:endParaRPr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0" name="Google Shape;530;g5b51f2bf3327be6d_6"/>
            <p:cNvSpPr/>
            <p:nvPr/>
          </p:nvSpPr>
          <p:spPr>
            <a:xfrm>
              <a:off x="4457908" y="2738547"/>
              <a:ext cx="822000" cy="476100"/>
            </a:xfrm>
            <a:prstGeom prst="roundRect">
              <a:avLst>
                <a:gd name="adj" fmla="val 34939"/>
              </a:avLst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0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Done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2" name="Google Shape;532;g5b51f2bf3327be6d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7933" y="3115549"/>
            <a:ext cx="244975" cy="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5b51f2bf3327be6d_6"/>
          <p:cNvSpPr/>
          <p:nvPr/>
        </p:nvSpPr>
        <p:spPr>
          <a:xfrm>
            <a:off x="-1" y="6189136"/>
            <a:ext cx="12192000" cy="60630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responsable de la subtarea debe de gestionar las actividades necesarias para avanzar en el flujo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" name="Google Shape;529;g5b51f2bf3327be6d_6">
            <a:extLst>
              <a:ext uri="{FF2B5EF4-FFF2-40B4-BE49-F238E27FC236}">
                <a16:creationId xmlns:a16="http://schemas.microsoft.com/office/drawing/2014/main" id="{417E604A-90A8-1F8F-3356-4413BE1C1F2A}"/>
              </a:ext>
            </a:extLst>
          </p:cNvPr>
          <p:cNvSpPr txBox="1"/>
          <p:nvPr/>
        </p:nvSpPr>
        <p:spPr>
          <a:xfrm>
            <a:off x="6881959" y="5145659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6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401" name="Google Shape;401;p46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2" name="Google Shape;402;p46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46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04" name="Google Shape;404;p46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405" name="Google Shape;405;p46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13" name="Google Shape;413;p46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Los </a:t>
            </a:r>
            <a:r>
              <a:rPr lang="es-MX" dirty="0" err="1"/>
              <a:t>CP’s</a:t>
            </a:r>
            <a:r>
              <a:rPr lang="es-MX" dirty="0"/>
              <a:t> deberán llevar un flujo que permita a todos los involucrados conocer el avance a lo largo de su ejecución. </a:t>
            </a:r>
            <a:endParaRPr dirty="0"/>
          </a:p>
        </p:txBody>
      </p:sp>
      <p:sp>
        <p:nvSpPr>
          <p:cNvPr id="415" name="Google Shape;415;p46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2112374" y="286866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Por hacer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2112374" y="1261999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NA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721488" y="286866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Fallado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5721488" y="1530651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Validar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7666961" y="2868661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Exitoso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46"/>
          <p:cNvCxnSpPr>
            <a:cxnSpLocks/>
            <a:stCxn id="427" idx="3"/>
            <a:endCxn id="418" idx="1"/>
          </p:cNvCxnSpPr>
          <p:nvPr/>
        </p:nvCxnSpPr>
        <p:spPr>
          <a:xfrm>
            <a:off x="1514716" y="3106713"/>
            <a:ext cx="597658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Google Shape;427;p46"/>
          <p:cNvSpPr/>
          <p:nvPr/>
        </p:nvSpPr>
        <p:spPr>
          <a:xfrm>
            <a:off x="58575" y="2868664"/>
            <a:ext cx="1456141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</a:t>
            </a:r>
            <a:r>
              <a:rPr lang="es-MX" sz="9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caso de prueba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9179794" y="1394472"/>
            <a:ext cx="2714432" cy="4524843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9502244" y="1201301"/>
            <a:ext cx="1905574" cy="3809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¿Puntos a considerar en los CP?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9420699" y="1845004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9442646" y="365728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9447306" y="4465463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9808494" y="1871033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Estas tareas son responsabilidad de los Tester funcionales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9842264" y="4548397"/>
            <a:ext cx="1899755" cy="2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se considera que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tiene un duplicado o es de otro Release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9826217" y="5382482"/>
            <a:ext cx="2029808" cy="3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puede cambiar a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Validar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la corrección entra en el mismo ciclo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 caso de prueba? </a:t>
            </a:r>
            <a:r>
              <a:rPr lang="es-MX" sz="1000" b="0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CP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10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9413668" y="2777474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9842264" y="3710591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se considera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bloqueado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es imposible realizar la prueba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-1" y="6189136"/>
            <a:ext cx="12192001" cy="60629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 se encuentra una incidencia que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</a:t>
            </a: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representa exactamente el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mismo escenario, se debe abrir un bug nuevo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9825747" y="2891386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Para llegar al estado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fallado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exitoso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necesario colocar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evidencia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de la ejecución.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9455346" y="537115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46">
            <a:extLst>
              <a:ext uri="{FF2B5EF4-FFF2-40B4-BE49-F238E27FC236}">
                <a16:creationId xmlns:a16="http://schemas.microsoft.com/office/drawing/2014/main" id="{BCBCA450-CDF3-12F4-9827-0420FA579CDC}"/>
              </a:ext>
            </a:extLst>
          </p:cNvPr>
          <p:cNvSpPr/>
          <p:nvPr/>
        </p:nvSpPr>
        <p:spPr>
          <a:xfrm>
            <a:off x="2112374" y="472901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Bloqueado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9;p46">
            <a:extLst>
              <a:ext uri="{FF2B5EF4-FFF2-40B4-BE49-F238E27FC236}">
                <a16:creationId xmlns:a16="http://schemas.microsoft.com/office/drawing/2014/main" id="{D9EBC2B8-374B-7B94-F47F-50F39B70893B}"/>
              </a:ext>
            </a:extLst>
          </p:cNvPr>
          <p:cNvSpPr/>
          <p:nvPr/>
        </p:nvSpPr>
        <p:spPr>
          <a:xfrm>
            <a:off x="3916931" y="286866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En progreso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4ECCF2-3D7E-271B-922C-4ABA0A062777}"/>
              </a:ext>
            </a:extLst>
          </p:cNvPr>
          <p:cNvCxnSpPr>
            <a:cxnSpLocks/>
            <a:stCxn id="418" idx="0"/>
            <a:endCxn id="419" idx="2"/>
          </p:cNvCxnSpPr>
          <p:nvPr/>
        </p:nvCxnSpPr>
        <p:spPr>
          <a:xfrm flipV="1">
            <a:off x="2659384" y="1738096"/>
            <a:ext cx="0" cy="113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D8C164-E6B5-63B1-1D22-276AD992314C}"/>
              </a:ext>
            </a:extLst>
          </p:cNvPr>
          <p:cNvCxnSpPr>
            <a:cxnSpLocks/>
            <a:stCxn id="2" idx="0"/>
            <a:endCxn id="418" idx="2"/>
          </p:cNvCxnSpPr>
          <p:nvPr/>
        </p:nvCxnSpPr>
        <p:spPr>
          <a:xfrm flipV="1">
            <a:off x="2659384" y="3344761"/>
            <a:ext cx="0" cy="1384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77E3AC-A184-8ABE-2E47-01A2B477CD14}"/>
              </a:ext>
            </a:extLst>
          </p:cNvPr>
          <p:cNvCxnSpPr>
            <a:stCxn id="418" idx="3"/>
            <a:endCxn id="3" idx="1"/>
          </p:cNvCxnSpPr>
          <p:nvPr/>
        </p:nvCxnSpPr>
        <p:spPr>
          <a:xfrm flipV="1">
            <a:off x="3206394" y="3106712"/>
            <a:ext cx="710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7AAC5D-8035-F923-D466-7B525745CBE9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3206394" y="3344760"/>
            <a:ext cx="1257547" cy="1622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BEFA56-30DA-B29D-7AAF-7BA66AB7FCDD}"/>
              </a:ext>
            </a:extLst>
          </p:cNvPr>
          <p:cNvCxnSpPr>
            <a:stCxn id="3" idx="3"/>
            <a:endCxn id="420" idx="1"/>
          </p:cNvCxnSpPr>
          <p:nvPr/>
        </p:nvCxnSpPr>
        <p:spPr>
          <a:xfrm flipV="1">
            <a:off x="5010951" y="3106711"/>
            <a:ext cx="710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582480-BB0D-07E8-608C-810519D14251}"/>
              </a:ext>
            </a:extLst>
          </p:cNvPr>
          <p:cNvCxnSpPr>
            <a:stCxn id="420" idx="3"/>
            <a:endCxn id="422" idx="1"/>
          </p:cNvCxnSpPr>
          <p:nvPr/>
        </p:nvCxnSpPr>
        <p:spPr>
          <a:xfrm flipV="1">
            <a:off x="6815508" y="3106710"/>
            <a:ext cx="851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E316C-D3C5-F678-562E-F95DAB3C6B2C}"/>
              </a:ext>
            </a:extLst>
          </p:cNvPr>
          <p:cNvCxnSpPr>
            <a:stCxn id="420" idx="0"/>
            <a:endCxn id="421" idx="2"/>
          </p:cNvCxnSpPr>
          <p:nvPr/>
        </p:nvCxnSpPr>
        <p:spPr>
          <a:xfrm flipV="1">
            <a:off x="6268498" y="2006748"/>
            <a:ext cx="0" cy="861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B27026-8B23-3531-D927-0346AECA6640}"/>
              </a:ext>
            </a:extLst>
          </p:cNvPr>
          <p:cNvCxnSpPr>
            <a:stCxn id="421" idx="3"/>
            <a:endCxn id="422" idx="0"/>
          </p:cNvCxnSpPr>
          <p:nvPr/>
        </p:nvCxnSpPr>
        <p:spPr>
          <a:xfrm>
            <a:off x="6815508" y="1768700"/>
            <a:ext cx="1436221" cy="1099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Google Shape;529;g5b51f2bf3327be6d_6">
            <a:extLst>
              <a:ext uri="{FF2B5EF4-FFF2-40B4-BE49-F238E27FC236}">
                <a16:creationId xmlns:a16="http://schemas.microsoft.com/office/drawing/2014/main" id="{192E4FD4-72B8-6AE9-6152-11421495C698}"/>
              </a:ext>
            </a:extLst>
          </p:cNvPr>
          <p:cNvSpPr txBox="1"/>
          <p:nvPr/>
        </p:nvSpPr>
        <p:spPr>
          <a:xfrm>
            <a:off x="5021438" y="2221733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Funcional/Líder 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529;g5b51f2bf3327be6d_6">
            <a:extLst>
              <a:ext uri="{FF2B5EF4-FFF2-40B4-BE49-F238E27FC236}">
                <a16:creationId xmlns:a16="http://schemas.microsoft.com/office/drawing/2014/main" id="{16508833-84A1-A8E5-3BC9-774FDFE9A1C3}"/>
              </a:ext>
            </a:extLst>
          </p:cNvPr>
          <p:cNvSpPr txBox="1"/>
          <p:nvPr/>
        </p:nvSpPr>
        <p:spPr>
          <a:xfrm>
            <a:off x="4650100" y="3213946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7" name="Google Shape;529;g5b51f2bf3327be6d_6">
            <a:extLst>
              <a:ext uri="{FF2B5EF4-FFF2-40B4-BE49-F238E27FC236}">
                <a16:creationId xmlns:a16="http://schemas.microsoft.com/office/drawing/2014/main" id="{A7EC4208-C066-A585-19FF-19C1B1E5F3EF}"/>
              </a:ext>
            </a:extLst>
          </p:cNvPr>
          <p:cNvSpPr txBox="1"/>
          <p:nvPr/>
        </p:nvSpPr>
        <p:spPr>
          <a:xfrm>
            <a:off x="2277428" y="3846095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8" name="Google Shape;529;g5b51f2bf3327be6d_6">
            <a:extLst>
              <a:ext uri="{FF2B5EF4-FFF2-40B4-BE49-F238E27FC236}">
                <a16:creationId xmlns:a16="http://schemas.microsoft.com/office/drawing/2014/main" id="{83A4E84F-8E48-C9E1-9F35-E3B99226C9F9}"/>
              </a:ext>
            </a:extLst>
          </p:cNvPr>
          <p:cNvSpPr txBox="1"/>
          <p:nvPr/>
        </p:nvSpPr>
        <p:spPr>
          <a:xfrm>
            <a:off x="2264445" y="2029709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9" name="Google Shape;529;g5b51f2bf3327be6d_6">
            <a:extLst>
              <a:ext uri="{FF2B5EF4-FFF2-40B4-BE49-F238E27FC236}">
                <a16:creationId xmlns:a16="http://schemas.microsoft.com/office/drawing/2014/main" id="{C7B26D51-9C8B-5FC2-B2B3-DBC00806B13E}"/>
              </a:ext>
            </a:extLst>
          </p:cNvPr>
          <p:cNvSpPr txBox="1"/>
          <p:nvPr/>
        </p:nvSpPr>
        <p:spPr>
          <a:xfrm>
            <a:off x="6494818" y="3228536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0" name="Google Shape;529;g5b51f2bf3327be6d_6">
            <a:extLst>
              <a:ext uri="{FF2B5EF4-FFF2-40B4-BE49-F238E27FC236}">
                <a16:creationId xmlns:a16="http://schemas.microsoft.com/office/drawing/2014/main" id="{3D143D43-6BE0-30CC-AB56-6F83801709ED}"/>
              </a:ext>
            </a:extLst>
          </p:cNvPr>
          <p:cNvSpPr txBox="1"/>
          <p:nvPr/>
        </p:nvSpPr>
        <p:spPr>
          <a:xfrm>
            <a:off x="7904253" y="1422335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Funcional/Líder 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1" name="Google Shape;529;g5b51f2bf3327be6d_6">
            <a:extLst>
              <a:ext uri="{FF2B5EF4-FFF2-40B4-BE49-F238E27FC236}">
                <a16:creationId xmlns:a16="http://schemas.microsoft.com/office/drawing/2014/main" id="{C16223AB-7859-5109-4C5E-E83C4610E197}"/>
              </a:ext>
            </a:extLst>
          </p:cNvPr>
          <p:cNvSpPr txBox="1"/>
          <p:nvPr/>
        </p:nvSpPr>
        <p:spPr>
          <a:xfrm>
            <a:off x="2868465" y="2721548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74" name="Picture 473">
            <a:extLst>
              <a:ext uri="{FF2B5EF4-FFF2-40B4-BE49-F238E27FC236}">
                <a16:creationId xmlns:a16="http://schemas.microsoft.com/office/drawing/2014/main" id="{912418A1-0054-8981-D973-0BF1D998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46" y="3030076"/>
            <a:ext cx="173067" cy="163452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CC35F55-5CCE-1845-109D-7676189B4365}"/>
              </a:ext>
            </a:extLst>
          </p:cNvPr>
          <p:cNvCxnSpPr>
            <a:cxnSpLocks/>
            <a:stCxn id="3" idx="2"/>
            <a:endCxn id="422" idx="2"/>
          </p:cNvCxnSpPr>
          <p:nvPr/>
        </p:nvCxnSpPr>
        <p:spPr>
          <a:xfrm rot="5400000" flipH="1" flipV="1">
            <a:off x="6357834" y="1450865"/>
            <a:ext cx="2" cy="3787788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529;g5b51f2bf3327be6d_6">
            <a:extLst>
              <a:ext uri="{FF2B5EF4-FFF2-40B4-BE49-F238E27FC236}">
                <a16:creationId xmlns:a16="http://schemas.microsoft.com/office/drawing/2014/main" id="{4F6187F7-F844-686F-5D6C-06B064ABA0D1}"/>
              </a:ext>
            </a:extLst>
          </p:cNvPr>
          <p:cNvSpPr txBox="1"/>
          <p:nvPr/>
        </p:nvSpPr>
        <p:spPr>
          <a:xfrm>
            <a:off x="4122146" y="4074013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529;g5b51f2bf3327be6d_6">
            <a:extLst>
              <a:ext uri="{FF2B5EF4-FFF2-40B4-BE49-F238E27FC236}">
                <a16:creationId xmlns:a16="http://schemas.microsoft.com/office/drawing/2014/main" id="{2D617744-EBEA-7898-7FF0-C1C35CA9EC07}"/>
              </a:ext>
            </a:extLst>
          </p:cNvPr>
          <p:cNvSpPr txBox="1"/>
          <p:nvPr/>
        </p:nvSpPr>
        <p:spPr>
          <a:xfrm>
            <a:off x="5553239" y="3532910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6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6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401" name="Google Shape;401;p46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2" name="Google Shape;402;p46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46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04" name="Google Shape;404;p46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405" name="Google Shape;405;p46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13" name="Google Shape;413;p46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 solución de incidencias deberá llevar un flujo que permita a todos los involucrados conocer el avance y solución detallada de cada una</a:t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1401009" y="528307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Líder 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3090248" y="5272284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</a:p>
        </p:txBody>
      </p:sp>
      <p:sp>
        <p:nvSpPr>
          <p:cNvPr id="418" name="Google Shape;418;p46"/>
          <p:cNvSpPr/>
          <p:nvPr/>
        </p:nvSpPr>
        <p:spPr>
          <a:xfrm>
            <a:off x="1552843" y="30115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316930" y="302521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 progress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685721" y="302521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Resolved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5685721" y="2020067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Reopened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7045502" y="2999169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Closed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46"/>
          <p:cNvCxnSpPr/>
          <p:nvPr/>
        </p:nvCxnSpPr>
        <p:spPr>
          <a:xfrm rot="10800000" flipH="1">
            <a:off x="5402175" y="3263260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46"/>
          <p:cNvCxnSpPr/>
          <p:nvPr/>
        </p:nvCxnSpPr>
        <p:spPr>
          <a:xfrm rot="10800000" flipH="1">
            <a:off x="6774034" y="3263260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46"/>
          <p:cNvCxnSpPr>
            <a:stCxn id="427" idx="2"/>
            <a:endCxn id="418" idx="0"/>
          </p:cNvCxnSpPr>
          <p:nvPr/>
        </p:nvCxnSpPr>
        <p:spPr>
          <a:xfrm>
            <a:off x="2099853" y="2332007"/>
            <a:ext cx="0" cy="679587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7" name="Google Shape;427;p46"/>
          <p:cNvSpPr/>
          <p:nvPr/>
        </p:nvSpPr>
        <p:spPr>
          <a:xfrm>
            <a:off x="1437970" y="1855910"/>
            <a:ext cx="1323765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requerimiento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1552843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levantada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4315432" y="3605163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en atención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5684223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corregida, para proceso de validación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053015" y="3610542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resuelta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 rot="10800000" flipH="1">
            <a:off x="2215268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3" name="Google Shape;433;p46"/>
          <p:cNvSpPr/>
          <p:nvPr/>
        </p:nvSpPr>
        <p:spPr>
          <a:xfrm rot="10800000" flipH="1">
            <a:off x="3668483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4" name="Google Shape;434;p46"/>
          <p:cNvSpPr/>
          <p:nvPr/>
        </p:nvSpPr>
        <p:spPr>
          <a:xfrm rot="10800000" flipH="1">
            <a:off x="5057238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1552843" y="4170981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completa con evidencia específica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4315432" y="417207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solución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5684223" y="4170981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evidencia de pruebas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46"/>
          <p:cNvCxnSpPr>
            <a:stCxn id="422" idx="0"/>
            <a:endCxn id="421" idx="3"/>
          </p:cNvCxnSpPr>
          <p:nvPr/>
        </p:nvCxnSpPr>
        <p:spPr>
          <a:xfrm rot="5400000" flipH="1">
            <a:off x="6834520" y="2203419"/>
            <a:ext cx="741000" cy="850500"/>
          </a:xfrm>
          <a:prstGeom prst="bentConnector2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41" name="Google Shape;44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792" y="2417287"/>
            <a:ext cx="404414" cy="28442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/>
          <p:nvPr/>
        </p:nvSpPr>
        <p:spPr>
          <a:xfrm>
            <a:off x="9104844" y="1664293"/>
            <a:ext cx="2714432" cy="4313882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9427294" y="1471121"/>
            <a:ext cx="1905574" cy="3809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¿Cómo transformar un </a:t>
            </a:r>
            <a:r>
              <a:rPr lang="es-MX" sz="12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bug</a:t>
            </a: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en </a:t>
            </a:r>
            <a:r>
              <a:rPr lang="es-MX" sz="12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9367696" y="2721690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9367696" y="392710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9367696" y="4534043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9767314" y="2725067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Acordar con técnico el cierre de bug 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9767314" y="4550705"/>
            <a:ext cx="1899755" cy="2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Convertir bug duplicado en enhancement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9751267" y="5411002"/>
            <a:ext cx="2029808" cy="3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Manejar el nuevo enhancement con el flujo correspondiente</a:t>
            </a:r>
            <a:b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(Comenzando por estatus To Do)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9186823" y="2047650"/>
            <a:ext cx="2550474" cy="38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Después de confirmar que el bug es más bien un requerimiento adicional, los pasos son:</a:t>
            </a:r>
            <a:endParaRPr sz="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una incidencia? </a:t>
            </a:r>
            <a:r>
              <a:rPr lang="es-MX" sz="10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Bug)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20201" y="5302282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¿Quién cambia de estatus y asigna al siguiente responsable?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20202" y="3705679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20201" y="4502436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Requerimientos para pasar a siguiente estatus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9367696" y="3328631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9767314" y="3980411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Duplicar bug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8253129" y="2966301"/>
            <a:ext cx="800947" cy="1865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7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…convertir a </a:t>
            </a:r>
            <a:r>
              <a:rPr lang="es-MX" sz="700" b="1" i="0" u="none" strike="noStrike" cap="none" dirty="0" err="1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r>
              <a:rPr lang="es-MX" sz="7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 si aplica…</a:t>
            </a:r>
            <a:endParaRPr sz="7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4163125" y="5261580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9" name="Google Shape;459;p46"/>
          <p:cNvCxnSpPr>
            <a:stCxn id="419" idx="0"/>
            <a:endCxn id="421" idx="1"/>
          </p:cNvCxnSpPr>
          <p:nvPr/>
        </p:nvCxnSpPr>
        <p:spPr>
          <a:xfrm rot="-5400000">
            <a:off x="4891240" y="2230812"/>
            <a:ext cx="767100" cy="821700"/>
          </a:xfrm>
          <a:prstGeom prst="bentConnector2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461" name="Google Shape;461;p46"/>
          <p:cNvSpPr txBox="1"/>
          <p:nvPr/>
        </p:nvSpPr>
        <p:spPr>
          <a:xfrm>
            <a:off x="4395476" y="2570585"/>
            <a:ext cx="956245" cy="18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5524175" y="2593050"/>
            <a:ext cx="1400039" cy="154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686287" y="148540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Evidencia de la incidencia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-1" y="6189136"/>
            <a:ext cx="12192001" cy="60629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 se encuentra una incidencia que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</a:t>
            </a: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representa exactamente el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mismo escenario, se debe abrir un bug nuevo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9767314" y="3357137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Cerrar bug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9367696" y="5310319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8;p46">
            <a:extLst>
              <a:ext uri="{FF2B5EF4-FFF2-40B4-BE49-F238E27FC236}">
                <a16:creationId xmlns:a16="http://schemas.microsoft.com/office/drawing/2014/main" id="{6E4DD226-0321-A955-BAEB-41887EB37D9B}"/>
              </a:ext>
            </a:extLst>
          </p:cNvPr>
          <p:cNvSpPr txBox="1"/>
          <p:nvPr/>
        </p:nvSpPr>
        <p:spPr>
          <a:xfrm>
            <a:off x="5679221" y="5254801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lang="es-MX"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/Funcional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" name="Google Shape;424;p46">
            <a:extLst>
              <a:ext uri="{FF2B5EF4-FFF2-40B4-BE49-F238E27FC236}">
                <a16:creationId xmlns:a16="http://schemas.microsoft.com/office/drawing/2014/main" id="{2A9E3651-DB4F-4BB2-8C8F-6EFD9F5ABAD1}"/>
              </a:ext>
            </a:extLst>
          </p:cNvPr>
          <p:cNvCxnSpPr>
            <a:cxnSpLocks/>
            <a:stCxn id="420" idx="0"/>
            <a:endCxn id="421" idx="2"/>
          </p:cNvCxnSpPr>
          <p:nvPr/>
        </p:nvCxnSpPr>
        <p:spPr>
          <a:xfrm flipV="1">
            <a:off x="6232731" y="2496164"/>
            <a:ext cx="0" cy="529048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462;p46">
            <a:extLst>
              <a:ext uri="{FF2B5EF4-FFF2-40B4-BE49-F238E27FC236}">
                <a16:creationId xmlns:a16="http://schemas.microsoft.com/office/drawing/2014/main" id="{BAA313CA-8086-60F6-8586-1F9C0589BC14}"/>
              </a:ext>
            </a:extLst>
          </p:cNvPr>
          <p:cNvSpPr txBox="1"/>
          <p:nvPr/>
        </p:nvSpPr>
        <p:spPr>
          <a:xfrm>
            <a:off x="6864099" y="2562446"/>
            <a:ext cx="1400039" cy="154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Google Shape;421;p46">
            <a:extLst>
              <a:ext uri="{FF2B5EF4-FFF2-40B4-BE49-F238E27FC236}">
                <a16:creationId xmlns:a16="http://schemas.microsoft.com/office/drawing/2014/main" id="{95E6FCCB-A771-F4AC-0171-06D60A3C104F}"/>
              </a:ext>
            </a:extLst>
          </p:cNvPr>
          <p:cNvSpPr/>
          <p:nvPr/>
        </p:nvSpPr>
        <p:spPr>
          <a:xfrm>
            <a:off x="2778604" y="1267836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On </a:t>
            </a: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Hold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440;p46">
            <a:extLst>
              <a:ext uri="{FF2B5EF4-FFF2-40B4-BE49-F238E27FC236}">
                <a16:creationId xmlns:a16="http://schemas.microsoft.com/office/drawing/2014/main" id="{3A1ECEA2-B640-8F64-0D4E-FBCBFC366850}"/>
              </a:ext>
            </a:extLst>
          </p:cNvPr>
          <p:cNvCxnSpPr>
            <a:cxnSpLocks/>
            <a:stCxn id="7" idx="2"/>
            <a:endCxn id="419" idx="0"/>
          </p:cNvCxnSpPr>
          <p:nvPr/>
        </p:nvCxnSpPr>
        <p:spPr>
          <a:xfrm rot="16200000" flipH="1">
            <a:off x="3454138" y="1615409"/>
            <a:ext cx="1281279" cy="15383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418;p46">
            <a:extLst>
              <a:ext uri="{FF2B5EF4-FFF2-40B4-BE49-F238E27FC236}">
                <a16:creationId xmlns:a16="http://schemas.microsoft.com/office/drawing/2014/main" id="{A5529DF4-06EB-2B4D-ED96-1150E3BAC2EC}"/>
              </a:ext>
            </a:extLst>
          </p:cNvPr>
          <p:cNvSpPr/>
          <p:nvPr/>
        </p:nvSpPr>
        <p:spPr>
          <a:xfrm>
            <a:off x="2971648" y="301794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424;p46">
            <a:extLst>
              <a:ext uri="{FF2B5EF4-FFF2-40B4-BE49-F238E27FC236}">
                <a16:creationId xmlns:a16="http://schemas.microsoft.com/office/drawing/2014/main" id="{5A3144EC-384C-BE3F-CC5F-BC2734792F62}"/>
              </a:ext>
            </a:extLst>
          </p:cNvPr>
          <p:cNvCxnSpPr>
            <a:cxnSpLocks/>
            <a:stCxn id="418" idx="3"/>
            <a:endCxn id="5" idx="1"/>
          </p:cNvCxnSpPr>
          <p:nvPr/>
        </p:nvCxnSpPr>
        <p:spPr>
          <a:xfrm>
            <a:off x="2646863" y="3249643"/>
            <a:ext cx="324785" cy="6349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424;p46">
            <a:extLst>
              <a:ext uri="{FF2B5EF4-FFF2-40B4-BE49-F238E27FC236}">
                <a16:creationId xmlns:a16="http://schemas.microsoft.com/office/drawing/2014/main" id="{5085D1E9-6C85-A476-27E8-074E10DD800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4042894" y="3263260"/>
            <a:ext cx="274036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428;p46">
            <a:extLst>
              <a:ext uri="{FF2B5EF4-FFF2-40B4-BE49-F238E27FC236}">
                <a16:creationId xmlns:a16="http://schemas.microsoft.com/office/drawing/2014/main" id="{BCE328DA-748E-556E-56A8-8C82528D1064}"/>
              </a:ext>
            </a:extLst>
          </p:cNvPr>
          <p:cNvSpPr/>
          <p:nvPr/>
        </p:nvSpPr>
        <p:spPr>
          <a:xfrm>
            <a:off x="2946641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</a:t>
            </a:r>
            <a: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análisis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35;p46">
            <a:extLst>
              <a:ext uri="{FF2B5EF4-FFF2-40B4-BE49-F238E27FC236}">
                <a16:creationId xmlns:a16="http://schemas.microsoft.com/office/drawing/2014/main" id="{C7AF00D5-B343-3E43-E4C7-C52DD6A009B4}"/>
              </a:ext>
            </a:extLst>
          </p:cNvPr>
          <p:cNvSpPr/>
          <p:nvPr/>
        </p:nvSpPr>
        <p:spPr>
          <a:xfrm>
            <a:off x="2942454" y="417021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Comentarios  en el bug del análisis realizado por parte del técnico.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34;p46">
            <a:extLst>
              <a:ext uri="{FF2B5EF4-FFF2-40B4-BE49-F238E27FC236}">
                <a16:creationId xmlns:a16="http://schemas.microsoft.com/office/drawing/2014/main" id="{2E31765F-F41D-331F-C7D2-2AA433AB0E4D}"/>
              </a:ext>
            </a:extLst>
          </p:cNvPr>
          <p:cNvSpPr/>
          <p:nvPr/>
        </p:nvSpPr>
        <p:spPr>
          <a:xfrm rot="10800000" flipH="1">
            <a:off x="6640604" y="4983550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" name="Google Shape;458;p46">
            <a:extLst>
              <a:ext uri="{FF2B5EF4-FFF2-40B4-BE49-F238E27FC236}">
                <a16:creationId xmlns:a16="http://schemas.microsoft.com/office/drawing/2014/main" id="{8F3DE897-DE07-C4FF-3037-6EABFAE73AF8}"/>
              </a:ext>
            </a:extLst>
          </p:cNvPr>
          <p:cNvSpPr txBox="1"/>
          <p:nvPr/>
        </p:nvSpPr>
        <p:spPr>
          <a:xfrm>
            <a:off x="7187680" y="528307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1" name="Google Shape;425;p46">
            <a:extLst>
              <a:ext uri="{FF2B5EF4-FFF2-40B4-BE49-F238E27FC236}">
                <a16:creationId xmlns:a16="http://schemas.microsoft.com/office/drawing/2014/main" id="{34FE1BEA-E6CD-6548-5A89-9057A0BA619E}"/>
              </a:ext>
            </a:extLst>
          </p:cNvPr>
          <p:cNvCxnSpPr>
            <a:cxnSpLocks/>
          </p:cNvCxnSpPr>
          <p:nvPr/>
        </p:nvCxnSpPr>
        <p:spPr>
          <a:xfrm flipV="1">
            <a:off x="8202930" y="3241449"/>
            <a:ext cx="901347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g2a6eb8afcb4_1_0"/>
          <p:cNvCxnSpPr/>
          <p:nvPr/>
        </p:nvCxnSpPr>
        <p:spPr>
          <a:xfrm>
            <a:off x="7837580" y="4929287"/>
            <a:ext cx="1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4" name="Google Shape;594;g2a6eb8afcb4_1_0"/>
          <p:cNvCxnSpPr/>
          <p:nvPr/>
        </p:nvCxnSpPr>
        <p:spPr>
          <a:xfrm>
            <a:off x="7837580" y="5518595"/>
            <a:ext cx="102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95" name="Google Shape;595;g2a6eb8afcb4_1_0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596" name="Google Shape;596;g2a6eb8afcb4_1_0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97" name="Google Shape;597;g2a6eb8afcb4_1_0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98" name="Google Shape;598;g2a6eb8afcb4_1_0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599" name="Google Shape;599;g2a6eb8afcb4_1_0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2a6eb8afcb4_1_0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2a6eb8afcb4_1_0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2" name="Google Shape;602;g2a6eb8afcb4_1_0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2a6eb8afcb4_1_0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2a6eb8afcb4_1_0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5" name="Google Shape;605;g2a6eb8afcb4_1_0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6" name="Google Shape;606;g2a6eb8afcb4_1_0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07" name="Google Shape;607;g2a6eb8afcb4_1_0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8" name="Google Shape;608;g2a6eb8afcb4_1_0"/>
          <p:cNvSpPr txBox="1">
            <a:spLocks noGrp="1"/>
          </p:cNvSpPr>
          <p:nvPr>
            <p:ph type="body" idx="1"/>
          </p:nvPr>
        </p:nvSpPr>
        <p:spPr>
          <a:xfrm>
            <a:off x="43200" y="-74688"/>
            <a:ext cx="9143435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Una vez atacada la incidencia, se debe indicar el tipo de resolution que se llevó a cabo para poder cerrar la incidencia o requerimiento</a:t>
            </a:r>
            <a:endParaRPr/>
          </a:p>
        </p:txBody>
      </p:sp>
      <p:sp>
        <p:nvSpPr>
          <p:cNvPr id="609" name="Google Shape;609;g2a6eb8afcb4_1_0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0" name="Google Shape;610;g2a6eb8afcb4_1_0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1" name="Google Shape;611;g2a6eb8afcb4_1_0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¿Qué 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resolution </a:t>
            </a: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seleccionar?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a6eb8afcb4_1_0"/>
          <p:cNvSpPr/>
          <p:nvPr/>
        </p:nvSpPr>
        <p:spPr>
          <a:xfrm>
            <a:off x="4481152" y="2332283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Development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3" name="Google Shape;613;g2a6eb8afcb4_1_0"/>
          <p:cNvSpPr/>
          <p:nvPr/>
        </p:nvSpPr>
        <p:spPr>
          <a:xfrm>
            <a:off x="3268472" y="2288653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4" name="Google Shape;614;g2a6eb8afcb4_1_0"/>
          <p:cNvSpPr/>
          <p:nvPr/>
        </p:nvSpPr>
        <p:spPr>
          <a:xfrm>
            <a:off x="4481152" y="4697868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F1B3D7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 reproducible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5" name="Google Shape;615;g2a6eb8afcb4_1_0"/>
          <p:cNvSpPr/>
          <p:nvPr/>
        </p:nvSpPr>
        <p:spPr>
          <a:xfrm>
            <a:off x="3268472" y="4652062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6" name="Google Shape;616;g2a6eb8afcb4_1_0"/>
          <p:cNvSpPr/>
          <p:nvPr/>
        </p:nvSpPr>
        <p:spPr>
          <a:xfrm>
            <a:off x="4481152" y="4106473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E87BBA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Duplicado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7" name="Google Shape;617;g2a6eb8afcb4_1_0"/>
          <p:cNvSpPr/>
          <p:nvPr/>
        </p:nvSpPr>
        <p:spPr>
          <a:xfrm>
            <a:off x="3268472" y="4061210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8" name="Google Shape;618;g2a6eb8afcb4_1_0"/>
          <p:cNvSpPr/>
          <p:nvPr/>
        </p:nvSpPr>
        <p:spPr>
          <a:xfrm>
            <a:off x="4481152" y="3515076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BA94B4"/>
          </a:solidFill>
          <a:ln w="9525" cap="flat" cmpd="sng">
            <a:solidFill>
              <a:srgbClr val="BA9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Infrastructure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9" name="Google Shape;619;g2a6eb8afcb4_1_0"/>
          <p:cNvSpPr/>
          <p:nvPr/>
        </p:nvSpPr>
        <p:spPr>
          <a:xfrm>
            <a:off x="3268472" y="3470358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0" name="Google Shape;620;g2a6eb8afcb4_1_0"/>
          <p:cNvSpPr/>
          <p:nvPr/>
        </p:nvSpPr>
        <p:spPr>
          <a:xfrm>
            <a:off x="4481152" y="2923680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Config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1" name="Google Shape;621;g2a6eb8afcb4_1_0"/>
          <p:cNvSpPr/>
          <p:nvPr/>
        </p:nvSpPr>
        <p:spPr>
          <a:xfrm>
            <a:off x="3268472" y="2879505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22" name="Google Shape;622;g2a6eb8afcb4_1_0"/>
          <p:cNvCxnSpPr>
            <a:stCxn id="612" idx="3"/>
          </p:cNvCxnSpPr>
          <p:nvPr/>
        </p:nvCxnSpPr>
        <p:spPr>
          <a:xfrm>
            <a:off x="8204698" y="2565874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3" name="Google Shape;623;g2a6eb8afcb4_1_0"/>
          <p:cNvCxnSpPr>
            <a:stCxn id="620" idx="3"/>
          </p:cNvCxnSpPr>
          <p:nvPr/>
        </p:nvCxnSpPr>
        <p:spPr>
          <a:xfrm>
            <a:off x="8204698" y="3157271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4" name="Google Shape;624;g2a6eb8afcb4_1_0"/>
          <p:cNvCxnSpPr>
            <a:stCxn id="618" idx="3"/>
          </p:cNvCxnSpPr>
          <p:nvPr/>
        </p:nvCxnSpPr>
        <p:spPr>
          <a:xfrm>
            <a:off x="8204698" y="3748667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5" name="Google Shape;625;g2a6eb8afcb4_1_0"/>
          <p:cNvCxnSpPr>
            <a:stCxn id="616" idx="3"/>
          </p:cNvCxnSpPr>
          <p:nvPr/>
        </p:nvCxnSpPr>
        <p:spPr>
          <a:xfrm>
            <a:off x="8204698" y="4340064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6" name="Google Shape;626;g2a6eb8afcb4_1_0"/>
          <p:cNvCxnSpPr>
            <a:stCxn id="613" idx="6"/>
            <a:endCxn id="612" idx="1"/>
          </p:cNvCxnSpPr>
          <p:nvPr/>
        </p:nvCxnSpPr>
        <p:spPr>
          <a:xfrm>
            <a:off x="3823472" y="2565881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g2a6eb8afcb4_1_0"/>
          <p:cNvCxnSpPr>
            <a:stCxn id="621" idx="6"/>
            <a:endCxn id="620" idx="1"/>
          </p:cNvCxnSpPr>
          <p:nvPr/>
        </p:nvCxnSpPr>
        <p:spPr>
          <a:xfrm>
            <a:off x="3823472" y="3156733"/>
            <a:ext cx="657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g2a6eb8afcb4_1_0"/>
          <p:cNvCxnSpPr>
            <a:stCxn id="619" idx="6"/>
            <a:endCxn id="618" idx="1"/>
          </p:cNvCxnSpPr>
          <p:nvPr/>
        </p:nvCxnSpPr>
        <p:spPr>
          <a:xfrm>
            <a:off x="3823472" y="3747586"/>
            <a:ext cx="6576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g2a6eb8afcb4_1_0"/>
          <p:cNvCxnSpPr>
            <a:stCxn id="617" idx="6"/>
            <a:endCxn id="616" idx="1"/>
          </p:cNvCxnSpPr>
          <p:nvPr/>
        </p:nvCxnSpPr>
        <p:spPr>
          <a:xfrm>
            <a:off x="3823472" y="4338438"/>
            <a:ext cx="657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g2a6eb8afcb4_1_0"/>
          <p:cNvCxnSpPr>
            <a:stCxn id="615" idx="6"/>
            <a:endCxn id="614" idx="1"/>
          </p:cNvCxnSpPr>
          <p:nvPr/>
        </p:nvCxnSpPr>
        <p:spPr>
          <a:xfrm>
            <a:off x="3823472" y="4929290"/>
            <a:ext cx="6576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1" name="Google Shape;631;g2a6eb8afcb4_1_0"/>
          <p:cNvSpPr/>
          <p:nvPr/>
        </p:nvSpPr>
        <p:spPr>
          <a:xfrm>
            <a:off x="4481152" y="5290176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F8D6E9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Not an issue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g2a6eb8afcb4_1_0"/>
          <p:cNvSpPr/>
          <p:nvPr/>
        </p:nvSpPr>
        <p:spPr>
          <a:xfrm>
            <a:off x="3268472" y="5244370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33" name="Google Shape;633;g2a6eb8afcb4_1_0"/>
          <p:cNvCxnSpPr>
            <a:stCxn id="632" idx="6"/>
            <a:endCxn id="631" idx="1"/>
          </p:cNvCxnSpPr>
          <p:nvPr/>
        </p:nvCxnSpPr>
        <p:spPr>
          <a:xfrm>
            <a:off x="3823472" y="5521598"/>
            <a:ext cx="6576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4" name="Google Shape;634;g2a6eb8afcb4_1_0"/>
          <p:cNvGrpSpPr/>
          <p:nvPr/>
        </p:nvGrpSpPr>
        <p:grpSpPr>
          <a:xfrm>
            <a:off x="2536256" y="2288653"/>
            <a:ext cx="259370" cy="3468705"/>
            <a:chOff x="2350974" y="2443963"/>
            <a:chExt cx="259370" cy="3468705"/>
          </a:xfrm>
        </p:grpSpPr>
        <p:cxnSp>
          <p:nvCxnSpPr>
            <p:cNvPr id="635" name="Google Shape;635;g2a6eb8afcb4_1_0"/>
            <p:cNvCxnSpPr/>
            <p:nvPr/>
          </p:nvCxnSpPr>
          <p:spPr>
            <a:xfrm>
              <a:off x="2377834" y="2443963"/>
              <a:ext cx="0" cy="3468705"/>
            </a:xfrm>
            <a:prstGeom prst="straightConnector1">
              <a:avLst/>
            </a:prstGeom>
            <a:noFill/>
            <a:ln w="2857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6" name="Google Shape;636;g2a6eb8afcb4_1_0"/>
            <p:cNvSpPr/>
            <p:nvPr/>
          </p:nvSpPr>
          <p:spPr>
            <a:xfrm rot="5400000">
              <a:off x="1740508" y="4062061"/>
              <a:ext cx="1507162" cy="2325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2a6eb8afcb4_1_0"/>
            <p:cNvSpPr/>
            <p:nvPr/>
          </p:nvSpPr>
          <p:spPr>
            <a:xfrm rot="5400000">
              <a:off x="1713647" y="4062061"/>
              <a:ext cx="1507162" cy="2325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g2a6eb8afcb4_1_0"/>
          <p:cNvSpPr txBox="1"/>
          <p:nvPr/>
        </p:nvSpPr>
        <p:spPr>
          <a:xfrm>
            <a:off x="734016" y="3988282"/>
            <a:ext cx="1873636" cy="36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Resolutions</a:t>
            </a:r>
            <a:endParaRPr sz="1600" b="1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39" name="Google Shape;639;g2a6eb8afcb4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024" y="2911813"/>
            <a:ext cx="1061334" cy="106133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2a6eb8afcb4_1_0"/>
          <p:cNvSpPr txBox="1"/>
          <p:nvPr/>
        </p:nvSpPr>
        <p:spPr>
          <a:xfrm>
            <a:off x="9045020" y="1726040"/>
            <a:ext cx="2187661" cy="42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¿Cuándo se aplica cada una?</a:t>
            </a:r>
            <a:endParaRPr sz="1100" b="1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41" name="Google Shape;641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2379111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2975692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3588859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2a6eb8afcb4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357" y="4188210"/>
            <a:ext cx="323951" cy="32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2a6eb8afcb4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0539" y="4726859"/>
            <a:ext cx="383655" cy="38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a6eb8afcb4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67660" y="5322192"/>
            <a:ext cx="356624" cy="3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a6eb8afcb4_1_0"/>
          <p:cNvSpPr txBox="1"/>
          <p:nvPr/>
        </p:nvSpPr>
        <p:spPr>
          <a:xfrm>
            <a:off x="9210105" y="2358037"/>
            <a:ext cx="1873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generó un desarrollo como solución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8" name="Google Shape;648;g2a6eb8afcb4_1_0"/>
          <p:cNvSpPr txBox="1"/>
          <p:nvPr/>
        </p:nvSpPr>
        <p:spPr>
          <a:xfrm>
            <a:off x="9210105" y="4721447"/>
            <a:ext cx="1873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Réplica del escenario no posible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a6eb8afcb4_1_0"/>
          <p:cNvSpPr txBox="1"/>
          <p:nvPr/>
        </p:nvSpPr>
        <p:spPr>
          <a:xfrm>
            <a:off x="8896101" y="4132238"/>
            <a:ext cx="2187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El bug o requerimiento ya está solicitado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a6eb8afcb4_1_0"/>
          <p:cNvSpPr txBox="1"/>
          <p:nvPr/>
        </p:nvSpPr>
        <p:spPr>
          <a:xfrm>
            <a:off x="9031451" y="3538638"/>
            <a:ext cx="2052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realizaron modificaciones o adiciones a la infraestructura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a6eb8afcb4_1_0"/>
          <p:cNvSpPr txBox="1"/>
          <p:nvPr/>
        </p:nvSpPr>
        <p:spPr>
          <a:xfrm>
            <a:off x="9031576" y="2949438"/>
            <a:ext cx="20523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modificó la configuración del sistema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2" name="Google Shape;652;g2a6eb8afcb4_1_0"/>
          <p:cNvSpPr txBox="1"/>
          <p:nvPr/>
        </p:nvSpPr>
        <p:spPr>
          <a:xfrm>
            <a:off x="8896102" y="5313763"/>
            <a:ext cx="2187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 es una incidencia (puede ser regla de negocio, etc)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e Office">
  <a:themeElements>
    <a:clrScheme name="Liverpool">
      <a:dk1>
        <a:srgbClr val="595959"/>
      </a:dk1>
      <a:lt1>
        <a:srgbClr val="FFFFFF"/>
      </a:lt1>
      <a:dk2>
        <a:srgbClr val="A5A5A5"/>
      </a:dk2>
      <a:lt2>
        <a:srgbClr val="E7E6E6"/>
      </a:lt2>
      <a:accent1>
        <a:srgbClr val="D4E0FF"/>
      </a:accent1>
      <a:accent2>
        <a:srgbClr val="FD6F21"/>
      </a:accent2>
      <a:accent3>
        <a:srgbClr val="78256F"/>
      </a:accent3>
      <a:accent4>
        <a:srgbClr val="8CA4DC"/>
      </a:accent4>
      <a:accent5>
        <a:srgbClr val="F3BADB"/>
      </a:accent5>
      <a:accent6>
        <a:srgbClr val="E10098"/>
      </a:accent6>
      <a:hlink>
        <a:srgbClr val="78256F"/>
      </a:hlink>
      <a:folHlink>
        <a:srgbClr val="4523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1492</Words>
  <Application>Microsoft Office PowerPoint</Application>
  <PresentationFormat>Widescreen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Work Sans</vt:lpstr>
      <vt:lpstr>Roboto</vt:lpstr>
      <vt:lpstr>Arial</vt:lpstr>
      <vt:lpstr>Calibri</vt:lpstr>
      <vt:lpstr>Playfair Display</vt:lpstr>
      <vt:lpstr>1_Office Theme</vt:lpstr>
      <vt:lpstr>4_Tema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Miren Andrea</dc:creator>
  <cp:lastModifiedBy>Carlos Medina Rodriguez</cp:lastModifiedBy>
  <cp:revision>17</cp:revision>
  <dcterms:created xsi:type="dcterms:W3CDTF">2023-09-19T22:29:37Z</dcterms:created>
  <dcterms:modified xsi:type="dcterms:W3CDTF">2024-05-07T14:58:54Z</dcterms:modified>
</cp:coreProperties>
</file>