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A4A5E281-2CA6-4144-893D-E336802BF868}">
  <a:tblStyle styleName="Table_0" styleId="{A4A5E281-2CA6-4144-893D-E336802BF868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3093234" x="0"/>
            <a:ext cy="7124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461908" x="4656667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4406309" x="0"/>
            <a:ext cy="519599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6800" lang="en"/>
              <a:t>Interpreter Pattern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Craig Milby, CS 477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An Interpreter?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1492850" x="457200"/>
            <a:ext cy="34328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Hardware or software that transforms one statement at a time of a program written in a high-level language into a sequence of machine actions and executes the statement immediately before going on to transform the next statement.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77675" x="457200"/>
            <a:ext cy="1039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Intent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463100" x="457200"/>
            <a:ext cy="3680399" cx="8024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 indent="-406400" marL="457200">
              <a:spcBef>
                <a:spcPts val="0"/>
              </a:spcBef>
              <a:buClr>
                <a:srgbClr val="252525"/>
              </a:buClr>
              <a:buSzPct val="100000"/>
              <a:buFont typeface="Arial"/>
              <a:buChar char="●"/>
            </a:pPr>
            <a:r>
              <a:rPr sz="2800" lang="en">
                <a:solidFill>
                  <a:srgbClr val="252525"/>
                </a:solidFill>
              </a:rPr>
              <a:t>The interpreter pattern is a pattern that tells a computer how to evaluate words in a language. </a:t>
            </a:r>
          </a:p>
          <a:p>
            <a:pPr algn="just" rtl="0" lvl="0" indent="-406400" marL="457200">
              <a:spcBef>
                <a:spcPts val="0"/>
              </a:spcBef>
              <a:buClr>
                <a:srgbClr val="252525"/>
              </a:buClr>
              <a:buSzPct val="100000"/>
              <a:buFont typeface="Arial"/>
              <a:buChar char="●"/>
            </a:pPr>
            <a:r>
              <a:rPr sz="2800" lang="en">
                <a:solidFill>
                  <a:srgbClr val="252525"/>
                </a:solidFill>
              </a:rPr>
              <a:t>The idea is to have a class for each symbol in a computer language. </a:t>
            </a:r>
          </a:p>
          <a:p>
            <a:pPr algn="just" rtl="0" lvl="0" indent="-406400" marL="457200">
              <a:spcBef>
                <a:spcPts val="0"/>
              </a:spcBef>
              <a:buClr>
                <a:srgbClr val="252525"/>
              </a:buClr>
              <a:buSzPct val="100000"/>
              <a:buFont typeface="Arial"/>
              <a:buChar char="●"/>
            </a:pPr>
            <a:r>
              <a:rPr sz="2800" lang="en">
                <a:solidFill>
                  <a:srgbClr val="252525"/>
                </a:solidFill>
              </a:rPr>
              <a:t>The syntax tree of the words in the language is an instance of the composite pattern and is used to evaluate the sentence for a client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Comparison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Composite Pattern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Similarities include organizing data into a single type (Component vs. Expression)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Objects can be treated uniformly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Factory Method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Creates objects without specifying the exact class of the object 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Specified in interface and implemented by children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Does It Look Like?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1532050" x="169525"/>
            <a:ext cy="3322199" cx="3852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 indent="-3683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200" lang="en"/>
              <a:t>The Expression interface is the parent for all other expressions. </a:t>
            </a:r>
          </a:p>
          <a:p>
            <a:pPr algn="just" rtl="0" lvl="0" indent="-3683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200" lang="en"/>
              <a:t>Repetition is for any form of looping structure (for, while, etc..)</a:t>
            </a:r>
          </a:p>
          <a:p>
            <a:pPr algn="just" lvl="0" indent="-3683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200" lang="en"/>
              <a:t>Sequence is for operators (+, -, *, /, and end lines)</a:t>
            </a: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16775" x="3993925"/>
            <a:ext cy="2952750" cx="494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The motivation behind this is to find an effective way to evaluate grammar into a way that a computer can understand it</a:t>
            </a:r>
          </a:p>
          <a:p>
            <a:pPr algn="just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Uses include making a compiler, translating languages, and solving mathematical problems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542775" x="595312"/>
            <a:ext cy="1457325" cx="795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1460500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To demonstrate the pattern I wrote a compiler for a new programming language.</a:t>
            </a:r>
          </a:p>
          <a:p>
            <a:pPr algn="just"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The only data type is a Duck</a:t>
            </a:r>
          </a:p>
          <a:p>
            <a:pPr algn="just"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Ducks have a serious of methods they can call.</a:t>
            </a:r>
          </a:p>
          <a:p>
            <a:pPr algn="just"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Also supports </a:t>
            </a:r>
          </a:p>
          <a:p>
            <a:pPr algn="just" rtl="0" lvl="0" indent="457200">
              <a:spcBef>
                <a:spcPts val="0"/>
              </a:spcBef>
              <a:buNone/>
            </a:pPr>
            <a:r>
              <a:rPr sz="2400" lang="en"/>
              <a:t>‘for’ loops. 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174750" x="3154250"/>
            <a:ext cy="1751049" cx="542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Pros &amp;&amp; Cons</a:t>
            </a:r>
          </a:p>
        </p:txBody>
      </p:sp>
      <p:graphicFrame>
        <p:nvGraphicFramePr>
          <p:cNvPr id="74" name="Shape 74"/>
          <p:cNvGraphicFramePr/>
          <p:nvPr/>
        </p:nvGraphicFramePr>
        <p:xfrm>
          <a:off y="1788825" x="39187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{A4A5E281-2CA6-4144-893D-E336802BF868}</a:tableStyleId>
              </a:tblPr>
              <a:tblGrid>
                <a:gridCol w="4180125"/>
                <a:gridCol w="4075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sz="2400" lang="en"/>
                        <a:t>Pros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sz="2400" lang="en"/>
                        <a:t>Cons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just" rtl="0" lvl="0" indent="-317500" marL="45720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/>
                        <a:t>Effective and fast way of evaluating grammars</a:t>
                      </a:r>
                    </a:p>
                    <a:p>
                      <a:pPr algn="just" rtl="0" lvl="0" indent="-317500" marL="45720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/>
                        <a:t>Single method makes the interpreter pattern very reusable</a:t>
                      </a:r>
                    </a:p>
                    <a:p>
                      <a:pPr algn="just" rtl="0" lvl="0" indent="-317500" marL="45720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/>
                        <a:t>Can easily extend or change the language</a:t>
                      </a:r>
                    </a:p>
                    <a:p>
                      <a:pPr algn="just" lvl="0" indent="-317500" marL="45720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/>
                        <a:t>Adding methods to the classes allows new behaviors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just" rtl="0" lvl="0" indent="-317500" marL="45720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/>
                        <a:t>Need a class for each sequence, command, and variable</a:t>
                      </a:r>
                    </a:p>
                    <a:p>
                      <a:pPr algn="just" rtl="0" lvl="0" indent="-317500" marL="45720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/>
                        <a:t>Method implementations are scattered all over classes</a:t>
                      </a:r>
                    </a:p>
                    <a:p>
                      <a:pPr algn="just" rtl="0" lvl="0" indent="-317500" marL="45720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/>
                        <a:t>Favors simplicity over efficiency 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Works Cited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000000"/>
                </a:solidFill>
              </a:rPr>
              <a:t>http://www.oodesign.com/interpreter-pattern.html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Freeman, Eric, Robson, Elisabeth, Sierra, Kathy, and Bates, Bert. </a:t>
            </a:r>
            <a:r>
              <a:rPr sz="1800" lang="en" i="1"/>
              <a:t>Head First Design Patterns. </a:t>
            </a:r>
            <a:r>
              <a:rPr sz="1800" lang="en"/>
              <a:t>Sebastopol: </a:t>
            </a:r>
            <a:r>
              <a:rPr sz="1800" lang="en">
                <a:solidFill>
                  <a:schemeClr val="dk1"/>
                </a:solidFill>
              </a:rPr>
              <a:t>O'Reilly Media, Inc. 2004. Print.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chemeClr val="dk1"/>
                </a:solidFill>
              </a:rPr>
              <a:t>Lasater, Christopher. </a:t>
            </a:r>
            <a:r>
              <a:rPr sz="1800" lang="en" i="1">
                <a:solidFill>
                  <a:schemeClr val="dk1"/>
                </a:solidFill>
              </a:rPr>
              <a:t>Design Patterns</a:t>
            </a:r>
            <a:r>
              <a:rPr sz="1800" lang="en">
                <a:solidFill>
                  <a:schemeClr val="dk1"/>
                </a:solidFill>
              </a:rPr>
              <a:t>. Wordware Publishing, Inc. 2007. </a:t>
            </a:r>
            <a:r>
              <a:rPr sz="1800" lang="en" i="1">
                <a:solidFill>
                  <a:schemeClr val="dk1"/>
                </a:solidFill>
              </a:rPr>
              <a:t>Safari Books Online</a:t>
            </a:r>
            <a:r>
              <a:rPr sz="1800" lang="en">
                <a:solidFill>
                  <a:schemeClr val="dk1"/>
                </a:solidFill>
              </a:rPr>
              <a:t>. Web. 16 December 2014.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