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8"/>
  </p:notesMasterIdLst>
  <p:handoutMasterIdLst>
    <p:handoutMasterId r:id="rId79"/>
  </p:handoutMasterIdLst>
  <p:sldIdLst>
    <p:sldId id="544" r:id="rId2"/>
    <p:sldId id="256" r:id="rId3"/>
    <p:sldId id="318" r:id="rId4"/>
    <p:sldId id="312" r:id="rId5"/>
    <p:sldId id="258" r:id="rId6"/>
    <p:sldId id="260" r:id="rId7"/>
    <p:sldId id="313" r:id="rId8"/>
    <p:sldId id="320" r:id="rId9"/>
    <p:sldId id="314" r:id="rId10"/>
    <p:sldId id="461" r:id="rId11"/>
    <p:sldId id="462" r:id="rId12"/>
    <p:sldId id="315" r:id="rId13"/>
    <p:sldId id="316" r:id="rId14"/>
    <p:sldId id="317" r:id="rId15"/>
    <p:sldId id="463" r:id="rId16"/>
    <p:sldId id="464" r:id="rId17"/>
    <p:sldId id="297" r:id="rId18"/>
    <p:sldId id="465" r:id="rId19"/>
    <p:sldId id="466" r:id="rId20"/>
    <p:sldId id="265" r:id="rId21"/>
    <p:sldId id="319" r:id="rId22"/>
    <p:sldId id="266" r:id="rId23"/>
    <p:sldId id="267" r:id="rId24"/>
    <p:sldId id="269" r:id="rId25"/>
    <p:sldId id="467" r:id="rId26"/>
    <p:sldId id="468" r:id="rId27"/>
    <p:sldId id="469" r:id="rId28"/>
    <p:sldId id="270" r:id="rId29"/>
    <p:sldId id="471" r:id="rId30"/>
    <p:sldId id="470" r:id="rId31"/>
    <p:sldId id="472" r:id="rId32"/>
    <p:sldId id="271" r:id="rId33"/>
    <p:sldId id="473" r:id="rId34"/>
    <p:sldId id="474" r:id="rId35"/>
    <p:sldId id="272" r:id="rId36"/>
    <p:sldId id="475" r:id="rId37"/>
    <p:sldId id="476" r:id="rId38"/>
    <p:sldId id="274" r:id="rId39"/>
    <p:sldId id="324" r:id="rId40"/>
    <p:sldId id="275" r:id="rId41"/>
    <p:sldId id="321" r:id="rId42"/>
    <p:sldId id="325" r:id="rId43"/>
    <p:sldId id="276" r:id="rId44"/>
    <p:sldId id="323" r:id="rId45"/>
    <p:sldId id="322" r:id="rId46"/>
    <p:sldId id="277" r:id="rId47"/>
    <p:sldId id="326" r:id="rId48"/>
    <p:sldId id="278" r:id="rId49"/>
    <p:sldId id="279" r:id="rId50"/>
    <p:sldId id="280" r:id="rId51"/>
    <p:sldId id="477" r:id="rId52"/>
    <p:sldId id="327" r:id="rId53"/>
    <p:sldId id="329" r:id="rId54"/>
    <p:sldId id="478" r:id="rId55"/>
    <p:sldId id="330" r:id="rId56"/>
    <p:sldId id="331" r:id="rId57"/>
    <p:sldId id="332" r:id="rId58"/>
    <p:sldId id="283" r:id="rId59"/>
    <p:sldId id="333" r:id="rId60"/>
    <p:sldId id="284" r:id="rId61"/>
    <p:sldId id="285" r:id="rId62"/>
    <p:sldId id="479" r:id="rId63"/>
    <p:sldId id="334" r:id="rId64"/>
    <p:sldId id="286" r:id="rId65"/>
    <p:sldId id="287" r:id="rId66"/>
    <p:sldId id="335" r:id="rId67"/>
    <p:sldId id="480" r:id="rId68"/>
    <p:sldId id="288" r:id="rId69"/>
    <p:sldId id="353" r:id="rId70"/>
    <p:sldId id="355" r:id="rId71"/>
    <p:sldId id="354" r:id="rId72"/>
    <p:sldId id="356" r:id="rId73"/>
    <p:sldId id="289" r:id="rId74"/>
    <p:sldId id="357" r:id="rId75"/>
    <p:sldId id="290" r:id="rId76"/>
    <p:sldId id="358" r:id="rId77"/>
  </p:sldIdLst>
  <p:sldSz cx="9144000" cy="6858000" type="screen4x3"/>
  <p:notesSz cx="6692900" cy="98679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000"/>
    <a:srgbClr val="FFC1C1"/>
    <a:srgbClr val="D2FED3"/>
    <a:srgbClr val="B3FFC5"/>
    <a:srgbClr val="00E2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Střední styl 4 – zvýraznění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16" autoAdjust="0"/>
  </p:normalViewPr>
  <p:slideViewPr>
    <p:cSldViewPr>
      <p:cViewPr varScale="1">
        <p:scale>
          <a:sx n="87" d="100"/>
          <a:sy n="87" d="100"/>
        </p:scale>
        <p:origin x="1812"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6-29T14:03:07.126" idx="1">
    <p:pos x="4526" y="3672"/>
    <p:text>nemá tu být hours?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00363" cy="493713"/>
          </a:xfrm>
          <a:prstGeom prst="rect">
            <a:avLst/>
          </a:prstGeom>
        </p:spPr>
        <p:txBody>
          <a:bodyPr vert="horz" lIns="91440" tIns="45720" rIns="91440" bIns="45720" rtlCol="0"/>
          <a:lstStyle>
            <a:lvl1pPr algn="l">
              <a:defRPr sz="1200"/>
            </a:lvl1pPr>
          </a:lstStyle>
          <a:p>
            <a:endParaRPr lang="en-GB"/>
          </a:p>
        </p:txBody>
      </p:sp>
      <p:sp>
        <p:nvSpPr>
          <p:cNvPr id="3" name="Zástupný symbol pro datum 2"/>
          <p:cNvSpPr>
            <a:spLocks noGrp="1"/>
          </p:cNvSpPr>
          <p:nvPr>
            <p:ph type="dt" sz="quarter" idx="1"/>
          </p:nvPr>
        </p:nvSpPr>
        <p:spPr>
          <a:xfrm>
            <a:off x="3790950" y="0"/>
            <a:ext cx="2900363" cy="493713"/>
          </a:xfrm>
          <a:prstGeom prst="rect">
            <a:avLst/>
          </a:prstGeom>
        </p:spPr>
        <p:txBody>
          <a:bodyPr vert="horz" lIns="91440" tIns="45720" rIns="91440" bIns="45720" rtlCol="0"/>
          <a:lstStyle>
            <a:lvl1pPr algn="r">
              <a:defRPr sz="1200"/>
            </a:lvl1pPr>
          </a:lstStyle>
          <a:p>
            <a:endParaRPr lang="en-GB"/>
          </a:p>
        </p:txBody>
      </p:sp>
      <p:sp>
        <p:nvSpPr>
          <p:cNvPr id="4" name="Zástupný symbol pro zápatí 3"/>
          <p:cNvSpPr>
            <a:spLocks noGrp="1"/>
          </p:cNvSpPr>
          <p:nvPr>
            <p:ph type="ftr" sz="quarter" idx="2"/>
          </p:nvPr>
        </p:nvSpPr>
        <p:spPr>
          <a:xfrm>
            <a:off x="0" y="9372600"/>
            <a:ext cx="2900363" cy="493713"/>
          </a:xfrm>
          <a:prstGeom prst="rect">
            <a:avLst/>
          </a:prstGeom>
        </p:spPr>
        <p:txBody>
          <a:bodyPr vert="horz" lIns="91440" tIns="45720" rIns="91440" bIns="45720" rtlCol="0" anchor="b"/>
          <a:lstStyle>
            <a:lvl1pPr algn="l">
              <a:defRPr sz="1200"/>
            </a:lvl1pPr>
          </a:lstStyle>
          <a:p>
            <a:endParaRPr lang="en-GB"/>
          </a:p>
        </p:txBody>
      </p:sp>
      <p:sp>
        <p:nvSpPr>
          <p:cNvPr id="5" name="Zástupný symbol pro číslo snímku 4"/>
          <p:cNvSpPr>
            <a:spLocks noGrp="1"/>
          </p:cNvSpPr>
          <p:nvPr>
            <p:ph type="sldNum" sz="quarter" idx="3"/>
          </p:nvPr>
        </p:nvSpPr>
        <p:spPr>
          <a:xfrm>
            <a:off x="3790950" y="9372600"/>
            <a:ext cx="2900363" cy="493713"/>
          </a:xfrm>
          <a:prstGeom prst="rect">
            <a:avLst/>
          </a:prstGeom>
        </p:spPr>
        <p:txBody>
          <a:bodyPr vert="horz" lIns="91440" tIns="45720" rIns="91440" bIns="45720" rtlCol="0" anchor="b"/>
          <a:lstStyle>
            <a:lvl1pPr algn="r">
              <a:defRPr sz="1200"/>
            </a:lvl1pPr>
          </a:lstStyle>
          <a:p>
            <a:fld id="{948DDEDB-8597-4498-8583-BBD61D6F87A6}" type="slidenum">
              <a:rPr lang="en-GB" smtClean="0"/>
              <a:t>‹#›</a:t>
            </a:fld>
            <a:endParaRPr lang="en-GB"/>
          </a:p>
        </p:txBody>
      </p:sp>
    </p:spTree>
    <p:extLst>
      <p:ext uri="{BB962C8B-B14F-4D97-AF65-F5344CB8AC3E}">
        <p14:creationId xmlns:p14="http://schemas.microsoft.com/office/powerpoint/2010/main" val="420521627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00257" cy="493395"/>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791094" y="0"/>
            <a:ext cx="2900257" cy="493395"/>
          </a:xfrm>
          <a:prstGeom prst="rect">
            <a:avLst/>
          </a:prstGeom>
        </p:spPr>
        <p:txBody>
          <a:bodyPr vert="horz" lIns="91440" tIns="45720" rIns="91440" bIns="45720" rtlCol="0"/>
          <a:lstStyle>
            <a:lvl1pPr algn="r">
              <a:defRPr sz="1200"/>
            </a:lvl1pPr>
          </a:lstStyle>
          <a:p>
            <a:endParaRPr lang="cs-CZ"/>
          </a:p>
        </p:txBody>
      </p:sp>
      <p:sp>
        <p:nvSpPr>
          <p:cNvPr id="4" name="Zástupný symbol pro obrázek snímku 3"/>
          <p:cNvSpPr>
            <a:spLocks noGrp="1" noRot="1" noChangeAspect="1"/>
          </p:cNvSpPr>
          <p:nvPr>
            <p:ph type="sldImg" idx="2"/>
          </p:nvPr>
        </p:nvSpPr>
        <p:spPr>
          <a:xfrm>
            <a:off x="879475" y="739775"/>
            <a:ext cx="4933950" cy="3700463"/>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69290" y="4687253"/>
            <a:ext cx="5354320" cy="4440555"/>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9372792"/>
            <a:ext cx="2900257" cy="493395"/>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791094" y="9372792"/>
            <a:ext cx="2900257" cy="493395"/>
          </a:xfrm>
          <a:prstGeom prst="rect">
            <a:avLst/>
          </a:prstGeom>
        </p:spPr>
        <p:txBody>
          <a:bodyPr vert="horz" lIns="91440" tIns="45720" rIns="91440" bIns="45720" rtlCol="0" anchor="b"/>
          <a:lstStyle>
            <a:lvl1pPr algn="r">
              <a:defRPr sz="1200"/>
            </a:lvl1pPr>
          </a:lstStyle>
          <a:p>
            <a:fld id="{EB17EF3C-060C-4032-90EE-DA608205F4B7}" type="slidenum">
              <a:rPr lang="cs-CZ" smtClean="0"/>
              <a:pPr/>
              <a:t>‹#›</a:t>
            </a:fld>
            <a:endParaRPr lang="cs-CZ"/>
          </a:p>
        </p:txBody>
      </p:sp>
    </p:spTree>
    <p:extLst>
      <p:ext uri="{BB962C8B-B14F-4D97-AF65-F5344CB8AC3E}">
        <p14:creationId xmlns:p14="http://schemas.microsoft.com/office/powerpoint/2010/main" val="1363943789"/>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dirty="0"/>
          </a:p>
        </p:txBody>
      </p:sp>
      <p:sp>
        <p:nvSpPr>
          <p:cNvPr id="4" name="Zástupný symbol pro číslo snímku 3"/>
          <p:cNvSpPr>
            <a:spLocks noGrp="1"/>
          </p:cNvSpPr>
          <p:nvPr>
            <p:ph type="sldNum" sz="quarter" idx="10"/>
          </p:nvPr>
        </p:nvSpPr>
        <p:spPr/>
        <p:txBody>
          <a:bodyPr/>
          <a:lstStyle/>
          <a:p>
            <a:fld id="{EB17EF3C-060C-4032-90EE-DA608205F4B7}" type="slidenum">
              <a:rPr lang="cs-CZ" smtClean="0"/>
              <a:pPr/>
              <a:t>6</a:t>
            </a:fld>
            <a:endParaRPr lang="cs-CZ"/>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412282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It is a contract between the stakeholders of the system about its behavior.</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shows how a system responds to a request from one of the stakeholders, called the </a:t>
            </a:r>
            <a:r>
              <a:rPr lang="en-US" sz="1200" i="1" kern="1200" dirty="0">
                <a:solidFill>
                  <a:schemeClr val="tx1"/>
                </a:solidFill>
                <a:effectLst/>
                <a:latin typeface="+mn-lt"/>
                <a:ea typeface="+mn-ea"/>
                <a:cs typeface="+mn-cs"/>
              </a:rPr>
              <a:t>primary actor</a:t>
            </a:r>
            <a:r>
              <a:rPr lang="en-US" sz="1200" kern="1200" dirty="0">
                <a:solidFill>
                  <a:schemeClr val="tx1"/>
                </a:solidFill>
                <a:effectLst/>
                <a:latin typeface="+mn-lt"/>
                <a:ea typeface="+mn-ea"/>
                <a:cs typeface="+mn-cs"/>
              </a:rPr>
              <a:t>.</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primary actor initiates an interaction with the system.</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cases are mainly described in a text form but it could be written using flow charts, sequence charts, Petri nets, or programming languages. Text is preferred – it is untestable by stakeholders. </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History</a:t>
            </a:r>
            <a:endParaRPr lang="cs-CZ" sz="1200" b="1"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Ivar</a:t>
            </a:r>
            <a:r>
              <a:rPr lang="en-US" sz="1200" kern="1200" dirty="0">
                <a:solidFill>
                  <a:schemeClr val="tx1"/>
                </a:solidFill>
                <a:effectLst/>
                <a:latin typeface="+mn-lt"/>
                <a:ea typeface="+mn-ea"/>
                <a:cs typeface="+mn-cs"/>
              </a:rPr>
              <a:t> Jacobson invented use cases (in 1960s). He worked on telephony systems at Ericsson. Two decades later, his use cases were introduced on OOPSLA to the community of object-oriented developers.</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20</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897048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pPr lvl="0"/>
            <a:r>
              <a:rPr lang="en-US" sz="1200" kern="1200" dirty="0">
                <a:solidFill>
                  <a:schemeClr val="tx1"/>
                </a:solidFill>
                <a:effectLst/>
                <a:latin typeface="+mn-lt"/>
                <a:ea typeface="+mn-ea"/>
                <a:cs typeface="+mn-cs"/>
              </a:rPr>
              <a:t>They express real requirements and they don’t need alternative way of representation. They properly describe what system should do. </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They don’t express all of the requirements. They captures only one third of all requirements that need to be captured. They miss:</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detail external interfaces;</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data formats;</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business rules;</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complex formulae. </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21</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564745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lvl="0"/>
            <a:r>
              <a:rPr lang="en-US" sz="1200" i="1" kern="1200" dirty="0">
                <a:solidFill>
                  <a:schemeClr val="tx1"/>
                </a:solidFill>
                <a:effectLst/>
                <a:latin typeface="+mn-lt"/>
                <a:ea typeface="+mn-ea"/>
                <a:cs typeface="+mn-cs"/>
              </a:rPr>
              <a:t>Scope </a:t>
            </a:r>
            <a:r>
              <a:rPr lang="en-US" sz="1200" kern="1200" dirty="0">
                <a:solidFill>
                  <a:schemeClr val="tx1"/>
                </a:solidFill>
                <a:effectLst/>
                <a:latin typeface="+mn-lt"/>
                <a:ea typeface="+mn-ea"/>
                <a:cs typeface="+mn-cs"/>
              </a:rPr>
              <a:t>identifies the system that is developed.</a:t>
            </a:r>
            <a:endParaRPr lang="cs-C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Primary actor </a:t>
            </a:r>
            <a:r>
              <a:rPr lang="en-US" sz="1200" kern="1200" dirty="0">
                <a:solidFill>
                  <a:schemeClr val="tx1"/>
                </a:solidFill>
                <a:effectLst/>
                <a:latin typeface="+mn-lt"/>
                <a:ea typeface="+mn-ea"/>
                <a:cs typeface="+mn-cs"/>
              </a:rPr>
              <a:t>is actor that initiates use case.</a:t>
            </a:r>
            <a:endParaRPr lang="cs-C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Preconditions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guarantees </a:t>
            </a:r>
            <a:r>
              <a:rPr lang="en-US" sz="1200" kern="1200" dirty="0">
                <a:solidFill>
                  <a:schemeClr val="tx1"/>
                </a:solidFill>
                <a:effectLst/>
                <a:latin typeface="+mn-lt"/>
                <a:ea typeface="+mn-ea"/>
                <a:cs typeface="+mn-cs"/>
              </a:rPr>
              <a:t>define condition that should be satisfied before and after the use case runs.</a:t>
            </a:r>
            <a:endParaRPr lang="cs-C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Level</a:t>
            </a:r>
            <a:r>
              <a:rPr lang="en-US" sz="1200" kern="1200" dirty="0">
                <a:solidFill>
                  <a:schemeClr val="tx1"/>
                </a:solidFill>
                <a:effectLst/>
                <a:latin typeface="+mn-lt"/>
                <a:ea typeface="+mn-ea"/>
                <a:cs typeface="+mn-cs"/>
              </a:rPr>
              <a:t> defines level of the goal.</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main success scenario </a:t>
            </a:r>
            <a:r>
              <a:rPr lang="en-US" sz="1200" kern="1200" dirty="0">
                <a:solidFill>
                  <a:schemeClr val="tx1"/>
                </a:solidFill>
                <a:effectLst/>
                <a:latin typeface="+mn-lt"/>
                <a:ea typeface="+mn-ea"/>
                <a:cs typeface="+mn-cs"/>
              </a:rPr>
              <a:t>is a case in which everything is successfully performed.</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22</a:t>
            </a:fld>
            <a:endParaRPr lang="cs-CZ"/>
          </a:p>
        </p:txBody>
      </p:sp>
    </p:spTree>
    <p:extLst>
      <p:ext uri="{BB962C8B-B14F-4D97-AF65-F5344CB8AC3E}">
        <p14:creationId xmlns:p14="http://schemas.microsoft.com/office/powerpoint/2010/main" val="3729821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Their gathering is important because users have goals and will use constructed system to achieve their goal. Users are suitable sources of use cases – use cases correspond to the supported user goals.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case execution should ensure that stakeholder interests are preserved</a:t>
            </a:r>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23</a:t>
            </a:fld>
            <a:endParaRPr lang="cs-CZ"/>
          </a:p>
        </p:txBody>
      </p:sp>
    </p:spTree>
    <p:extLst>
      <p:ext uri="{BB962C8B-B14F-4D97-AF65-F5344CB8AC3E}">
        <p14:creationId xmlns:p14="http://schemas.microsoft.com/office/powerpoint/2010/main" val="1214063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i="1" kern="1200" dirty="0">
                <a:solidFill>
                  <a:schemeClr val="tx1"/>
                </a:solidFill>
                <a:effectLst/>
                <a:latin typeface="+mn-lt"/>
                <a:ea typeface="+mn-ea"/>
                <a:cs typeface="+mn-cs"/>
              </a:rPr>
              <a:t>Design scope</a:t>
            </a:r>
            <a:r>
              <a:rPr lang="en-US" sz="1200" kern="1200" dirty="0">
                <a:solidFill>
                  <a:schemeClr val="tx1"/>
                </a:solidFill>
                <a:effectLst/>
                <a:latin typeface="+mn-lt"/>
                <a:ea typeface="+mn-ea"/>
                <a:cs typeface="+mn-cs"/>
              </a:rPr>
              <a:t> is the extent of the developed system. It is the class of systems, hardware and software, that are considered during development. It is system</a:t>
            </a:r>
            <a:r>
              <a:rPr lang="cs-CZ"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s boundary. It is very important for the writer and reader to understand the same design scope of the system.</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24</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655017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We should give proper names to important system parts to distinguish between them.</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can we do to clear up these misunderstandings?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"Enterprise" scope describes the behavior of the entire organization or enterprise in providing of the goal of the primary actor (of the whole enterprise).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better to name this scope with the company name to prevent misunderstanding.</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25</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210623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"System" scope defines a part of hardware/software you are developing. Outside the use case are all the parts of other systems that communicate with this through an interface.</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26</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077154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"Subsystem" scope defines only limited parts of the system – it shows how these work together.</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useful to attach a graphic symbol to the left of the use case title.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cases should be written from </a:t>
            </a:r>
            <a:r>
              <a:rPr lang="en-US" sz="1200" b="1" kern="1200" dirty="0">
                <a:solidFill>
                  <a:schemeClr val="tx1"/>
                </a:solidFill>
                <a:effectLst/>
                <a:latin typeface="+mn-lt"/>
                <a:ea typeface="+mn-ea"/>
                <a:cs typeface="+mn-cs"/>
              </a:rPr>
              <a:t>black box or white box </a:t>
            </a:r>
            <a:r>
              <a:rPr lang="en-US" sz="1200" kern="1200" dirty="0">
                <a:solidFill>
                  <a:schemeClr val="tx1"/>
                </a:solidFill>
                <a:effectLst/>
                <a:latin typeface="+mn-lt"/>
                <a:ea typeface="+mn-ea"/>
                <a:cs typeface="+mn-cs"/>
              </a:rPr>
              <a:t>perspective. In black box perspective, we are not interested how the system works whilst in a white-box perspective we do. </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27</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590952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Level of goals depicts activities on different level of abstraction and helps to understand them.</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28</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157421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The user goal is the goal of the greatest interest. It is the goal of the primary actor. He is working with the system to satisfy his needs. It defines "elementary business process" in the business process engineering literature.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will be defined by question "Can the primary actor go away happy after having done this?" For an accountant, it would be, "Sending invoice to a customer".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performed by one person.</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holds one sitting (2-20 minutes</a:t>
            </a:r>
            <a:endParaRPr lang="cs-CZ" dirty="0"/>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29</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55915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sz="1000" b="1" kern="1200" dirty="0">
                <a:solidFill>
                  <a:schemeClr val="tx1"/>
                </a:solidFill>
                <a:effectLst/>
                <a:latin typeface="Times New Roman" pitchFamily="18" charset="0"/>
                <a:ea typeface="+mn-ea"/>
                <a:cs typeface="Times New Roman" pitchFamily="18" charset="0"/>
              </a:rPr>
              <a:t>Availability</a:t>
            </a:r>
            <a:endParaRPr lang="cs-CZ" sz="1000" b="1" kern="1200" dirty="0">
              <a:solidFill>
                <a:schemeClr val="tx1"/>
              </a:solidFill>
              <a:effectLst/>
              <a:latin typeface="Times New Roman" pitchFamily="18" charset="0"/>
              <a:ea typeface="+mn-ea"/>
              <a:cs typeface="Times New Roman" pitchFamily="18" charset="0"/>
            </a:endParaRPr>
          </a:p>
          <a:p>
            <a:r>
              <a:rPr lang="en-US" sz="1000" kern="1200" dirty="0">
                <a:solidFill>
                  <a:schemeClr val="tx1"/>
                </a:solidFill>
                <a:effectLst/>
                <a:latin typeface="Times New Roman" pitchFamily="18" charset="0"/>
                <a:ea typeface="+mn-ea"/>
                <a:cs typeface="Times New Roman" pitchFamily="18" charset="0"/>
              </a:rPr>
              <a:t>Availability refers to the percentage of time during which the system is actually available for use and fully operational.</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Is there a maximum time allowed for restarting the system after a failure.</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How often will the system be backed up?</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Must backup copies be stored at a different location?</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Must the system detect and isolate faults?</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What is the described mean time between failures?</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Should precautions be taken against fire or water damage?</a:t>
            </a:r>
            <a:endParaRPr lang="cs-CZ" sz="1000" kern="1200" dirty="0">
              <a:solidFill>
                <a:schemeClr val="tx1"/>
              </a:solidFill>
              <a:effectLst/>
              <a:latin typeface="Times New Roman" pitchFamily="18" charset="0"/>
              <a:ea typeface="+mn-ea"/>
              <a:cs typeface="Times New Roman" pitchFamily="18" charset="0"/>
            </a:endParaRPr>
          </a:p>
          <a:p>
            <a:r>
              <a:rPr lang="en-US" sz="1000" b="1" kern="1200" dirty="0">
                <a:solidFill>
                  <a:schemeClr val="tx1"/>
                </a:solidFill>
                <a:effectLst/>
                <a:latin typeface="Times New Roman" pitchFamily="18" charset="0"/>
                <a:ea typeface="+mn-ea"/>
                <a:cs typeface="Times New Roman" pitchFamily="18" charset="0"/>
              </a:rPr>
              <a:t>Efficiency (performance)</a:t>
            </a:r>
            <a:endParaRPr lang="cs-CZ" sz="1000" b="1" kern="1200" dirty="0">
              <a:solidFill>
                <a:schemeClr val="tx1"/>
              </a:solidFill>
              <a:effectLst/>
              <a:latin typeface="Times New Roman" pitchFamily="18" charset="0"/>
              <a:ea typeface="+mn-ea"/>
              <a:cs typeface="Times New Roman" pitchFamily="18" charset="0"/>
            </a:endParaRPr>
          </a:p>
          <a:p>
            <a:r>
              <a:rPr lang="en-US" sz="1000" kern="1200" dirty="0">
                <a:solidFill>
                  <a:schemeClr val="tx1"/>
                </a:solidFill>
                <a:effectLst/>
                <a:latin typeface="Times New Roman" pitchFamily="18" charset="0"/>
                <a:ea typeface="+mn-ea"/>
                <a:cs typeface="Times New Roman" pitchFamily="18" charset="0"/>
              </a:rPr>
              <a:t>Efficiency is a measure of how well the system utilizes hardware </a:t>
            </a:r>
            <a:r>
              <a:rPr lang="en-US" sz="1000" kern="1200" dirty="0" err="1">
                <a:solidFill>
                  <a:schemeClr val="tx1"/>
                </a:solidFill>
                <a:effectLst/>
                <a:latin typeface="Times New Roman" pitchFamily="18" charset="0"/>
                <a:ea typeface="+mn-ea"/>
                <a:cs typeface="Times New Roman" pitchFamily="18" charset="0"/>
              </a:rPr>
              <a:t>recources</a:t>
            </a:r>
            <a:r>
              <a:rPr lang="en-US" sz="1000" kern="1200" dirty="0">
                <a:solidFill>
                  <a:schemeClr val="tx1"/>
                </a:solidFill>
                <a:effectLst/>
                <a:latin typeface="Times New Roman" pitchFamily="18" charset="0"/>
                <a:ea typeface="+mn-ea"/>
                <a:cs typeface="Times New Roman" pitchFamily="18" charset="0"/>
              </a:rPr>
              <a:t> such as processor time, memory,, or communication bandwidth.</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Are there constraints on execution speed, response time or throughput?</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What efficiency measures will apply to resource usage and response time?</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How much data will flow through the system?</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How often will data be received or sent?</a:t>
            </a:r>
            <a:endParaRPr lang="cs-CZ" sz="1000" kern="1200" dirty="0">
              <a:solidFill>
                <a:schemeClr val="tx1"/>
              </a:solidFill>
              <a:effectLst/>
              <a:latin typeface="Times New Roman" pitchFamily="18" charset="0"/>
              <a:ea typeface="+mn-ea"/>
              <a:cs typeface="Times New Roman" pitchFamily="18" charset="0"/>
            </a:endParaRPr>
          </a:p>
          <a:p>
            <a:r>
              <a:rPr lang="en-US" sz="1000" b="1" kern="1200" dirty="0">
                <a:solidFill>
                  <a:schemeClr val="tx1"/>
                </a:solidFill>
                <a:effectLst/>
                <a:latin typeface="Times New Roman" pitchFamily="18" charset="0"/>
                <a:ea typeface="+mn-ea"/>
                <a:cs typeface="Times New Roman" pitchFamily="18" charset="0"/>
              </a:rPr>
              <a:t>Flexibility</a:t>
            </a:r>
            <a:endParaRPr lang="cs-CZ" sz="1000" b="1" kern="1200" dirty="0">
              <a:solidFill>
                <a:schemeClr val="tx1"/>
              </a:solidFill>
              <a:effectLst/>
              <a:latin typeface="Times New Roman" pitchFamily="18" charset="0"/>
              <a:ea typeface="+mn-ea"/>
              <a:cs typeface="Times New Roman" pitchFamily="18" charset="0"/>
            </a:endParaRPr>
          </a:p>
          <a:p>
            <a:r>
              <a:rPr lang="en-US" sz="1000" kern="1200" dirty="0">
                <a:solidFill>
                  <a:schemeClr val="tx1"/>
                </a:solidFill>
                <a:effectLst/>
                <a:latin typeface="Times New Roman" pitchFamily="18" charset="0"/>
                <a:ea typeface="+mn-ea"/>
                <a:cs typeface="Times New Roman" pitchFamily="18" charset="0"/>
              </a:rPr>
              <a:t>It indicates how much effort is needed to extend the system with new capabilities.</a:t>
            </a:r>
            <a:endParaRPr lang="cs-CZ" sz="1000" kern="1200" dirty="0">
              <a:solidFill>
                <a:schemeClr val="tx1"/>
              </a:solidFill>
              <a:effectLst/>
              <a:latin typeface="Times New Roman" pitchFamily="18" charset="0"/>
              <a:ea typeface="+mn-ea"/>
              <a:cs typeface="Times New Roman" pitchFamily="18" charset="0"/>
            </a:endParaRPr>
          </a:p>
          <a:p>
            <a:r>
              <a:rPr lang="en-US" sz="1000" b="1" kern="1200" dirty="0">
                <a:solidFill>
                  <a:schemeClr val="tx1"/>
                </a:solidFill>
                <a:effectLst/>
                <a:latin typeface="Times New Roman" pitchFamily="18" charset="0"/>
                <a:ea typeface="+mn-ea"/>
                <a:cs typeface="Times New Roman" pitchFamily="18" charset="0"/>
              </a:rPr>
              <a:t>Integrity (Security)</a:t>
            </a:r>
            <a:endParaRPr lang="cs-CZ" sz="1000" b="1" kern="1200" dirty="0">
              <a:solidFill>
                <a:schemeClr val="tx1"/>
              </a:solidFill>
              <a:effectLst/>
              <a:latin typeface="Times New Roman" pitchFamily="18" charset="0"/>
              <a:ea typeface="+mn-ea"/>
              <a:cs typeface="Times New Roman" pitchFamily="18" charset="0"/>
            </a:endParaRPr>
          </a:p>
          <a:p>
            <a:r>
              <a:rPr lang="en-US" sz="1000" kern="1200" dirty="0">
                <a:solidFill>
                  <a:schemeClr val="tx1"/>
                </a:solidFill>
                <a:effectLst/>
                <a:latin typeface="Times New Roman" pitchFamily="18" charset="0"/>
                <a:ea typeface="+mn-ea"/>
                <a:cs typeface="Times New Roman" pitchFamily="18" charset="0"/>
              </a:rPr>
              <a:t>Integrity denotes how well the system is protected against unauthorized access, violations of data privacy, information loss, and infections through maleficent software.</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Must access to the system or information be controlled?</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Should each user’s data be isolated from the data of the other user?</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Should user programs be isolated from other programs and from the operating system?</a:t>
            </a:r>
            <a:endParaRPr lang="cs-CZ" sz="1000" kern="1200" dirty="0">
              <a:solidFill>
                <a:schemeClr val="tx1"/>
              </a:solidFill>
              <a:effectLst/>
              <a:latin typeface="Times New Roman" pitchFamily="18" charset="0"/>
              <a:ea typeface="+mn-ea"/>
              <a:cs typeface="Times New Roman" pitchFamily="18" charset="0"/>
            </a:endParaRPr>
          </a:p>
          <a:p>
            <a:pPr marL="171450" lvl="0" indent="-171450">
              <a:buFont typeface="Arial" pitchFamily="34" charset="0"/>
              <a:buChar char="•"/>
            </a:pPr>
            <a:r>
              <a:rPr lang="en-US" sz="1000" kern="1200" dirty="0">
                <a:solidFill>
                  <a:schemeClr val="tx1"/>
                </a:solidFill>
                <a:effectLst/>
                <a:latin typeface="Times New Roman" pitchFamily="18" charset="0"/>
                <a:ea typeface="+mn-ea"/>
                <a:cs typeface="Times New Roman" pitchFamily="18" charset="0"/>
              </a:rPr>
              <a:t>Should precautions be taken against theft or vandalism?</a:t>
            </a:r>
            <a:endParaRPr lang="cs-CZ" sz="1200" kern="1200" dirty="0">
              <a:solidFill>
                <a:schemeClr val="tx1"/>
              </a:solidFill>
              <a:effectLst/>
              <a:latin typeface="Times New Roman" pitchFamily="18" charset="0"/>
              <a:ea typeface="+mn-ea"/>
              <a:cs typeface="Times New Roman" pitchFamily="18" charset="0"/>
            </a:endParaRPr>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10</a:t>
            </a:fld>
            <a:endParaRPr lang="cs-CZ"/>
          </a:p>
        </p:txBody>
      </p:sp>
    </p:spTree>
    <p:extLst>
      <p:ext uri="{BB962C8B-B14F-4D97-AF65-F5344CB8AC3E}">
        <p14:creationId xmlns:p14="http://schemas.microsoft.com/office/powerpoint/2010/main" val="161463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i="1" kern="1200" dirty="0">
                <a:solidFill>
                  <a:schemeClr val="tx1"/>
                </a:solidFill>
                <a:effectLst/>
                <a:latin typeface="+mn-lt"/>
                <a:ea typeface="+mn-ea"/>
                <a:cs typeface="+mn-cs"/>
              </a:rPr>
              <a:t>Summary</a:t>
            </a:r>
            <a:r>
              <a:rPr lang="en-US" sz="1200" kern="1200" dirty="0">
                <a:solidFill>
                  <a:schemeClr val="tx1"/>
                </a:solidFill>
                <a:effectLst/>
                <a:latin typeface="+mn-lt"/>
                <a:ea typeface="+mn-ea"/>
                <a:cs typeface="+mn-cs"/>
              </a:rPr>
              <a:t>-level goal contains more than one user goal. It is used to describe system:</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shows the context in which the user goals operate,</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shows life-cycle sequencing of related goals,</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provides a list of lower-level use cases.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performed by more than one person.</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typically executed over hours, days, weeks, months, or years.</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30</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451831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i="1" kern="1200" dirty="0" err="1">
                <a:solidFill>
                  <a:schemeClr val="tx1"/>
                </a:solidFill>
                <a:effectLst/>
                <a:latin typeface="+mn-lt"/>
                <a:ea typeface="+mn-ea"/>
                <a:cs typeface="+mn-cs"/>
              </a:rPr>
              <a:t>Subfunction</a:t>
            </a:r>
            <a:r>
              <a:rPr lang="en-US" sz="1200" kern="1200" dirty="0">
                <a:solidFill>
                  <a:schemeClr val="tx1"/>
                </a:solidFill>
                <a:effectLst/>
                <a:latin typeface="+mn-lt"/>
                <a:ea typeface="+mn-ea"/>
                <a:cs typeface="+mn-cs"/>
              </a:rPr>
              <a:t>-level goals are executed during use case-s on user level. It is necessary to define them to improve readability or if many use cases use them. Examples of </a:t>
            </a:r>
            <a:r>
              <a:rPr lang="en-US" sz="1200" kern="1200" dirty="0" err="1">
                <a:solidFill>
                  <a:schemeClr val="tx1"/>
                </a:solidFill>
                <a:effectLst/>
                <a:latin typeface="+mn-lt"/>
                <a:ea typeface="+mn-ea"/>
                <a:cs typeface="+mn-cs"/>
              </a:rPr>
              <a:t>subfunction</a:t>
            </a:r>
            <a:r>
              <a:rPr lang="en-US" sz="1200" kern="1200" dirty="0">
                <a:solidFill>
                  <a:schemeClr val="tx1"/>
                </a:solidFill>
                <a:effectLst/>
                <a:latin typeface="+mn-lt"/>
                <a:ea typeface="+mn-ea"/>
                <a:cs typeface="+mn-cs"/>
              </a:rPr>
              <a:t> use cases are "Find a customer", "Sort a table", "Log into a system."</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31</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817471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b="1" kern="1200" dirty="0">
                <a:solidFill>
                  <a:schemeClr val="tx1"/>
                </a:solidFill>
                <a:effectLst/>
                <a:latin typeface="+mn-lt"/>
                <a:ea typeface="+mn-ea"/>
                <a:cs typeface="+mn-cs"/>
              </a:rPr>
              <a:t>Preconditions</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Precondition of the use case defines what condition should be satisfied before the use case can start. They are not checked in use case again. A common example is, "the user has already logged on and has been authorized".</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Generally, a precondition indicates that some other use case has already run, to set up the condition.</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Triggers</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Trigger defines what event start the use case. Sometimes the trigger precedes the first step of the use case. Sometimes it is the first step of the use case.</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32</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968860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b="1" kern="1200" dirty="0">
                <a:solidFill>
                  <a:schemeClr val="tx1"/>
                </a:solidFill>
                <a:effectLst/>
                <a:latin typeface="+mn-lt"/>
                <a:ea typeface="+mn-ea"/>
                <a:cs typeface="+mn-cs"/>
              </a:rPr>
              <a:t>Minimal Guarantees</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Minimal Guarantees are the least promises the system makes to the stakeholders in every case even when the primary actor’s goal cannot be provided.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Minimal Guarantee is written as a number of simple assertions. </a:t>
            </a:r>
            <a:endParaRPr lang="cs-CZ"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Minimal Guarantee</a:t>
            </a:r>
            <a:r>
              <a:rPr lang="en-US" sz="1200" kern="1200" dirty="0">
                <a:solidFill>
                  <a:schemeClr val="tx1"/>
                </a:solidFill>
                <a:effectLst/>
                <a:latin typeface="+mn-lt"/>
                <a:ea typeface="+mn-ea"/>
                <a:cs typeface="+mn-cs"/>
              </a:rPr>
              <a:t>: Order will be initiated only if payment received.</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acceptance test for them is that the stakeholders would agree that their interests had been protected under all condition.</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33</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118988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b="1" kern="1200" dirty="0">
                <a:solidFill>
                  <a:schemeClr val="tx1"/>
                </a:solidFill>
                <a:effectLst/>
                <a:latin typeface="+mn-lt"/>
                <a:ea typeface="+mn-ea"/>
                <a:cs typeface="+mn-cs"/>
              </a:rPr>
              <a:t>Success Guarantee</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Success Guarantee states what interests of the stakeholders are satisfied after a successful execution of the use case. The Success Guarantee is generally written to add onto the Minimal Guarantee: all of the Minimal Guarantee is delivered,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some extra conditions are true.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acceptance test for the Success Guarantee section is that the stakeholders agree that their interests have been satisfied by use case execution.</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best way to uncover the success guarantee is to ask, "What would make this stakeholder </a:t>
            </a:r>
            <a:r>
              <a:rPr lang="en-US" sz="1200" i="1" kern="1200" dirty="0">
                <a:solidFill>
                  <a:schemeClr val="tx1"/>
                </a:solidFill>
                <a:effectLst/>
                <a:latin typeface="+mn-lt"/>
                <a:ea typeface="+mn-ea"/>
                <a:cs typeface="+mn-cs"/>
              </a:rPr>
              <a:t>unhappy</a:t>
            </a:r>
            <a:r>
              <a:rPr lang="en-US" sz="1200" kern="1200" dirty="0">
                <a:solidFill>
                  <a:schemeClr val="tx1"/>
                </a:solidFill>
                <a:effectLst/>
                <a:latin typeface="+mn-lt"/>
                <a:ea typeface="+mn-ea"/>
                <a:cs typeface="+mn-cs"/>
              </a:rPr>
              <a:t> at the end of a successful run?" </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34</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766509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b="1" kern="1200" dirty="0">
                <a:solidFill>
                  <a:schemeClr val="tx1"/>
                </a:solidFill>
                <a:effectLst/>
                <a:latin typeface="+mn-lt"/>
                <a:ea typeface="+mn-ea"/>
                <a:cs typeface="+mn-cs"/>
              </a:rPr>
              <a:t>Main success scenario</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describes a fairly typical scenario in which the primary actor’s goal is delivered and all stakeholders’ interests are satisfied. </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35</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665870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The main success scenario and scenario extensions sit within the same structure. That consists of:</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 condition under which the scenario runs. For the main success scenario, this is the use case precondition plus the use case trigger. For an extension scenario, this is the extension condition (perhaps with the step number or place in the scenario where that condition applies).</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  goal to achieve. For the main success scenario, this is exactly the use case name, satisfying, of course, the stakeholders’ interests. For an extension scenario, the goal is either to complete the use case goal or to rejoin the main success scenario after handling the condition.</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 set of action steps. These form the body of the scenario, and follow the same rules in every scenario or scenario fragment.</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end condition. The goal is achieved at the end of the main success scenario. A scenario fragment may end with the goal either being achieved or abandoned.</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 possible set of extensions, written as scenario fragments. Extensions to the main success scenario are placed in the Extensions section of the use case template. Extensions to extensions are placed directly inline, inside or just after the extension body</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36</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957244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Every scenario or fragment is written as a sequence of goal-achieving actions by the various actors. </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37</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670306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As we have already said, a precondition indicates that some other use case has already run, to set up the condition. </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Place an Order</a:t>
            </a:r>
            <a:r>
              <a:rPr lang="en-US" sz="1200" kern="1200" dirty="0">
                <a:solidFill>
                  <a:schemeClr val="tx1"/>
                </a:solidFill>
                <a:effectLst/>
                <a:latin typeface="+mn-lt"/>
                <a:ea typeface="+mn-ea"/>
                <a:cs typeface="+mn-cs"/>
              </a:rPr>
              <a:t>, relies on a precondition ("logged on"). It indicates that some use case was executed a produced state in which a user is logged. A higher-level use case that mentions both use cases could be created - </a:t>
            </a:r>
            <a:r>
              <a:rPr lang="en-US" sz="1200" i="1" kern="1200" dirty="0">
                <a:solidFill>
                  <a:schemeClr val="tx1"/>
                </a:solidFill>
                <a:effectLst/>
                <a:latin typeface="+mn-lt"/>
                <a:ea typeface="+mn-ea"/>
                <a:cs typeface="+mn-cs"/>
              </a:rPr>
              <a:t>Use the application</a:t>
            </a:r>
            <a:r>
              <a:rPr lang="en-US" sz="1200" kern="1200" dirty="0">
                <a:solidFill>
                  <a:schemeClr val="tx1"/>
                </a:solidFill>
                <a:effectLst/>
                <a:latin typeface="+mn-lt"/>
                <a:ea typeface="+mn-ea"/>
                <a:cs typeface="+mn-cs"/>
              </a:rPr>
              <a:t>. </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38</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386721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The sentence structure should be very simple:</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Subject ... verb... direct object... prepositional phrase.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 </a:t>
            </a:r>
            <a:r>
              <a:rPr lang="en-US" sz="1200" i="1" kern="1200" dirty="0">
                <a:solidFill>
                  <a:schemeClr val="tx1"/>
                </a:solidFill>
                <a:effectLst/>
                <a:latin typeface="+mn-lt"/>
                <a:ea typeface="+mn-ea"/>
                <a:cs typeface="+mn-cs"/>
              </a:rPr>
              <a:t>The system ... computes ... provision... from the invoiced amount</a:t>
            </a:r>
            <a:r>
              <a:rPr lang="en-US" sz="1200" kern="1200" dirty="0">
                <a:solidFill>
                  <a:schemeClr val="tx1"/>
                </a:solidFill>
                <a:effectLst/>
                <a:latin typeface="+mn-lt"/>
                <a:ea typeface="+mn-ea"/>
                <a:cs typeface="+mn-cs"/>
              </a:rPr>
              <a:t>.</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39</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08538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1" kern="1200" dirty="0">
                <a:solidFill>
                  <a:schemeClr val="tx1"/>
                </a:solidFill>
                <a:effectLst/>
                <a:latin typeface="+mn-lt"/>
                <a:ea typeface="+mn-ea"/>
                <a:cs typeface="+mn-cs"/>
              </a:rPr>
              <a:t>Interoperability</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indicates how easily the system can exchange data or services with other systems.</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Reliability</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Reliability is the probability of the system executing without failure for a specific period of time.</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Robustness</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Robustness is the degree to which a system or component continues to function correctly when confronted with invalid inputs, defects in connected systems or components, or unexpected operating conditions.</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Usability and human factors</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Usability measures the effort the user requires to prepare input for, operate, and interpret the output of the system.</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What kind of training will be required for each type of user?</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How easy should it be for a user to understand and use the system?</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How difficult should it be for a user to misuse the system?</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Precision and Accuracy</a:t>
            </a:r>
            <a:endParaRPr lang="cs-CZ" sz="1200" b="1"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How accurate must data calculations be?</a:t>
            </a:r>
            <a:endParaRPr lang="cs-CZ" sz="1200" kern="1200" dirty="0">
              <a:solidFill>
                <a:schemeClr val="tx1"/>
              </a:solidFill>
              <a:effectLst/>
              <a:latin typeface="+mn-lt"/>
              <a:ea typeface="+mn-ea"/>
              <a:cs typeface="+mn-cs"/>
            </a:endParaRPr>
          </a:p>
          <a:p>
            <a:pPr marL="171450" indent="-171450">
              <a:buFont typeface="Arial" pitchFamily="34" charset="0"/>
              <a:buChar char="•"/>
            </a:pPr>
            <a:r>
              <a:rPr lang="en-US" sz="1200" kern="1200" dirty="0">
                <a:solidFill>
                  <a:schemeClr val="tx1"/>
                </a:solidFill>
                <a:effectLst/>
                <a:latin typeface="+mn-lt"/>
                <a:ea typeface="+mn-ea"/>
                <a:cs typeface="+mn-cs"/>
              </a:rPr>
              <a:t>To what degree of precision must calculations be made?</a:t>
            </a:r>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11</a:t>
            </a:fld>
            <a:endParaRPr lang="cs-CZ"/>
          </a:p>
        </p:txBody>
      </p:sp>
    </p:spTree>
    <p:extLst>
      <p:ext uri="{BB962C8B-B14F-4D97-AF65-F5344CB8AC3E}">
        <p14:creationId xmlns:p14="http://schemas.microsoft.com/office/powerpoint/2010/main" val="1030735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A useful visual image is that of friends battering a soccer ball around. Sometimes person 1 kicks it to person 2, and then person 2 dribbles it a while, then kicks it to person 3. Occasionally it gets muddy, and one of the players wipes the mud off.</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scenario has the same structure. At each step one actor "has the ball". The "ball" is the message and data that gets passed from actor to actor.</a:t>
            </a:r>
            <a:endParaRPr lang="cs-CZ" sz="1200" kern="1200" dirty="0">
              <a:solidFill>
                <a:schemeClr val="tx1"/>
              </a:solidFill>
              <a:effectLst/>
              <a:latin typeface="+mn-lt"/>
              <a:ea typeface="+mn-ea"/>
              <a:cs typeface="+mn-cs"/>
            </a:endParaRPr>
          </a:p>
          <a:p>
            <a:endParaRPr lang="cs-CZ" dirty="0"/>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40</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418992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Beginning use case writers, particularly programmers who have been given the assignment of writing a use case document, often write the scenario as seen by the system, looking out at the world, and talking to itself.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sentences have the appearance: "Get ATM card and PIN number. Deduct amount from account balance."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Write the use case from a bird's eye point of view:</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customer puts in the ATM card and PIN.</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system deducts the amount from the account balance.</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41</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814275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The amount of progress made in one step is related to how high or low the use case goal is. In the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summary or user level of use case, the step probably moves forward the entire user goal. In a </a:t>
            </a:r>
            <a:r>
              <a:rPr lang="en-US" sz="1200" kern="1200" dirty="0" err="1">
                <a:solidFill>
                  <a:schemeClr val="tx1"/>
                </a:solidFill>
                <a:effectLst/>
                <a:latin typeface="+mn-lt"/>
                <a:ea typeface="+mn-ea"/>
                <a:cs typeface="+mn-cs"/>
              </a:rPr>
              <a:t>subfunction</a:t>
            </a:r>
            <a:r>
              <a:rPr lang="en-US" sz="1200" kern="1200" dirty="0">
                <a:solidFill>
                  <a:schemeClr val="tx1"/>
                </a:solidFill>
                <a:effectLst/>
                <a:latin typeface="+mn-lt"/>
                <a:ea typeface="+mn-ea"/>
                <a:cs typeface="+mn-cs"/>
              </a:rPr>
              <a:t> use case, it moves forward a much smaller amount.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we see the step "User hits the tab key", either it indicates a </a:t>
            </a:r>
            <a:r>
              <a:rPr lang="en-US" sz="1200" kern="1200" dirty="0" err="1">
                <a:solidFill>
                  <a:schemeClr val="tx1"/>
                </a:solidFill>
                <a:effectLst/>
                <a:latin typeface="+mn-lt"/>
                <a:ea typeface="+mn-ea"/>
                <a:cs typeface="+mn-cs"/>
              </a:rPr>
              <a:t>subfunction</a:t>
            </a:r>
            <a:r>
              <a:rPr lang="en-US" sz="1200" kern="1200" dirty="0">
                <a:solidFill>
                  <a:schemeClr val="tx1"/>
                </a:solidFill>
                <a:effectLst/>
                <a:latin typeface="+mn-lt"/>
                <a:ea typeface="+mn-ea"/>
                <a:cs typeface="+mn-cs"/>
              </a:rPr>
              <a:t> level of the goal or the writer has chosen too small level of an action to describe.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Choosing very small steps causes uselessly long use cases - if a use case has 13 or 17 steps, it often indicates steps on very low level of actions.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User hits tab key.</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Why is the user hitting the tab key?  </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To get to the address field.</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Why is he trying to get to the address field? </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Because he has to enter her name and address before the system does anything.</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Actually, it is a written level of action -</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User enters name and address.</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42</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038391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Describing the user’s movements during using of user interface is one of the more common mistakes – it causes writing goals at too low level.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Effective user interface is invented by designer not by analyst – writer of the use case. </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43</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649690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err="1">
                <a:solidFill>
                  <a:schemeClr val="tx1"/>
                </a:solidFill>
                <a:effectLst/>
                <a:latin typeface="+mn-lt"/>
                <a:ea typeface="+mn-ea"/>
                <a:cs typeface="+mn-cs"/>
              </a:rPr>
              <a:t>Ivar</a:t>
            </a:r>
            <a:r>
              <a:rPr lang="en-US" sz="1200" kern="1200" dirty="0">
                <a:solidFill>
                  <a:schemeClr val="tx1"/>
                </a:solidFill>
                <a:effectLst/>
                <a:latin typeface="+mn-lt"/>
                <a:ea typeface="+mn-ea"/>
                <a:cs typeface="+mn-cs"/>
              </a:rPr>
              <a:t> Jacobson has described a step in a use case as representing a </a:t>
            </a:r>
            <a:r>
              <a:rPr lang="en-US" sz="1200" i="1" kern="1200" dirty="0">
                <a:solidFill>
                  <a:schemeClr val="tx1"/>
                </a:solidFill>
                <a:effectLst/>
                <a:latin typeface="+mn-lt"/>
                <a:ea typeface="+mn-ea"/>
                <a:cs typeface="+mn-cs"/>
              </a:rPr>
              <a:t>transaction</a:t>
            </a:r>
            <a:r>
              <a:rPr lang="en-US" sz="1200" kern="1200" dirty="0">
                <a:solidFill>
                  <a:schemeClr val="tx1"/>
                </a:solidFill>
                <a:effectLst/>
                <a:latin typeface="+mn-lt"/>
                <a:ea typeface="+mn-ea"/>
                <a:cs typeface="+mn-cs"/>
              </a:rPr>
              <a:t> where 4 types of interaction should perform.</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 variants of their composition could be identified and none of them is wrong: 1 is too complicated to read easily. Version 2 is good when the pieces are simple but could be complicated. Version 3 is often preferred. Version 4 is also good. Action steps in version 5 are a bit too small, making the scenario too long. However, version 5 does have the advantage – steps are separated and can be easily tested.</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44</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0378455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One kind of interaction step verifies that some business rule is satisfied. Common mistake is that people write that the system checks the condition. This is not a good action verb - it does not move the process distinctly forward. After checking, you immediately have to write "If the check passes..." and "If the check fails".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Better formulation is </a:t>
            </a:r>
            <a:r>
              <a:rPr lang="en-US" sz="1200" i="1" kern="1200" dirty="0">
                <a:solidFill>
                  <a:schemeClr val="tx1"/>
                </a:solidFill>
                <a:effectLst/>
                <a:latin typeface="+mn-lt"/>
                <a:ea typeface="+mn-ea"/>
                <a:cs typeface="+mn-cs"/>
              </a:rPr>
              <a:t>establishing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validating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ensuring </a:t>
            </a:r>
            <a:r>
              <a:rPr lang="en-US" sz="1200" kern="1200" dirty="0">
                <a:solidFill>
                  <a:schemeClr val="tx1"/>
                </a:solidFill>
                <a:effectLst/>
                <a:latin typeface="+mn-lt"/>
                <a:ea typeface="+mn-ea"/>
                <a:cs typeface="+mn-cs"/>
              </a:rPr>
              <a:t>something – they are good goal achieving action verbs</a:t>
            </a:r>
            <a:r>
              <a:rPr lang="en-US" sz="1200" i="1" kern="1200" dirty="0">
                <a:solidFill>
                  <a:schemeClr val="tx1"/>
                </a:solidFill>
                <a:effectLst/>
                <a:latin typeface="+mn-lt"/>
                <a:ea typeface="+mn-ea"/>
                <a:cs typeface="+mn-cs"/>
              </a:rPr>
              <a:t>.</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45</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54396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pPr marL="0" marR="0" indent="0" algn="l" defTabSz="762000" rtl="0" eaLnBrk="1" fontAlgn="base" latinLnBrk="0" hangingPunct="1">
              <a:lnSpc>
                <a:spcPct val="90000"/>
              </a:lnSpc>
              <a:spcBef>
                <a:spcPct val="40000"/>
              </a:spcBef>
              <a:spcAft>
                <a:spcPct val="0"/>
              </a:spcAft>
              <a:buClrTx/>
              <a:buSzTx/>
              <a:buFontTx/>
              <a:buNone/>
              <a:tabLst/>
              <a:defRPr/>
            </a:pPr>
            <a:endParaRPr lang="cs-CZ" dirty="0"/>
          </a:p>
          <a:p>
            <a:r>
              <a:rPr lang="en-US" sz="1200" kern="1200" dirty="0">
                <a:solidFill>
                  <a:schemeClr val="tx1"/>
                </a:solidFill>
                <a:effectLst/>
                <a:latin typeface="+mn-lt"/>
                <a:ea typeface="+mn-ea"/>
                <a:cs typeface="+mn-cs"/>
              </a:rPr>
              <a:t>One step usually follows another step in the scenario. Sometimes, you need to write:</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any time between steps 3 and 5, the user will .</a:t>
            </a:r>
            <a:r>
              <a:rPr lang="en-US" sz="1200" kern="1200" dirty="0">
                <a:solidFill>
                  <a:schemeClr val="tx1"/>
                </a:solidFill>
                <a:effectLst/>
                <a:latin typeface="+mn-lt"/>
                <a:ea typeface="+mn-ea"/>
                <a:cs typeface="+mn-cs"/>
              </a:rPr>
              <a:t>.</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As soon as the user has ..., the system will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this construction when you need it but sometimes it is not necessary to mention it.</a:t>
            </a:r>
            <a:endParaRPr lang="cs-CZ" sz="1200" kern="1200" dirty="0">
              <a:solidFill>
                <a:schemeClr val="tx1"/>
              </a:solidFill>
              <a:effectLst/>
              <a:latin typeface="+mn-lt"/>
              <a:ea typeface="+mn-ea"/>
              <a:cs typeface="+mn-cs"/>
            </a:endParaRPr>
          </a:p>
          <a:p>
            <a:pPr marL="0" marR="0" indent="0" algn="l" defTabSz="762000" rtl="0" eaLnBrk="1" fontAlgn="base" latinLnBrk="0" hangingPunct="1">
              <a:lnSpc>
                <a:spcPct val="90000"/>
              </a:lnSpc>
              <a:spcBef>
                <a:spcPct val="40000"/>
              </a:spcBef>
              <a:spcAft>
                <a:spcPct val="0"/>
              </a:spcAft>
              <a:buClrTx/>
              <a:buSzTx/>
              <a:buFontTx/>
              <a:buNone/>
              <a:tabLst/>
              <a:defRPr/>
            </a:pPr>
            <a:endParaRPr lang="cs-CZ" dirty="0"/>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46</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641179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You want the developed system to fetch information from system B, or run an interaction with system B. It should only do so when the primary actor says to system A that it is time to do so. It is not very clear to write, "An accountant hits FETCH button, at which time the system fetches the data from system B." – it contains a description of user interface.</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Comment example.</a:t>
            </a:r>
            <a:endParaRPr lang="cs-CZ"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text indicates that the user defines the timing, the ball passes from the user to the system A to system B and shows the responsibilities of all three actors (user, system A, System B). The details of how the user fires the action is unspecified as it should be.</a:t>
            </a:r>
            <a:endParaRPr lang="cs-CZ" sz="1200" kern="1200" dirty="0">
              <a:solidFill>
                <a:schemeClr val="tx1"/>
              </a:solidFill>
              <a:effectLst/>
              <a:latin typeface="+mn-lt"/>
              <a:ea typeface="+mn-ea"/>
              <a:cs typeface="+mn-cs"/>
            </a:endParaRPr>
          </a:p>
          <a:p>
            <a:pPr marL="0" marR="0" indent="0" algn="l" defTabSz="762000" rtl="0" eaLnBrk="1" fontAlgn="base" latinLnBrk="0" hangingPunct="1">
              <a:lnSpc>
                <a:spcPct val="90000"/>
              </a:lnSpc>
              <a:spcBef>
                <a:spcPct val="40000"/>
              </a:spcBef>
              <a:spcAft>
                <a:spcPct val="0"/>
              </a:spcAft>
              <a:buClrTx/>
              <a:buSzTx/>
              <a:buFontTx/>
              <a:buNone/>
              <a:tabLst/>
              <a:defRPr/>
            </a:pPr>
            <a:endParaRPr lang="cs-CZ" dirty="0"/>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47</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0812985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Occasionally, some steps can be repeated. Writing a use case as plain prose has an advantage again – we simply mark which step and when repeat.</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48</a:t>
            </a:fld>
            <a:endParaRPr lang="cs-CZ"/>
          </a:p>
        </p:txBody>
      </p:sp>
    </p:spTree>
    <p:extLst>
      <p:ext uri="{BB962C8B-B14F-4D97-AF65-F5344CB8AC3E}">
        <p14:creationId xmlns:p14="http://schemas.microsoft.com/office/powerpoint/2010/main" val="4246830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variant of the previous is "Steps x-y can happen in any order." – it doesn’t define a loop.</a:t>
            </a:r>
            <a:endParaRPr lang="cs-CZ" sz="1200" kern="1200" dirty="0">
              <a:solidFill>
                <a:schemeClr val="tx1"/>
              </a:solidFill>
              <a:effectLst/>
              <a:latin typeface="+mn-lt"/>
              <a:ea typeface="+mn-ea"/>
              <a:cs typeface="+mn-cs"/>
            </a:endParaRPr>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49</a:t>
            </a:fld>
            <a:endParaRPr lang="cs-CZ"/>
          </a:p>
        </p:txBody>
      </p:sp>
    </p:spTree>
    <p:extLst>
      <p:ext uri="{BB962C8B-B14F-4D97-AF65-F5344CB8AC3E}">
        <p14:creationId xmlns:p14="http://schemas.microsoft.com/office/powerpoint/2010/main" val="238950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1" kern="1200" dirty="0">
                <a:solidFill>
                  <a:schemeClr val="tx1"/>
                </a:solidFill>
                <a:effectLst/>
                <a:latin typeface="+mn-lt"/>
                <a:ea typeface="+mn-ea"/>
                <a:cs typeface="+mn-cs"/>
              </a:rPr>
              <a:t>Maintainability</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indicates how easy it is to correct a defect or make a change in the system.</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Will maintenance merely correct errors, or will it also include improving the system?</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When and in what w</a:t>
            </a:r>
            <a:r>
              <a:rPr lang="cs-CZ"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ays might the system be changed in the future?</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How easy should it be to add features to the system?</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Portability</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relates to the effort it takes to migrate a system or component form operating environment to another.</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How easy should it be to port system from one platform (computer, OS) to another?</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Reusability</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indicates the extent to which a component can be used in systems other than the one for which it was initially developed.</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Testability</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refers to the ease with which the software components or integrated system can be tested to find defects.</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12</a:t>
            </a:fld>
            <a:endParaRPr lang="cs-CZ"/>
          </a:p>
        </p:txBody>
      </p:sp>
    </p:spTree>
    <p:extLst>
      <p:ext uri="{BB962C8B-B14F-4D97-AF65-F5344CB8AC3E}">
        <p14:creationId xmlns:p14="http://schemas.microsoft.com/office/powerpoint/2010/main" val="35856798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A scenario is a sequence of steps. Use case should contain all of the scenarios, both success and failure. There are three approaches how to write another scenario (besides the main)</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write every scenario individually - it is a maintenance nightmare - each change to a scenario has to be copied to all the other scenarios that contain the same text.</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write if statements throughout the text: "If the password is good, the system does ..., otherwise the system does.... "- hard to read especially</a:t>
            </a:r>
            <a:r>
              <a:rPr lang="en-US" sz="1200" i="1" kern="1200" dirty="0">
                <a:solidFill>
                  <a:schemeClr val="tx1"/>
                </a:solidFill>
                <a:effectLst/>
                <a:latin typeface="+mn-lt"/>
                <a:ea typeface="+mn-ea"/>
                <a:cs typeface="+mn-cs"/>
              </a:rPr>
              <a:t> if</a:t>
            </a:r>
            <a:r>
              <a:rPr lang="en-US" sz="1200" kern="1200" dirty="0">
                <a:solidFill>
                  <a:schemeClr val="tx1"/>
                </a:solidFill>
                <a:effectLst/>
                <a:latin typeface="+mn-lt"/>
                <a:ea typeface="+mn-ea"/>
                <a:cs typeface="+mn-cs"/>
              </a:rPr>
              <a:t> inside an </a:t>
            </a:r>
            <a:r>
              <a:rPr lang="en-US" sz="1200" i="1" kern="1200" dirty="0">
                <a:solidFill>
                  <a:schemeClr val="tx1"/>
                </a:solidFill>
                <a:effectLst/>
                <a:latin typeface="+mn-lt"/>
                <a:ea typeface="+mn-ea"/>
                <a:cs typeface="+mn-cs"/>
              </a:rPr>
              <a:t>if</a:t>
            </a:r>
            <a:r>
              <a:rPr lang="en-US" sz="1200" kern="1200" dirty="0">
                <a:solidFill>
                  <a:schemeClr val="tx1"/>
                </a:solidFill>
                <a:effectLst/>
                <a:latin typeface="+mn-lt"/>
                <a:ea typeface="+mn-ea"/>
                <a:cs typeface="+mn-cs"/>
              </a:rPr>
              <a:t>. Reader loses track of the behavior after just two “</a:t>
            </a:r>
            <a:r>
              <a:rPr lang="en-US" sz="1200" i="1" kern="1200" dirty="0">
                <a:solidFill>
                  <a:schemeClr val="tx1"/>
                </a:solidFill>
                <a:effectLst/>
                <a:latin typeface="+mn-lt"/>
                <a:ea typeface="+mn-ea"/>
                <a:cs typeface="+mn-cs"/>
              </a:rPr>
              <a:t>if”</a:t>
            </a:r>
            <a:r>
              <a:rPr lang="en-US" sz="1200" kern="1200" dirty="0">
                <a:solidFill>
                  <a:schemeClr val="tx1"/>
                </a:solidFill>
                <a:effectLst/>
                <a:latin typeface="+mn-lt"/>
                <a:ea typeface="+mn-ea"/>
                <a:cs typeface="+mn-cs"/>
              </a:rPr>
              <a:t> branches, and most use cases contain many branching points.</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write the main success scenario as a simple sequence running from trigger to completion, and then write a scenario extension for each branch point. </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50</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864521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pPr marL="0" marR="0" indent="0" algn="l" defTabSz="762000" rtl="0" eaLnBrk="1" fontAlgn="base" latinLnBrk="0" hangingPunct="1">
              <a:lnSpc>
                <a:spcPct val="90000"/>
              </a:lnSpc>
              <a:spcBef>
                <a:spcPct val="40000"/>
              </a:spcBef>
              <a:spcAft>
                <a:spcPct val="0"/>
              </a:spcAft>
              <a:buClrTx/>
              <a:buSzTx/>
              <a:buFontTx/>
              <a:buNone/>
              <a:tabLst/>
              <a:defRPr/>
            </a:pPr>
            <a:endParaRPr lang="cs-CZ" dirty="0"/>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51</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808920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i="1" kern="1200" dirty="0">
                <a:solidFill>
                  <a:schemeClr val="tx1"/>
                </a:solidFill>
                <a:effectLst/>
                <a:latin typeface="+mn-lt"/>
                <a:ea typeface="+mn-ea"/>
                <a:cs typeface="+mn-cs"/>
              </a:rPr>
              <a:t>Extension conditions </a:t>
            </a:r>
            <a:r>
              <a:rPr lang="en-US" sz="1200" kern="1200" dirty="0">
                <a:solidFill>
                  <a:schemeClr val="tx1"/>
                </a:solidFill>
                <a:effectLst/>
                <a:latin typeface="+mn-lt"/>
                <a:ea typeface="+mn-ea"/>
                <a:cs typeface="+mn-cs"/>
              </a:rPr>
              <a:t>define when the system performs in a different behavior. We say </a:t>
            </a:r>
            <a:r>
              <a:rPr lang="en-US" sz="1200" i="1" kern="1200" dirty="0">
                <a:solidFill>
                  <a:schemeClr val="tx1"/>
                </a:solidFill>
                <a:effectLst/>
                <a:latin typeface="+mn-lt"/>
                <a:ea typeface="+mn-ea"/>
                <a:cs typeface="+mn-cs"/>
              </a:rPr>
              <a:t>extension </a:t>
            </a:r>
            <a:r>
              <a:rPr lang="en-US" sz="1200" kern="1200" dirty="0">
                <a:solidFill>
                  <a:schemeClr val="tx1"/>
                </a:solidFill>
                <a:effectLst/>
                <a:latin typeface="+mn-lt"/>
                <a:ea typeface="+mn-ea"/>
                <a:cs typeface="+mn-cs"/>
              </a:rPr>
              <a:t>but not </a:t>
            </a:r>
            <a:r>
              <a:rPr lang="en-US" sz="1200" i="1" kern="1200" dirty="0">
                <a:solidFill>
                  <a:schemeClr val="tx1"/>
                </a:solidFill>
                <a:effectLst/>
                <a:latin typeface="+mn-lt"/>
                <a:ea typeface="+mn-ea"/>
                <a:cs typeface="+mn-cs"/>
              </a:rPr>
              <a:t>failure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exception </a:t>
            </a:r>
            <a:r>
              <a:rPr lang="en-US" sz="1200" kern="1200" dirty="0">
                <a:solidFill>
                  <a:schemeClr val="tx1"/>
                </a:solidFill>
                <a:effectLst/>
                <a:latin typeface="+mn-lt"/>
                <a:ea typeface="+mn-ea"/>
                <a:cs typeface="+mn-cs"/>
              </a:rPr>
              <a:t>- we can include alternative success as well as failure conditions.</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52</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112801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It is important to have good coverage of the extension conditions before definition of an alternative scenario. Brainstorming is used – it is tiring and so is documenting handling of the extensions.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other hand, having all of the alternative success and failure situations means to have a list of tasks of your work for next several hours or days.</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53</a:t>
            </a:fld>
            <a:endParaRPr lang="cs-CZ"/>
          </a:p>
        </p:txBody>
      </p:sp>
    </p:spTree>
    <p:extLst>
      <p:ext uri="{BB962C8B-B14F-4D97-AF65-F5344CB8AC3E}">
        <p14:creationId xmlns:p14="http://schemas.microsoft.com/office/powerpoint/2010/main" val="2790170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The system can’t detect that users forgot their PIN. Perhaps they walked away, had a heart attack, or are busy quieting a crying baby. What is the system able to detect in this case? Passivity, which really means it detects that the time limit has been exceeded.</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colon (’:’) put after the condition means that the reader doesn’t accidently think it is an action step.</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55</a:t>
            </a:fld>
            <a:endParaRPr lang="cs-CZ"/>
          </a:p>
        </p:txBody>
      </p:sp>
    </p:spTree>
    <p:extLst>
      <p:ext uri="{BB962C8B-B14F-4D97-AF65-F5344CB8AC3E}">
        <p14:creationId xmlns:p14="http://schemas.microsoft.com/office/powerpoint/2010/main" val="3514177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1" kern="1200" dirty="0">
                <a:solidFill>
                  <a:schemeClr val="tx1"/>
                </a:solidFill>
                <a:effectLst/>
                <a:latin typeface="+mn-lt"/>
                <a:ea typeface="+mn-ea"/>
                <a:cs typeface="+mn-cs"/>
              </a:rPr>
              <a:t>Rationalize the extensions list.</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Reduction - The ideal extension conditions list shows </a:t>
            </a:r>
            <a:r>
              <a:rPr lang="en-US" sz="1200" i="1" kern="1200" dirty="0">
                <a:solidFill>
                  <a:schemeClr val="tx1"/>
                </a:solidFill>
                <a:effectLst/>
                <a:latin typeface="+mn-lt"/>
                <a:ea typeface="+mn-ea"/>
                <a:cs typeface="+mn-cs"/>
              </a:rPr>
              <a:t>all</a:t>
            </a:r>
            <a:r>
              <a:rPr lang="en-US" sz="1200" kern="1200" dirty="0">
                <a:solidFill>
                  <a:schemeClr val="tx1"/>
                </a:solidFill>
                <a:effectLst/>
                <a:latin typeface="+mn-lt"/>
                <a:ea typeface="+mn-ea"/>
                <a:cs typeface="+mn-cs"/>
              </a:rPr>
              <a:t> the situations the system must to handle and no more. </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Roll up failures</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Conditions from lower level are merged in one that has the same effect on a higher level – it prevents having an explosion of extension condition at the higher level.</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Failures are reported in vocabulary appropriate for the level – it saves time to read</a:t>
            </a:r>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56</a:t>
            </a:fld>
            <a:endParaRPr lang="cs-CZ"/>
          </a:p>
        </p:txBody>
      </p:sp>
    </p:spTree>
    <p:extLst>
      <p:ext uri="{BB962C8B-B14F-4D97-AF65-F5344CB8AC3E}">
        <p14:creationId xmlns:p14="http://schemas.microsoft.com/office/powerpoint/2010/main" val="1425004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action steps in extension follow all the style guidelines given earlier.</a:t>
            </a:r>
            <a:endParaRPr lang="cs-CZ" sz="1200" kern="1200" dirty="0">
              <a:solidFill>
                <a:schemeClr val="tx1"/>
              </a:solidFill>
              <a:effectLst/>
              <a:latin typeface="+mn-lt"/>
              <a:ea typeface="+mn-ea"/>
              <a:cs typeface="+mn-cs"/>
            </a:endParaRPr>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57</a:t>
            </a:fld>
            <a:endParaRPr lang="cs-CZ"/>
          </a:p>
        </p:txBody>
      </p:sp>
    </p:spTree>
    <p:extLst>
      <p:ext uri="{BB962C8B-B14F-4D97-AF65-F5344CB8AC3E}">
        <p14:creationId xmlns:p14="http://schemas.microsoft.com/office/powerpoint/2010/main" val="5703295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There may occur a new branching condition in extensions – usually some failure. They are simply indented again. Most of the people agree that the maximum level of indentation is three – it is better to create new sub function use case instead of another level of indentation.</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58</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2810596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It requires:</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define the primary actor’s goal;</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create the use case name;</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open up the template for a new use case, and fill in other details.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cost of creating a use case is not only the effort needed for the typing. The new use case must be labeled, tracked, scheduled, tested and maintained.</a:t>
            </a:r>
            <a:endParaRPr lang="cs-CZ" sz="1200" kern="1200" dirty="0">
              <a:solidFill>
                <a:schemeClr val="tx1"/>
              </a:solidFill>
              <a:effectLst/>
              <a:latin typeface="+mn-lt"/>
              <a:ea typeface="+mn-ea"/>
              <a:cs typeface="+mn-cs"/>
            </a:endParaRPr>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59</a:t>
            </a:fld>
            <a:endParaRPr lang="cs-CZ"/>
          </a:p>
        </p:txBody>
      </p:sp>
    </p:spTree>
    <p:extLst>
      <p:ext uri="{BB962C8B-B14F-4D97-AF65-F5344CB8AC3E}">
        <p14:creationId xmlns:p14="http://schemas.microsoft.com/office/powerpoint/2010/main" val="2877338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Extensions define </a:t>
            </a:r>
            <a:r>
              <a:rPr lang="en-US" sz="1200" i="1" kern="1200" dirty="0">
                <a:solidFill>
                  <a:schemeClr val="tx1"/>
                </a:solidFill>
                <a:effectLst/>
                <a:latin typeface="+mn-lt"/>
                <a:ea typeface="+mn-ea"/>
                <a:cs typeface="+mn-cs"/>
              </a:rPr>
              <a:t>what </a:t>
            </a:r>
            <a:r>
              <a:rPr lang="en-US" sz="1200" kern="1200" dirty="0">
                <a:solidFill>
                  <a:schemeClr val="tx1"/>
                </a:solidFill>
                <a:effectLst/>
                <a:latin typeface="+mn-lt"/>
                <a:ea typeface="+mn-ea"/>
                <a:cs typeface="+mn-cs"/>
              </a:rPr>
              <a:t>the system does differently. Sometimes, it is needed to express that "there are several different ways this can be done". </a:t>
            </a:r>
            <a:r>
              <a:rPr lang="en-US" sz="1200" i="1" kern="1200" dirty="0">
                <a:solidFill>
                  <a:schemeClr val="tx1"/>
                </a:solidFill>
                <a:effectLst/>
                <a:latin typeface="+mn-lt"/>
                <a:ea typeface="+mn-ea"/>
                <a:cs typeface="+mn-cs"/>
              </a:rPr>
              <a:t>What </a:t>
            </a:r>
            <a:r>
              <a:rPr lang="en-US" sz="1200" kern="1200" dirty="0">
                <a:solidFill>
                  <a:schemeClr val="tx1"/>
                </a:solidFill>
                <a:effectLst/>
                <a:latin typeface="+mn-lt"/>
                <a:ea typeface="+mn-ea"/>
                <a:cs typeface="+mn-cs"/>
              </a:rPr>
              <a:t>is the same, but </a:t>
            </a:r>
            <a:r>
              <a:rPr lang="en-US" sz="1200" i="1" kern="1200" dirty="0">
                <a:solidFill>
                  <a:schemeClr val="tx1"/>
                </a:solidFill>
                <a:effectLst/>
                <a:latin typeface="+mn-lt"/>
                <a:ea typeface="+mn-ea"/>
                <a:cs typeface="+mn-cs"/>
              </a:rPr>
              <a:t>how </a:t>
            </a:r>
            <a:r>
              <a:rPr lang="en-US" sz="1200" kern="1200" dirty="0">
                <a:solidFill>
                  <a:schemeClr val="tx1"/>
                </a:solidFill>
                <a:effectLst/>
                <a:latin typeface="+mn-lt"/>
                <a:ea typeface="+mn-ea"/>
                <a:cs typeface="+mn-cs"/>
              </a:rPr>
              <a:t>it is done might vary. This is usually because there are some different technology aspects, or some differences in the data representation. These variant are written into the Technology and Data Variations List section but not in the Extensions section.</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60</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37309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Process</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Resources</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What materials, personnel, or other resources are needed to build the system?</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What skills must the developer have?</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Documentation</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How much documentation is required?</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Should it be online, in book format, or both?</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To what audience should each type of documentation be addressed?</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Standards</a:t>
            </a:r>
            <a:endParaRPr lang="cs-CZ" sz="1200" kern="1200" dirty="0">
              <a:solidFill>
                <a:schemeClr val="tx1"/>
              </a:solidFill>
              <a:effectLst/>
              <a:latin typeface="+mn-lt"/>
              <a:ea typeface="+mn-ea"/>
              <a:cs typeface="+mn-cs"/>
            </a:endParaRPr>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14</a:t>
            </a:fld>
            <a:endParaRPr lang="cs-CZ"/>
          </a:p>
        </p:txBody>
      </p:sp>
    </p:spTree>
    <p:extLst>
      <p:ext uri="{BB962C8B-B14F-4D97-AF65-F5344CB8AC3E}">
        <p14:creationId xmlns:p14="http://schemas.microsoft.com/office/powerpoint/2010/main" val="40827534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An action step can be simple or reference to another use case. Writing in specific way indicates there is a use case called </a:t>
            </a:r>
            <a:r>
              <a:rPr lang="en-US" sz="1200" i="1" kern="1200" dirty="0">
                <a:solidFill>
                  <a:schemeClr val="tx1"/>
                </a:solidFill>
                <a:effectLst/>
                <a:latin typeface="+mn-lt"/>
                <a:ea typeface="+mn-ea"/>
                <a:cs typeface="+mn-cs"/>
              </a:rPr>
              <a:t>Save a Report</a:t>
            </a:r>
            <a:r>
              <a:rPr lang="en-US" sz="1200" kern="1200" dirty="0">
                <a:solidFill>
                  <a:schemeClr val="tx1"/>
                </a:solidFill>
                <a:effectLst/>
                <a:latin typeface="+mn-lt"/>
                <a:ea typeface="+mn-ea"/>
                <a:cs typeface="+mn-cs"/>
              </a:rPr>
              <a:t>.</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61</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929958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i="1" kern="1200" dirty="0">
                <a:solidFill>
                  <a:schemeClr val="tx1"/>
                </a:solidFill>
                <a:effectLst/>
                <a:latin typeface="+mn-lt"/>
                <a:ea typeface="+mn-ea"/>
                <a:cs typeface="+mn-cs"/>
              </a:rPr>
              <a:t>Example: Word processing example with spellchecker.</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The user’s main activity is typing. However, the user might suddenly decide to change the zoom factor or another activity.</a:t>
            </a:r>
            <a:endParaRPr lang="cs-CZ"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comment list</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uninvited to explicitly name all the interrupting use cases in the base use case – the use case becomes messy and badly maintainable. Every time it gets edited, it might get corrupted, it needs to be versioned, reviewed, etc.</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a new use case - </a:t>
            </a:r>
            <a:r>
              <a:rPr lang="en-US" sz="1200" i="1" kern="1200" dirty="0">
                <a:solidFill>
                  <a:schemeClr val="tx1"/>
                </a:solidFill>
                <a:effectLst/>
                <a:latin typeface="+mn-lt"/>
                <a:ea typeface="+mn-ea"/>
                <a:cs typeface="+mn-cs"/>
              </a:rPr>
              <a:t>extension use case</a:t>
            </a:r>
            <a:r>
              <a:rPr lang="en-US" sz="1200" kern="1200" dirty="0">
                <a:solidFill>
                  <a:schemeClr val="tx1"/>
                </a:solidFill>
                <a:effectLst/>
                <a:latin typeface="+mn-lt"/>
                <a:ea typeface="+mn-ea"/>
                <a:cs typeface="+mn-cs"/>
              </a:rPr>
              <a:t>. It starts with a condition, referencing a situation in the base use case where the condition might occur. Put all that into the Trigger section of the template.</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62</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8216466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Create extension use cases only when you need to. They are harder for people to understand and maintain. Two situations call for extension use cases.</a:t>
            </a:r>
            <a:endParaRPr lang="cs-CZ"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When there are many asynchronous or interrupting services the user might use, which should not disturb the base use case (</a:t>
            </a:r>
            <a:r>
              <a:rPr lang="en-US" sz="1200" b="1" kern="1200" dirty="0">
                <a:solidFill>
                  <a:schemeClr val="tx1"/>
                </a:solidFill>
                <a:effectLst/>
                <a:latin typeface="+mn-lt"/>
                <a:ea typeface="+mn-ea"/>
                <a:cs typeface="+mn-cs"/>
              </a:rPr>
              <a:t>The most common use is</a:t>
            </a:r>
            <a:r>
              <a:rPr lang="en-US" sz="1200" kern="1200" dirty="0">
                <a:solidFill>
                  <a:schemeClr val="tx1"/>
                </a:solidFill>
                <a:effectLst/>
                <a:latin typeface="+mn-lt"/>
                <a:ea typeface="+mn-ea"/>
                <a:cs typeface="+mn-cs"/>
              </a:rPr>
              <a:t>). Often, they will be developed by different teams.</a:t>
            </a:r>
            <a:endParaRPr lang="cs-CZ"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When you are writing additions to a locked requirements document.</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63</a:t>
            </a:fld>
            <a:endParaRPr lang="cs-CZ"/>
          </a:p>
        </p:txBody>
      </p:sp>
    </p:spTree>
    <p:extLst>
      <p:ext uri="{BB962C8B-B14F-4D97-AF65-F5344CB8AC3E}">
        <p14:creationId xmlns:p14="http://schemas.microsoft.com/office/powerpoint/2010/main" val="25604765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lvl="0" indent="-171450">
              <a:buFont typeface="Arial" pitchFamily="34" charset="0"/>
              <a:buChar char="•"/>
            </a:pPr>
            <a:r>
              <a:rPr lang="en-US" sz="1200" kern="1200" dirty="0">
                <a:solidFill>
                  <a:schemeClr val="tx1"/>
                </a:solidFill>
                <a:effectLst/>
                <a:latin typeface="+mn-lt"/>
                <a:ea typeface="+mn-ea"/>
                <a:cs typeface="+mn-cs"/>
              </a:rPr>
              <a:t>All primary actors are important to define because they should define their all user goals in context of created system.</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It is necessary to capture every triggered condition to the system because we define how to system should react to the situations those differs from main scenario.</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All defined user goals are important because we know which user function and sub function should be described by use cases and have implementation.</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Finally, agreement between sponsors, users and developers is important. Sponsors agree what functionality they will pay for. Users agree what functionality they will be using. Developers agree what functionality they are able to develop.</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64</a:t>
            </a:fld>
            <a:endParaRPr lang="cs-CZ"/>
          </a:p>
        </p:txBody>
      </p:sp>
    </p:spTree>
    <p:extLst>
      <p:ext uri="{BB962C8B-B14F-4D97-AF65-F5344CB8AC3E}">
        <p14:creationId xmlns:p14="http://schemas.microsoft.com/office/powerpoint/2010/main" val="3030532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Advice is to keep this use cases separate if you need to keep track of which primary actors have security access to the different functions but start with just one </a:t>
            </a:r>
            <a:r>
              <a:rPr lang="en-US" sz="1200" i="1" kern="1200" dirty="0">
                <a:solidFill>
                  <a:schemeClr val="tx1"/>
                </a:solidFill>
                <a:effectLst/>
                <a:latin typeface="+mn-lt"/>
                <a:ea typeface="+mn-ea"/>
                <a:cs typeface="+mn-cs"/>
              </a:rPr>
              <a:t>Manage users</a:t>
            </a:r>
            <a:r>
              <a:rPr lang="en-US" sz="1200" kern="1200" dirty="0">
                <a:solidFill>
                  <a:schemeClr val="tx1"/>
                </a:solidFill>
                <a:effectLst/>
                <a:latin typeface="+mn-lt"/>
                <a:ea typeface="+mn-ea"/>
                <a:cs typeface="+mn-cs"/>
              </a:rPr>
              <a:t>. If writing of such a use case gets too complex, we set aside a certain part – similarly to a use case from an extension is created.</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65</a:t>
            </a:fld>
            <a:endParaRPr lang="cs-CZ"/>
          </a:p>
        </p:txBody>
      </p:sp>
    </p:spTree>
    <p:extLst>
      <p:ext uri="{BB962C8B-B14F-4D97-AF65-F5344CB8AC3E}">
        <p14:creationId xmlns:p14="http://schemas.microsoft.com/office/powerpoint/2010/main" val="1034662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Another typical class of use cases is use cases that do some generic action and just one development team will probably create the generic mechanism for them, and other teams will use it.</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Writing half-a-dozen similar use cases is not much of a problem with casual use cases. However, writing six similar fully dressed use cases is not good – it introduced redundancy and cost a lot of effort.</a:t>
            </a:r>
            <a:endParaRPr lang="cs-CZ" sz="1200" kern="1200" dirty="0">
              <a:solidFill>
                <a:schemeClr val="tx1"/>
              </a:solidFill>
              <a:effectLst/>
              <a:latin typeface="+mn-lt"/>
              <a:ea typeface="+mn-ea"/>
              <a:cs typeface="+mn-cs"/>
            </a:endParaRPr>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66</a:t>
            </a:fld>
            <a:endParaRPr lang="cs-CZ"/>
          </a:p>
        </p:txBody>
      </p:sp>
    </p:spTree>
    <p:extLst>
      <p:ext uri="{BB962C8B-B14F-4D97-AF65-F5344CB8AC3E}">
        <p14:creationId xmlns:p14="http://schemas.microsoft.com/office/powerpoint/2010/main" val="23749938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Use cases do not contain performance requirements, business rules, user interface design, data descriptions, finite state machine behavior, priority, and probably some other information.</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 are those? Some of them could be attached to each use case:</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use case priority,</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expected frequency of occurrence,</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performance needs,</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delivery date,</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list of secondary actors,</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business rules (possibly),</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open issues.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Contained information depends on the project.</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 simple spreadsheet or table with information in many cases. The table should contain – besides the name:</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primary actor</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Trigger</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delivery priority</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estimated complexity</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probable release</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performance requirement</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state of completion</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...and whatever else you need.</a:t>
            </a:r>
            <a:endParaRPr lang="cs-CZ" sz="1200" kern="1200" dirty="0">
              <a:solidFill>
                <a:schemeClr val="tx1"/>
              </a:solidFill>
              <a:effectLst/>
              <a:latin typeface="+mn-lt"/>
              <a:ea typeface="+mn-ea"/>
              <a:cs typeface="+mn-cs"/>
            </a:endParaRPr>
          </a:p>
          <a:p>
            <a:pPr marL="171450" lvl="0" indent="-171450">
              <a:buFont typeface="Arial" pitchFamily="34" charset="0"/>
              <a:buChar char="•"/>
            </a:pP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68</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7596977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There are still missing requirements similarly important as behavioral requirements – the data requirements with field check to perform.</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useful to divide the data requirements into three levels of precision:</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Information nicknames,</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Field lists, or data descriptions,</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Field details &amp; checks.</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69</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5441870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"Accountant enters customer’s name, address and phone number." Description of each name, address, and phone number is defined in some other place.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use case, nicknames are only used:</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speed up the requirements gathering, </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make the use cases much shorter and easier to read, </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and to make them also less brittle (sensitive to changes in the data requirements). </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it is also likely that many use cases refer the same information nicknames.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Therefore, break the details of the data requirements out of the use case, and link from the use case to the relevant </a:t>
            </a:r>
            <a:r>
              <a:rPr lang="en-US" sz="1200" i="1" kern="1200" dirty="0">
                <a:solidFill>
                  <a:schemeClr val="tx1"/>
                </a:solidFill>
                <a:effectLst/>
                <a:latin typeface="+mn-lt"/>
                <a:ea typeface="+mn-ea"/>
                <a:cs typeface="+mn-cs"/>
              </a:rPr>
              <a:t>field list</a:t>
            </a:r>
            <a:r>
              <a:rPr lang="en-US" sz="1200" kern="1200" dirty="0">
                <a:solidFill>
                  <a:schemeClr val="tx1"/>
                </a:solidFill>
                <a:effectLst/>
                <a:latin typeface="+mn-lt"/>
                <a:ea typeface="+mn-ea"/>
                <a:cs typeface="+mn-cs"/>
              </a:rPr>
              <a:t>.</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70</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3084494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It contains definition of nicknames - whether "customer's name", consists of two parts, first and last names, or three parts (or more)? What exactly is needed for "address"?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more strategies how to deal with level of precision:</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have a separate entry in your tool for each nicknamed item. We defined that "customer name" has three fields: the customer's first name, middle name, last name</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notice that parcel of information arrive together in a single use case step (e.g. name, address and phone number). This is useful information for the user interface designer, since it is quite likely that these three parcels of information will show up together. </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71</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262738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Design</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Physical environment</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Where is the equipment to be located?</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 there one location or several?</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Are there any environment restrictions, such as temperature, humidity, or magnetic interference?</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Are there any constraints on the size of the system?</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Are there any constraints on power, heating, or air conditioning?</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Are there constraints on the programming language, because of the existing software components?</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Interface</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 input coming from one or more other systems?</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 output going to one or more other systems?</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 there a prescribed way in which input/output data must be formatted?</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 there a prescribed medium that the data must use?</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Users</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Who will use the system?</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Will there several types of users?</a:t>
            </a:r>
            <a:endParaRPr lang="cs-CZ"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What is the skill level of each user?</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15</a:t>
            </a:fld>
            <a:endParaRPr lang="cs-CZ"/>
          </a:p>
        </p:txBody>
      </p:sp>
    </p:spTree>
    <p:extLst>
      <p:ext uri="{BB962C8B-B14F-4D97-AF65-F5344CB8AC3E}">
        <p14:creationId xmlns:p14="http://schemas.microsoft.com/office/powerpoint/2010/main" val="14411360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It is the last level of abstraction and it defines information as "How many characters long can the customer's name be?" and "What restrictions are there on Date of Loss?" These are field types, field lengths, and field checks.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teams put it into:</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Data requirements or External Data Formats,</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Field definitions</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UI data details – interface requirements and design document.</a:t>
            </a:r>
            <a:endParaRPr lang="cs-CZ" sz="1200" kern="1200" dirty="0">
              <a:solidFill>
                <a:schemeClr val="tx1"/>
              </a:solidFill>
              <a:effectLst/>
              <a:latin typeface="+mn-lt"/>
              <a:ea typeface="+mn-ea"/>
              <a:cs typeface="+mn-cs"/>
            </a:endParaRPr>
          </a:p>
          <a:p>
            <a:endParaRPr lang="en-GB" dirty="0"/>
          </a:p>
        </p:txBody>
      </p:sp>
      <p:sp>
        <p:nvSpPr>
          <p:cNvPr id="4" name="Zástupný symbol pro záhlaví 3"/>
          <p:cNvSpPr>
            <a:spLocks noGrp="1"/>
          </p:cNvSpPr>
          <p:nvPr>
            <p:ph type="hdr" sz="quarter" idx="10"/>
          </p:nvPr>
        </p:nvSpPr>
        <p:spPr/>
        <p:txBody>
          <a:bodyPr/>
          <a:lstStyle/>
          <a:p>
            <a:endParaRPr lang="cs-CZ"/>
          </a:p>
        </p:txBody>
      </p:sp>
      <p:sp>
        <p:nvSpPr>
          <p:cNvPr id="5" name="Zástupný symbol pro datum 4"/>
          <p:cNvSpPr>
            <a:spLocks noGrp="1"/>
          </p:cNvSpPr>
          <p:nvPr>
            <p:ph type="dt"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B17EF3C-060C-4032-90EE-DA608205F4B7}" type="slidenum">
              <a:rPr lang="cs-CZ" smtClean="0"/>
              <a:pPr/>
              <a:t>72</a:t>
            </a:fld>
            <a:endParaRPr lang="cs-CZ"/>
          </a:p>
        </p:txBody>
      </p:sp>
    </p:spTree>
    <p:extLst>
      <p:ext uri="{BB962C8B-B14F-4D97-AF65-F5344CB8AC3E}">
        <p14:creationId xmlns:p14="http://schemas.microsoft.com/office/powerpoint/2010/main" val="29988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Project planning: </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to create a table with the use case and primary actor names in the left two columns. </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the business sponsors put the priority or value to the business of each use case. </a:t>
            </a:r>
            <a:endParaRPr lang="cs-CZ"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the development team estimates the complexity or difficulty of delivering that function.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a natural evolution of Use cases. Over the time, complete the estimates for each use case, assign them to teams, and track the work per use case per release.</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73</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523963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A complete use case is delivered in one release </a:t>
            </a:r>
            <a:r>
              <a:rPr lang="en-US" sz="1200" b="1" kern="1200" dirty="0">
                <a:solidFill>
                  <a:schemeClr val="tx1"/>
                </a:solidFill>
                <a:effectLst/>
                <a:latin typeface="+mn-lt"/>
                <a:ea typeface="+mn-ea"/>
                <a:cs typeface="+mn-cs"/>
              </a:rPr>
              <a:t>very occasionally.</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Either you write one use case and deliver a fraction of it in each release, or you write three use cases.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use case says what the user wants to accomplish, and enumerates the many scenarios involved in accomplishing that. When you deliver software, you must deliver some of those scenarios top to bottom, or your application is not delivering usable function.</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Planning and design must coincide to produce end-user usable collections of functions. Those are full scenarios from the use cases. Functional testers will test for use case compatibility.</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74</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5370746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kern="1200" dirty="0">
                <a:solidFill>
                  <a:schemeClr val="tx1"/>
                </a:solidFill>
                <a:effectLst/>
                <a:latin typeface="+mn-lt"/>
                <a:ea typeface="+mn-ea"/>
                <a:cs typeface="+mn-cs"/>
              </a:rPr>
              <a:t>Use cases describe in designed system all and only </a:t>
            </a:r>
            <a:r>
              <a:rPr lang="en-US" sz="1200" i="1" kern="1200" dirty="0">
                <a:solidFill>
                  <a:schemeClr val="tx1"/>
                </a:solidFill>
                <a:effectLst/>
                <a:latin typeface="+mn-lt"/>
                <a:ea typeface="+mn-ea"/>
                <a:cs typeface="+mn-cs"/>
              </a:rPr>
              <a:t>black-box</a:t>
            </a:r>
            <a:r>
              <a:rPr lang="en-US" sz="1200" kern="1200" dirty="0">
                <a:solidFill>
                  <a:schemeClr val="tx1"/>
                </a:solidFill>
                <a:effectLst/>
                <a:latin typeface="+mn-lt"/>
                <a:ea typeface="+mn-ea"/>
                <a:cs typeface="+mn-cs"/>
              </a:rPr>
              <a:t> behavioral requirements for the design to meet – designer has freedom in production of good design that meets the requirements.</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Design doesn’t cluster by use case.</a:t>
            </a:r>
            <a:r>
              <a:rPr lang="en-US" sz="1200" kern="1200" dirty="0">
                <a:solidFill>
                  <a:schemeClr val="tx1"/>
                </a:solidFill>
                <a:effectLst/>
                <a:latin typeface="+mn-lt"/>
                <a:ea typeface="+mn-ea"/>
                <a:cs typeface="+mn-cs"/>
              </a:rPr>
              <a:t>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design tasks do not map themselves exactly to use case units. A design task produces business objects or behavioral mechanisms which could be used in several use cases – for more details see available literature.</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Object oriented design</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Functional decomposition is good for requirement but it is not good for an object oriented design. Don’t mirror functional decomposition by classes. Experience shows it as a bad technique.</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75</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36089828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a:xfrm>
            <a:off x="669606" y="4687253"/>
            <a:ext cx="5353690" cy="4440555"/>
          </a:xfrm>
          <a:prstGeom prst="rect">
            <a:avLst/>
          </a:prstGeom>
        </p:spPr>
        <p:txBody>
          <a:bodyPr>
            <a:normAutofit/>
          </a:bodyPr>
          <a:lstStyle/>
          <a:p>
            <a:r>
              <a:rPr lang="en-US" sz="1200" b="1" kern="1200" dirty="0">
                <a:solidFill>
                  <a:schemeClr val="tx1"/>
                </a:solidFill>
                <a:effectLst/>
                <a:latin typeface="+mn-lt"/>
                <a:ea typeface="+mn-ea"/>
                <a:cs typeface="+mn-cs"/>
              </a:rPr>
              <a:t>Design makes use of scenarios</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cases also serve well with other design techniques, showing when the design is complete and handles all situations. </a:t>
            </a:r>
            <a:r>
              <a:rPr lang="en-US" sz="1200" i="1" kern="1200" dirty="0">
                <a:solidFill>
                  <a:schemeClr val="tx1"/>
                </a:solidFill>
                <a:effectLst/>
                <a:latin typeface="+mn-lt"/>
                <a:ea typeface="+mn-ea"/>
                <a:cs typeface="+mn-cs"/>
              </a:rPr>
              <a:t>Responsibility Based </a:t>
            </a:r>
            <a:r>
              <a:rPr lang="en-US" sz="1200" kern="1200" dirty="0">
                <a:solidFill>
                  <a:schemeClr val="tx1"/>
                </a:solidFill>
                <a:effectLst/>
                <a:latin typeface="+mn-lt"/>
                <a:ea typeface="+mn-ea"/>
                <a:cs typeface="+mn-cs"/>
              </a:rPr>
              <a:t>Design is based on designing while stepping through scenarios.</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Use cases name domain concepts</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cases fairly shout out the names of the domain objects involved. Consider the use case phrase: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"System produces an </a:t>
            </a:r>
            <a:r>
              <a:rPr lang="en-US" sz="1200" i="1" kern="1200" dirty="0">
                <a:solidFill>
                  <a:schemeClr val="tx1"/>
                </a:solidFill>
                <a:effectLst/>
                <a:latin typeface="+mn-lt"/>
                <a:ea typeface="+mn-ea"/>
                <a:cs typeface="+mn-cs"/>
              </a:rPr>
              <a:t>invoice</a:t>
            </a:r>
            <a:r>
              <a:rPr lang="en-US" sz="1200" kern="1200" dirty="0">
                <a:solidFill>
                  <a:schemeClr val="tx1"/>
                </a:solidFill>
                <a:effectLst/>
                <a:latin typeface="+mn-lt"/>
                <a:ea typeface="+mn-ea"/>
                <a:cs typeface="+mn-cs"/>
              </a:rPr>
              <a:t>, fills the </a:t>
            </a:r>
            <a:r>
              <a:rPr lang="en-US" sz="1200" i="1" kern="1200" dirty="0">
                <a:solidFill>
                  <a:schemeClr val="tx1"/>
                </a:solidFill>
                <a:effectLst/>
                <a:latin typeface="+mn-lt"/>
                <a:ea typeface="+mn-ea"/>
                <a:cs typeface="+mn-cs"/>
              </a:rPr>
              <a:t>invoice line</a:t>
            </a:r>
            <a:r>
              <a:rPr lang="en-US" sz="1200" kern="1200" dirty="0">
                <a:solidFill>
                  <a:schemeClr val="tx1"/>
                </a:solidFill>
                <a:effectLst/>
                <a:latin typeface="+mn-lt"/>
                <a:ea typeface="+mn-ea"/>
                <a:cs typeface="+mn-cs"/>
              </a:rPr>
              <a:t> items with their costs, adds tax and shipping</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costs, and produces the total. </a:t>
            </a:r>
            <a:r>
              <a:rPr lang="en-US" sz="1200" kern="1200">
                <a:solidFill>
                  <a:schemeClr val="tx1"/>
                </a:solidFill>
                <a:effectLst/>
                <a:latin typeface="+mn-lt"/>
                <a:ea typeface="+mn-ea"/>
                <a:cs typeface="+mn-cs"/>
              </a:rPr>
              <a:t>The </a:t>
            </a:r>
            <a:r>
              <a:rPr lang="en-US" sz="1200" i="1" kern="1200">
                <a:solidFill>
                  <a:schemeClr val="tx1"/>
                </a:solidFill>
                <a:effectLst/>
                <a:latin typeface="+mn-lt"/>
                <a:ea typeface="+mn-ea"/>
                <a:cs typeface="+mn-cs"/>
              </a:rPr>
              <a:t>invoice footer</a:t>
            </a:r>
            <a:r>
              <a:rPr lang="en-US" sz="1200" kern="1200">
                <a:solidFill>
                  <a:schemeClr val="tx1"/>
                </a:solidFill>
                <a:effectLst/>
                <a:latin typeface="+mn-lt"/>
                <a:ea typeface="+mn-ea"/>
                <a:cs typeface="+mn-cs"/>
              </a:rPr>
              <a:t> states the terms of delivery."</a:t>
            </a:r>
            <a:endParaRPr lang="cs-CZ" sz="1200" kern="120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98389846-8643-41EA-AC7F-483A6FE3D1C6}" type="slidenum">
              <a:rPr lang="en-US" smtClean="0"/>
              <a:pPr/>
              <a:t>76</a:t>
            </a:fld>
            <a:endParaRPr lang="en-US"/>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278103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1" kern="1200" dirty="0">
                <a:solidFill>
                  <a:schemeClr val="tx1"/>
                </a:solidFill>
                <a:effectLst/>
                <a:latin typeface="+mn-lt"/>
                <a:ea typeface="+mn-ea"/>
                <a:cs typeface="+mn-cs"/>
              </a:rPr>
              <a:t>Generalization</a:t>
            </a:r>
            <a:endParaRPr lang="cs-CZ"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Universal quantifications – </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Indicated with words all, every, always, nobody, never, no one.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 Every, wants to borrow a book, must have an identity card</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questioned by: ”Has there ever been a time when … ”</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Modal operator possibility</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defines what is considered to be possible/impossible.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 “Manager cannot enter delete order.”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clarified by asking: ”What would happen if you did … ?” “What prevents you … ?” </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Model operator of necessity </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involves a need and are indicated by use of words like, “should”, “should not”, “must” and “must not”, “ought” and “ought not”.</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 “User must enter his e-mail”.</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clarified by asking: “What would happen if he did not.”</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EB17EF3C-060C-4032-90EE-DA608205F4B7}" type="slidenum">
              <a:rPr lang="cs-CZ" smtClean="0"/>
              <a:pPr/>
              <a:t>17</a:t>
            </a:fld>
            <a:endParaRPr lang="cs-CZ"/>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31183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1" kern="1200" dirty="0">
                <a:solidFill>
                  <a:schemeClr val="tx1"/>
                </a:solidFill>
                <a:effectLst/>
                <a:latin typeface="+mn-lt"/>
                <a:ea typeface="+mn-ea"/>
                <a:cs typeface="+mn-cs"/>
              </a:rPr>
              <a:t>Distortion</a:t>
            </a:r>
            <a:endParaRPr lang="cs-CZ"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Complex equivalence</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Readers cannot borrow a book if they have a book with expired time.</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Presuppositions</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There are hidden presuppositions in sentences.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questioned: What leads you to believe that … ?</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Cause and effect –</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defined causalities between actions and human feeling in sentences.</a:t>
            </a:r>
            <a:r>
              <a:rPr lang="en-US" sz="1200" b="1" kern="1200" dirty="0">
                <a:solidFill>
                  <a:schemeClr val="tx1"/>
                </a:solidFill>
                <a:effectLst/>
                <a:latin typeface="+mn-lt"/>
                <a:ea typeface="+mn-ea"/>
                <a:cs typeface="+mn-cs"/>
              </a:rPr>
              <a:t>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could be questioned by asking: ”How exactly does this cause that?”</a:t>
            </a:r>
            <a:endParaRPr lang="cs-CZ" sz="1200" kern="1200" dirty="0">
              <a:solidFill>
                <a:schemeClr val="tx1"/>
              </a:solidFill>
              <a:effectLst/>
              <a:latin typeface="+mn-lt"/>
              <a:ea typeface="+mn-ea"/>
              <a:cs typeface="+mn-cs"/>
            </a:endParaRPr>
          </a:p>
          <a:p>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Mind reading –</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presume to know, without direct evidence, what others think or feel.</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 If a user forgets to close an order, then the system reminds him every day by e-mail.</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questioned by asking:  “How exactly do you know…?”</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EB17EF3C-060C-4032-90EE-DA608205F4B7}" type="slidenum">
              <a:rPr lang="cs-CZ" smtClean="0"/>
              <a:pPr/>
              <a:t>18</a:t>
            </a:fld>
            <a:endParaRPr lang="cs-CZ"/>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31183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mn-ea"/>
                <a:cs typeface="+mn-cs"/>
              </a:rPr>
              <a:t>Deletion – </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System is used for book borrowing</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Unspecified noun</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not a noun specified in the sentences.</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“Password strong is accepted and then is changed in database.”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questioned by asking:  “Who or what specifically?”</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Unspecified verb</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Verb doesn’t specify how the action should be done.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 </a:t>
            </a:r>
            <a:r>
              <a:rPr lang="cs-CZ" sz="1200" kern="1200" dirty="0" err="1">
                <a:solidFill>
                  <a:schemeClr val="tx1"/>
                </a:solidFill>
                <a:effectLst/>
                <a:latin typeface="+mn-lt"/>
                <a:ea typeface="+mn-ea"/>
                <a:cs typeface="+mn-cs"/>
              </a:rPr>
              <a:t>System</a:t>
            </a:r>
            <a:r>
              <a:rPr lang="cs-CZ" sz="1200" kern="1200" dirty="0">
                <a:solidFill>
                  <a:schemeClr val="tx1"/>
                </a:solidFill>
                <a:effectLst/>
                <a:latin typeface="+mn-lt"/>
                <a:ea typeface="+mn-ea"/>
                <a:cs typeface="+mn-cs"/>
              </a:rPr>
              <a:t> </a:t>
            </a:r>
            <a:r>
              <a:rPr lang="cs-CZ" sz="1200" kern="1200" dirty="0" err="1">
                <a:solidFill>
                  <a:schemeClr val="tx1"/>
                </a:solidFill>
                <a:effectLst/>
                <a:latin typeface="+mn-lt"/>
                <a:ea typeface="+mn-ea"/>
                <a:cs typeface="+mn-cs"/>
              </a:rPr>
              <a:t>chekcs</a:t>
            </a:r>
            <a:r>
              <a:rPr lang="cs-CZ"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ID according to the birthday.</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questioned by asking:  “How specifically?”</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Comparison</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 comparison being made here, but this is not made clear.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 “Calculation of provision is more brisk.”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clarified by asking:” Compared with what…”.</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Judgment </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Judgments are closely allied to comparisons – no need to involve it, although they often do. Missing information about persons who made the judgment that is hidden in. </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clarified by asking: “who is making this judgment, and what grounds are they making it on?”</a:t>
            </a:r>
            <a:endParaRPr lang="cs-CZ"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Nominalization</a:t>
            </a:r>
            <a:endParaRPr lang="cs-CZ"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Verb is transcribed to noun. This noun is virtual – cannot be felt, touched, smelled, who actual order</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 </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“accountant is responsible for invoice editing”</a:t>
            </a:r>
            <a:endParaRPr lang="cs-CZ"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“System is used for borrowing.”</a:t>
            </a:r>
            <a:endParaRPr lang="cs-C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clarified by asking: ”Who is nominalizing about what, and how they are doing it.”</a:t>
            </a:r>
            <a:endParaRPr lang="cs-CZ" sz="120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EB17EF3C-060C-4032-90EE-DA608205F4B7}" type="slidenum">
              <a:rPr lang="cs-CZ" smtClean="0"/>
              <a:pPr/>
              <a:t>19</a:t>
            </a:fld>
            <a:endParaRPr lang="cs-CZ"/>
          </a:p>
        </p:txBody>
      </p:sp>
      <p:sp>
        <p:nvSpPr>
          <p:cNvPr id="6" name="Zástupný symbol pro záhlaví 5"/>
          <p:cNvSpPr>
            <a:spLocks noGrp="1"/>
          </p:cNvSpPr>
          <p:nvPr>
            <p:ph type="hdr" sz="quarter" idx="11"/>
          </p:nvPr>
        </p:nvSpPr>
        <p:spPr/>
        <p:txBody>
          <a:bodyPr/>
          <a:lstStyle/>
          <a:p>
            <a:endParaRPr lang="cs-CZ"/>
          </a:p>
        </p:txBody>
      </p:sp>
      <p:sp>
        <p:nvSpPr>
          <p:cNvPr id="7" name="Zástupný symbol pro datum 6"/>
          <p:cNvSpPr>
            <a:spLocks noGrp="1"/>
          </p:cNvSpPr>
          <p:nvPr>
            <p:ph type="dt" idx="12"/>
          </p:nvPr>
        </p:nvSpPr>
        <p:spPr/>
        <p:txBody>
          <a:bodyPr/>
          <a:lstStyle/>
          <a:p>
            <a:endParaRPr lang="cs-CZ"/>
          </a:p>
        </p:txBody>
      </p:sp>
    </p:spTree>
    <p:extLst>
      <p:ext uri="{BB962C8B-B14F-4D97-AF65-F5344CB8AC3E}">
        <p14:creationId xmlns:p14="http://schemas.microsoft.com/office/powerpoint/2010/main" val="1311831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Nadpis 1"/>
          <p:cNvSpPr>
            <a:spLocks noGrp="1"/>
          </p:cNvSpPr>
          <p:nvPr>
            <p:ph type="ctrTitle"/>
          </p:nvPr>
        </p:nvSpPr>
        <p:spPr>
          <a:xfrm>
            <a:off x="2714612" y="857231"/>
            <a:ext cx="6057888" cy="1143009"/>
          </a:xfrm>
        </p:spPr>
        <p:txBody>
          <a:bodyPr/>
          <a:lstStyle>
            <a:lvl1pPr>
              <a:defRPr b="1"/>
            </a:lvl1pPr>
          </a:lstStyle>
          <a:p>
            <a:r>
              <a:rPr lang="cs-CZ"/>
              <a:t>Klepnutím lze upravit styl předlohy nadpisů.</a:t>
            </a:r>
            <a:endParaRPr lang="cs-CZ" dirty="0"/>
          </a:p>
        </p:txBody>
      </p:sp>
      <p:sp>
        <p:nvSpPr>
          <p:cNvPr id="3" name="Podnadpis 2"/>
          <p:cNvSpPr>
            <a:spLocks noGrp="1"/>
          </p:cNvSpPr>
          <p:nvPr>
            <p:ph type="subTitle" idx="1"/>
          </p:nvPr>
        </p:nvSpPr>
        <p:spPr>
          <a:xfrm>
            <a:off x="285720" y="3000372"/>
            <a:ext cx="3214710" cy="285752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s-CZ"/>
              <a:t>Klepnutím lze upravit styl předlohy podnadpisů.</a:t>
            </a:r>
            <a:endParaRPr lang="cs-CZ" dirty="0"/>
          </a:p>
        </p:txBody>
      </p:sp>
      <p:sp>
        <p:nvSpPr>
          <p:cNvPr id="4" name="Zástupný symbol pro datum 3"/>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a:t>Klepnutím lze upravit styl předlohy nadpisů.</a:t>
            </a:r>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Klepnutím na ikonu přidáte obrázek.</a:t>
            </a:r>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Klepnutím lze upravit styly předlohy textu.</a:t>
            </a:r>
          </a:p>
        </p:txBody>
      </p:sp>
      <p:sp>
        <p:nvSpPr>
          <p:cNvPr id="5" name="Zástupný symbol pro datum 4"/>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
        <p:nvSpPr>
          <p:cNvPr id="6" name="Zástupný symbol pro zápatí 5"/>
          <p:cNvSpPr>
            <a:spLocks noGrp="1"/>
          </p:cNvSpPr>
          <p:nvPr>
            <p:ph type="ftr" sz="quarter" idx="11"/>
          </p:nvPr>
        </p:nvSpPr>
        <p:spPr/>
        <p:txBody>
          <a:bodyPr/>
          <a:lstStyle>
            <a:lvl1pPr>
              <a:defRPr/>
            </a:lvl1pPr>
          </a:lstStyle>
          <a:p>
            <a:endParaRPr lang="cs-CZ"/>
          </a:p>
        </p:txBody>
      </p:sp>
      <p:sp>
        <p:nvSpPr>
          <p:cNvPr id="7" name="Zástupný symbol pro číslo snímku 6"/>
          <p:cNvSpPr>
            <a:spLocks noGrp="1"/>
          </p:cNvSpPr>
          <p:nvPr>
            <p:ph type="sldNum" sz="quarter" idx="12"/>
          </p:nvPr>
        </p:nvSpPr>
        <p:spPr/>
        <p:txBody>
          <a:bodyPr/>
          <a:lstStyle>
            <a:lvl1pPr>
              <a:defRPr/>
            </a:lvl1pPr>
          </a:lstStyle>
          <a:p>
            <a:fld id="{42FD6FDE-BAFD-41CE-B0C1-DB9318917284}"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svislý text 2"/>
          <p:cNvSpPr>
            <a:spLocks noGrp="1"/>
          </p:cNvSpPr>
          <p:nvPr>
            <p:ph type="body" orient="vert" idx="1"/>
          </p:nvPr>
        </p:nvSpPr>
        <p:spPr>
          <a:xfrm>
            <a:off x="214282" y="1285860"/>
            <a:ext cx="8643998" cy="5072098"/>
          </a:xfrm>
        </p:spPr>
        <p:txBody>
          <a:bodyPr vert="eaVert"/>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
        <p:nvSpPr>
          <p:cNvPr id="5" name="Zástupný symbol pro zápatí 4"/>
          <p:cNvSpPr>
            <a:spLocks noGrp="1"/>
          </p:cNvSpPr>
          <p:nvPr>
            <p:ph type="ftr" sz="quarter" idx="11"/>
          </p:nvPr>
        </p:nvSpPr>
        <p:spPr/>
        <p:txBody>
          <a:bodyPr/>
          <a:lstStyle>
            <a:lvl1pPr>
              <a:defRPr/>
            </a:lvl1pPr>
          </a:lstStyle>
          <a:p>
            <a:endParaRPr lang="cs-CZ"/>
          </a:p>
        </p:txBody>
      </p:sp>
      <p:sp>
        <p:nvSpPr>
          <p:cNvPr id="6" name="Zástupný symbol pro číslo snímku 5"/>
          <p:cNvSpPr>
            <a:spLocks noGrp="1"/>
          </p:cNvSpPr>
          <p:nvPr>
            <p:ph type="sldNum" sz="quarter" idx="12"/>
          </p:nvPr>
        </p:nvSpPr>
        <p:spPr/>
        <p:txBody>
          <a:bodyPr/>
          <a:lstStyle>
            <a:lvl1pPr>
              <a:defRPr/>
            </a:lvl1pPr>
          </a:lstStyle>
          <a:p>
            <a:fld id="{42FD6FDE-BAFD-41CE-B0C1-DB9318917284}" type="slidenum">
              <a:rPr lang="cs-CZ" smtClean="0"/>
              <a:pPr/>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a:t>Klepnutím lze upravit styl předlohy nadpisů.</a:t>
            </a:r>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
        <p:nvSpPr>
          <p:cNvPr id="5" name="Zástupný symbol pro zápatí 4"/>
          <p:cNvSpPr>
            <a:spLocks noGrp="1"/>
          </p:cNvSpPr>
          <p:nvPr>
            <p:ph type="ftr" sz="quarter" idx="11"/>
          </p:nvPr>
        </p:nvSpPr>
        <p:spPr/>
        <p:txBody>
          <a:bodyPr/>
          <a:lstStyle>
            <a:lvl1pPr>
              <a:defRPr/>
            </a:lvl1pPr>
          </a:lstStyle>
          <a:p>
            <a:endParaRPr lang="cs-CZ"/>
          </a:p>
        </p:txBody>
      </p:sp>
      <p:sp>
        <p:nvSpPr>
          <p:cNvPr id="6" name="Zástupný symbol pro číslo snímku 5"/>
          <p:cNvSpPr>
            <a:spLocks noGrp="1"/>
          </p:cNvSpPr>
          <p:nvPr>
            <p:ph type="sldNum" sz="quarter" idx="12"/>
          </p:nvPr>
        </p:nvSpPr>
        <p:spPr/>
        <p:txBody>
          <a:bodyPr/>
          <a:lstStyle>
            <a:lvl1pPr>
              <a:defRPr/>
            </a:lvl1pPr>
          </a:lstStyle>
          <a:p>
            <a:fld id="{42FD6FDE-BAFD-41CE-B0C1-DB9318917284}" type="slidenum">
              <a:rPr lang="cs-CZ" smtClean="0"/>
              <a:pPr/>
              <a:t>‹#›</a:t>
            </a:fld>
            <a:endParaRPr lang="cs-CZ"/>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Nadpis a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text 2"/>
          <p:cNvSpPr>
            <a:spLocks noGrp="1"/>
          </p:cNvSpPr>
          <p:nvPr>
            <p:ph type="body" idx="1"/>
          </p:nvPr>
        </p:nvSpPr>
        <p:spPr/>
        <p:txBody>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EACCA5A4-9AAC-4B31-9762-48D6970A70D0}" type="datetimeFigureOut">
              <a:rPr lang="cs-CZ" smtClean="0"/>
              <a:pPr/>
              <a:t>01.10.2024</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2FD6FDE-BAFD-41CE-B0C1-DB9318917284}" type="slidenum">
              <a:rPr lang="cs-CZ" smtClean="0"/>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285720" y="1285860"/>
            <a:ext cx="8572560" cy="5072098"/>
          </a:xfrm>
        </p:spPr>
        <p:txBody>
          <a:bodyPr/>
          <a:lstStyle>
            <a:lvl3pPr>
              <a:defRPr/>
            </a:lvl3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12" name="Nadpis 11"/>
          <p:cNvSpPr>
            <a:spLocks noGrp="1"/>
          </p:cNvSpPr>
          <p:nvPr>
            <p:ph type="title"/>
          </p:nvPr>
        </p:nvSpPr>
        <p:spPr/>
        <p:txBody>
          <a:bodyPr/>
          <a:lstStyle/>
          <a:p>
            <a:r>
              <a:rPr lang="cs-CZ"/>
              <a:t>Klepnutím lze upravit styl předlohy nadpisů.</a:t>
            </a:r>
          </a:p>
        </p:txBody>
      </p:sp>
      <p:sp>
        <p:nvSpPr>
          <p:cNvPr id="16" name="Zástupný symbol pro datum 15"/>
          <p:cNvSpPr>
            <a:spLocks noGrp="1"/>
          </p:cNvSpPr>
          <p:nvPr>
            <p:ph type="dt" sz="half" idx="10"/>
          </p:nvPr>
        </p:nvSpPr>
        <p:spPr/>
        <p:txBody>
          <a:bodyPr/>
          <a:lstStyle/>
          <a:p>
            <a:fld id="{EACCA5A4-9AAC-4B31-9762-48D6970A70D0}" type="datetimeFigureOut">
              <a:rPr lang="cs-CZ" smtClean="0"/>
              <a:pPr/>
              <a:t>01.10.2024</a:t>
            </a:fld>
            <a:endParaRPr lang="cs-CZ"/>
          </a:p>
        </p:txBody>
      </p:sp>
      <p:sp>
        <p:nvSpPr>
          <p:cNvPr id="17" name="Zástupný symbol pro číslo snímku 16"/>
          <p:cNvSpPr>
            <a:spLocks noGrp="1"/>
          </p:cNvSpPr>
          <p:nvPr>
            <p:ph type="sldNum" sz="quarter" idx="11"/>
          </p:nvPr>
        </p:nvSpPr>
        <p:spPr/>
        <p:txBody>
          <a:bodyPr/>
          <a:lstStyle/>
          <a:p>
            <a:fld id="{42FD6FDE-BAFD-41CE-B0C1-DB9318917284}" type="slidenum">
              <a:rPr lang="cs-CZ" smtClean="0"/>
              <a:pPr/>
              <a:t>‹#›</a:t>
            </a:fld>
            <a:endParaRPr lang="cs-CZ"/>
          </a:p>
        </p:txBody>
      </p:sp>
      <p:sp>
        <p:nvSpPr>
          <p:cNvPr id="18" name="Zástupný symbol pro zápatí 17"/>
          <p:cNvSpPr>
            <a:spLocks noGrp="1"/>
          </p:cNvSpPr>
          <p:nvPr>
            <p:ph type="ftr" sz="quarter" idx="12"/>
          </p:nvPr>
        </p:nvSpPr>
        <p:spPr/>
        <p:txBody>
          <a:bodyPr/>
          <a:lstStyle>
            <a:lvl1pPr>
              <a:defRPr/>
            </a:lvl1pPr>
          </a:lstStyle>
          <a:p>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drojové kódy">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285720" y="1285860"/>
            <a:ext cx="8572560" cy="2359164"/>
          </a:xfrm>
        </p:spPr>
        <p:txBody>
          <a:bodyPr/>
          <a:lstStyle>
            <a:lvl3pPr>
              <a:defRPr/>
            </a:lvl3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12" name="Nadpis 11"/>
          <p:cNvSpPr>
            <a:spLocks noGrp="1"/>
          </p:cNvSpPr>
          <p:nvPr>
            <p:ph type="title"/>
          </p:nvPr>
        </p:nvSpPr>
        <p:spPr/>
        <p:txBody>
          <a:bodyPr/>
          <a:lstStyle/>
          <a:p>
            <a:r>
              <a:rPr lang="cs-CZ"/>
              <a:t>Klepnutím lze upravit styl předlohy nadpisů.</a:t>
            </a:r>
          </a:p>
        </p:txBody>
      </p:sp>
      <p:sp>
        <p:nvSpPr>
          <p:cNvPr id="16" name="Zástupný symbol pro datum 15"/>
          <p:cNvSpPr>
            <a:spLocks noGrp="1"/>
          </p:cNvSpPr>
          <p:nvPr>
            <p:ph type="dt" sz="half" idx="10"/>
          </p:nvPr>
        </p:nvSpPr>
        <p:spPr/>
        <p:txBody>
          <a:bodyPr/>
          <a:lstStyle/>
          <a:p>
            <a:fld id="{EACCA5A4-9AAC-4B31-9762-48D6970A70D0}" type="datetimeFigureOut">
              <a:rPr lang="cs-CZ" smtClean="0"/>
              <a:pPr/>
              <a:t>01.10.2024</a:t>
            </a:fld>
            <a:endParaRPr lang="cs-CZ"/>
          </a:p>
        </p:txBody>
      </p:sp>
      <p:sp>
        <p:nvSpPr>
          <p:cNvPr id="17" name="Zástupný symbol pro číslo snímku 16"/>
          <p:cNvSpPr>
            <a:spLocks noGrp="1"/>
          </p:cNvSpPr>
          <p:nvPr>
            <p:ph type="sldNum" sz="quarter" idx="11"/>
          </p:nvPr>
        </p:nvSpPr>
        <p:spPr/>
        <p:txBody>
          <a:bodyPr/>
          <a:lstStyle/>
          <a:p>
            <a:fld id="{42FD6FDE-BAFD-41CE-B0C1-DB9318917284}" type="slidenum">
              <a:rPr lang="cs-CZ" smtClean="0"/>
              <a:pPr/>
              <a:t>‹#›</a:t>
            </a:fld>
            <a:endParaRPr lang="cs-CZ"/>
          </a:p>
        </p:txBody>
      </p:sp>
      <p:sp>
        <p:nvSpPr>
          <p:cNvPr id="18" name="Zástupný symbol pro zápatí 17"/>
          <p:cNvSpPr>
            <a:spLocks noGrp="1"/>
          </p:cNvSpPr>
          <p:nvPr>
            <p:ph type="ftr" sz="quarter" idx="12"/>
          </p:nvPr>
        </p:nvSpPr>
        <p:spPr/>
        <p:txBody>
          <a:bodyPr/>
          <a:lstStyle>
            <a:lvl1pPr>
              <a:defRPr/>
            </a:lvl1pPr>
          </a:lstStyle>
          <a:p>
            <a:endParaRPr lang="cs-CZ"/>
          </a:p>
        </p:txBody>
      </p:sp>
      <p:sp>
        <p:nvSpPr>
          <p:cNvPr id="7" name="Zástupný symbol pro obsah 1"/>
          <p:cNvSpPr>
            <a:spLocks noGrp="1"/>
          </p:cNvSpPr>
          <p:nvPr>
            <p:ph idx="13"/>
          </p:nvPr>
        </p:nvSpPr>
        <p:spPr>
          <a:xfrm>
            <a:off x="323528" y="3861048"/>
            <a:ext cx="8496944" cy="2448272"/>
          </a:xfrm>
          <a:gradFill flip="none" rotWithShape="1">
            <a:gsLst>
              <a:gs pos="100000">
                <a:schemeClr val="accent3"/>
              </a:gs>
              <a:gs pos="0">
                <a:srgbClr val="F0F0F0"/>
              </a:gs>
            </a:gsLst>
            <a:lin ang="16200000" scaled="1"/>
            <a:tileRect/>
          </a:gradFill>
          <a:ln w="38100">
            <a:solidFill>
              <a:srgbClr val="6496A0"/>
            </a:solidFill>
          </a:ln>
          <a:effectLst>
            <a:outerShdw blurRad="50800" dist="38100" dir="2700000" algn="tl" rotWithShape="0">
              <a:srgbClr val="F08228">
                <a:alpha val="78000"/>
              </a:srgbClr>
            </a:outerShdw>
          </a:effectLst>
        </p:spPr>
        <p:txBody>
          <a:bodyPr/>
          <a:lstStyle>
            <a:lvl1pPr>
              <a:defRPr sz="800"/>
            </a:lvl1pPr>
          </a:lstStyle>
          <a:p>
            <a:pPr lvl="0">
              <a:buNone/>
            </a:pPr>
            <a:r>
              <a:rPr lang="cs-CZ" sz="1000"/>
              <a:t>Klepnutím lze upravit styly předlohy textu.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Klepnutím lze upravit styl předlohy nadpisů.</a:t>
            </a:r>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s-CZ"/>
              <a:t>Klepnutím lze upravit styly předlohy textu.</a:t>
            </a:r>
          </a:p>
        </p:txBody>
      </p:sp>
      <p:sp>
        <p:nvSpPr>
          <p:cNvPr id="4" name="Zástupný symbol pro datum 3"/>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
        <p:nvSpPr>
          <p:cNvPr id="5" name="Zástupný symbol pro zápatí 4"/>
          <p:cNvSpPr>
            <a:spLocks noGrp="1"/>
          </p:cNvSpPr>
          <p:nvPr>
            <p:ph type="ftr" sz="quarter" idx="11"/>
          </p:nvPr>
        </p:nvSpPr>
        <p:spPr/>
        <p:txBody>
          <a:bodyPr/>
          <a:lstStyle>
            <a:lvl1pPr>
              <a:defRPr/>
            </a:lvl1pPr>
          </a:lstStyle>
          <a:p>
            <a:endParaRPr lang="cs-CZ"/>
          </a:p>
        </p:txBody>
      </p:sp>
      <p:sp>
        <p:nvSpPr>
          <p:cNvPr id="6" name="Zástupný symbol pro číslo snímku 5"/>
          <p:cNvSpPr>
            <a:spLocks noGrp="1"/>
          </p:cNvSpPr>
          <p:nvPr>
            <p:ph type="sldNum" sz="quarter" idx="12"/>
          </p:nvPr>
        </p:nvSpPr>
        <p:spPr>
          <a:xfrm>
            <a:off x="6500826" y="6245225"/>
            <a:ext cx="804882" cy="476250"/>
          </a:xfrm>
        </p:spPr>
        <p:txBody>
          <a:bodyPr/>
          <a:lstStyle>
            <a:lvl1pPr>
              <a:defRPr/>
            </a:lvl1pPr>
          </a:lstStyle>
          <a:p>
            <a:fld id="{42FD6FDE-BAFD-41CE-B0C1-DB9318917284}"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obsah 2"/>
          <p:cNvSpPr>
            <a:spLocks noGrp="1"/>
          </p:cNvSpPr>
          <p:nvPr>
            <p:ph sz="half" idx="1"/>
          </p:nvPr>
        </p:nvSpPr>
        <p:spPr>
          <a:xfrm>
            <a:off x="214282" y="1285860"/>
            <a:ext cx="4281518" cy="507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symbol pro obsah 3"/>
          <p:cNvSpPr>
            <a:spLocks noGrp="1"/>
          </p:cNvSpPr>
          <p:nvPr>
            <p:ph sz="half" idx="2"/>
          </p:nvPr>
        </p:nvSpPr>
        <p:spPr>
          <a:xfrm>
            <a:off x="4648200" y="1285860"/>
            <a:ext cx="4281518" cy="507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5" name="Zástupný symbol pro datum 4"/>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
        <p:nvSpPr>
          <p:cNvPr id="6" name="Zástupný symbol pro zápatí 5"/>
          <p:cNvSpPr>
            <a:spLocks noGrp="1"/>
          </p:cNvSpPr>
          <p:nvPr>
            <p:ph type="ftr" sz="quarter" idx="11"/>
          </p:nvPr>
        </p:nvSpPr>
        <p:spPr/>
        <p:txBody>
          <a:bodyPr/>
          <a:lstStyle>
            <a:lvl1pPr>
              <a:defRPr/>
            </a:lvl1pPr>
          </a:lstStyle>
          <a:p>
            <a:endParaRPr lang="cs-CZ"/>
          </a:p>
        </p:txBody>
      </p:sp>
      <p:sp>
        <p:nvSpPr>
          <p:cNvPr id="7" name="Zástupný symbol pro číslo snímku 6"/>
          <p:cNvSpPr>
            <a:spLocks noGrp="1"/>
          </p:cNvSpPr>
          <p:nvPr>
            <p:ph type="sldNum" sz="quarter" idx="12"/>
          </p:nvPr>
        </p:nvSpPr>
        <p:spPr>
          <a:xfrm>
            <a:off x="8410556" y="6500834"/>
            <a:ext cx="733444" cy="357166"/>
          </a:xfrm>
        </p:spPr>
        <p:txBody>
          <a:bodyPr/>
          <a:lstStyle>
            <a:lvl1pPr>
              <a:defRPr/>
            </a:lvl1pPr>
          </a:lstStyle>
          <a:p>
            <a:fld id="{42FD6FDE-BAFD-41CE-B0C1-DB9318917284}"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Klepnutím lze upravit styl předlohy nadpisů.</a:t>
            </a:r>
          </a:p>
        </p:txBody>
      </p:sp>
      <p:sp>
        <p:nvSpPr>
          <p:cNvPr id="3" name="Zástupný symbol pro text 2"/>
          <p:cNvSpPr>
            <a:spLocks noGrp="1"/>
          </p:cNvSpPr>
          <p:nvPr>
            <p:ph type="body" idx="1"/>
          </p:nvPr>
        </p:nvSpPr>
        <p:spPr>
          <a:xfrm>
            <a:off x="142844" y="1357298"/>
            <a:ext cx="43545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Klepnutím lze upravit styly předlohy textu.</a:t>
            </a:r>
          </a:p>
        </p:txBody>
      </p:sp>
      <p:sp>
        <p:nvSpPr>
          <p:cNvPr id="4" name="Zástupný symbol pro obsah 3"/>
          <p:cNvSpPr>
            <a:spLocks noGrp="1"/>
          </p:cNvSpPr>
          <p:nvPr>
            <p:ph sz="half" idx="2"/>
          </p:nvPr>
        </p:nvSpPr>
        <p:spPr>
          <a:xfrm>
            <a:off x="142844" y="2000241"/>
            <a:ext cx="4354544" cy="43577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5" name="Zástupný symbol pro text 4"/>
          <p:cNvSpPr>
            <a:spLocks noGrp="1"/>
          </p:cNvSpPr>
          <p:nvPr>
            <p:ph type="body" sz="quarter" idx="3"/>
          </p:nvPr>
        </p:nvSpPr>
        <p:spPr>
          <a:xfrm>
            <a:off x="4643438" y="1357298"/>
            <a:ext cx="428628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Klepnutím lze upravit styly předlohy textu.</a:t>
            </a:r>
          </a:p>
        </p:txBody>
      </p:sp>
      <p:sp>
        <p:nvSpPr>
          <p:cNvPr id="6" name="Zástupný symbol pro obsah 5"/>
          <p:cNvSpPr>
            <a:spLocks noGrp="1"/>
          </p:cNvSpPr>
          <p:nvPr>
            <p:ph sz="quarter" idx="4"/>
          </p:nvPr>
        </p:nvSpPr>
        <p:spPr>
          <a:xfrm>
            <a:off x="4645025" y="2000240"/>
            <a:ext cx="4284693" cy="43577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7" name="Zástupný symbol pro datum 6"/>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
        <p:nvSpPr>
          <p:cNvPr id="8" name="Zástupný symbol pro zápatí 7"/>
          <p:cNvSpPr>
            <a:spLocks noGrp="1"/>
          </p:cNvSpPr>
          <p:nvPr>
            <p:ph type="ftr" sz="quarter" idx="11"/>
          </p:nvPr>
        </p:nvSpPr>
        <p:spPr/>
        <p:txBody>
          <a:bodyPr/>
          <a:lstStyle>
            <a:lvl1pPr>
              <a:defRPr/>
            </a:lvl1pPr>
          </a:lstStyle>
          <a:p>
            <a:endParaRPr lang="cs-CZ"/>
          </a:p>
        </p:txBody>
      </p:sp>
      <p:sp>
        <p:nvSpPr>
          <p:cNvPr id="9" name="Zástupný symbol pro číslo snímku 8"/>
          <p:cNvSpPr>
            <a:spLocks noGrp="1"/>
          </p:cNvSpPr>
          <p:nvPr>
            <p:ph type="sldNum" sz="quarter" idx="12"/>
          </p:nvPr>
        </p:nvSpPr>
        <p:spPr>
          <a:xfrm>
            <a:off x="8339118" y="6500834"/>
            <a:ext cx="804882" cy="357166"/>
          </a:xfrm>
        </p:spPr>
        <p:txBody>
          <a:bodyPr/>
          <a:lstStyle>
            <a:lvl1pPr>
              <a:defRPr/>
            </a:lvl1pPr>
          </a:lstStyle>
          <a:p>
            <a:fld id="{42FD6FDE-BAFD-41CE-B0C1-DB9318917284}"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datum 2"/>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
        <p:nvSpPr>
          <p:cNvPr id="4" name="Zástupný symbol pro zápatí 3"/>
          <p:cNvSpPr>
            <a:spLocks noGrp="1"/>
          </p:cNvSpPr>
          <p:nvPr>
            <p:ph type="ftr" sz="quarter" idx="11"/>
          </p:nvPr>
        </p:nvSpPr>
        <p:spPr/>
        <p:txBody>
          <a:bodyPr/>
          <a:lstStyle>
            <a:lvl1pPr>
              <a:defRPr/>
            </a:lvl1pPr>
          </a:lstStyle>
          <a:p>
            <a:endParaRPr lang="cs-CZ"/>
          </a:p>
        </p:txBody>
      </p:sp>
      <p:sp>
        <p:nvSpPr>
          <p:cNvPr id="5" name="Zástupný symbol pro číslo snímku 4"/>
          <p:cNvSpPr>
            <a:spLocks noGrp="1"/>
          </p:cNvSpPr>
          <p:nvPr>
            <p:ph type="sldNum" sz="quarter" idx="12"/>
          </p:nvPr>
        </p:nvSpPr>
        <p:spPr/>
        <p:txBody>
          <a:bodyPr/>
          <a:lstStyle>
            <a:lvl1pPr>
              <a:defRPr/>
            </a:lvl1pPr>
          </a:lstStyle>
          <a:p>
            <a:fld id="{42FD6FDE-BAFD-41CE-B0C1-DB9318917284}"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
        <p:nvSpPr>
          <p:cNvPr id="3" name="Zástupný symbol pro zápatí 2"/>
          <p:cNvSpPr>
            <a:spLocks noGrp="1"/>
          </p:cNvSpPr>
          <p:nvPr>
            <p:ph type="ftr" sz="quarter" idx="11"/>
          </p:nvPr>
        </p:nvSpPr>
        <p:spPr/>
        <p:txBody>
          <a:bodyPr/>
          <a:lstStyle>
            <a:lvl1pPr>
              <a:defRPr/>
            </a:lvl1pPr>
          </a:lstStyle>
          <a:p>
            <a:endParaRPr lang="cs-CZ"/>
          </a:p>
        </p:txBody>
      </p:sp>
      <p:sp>
        <p:nvSpPr>
          <p:cNvPr id="4" name="Zástupný symbol pro číslo snímku 3"/>
          <p:cNvSpPr>
            <a:spLocks noGrp="1"/>
          </p:cNvSpPr>
          <p:nvPr>
            <p:ph type="sldNum" sz="quarter" idx="12"/>
          </p:nvPr>
        </p:nvSpPr>
        <p:spPr/>
        <p:txBody>
          <a:bodyPr/>
          <a:lstStyle>
            <a:lvl1pPr>
              <a:defRPr/>
            </a:lvl1pPr>
          </a:lstStyle>
          <a:p>
            <a:fld id="{42FD6FDE-BAFD-41CE-B0C1-DB9318917284}"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928662" y="273050"/>
            <a:ext cx="2536851" cy="1655752"/>
          </a:xfrm>
        </p:spPr>
        <p:txBody>
          <a:bodyPr anchor="b"/>
          <a:lstStyle>
            <a:lvl1pPr algn="l">
              <a:defRPr sz="2000" b="1"/>
            </a:lvl1pPr>
          </a:lstStyle>
          <a:p>
            <a:r>
              <a:rPr lang="cs-CZ"/>
              <a:t>Klepnutím lze upravit styl předlohy nadpisů.</a:t>
            </a:r>
            <a:endParaRPr lang="cs-CZ" dirty="0"/>
          </a:p>
        </p:txBody>
      </p:sp>
      <p:sp>
        <p:nvSpPr>
          <p:cNvPr id="3" name="Zástupný symbol pro obsah 2"/>
          <p:cNvSpPr>
            <a:spLocks noGrp="1"/>
          </p:cNvSpPr>
          <p:nvPr>
            <p:ph idx="1"/>
          </p:nvPr>
        </p:nvSpPr>
        <p:spPr>
          <a:xfrm>
            <a:off x="3575050" y="273050"/>
            <a:ext cx="5354668" cy="608490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142844" y="2071678"/>
            <a:ext cx="3322669" cy="42862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Klepnutím lze upravit styly předlohy textu.</a:t>
            </a:r>
          </a:p>
        </p:txBody>
      </p:sp>
      <p:sp>
        <p:nvSpPr>
          <p:cNvPr id="5" name="Zástupný symbol pro datum 4"/>
          <p:cNvSpPr>
            <a:spLocks noGrp="1"/>
          </p:cNvSpPr>
          <p:nvPr>
            <p:ph type="dt" sz="half" idx="10"/>
          </p:nvPr>
        </p:nvSpPr>
        <p:spPr/>
        <p:txBody>
          <a:bodyPr/>
          <a:lstStyle>
            <a:lvl1pPr>
              <a:defRPr/>
            </a:lvl1pPr>
          </a:lstStyle>
          <a:p>
            <a:fld id="{EACCA5A4-9AAC-4B31-9762-48D6970A70D0}" type="datetimeFigureOut">
              <a:rPr lang="cs-CZ" smtClean="0"/>
              <a:pPr/>
              <a:t>01.10.2024</a:t>
            </a:fld>
            <a:endParaRPr lang="cs-CZ"/>
          </a:p>
        </p:txBody>
      </p:sp>
      <p:sp>
        <p:nvSpPr>
          <p:cNvPr id="6" name="Zástupný symbol pro zápatí 5"/>
          <p:cNvSpPr>
            <a:spLocks noGrp="1"/>
          </p:cNvSpPr>
          <p:nvPr>
            <p:ph type="ftr" sz="quarter" idx="11"/>
          </p:nvPr>
        </p:nvSpPr>
        <p:spPr/>
        <p:txBody>
          <a:bodyPr/>
          <a:lstStyle>
            <a:lvl1pPr>
              <a:defRPr/>
            </a:lvl1pPr>
          </a:lstStyle>
          <a:p>
            <a:endParaRPr lang="cs-CZ"/>
          </a:p>
        </p:txBody>
      </p:sp>
      <p:sp>
        <p:nvSpPr>
          <p:cNvPr id="7" name="Zástupný symbol pro číslo snímku 6"/>
          <p:cNvSpPr>
            <a:spLocks noGrp="1"/>
          </p:cNvSpPr>
          <p:nvPr>
            <p:ph type="sldNum" sz="quarter" idx="12"/>
          </p:nvPr>
        </p:nvSpPr>
        <p:spPr/>
        <p:txBody>
          <a:bodyPr/>
          <a:lstStyle>
            <a:lvl1pPr>
              <a:defRPr/>
            </a:lvl1pPr>
          </a:lstStyle>
          <a:p>
            <a:fld id="{42FD6FDE-BAFD-41CE-B0C1-DB9318917284}"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3" descr="D:\Home\jez04\Pictures\fei_ruka.png"/>
          <p:cNvPicPr>
            <a:picLocks noChangeAspect="1" noChangeArrowheads="1"/>
          </p:cNvPicPr>
          <p:nvPr/>
        </p:nvPicPr>
        <p:blipFill>
          <a:blip r:embed="rId15" cstate="print"/>
          <a:srcRect/>
          <a:stretch>
            <a:fillRect/>
          </a:stretch>
        </p:blipFill>
        <p:spPr bwMode="auto">
          <a:xfrm>
            <a:off x="7296150" y="5016500"/>
            <a:ext cx="1847850" cy="1841500"/>
          </a:xfrm>
          <a:prstGeom prst="rect">
            <a:avLst/>
          </a:prstGeom>
          <a:noFill/>
        </p:spPr>
      </p:pic>
      <p:sp>
        <p:nvSpPr>
          <p:cNvPr id="1026" name="Rectangle 2"/>
          <p:cNvSpPr>
            <a:spLocks noGrp="1" noChangeArrowheads="1"/>
          </p:cNvSpPr>
          <p:nvPr>
            <p:ph type="title"/>
          </p:nvPr>
        </p:nvSpPr>
        <p:spPr bwMode="auto">
          <a:xfrm>
            <a:off x="928662" y="142852"/>
            <a:ext cx="8001056" cy="10001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cs-CZ" dirty="0"/>
              <a:t>Klepnutím lze upravit styl předlohy nadpisů.</a:t>
            </a:r>
          </a:p>
        </p:txBody>
      </p:sp>
      <p:sp>
        <p:nvSpPr>
          <p:cNvPr id="1027" name="Rectangle 3"/>
          <p:cNvSpPr>
            <a:spLocks noGrp="1" noChangeArrowheads="1"/>
          </p:cNvSpPr>
          <p:nvPr>
            <p:ph type="body" idx="1"/>
          </p:nvPr>
        </p:nvSpPr>
        <p:spPr bwMode="auto">
          <a:xfrm>
            <a:off x="214282" y="1643050"/>
            <a:ext cx="8643998" cy="47149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cs-CZ" dirty="0"/>
              <a:t>Klepnutím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1028" name="Rectangle 4"/>
          <p:cNvSpPr>
            <a:spLocks noGrp="1" noChangeArrowheads="1"/>
          </p:cNvSpPr>
          <p:nvPr>
            <p:ph type="dt" sz="half" idx="2"/>
          </p:nvPr>
        </p:nvSpPr>
        <p:spPr bwMode="auto">
          <a:xfrm>
            <a:off x="0" y="6500834"/>
            <a:ext cx="1142976" cy="3571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EACCA5A4-9AAC-4B31-9762-48D6970A70D0}" type="datetimeFigureOut">
              <a:rPr lang="cs-CZ" smtClean="0"/>
              <a:pPr/>
              <a:t>01.10.2024</a:t>
            </a:fld>
            <a:endParaRPr lang="cs-CZ"/>
          </a:p>
        </p:txBody>
      </p:sp>
      <p:sp>
        <p:nvSpPr>
          <p:cNvPr id="1029" name="Rectangle 5"/>
          <p:cNvSpPr>
            <a:spLocks noGrp="1" noChangeArrowheads="1"/>
          </p:cNvSpPr>
          <p:nvPr>
            <p:ph type="ftr" sz="quarter" idx="3"/>
          </p:nvPr>
        </p:nvSpPr>
        <p:spPr bwMode="auto">
          <a:xfrm>
            <a:off x="1500166" y="6500834"/>
            <a:ext cx="5786478" cy="3571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cs-CZ"/>
          </a:p>
        </p:txBody>
      </p:sp>
      <p:sp>
        <p:nvSpPr>
          <p:cNvPr id="1030" name="Rectangle 6"/>
          <p:cNvSpPr>
            <a:spLocks noGrp="1" noChangeArrowheads="1"/>
          </p:cNvSpPr>
          <p:nvPr>
            <p:ph type="sldNum" sz="quarter" idx="4"/>
          </p:nvPr>
        </p:nvSpPr>
        <p:spPr bwMode="auto">
          <a:xfrm>
            <a:off x="8481994" y="6500834"/>
            <a:ext cx="662006" cy="3571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2FD6FDE-BAFD-41CE-B0C1-DB9318917284}" type="slidenum">
              <a:rPr lang="cs-CZ" smtClean="0"/>
              <a:pPr/>
              <a:t>‹#›</a:t>
            </a:fld>
            <a:endParaRPr lang="cs-CZ"/>
          </a:p>
        </p:txBody>
      </p:sp>
      <p:pic>
        <p:nvPicPr>
          <p:cNvPr id="7" name="Picture 2" descr="D:\Home\jez04\Pictures\fei_logo.png"/>
          <p:cNvPicPr>
            <a:picLocks noChangeAspect="1" noChangeArrowheads="1"/>
          </p:cNvPicPr>
          <p:nvPr/>
        </p:nvPicPr>
        <p:blipFill>
          <a:blip r:embed="rId16" cstate="print"/>
          <a:srcRect/>
          <a:stretch>
            <a:fillRect/>
          </a:stretch>
        </p:blipFill>
        <p:spPr bwMode="auto">
          <a:xfrm>
            <a:off x="168249" y="177783"/>
            <a:ext cx="688975" cy="822325"/>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oleObject" Target="../embeddings/oleObject5.bin"/><Relationship Id="rId4" Type="http://schemas.openxmlformats.org/officeDocument/2006/relationships/image" Target="../media/image23.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normAutofit fontScale="55000" lnSpcReduction="20000"/>
          </a:bodyPr>
          <a:lstStyle/>
          <a:p>
            <a:r>
              <a:rPr lang="cs-CZ" dirty="0"/>
              <a:t>COCKBURN, A. </a:t>
            </a:r>
            <a:r>
              <a:rPr lang="cs-CZ" i="1" dirty="0"/>
              <a:t>Use </a:t>
            </a:r>
            <a:r>
              <a:rPr lang="cs-CZ" i="1" dirty="0" err="1"/>
              <a:t>Cases</a:t>
            </a:r>
            <a:r>
              <a:rPr lang="cs-CZ" i="1" dirty="0"/>
              <a:t> Jak efektivně modelovat aplikace</a:t>
            </a:r>
            <a:r>
              <a:rPr lang="cs-CZ" dirty="0"/>
              <a:t>. CP </a:t>
            </a:r>
            <a:r>
              <a:rPr lang="cs-CZ" dirty="0" err="1"/>
              <a:t>Books</a:t>
            </a:r>
            <a:r>
              <a:rPr lang="cs-CZ" dirty="0"/>
              <a:t>, a.s., 2005. ISBN 80-251-0721-3.</a:t>
            </a:r>
          </a:p>
          <a:p>
            <a:r>
              <a:rPr lang="cs-CZ" dirty="0"/>
              <a:t>FOWLER, M. </a:t>
            </a:r>
            <a:r>
              <a:rPr lang="cs-CZ" i="1" dirty="0"/>
              <a:t>UML </a:t>
            </a:r>
            <a:r>
              <a:rPr lang="cs-CZ" i="1" dirty="0" err="1"/>
              <a:t>Distilled</a:t>
            </a:r>
            <a:r>
              <a:rPr lang="cs-CZ" i="1" dirty="0"/>
              <a:t>: A </a:t>
            </a:r>
            <a:r>
              <a:rPr lang="cs-CZ" i="1" dirty="0" err="1"/>
              <a:t>Brief</a:t>
            </a:r>
            <a:r>
              <a:rPr lang="cs-CZ" i="1" dirty="0"/>
              <a:t> </a:t>
            </a:r>
            <a:r>
              <a:rPr lang="cs-CZ" i="1" dirty="0" err="1"/>
              <a:t>Guide</a:t>
            </a:r>
            <a:r>
              <a:rPr lang="cs-CZ" i="1" dirty="0"/>
              <a:t> to </a:t>
            </a:r>
            <a:r>
              <a:rPr lang="cs-CZ" i="1" dirty="0" err="1"/>
              <a:t>the</a:t>
            </a:r>
            <a:r>
              <a:rPr lang="cs-CZ" i="1" dirty="0"/>
              <a:t> Standard </a:t>
            </a:r>
            <a:r>
              <a:rPr lang="cs-CZ" i="1" dirty="0" err="1"/>
              <a:t>Object</a:t>
            </a:r>
            <a:r>
              <a:rPr lang="cs-CZ" i="1" dirty="0"/>
              <a:t> Modeling </a:t>
            </a:r>
            <a:r>
              <a:rPr lang="cs-CZ" i="1" dirty="0" err="1"/>
              <a:t>Language</a:t>
            </a:r>
            <a:r>
              <a:rPr lang="cs-CZ" dirty="0"/>
              <a:t>. </a:t>
            </a:r>
            <a:r>
              <a:rPr lang="cs-CZ" dirty="0" err="1"/>
              <a:t>Addison-Wesley</a:t>
            </a:r>
            <a:r>
              <a:rPr lang="cs-CZ" dirty="0"/>
              <a:t> Professional, 2003. ISBN 978-0321193681.</a:t>
            </a:r>
          </a:p>
          <a:p>
            <a:r>
              <a:rPr lang="cs-CZ" dirty="0"/>
              <a:t>GAMMA, E., HELM, R., JOHNSON, R. AND VLISSIDES, J.M. </a:t>
            </a:r>
            <a:r>
              <a:rPr lang="cs-CZ" i="1" dirty="0"/>
              <a:t>Design </a:t>
            </a:r>
            <a:r>
              <a:rPr lang="cs-CZ" i="1" dirty="0" err="1"/>
              <a:t>Patterns</a:t>
            </a:r>
            <a:r>
              <a:rPr lang="cs-CZ" i="1" dirty="0"/>
              <a:t>: </a:t>
            </a:r>
            <a:r>
              <a:rPr lang="cs-CZ" i="1" dirty="0" err="1"/>
              <a:t>Elements</a:t>
            </a:r>
            <a:r>
              <a:rPr lang="cs-CZ" i="1" dirty="0"/>
              <a:t> </a:t>
            </a:r>
            <a:r>
              <a:rPr lang="cs-CZ" i="1" dirty="0" err="1"/>
              <a:t>of</a:t>
            </a:r>
            <a:r>
              <a:rPr lang="cs-CZ" i="1" dirty="0"/>
              <a:t> </a:t>
            </a:r>
            <a:r>
              <a:rPr lang="cs-CZ" i="1" dirty="0" err="1"/>
              <a:t>Reusable</a:t>
            </a:r>
            <a:r>
              <a:rPr lang="cs-CZ" i="1" dirty="0"/>
              <a:t> </a:t>
            </a:r>
            <a:r>
              <a:rPr lang="cs-CZ" i="1" dirty="0" err="1"/>
              <a:t>Object</a:t>
            </a:r>
            <a:r>
              <a:rPr lang="cs-CZ" i="1" dirty="0"/>
              <a:t>-</a:t>
            </a:r>
            <a:r>
              <a:rPr lang="cs-CZ" i="1" dirty="0" err="1"/>
              <a:t>Oriented</a:t>
            </a:r>
            <a:r>
              <a:rPr lang="cs-CZ" i="1" dirty="0"/>
              <a:t> Software</a:t>
            </a:r>
            <a:r>
              <a:rPr lang="cs-CZ" dirty="0"/>
              <a:t>. 1st </a:t>
            </a:r>
            <a:r>
              <a:rPr lang="cs-CZ" dirty="0" err="1"/>
              <a:t>ed</a:t>
            </a:r>
            <a:r>
              <a:rPr lang="cs-CZ" dirty="0"/>
              <a:t>.: </a:t>
            </a:r>
            <a:r>
              <a:rPr lang="cs-CZ" dirty="0" err="1"/>
              <a:t>Addison</a:t>
            </a:r>
            <a:r>
              <a:rPr lang="cs-CZ" dirty="0"/>
              <a:t>-</a:t>
            </a:r>
            <a:r>
              <a:rPr lang="cs-CZ" dirty="0" err="1"/>
              <a:t>Wesley</a:t>
            </a:r>
            <a:r>
              <a:rPr lang="cs-CZ" dirty="0"/>
              <a:t> Professional, 1994. ISBN 978-0201633610.</a:t>
            </a:r>
          </a:p>
          <a:p>
            <a:r>
              <a:rPr lang="cs-CZ" dirty="0"/>
              <a:t>PFLEEGER, S.L. AND ATLEE, J.M. </a:t>
            </a:r>
            <a:r>
              <a:rPr lang="cs-CZ" i="1" dirty="0"/>
              <a:t>Software </a:t>
            </a:r>
            <a:r>
              <a:rPr lang="cs-CZ" i="1" dirty="0" err="1"/>
              <a:t>Engineering</a:t>
            </a:r>
            <a:r>
              <a:rPr lang="cs-CZ" i="1" dirty="0"/>
              <a:t>: </a:t>
            </a:r>
            <a:r>
              <a:rPr lang="cs-CZ" i="1" dirty="0" err="1"/>
              <a:t>Theory</a:t>
            </a:r>
            <a:r>
              <a:rPr lang="cs-CZ" i="1" dirty="0"/>
              <a:t> and </a:t>
            </a:r>
            <a:r>
              <a:rPr lang="cs-CZ" i="1" dirty="0" err="1"/>
              <a:t>Practice</a:t>
            </a:r>
            <a:r>
              <a:rPr lang="cs-CZ" dirty="0"/>
              <a:t>. </a:t>
            </a:r>
            <a:r>
              <a:rPr lang="cs-CZ" dirty="0" err="1"/>
              <a:t>Prentice</a:t>
            </a:r>
            <a:r>
              <a:rPr lang="cs-CZ" dirty="0"/>
              <a:t> </a:t>
            </a:r>
            <a:r>
              <a:rPr lang="cs-CZ" dirty="0" err="1"/>
              <a:t>Hall</a:t>
            </a:r>
            <a:r>
              <a:rPr lang="cs-CZ" dirty="0"/>
              <a:t>, 2009. ISBN 0136061699.</a:t>
            </a:r>
          </a:p>
          <a:p>
            <a:r>
              <a:rPr lang="cs-CZ" dirty="0"/>
              <a:t>POHL, K. </a:t>
            </a:r>
            <a:r>
              <a:rPr lang="en-US" i="1" dirty="0"/>
              <a:t>Requirements Engineering: Fundamentals, Principles, and Techniques</a:t>
            </a:r>
            <a:r>
              <a:rPr lang="cs-CZ" i="1" dirty="0"/>
              <a:t>. </a:t>
            </a:r>
            <a:r>
              <a:rPr lang="cs-CZ" dirty="0" err="1"/>
              <a:t>Springer</a:t>
            </a:r>
            <a:r>
              <a:rPr lang="cs-CZ" dirty="0"/>
              <a:t>, 2010. ISBN 978-3642125775</a:t>
            </a:r>
          </a:p>
          <a:p>
            <a:r>
              <a:rPr lang="cs-CZ" dirty="0"/>
              <a:t>PRESSMAN, R.S. </a:t>
            </a:r>
            <a:r>
              <a:rPr lang="cs-CZ" i="1" dirty="0"/>
              <a:t>Software </a:t>
            </a:r>
            <a:r>
              <a:rPr lang="cs-CZ" i="1" dirty="0" err="1"/>
              <a:t>engineering</a:t>
            </a:r>
            <a:r>
              <a:rPr lang="cs-CZ" i="1" dirty="0"/>
              <a:t> : a </a:t>
            </a:r>
            <a:r>
              <a:rPr lang="cs-CZ" i="1" dirty="0" err="1"/>
              <a:t>practitioner's</a:t>
            </a:r>
            <a:r>
              <a:rPr lang="cs-CZ" i="1" dirty="0"/>
              <a:t> </a:t>
            </a:r>
            <a:r>
              <a:rPr lang="cs-CZ" i="1" dirty="0" err="1"/>
              <a:t>approach</a:t>
            </a:r>
            <a:r>
              <a:rPr lang="cs-CZ" dirty="0"/>
              <a:t>. 7th </a:t>
            </a:r>
            <a:r>
              <a:rPr lang="cs-CZ" dirty="0" err="1"/>
              <a:t>ed</a:t>
            </a:r>
            <a:r>
              <a:rPr lang="cs-CZ" dirty="0"/>
              <a:t>. New York: </a:t>
            </a:r>
            <a:r>
              <a:rPr lang="cs-CZ" dirty="0" err="1"/>
              <a:t>McGraw-Hill</a:t>
            </a:r>
            <a:r>
              <a:rPr lang="cs-CZ" dirty="0"/>
              <a:t> </a:t>
            </a:r>
            <a:r>
              <a:rPr lang="cs-CZ" dirty="0" err="1"/>
              <a:t>Higher</a:t>
            </a:r>
            <a:r>
              <a:rPr lang="cs-CZ" dirty="0"/>
              <a:t> </a:t>
            </a:r>
            <a:r>
              <a:rPr lang="cs-CZ" dirty="0" err="1"/>
              <a:t>Education</a:t>
            </a:r>
            <a:r>
              <a:rPr lang="cs-CZ" dirty="0"/>
              <a:t>, 2010. </a:t>
            </a:r>
            <a:r>
              <a:rPr lang="cs-CZ" dirty="0" err="1"/>
              <a:t>xxviii</a:t>
            </a:r>
            <a:r>
              <a:rPr lang="cs-CZ" dirty="0"/>
              <a:t>, 895 p. p. ISBN 9780073375977.</a:t>
            </a:r>
          </a:p>
          <a:p>
            <a:r>
              <a:rPr lang="cs-CZ" dirty="0"/>
              <a:t>SOMMERVILLE, I. </a:t>
            </a:r>
            <a:r>
              <a:rPr lang="cs-CZ" i="1" dirty="0"/>
              <a:t>Software </a:t>
            </a:r>
            <a:r>
              <a:rPr lang="cs-CZ" i="1" dirty="0" err="1"/>
              <a:t>engineering</a:t>
            </a:r>
            <a:r>
              <a:rPr lang="cs-CZ" dirty="0"/>
              <a:t>. 9th </a:t>
            </a:r>
            <a:r>
              <a:rPr lang="cs-CZ" dirty="0" err="1"/>
              <a:t>ed</a:t>
            </a:r>
            <a:r>
              <a:rPr lang="cs-CZ" dirty="0"/>
              <a:t>. </a:t>
            </a:r>
            <a:r>
              <a:rPr lang="cs-CZ" dirty="0" err="1"/>
              <a:t>Harlow</a:t>
            </a:r>
            <a:r>
              <a:rPr lang="cs-CZ" dirty="0"/>
              <a:t>: </a:t>
            </a:r>
            <a:r>
              <a:rPr lang="cs-CZ" dirty="0" err="1"/>
              <a:t>Addison-Wesley</a:t>
            </a:r>
            <a:r>
              <a:rPr lang="cs-CZ" dirty="0"/>
              <a:t>, 2010. </a:t>
            </a:r>
            <a:r>
              <a:rPr lang="cs-CZ" dirty="0" err="1"/>
              <a:t>xxiii</a:t>
            </a:r>
            <a:r>
              <a:rPr lang="cs-CZ" dirty="0"/>
              <a:t>, 840 p. p. ISBN 978-0137035151.</a:t>
            </a:r>
          </a:p>
          <a:p>
            <a:r>
              <a:rPr lang="cs-CZ" dirty="0"/>
              <a:t>WARMER, J. AND KLEPPE, A. </a:t>
            </a:r>
            <a:r>
              <a:rPr lang="cs-CZ" i="1" dirty="0" err="1"/>
              <a:t>The</a:t>
            </a:r>
            <a:r>
              <a:rPr lang="cs-CZ" i="1" dirty="0"/>
              <a:t> </a:t>
            </a:r>
            <a:r>
              <a:rPr lang="cs-CZ" i="1" dirty="0" err="1"/>
              <a:t>Object</a:t>
            </a:r>
            <a:r>
              <a:rPr lang="cs-CZ" i="1" dirty="0"/>
              <a:t> </a:t>
            </a:r>
            <a:r>
              <a:rPr lang="cs-CZ" i="1" dirty="0" err="1"/>
              <a:t>Constraint</a:t>
            </a:r>
            <a:r>
              <a:rPr lang="cs-CZ" i="1" dirty="0"/>
              <a:t> </a:t>
            </a:r>
            <a:r>
              <a:rPr lang="cs-CZ" i="1" dirty="0" err="1"/>
              <a:t>Language</a:t>
            </a:r>
            <a:r>
              <a:rPr lang="cs-CZ" i="1" dirty="0"/>
              <a:t>: </a:t>
            </a:r>
            <a:r>
              <a:rPr lang="cs-CZ" i="1" dirty="0" err="1"/>
              <a:t>Getting</a:t>
            </a:r>
            <a:r>
              <a:rPr lang="cs-CZ" i="1" dirty="0"/>
              <a:t> </a:t>
            </a:r>
            <a:r>
              <a:rPr lang="cs-CZ" i="1" dirty="0" err="1"/>
              <a:t>Your</a:t>
            </a:r>
            <a:r>
              <a:rPr lang="cs-CZ" i="1" dirty="0"/>
              <a:t> </a:t>
            </a:r>
            <a:r>
              <a:rPr lang="cs-CZ" i="1" dirty="0" err="1"/>
              <a:t>Models</a:t>
            </a:r>
            <a:r>
              <a:rPr lang="cs-CZ" i="1" dirty="0"/>
              <a:t> </a:t>
            </a:r>
            <a:r>
              <a:rPr lang="cs-CZ" i="1" dirty="0" err="1"/>
              <a:t>Ready</a:t>
            </a:r>
            <a:r>
              <a:rPr lang="cs-CZ" i="1" dirty="0"/>
              <a:t> </a:t>
            </a:r>
            <a:r>
              <a:rPr lang="cs-CZ" i="1" dirty="0" err="1"/>
              <a:t>for</a:t>
            </a:r>
            <a:r>
              <a:rPr lang="cs-CZ" i="1" dirty="0"/>
              <a:t> MDA</a:t>
            </a:r>
            <a:r>
              <a:rPr lang="cs-CZ" dirty="0"/>
              <a:t>. </a:t>
            </a:r>
            <a:r>
              <a:rPr lang="cs-CZ" dirty="0" err="1"/>
              <a:t>Addison-Wesley</a:t>
            </a:r>
            <a:r>
              <a:rPr lang="cs-CZ" dirty="0"/>
              <a:t> Professional, 2003. ISBN 0321179366.</a:t>
            </a:r>
          </a:p>
          <a:p>
            <a:endParaRPr lang="cs-CZ" dirty="0"/>
          </a:p>
        </p:txBody>
      </p:sp>
      <p:sp>
        <p:nvSpPr>
          <p:cNvPr id="3" name="Nadpis 2"/>
          <p:cNvSpPr>
            <a:spLocks noGrp="1"/>
          </p:cNvSpPr>
          <p:nvPr>
            <p:ph type="title"/>
          </p:nvPr>
        </p:nvSpPr>
        <p:spPr/>
        <p:txBody>
          <a:bodyPr/>
          <a:lstStyle/>
          <a:p>
            <a:r>
              <a:rPr lang="en-US" dirty="0"/>
              <a:t>Used literature</a:t>
            </a:r>
            <a:endParaRPr lang="cs-CZ" dirty="0"/>
          </a:p>
        </p:txBody>
      </p:sp>
    </p:spTree>
    <p:extLst>
      <p:ext uri="{BB962C8B-B14F-4D97-AF65-F5344CB8AC3E}">
        <p14:creationId xmlns:p14="http://schemas.microsoft.com/office/powerpoint/2010/main" val="1002737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Quality requirements I</a:t>
            </a:r>
            <a:endParaRPr lang="cs-CZ" dirty="0"/>
          </a:p>
        </p:txBody>
      </p:sp>
      <p:sp>
        <p:nvSpPr>
          <p:cNvPr id="3" name="Zástupný symbol pro text 2"/>
          <p:cNvSpPr>
            <a:spLocks noGrp="1"/>
          </p:cNvSpPr>
          <p:nvPr>
            <p:ph type="body" idx="1"/>
          </p:nvPr>
        </p:nvSpPr>
        <p:spPr>
          <a:xfrm>
            <a:off x="214282" y="2852936"/>
            <a:ext cx="4717758" cy="3505022"/>
          </a:xfrm>
        </p:spPr>
        <p:txBody>
          <a:bodyPr>
            <a:normAutofit/>
          </a:bodyPr>
          <a:lstStyle/>
          <a:p>
            <a:pPr marL="0" indent="0">
              <a:buNone/>
            </a:pPr>
            <a:r>
              <a:rPr lang="en-US" sz="2400" dirty="0"/>
              <a:t>Types of quality requirements</a:t>
            </a:r>
          </a:p>
          <a:p>
            <a:r>
              <a:rPr lang="en-US" sz="2400" dirty="0"/>
              <a:t>Important primarily for developer</a:t>
            </a:r>
            <a:r>
              <a:rPr lang="cs-CZ" sz="2400" dirty="0"/>
              <a:t>s</a:t>
            </a:r>
            <a:endParaRPr lang="en-US" sz="2400" dirty="0"/>
          </a:p>
          <a:p>
            <a:pPr lvl="1"/>
            <a:r>
              <a:rPr lang="en-US" sz="2400" dirty="0">
                <a:solidFill>
                  <a:schemeClr val="bg1">
                    <a:lumMod val="95000"/>
                  </a:schemeClr>
                </a:solidFill>
              </a:rPr>
              <a:t>Maintainability</a:t>
            </a:r>
          </a:p>
          <a:p>
            <a:pPr lvl="1"/>
            <a:r>
              <a:rPr lang="en-US" sz="2400" dirty="0">
                <a:solidFill>
                  <a:schemeClr val="bg1">
                    <a:lumMod val="95000"/>
                  </a:schemeClr>
                </a:solidFill>
              </a:rPr>
              <a:t>Portability</a:t>
            </a:r>
          </a:p>
          <a:p>
            <a:pPr lvl="1"/>
            <a:r>
              <a:rPr lang="en-US" sz="2400" dirty="0">
                <a:solidFill>
                  <a:schemeClr val="bg1">
                    <a:lumMod val="95000"/>
                  </a:schemeClr>
                </a:solidFill>
              </a:rPr>
              <a:t>Reusability</a:t>
            </a:r>
          </a:p>
          <a:p>
            <a:pPr lvl="1"/>
            <a:r>
              <a:rPr lang="en-US" sz="2400" dirty="0">
                <a:solidFill>
                  <a:schemeClr val="bg1">
                    <a:lumMod val="95000"/>
                  </a:schemeClr>
                </a:solidFill>
              </a:rPr>
              <a:t>Testability    </a:t>
            </a:r>
            <a:endParaRPr lang="cs-CZ" sz="2400" dirty="0">
              <a:solidFill>
                <a:schemeClr val="bg1">
                  <a:lumMod val="95000"/>
                </a:schemeClr>
              </a:solidFill>
            </a:endParaRPr>
          </a:p>
          <a:p>
            <a:pPr lvl="1"/>
            <a:endParaRPr lang="cs-CZ" dirty="0"/>
          </a:p>
        </p:txBody>
      </p:sp>
      <p:sp>
        <p:nvSpPr>
          <p:cNvPr id="4" name="Obdélník 3"/>
          <p:cNvSpPr/>
          <p:nvPr/>
        </p:nvSpPr>
        <p:spPr>
          <a:xfrm>
            <a:off x="251520" y="1556792"/>
            <a:ext cx="8640960" cy="1008112"/>
          </a:xfrm>
          <a:prstGeom prst="rect">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a:t>A quality requirement defines a quality property of the entire system or of a system component, service, or function.</a:t>
            </a:r>
            <a:endParaRPr lang="cs-CZ" sz="2000" dirty="0"/>
          </a:p>
        </p:txBody>
      </p:sp>
      <p:sp>
        <p:nvSpPr>
          <p:cNvPr id="5" name="Zástupný symbol pro text 2"/>
          <p:cNvSpPr txBox="1">
            <a:spLocks/>
          </p:cNvSpPr>
          <p:nvPr/>
        </p:nvSpPr>
        <p:spPr bwMode="auto">
          <a:xfrm>
            <a:off x="4283968" y="3401616"/>
            <a:ext cx="4860032" cy="34563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400" dirty="0"/>
              <a:t>Important primarily for user</a:t>
            </a:r>
            <a:r>
              <a:rPr lang="cs-CZ" sz="2400" dirty="0"/>
              <a:t>s</a:t>
            </a:r>
            <a:endParaRPr lang="en-US" sz="2400" dirty="0"/>
          </a:p>
          <a:p>
            <a:pPr lvl="1"/>
            <a:r>
              <a:rPr lang="en-US" sz="2400" b="1" dirty="0"/>
              <a:t>Availability </a:t>
            </a:r>
          </a:p>
          <a:p>
            <a:pPr lvl="1"/>
            <a:r>
              <a:rPr lang="en-US" sz="2400" b="1" dirty="0"/>
              <a:t>Efficiency</a:t>
            </a:r>
          </a:p>
          <a:p>
            <a:pPr lvl="1"/>
            <a:r>
              <a:rPr lang="en-US" sz="2400" b="1" dirty="0"/>
              <a:t>Flexibility</a:t>
            </a:r>
          </a:p>
          <a:p>
            <a:pPr lvl="1"/>
            <a:r>
              <a:rPr lang="en-US" sz="2400" b="1" dirty="0"/>
              <a:t>Integrity</a:t>
            </a:r>
          </a:p>
          <a:p>
            <a:pPr lvl="1"/>
            <a:r>
              <a:rPr lang="en-US" sz="2400" dirty="0"/>
              <a:t>Interoperability</a:t>
            </a:r>
          </a:p>
          <a:p>
            <a:pPr lvl="1"/>
            <a:r>
              <a:rPr lang="en-US" sz="2400" dirty="0"/>
              <a:t>Reliability</a:t>
            </a:r>
          </a:p>
          <a:p>
            <a:pPr lvl="1"/>
            <a:r>
              <a:rPr lang="en-US" sz="2400" dirty="0"/>
              <a:t>Robustness</a:t>
            </a:r>
          </a:p>
          <a:p>
            <a:pPr lvl="1"/>
            <a:r>
              <a:rPr lang="en-US" sz="2400" dirty="0"/>
              <a:t>Usability</a:t>
            </a:r>
          </a:p>
        </p:txBody>
      </p:sp>
    </p:spTree>
    <p:extLst>
      <p:ext uri="{BB962C8B-B14F-4D97-AF65-F5344CB8AC3E}">
        <p14:creationId xmlns:p14="http://schemas.microsoft.com/office/powerpoint/2010/main" val="401005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Quality requirements II</a:t>
            </a:r>
            <a:endParaRPr lang="cs-CZ" dirty="0"/>
          </a:p>
        </p:txBody>
      </p:sp>
      <p:sp>
        <p:nvSpPr>
          <p:cNvPr id="3" name="Zástupný symbol pro text 2"/>
          <p:cNvSpPr>
            <a:spLocks noGrp="1"/>
          </p:cNvSpPr>
          <p:nvPr>
            <p:ph type="body" idx="1"/>
          </p:nvPr>
        </p:nvSpPr>
        <p:spPr>
          <a:xfrm>
            <a:off x="214282" y="2852936"/>
            <a:ext cx="4717758" cy="3505022"/>
          </a:xfrm>
        </p:spPr>
        <p:txBody>
          <a:bodyPr>
            <a:normAutofit/>
          </a:bodyPr>
          <a:lstStyle/>
          <a:p>
            <a:pPr marL="0" indent="0">
              <a:buNone/>
            </a:pPr>
            <a:r>
              <a:rPr lang="en-US" sz="2400" dirty="0"/>
              <a:t>Types of quality requirements</a:t>
            </a:r>
          </a:p>
          <a:p>
            <a:r>
              <a:rPr lang="en-US" sz="2400" dirty="0"/>
              <a:t>Important primarily for developer</a:t>
            </a:r>
            <a:r>
              <a:rPr lang="cs-CZ" sz="2400" dirty="0"/>
              <a:t>s</a:t>
            </a:r>
            <a:endParaRPr lang="en-US" sz="2400" dirty="0"/>
          </a:p>
          <a:p>
            <a:pPr lvl="1"/>
            <a:r>
              <a:rPr lang="en-US" sz="2400" dirty="0">
                <a:solidFill>
                  <a:schemeClr val="bg1">
                    <a:lumMod val="95000"/>
                  </a:schemeClr>
                </a:solidFill>
              </a:rPr>
              <a:t>Maintainability</a:t>
            </a:r>
          </a:p>
          <a:p>
            <a:pPr lvl="1"/>
            <a:r>
              <a:rPr lang="en-US" sz="2400" dirty="0">
                <a:solidFill>
                  <a:schemeClr val="bg1">
                    <a:lumMod val="95000"/>
                  </a:schemeClr>
                </a:solidFill>
              </a:rPr>
              <a:t>Portability</a:t>
            </a:r>
          </a:p>
          <a:p>
            <a:pPr lvl="1"/>
            <a:r>
              <a:rPr lang="en-US" sz="2400" dirty="0">
                <a:solidFill>
                  <a:schemeClr val="bg1">
                    <a:lumMod val="95000"/>
                  </a:schemeClr>
                </a:solidFill>
              </a:rPr>
              <a:t>Reusability</a:t>
            </a:r>
          </a:p>
          <a:p>
            <a:pPr lvl="1"/>
            <a:r>
              <a:rPr lang="en-US" sz="2400" dirty="0">
                <a:solidFill>
                  <a:schemeClr val="bg1">
                    <a:lumMod val="95000"/>
                  </a:schemeClr>
                </a:solidFill>
              </a:rPr>
              <a:t>Testability    </a:t>
            </a:r>
            <a:endParaRPr lang="cs-CZ" sz="2400" dirty="0">
              <a:solidFill>
                <a:schemeClr val="bg1">
                  <a:lumMod val="95000"/>
                </a:schemeClr>
              </a:solidFill>
            </a:endParaRPr>
          </a:p>
          <a:p>
            <a:pPr lvl="1"/>
            <a:endParaRPr lang="cs-CZ" dirty="0"/>
          </a:p>
        </p:txBody>
      </p:sp>
      <p:sp>
        <p:nvSpPr>
          <p:cNvPr id="4" name="Obdélník 3"/>
          <p:cNvSpPr/>
          <p:nvPr/>
        </p:nvSpPr>
        <p:spPr>
          <a:xfrm>
            <a:off x="251520" y="1556792"/>
            <a:ext cx="8640960" cy="1008112"/>
          </a:xfrm>
          <a:prstGeom prst="rect">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a:t>A quality requirement defines a quality property of the entire system or of a system component, service, or function.</a:t>
            </a:r>
            <a:endParaRPr lang="cs-CZ" sz="2000" dirty="0"/>
          </a:p>
        </p:txBody>
      </p:sp>
      <p:sp>
        <p:nvSpPr>
          <p:cNvPr id="5" name="Zástupný symbol pro text 2"/>
          <p:cNvSpPr txBox="1">
            <a:spLocks/>
          </p:cNvSpPr>
          <p:nvPr/>
        </p:nvSpPr>
        <p:spPr bwMode="auto">
          <a:xfrm>
            <a:off x="4283968" y="3401616"/>
            <a:ext cx="4860032" cy="34563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400" dirty="0"/>
              <a:t>Important primarily for user</a:t>
            </a:r>
            <a:r>
              <a:rPr lang="cs-CZ" sz="2400" dirty="0"/>
              <a:t>s</a:t>
            </a:r>
            <a:endParaRPr lang="en-US" sz="2400" dirty="0"/>
          </a:p>
          <a:p>
            <a:pPr lvl="1"/>
            <a:r>
              <a:rPr lang="en-US" sz="2400" dirty="0"/>
              <a:t>Availability </a:t>
            </a:r>
          </a:p>
          <a:p>
            <a:pPr lvl="1"/>
            <a:r>
              <a:rPr lang="en-US" sz="2400" dirty="0"/>
              <a:t>Efficiency</a:t>
            </a:r>
          </a:p>
          <a:p>
            <a:pPr lvl="1"/>
            <a:r>
              <a:rPr lang="en-US" sz="2400" dirty="0"/>
              <a:t>Flexibility</a:t>
            </a:r>
          </a:p>
          <a:p>
            <a:pPr lvl="1"/>
            <a:r>
              <a:rPr lang="en-US" sz="2400" dirty="0"/>
              <a:t>Integrity</a:t>
            </a:r>
          </a:p>
          <a:p>
            <a:pPr lvl="1"/>
            <a:r>
              <a:rPr lang="en-US" sz="2400" b="1" dirty="0"/>
              <a:t>Interoperability</a:t>
            </a:r>
          </a:p>
          <a:p>
            <a:pPr lvl="1"/>
            <a:r>
              <a:rPr lang="en-US" sz="2400" b="1" dirty="0"/>
              <a:t>Reliability</a:t>
            </a:r>
          </a:p>
          <a:p>
            <a:pPr lvl="1"/>
            <a:r>
              <a:rPr lang="en-US" sz="2400" b="1" dirty="0"/>
              <a:t>Robustness</a:t>
            </a:r>
          </a:p>
          <a:p>
            <a:pPr lvl="1"/>
            <a:r>
              <a:rPr lang="en-US" sz="2400" b="1" dirty="0"/>
              <a:t>Usability</a:t>
            </a:r>
          </a:p>
        </p:txBody>
      </p:sp>
    </p:spTree>
    <p:extLst>
      <p:ext uri="{BB962C8B-B14F-4D97-AF65-F5344CB8AC3E}">
        <p14:creationId xmlns:p14="http://schemas.microsoft.com/office/powerpoint/2010/main" val="39144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Quality requirements I</a:t>
            </a:r>
            <a:r>
              <a:rPr lang="cs-CZ" dirty="0"/>
              <a:t>II</a:t>
            </a:r>
          </a:p>
        </p:txBody>
      </p:sp>
      <p:sp>
        <p:nvSpPr>
          <p:cNvPr id="3" name="Zástupný symbol pro text 2"/>
          <p:cNvSpPr>
            <a:spLocks noGrp="1"/>
          </p:cNvSpPr>
          <p:nvPr>
            <p:ph type="body" idx="1"/>
          </p:nvPr>
        </p:nvSpPr>
        <p:spPr>
          <a:xfrm>
            <a:off x="214282" y="2852936"/>
            <a:ext cx="4717758" cy="3505022"/>
          </a:xfrm>
        </p:spPr>
        <p:txBody>
          <a:bodyPr>
            <a:normAutofit/>
          </a:bodyPr>
          <a:lstStyle/>
          <a:p>
            <a:pPr marL="0" indent="0">
              <a:buNone/>
            </a:pPr>
            <a:r>
              <a:rPr lang="en-US" sz="2400" dirty="0"/>
              <a:t>Types of quality requirements</a:t>
            </a:r>
          </a:p>
          <a:p>
            <a:r>
              <a:rPr lang="en-US" sz="2400" dirty="0"/>
              <a:t>Important primarily for developer</a:t>
            </a:r>
            <a:r>
              <a:rPr lang="cs-CZ" sz="2400" dirty="0"/>
              <a:t>s</a:t>
            </a:r>
            <a:endParaRPr lang="en-US" sz="2400" dirty="0"/>
          </a:p>
          <a:p>
            <a:pPr lvl="1"/>
            <a:r>
              <a:rPr lang="en-US" sz="2400" dirty="0"/>
              <a:t>Maintainability</a:t>
            </a:r>
          </a:p>
          <a:p>
            <a:pPr lvl="1"/>
            <a:r>
              <a:rPr lang="en-US" sz="2400" dirty="0"/>
              <a:t>Portability</a:t>
            </a:r>
          </a:p>
          <a:p>
            <a:pPr lvl="1"/>
            <a:r>
              <a:rPr lang="en-US" sz="2400" dirty="0"/>
              <a:t>Reusability</a:t>
            </a:r>
          </a:p>
          <a:p>
            <a:pPr lvl="1"/>
            <a:r>
              <a:rPr lang="en-US" sz="2400" dirty="0"/>
              <a:t>Testability    </a:t>
            </a:r>
            <a:endParaRPr lang="cs-CZ" sz="2400" dirty="0"/>
          </a:p>
          <a:p>
            <a:pPr lvl="1"/>
            <a:endParaRPr lang="cs-CZ" dirty="0"/>
          </a:p>
        </p:txBody>
      </p:sp>
      <p:sp>
        <p:nvSpPr>
          <p:cNvPr id="4" name="Obdélník 3"/>
          <p:cNvSpPr/>
          <p:nvPr/>
        </p:nvSpPr>
        <p:spPr>
          <a:xfrm>
            <a:off x="251520" y="1556792"/>
            <a:ext cx="8640960" cy="1008112"/>
          </a:xfrm>
          <a:prstGeom prst="rect">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a:t>A quality requirement defines a quality property of the entire system or of a system component, service, or function.</a:t>
            </a:r>
            <a:endParaRPr lang="cs-CZ" sz="2000" dirty="0"/>
          </a:p>
        </p:txBody>
      </p:sp>
      <p:sp>
        <p:nvSpPr>
          <p:cNvPr id="5" name="Zástupný symbol pro text 2"/>
          <p:cNvSpPr txBox="1">
            <a:spLocks/>
          </p:cNvSpPr>
          <p:nvPr/>
        </p:nvSpPr>
        <p:spPr bwMode="auto">
          <a:xfrm>
            <a:off x="4283968" y="3401616"/>
            <a:ext cx="4860032" cy="34563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400" dirty="0"/>
              <a:t>Important primarily for user</a:t>
            </a:r>
            <a:r>
              <a:rPr lang="cs-CZ" sz="2400" dirty="0"/>
              <a:t>s</a:t>
            </a:r>
            <a:endParaRPr lang="en-US" sz="2400" dirty="0"/>
          </a:p>
          <a:p>
            <a:pPr lvl="1"/>
            <a:r>
              <a:rPr lang="en-US" sz="2400" dirty="0">
                <a:solidFill>
                  <a:schemeClr val="bg1">
                    <a:lumMod val="85000"/>
                  </a:schemeClr>
                </a:solidFill>
              </a:rPr>
              <a:t>Availability </a:t>
            </a:r>
          </a:p>
          <a:p>
            <a:pPr lvl="1"/>
            <a:r>
              <a:rPr lang="en-US" sz="2400" dirty="0">
                <a:solidFill>
                  <a:schemeClr val="bg1">
                    <a:lumMod val="85000"/>
                  </a:schemeClr>
                </a:solidFill>
              </a:rPr>
              <a:t>Efficiency</a:t>
            </a:r>
          </a:p>
          <a:p>
            <a:pPr lvl="1"/>
            <a:r>
              <a:rPr lang="en-US" sz="2400" dirty="0">
                <a:solidFill>
                  <a:schemeClr val="bg1">
                    <a:lumMod val="85000"/>
                  </a:schemeClr>
                </a:solidFill>
              </a:rPr>
              <a:t>Flexibility</a:t>
            </a:r>
          </a:p>
          <a:p>
            <a:pPr lvl="1"/>
            <a:r>
              <a:rPr lang="en-US" sz="2400" dirty="0">
                <a:solidFill>
                  <a:schemeClr val="bg1">
                    <a:lumMod val="85000"/>
                  </a:schemeClr>
                </a:solidFill>
              </a:rPr>
              <a:t>Integrity</a:t>
            </a:r>
          </a:p>
          <a:p>
            <a:pPr lvl="1"/>
            <a:r>
              <a:rPr lang="en-US" sz="2400" dirty="0">
                <a:solidFill>
                  <a:schemeClr val="bg1">
                    <a:lumMod val="85000"/>
                  </a:schemeClr>
                </a:solidFill>
              </a:rPr>
              <a:t>Interoperability</a:t>
            </a:r>
          </a:p>
          <a:p>
            <a:pPr lvl="1"/>
            <a:r>
              <a:rPr lang="en-US" sz="2400" dirty="0">
                <a:solidFill>
                  <a:schemeClr val="bg1">
                    <a:lumMod val="85000"/>
                  </a:schemeClr>
                </a:solidFill>
              </a:rPr>
              <a:t>Reliability</a:t>
            </a:r>
          </a:p>
          <a:p>
            <a:pPr lvl="1"/>
            <a:r>
              <a:rPr lang="en-US" sz="2400" dirty="0">
                <a:solidFill>
                  <a:schemeClr val="bg1">
                    <a:lumMod val="85000"/>
                  </a:schemeClr>
                </a:solidFill>
              </a:rPr>
              <a:t>Robustness</a:t>
            </a:r>
          </a:p>
          <a:p>
            <a:pPr lvl="1"/>
            <a:r>
              <a:rPr lang="en-US" sz="2400" dirty="0">
                <a:solidFill>
                  <a:schemeClr val="bg1">
                    <a:lumMod val="85000"/>
                  </a:schemeClr>
                </a:solidFill>
              </a:rPr>
              <a:t>Usability</a:t>
            </a:r>
          </a:p>
        </p:txBody>
      </p:sp>
    </p:spTree>
    <p:extLst>
      <p:ext uri="{BB962C8B-B14F-4D97-AF65-F5344CB8AC3E}">
        <p14:creationId xmlns:p14="http://schemas.microsoft.com/office/powerpoint/2010/main" val="236342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Non-functional requirements</a:t>
            </a:r>
            <a:endParaRPr lang="cs-CZ" dirty="0"/>
          </a:p>
        </p:txBody>
      </p:sp>
      <p:sp>
        <p:nvSpPr>
          <p:cNvPr id="3" name="Zástupný symbol pro text 2"/>
          <p:cNvSpPr>
            <a:spLocks noGrp="1"/>
          </p:cNvSpPr>
          <p:nvPr>
            <p:ph type="body" idx="1"/>
          </p:nvPr>
        </p:nvSpPr>
        <p:spPr>
          <a:xfrm>
            <a:off x="214282" y="1643050"/>
            <a:ext cx="8643998" cy="1209886"/>
          </a:xfrm>
        </p:spPr>
        <p:txBody>
          <a:bodyPr/>
          <a:lstStyle/>
          <a:p>
            <a:endParaRPr lang="en-US" dirty="0"/>
          </a:p>
          <a:p>
            <a:pPr marL="0" indent="0">
              <a:buNone/>
            </a:pPr>
            <a:r>
              <a:rPr lang="en-US" sz="2800" dirty="0"/>
              <a:t>Non-functional = </a:t>
            </a:r>
            <a:endParaRPr lang="cs-CZ" sz="2800" dirty="0"/>
          </a:p>
        </p:txBody>
      </p:sp>
      <p:sp>
        <p:nvSpPr>
          <p:cNvPr id="5" name="TextovéPole 4"/>
          <p:cNvSpPr txBox="1"/>
          <p:nvPr/>
        </p:nvSpPr>
        <p:spPr>
          <a:xfrm>
            <a:off x="3059832" y="1772816"/>
            <a:ext cx="4185761" cy="1446550"/>
          </a:xfrm>
          <a:prstGeom prst="rect">
            <a:avLst/>
          </a:prstGeom>
          <a:solidFill>
            <a:schemeClr val="bg1">
              <a:lumMod val="95000"/>
            </a:schemeClr>
          </a:solid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Underspecified functional requirements</a:t>
            </a:r>
          </a:p>
          <a:p>
            <a:endParaRPr lang="en-US" dirty="0"/>
          </a:p>
          <a:p>
            <a:endParaRPr lang="en-US" dirty="0"/>
          </a:p>
          <a:p>
            <a:endParaRPr lang="cs-CZ" dirty="0"/>
          </a:p>
          <a:p>
            <a:endParaRPr lang="cs-CZ" sz="1600" dirty="0">
              <a:solidFill>
                <a:srgbClr val="000000"/>
              </a:solidFill>
              <a:latin typeface="Verdana"/>
            </a:endParaRPr>
          </a:p>
        </p:txBody>
      </p:sp>
      <p:sp>
        <p:nvSpPr>
          <p:cNvPr id="6" name="TextovéPole 5"/>
          <p:cNvSpPr txBox="1"/>
          <p:nvPr/>
        </p:nvSpPr>
        <p:spPr>
          <a:xfrm>
            <a:off x="3896763" y="2311425"/>
            <a:ext cx="2511895" cy="369332"/>
          </a:xfrm>
          <a:prstGeom prst="rect">
            <a:avLst/>
          </a:prstGeom>
          <a:solidFill>
            <a:schemeClr val="bg1">
              <a:lumMod val="65000"/>
            </a:schemeClr>
          </a:solid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Quality requirements</a:t>
            </a:r>
          </a:p>
        </p:txBody>
      </p:sp>
      <p:sp>
        <p:nvSpPr>
          <p:cNvPr id="7" name="TextovéPole 6"/>
          <p:cNvSpPr txBox="1"/>
          <p:nvPr/>
        </p:nvSpPr>
        <p:spPr>
          <a:xfrm>
            <a:off x="179512" y="3334524"/>
            <a:ext cx="3374642" cy="400110"/>
          </a:xfrm>
          <a:prstGeom prst="rect">
            <a:avLst/>
          </a:prstGeom>
          <a:solidFill>
            <a:schemeClr val="bg1">
              <a:lumMod val="95000"/>
            </a:schemeClr>
          </a:solid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dirty="0">
                <a:solidFill>
                  <a:srgbClr val="FF0000"/>
                </a:solidFill>
              </a:rPr>
              <a:t>The system shall be secure.</a:t>
            </a:r>
            <a:endParaRPr lang="cs-CZ" sz="2000" dirty="0">
              <a:solidFill>
                <a:srgbClr val="FF0000"/>
              </a:solidFill>
              <a:latin typeface="Verdana"/>
            </a:endParaRPr>
          </a:p>
        </p:txBody>
      </p:sp>
      <p:sp>
        <p:nvSpPr>
          <p:cNvPr id="8" name="Šipka doprava 7"/>
          <p:cNvSpPr/>
          <p:nvPr/>
        </p:nvSpPr>
        <p:spPr>
          <a:xfrm rot="1688229">
            <a:off x="3645877" y="3598446"/>
            <a:ext cx="1255949" cy="545286"/>
          </a:xfrm>
          <a:prstGeom prst="rightArrow">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cs-CZ" dirty="0"/>
          </a:p>
        </p:txBody>
      </p:sp>
      <p:sp>
        <p:nvSpPr>
          <p:cNvPr id="9" name="TextovéPole 8"/>
          <p:cNvSpPr txBox="1"/>
          <p:nvPr/>
        </p:nvSpPr>
        <p:spPr>
          <a:xfrm>
            <a:off x="153180" y="4407654"/>
            <a:ext cx="8964488" cy="1754326"/>
          </a:xfrm>
          <a:prstGeom prst="rect">
            <a:avLst/>
          </a:prstGeom>
          <a:solidFill>
            <a:schemeClr val="bg1">
              <a:lumMod val="95000"/>
            </a:schemeClr>
          </a:solid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Font typeface="Arial" pitchFamily="34" charset="0"/>
              <a:buChar char="•"/>
            </a:pPr>
            <a:r>
              <a:rPr lang="en-US" dirty="0">
                <a:solidFill>
                  <a:schemeClr val="accent1"/>
                </a:solidFill>
              </a:rPr>
              <a:t>Each user must log in to the system with </a:t>
            </a:r>
            <a:r>
              <a:rPr lang="cs-CZ" dirty="0" err="1">
                <a:solidFill>
                  <a:schemeClr val="accent1"/>
                </a:solidFill>
              </a:rPr>
              <a:t>their</a:t>
            </a:r>
            <a:r>
              <a:rPr lang="cs-CZ" dirty="0">
                <a:solidFill>
                  <a:schemeClr val="accent1"/>
                </a:solidFill>
              </a:rPr>
              <a:t> </a:t>
            </a:r>
            <a:r>
              <a:rPr lang="en-US" dirty="0">
                <a:solidFill>
                  <a:schemeClr val="accent1"/>
                </a:solidFill>
              </a:rPr>
              <a:t>user name password prior to using the system.</a:t>
            </a:r>
            <a:endParaRPr lang="cs-CZ" dirty="0">
              <a:solidFill>
                <a:schemeClr val="accent1"/>
              </a:solidFill>
            </a:endParaRPr>
          </a:p>
          <a:p>
            <a:pPr marL="342900" indent="-342900">
              <a:buFont typeface="Arial" pitchFamily="34" charset="0"/>
              <a:buChar char="•"/>
            </a:pPr>
            <a:r>
              <a:rPr lang="en-US" dirty="0">
                <a:solidFill>
                  <a:schemeClr val="accent1"/>
                </a:solidFill>
              </a:rPr>
              <a:t>The system shall remind the user every four weeks to change </a:t>
            </a:r>
            <a:r>
              <a:rPr lang="cs-CZ" dirty="0" err="1">
                <a:solidFill>
                  <a:schemeClr val="accent1"/>
                </a:solidFill>
              </a:rPr>
              <a:t>the</a:t>
            </a:r>
            <a:r>
              <a:rPr lang="cs-CZ" dirty="0">
                <a:solidFill>
                  <a:schemeClr val="accent1"/>
                </a:solidFill>
              </a:rPr>
              <a:t> </a:t>
            </a:r>
            <a:r>
              <a:rPr lang="en-US" dirty="0">
                <a:solidFill>
                  <a:schemeClr val="accent1"/>
                </a:solidFill>
              </a:rPr>
              <a:t>password.</a:t>
            </a:r>
            <a:endParaRPr lang="cs-CZ" dirty="0">
              <a:solidFill>
                <a:schemeClr val="accent1"/>
              </a:solidFill>
            </a:endParaRPr>
          </a:p>
          <a:p>
            <a:pPr marL="342900" indent="-342900">
              <a:buFont typeface="Arial" pitchFamily="34" charset="0"/>
              <a:buChar char="•"/>
            </a:pPr>
            <a:r>
              <a:rPr lang="en-US" dirty="0">
                <a:solidFill>
                  <a:schemeClr val="accent1"/>
                </a:solidFill>
              </a:rPr>
              <a:t>When the user changes </a:t>
            </a:r>
            <a:r>
              <a:rPr lang="cs-CZ" dirty="0" err="1">
                <a:solidFill>
                  <a:schemeClr val="accent1"/>
                </a:solidFill>
              </a:rPr>
              <a:t>the</a:t>
            </a:r>
            <a:r>
              <a:rPr lang="en-US" dirty="0">
                <a:solidFill>
                  <a:schemeClr val="accent1"/>
                </a:solidFill>
              </a:rPr>
              <a:t> password, the system shall validate that the new password is at least eight characters long and contains alphanumeric characters.</a:t>
            </a:r>
            <a:endParaRPr lang="cs-CZ" dirty="0">
              <a:solidFill>
                <a:schemeClr val="accent1"/>
              </a:solidFill>
            </a:endParaRPr>
          </a:p>
          <a:p>
            <a:pPr marL="342900" indent="-342900">
              <a:buFont typeface="Arial" pitchFamily="34" charset="0"/>
              <a:buChar char="•"/>
            </a:pPr>
            <a:r>
              <a:rPr lang="cs-CZ" dirty="0">
                <a:solidFill>
                  <a:schemeClr val="accent1"/>
                </a:solidFill>
              </a:rPr>
              <a:t>U</a:t>
            </a:r>
            <a:r>
              <a:rPr lang="en-US" dirty="0">
                <a:solidFill>
                  <a:schemeClr val="accent1"/>
                </a:solidFill>
              </a:rPr>
              <a:t>ser</a:t>
            </a:r>
            <a:r>
              <a:rPr lang="cs-CZ" dirty="0">
                <a:solidFill>
                  <a:schemeClr val="accent1"/>
                </a:solidFill>
              </a:rPr>
              <a:t>s‘</a:t>
            </a:r>
            <a:r>
              <a:rPr lang="en-US" dirty="0">
                <a:solidFill>
                  <a:schemeClr val="accent1"/>
                </a:solidFill>
              </a:rPr>
              <a:t> password stored in the system must be protected against password theft.</a:t>
            </a:r>
            <a:endParaRPr lang="cs-CZ" dirty="0">
              <a:solidFill>
                <a:schemeClr val="accent1"/>
              </a:solidFill>
            </a:endParaRPr>
          </a:p>
        </p:txBody>
      </p:sp>
      <p:cxnSp>
        <p:nvCxnSpPr>
          <p:cNvPr id="10" name="Přímá spojnice 9"/>
          <p:cNvCxnSpPr/>
          <p:nvPr/>
        </p:nvCxnSpPr>
        <p:spPr>
          <a:xfrm>
            <a:off x="179512" y="1772816"/>
            <a:ext cx="2376264" cy="12241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Přímá spojnice 10"/>
          <p:cNvCxnSpPr/>
          <p:nvPr/>
        </p:nvCxnSpPr>
        <p:spPr>
          <a:xfrm flipV="1">
            <a:off x="179512" y="1772816"/>
            <a:ext cx="2376264" cy="12241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05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Constraints</a:t>
            </a:r>
            <a:r>
              <a:rPr lang="cs-CZ" dirty="0"/>
              <a:t> I.</a:t>
            </a:r>
          </a:p>
        </p:txBody>
      </p:sp>
      <p:sp>
        <p:nvSpPr>
          <p:cNvPr id="3" name="Zástupný symbol pro text 2"/>
          <p:cNvSpPr>
            <a:spLocks noGrp="1"/>
          </p:cNvSpPr>
          <p:nvPr>
            <p:ph type="body" idx="1"/>
          </p:nvPr>
        </p:nvSpPr>
        <p:spPr>
          <a:xfrm>
            <a:off x="214282" y="2708920"/>
            <a:ext cx="3349606" cy="3649038"/>
          </a:xfrm>
        </p:spPr>
        <p:txBody>
          <a:bodyPr>
            <a:normAutofit fontScale="70000" lnSpcReduction="20000"/>
          </a:bodyPr>
          <a:lstStyle/>
          <a:p>
            <a:pPr lvl="0"/>
            <a:r>
              <a:rPr lang="en-US" dirty="0"/>
              <a:t>Organizational process</a:t>
            </a:r>
            <a:endParaRPr lang="cs-CZ" dirty="0"/>
          </a:p>
          <a:p>
            <a:pPr lvl="1"/>
            <a:r>
              <a:rPr lang="en-US" dirty="0"/>
              <a:t>Resources</a:t>
            </a:r>
            <a:endParaRPr lang="cs-CZ" dirty="0"/>
          </a:p>
          <a:p>
            <a:pPr lvl="1"/>
            <a:r>
              <a:rPr lang="en-US" dirty="0"/>
              <a:t>Documentation</a:t>
            </a:r>
          </a:p>
          <a:p>
            <a:pPr lvl="1"/>
            <a:r>
              <a:rPr lang="en-US" dirty="0"/>
              <a:t>Standards</a:t>
            </a:r>
            <a:endParaRPr lang="cs-CZ" dirty="0"/>
          </a:p>
          <a:p>
            <a:pPr lvl="0"/>
            <a:r>
              <a:rPr lang="en-US" dirty="0">
                <a:solidFill>
                  <a:schemeClr val="bg1">
                    <a:lumMod val="95000"/>
                  </a:schemeClr>
                </a:solidFill>
              </a:rPr>
              <a:t>Design (operational environment)</a:t>
            </a:r>
            <a:endParaRPr lang="cs-CZ" dirty="0">
              <a:solidFill>
                <a:schemeClr val="bg1">
                  <a:lumMod val="95000"/>
                </a:schemeClr>
              </a:solidFill>
            </a:endParaRPr>
          </a:p>
          <a:p>
            <a:pPr lvl="1"/>
            <a:r>
              <a:rPr lang="en-US" dirty="0">
                <a:solidFill>
                  <a:schemeClr val="bg1">
                    <a:lumMod val="95000"/>
                  </a:schemeClr>
                </a:solidFill>
              </a:rPr>
              <a:t>Physical environment</a:t>
            </a:r>
            <a:endParaRPr lang="cs-CZ" dirty="0">
              <a:solidFill>
                <a:schemeClr val="bg1">
                  <a:lumMod val="95000"/>
                </a:schemeClr>
              </a:solidFill>
            </a:endParaRPr>
          </a:p>
          <a:p>
            <a:pPr lvl="1"/>
            <a:r>
              <a:rPr lang="en-US" dirty="0">
                <a:solidFill>
                  <a:schemeClr val="bg1">
                    <a:lumMod val="95000"/>
                  </a:schemeClr>
                </a:solidFill>
              </a:rPr>
              <a:t>Interface</a:t>
            </a:r>
            <a:endParaRPr lang="cs-CZ" dirty="0">
              <a:solidFill>
                <a:schemeClr val="bg1">
                  <a:lumMod val="95000"/>
                </a:schemeClr>
              </a:solidFill>
            </a:endParaRPr>
          </a:p>
          <a:p>
            <a:pPr lvl="1"/>
            <a:r>
              <a:rPr lang="en-US" dirty="0">
                <a:solidFill>
                  <a:schemeClr val="bg1">
                    <a:lumMod val="95000"/>
                  </a:schemeClr>
                </a:solidFill>
              </a:rPr>
              <a:t>Users</a:t>
            </a:r>
            <a:endParaRPr lang="cs-CZ" dirty="0">
              <a:solidFill>
                <a:schemeClr val="bg1">
                  <a:lumMod val="95000"/>
                </a:schemeClr>
              </a:solidFill>
            </a:endParaRPr>
          </a:p>
          <a:p>
            <a:endParaRPr lang="cs-CZ" dirty="0"/>
          </a:p>
        </p:txBody>
      </p:sp>
      <p:sp>
        <p:nvSpPr>
          <p:cNvPr id="4" name="Obdélník 3"/>
          <p:cNvSpPr/>
          <p:nvPr/>
        </p:nvSpPr>
        <p:spPr>
          <a:xfrm>
            <a:off x="251520" y="1556792"/>
            <a:ext cx="8640960" cy="1008112"/>
          </a:xfrm>
          <a:prstGeom prst="rect">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a:t>A constraint is an organizational or technological requirement that restricts the way in which the system shall be developed. </a:t>
            </a:r>
            <a:endParaRPr lang="cs-CZ" sz="2000" dirty="0"/>
          </a:p>
        </p:txBody>
      </p:sp>
    </p:spTree>
    <p:extLst>
      <p:ext uri="{BB962C8B-B14F-4D97-AF65-F5344CB8AC3E}">
        <p14:creationId xmlns:p14="http://schemas.microsoft.com/office/powerpoint/2010/main" val="237583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Constraints</a:t>
            </a:r>
            <a:r>
              <a:rPr lang="cs-CZ" dirty="0"/>
              <a:t> II</a:t>
            </a:r>
          </a:p>
        </p:txBody>
      </p:sp>
      <p:sp>
        <p:nvSpPr>
          <p:cNvPr id="3" name="Zástupný symbol pro text 2"/>
          <p:cNvSpPr>
            <a:spLocks noGrp="1"/>
          </p:cNvSpPr>
          <p:nvPr>
            <p:ph type="body" idx="1"/>
          </p:nvPr>
        </p:nvSpPr>
        <p:spPr>
          <a:xfrm>
            <a:off x="214282" y="2708920"/>
            <a:ext cx="3349606" cy="3649038"/>
          </a:xfrm>
        </p:spPr>
        <p:txBody>
          <a:bodyPr>
            <a:normAutofit fontScale="70000" lnSpcReduction="20000"/>
          </a:bodyPr>
          <a:lstStyle/>
          <a:p>
            <a:pPr lvl="0"/>
            <a:r>
              <a:rPr lang="en-US" dirty="0">
                <a:solidFill>
                  <a:schemeClr val="bg1">
                    <a:lumMod val="95000"/>
                  </a:schemeClr>
                </a:solidFill>
              </a:rPr>
              <a:t>Organizational process</a:t>
            </a:r>
            <a:endParaRPr lang="cs-CZ" dirty="0">
              <a:solidFill>
                <a:schemeClr val="bg1">
                  <a:lumMod val="95000"/>
                </a:schemeClr>
              </a:solidFill>
            </a:endParaRPr>
          </a:p>
          <a:p>
            <a:pPr lvl="1"/>
            <a:r>
              <a:rPr lang="en-US" dirty="0">
                <a:solidFill>
                  <a:schemeClr val="bg1">
                    <a:lumMod val="95000"/>
                  </a:schemeClr>
                </a:solidFill>
              </a:rPr>
              <a:t>Resources</a:t>
            </a:r>
            <a:endParaRPr lang="cs-CZ" dirty="0">
              <a:solidFill>
                <a:schemeClr val="bg1">
                  <a:lumMod val="95000"/>
                </a:schemeClr>
              </a:solidFill>
            </a:endParaRPr>
          </a:p>
          <a:p>
            <a:pPr lvl="1"/>
            <a:r>
              <a:rPr lang="en-US" dirty="0">
                <a:solidFill>
                  <a:schemeClr val="bg1">
                    <a:lumMod val="95000"/>
                  </a:schemeClr>
                </a:solidFill>
              </a:rPr>
              <a:t>Documentation</a:t>
            </a:r>
          </a:p>
          <a:p>
            <a:pPr lvl="1"/>
            <a:r>
              <a:rPr lang="en-US" dirty="0">
                <a:solidFill>
                  <a:schemeClr val="bg1">
                    <a:lumMod val="95000"/>
                  </a:schemeClr>
                </a:solidFill>
              </a:rPr>
              <a:t>Standards</a:t>
            </a:r>
            <a:endParaRPr lang="cs-CZ" dirty="0">
              <a:solidFill>
                <a:schemeClr val="bg1">
                  <a:lumMod val="95000"/>
                </a:schemeClr>
              </a:solidFill>
            </a:endParaRPr>
          </a:p>
          <a:p>
            <a:pPr lvl="0"/>
            <a:r>
              <a:rPr lang="en-US" dirty="0"/>
              <a:t>Design (operational environment)</a:t>
            </a:r>
            <a:endParaRPr lang="cs-CZ" dirty="0"/>
          </a:p>
          <a:p>
            <a:pPr lvl="1"/>
            <a:r>
              <a:rPr lang="en-US" dirty="0"/>
              <a:t>Physical environment</a:t>
            </a:r>
            <a:endParaRPr lang="cs-CZ" dirty="0"/>
          </a:p>
          <a:p>
            <a:pPr lvl="1"/>
            <a:r>
              <a:rPr lang="en-US" dirty="0"/>
              <a:t>Interface</a:t>
            </a:r>
            <a:endParaRPr lang="cs-CZ" dirty="0"/>
          </a:p>
          <a:p>
            <a:pPr lvl="1"/>
            <a:r>
              <a:rPr lang="en-US" dirty="0"/>
              <a:t>Users</a:t>
            </a:r>
            <a:endParaRPr lang="cs-CZ" dirty="0"/>
          </a:p>
          <a:p>
            <a:endParaRPr lang="cs-CZ" dirty="0"/>
          </a:p>
        </p:txBody>
      </p:sp>
      <p:sp>
        <p:nvSpPr>
          <p:cNvPr id="4" name="Obdélník 3"/>
          <p:cNvSpPr/>
          <p:nvPr/>
        </p:nvSpPr>
        <p:spPr>
          <a:xfrm>
            <a:off x="251520" y="1556792"/>
            <a:ext cx="8640960" cy="1008112"/>
          </a:xfrm>
          <a:prstGeom prst="rect">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a:t>A constraint is an organizational or technological requirement that restricts the way in which the system shall be developed. </a:t>
            </a:r>
            <a:endParaRPr lang="cs-CZ" sz="2000" dirty="0"/>
          </a:p>
        </p:txBody>
      </p:sp>
    </p:spTree>
    <p:extLst>
      <p:ext uri="{BB962C8B-B14F-4D97-AF65-F5344CB8AC3E}">
        <p14:creationId xmlns:p14="http://schemas.microsoft.com/office/powerpoint/2010/main" val="130180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Constraints</a:t>
            </a:r>
            <a:r>
              <a:rPr lang="cs-CZ" dirty="0"/>
              <a:t> III</a:t>
            </a:r>
          </a:p>
        </p:txBody>
      </p:sp>
      <p:sp>
        <p:nvSpPr>
          <p:cNvPr id="3" name="Zástupný symbol pro text 2"/>
          <p:cNvSpPr>
            <a:spLocks noGrp="1"/>
          </p:cNvSpPr>
          <p:nvPr>
            <p:ph type="body" idx="1"/>
          </p:nvPr>
        </p:nvSpPr>
        <p:spPr>
          <a:xfrm>
            <a:off x="214282" y="2708920"/>
            <a:ext cx="3349606" cy="3649038"/>
          </a:xfrm>
        </p:spPr>
        <p:txBody>
          <a:bodyPr>
            <a:normAutofit fontScale="70000" lnSpcReduction="20000"/>
          </a:bodyPr>
          <a:lstStyle/>
          <a:p>
            <a:pPr lvl="0"/>
            <a:r>
              <a:rPr lang="en-US" dirty="0">
                <a:solidFill>
                  <a:schemeClr val="bg1">
                    <a:lumMod val="95000"/>
                  </a:schemeClr>
                </a:solidFill>
              </a:rPr>
              <a:t>Organizational process</a:t>
            </a:r>
            <a:endParaRPr lang="cs-CZ" dirty="0">
              <a:solidFill>
                <a:schemeClr val="bg1">
                  <a:lumMod val="95000"/>
                </a:schemeClr>
              </a:solidFill>
            </a:endParaRPr>
          </a:p>
          <a:p>
            <a:pPr lvl="1"/>
            <a:r>
              <a:rPr lang="en-US" dirty="0">
                <a:solidFill>
                  <a:schemeClr val="bg1">
                    <a:lumMod val="95000"/>
                  </a:schemeClr>
                </a:solidFill>
              </a:rPr>
              <a:t>Resources</a:t>
            </a:r>
            <a:endParaRPr lang="cs-CZ" dirty="0">
              <a:solidFill>
                <a:schemeClr val="bg1">
                  <a:lumMod val="95000"/>
                </a:schemeClr>
              </a:solidFill>
            </a:endParaRPr>
          </a:p>
          <a:p>
            <a:pPr lvl="1"/>
            <a:r>
              <a:rPr lang="en-US" dirty="0">
                <a:solidFill>
                  <a:schemeClr val="bg1">
                    <a:lumMod val="95000"/>
                  </a:schemeClr>
                </a:solidFill>
              </a:rPr>
              <a:t>Documentation</a:t>
            </a:r>
          </a:p>
          <a:p>
            <a:pPr lvl="1"/>
            <a:r>
              <a:rPr lang="en-US" dirty="0">
                <a:solidFill>
                  <a:schemeClr val="bg1">
                    <a:lumMod val="95000"/>
                  </a:schemeClr>
                </a:solidFill>
              </a:rPr>
              <a:t>Standards</a:t>
            </a:r>
            <a:endParaRPr lang="cs-CZ" dirty="0">
              <a:solidFill>
                <a:schemeClr val="bg1">
                  <a:lumMod val="95000"/>
                </a:schemeClr>
              </a:solidFill>
            </a:endParaRPr>
          </a:p>
          <a:p>
            <a:pPr lvl="0"/>
            <a:r>
              <a:rPr lang="en-US" dirty="0">
                <a:solidFill>
                  <a:schemeClr val="bg1">
                    <a:lumMod val="95000"/>
                  </a:schemeClr>
                </a:solidFill>
              </a:rPr>
              <a:t>Design (operational environment)</a:t>
            </a:r>
            <a:endParaRPr lang="cs-CZ" dirty="0">
              <a:solidFill>
                <a:schemeClr val="bg1">
                  <a:lumMod val="95000"/>
                </a:schemeClr>
              </a:solidFill>
            </a:endParaRPr>
          </a:p>
          <a:p>
            <a:pPr lvl="1"/>
            <a:r>
              <a:rPr lang="en-US" dirty="0">
                <a:solidFill>
                  <a:schemeClr val="bg1">
                    <a:lumMod val="95000"/>
                  </a:schemeClr>
                </a:solidFill>
              </a:rPr>
              <a:t>Physical environment</a:t>
            </a:r>
            <a:endParaRPr lang="cs-CZ" dirty="0">
              <a:solidFill>
                <a:schemeClr val="bg1">
                  <a:lumMod val="95000"/>
                </a:schemeClr>
              </a:solidFill>
            </a:endParaRPr>
          </a:p>
          <a:p>
            <a:pPr lvl="1"/>
            <a:r>
              <a:rPr lang="en-US" dirty="0">
                <a:solidFill>
                  <a:schemeClr val="bg1">
                    <a:lumMod val="95000"/>
                  </a:schemeClr>
                </a:solidFill>
              </a:rPr>
              <a:t>Interface</a:t>
            </a:r>
            <a:endParaRPr lang="cs-CZ" dirty="0">
              <a:solidFill>
                <a:schemeClr val="bg1">
                  <a:lumMod val="95000"/>
                </a:schemeClr>
              </a:solidFill>
            </a:endParaRPr>
          </a:p>
          <a:p>
            <a:pPr lvl="1"/>
            <a:r>
              <a:rPr lang="en-US" dirty="0">
                <a:solidFill>
                  <a:schemeClr val="bg1">
                    <a:lumMod val="95000"/>
                  </a:schemeClr>
                </a:solidFill>
              </a:rPr>
              <a:t>Users</a:t>
            </a:r>
            <a:endParaRPr lang="cs-CZ" dirty="0">
              <a:solidFill>
                <a:schemeClr val="bg1">
                  <a:lumMod val="95000"/>
                </a:schemeClr>
              </a:solidFill>
            </a:endParaRPr>
          </a:p>
          <a:p>
            <a:endParaRPr lang="cs-CZ" dirty="0"/>
          </a:p>
        </p:txBody>
      </p:sp>
      <p:sp>
        <p:nvSpPr>
          <p:cNvPr id="4" name="Obdélník 3"/>
          <p:cNvSpPr/>
          <p:nvPr/>
        </p:nvSpPr>
        <p:spPr>
          <a:xfrm>
            <a:off x="251520" y="1556792"/>
            <a:ext cx="8640960" cy="1008112"/>
          </a:xfrm>
          <a:prstGeom prst="rect">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a:t>A constraint is an organizational or technological requirement that restricts the way in which the system shall be developed. </a:t>
            </a:r>
            <a:endParaRPr lang="cs-CZ" sz="2000" dirty="0"/>
          </a:p>
        </p:txBody>
      </p:sp>
      <p:sp>
        <p:nvSpPr>
          <p:cNvPr id="5" name="Obdélník 4"/>
          <p:cNvSpPr/>
          <p:nvPr/>
        </p:nvSpPr>
        <p:spPr>
          <a:xfrm>
            <a:off x="3707904" y="2721379"/>
            <a:ext cx="5184576" cy="4019989"/>
          </a:xfrm>
          <a:prstGeom prst="rect">
            <a:avLst/>
          </a:prstGeom>
          <a:solidFill>
            <a:schemeClr val="accent1">
              <a:lumMod val="20000"/>
              <a:lumOff val="80000"/>
            </a:schemeClr>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just"/>
            <a:r>
              <a:rPr lang="en-US" b="1" dirty="0"/>
              <a:t>Constraints affecting the </a:t>
            </a:r>
            <a:r>
              <a:rPr lang="en-US" b="1" dirty="0" err="1"/>
              <a:t>syst</a:t>
            </a:r>
            <a:r>
              <a:rPr lang="cs-CZ" b="1" dirty="0"/>
              <a:t>e</a:t>
            </a:r>
            <a:r>
              <a:rPr lang="en-US" b="1" dirty="0"/>
              <a:t>m:</a:t>
            </a:r>
          </a:p>
          <a:p>
            <a:pPr marL="342900" indent="-342900" algn="just">
              <a:buFont typeface="Arial" pitchFamily="34" charset="0"/>
              <a:buChar char="•"/>
            </a:pPr>
            <a:r>
              <a:rPr lang="cs-CZ" dirty="0" err="1"/>
              <a:t>With</a:t>
            </a:r>
            <a:r>
              <a:rPr lang="cs-CZ" dirty="0"/>
              <a:t> </a:t>
            </a:r>
            <a:r>
              <a:rPr lang="cs-CZ" dirty="0" err="1"/>
              <a:t>respect</a:t>
            </a:r>
            <a:r>
              <a:rPr lang="cs-CZ" dirty="0"/>
              <a:t> to </a:t>
            </a:r>
            <a:r>
              <a:rPr lang="en-US" dirty="0"/>
              <a:t>current conditions defined by the insurance company, only the security technicians </a:t>
            </a:r>
            <a:r>
              <a:rPr lang="cs-CZ" dirty="0"/>
              <a:t>are</a:t>
            </a:r>
            <a:r>
              <a:rPr lang="en-US" dirty="0"/>
              <a:t> allowed to deactivate the control function of the system.</a:t>
            </a:r>
          </a:p>
          <a:p>
            <a:pPr marL="342900" indent="-342900" algn="just">
              <a:buFont typeface="Arial" pitchFamily="34" charset="0"/>
              <a:buChar char="•"/>
            </a:pPr>
            <a:r>
              <a:rPr lang="en-US" dirty="0"/>
              <a:t>A fire protection requirement demands that terminals in the sales rooms do not exceed the size 120cm x 90 cm x 20 cm.</a:t>
            </a:r>
            <a:endParaRPr lang="cs-CZ" dirty="0"/>
          </a:p>
          <a:p>
            <a:pPr algn="just"/>
            <a:r>
              <a:rPr lang="en-US" b="1" dirty="0"/>
              <a:t>Constraints affecting the development process:</a:t>
            </a:r>
          </a:p>
          <a:p>
            <a:pPr marL="342900" indent="-342900" algn="just">
              <a:buFont typeface="Arial" pitchFamily="34" charset="0"/>
              <a:buChar char="•"/>
            </a:pPr>
            <a:r>
              <a:rPr lang="en-US" dirty="0"/>
              <a:t>The effort for development of the system must not exceed 480 man-</a:t>
            </a:r>
            <a:r>
              <a:rPr lang="cs-CZ" dirty="0" err="1"/>
              <a:t>months</a:t>
            </a:r>
            <a:r>
              <a:rPr lang="cs-CZ" dirty="0"/>
              <a:t>,</a:t>
            </a:r>
            <a:endParaRPr lang="en-US" dirty="0"/>
          </a:p>
          <a:p>
            <a:pPr marL="342900" indent="-342900" algn="just">
              <a:buFont typeface="Arial" pitchFamily="34" charset="0"/>
              <a:buChar char="•"/>
            </a:pPr>
            <a:r>
              <a:rPr lang="en-US" dirty="0"/>
              <a:t>The system must be developed using RUP.</a:t>
            </a:r>
          </a:p>
          <a:p>
            <a:pPr algn="just"/>
            <a:r>
              <a:rPr lang="en-US" sz="2000" dirty="0"/>
              <a:t> </a:t>
            </a:r>
            <a:endParaRPr lang="cs-CZ" sz="2000" dirty="0"/>
          </a:p>
        </p:txBody>
      </p:sp>
    </p:spTree>
    <p:extLst>
      <p:ext uri="{BB962C8B-B14F-4D97-AF65-F5344CB8AC3E}">
        <p14:creationId xmlns:p14="http://schemas.microsoft.com/office/powerpoint/2010/main" val="297356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Creation of textual</a:t>
            </a:r>
            <a:r>
              <a:rPr lang="cs-CZ" dirty="0"/>
              <a:t> </a:t>
            </a:r>
            <a:r>
              <a:rPr lang="en-US" dirty="0"/>
              <a:t>requirement</a:t>
            </a:r>
            <a:r>
              <a:rPr lang="cs-CZ" dirty="0"/>
              <a:t> I</a:t>
            </a:r>
          </a:p>
        </p:txBody>
      </p:sp>
      <p:sp>
        <p:nvSpPr>
          <p:cNvPr id="4" name="TextovéPole 3"/>
          <p:cNvSpPr txBox="1"/>
          <p:nvPr/>
        </p:nvSpPr>
        <p:spPr>
          <a:xfrm>
            <a:off x="3131840" y="6378041"/>
            <a:ext cx="2682145" cy="400110"/>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solidFill>
                  <a:srgbClr val="000000"/>
                </a:solidFill>
                <a:latin typeface="Verdana"/>
              </a:rPr>
              <a:t>Specific thoughts</a:t>
            </a:r>
            <a:endParaRPr lang="cs-CZ" sz="2000" b="1" dirty="0">
              <a:solidFill>
                <a:srgbClr val="000000"/>
              </a:solidFill>
              <a:latin typeface="Verdana"/>
            </a:endParaRPr>
          </a:p>
        </p:txBody>
      </p:sp>
      <p:cxnSp>
        <p:nvCxnSpPr>
          <p:cNvPr id="6" name="Přímá spojnice se šipkou 5"/>
          <p:cNvCxnSpPr>
            <a:stCxn id="4" idx="0"/>
          </p:cNvCxnSpPr>
          <p:nvPr/>
        </p:nvCxnSpPr>
        <p:spPr>
          <a:xfrm flipH="1" flipV="1">
            <a:off x="4472911" y="5949280"/>
            <a:ext cx="2" cy="428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ovéPole 6"/>
          <p:cNvSpPr txBox="1"/>
          <p:nvPr/>
        </p:nvSpPr>
        <p:spPr>
          <a:xfrm>
            <a:off x="3706516" y="4742411"/>
            <a:ext cx="1532792" cy="400110"/>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solidFill>
                  <a:srgbClr val="000000"/>
                </a:solidFill>
                <a:latin typeface="Verdana"/>
              </a:rPr>
              <a:t>Thoughts</a:t>
            </a:r>
            <a:endParaRPr lang="cs-CZ" sz="2000" b="1" dirty="0">
              <a:solidFill>
                <a:srgbClr val="000000"/>
              </a:solidFill>
              <a:latin typeface="Verdana"/>
            </a:endParaRPr>
          </a:p>
        </p:txBody>
      </p:sp>
      <p:sp>
        <p:nvSpPr>
          <p:cNvPr id="10" name="TextovéPole 9"/>
          <p:cNvSpPr txBox="1"/>
          <p:nvPr/>
        </p:nvSpPr>
        <p:spPr>
          <a:xfrm>
            <a:off x="3567476" y="5579948"/>
            <a:ext cx="1810880" cy="369332"/>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solidFill>
                  <a:srgbClr val="000000"/>
                </a:solidFill>
                <a:latin typeface="Verdana"/>
              </a:rPr>
              <a:t>generalization</a:t>
            </a:r>
            <a:endParaRPr lang="cs-CZ" dirty="0">
              <a:solidFill>
                <a:srgbClr val="000000"/>
              </a:solidFill>
              <a:latin typeface="Verdana"/>
            </a:endParaRPr>
          </a:p>
        </p:txBody>
      </p:sp>
      <p:cxnSp>
        <p:nvCxnSpPr>
          <p:cNvPr id="11" name="Přímá spojnice se šipkou 10"/>
          <p:cNvCxnSpPr/>
          <p:nvPr/>
        </p:nvCxnSpPr>
        <p:spPr>
          <a:xfrm flipH="1" flipV="1">
            <a:off x="4472917" y="5157192"/>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ovéPole 12"/>
          <p:cNvSpPr txBox="1"/>
          <p:nvPr/>
        </p:nvSpPr>
        <p:spPr>
          <a:xfrm>
            <a:off x="3831557" y="3898572"/>
            <a:ext cx="1282723" cy="369332"/>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solidFill>
                  <a:schemeClr val="bg1">
                    <a:lumMod val="95000"/>
                  </a:schemeClr>
                </a:solidFill>
                <a:latin typeface="Verdana"/>
              </a:rPr>
              <a:t>distortion</a:t>
            </a:r>
            <a:endParaRPr lang="cs-CZ" dirty="0">
              <a:solidFill>
                <a:schemeClr val="bg1">
                  <a:lumMod val="95000"/>
                </a:schemeClr>
              </a:solidFill>
              <a:latin typeface="Verdana"/>
            </a:endParaRPr>
          </a:p>
        </p:txBody>
      </p:sp>
      <p:sp>
        <p:nvSpPr>
          <p:cNvPr id="15" name="TextovéPole 14"/>
          <p:cNvSpPr txBox="1"/>
          <p:nvPr/>
        </p:nvSpPr>
        <p:spPr>
          <a:xfrm>
            <a:off x="3906895" y="2860523"/>
            <a:ext cx="1132041" cy="707886"/>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solidFill>
                  <a:srgbClr val="000000"/>
                </a:solidFill>
                <a:latin typeface="Verdana"/>
              </a:rPr>
              <a:t>T o g s</a:t>
            </a:r>
          </a:p>
          <a:p>
            <a:r>
              <a:rPr lang="en-US" sz="2000" b="1" dirty="0">
                <a:solidFill>
                  <a:srgbClr val="000000"/>
                </a:solidFill>
                <a:latin typeface="Verdana"/>
              </a:rPr>
              <a:t>  h u t</a:t>
            </a:r>
            <a:endParaRPr lang="cs-CZ" sz="2000" b="1" dirty="0">
              <a:solidFill>
                <a:srgbClr val="000000"/>
              </a:solidFill>
              <a:latin typeface="Verdana"/>
            </a:endParaRPr>
          </a:p>
        </p:txBody>
      </p:sp>
      <p:cxnSp>
        <p:nvCxnSpPr>
          <p:cNvPr id="18" name="Přímá spojnice se šipkou 17"/>
          <p:cNvCxnSpPr/>
          <p:nvPr/>
        </p:nvCxnSpPr>
        <p:spPr>
          <a:xfrm flipH="1" flipV="1">
            <a:off x="4472918" y="4267904"/>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Přímá spojnice se šipkou 18"/>
          <p:cNvCxnSpPr/>
          <p:nvPr/>
        </p:nvCxnSpPr>
        <p:spPr>
          <a:xfrm flipH="1" flipV="1">
            <a:off x="4472919" y="3568409"/>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Přímá spojnice se šipkou 19"/>
          <p:cNvCxnSpPr/>
          <p:nvPr/>
        </p:nvCxnSpPr>
        <p:spPr>
          <a:xfrm flipH="1" flipV="1">
            <a:off x="4472920" y="2416129"/>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ovéPole 20"/>
          <p:cNvSpPr txBox="1"/>
          <p:nvPr/>
        </p:nvSpPr>
        <p:spPr>
          <a:xfrm>
            <a:off x="3943049" y="2046797"/>
            <a:ext cx="1109599" cy="369332"/>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solidFill>
                  <a:schemeClr val="bg1">
                    <a:lumMod val="95000"/>
                  </a:schemeClr>
                </a:solidFill>
                <a:latin typeface="Verdana"/>
              </a:rPr>
              <a:t>deletion</a:t>
            </a:r>
            <a:endParaRPr lang="cs-CZ" dirty="0">
              <a:solidFill>
                <a:schemeClr val="bg1">
                  <a:lumMod val="95000"/>
                </a:schemeClr>
              </a:solidFill>
              <a:latin typeface="Verdana"/>
            </a:endParaRPr>
          </a:p>
        </p:txBody>
      </p:sp>
      <p:cxnSp>
        <p:nvCxnSpPr>
          <p:cNvPr id="23" name="Přímá spojnice se šipkou 22"/>
          <p:cNvCxnSpPr/>
          <p:nvPr/>
        </p:nvCxnSpPr>
        <p:spPr>
          <a:xfrm flipH="1" flipV="1">
            <a:off x="4497848" y="1600944"/>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ovéPole 23"/>
          <p:cNvSpPr txBox="1"/>
          <p:nvPr/>
        </p:nvSpPr>
        <p:spPr>
          <a:xfrm>
            <a:off x="4136211" y="1194660"/>
            <a:ext cx="723275" cy="400110"/>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err="1">
                <a:solidFill>
                  <a:srgbClr val="000000"/>
                </a:solidFill>
                <a:latin typeface="Verdana"/>
              </a:rPr>
              <a:t>oug</a:t>
            </a:r>
            <a:endParaRPr lang="cs-CZ" sz="2000" b="1" dirty="0">
              <a:solidFill>
                <a:srgbClr val="000000"/>
              </a:solidFill>
              <a:latin typeface="Verdana"/>
            </a:endParaRPr>
          </a:p>
        </p:txBody>
      </p:sp>
    </p:spTree>
    <p:extLst>
      <p:ext uri="{BB962C8B-B14F-4D97-AF65-F5344CB8AC3E}">
        <p14:creationId xmlns:p14="http://schemas.microsoft.com/office/powerpoint/2010/main" val="931045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Creation of textual</a:t>
            </a:r>
            <a:r>
              <a:rPr lang="cs-CZ" dirty="0"/>
              <a:t> </a:t>
            </a:r>
            <a:r>
              <a:rPr lang="en-US" dirty="0"/>
              <a:t>requirement</a:t>
            </a:r>
            <a:r>
              <a:rPr lang="cs-CZ" dirty="0"/>
              <a:t> II</a:t>
            </a:r>
          </a:p>
        </p:txBody>
      </p:sp>
      <p:sp>
        <p:nvSpPr>
          <p:cNvPr id="4" name="TextovéPole 3"/>
          <p:cNvSpPr txBox="1"/>
          <p:nvPr/>
        </p:nvSpPr>
        <p:spPr>
          <a:xfrm>
            <a:off x="3131840" y="6378041"/>
            <a:ext cx="2682145" cy="400110"/>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solidFill>
                  <a:srgbClr val="000000"/>
                </a:solidFill>
                <a:latin typeface="Verdana"/>
              </a:rPr>
              <a:t>Specific thoughts</a:t>
            </a:r>
            <a:endParaRPr lang="cs-CZ" sz="2000" b="1" dirty="0">
              <a:solidFill>
                <a:srgbClr val="000000"/>
              </a:solidFill>
              <a:latin typeface="Verdana"/>
            </a:endParaRPr>
          </a:p>
        </p:txBody>
      </p:sp>
      <p:cxnSp>
        <p:nvCxnSpPr>
          <p:cNvPr id="6" name="Přímá spojnice se šipkou 5"/>
          <p:cNvCxnSpPr>
            <a:stCxn id="4" idx="0"/>
          </p:cNvCxnSpPr>
          <p:nvPr/>
        </p:nvCxnSpPr>
        <p:spPr>
          <a:xfrm flipH="1" flipV="1">
            <a:off x="4472911" y="5949280"/>
            <a:ext cx="2" cy="428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ovéPole 6"/>
          <p:cNvSpPr txBox="1"/>
          <p:nvPr/>
        </p:nvSpPr>
        <p:spPr>
          <a:xfrm>
            <a:off x="3706516" y="4742411"/>
            <a:ext cx="1532792" cy="400110"/>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solidFill>
                  <a:srgbClr val="000000"/>
                </a:solidFill>
                <a:latin typeface="Verdana"/>
              </a:rPr>
              <a:t>Thoughts</a:t>
            </a:r>
            <a:endParaRPr lang="cs-CZ" sz="2000" b="1" dirty="0">
              <a:solidFill>
                <a:srgbClr val="000000"/>
              </a:solidFill>
              <a:latin typeface="Verdana"/>
            </a:endParaRPr>
          </a:p>
        </p:txBody>
      </p:sp>
      <p:sp>
        <p:nvSpPr>
          <p:cNvPr id="10" name="TextovéPole 9"/>
          <p:cNvSpPr txBox="1"/>
          <p:nvPr/>
        </p:nvSpPr>
        <p:spPr>
          <a:xfrm>
            <a:off x="3567476" y="5579948"/>
            <a:ext cx="1810880" cy="369332"/>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solidFill>
                  <a:schemeClr val="bg1">
                    <a:lumMod val="95000"/>
                  </a:schemeClr>
                </a:solidFill>
                <a:latin typeface="Verdana"/>
              </a:rPr>
              <a:t>generalization</a:t>
            </a:r>
            <a:endParaRPr lang="cs-CZ" dirty="0">
              <a:solidFill>
                <a:schemeClr val="bg1">
                  <a:lumMod val="95000"/>
                </a:schemeClr>
              </a:solidFill>
              <a:latin typeface="Verdana"/>
            </a:endParaRPr>
          </a:p>
        </p:txBody>
      </p:sp>
      <p:cxnSp>
        <p:nvCxnSpPr>
          <p:cNvPr id="11" name="Přímá spojnice se šipkou 10"/>
          <p:cNvCxnSpPr/>
          <p:nvPr/>
        </p:nvCxnSpPr>
        <p:spPr>
          <a:xfrm flipH="1" flipV="1">
            <a:off x="4472917" y="5157192"/>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ovéPole 12"/>
          <p:cNvSpPr txBox="1"/>
          <p:nvPr/>
        </p:nvSpPr>
        <p:spPr>
          <a:xfrm>
            <a:off x="3831557" y="3898572"/>
            <a:ext cx="1282723" cy="369332"/>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solidFill>
                  <a:schemeClr val="tx1"/>
                </a:solidFill>
                <a:latin typeface="Verdana"/>
              </a:rPr>
              <a:t>distortion</a:t>
            </a:r>
            <a:endParaRPr lang="cs-CZ" dirty="0">
              <a:solidFill>
                <a:schemeClr val="tx1"/>
              </a:solidFill>
              <a:latin typeface="Verdana"/>
            </a:endParaRPr>
          </a:p>
        </p:txBody>
      </p:sp>
      <p:sp>
        <p:nvSpPr>
          <p:cNvPr id="15" name="TextovéPole 14"/>
          <p:cNvSpPr txBox="1"/>
          <p:nvPr/>
        </p:nvSpPr>
        <p:spPr>
          <a:xfrm>
            <a:off x="3906895" y="2860523"/>
            <a:ext cx="1132041" cy="707886"/>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solidFill>
                  <a:srgbClr val="000000"/>
                </a:solidFill>
                <a:latin typeface="Verdana"/>
              </a:rPr>
              <a:t>T o g s</a:t>
            </a:r>
          </a:p>
          <a:p>
            <a:r>
              <a:rPr lang="en-US" sz="2000" b="1" dirty="0">
                <a:solidFill>
                  <a:srgbClr val="000000"/>
                </a:solidFill>
                <a:latin typeface="Verdana"/>
              </a:rPr>
              <a:t>  h u t</a:t>
            </a:r>
            <a:endParaRPr lang="cs-CZ" sz="2000" b="1" dirty="0">
              <a:solidFill>
                <a:srgbClr val="000000"/>
              </a:solidFill>
              <a:latin typeface="Verdana"/>
            </a:endParaRPr>
          </a:p>
        </p:txBody>
      </p:sp>
      <p:cxnSp>
        <p:nvCxnSpPr>
          <p:cNvPr id="18" name="Přímá spojnice se šipkou 17"/>
          <p:cNvCxnSpPr/>
          <p:nvPr/>
        </p:nvCxnSpPr>
        <p:spPr>
          <a:xfrm flipH="1" flipV="1">
            <a:off x="4472918" y="4267904"/>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Přímá spojnice se šipkou 18"/>
          <p:cNvCxnSpPr/>
          <p:nvPr/>
        </p:nvCxnSpPr>
        <p:spPr>
          <a:xfrm flipH="1" flipV="1">
            <a:off x="4472919" y="3568409"/>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Přímá spojnice se šipkou 19"/>
          <p:cNvCxnSpPr/>
          <p:nvPr/>
        </p:nvCxnSpPr>
        <p:spPr>
          <a:xfrm flipH="1" flipV="1">
            <a:off x="4472920" y="2416129"/>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ovéPole 20"/>
          <p:cNvSpPr txBox="1"/>
          <p:nvPr/>
        </p:nvSpPr>
        <p:spPr>
          <a:xfrm>
            <a:off x="3943049" y="2046797"/>
            <a:ext cx="1109599" cy="369332"/>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solidFill>
                  <a:schemeClr val="bg1">
                    <a:lumMod val="95000"/>
                  </a:schemeClr>
                </a:solidFill>
                <a:latin typeface="Verdana"/>
              </a:rPr>
              <a:t>deletion</a:t>
            </a:r>
            <a:endParaRPr lang="cs-CZ" dirty="0">
              <a:solidFill>
                <a:schemeClr val="bg1">
                  <a:lumMod val="95000"/>
                </a:schemeClr>
              </a:solidFill>
              <a:latin typeface="Verdana"/>
            </a:endParaRPr>
          </a:p>
        </p:txBody>
      </p:sp>
      <p:cxnSp>
        <p:nvCxnSpPr>
          <p:cNvPr id="23" name="Přímá spojnice se šipkou 22"/>
          <p:cNvCxnSpPr/>
          <p:nvPr/>
        </p:nvCxnSpPr>
        <p:spPr>
          <a:xfrm flipH="1" flipV="1">
            <a:off x="4497848" y="1600944"/>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ovéPole 23"/>
          <p:cNvSpPr txBox="1"/>
          <p:nvPr/>
        </p:nvSpPr>
        <p:spPr>
          <a:xfrm>
            <a:off x="4136211" y="1194660"/>
            <a:ext cx="723275" cy="400110"/>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err="1">
                <a:solidFill>
                  <a:srgbClr val="000000"/>
                </a:solidFill>
                <a:latin typeface="Verdana"/>
              </a:rPr>
              <a:t>oug</a:t>
            </a:r>
            <a:endParaRPr lang="cs-CZ" sz="2000" b="1" dirty="0">
              <a:solidFill>
                <a:srgbClr val="000000"/>
              </a:solidFill>
              <a:latin typeface="Verdana"/>
            </a:endParaRPr>
          </a:p>
        </p:txBody>
      </p:sp>
    </p:spTree>
    <p:extLst>
      <p:ext uri="{BB962C8B-B14F-4D97-AF65-F5344CB8AC3E}">
        <p14:creationId xmlns:p14="http://schemas.microsoft.com/office/powerpoint/2010/main" val="279204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Creation of textual</a:t>
            </a:r>
            <a:r>
              <a:rPr lang="cs-CZ" dirty="0"/>
              <a:t> </a:t>
            </a:r>
            <a:r>
              <a:rPr lang="en-US" dirty="0"/>
              <a:t>requirement</a:t>
            </a:r>
            <a:r>
              <a:rPr lang="cs-CZ" dirty="0"/>
              <a:t> III</a:t>
            </a:r>
          </a:p>
        </p:txBody>
      </p:sp>
      <p:sp>
        <p:nvSpPr>
          <p:cNvPr id="4" name="TextovéPole 3"/>
          <p:cNvSpPr txBox="1"/>
          <p:nvPr/>
        </p:nvSpPr>
        <p:spPr>
          <a:xfrm>
            <a:off x="3131840" y="6378041"/>
            <a:ext cx="2682145" cy="400110"/>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solidFill>
                  <a:srgbClr val="000000"/>
                </a:solidFill>
                <a:latin typeface="Verdana"/>
              </a:rPr>
              <a:t>Specific thoughts</a:t>
            </a:r>
            <a:endParaRPr lang="cs-CZ" sz="2000" b="1" dirty="0">
              <a:solidFill>
                <a:srgbClr val="000000"/>
              </a:solidFill>
              <a:latin typeface="Verdana"/>
            </a:endParaRPr>
          </a:p>
        </p:txBody>
      </p:sp>
      <p:cxnSp>
        <p:nvCxnSpPr>
          <p:cNvPr id="6" name="Přímá spojnice se šipkou 5"/>
          <p:cNvCxnSpPr>
            <a:stCxn id="4" idx="0"/>
          </p:cNvCxnSpPr>
          <p:nvPr/>
        </p:nvCxnSpPr>
        <p:spPr>
          <a:xfrm flipH="1" flipV="1">
            <a:off x="4472911" y="5949280"/>
            <a:ext cx="2" cy="428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ovéPole 6"/>
          <p:cNvSpPr txBox="1"/>
          <p:nvPr/>
        </p:nvSpPr>
        <p:spPr>
          <a:xfrm>
            <a:off x="3706516" y="4742411"/>
            <a:ext cx="1532792" cy="400110"/>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solidFill>
                  <a:srgbClr val="000000"/>
                </a:solidFill>
                <a:latin typeface="Verdana"/>
              </a:rPr>
              <a:t>Thoughts</a:t>
            </a:r>
            <a:endParaRPr lang="cs-CZ" sz="2000" b="1" dirty="0">
              <a:solidFill>
                <a:srgbClr val="000000"/>
              </a:solidFill>
              <a:latin typeface="Verdana"/>
            </a:endParaRPr>
          </a:p>
        </p:txBody>
      </p:sp>
      <p:sp>
        <p:nvSpPr>
          <p:cNvPr id="10" name="TextovéPole 9"/>
          <p:cNvSpPr txBox="1"/>
          <p:nvPr/>
        </p:nvSpPr>
        <p:spPr>
          <a:xfrm>
            <a:off x="3567476" y="5579948"/>
            <a:ext cx="1810880" cy="369332"/>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solidFill>
                  <a:schemeClr val="bg1">
                    <a:lumMod val="95000"/>
                  </a:schemeClr>
                </a:solidFill>
                <a:latin typeface="Verdana"/>
              </a:rPr>
              <a:t>generalization</a:t>
            </a:r>
            <a:endParaRPr lang="cs-CZ" dirty="0">
              <a:solidFill>
                <a:schemeClr val="bg1">
                  <a:lumMod val="95000"/>
                </a:schemeClr>
              </a:solidFill>
              <a:latin typeface="Verdana"/>
            </a:endParaRPr>
          </a:p>
        </p:txBody>
      </p:sp>
      <p:cxnSp>
        <p:nvCxnSpPr>
          <p:cNvPr id="11" name="Přímá spojnice se šipkou 10"/>
          <p:cNvCxnSpPr/>
          <p:nvPr/>
        </p:nvCxnSpPr>
        <p:spPr>
          <a:xfrm flipH="1" flipV="1">
            <a:off x="4472917" y="5157192"/>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ovéPole 12"/>
          <p:cNvSpPr txBox="1"/>
          <p:nvPr/>
        </p:nvSpPr>
        <p:spPr>
          <a:xfrm>
            <a:off x="3831557" y="3898572"/>
            <a:ext cx="1282723" cy="369332"/>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solidFill>
                  <a:schemeClr val="bg1">
                    <a:lumMod val="95000"/>
                  </a:schemeClr>
                </a:solidFill>
                <a:latin typeface="Verdana"/>
              </a:rPr>
              <a:t>distortion</a:t>
            </a:r>
            <a:endParaRPr lang="cs-CZ" dirty="0">
              <a:solidFill>
                <a:schemeClr val="bg1">
                  <a:lumMod val="95000"/>
                </a:schemeClr>
              </a:solidFill>
              <a:latin typeface="Verdana"/>
            </a:endParaRPr>
          </a:p>
        </p:txBody>
      </p:sp>
      <p:sp>
        <p:nvSpPr>
          <p:cNvPr id="15" name="TextovéPole 14"/>
          <p:cNvSpPr txBox="1"/>
          <p:nvPr/>
        </p:nvSpPr>
        <p:spPr>
          <a:xfrm>
            <a:off x="3906895" y="2860523"/>
            <a:ext cx="1132041" cy="707886"/>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solidFill>
                  <a:srgbClr val="000000"/>
                </a:solidFill>
                <a:latin typeface="Verdana"/>
              </a:rPr>
              <a:t>T o g s</a:t>
            </a:r>
          </a:p>
          <a:p>
            <a:r>
              <a:rPr lang="en-US" sz="2000" b="1" dirty="0">
                <a:solidFill>
                  <a:srgbClr val="000000"/>
                </a:solidFill>
                <a:latin typeface="Verdana"/>
              </a:rPr>
              <a:t>  h u t</a:t>
            </a:r>
            <a:endParaRPr lang="cs-CZ" sz="2000" b="1" dirty="0">
              <a:solidFill>
                <a:srgbClr val="000000"/>
              </a:solidFill>
              <a:latin typeface="Verdana"/>
            </a:endParaRPr>
          </a:p>
        </p:txBody>
      </p:sp>
      <p:cxnSp>
        <p:nvCxnSpPr>
          <p:cNvPr id="18" name="Přímá spojnice se šipkou 17"/>
          <p:cNvCxnSpPr/>
          <p:nvPr/>
        </p:nvCxnSpPr>
        <p:spPr>
          <a:xfrm flipH="1" flipV="1">
            <a:off x="4472918" y="4267904"/>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Přímá spojnice se šipkou 18"/>
          <p:cNvCxnSpPr/>
          <p:nvPr/>
        </p:nvCxnSpPr>
        <p:spPr>
          <a:xfrm flipH="1" flipV="1">
            <a:off x="4472919" y="3568409"/>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Přímá spojnice se šipkou 19"/>
          <p:cNvCxnSpPr/>
          <p:nvPr/>
        </p:nvCxnSpPr>
        <p:spPr>
          <a:xfrm flipH="1" flipV="1">
            <a:off x="4472920" y="2416129"/>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ovéPole 20"/>
          <p:cNvSpPr txBox="1"/>
          <p:nvPr/>
        </p:nvSpPr>
        <p:spPr>
          <a:xfrm>
            <a:off x="3943049" y="2046797"/>
            <a:ext cx="1109599" cy="369332"/>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solidFill>
                  <a:schemeClr val="tx1"/>
                </a:solidFill>
                <a:latin typeface="Verdana"/>
              </a:rPr>
              <a:t>deletion</a:t>
            </a:r>
            <a:endParaRPr lang="cs-CZ" dirty="0">
              <a:solidFill>
                <a:schemeClr val="tx1"/>
              </a:solidFill>
              <a:latin typeface="Verdana"/>
            </a:endParaRPr>
          </a:p>
        </p:txBody>
      </p:sp>
      <p:cxnSp>
        <p:nvCxnSpPr>
          <p:cNvPr id="23" name="Přímá spojnice se šipkou 22"/>
          <p:cNvCxnSpPr/>
          <p:nvPr/>
        </p:nvCxnSpPr>
        <p:spPr>
          <a:xfrm flipH="1" flipV="1">
            <a:off x="4497848" y="1600944"/>
            <a:ext cx="1" cy="44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ovéPole 23"/>
          <p:cNvSpPr txBox="1"/>
          <p:nvPr/>
        </p:nvSpPr>
        <p:spPr>
          <a:xfrm>
            <a:off x="4136211" y="1194660"/>
            <a:ext cx="723275" cy="400110"/>
          </a:xfrm>
          <a:prstGeom prst="rect">
            <a:avLst/>
          </a:prstGeom>
          <a:noFill/>
          <a:ln w="25400" cmpd="sng">
            <a:solidFill>
              <a:schemeClr val="tx1"/>
            </a:solid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err="1">
                <a:solidFill>
                  <a:srgbClr val="000000"/>
                </a:solidFill>
                <a:latin typeface="Verdana"/>
              </a:rPr>
              <a:t>oug</a:t>
            </a:r>
            <a:endParaRPr lang="cs-CZ" sz="2000" b="1" dirty="0">
              <a:solidFill>
                <a:srgbClr val="000000"/>
              </a:solidFill>
              <a:latin typeface="Verdana"/>
            </a:endParaRPr>
          </a:p>
        </p:txBody>
      </p:sp>
    </p:spTree>
    <p:extLst>
      <p:ext uri="{BB962C8B-B14F-4D97-AF65-F5344CB8AC3E}">
        <p14:creationId xmlns:p14="http://schemas.microsoft.com/office/powerpoint/2010/main" val="279204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R="0" rtl="0"/>
            <a:r>
              <a:rPr lang="en-US" b="1" baseline="0" dirty="0">
                <a:latin typeface="Times New Roman"/>
              </a:rPr>
              <a:t>Software engineering</a:t>
            </a:r>
          </a:p>
        </p:txBody>
      </p:sp>
      <p:sp>
        <p:nvSpPr>
          <p:cNvPr id="3" name="Zástupný symbol pro text 2"/>
          <p:cNvSpPr>
            <a:spLocks noGrp="1"/>
          </p:cNvSpPr>
          <p:nvPr>
            <p:ph type="body" idx="1"/>
          </p:nvPr>
        </p:nvSpPr>
        <p:spPr/>
        <p:txBody>
          <a:bodyPr/>
          <a:lstStyle/>
          <a:p>
            <a:pPr marR="0" lvl="0" rtl="0"/>
            <a:r>
              <a:rPr lang="en-US" b="1" baseline="0" dirty="0">
                <a:latin typeface="Times New Roman"/>
              </a:rPr>
              <a:t>The IEEE Computer Society defines software engineering as:</a:t>
            </a:r>
          </a:p>
          <a:p>
            <a:pPr marR="0" lvl="1" rtl="0"/>
            <a:r>
              <a:rPr lang="en-US" b="1" baseline="0" dirty="0">
                <a:latin typeface="Times New Roman"/>
              </a:rPr>
              <a:t>“(1) The application of a systematic, disciplined, quantifiable approach to the  development, operation, and maintenance of software; that is, the application of engineering to software.</a:t>
            </a:r>
          </a:p>
          <a:p>
            <a:pPr marR="0" lvl="1" rtl="0"/>
            <a:r>
              <a:rPr lang="en-US" b="1" baseline="0" dirty="0">
                <a:latin typeface="Times New Roman"/>
              </a:rPr>
              <a:t>(2) The study of approaches as in (1).”1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 cases</a:t>
            </a:r>
            <a:endParaRPr lang="cs-CZ" dirty="0"/>
          </a:p>
        </p:txBody>
      </p:sp>
      <p:sp>
        <p:nvSpPr>
          <p:cNvPr id="3" name="Zástupný symbol pro obsah 2"/>
          <p:cNvSpPr>
            <a:spLocks noGrp="1"/>
          </p:cNvSpPr>
          <p:nvPr>
            <p:ph idx="1"/>
          </p:nvPr>
        </p:nvSpPr>
        <p:spPr>
          <a:xfrm>
            <a:off x="4735552" y="2214851"/>
            <a:ext cx="3854232" cy="4297110"/>
          </a:xfrm>
        </p:spPr>
        <p:txBody>
          <a:bodyPr>
            <a:normAutofit/>
          </a:bodyPr>
          <a:lstStyle/>
          <a:p>
            <a:endParaRPr lang="cs-CZ" dirty="0"/>
          </a:p>
          <a:p>
            <a:r>
              <a:rPr lang="en-US" dirty="0"/>
              <a:t>Benefits:</a:t>
            </a:r>
            <a:endParaRPr lang="cs-CZ" dirty="0"/>
          </a:p>
          <a:p>
            <a:pPr lvl="1"/>
            <a:r>
              <a:rPr lang="en-US" dirty="0"/>
              <a:t>goal</a:t>
            </a:r>
            <a:r>
              <a:rPr lang="cs-CZ" dirty="0"/>
              <a:t> </a:t>
            </a:r>
            <a:r>
              <a:rPr lang="en-US" dirty="0"/>
              <a:t>identification</a:t>
            </a:r>
            <a:r>
              <a:rPr lang="cs-CZ" dirty="0"/>
              <a:t>,</a:t>
            </a:r>
          </a:p>
          <a:p>
            <a:pPr lvl="1"/>
            <a:r>
              <a:rPr lang="en-US" dirty="0"/>
              <a:t>exceptional situation.</a:t>
            </a:r>
          </a:p>
          <a:p>
            <a:pPr>
              <a:buNone/>
            </a:pPr>
            <a:endParaRPr lang="en-US" dirty="0"/>
          </a:p>
          <a:p>
            <a:pPr lvl="1"/>
            <a:endParaRPr lang="en-US" dirty="0"/>
          </a:p>
          <a:p>
            <a:endParaRPr lang="en-US" dirty="0"/>
          </a:p>
          <a:p>
            <a:endParaRPr lang="cs-CZ" dirty="0"/>
          </a:p>
        </p:txBody>
      </p:sp>
      <p:sp>
        <p:nvSpPr>
          <p:cNvPr id="4" name="Rectangle 4"/>
          <p:cNvSpPr>
            <a:spLocks noChangeArrowheads="1"/>
          </p:cNvSpPr>
          <p:nvPr/>
        </p:nvSpPr>
        <p:spPr bwMode="auto">
          <a:xfrm>
            <a:off x="827584" y="1186453"/>
            <a:ext cx="7815936" cy="75764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defTabSz="762000" eaLnBrk="0" hangingPunct="0">
              <a:lnSpc>
                <a:spcPct val="85000"/>
              </a:lnSpc>
            </a:pPr>
            <a:r>
              <a:rPr lang="en-US" b="1" dirty="0"/>
              <a:t>Use case is specification of a sequence of actions, including variants that a system (or other entity) can perform, interacting with actors of the system. </a:t>
            </a:r>
          </a:p>
        </p:txBody>
      </p:sp>
      <p:pic>
        <p:nvPicPr>
          <p:cNvPr id="5" name="Picture 2"/>
          <p:cNvPicPr>
            <a:picLocks noChangeAspect="1" noChangeArrowheads="1"/>
          </p:cNvPicPr>
          <p:nvPr/>
        </p:nvPicPr>
        <p:blipFill>
          <a:blip r:embed="rId3" cstate="print"/>
          <a:srcRect/>
          <a:stretch>
            <a:fillRect/>
          </a:stretch>
        </p:blipFill>
        <p:spPr bwMode="auto">
          <a:xfrm>
            <a:off x="552203" y="2338586"/>
            <a:ext cx="4021115" cy="4286679"/>
          </a:xfrm>
          <a:prstGeom prst="rect">
            <a:avLst/>
          </a:prstGeom>
          <a:noFill/>
          <a:ln w="9525">
            <a:noFill/>
            <a:miter lim="800000"/>
            <a:headEnd/>
            <a:tailEnd/>
          </a:ln>
          <a:effectLst/>
        </p:spPr>
      </p:pic>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Requirements and use cases</a:t>
            </a:r>
            <a:endParaRPr lang="cs-CZ" dirty="0"/>
          </a:p>
        </p:txBody>
      </p:sp>
      <p:sp>
        <p:nvSpPr>
          <p:cNvPr id="3" name="Zástupný symbol pro obsah 2"/>
          <p:cNvSpPr>
            <a:spLocks noGrp="1"/>
          </p:cNvSpPr>
          <p:nvPr>
            <p:ph idx="1"/>
          </p:nvPr>
        </p:nvSpPr>
        <p:spPr>
          <a:xfrm>
            <a:off x="285720" y="2060848"/>
            <a:ext cx="8572560" cy="4297110"/>
          </a:xfrm>
        </p:spPr>
        <p:txBody>
          <a:bodyPr>
            <a:normAutofit lnSpcReduction="10000"/>
          </a:bodyPr>
          <a:lstStyle/>
          <a:p>
            <a:endParaRPr lang="cs-CZ" dirty="0"/>
          </a:p>
          <a:p>
            <a:r>
              <a:rPr lang="en-US" dirty="0"/>
              <a:t>They are really requirements</a:t>
            </a:r>
          </a:p>
          <a:p>
            <a:r>
              <a:rPr lang="en-US" dirty="0"/>
              <a:t>Cover only</a:t>
            </a:r>
            <a:r>
              <a:rPr lang="cs-CZ" dirty="0"/>
              <a:t> a part </a:t>
            </a:r>
            <a:r>
              <a:rPr lang="en-US" dirty="0"/>
              <a:t>of requirements – it lacks:</a:t>
            </a:r>
          </a:p>
          <a:p>
            <a:pPr lvl="1"/>
            <a:r>
              <a:rPr lang="en-US" dirty="0"/>
              <a:t>External interface,</a:t>
            </a:r>
          </a:p>
          <a:p>
            <a:pPr lvl="1"/>
            <a:r>
              <a:rPr lang="en-US" dirty="0"/>
              <a:t>Data format</a:t>
            </a:r>
          </a:p>
          <a:p>
            <a:pPr lvl="1"/>
            <a:r>
              <a:rPr lang="en-US" dirty="0"/>
              <a:t>Business rules,</a:t>
            </a:r>
          </a:p>
          <a:p>
            <a:pPr lvl="1"/>
            <a:r>
              <a:rPr lang="en-US" dirty="0"/>
              <a:t>Complex formulae.</a:t>
            </a:r>
          </a:p>
          <a:p>
            <a:r>
              <a:rPr lang="en-US" dirty="0"/>
              <a:t>Cover one third of all requirements.</a:t>
            </a:r>
          </a:p>
          <a:p>
            <a:pPr>
              <a:buNone/>
            </a:pPr>
            <a:endParaRPr lang="en-US" dirty="0"/>
          </a:p>
          <a:p>
            <a:pPr lvl="1"/>
            <a:endParaRPr lang="en-US" dirty="0"/>
          </a:p>
          <a:p>
            <a:endParaRPr lang="en-US" dirty="0"/>
          </a:p>
          <a:p>
            <a:endParaRPr lang="cs-CZ" dirty="0"/>
          </a:p>
        </p:txBody>
      </p:sp>
    </p:spTree>
    <p:extLst>
      <p:ext uri="{BB962C8B-B14F-4D97-AF65-F5344CB8AC3E}">
        <p14:creationId xmlns:p14="http://schemas.microsoft.com/office/powerpoint/2010/main" val="2790017246"/>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 case structure</a:t>
            </a:r>
            <a:endParaRPr lang="cs-CZ" dirty="0"/>
          </a:p>
        </p:txBody>
      </p:sp>
      <p:sp>
        <p:nvSpPr>
          <p:cNvPr id="3" name="Zástupný symbol pro obsah 2"/>
          <p:cNvSpPr>
            <a:spLocks noGrp="1"/>
          </p:cNvSpPr>
          <p:nvPr>
            <p:ph idx="1"/>
          </p:nvPr>
        </p:nvSpPr>
        <p:spPr>
          <a:xfrm>
            <a:off x="285720" y="1268760"/>
            <a:ext cx="8572560" cy="5072098"/>
          </a:xfrm>
        </p:spPr>
        <p:txBody>
          <a:bodyPr>
            <a:normAutofit fontScale="85000" lnSpcReduction="20000"/>
          </a:bodyPr>
          <a:lstStyle/>
          <a:p>
            <a:r>
              <a:rPr lang="en-US" b="1" dirty="0"/>
              <a:t>Scope: </a:t>
            </a:r>
            <a:r>
              <a:rPr lang="en-US" dirty="0"/>
              <a:t>&lt;design scope, what system is being considered black-box under design&gt;</a:t>
            </a:r>
          </a:p>
          <a:p>
            <a:r>
              <a:rPr lang="en-US" b="1" dirty="0"/>
              <a:t>Level: </a:t>
            </a:r>
            <a:r>
              <a:rPr lang="en-US" dirty="0"/>
              <a:t>&lt;one of: Summary, User-goal, </a:t>
            </a:r>
            <a:r>
              <a:rPr lang="en-US" dirty="0" err="1"/>
              <a:t>Subfunction</a:t>
            </a:r>
            <a:r>
              <a:rPr lang="en-US" dirty="0"/>
              <a:t>&gt;</a:t>
            </a:r>
          </a:p>
          <a:p>
            <a:r>
              <a:rPr lang="en-US" b="1" dirty="0"/>
              <a:t>Primary Actor: </a:t>
            </a:r>
            <a:r>
              <a:rPr lang="en-US" dirty="0"/>
              <a:t>&lt;a role name for the primary actor, or description&gt;</a:t>
            </a:r>
          </a:p>
          <a:p>
            <a:r>
              <a:rPr lang="en-US" b="1" dirty="0"/>
              <a:t>Stakeholders &amp; Interests: </a:t>
            </a:r>
            <a:r>
              <a:rPr lang="en-US" dirty="0"/>
              <a:t>&lt;list of stakeholders and key interests in the use case&gt;</a:t>
            </a:r>
          </a:p>
          <a:p>
            <a:r>
              <a:rPr lang="en-US" b="1" dirty="0"/>
              <a:t>Precondition: </a:t>
            </a:r>
            <a:r>
              <a:rPr lang="en-US" dirty="0"/>
              <a:t>&lt;what we expect is already the state of the world&gt;</a:t>
            </a:r>
          </a:p>
          <a:p>
            <a:r>
              <a:rPr lang="en-US" b="1" dirty="0"/>
              <a:t>Minimal Guarantees: </a:t>
            </a:r>
            <a:r>
              <a:rPr lang="en-US" dirty="0"/>
              <a:t>&lt;how the interests are protected under all exits&gt;</a:t>
            </a:r>
          </a:p>
          <a:p>
            <a:r>
              <a:rPr lang="en-US" b="1" dirty="0"/>
              <a:t>Success Guarantees: </a:t>
            </a:r>
            <a:r>
              <a:rPr lang="en-US" dirty="0"/>
              <a:t>&lt;the state of the world if </a:t>
            </a:r>
            <a:r>
              <a:rPr lang="cs-CZ" dirty="0" err="1"/>
              <a:t>the</a:t>
            </a:r>
            <a:r>
              <a:rPr lang="cs-CZ" dirty="0"/>
              <a:t> </a:t>
            </a:r>
            <a:r>
              <a:rPr lang="en-US" dirty="0"/>
              <a:t>goal succeeds&gt;</a:t>
            </a:r>
            <a:endParaRPr lang="cs-CZ" dirty="0"/>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en-US" dirty="0"/>
              <a:t>Primary actors</a:t>
            </a:r>
            <a:r>
              <a:rPr lang="cs-CZ" dirty="0"/>
              <a:t> </a:t>
            </a:r>
            <a:r>
              <a:rPr lang="en-US" dirty="0"/>
              <a:t>and</a:t>
            </a:r>
            <a:r>
              <a:rPr lang="cs-CZ" dirty="0"/>
              <a:t> </a:t>
            </a:r>
            <a:r>
              <a:rPr lang="en-US" dirty="0"/>
              <a:t>stakeholders gathering</a:t>
            </a:r>
          </a:p>
        </p:txBody>
      </p:sp>
      <p:sp>
        <p:nvSpPr>
          <p:cNvPr id="3" name="Zástupný symbol pro obsah 2"/>
          <p:cNvSpPr>
            <a:spLocks noGrp="1"/>
          </p:cNvSpPr>
          <p:nvPr>
            <p:ph idx="1"/>
          </p:nvPr>
        </p:nvSpPr>
        <p:spPr>
          <a:xfrm>
            <a:off x="603481" y="3231540"/>
            <a:ext cx="8229307" cy="2712060"/>
          </a:xfrm>
        </p:spPr>
        <p:txBody>
          <a:bodyPr>
            <a:normAutofit fontScale="92500" lnSpcReduction="20000"/>
          </a:bodyPr>
          <a:lstStyle/>
          <a:p>
            <a:r>
              <a:rPr lang="en-US" dirty="0"/>
              <a:t>Interactions between Actors with Goals</a:t>
            </a:r>
            <a:endParaRPr lang="cs-CZ" dirty="0"/>
          </a:p>
          <a:p>
            <a:pPr lvl="1"/>
            <a:r>
              <a:rPr lang="en-US" dirty="0"/>
              <a:t>Actors have goals</a:t>
            </a:r>
            <a:endParaRPr lang="cs-CZ" dirty="0"/>
          </a:p>
          <a:p>
            <a:pPr lvl="1"/>
            <a:r>
              <a:rPr lang="en-US" dirty="0"/>
              <a:t>Goals can fail</a:t>
            </a:r>
            <a:endParaRPr lang="cs-CZ" dirty="0"/>
          </a:p>
          <a:p>
            <a:pPr lvl="1"/>
            <a:r>
              <a:rPr lang="en-US" dirty="0"/>
              <a:t>Interactions are compound</a:t>
            </a:r>
            <a:endParaRPr lang="cs-CZ" dirty="0"/>
          </a:p>
          <a:p>
            <a:pPr lvl="1"/>
            <a:r>
              <a:rPr lang="en-US" dirty="0"/>
              <a:t>A use case collects scenarios</a:t>
            </a:r>
          </a:p>
          <a:p>
            <a:r>
              <a:rPr lang="en-US" dirty="0"/>
              <a:t>Contract between Stakeholders with Interests</a:t>
            </a:r>
            <a:endParaRPr lang="cs-CZ" dirty="0"/>
          </a:p>
          <a:p>
            <a:endParaRPr lang="en-US" dirty="0"/>
          </a:p>
        </p:txBody>
      </p:sp>
      <p:sp>
        <p:nvSpPr>
          <p:cNvPr id="4" name="Rectangle 4"/>
          <p:cNvSpPr>
            <a:spLocks noChangeArrowheads="1"/>
          </p:cNvSpPr>
          <p:nvPr/>
        </p:nvSpPr>
        <p:spPr bwMode="auto">
          <a:xfrm>
            <a:off x="515981" y="1565275"/>
            <a:ext cx="7815936" cy="52219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defTabSz="762000" eaLnBrk="0" hangingPunct="0">
              <a:lnSpc>
                <a:spcPct val="85000"/>
              </a:lnSpc>
            </a:pPr>
            <a:r>
              <a:rPr lang="en-US" b="1" dirty="0"/>
              <a:t>Actors have</a:t>
            </a:r>
            <a:r>
              <a:rPr lang="cs-CZ" b="1" dirty="0"/>
              <a:t> </a:t>
            </a:r>
            <a:r>
              <a:rPr lang="en-US" b="1" dirty="0"/>
              <a:t>goals supported by described system</a:t>
            </a:r>
            <a:r>
              <a:rPr lang="cs-CZ" b="1" dirty="0"/>
              <a:t>.</a:t>
            </a:r>
            <a:r>
              <a:rPr lang="en-US" b="1" dirty="0"/>
              <a:t> </a:t>
            </a:r>
            <a:r>
              <a:rPr lang="cs-CZ" b="1" dirty="0" err="1"/>
              <a:t>The</a:t>
            </a:r>
            <a:r>
              <a:rPr lang="cs-CZ" b="1" dirty="0"/>
              <a:t> s</a:t>
            </a:r>
            <a:r>
              <a:rPr lang="en-US" b="1" dirty="0" err="1"/>
              <a:t>ystem</a:t>
            </a:r>
            <a:r>
              <a:rPr lang="en-US" b="1" dirty="0"/>
              <a:t> should ensure interests of stakeholders.</a:t>
            </a: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Design </a:t>
            </a:r>
            <a:r>
              <a:rPr lang="en-US" dirty="0"/>
              <a:t>scope</a:t>
            </a:r>
            <a:r>
              <a:rPr lang="cs-CZ" dirty="0"/>
              <a:t> I</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97819" y="1857364"/>
            <a:ext cx="7012679" cy="3659867"/>
          </a:xfrm>
          <a:prstGeom prst="rect">
            <a:avLst/>
          </a:prstGeom>
          <a:noFill/>
          <a:ln w="9525">
            <a:noFill/>
            <a:miter lim="800000"/>
            <a:headEnd/>
            <a:tailEnd/>
          </a:ln>
          <a:effectLst/>
        </p:spPr>
      </p:pic>
      <p:sp>
        <p:nvSpPr>
          <p:cNvPr id="5" name="Obdélníkový popisek 4"/>
          <p:cNvSpPr/>
          <p:nvPr/>
        </p:nvSpPr>
        <p:spPr>
          <a:xfrm>
            <a:off x="899592" y="673305"/>
            <a:ext cx="1857388" cy="928694"/>
          </a:xfrm>
          <a:prstGeom prst="wedgeRectCallout">
            <a:avLst>
              <a:gd name="adj1" fmla="val 97820"/>
              <a:gd name="adj2" fmla="val 113023"/>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cs-CZ" dirty="0">
                <a:solidFill>
                  <a:schemeClr val="dk1"/>
                </a:solidFill>
              </a:rPr>
              <a:t>Design </a:t>
            </a:r>
            <a:r>
              <a:rPr lang="en-US" dirty="0">
                <a:solidFill>
                  <a:schemeClr val="dk1"/>
                </a:solidFill>
              </a:rPr>
              <a:t>scope</a:t>
            </a:r>
            <a:r>
              <a:rPr lang="cs-CZ" dirty="0">
                <a:solidFill>
                  <a:schemeClr val="dk1"/>
                </a:solidFill>
              </a:rPr>
              <a:t> </a:t>
            </a:r>
            <a:r>
              <a:rPr lang="en-US" dirty="0">
                <a:solidFill>
                  <a:schemeClr val="dk1"/>
                </a:solidFill>
              </a:rPr>
              <a:t>is the extent of the system</a:t>
            </a:r>
            <a:endParaRPr lang="cs-CZ" dirty="0">
              <a:solidFill>
                <a:schemeClr val="dk1"/>
              </a:solidFill>
            </a:endParaRPr>
          </a:p>
        </p:txBody>
      </p:sp>
      <p:sp>
        <p:nvSpPr>
          <p:cNvPr id="8" name="Zástupný symbol pro obsah 2"/>
          <p:cNvSpPr txBox="1">
            <a:spLocks/>
          </p:cNvSpPr>
          <p:nvPr/>
        </p:nvSpPr>
        <p:spPr>
          <a:xfrm>
            <a:off x="500035" y="4429132"/>
            <a:ext cx="8229600" cy="190023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Design </a:t>
            </a:r>
            <a:r>
              <a:rPr lang="en-US" dirty="0"/>
              <a:t>scope</a:t>
            </a:r>
            <a:r>
              <a:rPr lang="cs-CZ" dirty="0"/>
              <a:t> II</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571868" y="1857365"/>
            <a:ext cx="4038630" cy="2107732"/>
          </a:xfrm>
          <a:prstGeom prst="rect">
            <a:avLst/>
          </a:prstGeom>
          <a:noFill/>
          <a:ln w="9525">
            <a:noFill/>
            <a:miter lim="800000"/>
            <a:headEnd/>
            <a:tailEnd/>
          </a:ln>
          <a:effectLst/>
        </p:spPr>
      </p:pic>
      <p:sp>
        <p:nvSpPr>
          <p:cNvPr id="8" name="Zástupný symbol pro obsah 2"/>
          <p:cNvSpPr txBox="1">
            <a:spLocks/>
          </p:cNvSpPr>
          <p:nvPr/>
        </p:nvSpPr>
        <p:spPr>
          <a:xfrm>
            <a:off x="500035" y="4429132"/>
            <a:ext cx="8229600" cy="190023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cs-CZ" sz="3200" b="0" i="0" u="none" strike="noStrike" kern="1200" cap="none" spc="0" normalizeH="0" baseline="0" noProof="0" dirty="0">
                <a:ln>
                  <a:noFill/>
                </a:ln>
                <a:solidFill>
                  <a:schemeClr val="tx1"/>
                </a:solidFill>
                <a:effectLst/>
                <a:uLnTx/>
                <a:uFillTx/>
                <a:latin typeface="+mn-lt"/>
                <a:ea typeface="+mn-ea"/>
                <a:cs typeface="+mn-cs"/>
              </a:rPr>
              <a:t>"</a:t>
            </a:r>
            <a:r>
              <a:rPr kumimoji="0" lang="en-US" sz="3200" b="0" i="0" u="none" strike="noStrike" kern="1200" cap="none" spc="0" normalizeH="0" baseline="0" noProof="0" dirty="0">
                <a:ln>
                  <a:noFill/>
                </a:ln>
                <a:solidFill>
                  <a:schemeClr val="tx1"/>
                </a:solidFill>
                <a:effectLst/>
                <a:uLnTx/>
                <a:uFillTx/>
                <a:latin typeface="+mn-lt"/>
                <a:ea typeface="+mn-ea"/>
                <a:cs typeface="+mn-cs"/>
              </a:rPr>
              <a:t>Enterprise" scope</a:t>
            </a:r>
            <a:r>
              <a:rPr kumimoji="0" lang="cs-CZ" sz="3200" b="0" i="0" u="none" strike="noStrike" kern="1200" cap="none" spc="0" normalizeH="0" baseline="0" noProof="0" dirty="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bg1">
                    <a:lumMod val="95000"/>
                  </a:schemeClr>
                </a:solidFill>
                <a:effectLst/>
                <a:uLnTx/>
                <a:uFillTx/>
                <a:latin typeface="+mn-lt"/>
                <a:ea typeface="+mn-ea"/>
                <a:cs typeface="+mn-cs"/>
              </a:rPr>
              <a:t>"System" scope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bg1">
                    <a:lumMod val="95000"/>
                  </a:schemeClr>
                </a:solidFill>
                <a:effectLst/>
                <a:uLnTx/>
                <a:uFillTx/>
                <a:latin typeface="+mn-lt"/>
                <a:ea typeface="+mn-ea"/>
                <a:cs typeface="+mn-cs"/>
              </a:rPr>
              <a:t>"Subsystem" scope</a:t>
            </a:r>
          </a:p>
        </p:txBody>
      </p:sp>
      <p:pic>
        <p:nvPicPr>
          <p:cNvPr id="1027" name="Picture 3"/>
          <p:cNvPicPr>
            <a:picLocks noChangeAspect="1" noChangeArrowheads="1"/>
          </p:cNvPicPr>
          <p:nvPr/>
        </p:nvPicPr>
        <p:blipFill>
          <a:blip r:embed="rId4" cstate="print"/>
          <a:srcRect/>
          <a:stretch>
            <a:fillRect/>
          </a:stretch>
        </p:blipFill>
        <p:spPr bwMode="auto">
          <a:xfrm>
            <a:off x="4614835" y="4357696"/>
            <a:ext cx="523875" cy="619125"/>
          </a:xfrm>
          <a:prstGeom prst="rect">
            <a:avLst/>
          </a:prstGeom>
          <a:noFill/>
          <a:ln w="9525">
            <a:noFill/>
            <a:miter lim="800000"/>
            <a:headEnd/>
            <a:tailEnd/>
          </a:ln>
          <a:effectLst/>
        </p:spPr>
      </p:pic>
    </p:spTree>
    <p:extLst>
      <p:ext uri="{BB962C8B-B14F-4D97-AF65-F5344CB8AC3E}">
        <p14:creationId xmlns:p14="http://schemas.microsoft.com/office/powerpoint/2010/main" val="2282600248"/>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Design </a:t>
            </a:r>
            <a:r>
              <a:rPr lang="en-US" dirty="0"/>
              <a:t>scope</a:t>
            </a:r>
            <a:r>
              <a:rPr lang="cs-CZ" dirty="0"/>
              <a:t> III</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571868" y="1857365"/>
            <a:ext cx="4038630" cy="2107732"/>
          </a:xfrm>
          <a:prstGeom prst="rect">
            <a:avLst/>
          </a:prstGeom>
          <a:noFill/>
          <a:ln w="9525">
            <a:noFill/>
            <a:miter lim="800000"/>
            <a:headEnd/>
            <a:tailEnd/>
          </a:ln>
          <a:effectLst/>
        </p:spPr>
      </p:pic>
      <p:sp>
        <p:nvSpPr>
          <p:cNvPr id="8" name="Zástupný symbol pro obsah 2"/>
          <p:cNvSpPr txBox="1">
            <a:spLocks/>
          </p:cNvSpPr>
          <p:nvPr/>
        </p:nvSpPr>
        <p:spPr>
          <a:xfrm>
            <a:off x="500035" y="4429132"/>
            <a:ext cx="8229600" cy="190023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cs-CZ" sz="3200" b="0" i="0" u="none" strike="noStrike" kern="1200" cap="none" spc="0" normalizeH="0" baseline="0" noProof="0" dirty="0">
                <a:ln>
                  <a:noFill/>
                </a:ln>
                <a:solidFill>
                  <a:schemeClr val="bg1">
                    <a:lumMod val="95000"/>
                  </a:schemeClr>
                </a:solidFill>
                <a:effectLst/>
                <a:uLnTx/>
                <a:uFillTx/>
                <a:latin typeface="+mn-lt"/>
                <a:ea typeface="+mn-ea"/>
                <a:cs typeface="+mn-cs"/>
              </a:rPr>
              <a:t>"</a:t>
            </a:r>
            <a:r>
              <a:rPr kumimoji="0" lang="en-US" sz="3200" b="0" i="0" u="none" strike="noStrike" kern="1200" cap="none" spc="0" normalizeH="0" baseline="0" noProof="0" dirty="0">
                <a:ln>
                  <a:noFill/>
                </a:ln>
                <a:solidFill>
                  <a:schemeClr val="bg1">
                    <a:lumMod val="95000"/>
                  </a:schemeClr>
                </a:solidFill>
                <a:effectLst/>
                <a:uLnTx/>
                <a:uFillTx/>
                <a:latin typeface="+mn-lt"/>
                <a:ea typeface="+mn-ea"/>
                <a:cs typeface="+mn-cs"/>
              </a:rPr>
              <a:t>Enterprise" scope</a:t>
            </a:r>
            <a:r>
              <a:rPr kumimoji="0" lang="cs-CZ" sz="3200" b="0" i="0" u="none" strike="noStrike" kern="1200" cap="none" spc="0" normalizeH="0" baseline="0" noProof="0" dirty="0">
                <a:ln>
                  <a:noFill/>
                </a:ln>
                <a:solidFill>
                  <a:schemeClr val="bg1">
                    <a:lumMod val="95000"/>
                  </a:schemeClr>
                </a:solidFill>
                <a:effectLst/>
                <a:uLnTx/>
                <a:uFillTx/>
                <a:latin typeface="+mn-lt"/>
                <a:ea typeface="+mn-ea"/>
                <a:cs typeface="+mn-cs"/>
              </a:rPr>
              <a:t> </a:t>
            </a:r>
            <a:endParaRPr kumimoji="0" lang="en-US" sz="3200" b="0" i="0" u="none" strike="noStrike" kern="1200" cap="none" spc="0" normalizeH="0" baseline="0" noProof="0" dirty="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"System" scope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bg1">
                    <a:lumMod val="95000"/>
                  </a:schemeClr>
                </a:solidFill>
                <a:effectLst/>
                <a:uLnTx/>
                <a:uFillTx/>
                <a:latin typeface="+mn-lt"/>
                <a:ea typeface="+mn-ea"/>
                <a:cs typeface="+mn-cs"/>
              </a:rPr>
              <a:t>"Subsystem" scope</a:t>
            </a:r>
          </a:p>
        </p:txBody>
      </p:sp>
      <p:pic>
        <p:nvPicPr>
          <p:cNvPr id="1027" name="Picture 3"/>
          <p:cNvPicPr>
            <a:picLocks noChangeAspect="1" noChangeArrowheads="1"/>
          </p:cNvPicPr>
          <p:nvPr/>
        </p:nvPicPr>
        <p:blipFill>
          <a:blip r:embed="rId4" cstate="print"/>
          <a:srcRect/>
          <a:stretch>
            <a:fillRect/>
          </a:stretch>
        </p:blipFill>
        <p:spPr bwMode="auto">
          <a:xfrm>
            <a:off x="4660021" y="4381513"/>
            <a:ext cx="523875" cy="619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4660021" y="5000638"/>
            <a:ext cx="628650" cy="676275"/>
          </a:xfrm>
          <a:prstGeom prst="rect">
            <a:avLst/>
          </a:prstGeom>
          <a:noFill/>
          <a:ln w="9525">
            <a:noFill/>
            <a:miter lim="800000"/>
            <a:headEnd/>
            <a:tailEnd/>
          </a:ln>
          <a:effectLst/>
        </p:spPr>
      </p:pic>
    </p:spTree>
    <p:extLst>
      <p:ext uri="{BB962C8B-B14F-4D97-AF65-F5344CB8AC3E}">
        <p14:creationId xmlns:p14="http://schemas.microsoft.com/office/powerpoint/2010/main" val="2282600248"/>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Design </a:t>
            </a:r>
            <a:r>
              <a:rPr lang="en-US" dirty="0"/>
              <a:t>scope</a:t>
            </a:r>
            <a:r>
              <a:rPr lang="cs-CZ" dirty="0"/>
              <a:t> IV</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571868" y="1857365"/>
            <a:ext cx="4038630" cy="2107732"/>
          </a:xfrm>
          <a:prstGeom prst="rect">
            <a:avLst/>
          </a:prstGeom>
          <a:noFill/>
          <a:ln w="9525">
            <a:noFill/>
            <a:miter lim="800000"/>
            <a:headEnd/>
            <a:tailEnd/>
          </a:ln>
          <a:effectLst/>
        </p:spPr>
      </p:pic>
      <p:sp>
        <p:nvSpPr>
          <p:cNvPr id="5" name="Obdélníkový popisek 4"/>
          <p:cNvSpPr/>
          <p:nvPr/>
        </p:nvSpPr>
        <p:spPr>
          <a:xfrm>
            <a:off x="1000101" y="1142984"/>
            <a:ext cx="1857388" cy="928694"/>
          </a:xfrm>
          <a:prstGeom prst="wedgeRectCallout">
            <a:avLst>
              <a:gd name="adj1" fmla="val 97820"/>
              <a:gd name="adj2" fmla="val 113023"/>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cs-CZ" dirty="0">
                <a:solidFill>
                  <a:schemeClr val="dk1"/>
                </a:solidFill>
              </a:rPr>
              <a:t>Design </a:t>
            </a:r>
            <a:r>
              <a:rPr lang="en-US" dirty="0">
                <a:solidFill>
                  <a:schemeClr val="dk1"/>
                </a:solidFill>
              </a:rPr>
              <a:t>scope</a:t>
            </a:r>
            <a:r>
              <a:rPr lang="cs-CZ" dirty="0">
                <a:solidFill>
                  <a:schemeClr val="dk1"/>
                </a:solidFill>
              </a:rPr>
              <a:t> </a:t>
            </a:r>
            <a:r>
              <a:rPr lang="en-US" dirty="0">
                <a:solidFill>
                  <a:schemeClr val="dk1"/>
                </a:solidFill>
              </a:rPr>
              <a:t>is the extent of the system</a:t>
            </a:r>
            <a:endParaRPr lang="cs-CZ" dirty="0">
              <a:solidFill>
                <a:schemeClr val="dk1"/>
              </a:solidFill>
            </a:endParaRPr>
          </a:p>
        </p:txBody>
      </p:sp>
      <p:sp>
        <p:nvSpPr>
          <p:cNvPr id="8" name="Zástupný symbol pro obsah 2"/>
          <p:cNvSpPr txBox="1">
            <a:spLocks/>
          </p:cNvSpPr>
          <p:nvPr/>
        </p:nvSpPr>
        <p:spPr>
          <a:xfrm>
            <a:off x="500035" y="4429132"/>
            <a:ext cx="8229600" cy="190023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cs-CZ" sz="3200" b="0" i="0" u="none" strike="noStrike" kern="1200" cap="none" spc="0" normalizeH="0" baseline="0" noProof="0" dirty="0">
                <a:ln>
                  <a:noFill/>
                </a:ln>
                <a:solidFill>
                  <a:schemeClr val="bg1">
                    <a:lumMod val="95000"/>
                  </a:schemeClr>
                </a:solidFill>
                <a:effectLst/>
                <a:uLnTx/>
                <a:uFillTx/>
                <a:latin typeface="+mn-lt"/>
                <a:ea typeface="+mn-ea"/>
                <a:cs typeface="+mn-cs"/>
              </a:rPr>
              <a:t>"</a:t>
            </a:r>
            <a:r>
              <a:rPr kumimoji="0" lang="en-US" sz="3200" b="0" i="0" u="none" strike="noStrike" kern="1200" cap="none" spc="0" normalizeH="0" baseline="0" noProof="0" dirty="0">
                <a:ln>
                  <a:noFill/>
                </a:ln>
                <a:solidFill>
                  <a:schemeClr val="bg1">
                    <a:lumMod val="95000"/>
                  </a:schemeClr>
                </a:solidFill>
                <a:effectLst/>
                <a:uLnTx/>
                <a:uFillTx/>
                <a:latin typeface="+mn-lt"/>
                <a:ea typeface="+mn-ea"/>
                <a:cs typeface="+mn-cs"/>
              </a:rPr>
              <a:t>Enterprise" scope</a:t>
            </a:r>
            <a:r>
              <a:rPr kumimoji="0" lang="cs-CZ" sz="3200" b="0" i="0" u="none" strike="noStrike" kern="1200" cap="none" spc="0" normalizeH="0" baseline="0" noProof="0" dirty="0">
                <a:ln>
                  <a:noFill/>
                </a:ln>
                <a:solidFill>
                  <a:schemeClr val="bg1">
                    <a:lumMod val="95000"/>
                  </a:schemeClr>
                </a:solidFill>
                <a:effectLst/>
                <a:uLnTx/>
                <a:uFillTx/>
                <a:latin typeface="+mn-lt"/>
                <a:ea typeface="+mn-ea"/>
                <a:cs typeface="+mn-cs"/>
              </a:rPr>
              <a:t> </a:t>
            </a:r>
            <a:endParaRPr kumimoji="0" lang="en-US" sz="3200" b="0" i="0" u="none" strike="noStrike" kern="1200" cap="none" spc="0" normalizeH="0" baseline="0" noProof="0" dirty="0">
              <a:ln>
                <a:noFill/>
              </a:ln>
              <a:solidFill>
                <a:schemeClr val="bg1">
                  <a:lumMod val="9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bg1">
                    <a:lumMod val="95000"/>
                  </a:schemeClr>
                </a:solidFill>
                <a:effectLst/>
                <a:uLnTx/>
                <a:uFillTx/>
                <a:latin typeface="+mn-lt"/>
                <a:ea typeface="+mn-ea"/>
                <a:cs typeface="+mn-cs"/>
              </a:rPr>
              <a:t>"System" scope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"Subsystem" scope</a:t>
            </a:r>
          </a:p>
        </p:txBody>
      </p:sp>
      <p:pic>
        <p:nvPicPr>
          <p:cNvPr id="1027" name="Picture 3"/>
          <p:cNvPicPr>
            <a:picLocks noChangeAspect="1" noChangeArrowheads="1"/>
          </p:cNvPicPr>
          <p:nvPr/>
        </p:nvPicPr>
        <p:blipFill>
          <a:blip r:embed="rId4" cstate="print"/>
          <a:srcRect/>
          <a:stretch>
            <a:fillRect/>
          </a:stretch>
        </p:blipFill>
        <p:spPr bwMode="auto">
          <a:xfrm>
            <a:off x="4933836" y="4335996"/>
            <a:ext cx="523875" cy="619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4933836" y="4976821"/>
            <a:ext cx="628650" cy="676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4933836" y="5676913"/>
            <a:ext cx="885825" cy="628650"/>
          </a:xfrm>
          <a:prstGeom prst="rect">
            <a:avLst/>
          </a:prstGeom>
          <a:noFill/>
          <a:ln w="9525">
            <a:noFill/>
            <a:miter lim="800000"/>
            <a:headEnd/>
            <a:tailEnd/>
          </a:ln>
          <a:effectLst/>
        </p:spPr>
      </p:pic>
    </p:spTree>
    <p:extLst>
      <p:ext uri="{BB962C8B-B14F-4D97-AF65-F5344CB8AC3E}">
        <p14:creationId xmlns:p14="http://schemas.microsoft.com/office/powerpoint/2010/main" val="2282600248"/>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dirty="0"/>
              <a:t>THREE NAMED GOAL</a:t>
            </a:r>
            <a:br>
              <a:rPr lang="cs-CZ" dirty="0"/>
            </a:br>
            <a:r>
              <a:rPr lang="cs-CZ" dirty="0"/>
              <a:t>LEVELS</a:t>
            </a:r>
          </a:p>
        </p:txBody>
      </p:sp>
      <p:pic>
        <p:nvPicPr>
          <p:cNvPr id="1026" name="Picture 2"/>
          <p:cNvPicPr>
            <a:picLocks noChangeAspect="1" noChangeArrowheads="1"/>
          </p:cNvPicPr>
          <p:nvPr/>
        </p:nvPicPr>
        <p:blipFill>
          <a:blip r:embed="rId3" cstate="print"/>
          <a:srcRect/>
          <a:stretch>
            <a:fillRect/>
          </a:stretch>
        </p:blipFill>
        <p:spPr bwMode="auto">
          <a:xfrm>
            <a:off x="214282" y="1844824"/>
            <a:ext cx="8468270" cy="3952833"/>
          </a:xfrm>
          <a:prstGeom prst="rect">
            <a:avLst/>
          </a:prstGeom>
          <a:noFill/>
          <a:ln w="9525">
            <a:noFill/>
            <a:miter lim="800000"/>
            <a:headEnd/>
            <a:tailEnd/>
          </a:ln>
          <a:effectLst/>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dirty="0"/>
              <a:t>THREE NAMED GOAL</a:t>
            </a:r>
            <a:br>
              <a:rPr lang="cs-CZ" dirty="0"/>
            </a:br>
            <a:r>
              <a:rPr lang="cs-CZ" dirty="0"/>
              <a:t>LEVELS II</a:t>
            </a:r>
          </a:p>
        </p:txBody>
      </p:sp>
      <p:pic>
        <p:nvPicPr>
          <p:cNvPr id="1026" name="Picture 2"/>
          <p:cNvPicPr>
            <a:picLocks noChangeAspect="1" noChangeArrowheads="1"/>
          </p:cNvPicPr>
          <p:nvPr/>
        </p:nvPicPr>
        <p:blipFill>
          <a:blip r:embed="rId3" cstate="print"/>
          <a:srcRect/>
          <a:stretch>
            <a:fillRect/>
          </a:stretch>
        </p:blipFill>
        <p:spPr bwMode="auto">
          <a:xfrm>
            <a:off x="214282" y="1857366"/>
            <a:ext cx="8468270" cy="3952833"/>
          </a:xfrm>
          <a:prstGeom prst="rect">
            <a:avLst/>
          </a:prstGeom>
          <a:noFill/>
          <a:ln w="9525">
            <a:noFill/>
            <a:miter lim="800000"/>
            <a:headEnd/>
            <a:tailEnd/>
          </a:ln>
          <a:effectLst/>
        </p:spPr>
      </p:pic>
      <p:sp>
        <p:nvSpPr>
          <p:cNvPr id="4" name="Obdélník 3"/>
          <p:cNvSpPr/>
          <p:nvPr/>
        </p:nvSpPr>
        <p:spPr>
          <a:xfrm>
            <a:off x="6516216" y="3645024"/>
            <a:ext cx="864096" cy="720080"/>
          </a:xfrm>
          <a:prstGeom prst="rect">
            <a:avLst/>
          </a:prstGeom>
          <a:noFill/>
          <a:ln w="508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cs-CZ" dirty="0"/>
          </a:p>
        </p:txBody>
      </p:sp>
    </p:spTree>
    <p:extLst>
      <p:ext uri="{BB962C8B-B14F-4D97-AF65-F5344CB8AC3E}">
        <p14:creationId xmlns:p14="http://schemas.microsoft.com/office/powerpoint/2010/main" val="3521021592"/>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Software development </a:t>
            </a:r>
            <a:r>
              <a:rPr lang="cs-CZ" dirty="0"/>
              <a:t>„</a:t>
            </a:r>
            <a:r>
              <a:rPr lang="en-US" dirty="0"/>
              <a:t>reality</a:t>
            </a:r>
            <a:r>
              <a:rPr lang="cs-CZ" dirty="0"/>
              <a:t>“</a:t>
            </a:r>
            <a:endParaRPr lang="en-US" dirty="0"/>
          </a:p>
        </p:txBody>
      </p:sp>
      <p:pic>
        <p:nvPicPr>
          <p:cNvPr id="81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912" y="1750174"/>
            <a:ext cx="7611452" cy="463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618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dirty="0"/>
              <a:t>THREE NAMED GOAL</a:t>
            </a:r>
            <a:br>
              <a:rPr lang="cs-CZ" dirty="0"/>
            </a:br>
            <a:r>
              <a:rPr lang="cs-CZ" dirty="0"/>
              <a:t>LEVELS III</a:t>
            </a:r>
          </a:p>
        </p:txBody>
      </p:sp>
      <p:pic>
        <p:nvPicPr>
          <p:cNvPr id="1026" name="Picture 2"/>
          <p:cNvPicPr>
            <a:picLocks noChangeAspect="1" noChangeArrowheads="1"/>
          </p:cNvPicPr>
          <p:nvPr/>
        </p:nvPicPr>
        <p:blipFill>
          <a:blip r:embed="rId3" cstate="print"/>
          <a:srcRect/>
          <a:stretch>
            <a:fillRect/>
          </a:stretch>
        </p:blipFill>
        <p:spPr bwMode="auto">
          <a:xfrm>
            <a:off x="214282" y="1857366"/>
            <a:ext cx="8468270" cy="3952833"/>
          </a:xfrm>
          <a:prstGeom prst="rect">
            <a:avLst/>
          </a:prstGeom>
          <a:noFill/>
          <a:ln w="9525">
            <a:noFill/>
            <a:miter lim="800000"/>
            <a:headEnd/>
            <a:tailEnd/>
          </a:ln>
          <a:effectLst/>
        </p:spPr>
      </p:pic>
      <p:sp>
        <p:nvSpPr>
          <p:cNvPr id="4" name="Obdélník 3"/>
          <p:cNvSpPr/>
          <p:nvPr/>
        </p:nvSpPr>
        <p:spPr>
          <a:xfrm>
            <a:off x="6300192" y="2299128"/>
            <a:ext cx="1368152" cy="648072"/>
          </a:xfrm>
          <a:prstGeom prst="rect">
            <a:avLst/>
          </a:prstGeom>
          <a:noFill/>
          <a:ln w="508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cs-CZ" dirty="0"/>
          </a:p>
        </p:txBody>
      </p:sp>
    </p:spTree>
    <p:extLst>
      <p:ext uri="{BB962C8B-B14F-4D97-AF65-F5344CB8AC3E}">
        <p14:creationId xmlns:p14="http://schemas.microsoft.com/office/powerpoint/2010/main" val="3521021592"/>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dirty="0"/>
              <a:t>THREE NAMED GOAL</a:t>
            </a:r>
            <a:br>
              <a:rPr lang="cs-CZ" dirty="0"/>
            </a:br>
            <a:r>
              <a:rPr lang="cs-CZ" dirty="0"/>
              <a:t>LEVELS IV</a:t>
            </a:r>
          </a:p>
        </p:txBody>
      </p:sp>
      <p:pic>
        <p:nvPicPr>
          <p:cNvPr id="1026" name="Picture 2"/>
          <p:cNvPicPr>
            <a:picLocks noChangeAspect="1" noChangeArrowheads="1"/>
          </p:cNvPicPr>
          <p:nvPr/>
        </p:nvPicPr>
        <p:blipFill>
          <a:blip r:embed="rId3" cstate="print"/>
          <a:srcRect/>
          <a:stretch>
            <a:fillRect/>
          </a:stretch>
        </p:blipFill>
        <p:spPr bwMode="auto">
          <a:xfrm>
            <a:off x="214282" y="1996447"/>
            <a:ext cx="8468270" cy="3952833"/>
          </a:xfrm>
          <a:prstGeom prst="rect">
            <a:avLst/>
          </a:prstGeom>
          <a:noFill/>
          <a:ln w="9525">
            <a:noFill/>
            <a:miter lim="800000"/>
            <a:headEnd/>
            <a:tailEnd/>
          </a:ln>
          <a:effectLst/>
        </p:spPr>
      </p:pic>
      <p:sp>
        <p:nvSpPr>
          <p:cNvPr id="4" name="Obdélník 3"/>
          <p:cNvSpPr/>
          <p:nvPr/>
        </p:nvSpPr>
        <p:spPr>
          <a:xfrm>
            <a:off x="6156176" y="4941168"/>
            <a:ext cx="1728192" cy="432048"/>
          </a:xfrm>
          <a:prstGeom prst="rect">
            <a:avLst/>
          </a:prstGeom>
          <a:noFill/>
          <a:ln w="508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cs-CZ" dirty="0"/>
          </a:p>
        </p:txBody>
      </p:sp>
    </p:spTree>
    <p:extLst>
      <p:ext uri="{BB962C8B-B14F-4D97-AF65-F5344CB8AC3E}">
        <p14:creationId xmlns:p14="http://schemas.microsoft.com/office/powerpoint/2010/main" val="3521021592"/>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 case structure</a:t>
            </a:r>
            <a:r>
              <a:rPr lang="cs-CZ" dirty="0"/>
              <a:t> I</a:t>
            </a:r>
          </a:p>
        </p:txBody>
      </p:sp>
      <p:sp>
        <p:nvSpPr>
          <p:cNvPr id="3" name="Zástupný symbol pro obsah 2"/>
          <p:cNvSpPr>
            <a:spLocks noGrp="1"/>
          </p:cNvSpPr>
          <p:nvPr>
            <p:ph idx="1"/>
          </p:nvPr>
        </p:nvSpPr>
        <p:spPr/>
        <p:txBody>
          <a:bodyPr>
            <a:normAutofit fontScale="70000" lnSpcReduction="20000"/>
          </a:bodyPr>
          <a:lstStyle/>
          <a:p>
            <a:r>
              <a:rPr lang="en-US" dirty="0"/>
              <a:t>Context of use: &lt;a longer statement of the goal, if needed, its normal occurrence conditions&gt;</a:t>
            </a:r>
          </a:p>
          <a:p>
            <a:r>
              <a:rPr lang="en-US" dirty="0"/>
              <a:t>Scope: &lt;design scope, what system is being considered black-box under design&gt;</a:t>
            </a:r>
          </a:p>
          <a:p>
            <a:r>
              <a:rPr lang="en-US" dirty="0"/>
              <a:t>Level: &lt;one of: Summary, User-goal, </a:t>
            </a:r>
            <a:r>
              <a:rPr lang="en-US" dirty="0" err="1"/>
              <a:t>Subfunction</a:t>
            </a:r>
            <a:r>
              <a:rPr lang="en-US" dirty="0"/>
              <a:t>&gt;</a:t>
            </a:r>
          </a:p>
          <a:p>
            <a:r>
              <a:rPr lang="en-US" dirty="0"/>
              <a:t>Primary Actor: &lt;a role name for the primary actor, or description&gt;</a:t>
            </a:r>
          </a:p>
          <a:p>
            <a:r>
              <a:rPr lang="en-US" dirty="0"/>
              <a:t>Stakeholders &amp; Interests: &lt;list of stakeholders and key interests in the use case&gt;</a:t>
            </a:r>
          </a:p>
          <a:p>
            <a:r>
              <a:rPr lang="en-US" b="1" u="sng" dirty="0"/>
              <a:t>Precondition: </a:t>
            </a:r>
            <a:r>
              <a:rPr lang="en-US" u="sng" dirty="0"/>
              <a:t>&lt;what we expect is already the state of the world&gt;</a:t>
            </a:r>
            <a:endParaRPr lang="cs-CZ" u="sng" dirty="0"/>
          </a:p>
          <a:p>
            <a:r>
              <a:rPr lang="en-US" b="1" u="sng" dirty="0"/>
              <a:t>Trigger</a:t>
            </a:r>
            <a:r>
              <a:rPr lang="en-US" u="sng" dirty="0"/>
              <a:t>: &lt;what starts the use</a:t>
            </a:r>
            <a:r>
              <a:rPr lang="cs-CZ" u="sng" dirty="0"/>
              <a:t>-</a:t>
            </a:r>
            <a:r>
              <a:rPr lang="en-US" u="sng" dirty="0"/>
              <a:t>case may be </a:t>
            </a:r>
            <a:r>
              <a:rPr lang="cs-CZ" u="sng" dirty="0"/>
              <a:t>a </a:t>
            </a:r>
            <a:r>
              <a:rPr lang="en-US" u="sng" dirty="0"/>
              <a:t>time event&gt;</a:t>
            </a:r>
            <a:endParaRPr lang="cs-CZ" u="sng" dirty="0"/>
          </a:p>
          <a:p>
            <a:r>
              <a:rPr lang="en-US" b="1" dirty="0"/>
              <a:t>Minimal Guarantees: </a:t>
            </a:r>
            <a:r>
              <a:rPr lang="en-US" dirty="0"/>
              <a:t>&lt;how the interests are protected under all exits&gt;</a:t>
            </a:r>
          </a:p>
          <a:p>
            <a:r>
              <a:rPr lang="en-US" b="1" dirty="0"/>
              <a:t>Success Guarantees: </a:t>
            </a:r>
            <a:r>
              <a:rPr lang="en-US" dirty="0"/>
              <a:t>&lt;the state of the world if </a:t>
            </a:r>
            <a:r>
              <a:rPr lang="cs-CZ" dirty="0" err="1"/>
              <a:t>the</a:t>
            </a:r>
            <a:r>
              <a:rPr lang="cs-CZ" dirty="0"/>
              <a:t> </a:t>
            </a:r>
            <a:r>
              <a:rPr lang="en-US" dirty="0"/>
              <a:t>goal succeeds&gt;</a:t>
            </a:r>
            <a:endParaRPr lang="cs-CZ" dirty="0"/>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 case structure</a:t>
            </a:r>
            <a:r>
              <a:rPr lang="cs-CZ" dirty="0"/>
              <a:t> II</a:t>
            </a:r>
          </a:p>
        </p:txBody>
      </p:sp>
      <p:sp>
        <p:nvSpPr>
          <p:cNvPr id="3" name="Zástupný symbol pro obsah 2"/>
          <p:cNvSpPr>
            <a:spLocks noGrp="1"/>
          </p:cNvSpPr>
          <p:nvPr>
            <p:ph idx="1"/>
          </p:nvPr>
        </p:nvSpPr>
        <p:spPr/>
        <p:txBody>
          <a:bodyPr>
            <a:normAutofit fontScale="70000" lnSpcReduction="20000"/>
          </a:bodyPr>
          <a:lstStyle/>
          <a:p>
            <a:r>
              <a:rPr lang="en-US" dirty="0"/>
              <a:t>Context of use: &lt;a longer statement of the goal, if needed, its normal occurrence conditions&gt;</a:t>
            </a:r>
          </a:p>
          <a:p>
            <a:r>
              <a:rPr lang="en-US" dirty="0"/>
              <a:t>Scope: &lt;design scope, what system is being considered black-box under design&gt;</a:t>
            </a:r>
          </a:p>
          <a:p>
            <a:r>
              <a:rPr lang="en-US" dirty="0"/>
              <a:t>Level: &lt;one of: Summary, User-goal, </a:t>
            </a:r>
            <a:r>
              <a:rPr lang="en-US" dirty="0" err="1"/>
              <a:t>Subfunction</a:t>
            </a:r>
            <a:r>
              <a:rPr lang="en-US" dirty="0"/>
              <a:t>&gt;</a:t>
            </a:r>
          </a:p>
          <a:p>
            <a:r>
              <a:rPr lang="en-US" dirty="0"/>
              <a:t>Primary Actor: &lt;a role name for the primary actor, or description&gt;</a:t>
            </a:r>
          </a:p>
          <a:p>
            <a:r>
              <a:rPr lang="en-US" dirty="0"/>
              <a:t>Stakeholders &amp; Interests: &lt;list of stakeholders and key interests in the use case&gt;</a:t>
            </a:r>
          </a:p>
          <a:p>
            <a:r>
              <a:rPr lang="en-US" b="1" dirty="0"/>
              <a:t>Precondition: </a:t>
            </a:r>
            <a:r>
              <a:rPr lang="en-US" dirty="0"/>
              <a:t>&lt;what we expect is already the state of the world&gt;</a:t>
            </a:r>
            <a:endParaRPr lang="cs-CZ" dirty="0"/>
          </a:p>
          <a:p>
            <a:r>
              <a:rPr lang="en-US" b="1" dirty="0"/>
              <a:t>Trigger</a:t>
            </a:r>
            <a:r>
              <a:rPr lang="en-US" dirty="0"/>
              <a:t>: &lt;what starts the use</a:t>
            </a:r>
            <a:r>
              <a:rPr lang="cs-CZ" dirty="0"/>
              <a:t>-</a:t>
            </a:r>
            <a:r>
              <a:rPr lang="en-US" dirty="0"/>
              <a:t>case may be </a:t>
            </a:r>
            <a:r>
              <a:rPr lang="cs-CZ" dirty="0"/>
              <a:t>a </a:t>
            </a:r>
            <a:r>
              <a:rPr lang="en-US" dirty="0"/>
              <a:t>time event&gt;</a:t>
            </a:r>
            <a:endParaRPr lang="cs-CZ" dirty="0"/>
          </a:p>
          <a:p>
            <a:r>
              <a:rPr lang="en-US" b="1" u="sng" dirty="0"/>
              <a:t>Minimal Guarantees: </a:t>
            </a:r>
            <a:r>
              <a:rPr lang="en-US" u="sng" dirty="0"/>
              <a:t>&lt;how the interests are protected under all exits&gt;</a:t>
            </a:r>
          </a:p>
          <a:p>
            <a:r>
              <a:rPr lang="en-US" b="1" dirty="0"/>
              <a:t>Success Guarantees: </a:t>
            </a:r>
            <a:r>
              <a:rPr lang="en-US" dirty="0"/>
              <a:t>&lt;the state of the world if </a:t>
            </a:r>
            <a:r>
              <a:rPr lang="cs-CZ" dirty="0" err="1"/>
              <a:t>the</a:t>
            </a:r>
            <a:r>
              <a:rPr lang="cs-CZ" dirty="0"/>
              <a:t> </a:t>
            </a:r>
            <a:r>
              <a:rPr lang="en-US" dirty="0"/>
              <a:t>goal succeeds&gt;</a:t>
            </a:r>
            <a:endParaRPr lang="cs-CZ" dirty="0"/>
          </a:p>
        </p:txBody>
      </p:sp>
    </p:spTree>
    <p:extLst>
      <p:ext uri="{BB962C8B-B14F-4D97-AF65-F5344CB8AC3E}">
        <p14:creationId xmlns:p14="http://schemas.microsoft.com/office/powerpoint/2010/main" val="838314533"/>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 case structure</a:t>
            </a:r>
            <a:r>
              <a:rPr lang="cs-CZ" dirty="0"/>
              <a:t> III</a:t>
            </a:r>
          </a:p>
        </p:txBody>
      </p:sp>
      <p:sp>
        <p:nvSpPr>
          <p:cNvPr id="3" name="Zástupný symbol pro obsah 2"/>
          <p:cNvSpPr>
            <a:spLocks noGrp="1"/>
          </p:cNvSpPr>
          <p:nvPr>
            <p:ph idx="1"/>
          </p:nvPr>
        </p:nvSpPr>
        <p:spPr/>
        <p:txBody>
          <a:bodyPr>
            <a:normAutofit fontScale="70000" lnSpcReduction="20000"/>
          </a:bodyPr>
          <a:lstStyle/>
          <a:p>
            <a:r>
              <a:rPr lang="en-US" dirty="0"/>
              <a:t>Context of use: &lt;a longer statement of the goal, if needed, its normal occurrence conditions&gt;</a:t>
            </a:r>
          </a:p>
          <a:p>
            <a:r>
              <a:rPr lang="en-US" dirty="0"/>
              <a:t>Scope: &lt;design scope, what system is being considered black-box under design&gt;</a:t>
            </a:r>
          </a:p>
          <a:p>
            <a:r>
              <a:rPr lang="en-US" dirty="0"/>
              <a:t>Level: &lt;one of: Summary, User-goal, </a:t>
            </a:r>
            <a:r>
              <a:rPr lang="en-US" dirty="0" err="1"/>
              <a:t>Subfunction</a:t>
            </a:r>
            <a:r>
              <a:rPr lang="en-US" dirty="0"/>
              <a:t>&gt;</a:t>
            </a:r>
          </a:p>
          <a:p>
            <a:r>
              <a:rPr lang="en-US" dirty="0"/>
              <a:t>Primary Actor: &lt;a role name for the primary actor, or description&gt;</a:t>
            </a:r>
          </a:p>
          <a:p>
            <a:r>
              <a:rPr lang="en-US" dirty="0"/>
              <a:t>Stakeholders &amp; Interests: &lt;list of stakeholders and key interests in the use case&gt;</a:t>
            </a:r>
          </a:p>
          <a:p>
            <a:r>
              <a:rPr lang="en-US" b="1" dirty="0"/>
              <a:t>Precondition: </a:t>
            </a:r>
            <a:r>
              <a:rPr lang="en-US" dirty="0"/>
              <a:t>&lt;what we expect is already the state of the world&gt;</a:t>
            </a:r>
            <a:endParaRPr lang="cs-CZ" dirty="0"/>
          </a:p>
          <a:p>
            <a:r>
              <a:rPr lang="en-US" b="1" dirty="0"/>
              <a:t>Trigger</a:t>
            </a:r>
            <a:r>
              <a:rPr lang="en-US" dirty="0"/>
              <a:t>: &lt;what starts the use</a:t>
            </a:r>
            <a:r>
              <a:rPr lang="cs-CZ" dirty="0"/>
              <a:t>-</a:t>
            </a:r>
            <a:r>
              <a:rPr lang="en-US" dirty="0"/>
              <a:t>case may be </a:t>
            </a:r>
            <a:r>
              <a:rPr lang="cs-CZ" dirty="0"/>
              <a:t>a </a:t>
            </a:r>
            <a:r>
              <a:rPr lang="en-US" dirty="0"/>
              <a:t>time event&gt;</a:t>
            </a:r>
            <a:endParaRPr lang="cs-CZ" dirty="0"/>
          </a:p>
          <a:p>
            <a:r>
              <a:rPr lang="en-US" b="1" dirty="0"/>
              <a:t>Minimal Guarantees: </a:t>
            </a:r>
            <a:r>
              <a:rPr lang="en-US" dirty="0"/>
              <a:t>&lt;how the interests are protected under all exits&gt;</a:t>
            </a:r>
          </a:p>
          <a:p>
            <a:r>
              <a:rPr lang="en-US" b="1" u="sng" dirty="0"/>
              <a:t>Success Guarantees: </a:t>
            </a:r>
            <a:r>
              <a:rPr lang="en-US" u="sng" dirty="0"/>
              <a:t>&lt;the state of the world if </a:t>
            </a:r>
            <a:r>
              <a:rPr lang="cs-CZ" u="sng" dirty="0" err="1"/>
              <a:t>the</a:t>
            </a:r>
            <a:r>
              <a:rPr lang="cs-CZ" u="sng" dirty="0"/>
              <a:t> </a:t>
            </a:r>
            <a:r>
              <a:rPr lang="en-US" u="sng" dirty="0"/>
              <a:t>goal succeeds&gt;</a:t>
            </a:r>
            <a:endParaRPr lang="cs-CZ" u="sng" dirty="0"/>
          </a:p>
        </p:txBody>
      </p:sp>
    </p:spTree>
    <p:extLst>
      <p:ext uri="{BB962C8B-B14F-4D97-AF65-F5344CB8AC3E}">
        <p14:creationId xmlns:p14="http://schemas.microsoft.com/office/powerpoint/2010/main" val="838314533"/>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Scenarios and steps</a:t>
            </a:r>
            <a:r>
              <a:rPr lang="cs-CZ" dirty="0"/>
              <a:t> I</a:t>
            </a:r>
          </a:p>
        </p:txBody>
      </p:sp>
      <p:sp>
        <p:nvSpPr>
          <p:cNvPr id="3" name="Zástupný symbol pro obsah 2"/>
          <p:cNvSpPr>
            <a:spLocks noGrp="1"/>
          </p:cNvSpPr>
          <p:nvPr>
            <p:ph idx="1"/>
          </p:nvPr>
        </p:nvSpPr>
        <p:spPr>
          <a:xfrm>
            <a:off x="457347" y="1719263"/>
            <a:ext cx="8229307" cy="4699122"/>
          </a:xfrm>
        </p:spPr>
        <p:txBody>
          <a:bodyPr>
            <a:normAutofit fontScale="77500" lnSpcReduction="20000"/>
          </a:bodyPr>
          <a:lstStyle/>
          <a:p>
            <a:r>
              <a:rPr lang="en-US" dirty="0"/>
              <a:t>Main success scenario</a:t>
            </a:r>
            <a:r>
              <a:rPr lang="cs-CZ" dirty="0"/>
              <a:t> – a </a:t>
            </a:r>
            <a:r>
              <a:rPr lang="en-US" dirty="0"/>
              <a:t>typical scenario</a:t>
            </a:r>
            <a:r>
              <a:rPr lang="cs-CZ" dirty="0"/>
              <a:t> </a:t>
            </a:r>
            <a:r>
              <a:rPr lang="en-US" dirty="0"/>
              <a:t>in which the primary actor’s goal is deliver</a:t>
            </a:r>
            <a:r>
              <a:rPr lang="cs-CZ" dirty="0" err="1"/>
              <a:t>ed</a:t>
            </a:r>
            <a:r>
              <a:rPr lang="en-US" dirty="0"/>
              <a:t> and stakeholder</a:t>
            </a:r>
            <a:r>
              <a:rPr lang="cs-CZ" dirty="0"/>
              <a:t>‘s</a:t>
            </a:r>
            <a:r>
              <a:rPr lang="en-US" dirty="0"/>
              <a:t> interests are satisfied</a:t>
            </a:r>
          </a:p>
          <a:p>
            <a:r>
              <a:rPr lang="en-US" dirty="0">
                <a:solidFill>
                  <a:schemeClr val="bg1">
                    <a:lumMod val="95000"/>
                  </a:schemeClr>
                </a:solidFill>
              </a:rPr>
              <a:t>Common surrounding</a:t>
            </a:r>
            <a:r>
              <a:rPr lang="cs-CZ" dirty="0">
                <a:solidFill>
                  <a:schemeClr val="bg1">
                    <a:lumMod val="95000"/>
                  </a:schemeClr>
                </a:solidFill>
              </a:rPr>
              <a:t> </a:t>
            </a:r>
            <a:r>
              <a:rPr lang="en-US" dirty="0">
                <a:solidFill>
                  <a:schemeClr val="bg1">
                    <a:lumMod val="95000"/>
                  </a:schemeClr>
                </a:solidFill>
              </a:rPr>
              <a:t>structure</a:t>
            </a:r>
          </a:p>
          <a:p>
            <a:pPr lvl="1"/>
            <a:r>
              <a:rPr lang="en-US" dirty="0">
                <a:solidFill>
                  <a:schemeClr val="bg1">
                    <a:lumMod val="95000"/>
                  </a:schemeClr>
                </a:solidFill>
              </a:rPr>
              <a:t>Condition of scenario</a:t>
            </a:r>
            <a:endParaRPr lang="cs-CZ" dirty="0">
              <a:solidFill>
                <a:schemeClr val="bg1">
                  <a:lumMod val="95000"/>
                </a:schemeClr>
              </a:solidFill>
            </a:endParaRPr>
          </a:p>
          <a:p>
            <a:pPr lvl="1"/>
            <a:r>
              <a:rPr lang="en-US" dirty="0">
                <a:solidFill>
                  <a:schemeClr val="bg1">
                    <a:lumMod val="95000"/>
                  </a:schemeClr>
                </a:solidFill>
              </a:rPr>
              <a:t>a goal to achieve</a:t>
            </a:r>
            <a:endParaRPr lang="cs-CZ" dirty="0">
              <a:solidFill>
                <a:schemeClr val="bg1">
                  <a:lumMod val="95000"/>
                </a:schemeClr>
              </a:solidFill>
            </a:endParaRPr>
          </a:p>
          <a:p>
            <a:pPr lvl="1"/>
            <a:r>
              <a:rPr lang="cs-CZ" dirty="0">
                <a:solidFill>
                  <a:schemeClr val="bg1">
                    <a:lumMod val="95000"/>
                  </a:schemeClr>
                </a:solidFill>
              </a:rPr>
              <a:t>a</a:t>
            </a:r>
            <a:r>
              <a:rPr lang="en-US" dirty="0">
                <a:solidFill>
                  <a:schemeClr val="bg1">
                    <a:lumMod val="95000"/>
                  </a:schemeClr>
                </a:solidFill>
              </a:rPr>
              <a:t> set of action steps</a:t>
            </a:r>
            <a:endParaRPr lang="cs-CZ" dirty="0">
              <a:solidFill>
                <a:schemeClr val="bg1">
                  <a:lumMod val="95000"/>
                </a:schemeClr>
              </a:solidFill>
            </a:endParaRPr>
          </a:p>
          <a:p>
            <a:pPr lvl="1"/>
            <a:r>
              <a:rPr lang="en-US" dirty="0">
                <a:solidFill>
                  <a:schemeClr val="bg1">
                    <a:lumMod val="95000"/>
                  </a:schemeClr>
                </a:solidFill>
              </a:rPr>
              <a:t>an end condition,</a:t>
            </a:r>
            <a:endParaRPr lang="cs-CZ" dirty="0">
              <a:solidFill>
                <a:schemeClr val="bg1">
                  <a:lumMod val="95000"/>
                </a:schemeClr>
              </a:solidFill>
            </a:endParaRPr>
          </a:p>
          <a:p>
            <a:pPr lvl="1"/>
            <a:r>
              <a:rPr lang="en-US" dirty="0">
                <a:solidFill>
                  <a:schemeClr val="bg1">
                    <a:lumMod val="95000"/>
                  </a:schemeClr>
                </a:solidFill>
              </a:rPr>
              <a:t>a possible set of extensions.</a:t>
            </a:r>
          </a:p>
          <a:p>
            <a:r>
              <a:rPr lang="en-US" dirty="0">
                <a:solidFill>
                  <a:schemeClr val="bg1">
                    <a:lumMod val="95000"/>
                  </a:schemeClr>
                </a:solidFill>
              </a:rPr>
              <a:t>The scenario body</a:t>
            </a:r>
          </a:p>
          <a:p>
            <a:pPr lvl="1"/>
            <a:r>
              <a:rPr lang="en-US" dirty="0">
                <a:solidFill>
                  <a:schemeClr val="bg1">
                    <a:lumMod val="95000"/>
                  </a:schemeClr>
                </a:solidFill>
              </a:rPr>
              <a:t>an interaction between two actors,</a:t>
            </a:r>
          </a:p>
          <a:p>
            <a:pPr lvl="1"/>
            <a:r>
              <a:rPr lang="en-US" dirty="0">
                <a:solidFill>
                  <a:schemeClr val="bg1">
                    <a:lumMod val="95000"/>
                  </a:schemeClr>
                </a:solidFill>
              </a:rPr>
              <a:t>a validation step to protect an interest of a stakeholder,</a:t>
            </a:r>
          </a:p>
          <a:p>
            <a:pPr lvl="1"/>
            <a:r>
              <a:rPr lang="en-US" dirty="0">
                <a:solidFill>
                  <a:schemeClr val="bg1">
                    <a:lumMod val="95000"/>
                  </a:schemeClr>
                </a:solidFill>
              </a:rPr>
              <a:t>an internal change to satisfy a stakeholder.</a:t>
            </a:r>
          </a:p>
          <a:p>
            <a:pPr lvl="1"/>
            <a:endParaRPr lang="en-US" dirty="0"/>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Scenarios and steps</a:t>
            </a:r>
            <a:r>
              <a:rPr lang="cs-CZ" dirty="0"/>
              <a:t> II</a:t>
            </a:r>
          </a:p>
        </p:txBody>
      </p:sp>
      <p:sp>
        <p:nvSpPr>
          <p:cNvPr id="3" name="Zástupný symbol pro obsah 2"/>
          <p:cNvSpPr>
            <a:spLocks noGrp="1"/>
          </p:cNvSpPr>
          <p:nvPr>
            <p:ph idx="1"/>
          </p:nvPr>
        </p:nvSpPr>
        <p:spPr>
          <a:xfrm>
            <a:off x="457347" y="1719263"/>
            <a:ext cx="8229307" cy="4699122"/>
          </a:xfrm>
        </p:spPr>
        <p:txBody>
          <a:bodyPr>
            <a:normAutofit fontScale="85000" lnSpcReduction="20000"/>
          </a:bodyPr>
          <a:lstStyle/>
          <a:p>
            <a:r>
              <a:rPr lang="en-US" dirty="0">
                <a:solidFill>
                  <a:schemeClr val="bg1">
                    <a:lumMod val="95000"/>
                  </a:schemeClr>
                </a:solidFill>
              </a:rPr>
              <a:t>Main success scenario</a:t>
            </a:r>
          </a:p>
          <a:p>
            <a:r>
              <a:rPr lang="en-US" dirty="0"/>
              <a:t>Common surrounding</a:t>
            </a:r>
            <a:r>
              <a:rPr lang="cs-CZ" dirty="0"/>
              <a:t> </a:t>
            </a:r>
            <a:r>
              <a:rPr lang="en-US" dirty="0"/>
              <a:t>structure</a:t>
            </a:r>
          </a:p>
          <a:p>
            <a:pPr lvl="1"/>
            <a:r>
              <a:rPr lang="cs-CZ" dirty="0"/>
              <a:t>c</a:t>
            </a:r>
            <a:r>
              <a:rPr lang="en-US" dirty="0" err="1"/>
              <a:t>ondition</a:t>
            </a:r>
            <a:r>
              <a:rPr lang="en-US" dirty="0"/>
              <a:t> of scenario</a:t>
            </a:r>
            <a:endParaRPr lang="cs-CZ" dirty="0"/>
          </a:p>
          <a:p>
            <a:pPr lvl="1"/>
            <a:r>
              <a:rPr lang="en-US" dirty="0"/>
              <a:t>goal to achieve</a:t>
            </a:r>
            <a:endParaRPr lang="cs-CZ" dirty="0"/>
          </a:p>
          <a:p>
            <a:pPr lvl="1"/>
            <a:r>
              <a:rPr lang="en-US" dirty="0"/>
              <a:t>set of action steps</a:t>
            </a:r>
            <a:endParaRPr lang="cs-CZ" dirty="0"/>
          </a:p>
          <a:p>
            <a:pPr lvl="1"/>
            <a:r>
              <a:rPr lang="en-US" dirty="0"/>
              <a:t>end condition,</a:t>
            </a:r>
            <a:endParaRPr lang="cs-CZ" dirty="0"/>
          </a:p>
          <a:p>
            <a:pPr lvl="1"/>
            <a:r>
              <a:rPr lang="en-US" dirty="0"/>
              <a:t>possible set of extensions.</a:t>
            </a:r>
          </a:p>
          <a:p>
            <a:r>
              <a:rPr lang="en-US" dirty="0">
                <a:solidFill>
                  <a:schemeClr val="bg1">
                    <a:lumMod val="95000"/>
                  </a:schemeClr>
                </a:solidFill>
              </a:rPr>
              <a:t>The scenario body</a:t>
            </a:r>
          </a:p>
          <a:p>
            <a:pPr lvl="1"/>
            <a:r>
              <a:rPr lang="en-US" dirty="0">
                <a:solidFill>
                  <a:schemeClr val="bg1">
                    <a:lumMod val="95000"/>
                  </a:schemeClr>
                </a:solidFill>
              </a:rPr>
              <a:t>an interaction between two actors,</a:t>
            </a:r>
          </a:p>
          <a:p>
            <a:pPr lvl="1"/>
            <a:r>
              <a:rPr lang="en-US" dirty="0">
                <a:solidFill>
                  <a:schemeClr val="bg1">
                    <a:lumMod val="95000"/>
                  </a:schemeClr>
                </a:solidFill>
              </a:rPr>
              <a:t>a validation step to protect an interest of a stakeholder,</a:t>
            </a:r>
          </a:p>
          <a:p>
            <a:pPr lvl="1"/>
            <a:r>
              <a:rPr lang="en-US" dirty="0">
                <a:solidFill>
                  <a:schemeClr val="bg1">
                    <a:lumMod val="95000"/>
                  </a:schemeClr>
                </a:solidFill>
              </a:rPr>
              <a:t>an internal change to satisfy a stakeholder.</a:t>
            </a:r>
          </a:p>
          <a:p>
            <a:pPr lvl="1"/>
            <a:endParaRPr lang="en-US" dirty="0"/>
          </a:p>
        </p:txBody>
      </p:sp>
    </p:spTree>
    <p:extLst>
      <p:ext uri="{BB962C8B-B14F-4D97-AF65-F5344CB8AC3E}">
        <p14:creationId xmlns:p14="http://schemas.microsoft.com/office/powerpoint/2010/main" val="1281623520"/>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Scenarios and steps</a:t>
            </a:r>
            <a:r>
              <a:rPr lang="cs-CZ" dirty="0"/>
              <a:t> III</a:t>
            </a:r>
          </a:p>
        </p:txBody>
      </p:sp>
      <p:sp>
        <p:nvSpPr>
          <p:cNvPr id="3" name="Zástupný symbol pro obsah 2"/>
          <p:cNvSpPr>
            <a:spLocks noGrp="1"/>
          </p:cNvSpPr>
          <p:nvPr>
            <p:ph idx="1"/>
          </p:nvPr>
        </p:nvSpPr>
        <p:spPr>
          <a:xfrm>
            <a:off x="457347" y="1719263"/>
            <a:ext cx="8229307" cy="4699122"/>
          </a:xfrm>
        </p:spPr>
        <p:txBody>
          <a:bodyPr>
            <a:normAutofit fontScale="85000" lnSpcReduction="10000"/>
          </a:bodyPr>
          <a:lstStyle/>
          <a:p>
            <a:r>
              <a:rPr lang="en-US" dirty="0">
                <a:solidFill>
                  <a:schemeClr val="bg1">
                    <a:lumMod val="95000"/>
                  </a:schemeClr>
                </a:solidFill>
              </a:rPr>
              <a:t>Main success scenario</a:t>
            </a:r>
          </a:p>
          <a:p>
            <a:r>
              <a:rPr lang="en-US" dirty="0">
                <a:solidFill>
                  <a:schemeClr val="bg1">
                    <a:lumMod val="95000"/>
                  </a:schemeClr>
                </a:solidFill>
              </a:rPr>
              <a:t>Common surrounding</a:t>
            </a:r>
            <a:r>
              <a:rPr lang="cs-CZ" dirty="0">
                <a:solidFill>
                  <a:schemeClr val="bg1">
                    <a:lumMod val="95000"/>
                  </a:schemeClr>
                </a:solidFill>
              </a:rPr>
              <a:t> </a:t>
            </a:r>
            <a:r>
              <a:rPr lang="en-US" dirty="0">
                <a:solidFill>
                  <a:schemeClr val="bg1">
                    <a:lumMod val="95000"/>
                  </a:schemeClr>
                </a:solidFill>
              </a:rPr>
              <a:t>structure</a:t>
            </a:r>
          </a:p>
          <a:p>
            <a:pPr lvl="1"/>
            <a:r>
              <a:rPr lang="en-US" dirty="0">
                <a:solidFill>
                  <a:schemeClr val="bg1">
                    <a:lumMod val="95000"/>
                  </a:schemeClr>
                </a:solidFill>
              </a:rPr>
              <a:t>Condition of scenario</a:t>
            </a:r>
            <a:endParaRPr lang="cs-CZ" dirty="0">
              <a:solidFill>
                <a:schemeClr val="bg1">
                  <a:lumMod val="95000"/>
                </a:schemeClr>
              </a:solidFill>
            </a:endParaRPr>
          </a:p>
          <a:p>
            <a:pPr lvl="1"/>
            <a:r>
              <a:rPr lang="en-US" dirty="0">
                <a:solidFill>
                  <a:schemeClr val="bg1">
                    <a:lumMod val="95000"/>
                  </a:schemeClr>
                </a:solidFill>
              </a:rPr>
              <a:t>a goal to achieve</a:t>
            </a:r>
            <a:endParaRPr lang="cs-CZ" dirty="0">
              <a:solidFill>
                <a:schemeClr val="bg1">
                  <a:lumMod val="95000"/>
                </a:schemeClr>
              </a:solidFill>
            </a:endParaRPr>
          </a:p>
          <a:p>
            <a:pPr lvl="1"/>
            <a:r>
              <a:rPr lang="cs-CZ" dirty="0">
                <a:solidFill>
                  <a:schemeClr val="bg1">
                    <a:lumMod val="95000"/>
                  </a:schemeClr>
                </a:solidFill>
              </a:rPr>
              <a:t>a</a:t>
            </a:r>
            <a:r>
              <a:rPr lang="en-US" dirty="0">
                <a:solidFill>
                  <a:schemeClr val="bg1">
                    <a:lumMod val="95000"/>
                  </a:schemeClr>
                </a:solidFill>
              </a:rPr>
              <a:t> set of action steps</a:t>
            </a:r>
            <a:endParaRPr lang="cs-CZ" dirty="0">
              <a:solidFill>
                <a:schemeClr val="bg1">
                  <a:lumMod val="95000"/>
                </a:schemeClr>
              </a:solidFill>
            </a:endParaRPr>
          </a:p>
          <a:p>
            <a:pPr lvl="1"/>
            <a:r>
              <a:rPr lang="en-US" dirty="0">
                <a:solidFill>
                  <a:schemeClr val="bg1">
                    <a:lumMod val="95000"/>
                  </a:schemeClr>
                </a:solidFill>
              </a:rPr>
              <a:t>an end condition,</a:t>
            </a:r>
            <a:endParaRPr lang="cs-CZ" dirty="0">
              <a:solidFill>
                <a:schemeClr val="bg1">
                  <a:lumMod val="95000"/>
                </a:schemeClr>
              </a:solidFill>
            </a:endParaRPr>
          </a:p>
          <a:p>
            <a:pPr lvl="1"/>
            <a:r>
              <a:rPr lang="en-US" dirty="0">
                <a:solidFill>
                  <a:schemeClr val="bg1">
                    <a:lumMod val="95000"/>
                  </a:schemeClr>
                </a:solidFill>
              </a:rPr>
              <a:t>a possible set of extensions.</a:t>
            </a:r>
          </a:p>
          <a:p>
            <a:r>
              <a:rPr lang="cs-CZ" dirty="0"/>
              <a:t>S</a:t>
            </a:r>
            <a:r>
              <a:rPr lang="en-US" dirty="0" err="1"/>
              <a:t>cenario</a:t>
            </a:r>
            <a:r>
              <a:rPr lang="en-US" dirty="0"/>
              <a:t> body</a:t>
            </a:r>
          </a:p>
          <a:p>
            <a:pPr lvl="1"/>
            <a:r>
              <a:rPr lang="en-US" dirty="0"/>
              <a:t>interaction between two actors,</a:t>
            </a:r>
          </a:p>
          <a:p>
            <a:pPr lvl="1"/>
            <a:r>
              <a:rPr lang="en-US" dirty="0"/>
              <a:t>validation step to protect interest of </a:t>
            </a:r>
            <a:r>
              <a:rPr lang="cs-CZ" dirty="0" err="1"/>
              <a:t>the</a:t>
            </a:r>
            <a:r>
              <a:rPr lang="en-US" dirty="0"/>
              <a:t> stakeholder,</a:t>
            </a:r>
          </a:p>
          <a:p>
            <a:pPr lvl="1"/>
            <a:r>
              <a:rPr lang="en-US" dirty="0"/>
              <a:t>internal change to satisfy </a:t>
            </a:r>
            <a:r>
              <a:rPr lang="cs-CZ" dirty="0" err="1"/>
              <a:t>the</a:t>
            </a:r>
            <a:r>
              <a:rPr lang="en-US" dirty="0"/>
              <a:t> stakeholder.</a:t>
            </a:r>
          </a:p>
          <a:p>
            <a:pPr lvl="1"/>
            <a:endParaRPr lang="en-US" dirty="0"/>
          </a:p>
        </p:txBody>
      </p:sp>
    </p:spTree>
    <p:extLst>
      <p:ext uri="{BB962C8B-B14F-4D97-AF65-F5344CB8AC3E}">
        <p14:creationId xmlns:p14="http://schemas.microsoft.com/office/powerpoint/2010/main" val="1281623520"/>
      </p:ext>
    </p:ext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0472" name="Picture 8"/>
          <p:cNvPicPr>
            <a:picLocks noChangeAspect="1" noChangeArrowheads="1"/>
          </p:cNvPicPr>
          <p:nvPr/>
        </p:nvPicPr>
        <p:blipFill>
          <a:blip r:embed="rId3" cstate="print"/>
          <a:srcRect/>
          <a:stretch>
            <a:fillRect/>
          </a:stretch>
        </p:blipFill>
        <p:spPr bwMode="auto">
          <a:xfrm>
            <a:off x="260849" y="4685522"/>
            <a:ext cx="6042252" cy="1295400"/>
          </a:xfrm>
          <a:prstGeom prst="rect">
            <a:avLst/>
          </a:prstGeom>
          <a:noFill/>
          <a:ln w="9525">
            <a:noFill/>
            <a:miter lim="800000"/>
            <a:headEnd/>
            <a:tailEnd/>
          </a:ln>
          <a:effectLst/>
          <a:scene3d>
            <a:camera prst="orthographicFront"/>
            <a:lightRig rig="threePt" dir="t"/>
          </a:scene3d>
          <a:sp3d>
            <a:bevelT w="152400" h="50800" prst="softRound"/>
          </a:sp3d>
        </p:spPr>
      </p:pic>
      <p:sp>
        <p:nvSpPr>
          <p:cNvPr id="2" name="Nadpis 1"/>
          <p:cNvSpPr>
            <a:spLocks noGrp="1"/>
          </p:cNvSpPr>
          <p:nvPr>
            <p:ph type="title"/>
          </p:nvPr>
        </p:nvSpPr>
        <p:spPr/>
        <p:txBody>
          <a:bodyPr/>
          <a:lstStyle/>
          <a:p>
            <a:r>
              <a:rPr lang="en-US" dirty="0"/>
              <a:t>Different level of goals and precondition</a:t>
            </a:r>
            <a:endParaRPr lang="cs-CZ" dirty="0"/>
          </a:p>
        </p:txBody>
      </p:sp>
      <p:pic>
        <p:nvPicPr>
          <p:cNvPr id="830466" name="Picture 2"/>
          <p:cNvPicPr>
            <a:picLocks noGrp="1" noChangeAspect="1" noChangeArrowheads="1"/>
          </p:cNvPicPr>
          <p:nvPr>
            <p:ph idx="1"/>
          </p:nvPr>
        </p:nvPicPr>
        <p:blipFill>
          <a:blip r:embed="rId4" cstate="print"/>
          <a:srcRect/>
          <a:stretch>
            <a:fillRect/>
          </a:stretch>
        </p:blipFill>
        <p:spPr bwMode="auto">
          <a:xfrm>
            <a:off x="614890" y="2790430"/>
            <a:ext cx="3281033" cy="1519261"/>
          </a:xfrm>
          <a:prstGeom prst="rect">
            <a:avLst/>
          </a:prstGeom>
          <a:noFill/>
          <a:ln w="9525">
            <a:noFill/>
            <a:miter lim="800000"/>
            <a:headEnd/>
            <a:tailEnd/>
          </a:ln>
          <a:effectLst/>
          <a:scene3d>
            <a:camera prst="orthographicFront"/>
            <a:lightRig rig="threePt" dir="t"/>
          </a:scene3d>
          <a:sp3d>
            <a:bevelT w="165100" prst="coolSlant"/>
          </a:sp3d>
        </p:spPr>
      </p:pic>
      <p:pic>
        <p:nvPicPr>
          <p:cNvPr id="830469" name="Picture 5"/>
          <p:cNvPicPr>
            <a:picLocks noChangeAspect="1" noChangeArrowheads="1"/>
          </p:cNvPicPr>
          <p:nvPr/>
        </p:nvPicPr>
        <p:blipFill>
          <a:blip r:embed="rId5" cstate="print"/>
          <a:srcRect/>
          <a:stretch>
            <a:fillRect/>
          </a:stretch>
        </p:blipFill>
        <p:spPr bwMode="auto">
          <a:xfrm>
            <a:off x="4841266" y="1018810"/>
            <a:ext cx="2286733" cy="1057275"/>
          </a:xfrm>
          <a:prstGeom prst="rect">
            <a:avLst/>
          </a:prstGeom>
          <a:noFill/>
          <a:ln w="9525">
            <a:noFill/>
            <a:miter lim="800000"/>
            <a:headEnd/>
            <a:tailEnd/>
          </a:ln>
          <a:effectLst/>
          <a:scene3d>
            <a:camera prst="orthographicFront"/>
            <a:lightRig rig="threePt" dir="t"/>
          </a:scene3d>
          <a:sp3d>
            <a:bevelT w="152400" h="50800" prst="softRound"/>
          </a:sp3d>
        </p:spPr>
      </p:pic>
      <p:cxnSp>
        <p:nvCxnSpPr>
          <p:cNvPr id="12" name="Přímá spojovací šipka 11"/>
          <p:cNvCxnSpPr/>
          <p:nvPr/>
        </p:nvCxnSpPr>
        <p:spPr bwMode="auto">
          <a:xfrm flipV="1">
            <a:off x="2159542" y="1248509"/>
            <a:ext cx="2809028" cy="249701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4" name="Přímá spojovací šipka 13"/>
          <p:cNvCxnSpPr/>
          <p:nvPr/>
        </p:nvCxnSpPr>
        <p:spPr bwMode="auto">
          <a:xfrm>
            <a:off x="2906451" y="4097216"/>
            <a:ext cx="3166246" cy="861647"/>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0" name="Obdélníkový popisek 19"/>
          <p:cNvSpPr/>
          <p:nvPr/>
        </p:nvSpPr>
        <p:spPr bwMode="auto">
          <a:xfrm>
            <a:off x="4059290" y="2584940"/>
            <a:ext cx="2711605" cy="1132092"/>
          </a:xfrm>
          <a:prstGeom prst="wedgeRectCallout">
            <a:avLst>
              <a:gd name="adj1" fmla="val -64057"/>
              <a:gd name="adj2" fmla="val 8841"/>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marR="0" indent="0" algn="ctr" fontAlgn="base">
              <a:lnSpc>
                <a:spcPct val="100000"/>
              </a:lnSpc>
              <a:spcBef>
                <a:spcPct val="0"/>
              </a:spcBef>
              <a:spcAft>
                <a:spcPct val="0"/>
              </a:spcAft>
              <a:buClrTx/>
              <a:buSzTx/>
              <a:buFontTx/>
              <a:buNone/>
              <a:tabLst/>
            </a:pPr>
            <a:r>
              <a:rPr lang="cs-CZ" dirty="0" err="1">
                <a:solidFill>
                  <a:schemeClr val="dk1"/>
                </a:solidFill>
              </a:rPr>
              <a:t>The</a:t>
            </a:r>
            <a:r>
              <a:rPr lang="cs-CZ" dirty="0">
                <a:solidFill>
                  <a:schemeClr val="dk1"/>
                </a:solidFill>
              </a:rPr>
              <a:t> u</a:t>
            </a:r>
            <a:r>
              <a:rPr lang="en-US" dirty="0">
                <a:solidFill>
                  <a:schemeClr val="dk1"/>
                </a:solidFill>
              </a:rPr>
              <a:t>se case on </a:t>
            </a:r>
            <a:r>
              <a:rPr lang="cs-CZ" dirty="0" err="1">
                <a:solidFill>
                  <a:schemeClr val="dk1"/>
                </a:solidFill>
              </a:rPr>
              <a:t>the</a:t>
            </a:r>
            <a:r>
              <a:rPr lang="cs-CZ" dirty="0">
                <a:solidFill>
                  <a:schemeClr val="dk1"/>
                </a:solidFill>
              </a:rPr>
              <a:t> </a:t>
            </a:r>
            <a:r>
              <a:rPr lang="en-US" dirty="0">
                <a:solidFill>
                  <a:schemeClr val="dk1"/>
                </a:solidFill>
              </a:rPr>
              <a:t>summary level gives context for use-cases on lower levels.</a:t>
            </a:r>
            <a:endParaRPr lang="cs-CZ" dirty="0">
              <a:solidFill>
                <a:schemeClr val="dk1"/>
              </a:solidFill>
            </a:endParaRPr>
          </a:p>
        </p:txBody>
      </p:sp>
      <p:pic>
        <p:nvPicPr>
          <p:cNvPr id="830471" name="Picture 7"/>
          <p:cNvPicPr>
            <a:picLocks noChangeAspect="1" noChangeArrowheads="1"/>
          </p:cNvPicPr>
          <p:nvPr/>
        </p:nvPicPr>
        <p:blipFill>
          <a:blip r:embed="rId6" cstate="print"/>
          <a:srcRect/>
          <a:stretch>
            <a:fillRect/>
          </a:stretch>
        </p:blipFill>
        <p:spPr bwMode="auto">
          <a:xfrm>
            <a:off x="4395529" y="4910430"/>
            <a:ext cx="4283227" cy="1704975"/>
          </a:xfrm>
          <a:prstGeom prst="rect">
            <a:avLst/>
          </a:prstGeom>
          <a:noFill/>
          <a:ln w="9525">
            <a:noFill/>
            <a:miter lim="800000"/>
            <a:headEnd/>
            <a:tailEnd/>
          </a:ln>
          <a:effectLst/>
          <a:scene3d>
            <a:camera prst="orthographicFront"/>
            <a:lightRig rig="threePt" dir="t"/>
          </a:scene3d>
          <a:sp3d>
            <a:bevelT w="152400" h="50800" prst="softRound"/>
          </a:sp3d>
        </p:spPr>
      </p:pic>
      <p:sp>
        <p:nvSpPr>
          <p:cNvPr id="16" name="Obdélníkový popisek 15"/>
          <p:cNvSpPr/>
          <p:nvPr/>
        </p:nvSpPr>
        <p:spPr bwMode="auto">
          <a:xfrm>
            <a:off x="6677777" y="3601615"/>
            <a:ext cx="2192017" cy="1172525"/>
          </a:xfrm>
          <a:prstGeom prst="wedgeRectCallout">
            <a:avLst>
              <a:gd name="adj1" fmla="val -67307"/>
              <a:gd name="adj2" fmla="val 127591"/>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marR="0" indent="0" algn="ctr" fontAlgn="base">
              <a:lnSpc>
                <a:spcPct val="100000"/>
              </a:lnSpc>
              <a:spcBef>
                <a:spcPct val="0"/>
              </a:spcBef>
              <a:spcAft>
                <a:spcPct val="0"/>
              </a:spcAft>
              <a:buClrTx/>
              <a:buSzTx/>
              <a:buFontTx/>
              <a:buNone/>
              <a:tabLst/>
            </a:pPr>
            <a:r>
              <a:rPr lang="cs-CZ" dirty="0" err="1">
                <a:solidFill>
                  <a:schemeClr val="dk1"/>
                </a:solidFill>
              </a:rPr>
              <a:t>The</a:t>
            </a:r>
            <a:r>
              <a:rPr lang="cs-CZ" dirty="0">
                <a:solidFill>
                  <a:schemeClr val="dk1"/>
                </a:solidFill>
              </a:rPr>
              <a:t> p</a:t>
            </a:r>
            <a:r>
              <a:rPr lang="en-US" dirty="0">
                <a:solidFill>
                  <a:schemeClr val="dk1"/>
                </a:solidFill>
              </a:rPr>
              <a:t>recondition indicates </a:t>
            </a:r>
            <a:r>
              <a:rPr lang="cs-CZ" dirty="0" err="1">
                <a:solidFill>
                  <a:schemeClr val="dk1"/>
                </a:solidFill>
              </a:rPr>
              <a:t>the</a:t>
            </a:r>
            <a:r>
              <a:rPr lang="cs-CZ" dirty="0">
                <a:solidFill>
                  <a:schemeClr val="dk1"/>
                </a:solidFill>
              </a:rPr>
              <a:t> </a:t>
            </a:r>
            <a:r>
              <a:rPr lang="en-US" dirty="0">
                <a:solidFill>
                  <a:schemeClr val="dk1"/>
                </a:solidFill>
              </a:rPr>
              <a:t>use-case performed previously.</a:t>
            </a:r>
            <a:endParaRPr lang="cs-CZ" dirty="0">
              <a:solidFill>
                <a:schemeClr val="dk1"/>
              </a:solidFill>
            </a:endParaRPr>
          </a:p>
        </p:txBody>
      </p:sp>
      <p:cxnSp>
        <p:nvCxnSpPr>
          <p:cNvPr id="28" name="Přímá spojovací šipka 27"/>
          <p:cNvCxnSpPr/>
          <p:nvPr/>
        </p:nvCxnSpPr>
        <p:spPr bwMode="auto">
          <a:xfrm rot="10800000">
            <a:off x="2679131" y="4923694"/>
            <a:ext cx="2064187" cy="1391337"/>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lvl="0"/>
            <a:r>
              <a:rPr lang="en-US" dirty="0"/>
              <a:t>Action Steps – guideline 1: </a:t>
            </a:r>
            <a:br>
              <a:rPr lang="cs-CZ" dirty="0"/>
            </a:br>
            <a:r>
              <a:rPr lang="en-US" sz="2800" dirty="0"/>
              <a:t>It uses simple grammar</a:t>
            </a:r>
            <a:endParaRPr lang="cs-CZ" sz="2800" dirty="0"/>
          </a:p>
        </p:txBody>
      </p:sp>
      <p:sp>
        <p:nvSpPr>
          <p:cNvPr id="3" name="Zástupný symbol pro obsah 2"/>
          <p:cNvSpPr>
            <a:spLocks noGrp="1"/>
          </p:cNvSpPr>
          <p:nvPr>
            <p:ph idx="1"/>
          </p:nvPr>
        </p:nvSpPr>
        <p:spPr/>
        <p:txBody>
          <a:bodyPr/>
          <a:lstStyle/>
          <a:p>
            <a:pPr marL="0" indent="0">
              <a:buNone/>
            </a:pPr>
            <a:endParaRPr lang="cs-CZ" sz="2400" i="1" dirty="0"/>
          </a:p>
          <a:p>
            <a:pPr marL="0" indent="0">
              <a:buNone/>
            </a:pPr>
            <a:r>
              <a:rPr lang="en-US" sz="2400" i="1" dirty="0"/>
              <a:t>Subject</a:t>
            </a:r>
            <a:r>
              <a:rPr lang="fr-FR" sz="2400" i="1" dirty="0"/>
              <a:t> ... </a:t>
            </a:r>
            <a:r>
              <a:rPr lang="fr-FR" sz="2400" i="1" dirty="0" err="1"/>
              <a:t>verb</a:t>
            </a:r>
            <a:r>
              <a:rPr lang="en-US" sz="2400" i="1" dirty="0"/>
              <a:t>... direct object... prepositional </a:t>
            </a:r>
            <a:r>
              <a:rPr lang="cs-CZ" sz="2400" i="1" dirty="0"/>
              <a:t>p</a:t>
            </a:r>
            <a:r>
              <a:rPr lang="en-US" sz="2400" i="1" dirty="0" err="1"/>
              <a:t>hrase</a:t>
            </a:r>
            <a:r>
              <a:rPr lang="fr-FR" sz="2400" i="1" dirty="0"/>
              <a:t>.</a:t>
            </a:r>
            <a:endParaRPr lang="cs-CZ" sz="2400" i="1" dirty="0"/>
          </a:p>
          <a:p>
            <a:pPr marL="0" indent="0">
              <a:buNone/>
            </a:pPr>
            <a:endParaRPr lang="cs-CZ" sz="2800" dirty="0"/>
          </a:p>
          <a:p>
            <a:pPr marL="0" indent="0">
              <a:buNone/>
            </a:pPr>
            <a:r>
              <a:rPr lang="en-US" sz="2800" dirty="0"/>
              <a:t>Example: </a:t>
            </a:r>
            <a:endParaRPr lang="cs-CZ" sz="2800" dirty="0"/>
          </a:p>
          <a:p>
            <a:pPr marL="0" indent="0">
              <a:buNone/>
            </a:pPr>
            <a:r>
              <a:rPr lang="cs-CZ" sz="2800" i="1" dirty="0"/>
              <a:t>  </a:t>
            </a:r>
            <a:r>
              <a:rPr lang="en-US" sz="2000" i="1" dirty="0"/>
              <a:t>The system ... compute</a:t>
            </a:r>
            <a:r>
              <a:rPr lang="cs-CZ" sz="2000" i="1" dirty="0"/>
              <a:t>s</a:t>
            </a:r>
            <a:r>
              <a:rPr lang="en-US" sz="2000" i="1" dirty="0"/>
              <a:t> ... provision... from the invoiced amount</a:t>
            </a:r>
            <a:r>
              <a:rPr lang="en-US" sz="2000" dirty="0"/>
              <a:t>.</a:t>
            </a:r>
            <a:endParaRPr lang="cs-CZ" sz="2000" dirty="0"/>
          </a:p>
          <a:p>
            <a:pPr marL="349250" lvl="1" indent="0">
              <a:buNone/>
            </a:pPr>
            <a:endParaRPr lang="en-US" sz="2400" i="1" dirty="0"/>
          </a:p>
          <a:p>
            <a:endParaRPr lang="en-US" sz="4000" dirty="0"/>
          </a:p>
          <a:p>
            <a:endParaRPr lang="en-US" sz="4000" dirty="0"/>
          </a:p>
        </p:txBody>
      </p:sp>
    </p:spTree>
    <p:extLst>
      <p:ext uri="{BB962C8B-B14F-4D97-AF65-F5344CB8AC3E}">
        <p14:creationId xmlns:p14="http://schemas.microsoft.com/office/powerpoint/2010/main" val="2308100992"/>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Users</a:t>
            </a:r>
            <a:r>
              <a:rPr lang="cs-CZ" dirty="0"/>
              <a:t>‘</a:t>
            </a:r>
            <a:r>
              <a:rPr lang="en-US" dirty="0"/>
              <a:t> </a:t>
            </a:r>
            <a:r>
              <a:rPr lang="en-US" dirty="0" err="1"/>
              <a:t>vs</a:t>
            </a:r>
            <a:r>
              <a:rPr lang="cs-CZ" dirty="0"/>
              <a:t>.</a:t>
            </a:r>
            <a:r>
              <a:rPr lang="en-US" dirty="0"/>
              <a:t> developers</a:t>
            </a:r>
            <a:r>
              <a:rPr lang="cs-CZ" dirty="0"/>
              <a:t>‘</a:t>
            </a:r>
            <a:r>
              <a:rPr lang="en-US" dirty="0"/>
              <a:t> view</a:t>
            </a:r>
          </a:p>
        </p:txBody>
      </p:sp>
      <p:sp>
        <p:nvSpPr>
          <p:cNvPr id="4" name="TextovéPole 3"/>
          <p:cNvSpPr txBox="1"/>
          <p:nvPr/>
        </p:nvSpPr>
        <p:spPr>
          <a:xfrm>
            <a:off x="252520" y="1023420"/>
            <a:ext cx="4245804" cy="5663089"/>
          </a:xfrm>
          <a:prstGeom prst="rect">
            <a:avLst/>
          </a:prstGeom>
          <a:solidFill>
            <a:srgbClr val="B3FFC5"/>
          </a:solid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1" dirty="0"/>
              <a:t>How developers see users</a:t>
            </a:r>
            <a:endParaRPr lang="cs-CZ" sz="2000" b="1" dirty="0"/>
          </a:p>
          <a:p>
            <a:pPr marL="285750" indent="-285750">
              <a:buFont typeface="Arial" pitchFamily="34" charset="0"/>
              <a:buChar char="•"/>
            </a:pPr>
            <a:r>
              <a:rPr lang="en-US" dirty="0"/>
              <a:t>Users don’t know what they want.</a:t>
            </a:r>
            <a:endParaRPr lang="cs-CZ" dirty="0"/>
          </a:p>
          <a:p>
            <a:pPr marL="285750" indent="-285750">
              <a:buFont typeface="Arial" pitchFamily="34" charset="0"/>
              <a:buChar char="•"/>
            </a:pPr>
            <a:r>
              <a:rPr lang="en-US" dirty="0"/>
              <a:t>Users can’t articulate what they want.</a:t>
            </a:r>
            <a:endParaRPr lang="cs-CZ" dirty="0"/>
          </a:p>
          <a:p>
            <a:pPr marL="285750" indent="-285750">
              <a:buFont typeface="Arial" pitchFamily="34" charset="0"/>
              <a:buChar char="•"/>
            </a:pPr>
            <a:r>
              <a:rPr lang="en-US" dirty="0"/>
              <a:t>Users are unable to provide usable statements of needs.</a:t>
            </a:r>
            <a:endParaRPr lang="cs-CZ" dirty="0"/>
          </a:p>
          <a:p>
            <a:pPr marL="285750" indent="-285750">
              <a:buFont typeface="Arial" pitchFamily="34" charset="0"/>
              <a:buChar char="•"/>
            </a:pPr>
            <a:r>
              <a:rPr lang="en-US" dirty="0"/>
              <a:t>Users have too many needs that are politically motivated.</a:t>
            </a:r>
            <a:endParaRPr lang="cs-CZ" dirty="0"/>
          </a:p>
          <a:p>
            <a:pPr marL="285750" indent="-285750">
              <a:buFont typeface="Arial" pitchFamily="34" charset="0"/>
              <a:buChar char="•"/>
            </a:pPr>
            <a:r>
              <a:rPr lang="en-US" dirty="0"/>
              <a:t>Users want everything right now.</a:t>
            </a:r>
            <a:endParaRPr lang="cs-CZ" dirty="0"/>
          </a:p>
          <a:p>
            <a:pPr marL="285750" indent="-285750">
              <a:buFont typeface="Arial" pitchFamily="34" charset="0"/>
              <a:buChar char="•"/>
            </a:pPr>
            <a:r>
              <a:rPr lang="en-US" dirty="0"/>
              <a:t>Users can’t remain on schedule.</a:t>
            </a:r>
            <a:endParaRPr lang="cs-CZ" dirty="0"/>
          </a:p>
          <a:p>
            <a:pPr marL="285750" indent="-285750">
              <a:buFont typeface="Arial" pitchFamily="34" charset="0"/>
              <a:buChar char="•"/>
            </a:pPr>
            <a:r>
              <a:rPr lang="en-US" dirty="0"/>
              <a:t>Users can’t prioritize needs.</a:t>
            </a:r>
            <a:endParaRPr lang="cs-CZ" dirty="0"/>
          </a:p>
          <a:p>
            <a:pPr marL="285750" indent="-285750">
              <a:buFont typeface="Arial" pitchFamily="34" charset="0"/>
              <a:buChar char="•"/>
            </a:pPr>
            <a:r>
              <a:rPr lang="en-US" dirty="0"/>
              <a:t>Users are unwilling to compromise.</a:t>
            </a:r>
            <a:endParaRPr lang="cs-CZ" dirty="0"/>
          </a:p>
          <a:p>
            <a:pPr marL="285750" indent="-285750">
              <a:buFont typeface="Arial" pitchFamily="34" charset="0"/>
              <a:buChar char="•"/>
            </a:pPr>
            <a:r>
              <a:rPr lang="en-US" dirty="0"/>
              <a:t>Users refuse to take responsibility for the system.</a:t>
            </a:r>
            <a:endParaRPr lang="cs-CZ" dirty="0"/>
          </a:p>
          <a:p>
            <a:pPr marL="285750" indent="-285750">
              <a:buFont typeface="Arial" pitchFamily="34" charset="0"/>
              <a:buChar char="•"/>
            </a:pPr>
            <a:r>
              <a:rPr lang="en-US" dirty="0"/>
              <a:t>Users are not committed to development projects.</a:t>
            </a:r>
            <a:endParaRPr lang="cs-CZ" dirty="0"/>
          </a:p>
          <a:p>
            <a:endParaRPr lang="cs-CZ" dirty="0">
              <a:solidFill>
                <a:srgbClr val="000000"/>
              </a:solidFill>
              <a:latin typeface="Verdana"/>
            </a:endParaRPr>
          </a:p>
          <a:p>
            <a:endParaRPr lang="cs-CZ" dirty="0">
              <a:solidFill>
                <a:srgbClr val="000000"/>
              </a:solidFill>
              <a:latin typeface="Verdana"/>
            </a:endParaRPr>
          </a:p>
          <a:p>
            <a:endParaRPr lang="cs-CZ" dirty="0">
              <a:solidFill>
                <a:srgbClr val="000000"/>
              </a:solidFill>
              <a:latin typeface="Verdana"/>
            </a:endParaRPr>
          </a:p>
          <a:p>
            <a:endParaRPr lang="cs-CZ" dirty="0">
              <a:solidFill>
                <a:srgbClr val="000000"/>
              </a:solidFill>
              <a:latin typeface="Verdana"/>
            </a:endParaRPr>
          </a:p>
        </p:txBody>
      </p:sp>
      <p:sp>
        <p:nvSpPr>
          <p:cNvPr id="5" name="TextovéPole 4"/>
          <p:cNvSpPr txBox="1"/>
          <p:nvPr/>
        </p:nvSpPr>
        <p:spPr>
          <a:xfrm>
            <a:off x="4580385" y="1023420"/>
            <a:ext cx="4245804" cy="5663089"/>
          </a:xfrm>
          <a:prstGeom prst="rect">
            <a:avLst/>
          </a:prstGeom>
          <a:solidFill>
            <a:schemeClr val="accent2">
              <a:lumMod val="20000"/>
              <a:lumOff val="80000"/>
            </a:schemeClr>
          </a:solid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1"/>
              <a:t>How users see developers</a:t>
            </a:r>
            <a:endParaRPr lang="cs-CZ" sz="2000" b="1" dirty="0"/>
          </a:p>
          <a:p>
            <a:pPr marL="342900" lvl="0" indent="-342900">
              <a:buFont typeface="Arial" pitchFamily="34" charset="0"/>
              <a:buChar char="•"/>
            </a:pPr>
            <a:r>
              <a:rPr lang="en-US" dirty="0"/>
              <a:t>Developers don’t understand operational needs.</a:t>
            </a:r>
            <a:endParaRPr lang="cs-CZ" dirty="0"/>
          </a:p>
          <a:p>
            <a:pPr marL="342900" lvl="0" indent="-342900">
              <a:buFont typeface="Arial" pitchFamily="34" charset="0"/>
              <a:buChar char="•"/>
            </a:pPr>
            <a:r>
              <a:rPr lang="en-US" dirty="0"/>
              <a:t>Developers can’t translate clearly stated needs into a successful system.</a:t>
            </a:r>
            <a:endParaRPr lang="cs-CZ" dirty="0"/>
          </a:p>
          <a:p>
            <a:pPr marL="342900" lvl="0" indent="-342900">
              <a:buFont typeface="Arial" pitchFamily="34" charset="0"/>
              <a:buChar char="•"/>
            </a:pPr>
            <a:r>
              <a:rPr lang="en-US" dirty="0"/>
              <a:t>Developers set unrealistic standards for requirements.</a:t>
            </a:r>
            <a:endParaRPr lang="cs-CZ" dirty="0"/>
          </a:p>
          <a:p>
            <a:pPr marL="342900" lvl="0" indent="-342900">
              <a:buFont typeface="Arial" pitchFamily="34" charset="0"/>
              <a:buChar char="•"/>
            </a:pPr>
            <a:r>
              <a:rPr lang="en-US" dirty="0"/>
              <a:t>Developers place too much emphasis on technicalities.</a:t>
            </a:r>
            <a:endParaRPr lang="cs-CZ" dirty="0"/>
          </a:p>
          <a:p>
            <a:pPr marL="342900" lvl="0" indent="-342900">
              <a:buFont typeface="Arial" pitchFamily="34" charset="0"/>
              <a:buChar char="•"/>
            </a:pPr>
            <a:r>
              <a:rPr lang="en-US" dirty="0"/>
              <a:t>Developers are always late.</a:t>
            </a:r>
            <a:endParaRPr lang="cs-CZ" dirty="0"/>
          </a:p>
          <a:p>
            <a:pPr marL="342900" lvl="0" indent="-342900">
              <a:buFont typeface="Arial" pitchFamily="34" charset="0"/>
              <a:buChar char="•"/>
            </a:pPr>
            <a:r>
              <a:rPr lang="en-US" dirty="0"/>
              <a:t>Developers can’t respond quickly to legitimately changing needs.</a:t>
            </a:r>
            <a:endParaRPr lang="cs-CZ" dirty="0"/>
          </a:p>
          <a:p>
            <a:pPr marL="342900" lvl="0" indent="-342900">
              <a:buFont typeface="Arial" pitchFamily="34" charset="0"/>
              <a:buChar char="•"/>
            </a:pPr>
            <a:r>
              <a:rPr lang="en-US" dirty="0"/>
              <a:t>Developers are always over budget.</a:t>
            </a:r>
            <a:endParaRPr lang="cs-CZ" dirty="0"/>
          </a:p>
          <a:p>
            <a:pPr marL="342900" lvl="0" indent="-342900">
              <a:buFont typeface="Arial" pitchFamily="34" charset="0"/>
              <a:buChar char="•"/>
            </a:pPr>
            <a:r>
              <a:rPr lang="en-US" dirty="0"/>
              <a:t>Developers say “no” all the time.</a:t>
            </a:r>
            <a:endParaRPr lang="cs-CZ" dirty="0"/>
          </a:p>
          <a:p>
            <a:pPr marL="342900" lvl="0" indent="-342900">
              <a:buFont typeface="Arial" pitchFamily="34" charset="0"/>
              <a:buChar char="•"/>
            </a:pPr>
            <a:r>
              <a:rPr lang="en-US" dirty="0"/>
              <a:t>Developers try to tell us how to do our jobs.</a:t>
            </a:r>
            <a:endParaRPr lang="cs-CZ" dirty="0"/>
          </a:p>
          <a:p>
            <a:pPr marL="342900" lvl="0" indent="-342900">
              <a:buFont typeface="Arial" pitchFamily="34" charset="0"/>
              <a:buChar char="•"/>
            </a:pPr>
            <a:r>
              <a:rPr lang="en-US" dirty="0"/>
              <a:t>Developers ask users for time and effort, even to the detriment of the user’s important primary duties.</a:t>
            </a:r>
            <a:endParaRPr lang="cs-CZ" dirty="0"/>
          </a:p>
        </p:txBody>
      </p:sp>
      <p:pic>
        <p:nvPicPr>
          <p:cNvPr id="8194" name="Picture 2"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7770" y="438903"/>
            <a:ext cx="685726" cy="700277"/>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Program Files\Microsoft Office\MEDIA\CAGCAT10\j018634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5661248"/>
            <a:ext cx="6445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Program Files\Microsoft Office\MEDIA\CAGCAT10\j018634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8701" y="98859"/>
            <a:ext cx="6445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8100" y="5947057"/>
            <a:ext cx="685726" cy="70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157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a:t>
            </a:r>
            <a:r>
              <a:rPr lang="cs-CZ" dirty="0"/>
              <a:t>2:</a:t>
            </a:r>
            <a:br>
              <a:rPr lang="cs-CZ" dirty="0"/>
            </a:br>
            <a:r>
              <a:rPr lang="en-US" sz="3200" dirty="0"/>
              <a:t>It shows clearly, "Who has the ball“.</a:t>
            </a:r>
            <a:endParaRPr lang="en-US" dirty="0"/>
          </a:p>
        </p:txBody>
      </p:sp>
      <p:sp>
        <p:nvSpPr>
          <p:cNvPr id="3" name="Zástupný symbol pro obsah 2"/>
          <p:cNvSpPr>
            <a:spLocks noGrp="1"/>
          </p:cNvSpPr>
          <p:nvPr>
            <p:ph idx="1"/>
          </p:nvPr>
        </p:nvSpPr>
        <p:spPr/>
        <p:txBody>
          <a:bodyPr/>
          <a:lstStyle/>
          <a:p>
            <a:r>
              <a:rPr lang="en-US" dirty="0"/>
              <a:t>At each step one actor "has the ball". That actor is going to be the subject of the sentence, the first actor named, probably as the first or second word in the sentence. </a:t>
            </a:r>
            <a:endParaRPr lang="cs-CZ" dirty="0"/>
          </a:p>
          <a:p>
            <a:r>
              <a:rPr lang="en-US" dirty="0"/>
              <a:t>The "ball" is the message and data that gets passed from actor to actor.</a:t>
            </a:r>
          </a:p>
          <a:p>
            <a:endParaRPr lang="en-US" dirty="0"/>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a:t>
            </a:r>
            <a:r>
              <a:rPr lang="cs-CZ" dirty="0"/>
              <a:t>3:</a:t>
            </a:r>
            <a:br>
              <a:rPr lang="cs-CZ" dirty="0"/>
            </a:br>
            <a:r>
              <a:rPr lang="en-US" sz="2800" dirty="0"/>
              <a:t>It is written from a bird's eye point of view.</a:t>
            </a:r>
            <a:endParaRPr lang="en-US" dirty="0"/>
          </a:p>
        </p:txBody>
      </p:sp>
      <p:sp>
        <p:nvSpPr>
          <p:cNvPr id="3" name="Zástupný symbol pro obsah 2"/>
          <p:cNvSpPr>
            <a:spLocks noGrp="1"/>
          </p:cNvSpPr>
          <p:nvPr>
            <p:ph idx="1"/>
          </p:nvPr>
        </p:nvSpPr>
        <p:spPr/>
        <p:txBody>
          <a:bodyPr/>
          <a:lstStyle/>
          <a:p>
            <a:pPr marL="457200" indent="-457200"/>
            <a:r>
              <a:rPr lang="en-US" dirty="0"/>
              <a:t>Beginning use case writers write the scenario as seen by the system:</a:t>
            </a:r>
          </a:p>
          <a:p>
            <a:pPr lvl="1"/>
            <a:r>
              <a:rPr lang="en-US" sz="1800" i="1" dirty="0"/>
              <a:t>Get </a:t>
            </a:r>
            <a:r>
              <a:rPr lang="cs-CZ" sz="1800" i="1" dirty="0" err="1"/>
              <a:t>an</a:t>
            </a:r>
            <a:r>
              <a:rPr lang="cs-CZ" sz="1800" i="1" dirty="0"/>
              <a:t> </a:t>
            </a:r>
            <a:r>
              <a:rPr lang="en-US" sz="1800" i="1" dirty="0"/>
              <a:t>ATM card and PIN number. Deduct </a:t>
            </a:r>
            <a:r>
              <a:rPr lang="cs-CZ" sz="1800" i="1" dirty="0" err="1"/>
              <a:t>the</a:t>
            </a:r>
            <a:r>
              <a:rPr lang="cs-CZ" sz="1800" i="1" dirty="0"/>
              <a:t> </a:t>
            </a:r>
            <a:r>
              <a:rPr lang="en-US" sz="1800" i="1" dirty="0"/>
              <a:t>amount from </a:t>
            </a:r>
            <a:r>
              <a:rPr lang="cs-CZ" sz="1800" i="1" dirty="0" err="1"/>
              <a:t>the</a:t>
            </a:r>
            <a:r>
              <a:rPr lang="cs-CZ" sz="1800" i="1" dirty="0"/>
              <a:t> </a:t>
            </a:r>
            <a:r>
              <a:rPr lang="en-US" sz="1800" i="1" dirty="0"/>
              <a:t>account balance.   </a:t>
            </a:r>
            <a:r>
              <a:rPr lang="en-US" sz="2400" b="1" dirty="0">
                <a:solidFill>
                  <a:srgbClr val="FF0000"/>
                </a:solidFill>
                <a:latin typeface="Algerian" pitchFamily="82" charset="0"/>
              </a:rPr>
              <a:t>X</a:t>
            </a:r>
            <a:endParaRPr lang="cs-CZ" sz="2400" b="1" dirty="0">
              <a:solidFill>
                <a:srgbClr val="FF0000"/>
              </a:solidFill>
              <a:latin typeface="Algerian" pitchFamily="82" charset="0"/>
            </a:endParaRPr>
          </a:p>
          <a:p>
            <a:pPr marL="457200" indent="-457200"/>
            <a:r>
              <a:rPr lang="cs-CZ" dirty="0"/>
              <a:t>A b</a:t>
            </a:r>
            <a:r>
              <a:rPr lang="en-US" dirty="0" err="1"/>
              <a:t>etter</a:t>
            </a:r>
            <a:r>
              <a:rPr lang="en-US" dirty="0"/>
              <a:t> form is:</a:t>
            </a:r>
          </a:p>
          <a:p>
            <a:pPr lvl="1"/>
            <a:r>
              <a:rPr lang="en-US" sz="1800" i="1" dirty="0"/>
              <a:t>The customer </a:t>
            </a:r>
            <a:r>
              <a:rPr lang="cs-CZ" sz="1800" i="1" dirty="0" err="1"/>
              <a:t>inserts</a:t>
            </a:r>
            <a:r>
              <a:rPr lang="en-US" sz="1800" i="1" dirty="0"/>
              <a:t> the ATM card and PIN.</a:t>
            </a:r>
          </a:p>
          <a:p>
            <a:pPr lvl="1"/>
            <a:r>
              <a:rPr lang="en-US" sz="1800" i="1" dirty="0"/>
              <a:t>The system deducts the amount from the account balance. </a:t>
            </a:r>
            <a:endParaRPr lang="en-US" sz="1800" b="1" i="1" dirty="0">
              <a:solidFill>
                <a:srgbClr val="FF0000"/>
              </a:solidFill>
              <a:latin typeface="Algerian" pitchFamily="82" charset="0"/>
            </a:endParaRPr>
          </a:p>
          <a:p>
            <a:endParaRPr lang="en-US" dirty="0"/>
          </a:p>
          <a:p>
            <a:endParaRPr lang="en-US" dirty="0"/>
          </a:p>
        </p:txBody>
      </p:sp>
      <p:sp>
        <p:nvSpPr>
          <p:cNvPr id="4" name="TextovéPole 3"/>
          <p:cNvSpPr txBox="1"/>
          <p:nvPr/>
        </p:nvSpPr>
        <p:spPr>
          <a:xfrm>
            <a:off x="7816240" y="3356992"/>
            <a:ext cx="568301" cy="707886"/>
          </a:xfrm>
          <a:prstGeom prst="rect">
            <a:avLst/>
          </a:prstGeom>
          <a:noFill/>
        </p:spPr>
        <p:txBody>
          <a:bodyPr wrap="square" rtlCol="0">
            <a:spAutoFit/>
          </a:bodyPr>
          <a:lstStyle/>
          <a:p>
            <a:r>
              <a:rPr lang="en-US" sz="4000" dirty="0">
                <a:solidFill>
                  <a:srgbClr val="92D050"/>
                </a:solidFill>
                <a:latin typeface="Algerian" pitchFamily="82" charset="0"/>
              </a:rPr>
              <a:t>v</a:t>
            </a:r>
            <a:endParaRPr lang="cs-CZ" sz="4000" dirty="0">
              <a:solidFill>
                <a:srgbClr val="92D050"/>
              </a:solidFill>
              <a:latin typeface="Algerian" pitchFamily="82" charset="0"/>
            </a:endParaRPr>
          </a:p>
        </p:txBody>
      </p:sp>
    </p:spTree>
    <p:extLst>
      <p:ext uri="{BB962C8B-B14F-4D97-AF65-F5344CB8AC3E}">
        <p14:creationId xmlns:p14="http://schemas.microsoft.com/office/powerpoint/2010/main" val="4225427590"/>
      </p:ext>
    </p:extLst>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 4: </a:t>
            </a:r>
            <a:br>
              <a:rPr lang="en-US" dirty="0"/>
            </a:br>
            <a:r>
              <a:rPr lang="en-US" sz="2400" dirty="0"/>
              <a:t>It shows the process moving distinctly forward</a:t>
            </a:r>
          </a:p>
        </p:txBody>
      </p:sp>
      <p:sp>
        <p:nvSpPr>
          <p:cNvPr id="3" name="Zástupný symbol pro obsah 2"/>
          <p:cNvSpPr>
            <a:spLocks noGrp="1"/>
          </p:cNvSpPr>
          <p:nvPr>
            <p:ph idx="1"/>
          </p:nvPr>
        </p:nvSpPr>
        <p:spPr/>
        <p:txBody>
          <a:bodyPr/>
          <a:lstStyle/>
          <a:p>
            <a:pPr marL="349250" lvl="1" indent="0">
              <a:buNone/>
            </a:pPr>
            <a:r>
              <a:rPr lang="en-US" sz="1800" dirty="0"/>
              <a:t>Avoid small steps – find </a:t>
            </a:r>
            <a:r>
              <a:rPr lang="cs-CZ" sz="1800" dirty="0"/>
              <a:t>a </a:t>
            </a:r>
            <a:r>
              <a:rPr lang="en-US" sz="1800" dirty="0"/>
              <a:t>slightly higher-level goal for a step, ask </a:t>
            </a:r>
            <a:r>
              <a:rPr lang="en-US" sz="1800" b="1" i="1" dirty="0"/>
              <a:t>"Why is the actor doing that?“</a:t>
            </a:r>
            <a:r>
              <a:rPr lang="en-US" sz="1800" dirty="0"/>
              <a:t>.</a:t>
            </a:r>
          </a:p>
          <a:p>
            <a:pPr marL="349250" lvl="1" indent="0">
              <a:buNone/>
            </a:pPr>
            <a:r>
              <a:rPr lang="en-US" sz="1800" dirty="0"/>
              <a:t>Example:</a:t>
            </a:r>
          </a:p>
          <a:p>
            <a:pPr marL="349250" lvl="1" indent="0">
              <a:buNone/>
            </a:pPr>
            <a:r>
              <a:rPr lang="en-US" sz="1800" i="1" dirty="0"/>
              <a:t>	</a:t>
            </a:r>
            <a:r>
              <a:rPr lang="cs-CZ" sz="1800" b="1" i="1" dirty="0">
                <a:solidFill>
                  <a:schemeClr val="accent1">
                    <a:lumMod val="50000"/>
                  </a:schemeClr>
                </a:solidFill>
              </a:rPr>
              <a:t>A </a:t>
            </a:r>
            <a:r>
              <a:rPr lang="cs-CZ" sz="1800" b="1" i="1" dirty="0" err="1">
                <a:solidFill>
                  <a:schemeClr val="accent1">
                    <a:lumMod val="50000"/>
                  </a:schemeClr>
                </a:solidFill>
              </a:rPr>
              <a:t>us</a:t>
            </a:r>
            <a:r>
              <a:rPr lang="en-US" sz="1800" b="1" i="1" dirty="0" err="1">
                <a:solidFill>
                  <a:schemeClr val="accent1">
                    <a:lumMod val="50000"/>
                  </a:schemeClr>
                </a:solidFill>
              </a:rPr>
              <a:t>er</a:t>
            </a:r>
            <a:r>
              <a:rPr lang="en-US" sz="1800" b="1" i="1" dirty="0">
                <a:solidFill>
                  <a:schemeClr val="accent1">
                    <a:lumMod val="50000"/>
                  </a:schemeClr>
                </a:solidFill>
              </a:rPr>
              <a:t> hits </a:t>
            </a:r>
            <a:r>
              <a:rPr lang="cs-CZ" sz="1800" b="1" i="1" dirty="0" err="1">
                <a:solidFill>
                  <a:schemeClr val="accent1">
                    <a:lumMod val="50000"/>
                  </a:schemeClr>
                </a:solidFill>
              </a:rPr>
              <a:t>the</a:t>
            </a:r>
            <a:r>
              <a:rPr lang="cs-CZ" sz="1800" b="1" i="1" dirty="0">
                <a:solidFill>
                  <a:schemeClr val="accent1">
                    <a:lumMod val="50000"/>
                  </a:schemeClr>
                </a:solidFill>
              </a:rPr>
              <a:t> </a:t>
            </a:r>
            <a:r>
              <a:rPr lang="en-US" sz="1800" b="1" i="1" dirty="0">
                <a:solidFill>
                  <a:schemeClr val="accent1">
                    <a:lumMod val="50000"/>
                  </a:schemeClr>
                </a:solidFill>
              </a:rPr>
              <a:t>tab key.</a:t>
            </a:r>
          </a:p>
          <a:p>
            <a:pPr marL="349250" lvl="1" indent="0">
              <a:buNone/>
            </a:pPr>
            <a:r>
              <a:rPr lang="en-US" sz="1800" dirty="0"/>
              <a:t>Why is the user hitting the tab key?  To get to the address field.</a:t>
            </a:r>
          </a:p>
          <a:p>
            <a:pPr marL="349250" lvl="1" indent="0">
              <a:buNone/>
            </a:pPr>
            <a:r>
              <a:rPr lang="en-US" sz="1800" dirty="0"/>
              <a:t>Why is he trying to get to the address field? Because he has to enter her name and</a:t>
            </a:r>
            <a:r>
              <a:rPr lang="cs-CZ" sz="1800" dirty="0"/>
              <a:t> </a:t>
            </a:r>
            <a:r>
              <a:rPr lang="en-US" sz="1800" dirty="0"/>
              <a:t>address before the system do</a:t>
            </a:r>
            <a:r>
              <a:rPr lang="cs-CZ" sz="1800" dirty="0"/>
              <a:t>es</a:t>
            </a:r>
            <a:r>
              <a:rPr lang="en-US" sz="1800" dirty="0"/>
              <a:t> anything.</a:t>
            </a:r>
          </a:p>
          <a:p>
            <a:pPr marL="349250" lvl="1" indent="0">
              <a:buNone/>
            </a:pPr>
            <a:r>
              <a:rPr lang="en-US" sz="1800" i="1" dirty="0"/>
              <a:t>	</a:t>
            </a:r>
            <a:r>
              <a:rPr lang="cs-CZ" sz="1800" b="1" i="1" dirty="0">
                <a:solidFill>
                  <a:schemeClr val="accent1">
                    <a:lumMod val="60000"/>
                    <a:lumOff val="40000"/>
                  </a:schemeClr>
                </a:solidFill>
              </a:rPr>
              <a:t>A </a:t>
            </a:r>
            <a:r>
              <a:rPr lang="cs-CZ" sz="1800" b="1" i="1" dirty="0" err="1">
                <a:solidFill>
                  <a:schemeClr val="accent1">
                    <a:lumMod val="60000"/>
                    <a:lumOff val="40000"/>
                  </a:schemeClr>
                </a:solidFill>
              </a:rPr>
              <a:t>us</a:t>
            </a:r>
            <a:r>
              <a:rPr lang="en-US" sz="1800" b="1" i="1" dirty="0" err="1">
                <a:solidFill>
                  <a:schemeClr val="accent1">
                    <a:lumMod val="60000"/>
                    <a:lumOff val="40000"/>
                  </a:schemeClr>
                </a:solidFill>
              </a:rPr>
              <a:t>er</a:t>
            </a:r>
            <a:r>
              <a:rPr lang="en-US" sz="1800" b="1" i="1" dirty="0">
                <a:solidFill>
                  <a:schemeClr val="accent1">
                    <a:lumMod val="60000"/>
                    <a:lumOff val="40000"/>
                  </a:schemeClr>
                </a:solidFill>
              </a:rPr>
              <a:t> enters name and address.</a:t>
            </a:r>
            <a:endParaRPr lang="cs-CZ" sz="1800" b="1" dirty="0">
              <a:solidFill>
                <a:schemeClr val="accent1">
                  <a:lumMod val="60000"/>
                  <a:lumOff val="40000"/>
                </a:schemeClr>
              </a:solidFill>
            </a:endParaRPr>
          </a:p>
          <a:p>
            <a:pPr marL="349250" lvl="1" indent="0">
              <a:buNone/>
            </a:pPr>
            <a:endParaRPr lang="en-US" sz="1800" dirty="0"/>
          </a:p>
          <a:p>
            <a:pPr marL="349250" lvl="1" indent="0">
              <a:buNone/>
            </a:pPr>
            <a:endParaRPr lang="en-US" sz="1800" dirty="0"/>
          </a:p>
          <a:p>
            <a:endParaRPr lang="en-US" dirty="0"/>
          </a:p>
          <a:p>
            <a:endParaRPr lang="en-US" dirty="0"/>
          </a:p>
        </p:txBody>
      </p:sp>
    </p:spTree>
    <p:extLst>
      <p:ext uri="{BB962C8B-B14F-4D97-AF65-F5344CB8AC3E}">
        <p14:creationId xmlns:p14="http://schemas.microsoft.com/office/powerpoint/2010/main" val="168306618"/>
      </p:ext>
    </p:extLst>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5:</a:t>
            </a:r>
            <a:br>
              <a:rPr lang="en-US" dirty="0"/>
            </a:br>
            <a:r>
              <a:rPr lang="en-US" sz="2800" dirty="0"/>
              <a:t>It shows the actor’s intent</a:t>
            </a:r>
            <a:r>
              <a:rPr lang="cs-CZ" sz="2800" dirty="0" err="1"/>
              <a:t>ions</a:t>
            </a:r>
            <a:r>
              <a:rPr lang="en-US" sz="2800" dirty="0"/>
              <a:t>, not movements.</a:t>
            </a:r>
            <a:endParaRPr lang="cs-CZ" dirty="0"/>
          </a:p>
        </p:txBody>
      </p:sp>
      <p:sp>
        <p:nvSpPr>
          <p:cNvPr id="3" name="Zástupný symbol pro obsah 2"/>
          <p:cNvSpPr>
            <a:spLocks noGrp="1"/>
          </p:cNvSpPr>
          <p:nvPr>
            <p:ph idx="1"/>
          </p:nvPr>
        </p:nvSpPr>
        <p:spPr/>
        <p:txBody>
          <a:bodyPr/>
          <a:lstStyle/>
          <a:p>
            <a:endParaRPr lang="en-US" sz="2800" dirty="0"/>
          </a:p>
          <a:p>
            <a:endParaRPr lang="en-US" sz="2800" dirty="0"/>
          </a:p>
          <a:p>
            <a:endParaRPr lang="en-US" sz="2800" dirty="0"/>
          </a:p>
          <a:p>
            <a:endParaRPr lang="en-US" sz="2800" dirty="0"/>
          </a:p>
        </p:txBody>
      </p:sp>
      <p:sp>
        <p:nvSpPr>
          <p:cNvPr id="4" name="TextovéPole 3"/>
          <p:cNvSpPr txBox="1"/>
          <p:nvPr/>
        </p:nvSpPr>
        <p:spPr>
          <a:xfrm>
            <a:off x="518908" y="2107016"/>
            <a:ext cx="3282373" cy="1569660"/>
          </a:xfrm>
          <a:prstGeom prst="rect">
            <a:avLst/>
          </a:prstGeom>
          <a:noFill/>
          <a:ln>
            <a:solidFill>
              <a:schemeClr val="accent1"/>
            </a:solidFill>
            <a:prstDash val="sysDash"/>
          </a:ln>
        </p:spPr>
        <p:txBody>
          <a:bodyPr wrap="none" rtlCol="0">
            <a:spAutoFit/>
          </a:bodyPr>
          <a:lstStyle/>
          <a:p>
            <a:r>
              <a:rPr lang="en-US" sz="1600" dirty="0"/>
              <a:t>1. System asks for name.</a:t>
            </a:r>
          </a:p>
          <a:p>
            <a:r>
              <a:rPr lang="cs-CZ" sz="1600" dirty="0"/>
              <a:t>2.</a:t>
            </a:r>
            <a:r>
              <a:rPr lang="en-US" sz="1600" dirty="0"/>
              <a:t> User enters name.</a:t>
            </a:r>
          </a:p>
          <a:p>
            <a:r>
              <a:rPr lang="en-US" sz="1600" dirty="0"/>
              <a:t>3. System prompts for address.</a:t>
            </a:r>
          </a:p>
          <a:p>
            <a:r>
              <a:rPr lang="en-US" sz="1600" dirty="0"/>
              <a:t>4. User enters address.</a:t>
            </a:r>
          </a:p>
          <a:p>
            <a:r>
              <a:rPr lang="en-US" sz="1600" dirty="0"/>
              <a:t>5. User clicks ’OK’.</a:t>
            </a:r>
          </a:p>
          <a:p>
            <a:r>
              <a:rPr lang="en-US" sz="1600" dirty="0"/>
              <a:t>6. System presents user’s profile. </a:t>
            </a:r>
            <a:endParaRPr lang="cs-CZ" sz="1600" dirty="0"/>
          </a:p>
        </p:txBody>
      </p:sp>
      <p:sp>
        <p:nvSpPr>
          <p:cNvPr id="5" name="Šipka doprava 4"/>
          <p:cNvSpPr/>
          <p:nvPr/>
        </p:nvSpPr>
        <p:spPr bwMode="auto">
          <a:xfrm>
            <a:off x="3750103" y="2687309"/>
            <a:ext cx="1818561" cy="439615"/>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cs-CZ" sz="2400" b="0" i="0" u="none" strike="noStrike" cap="none" normalizeH="0" baseline="0">
              <a:ln>
                <a:noFill/>
              </a:ln>
              <a:solidFill>
                <a:schemeClr val="tx1"/>
              </a:solidFill>
              <a:effectLst/>
              <a:latin typeface="Arial" charset="0"/>
            </a:endParaRPr>
          </a:p>
        </p:txBody>
      </p:sp>
      <p:sp>
        <p:nvSpPr>
          <p:cNvPr id="6" name="TextovéPole 5"/>
          <p:cNvSpPr txBox="1"/>
          <p:nvPr/>
        </p:nvSpPr>
        <p:spPr>
          <a:xfrm>
            <a:off x="5681096" y="2529047"/>
            <a:ext cx="3289683" cy="584775"/>
          </a:xfrm>
          <a:prstGeom prst="rect">
            <a:avLst/>
          </a:prstGeom>
          <a:noFill/>
          <a:ln>
            <a:solidFill>
              <a:schemeClr val="accent1"/>
            </a:solidFill>
            <a:prstDash val="sysDash"/>
          </a:ln>
        </p:spPr>
        <p:txBody>
          <a:bodyPr wrap="none" rtlCol="0">
            <a:spAutoFit/>
          </a:bodyPr>
          <a:lstStyle/>
          <a:p>
            <a:r>
              <a:rPr lang="en-US" sz="1600" dirty="0"/>
              <a:t>1. User enters name and address.</a:t>
            </a:r>
          </a:p>
          <a:p>
            <a:r>
              <a:rPr lang="cs-CZ" sz="1600" dirty="0"/>
              <a:t>2. </a:t>
            </a:r>
            <a:r>
              <a:rPr lang="en-US" sz="1600" dirty="0"/>
              <a:t>System</a:t>
            </a:r>
            <a:r>
              <a:rPr lang="cs-CZ" sz="1600" dirty="0"/>
              <a:t> </a:t>
            </a:r>
            <a:r>
              <a:rPr lang="en-US" sz="1600" dirty="0"/>
              <a:t>presents</a:t>
            </a:r>
            <a:r>
              <a:rPr lang="cs-CZ" sz="1600" dirty="0"/>
              <a:t> user’s profile.</a:t>
            </a:r>
          </a:p>
        </p:txBody>
      </p:sp>
      <p:sp>
        <p:nvSpPr>
          <p:cNvPr id="10" name="TextovéPole 9"/>
          <p:cNvSpPr txBox="1"/>
          <p:nvPr/>
        </p:nvSpPr>
        <p:spPr>
          <a:xfrm>
            <a:off x="518908" y="4437112"/>
            <a:ext cx="7753752" cy="584775"/>
          </a:xfrm>
          <a:prstGeom prst="rect">
            <a:avLst/>
          </a:prstGeom>
          <a:noFill/>
          <a:ln>
            <a:solidFill>
              <a:schemeClr val="accent1"/>
            </a:solidFill>
            <a:prstDash val="sysDash"/>
          </a:ln>
        </p:spPr>
        <p:txBody>
          <a:bodyPr wrap="square" rtlCol="0">
            <a:spAutoFit/>
          </a:bodyPr>
          <a:lstStyle/>
          <a:p>
            <a:r>
              <a:rPr lang="en-US" sz="1600" dirty="0"/>
              <a:t>Customer enters name, address, phone number, secret information, emergency contact</a:t>
            </a:r>
            <a:r>
              <a:rPr lang="cs-CZ" sz="1600" dirty="0"/>
              <a:t> </a:t>
            </a:r>
            <a:r>
              <a:rPr lang="en-US" sz="1600" dirty="0"/>
              <a:t>phone number.</a:t>
            </a:r>
          </a:p>
        </p:txBody>
      </p:sp>
      <p:sp>
        <p:nvSpPr>
          <p:cNvPr id="11" name="TextovéPole 10"/>
          <p:cNvSpPr txBox="1"/>
          <p:nvPr/>
        </p:nvSpPr>
        <p:spPr>
          <a:xfrm>
            <a:off x="518908" y="5157192"/>
            <a:ext cx="4010759" cy="1569660"/>
          </a:xfrm>
          <a:prstGeom prst="rect">
            <a:avLst/>
          </a:prstGeom>
          <a:noFill/>
          <a:ln>
            <a:solidFill>
              <a:schemeClr val="accent1"/>
            </a:solidFill>
            <a:prstDash val="sysDash"/>
          </a:ln>
        </p:spPr>
        <p:txBody>
          <a:bodyPr wrap="square" rtlCol="0">
            <a:spAutoFit/>
          </a:bodyPr>
          <a:lstStyle/>
          <a:p>
            <a:r>
              <a:rPr lang="en-US" sz="1600" dirty="0"/>
              <a:t>Customer enters</a:t>
            </a:r>
          </a:p>
          <a:p>
            <a:r>
              <a:rPr lang="en-US" sz="1600" dirty="0"/>
              <a:t>- name</a:t>
            </a:r>
          </a:p>
          <a:p>
            <a:r>
              <a:rPr lang="en-US" sz="1600" dirty="0"/>
              <a:t>- address</a:t>
            </a:r>
          </a:p>
          <a:p>
            <a:r>
              <a:rPr lang="en-US" sz="1600" dirty="0"/>
              <a:t>- phone number</a:t>
            </a:r>
          </a:p>
          <a:p>
            <a:r>
              <a:rPr lang="en-US" sz="1600" dirty="0"/>
              <a:t>- secret information</a:t>
            </a:r>
          </a:p>
          <a:p>
            <a:r>
              <a:rPr lang="en-US" sz="1600" dirty="0"/>
              <a:t>- emergency contact phone number</a:t>
            </a:r>
          </a:p>
        </p:txBody>
      </p:sp>
      <p:sp>
        <p:nvSpPr>
          <p:cNvPr id="12" name="Obdélník 11"/>
          <p:cNvSpPr/>
          <p:nvPr/>
        </p:nvSpPr>
        <p:spPr>
          <a:xfrm>
            <a:off x="623415" y="3700235"/>
            <a:ext cx="6058069" cy="584775"/>
          </a:xfrm>
          <a:prstGeom prst="rect">
            <a:avLst/>
          </a:prstGeom>
          <a:noFill/>
        </p:spPr>
        <p:txBody>
          <a:bodyPr wrap="none" lIns="91440" tIns="45720" rIns="91440" bIns="45720">
            <a:spAutoFit/>
          </a:bodyPr>
          <a:lstStyle/>
          <a:p>
            <a:pPr algn="ctr"/>
            <a:r>
              <a:rPr lang="en-US" sz="3200" b="1" dirty="0">
                <a:ln w="18415" cmpd="sng">
                  <a:solidFill>
                    <a:srgbClr val="FFFFFF"/>
                  </a:solidFill>
                  <a:prstDash val="solid"/>
                </a:ln>
              </a:rPr>
              <a:t>more data items being passed</a:t>
            </a:r>
            <a:endParaRPr lang="cs-CZ" sz="3200" b="1" cap="none" spc="0" dirty="0">
              <a:ln w="18415" cmpd="sng">
                <a:solidFill>
                  <a:srgbClr val="FFFFFF"/>
                </a:solidFill>
                <a:prstDash val="solid"/>
              </a:ln>
            </a:endParaRPr>
          </a:p>
        </p:txBody>
      </p:sp>
      <p:sp>
        <p:nvSpPr>
          <p:cNvPr id="14" name="Obdélník 13"/>
          <p:cNvSpPr/>
          <p:nvPr/>
        </p:nvSpPr>
        <p:spPr>
          <a:xfrm>
            <a:off x="518908" y="1340768"/>
            <a:ext cx="8301564" cy="646331"/>
          </a:xfrm>
          <a:prstGeom prst="rect">
            <a:avLst/>
          </a:prstGeom>
          <a:noFill/>
        </p:spPr>
        <p:txBody>
          <a:bodyPr wrap="square" lIns="91440" tIns="45720" rIns="91440" bIns="45720">
            <a:spAutoFit/>
          </a:bodyPr>
          <a:lstStyle/>
          <a:p>
            <a:pPr algn="just"/>
            <a:r>
              <a:rPr lang="en-US" dirty="0"/>
              <a:t>It is user interface designer’s job to invent a user interface but we are interested in the </a:t>
            </a:r>
            <a:r>
              <a:rPr lang="en-US" i="1" dirty="0"/>
              <a:t>semantic</a:t>
            </a:r>
            <a:r>
              <a:rPr lang="en-US" dirty="0"/>
              <a:t> description of the interface in the requirements document</a:t>
            </a:r>
            <a:endParaRPr lang="cs-CZ" b="1" cap="none" spc="0" dirty="0">
              <a:ln w="18415" cmpd="sng">
                <a:solidFill>
                  <a:srgbClr val="FFFFFF"/>
                </a:solidFill>
                <a:prstDash val="solid"/>
              </a:ln>
            </a:endParaRPr>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6:</a:t>
            </a:r>
            <a:br>
              <a:rPr lang="en-US" dirty="0"/>
            </a:br>
            <a:r>
              <a:rPr lang="en-US" sz="2800" dirty="0"/>
              <a:t>It contains a ’reasonable’ set of actions.</a:t>
            </a:r>
            <a:endParaRPr lang="cs-CZ" dirty="0"/>
          </a:p>
        </p:txBody>
      </p:sp>
      <p:sp>
        <p:nvSpPr>
          <p:cNvPr id="3" name="Zástupný symbol pro obsah 2"/>
          <p:cNvSpPr>
            <a:spLocks noGrp="1"/>
          </p:cNvSpPr>
          <p:nvPr>
            <p:ph idx="1"/>
          </p:nvPr>
        </p:nvSpPr>
        <p:spPr>
          <a:xfrm>
            <a:off x="467544" y="1867389"/>
            <a:ext cx="5294392" cy="1639084"/>
          </a:xfrm>
        </p:spPr>
        <p:txBody>
          <a:bodyPr>
            <a:normAutofit fontScale="85000" lnSpcReduction="10000"/>
          </a:bodyPr>
          <a:lstStyle/>
          <a:p>
            <a:pPr marL="514350" indent="-514350">
              <a:buFont typeface="+mj-lt"/>
              <a:buAutoNum type="arabicPeriod"/>
            </a:pPr>
            <a:r>
              <a:rPr lang="en-US" sz="2000" dirty="0"/>
              <a:t>The primary actor sends </a:t>
            </a:r>
            <a:r>
              <a:rPr lang="cs-CZ" sz="2000" dirty="0"/>
              <a:t>a </a:t>
            </a:r>
            <a:r>
              <a:rPr lang="en-US" sz="2000" dirty="0"/>
              <a:t>request and data to the system.</a:t>
            </a:r>
          </a:p>
          <a:p>
            <a:pPr marL="514350" indent="-514350">
              <a:buFont typeface="+mj-lt"/>
              <a:buAutoNum type="arabicPeriod"/>
            </a:pPr>
            <a:r>
              <a:rPr lang="en-US" sz="2000" dirty="0"/>
              <a:t>The system validates the request and the data.</a:t>
            </a:r>
          </a:p>
          <a:p>
            <a:pPr marL="514350" indent="-514350">
              <a:buFont typeface="+mj-lt"/>
              <a:buAutoNum type="arabicPeriod"/>
            </a:pPr>
            <a:r>
              <a:rPr lang="en-US" sz="2000" dirty="0"/>
              <a:t>The system alters its internal state.</a:t>
            </a:r>
          </a:p>
          <a:p>
            <a:pPr marL="514350" indent="-514350">
              <a:buFont typeface="+mj-lt"/>
              <a:buAutoNum type="arabicPeriod"/>
            </a:pPr>
            <a:r>
              <a:rPr lang="en-US" sz="2000" dirty="0"/>
              <a:t>The system replies to the actor with the result.</a:t>
            </a:r>
          </a:p>
          <a:p>
            <a:endParaRPr lang="en-US" sz="2800" dirty="0"/>
          </a:p>
          <a:p>
            <a:endParaRPr lang="en-US" sz="2800" dirty="0"/>
          </a:p>
          <a:p>
            <a:endParaRPr lang="en-US" sz="2800" dirty="0"/>
          </a:p>
          <a:p>
            <a:endParaRPr lang="en-US" sz="2800"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1556792"/>
            <a:ext cx="2413229" cy="22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Zástupný symbol pro obsah 2"/>
          <p:cNvSpPr txBox="1">
            <a:spLocks/>
          </p:cNvSpPr>
          <p:nvPr/>
        </p:nvSpPr>
        <p:spPr bwMode="auto">
          <a:xfrm>
            <a:off x="323528" y="4149080"/>
            <a:ext cx="8496944" cy="24482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000" b="1" dirty="0"/>
              <a:t>Version 1 – All interaction are in one step.</a:t>
            </a:r>
          </a:p>
          <a:p>
            <a:pPr marL="0" indent="0">
              <a:buNone/>
            </a:pPr>
            <a:r>
              <a:rPr lang="en-US" sz="2000" b="1" dirty="0"/>
              <a:t>Version 2 – a/ 1. b/ 2., 3., 4.</a:t>
            </a:r>
          </a:p>
          <a:p>
            <a:pPr marL="0" indent="0">
              <a:buNone/>
            </a:pPr>
            <a:r>
              <a:rPr lang="en-US" sz="2000" b="1" dirty="0"/>
              <a:t>Version 3 – a/ 1. b/ 2. c./ 3., 4.</a:t>
            </a:r>
          </a:p>
          <a:p>
            <a:pPr marL="0" indent="0">
              <a:buNone/>
            </a:pPr>
            <a:r>
              <a:rPr lang="en-US" sz="2000" b="1" dirty="0"/>
              <a:t>Version 4 – a/ 1. b/ 2. c./ 3. d/ 4.</a:t>
            </a:r>
          </a:p>
          <a:p>
            <a:pPr marL="0" indent="0">
              <a:buNone/>
            </a:pPr>
            <a:r>
              <a:rPr lang="en-US" sz="2000" b="1" dirty="0"/>
              <a:t>Version 5 – a/ 1. b/ 2. c./ 3. d/ 4</a:t>
            </a:r>
            <a:r>
              <a:rPr lang="cs-CZ" sz="2000" b="1" dirty="0"/>
              <a:t>( to </a:t>
            </a:r>
            <a:r>
              <a:rPr lang="cs-CZ" sz="2000" b="1" dirty="0" err="1"/>
              <a:t>an</a:t>
            </a:r>
            <a:r>
              <a:rPr lang="cs-CZ" sz="2000" b="1" dirty="0"/>
              <a:t> </a:t>
            </a:r>
            <a:r>
              <a:rPr lang="cs-CZ" sz="2000" b="1" dirty="0" err="1"/>
              <a:t>actor</a:t>
            </a:r>
            <a:r>
              <a:rPr lang="cs-CZ" sz="2000" b="1" dirty="0"/>
              <a:t> </a:t>
            </a:r>
            <a:r>
              <a:rPr lang="en-US" sz="2000" b="1" dirty="0"/>
              <a:t>a</a:t>
            </a:r>
            <a:r>
              <a:rPr lang="cs-CZ" sz="2000" b="1" dirty="0"/>
              <a:t>)</a:t>
            </a:r>
            <a:r>
              <a:rPr lang="en-US" sz="2000" b="1" dirty="0"/>
              <a:t> e/ 4</a:t>
            </a:r>
            <a:r>
              <a:rPr lang="cs-CZ" sz="2000" b="1" dirty="0"/>
              <a:t> (to </a:t>
            </a:r>
            <a:r>
              <a:rPr lang="cs-CZ" sz="2000" b="1" dirty="0" err="1"/>
              <a:t>an</a:t>
            </a:r>
            <a:r>
              <a:rPr lang="cs-CZ" sz="2000" b="1" dirty="0"/>
              <a:t> </a:t>
            </a:r>
            <a:r>
              <a:rPr lang="cs-CZ" sz="2000" b="1" dirty="0" err="1"/>
              <a:t>actor</a:t>
            </a:r>
            <a:r>
              <a:rPr lang="cs-CZ" sz="2000" b="1" dirty="0"/>
              <a:t> b)</a:t>
            </a:r>
            <a:endParaRPr lang="en-US" sz="2000" b="1" dirty="0"/>
          </a:p>
          <a:p>
            <a:pPr marL="0" indent="0">
              <a:buNone/>
            </a:pPr>
            <a:endParaRPr lang="en-US" sz="2000" b="1" dirty="0"/>
          </a:p>
          <a:p>
            <a:pPr marL="0" indent="0">
              <a:buNone/>
            </a:pPr>
            <a:endParaRPr lang="en-US" sz="2000" b="1"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763362997"/>
      </p:ext>
    </p:extLst>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7:</a:t>
            </a:r>
            <a:br>
              <a:rPr lang="en-US" dirty="0"/>
            </a:br>
            <a:r>
              <a:rPr lang="en-US" sz="2800" dirty="0"/>
              <a:t>It doesn’t "check whether", it "validates“</a:t>
            </a:r>
            <a:endParaRPr lang="cs-CZ" dirty="0"/>
          </a:p>
        </p:txBody>
      </p:sp>
      <p:sp>
        <p:nvSpPr>
          <p:cNvPr id="3" name="Zástupný symbol pro obsah 2"/>
          <p:cNvSpPr>
            <a:spLocks noGrp="1"/>
          </p:cNvSpPr>
          <p:nvPr>
            <p:ph idx="1"/>
          </p:nvPr>
        </p:nvSpPr>
        <p:spPr/>
        <p:txBody>
          <a:bodyPr/>
          <a:lstStyle/>
          <a:p>
            <a:r>
              <a:rPr lang="en-US" sz="2800" dirty="0"/>
              <a:t>Verifying step is often written as </a:t>
            </a:r>
          </a:p>
          <a:p>
            <a:pPr marL="0" indent="0" algn="ctr">
              <a:buNone/>
            </a:pPr>
            <a:r>
              <a:rPr lang="en-US" sz="2000" i="1" dirty="0"/>
              <a:t>“System … checks”</a:t>
            </a:r>
            <a:endParaRPr lang="en-US" sz="2800" i="1" dirty="0"/>
          </a:p>
          <a:p>
            <a:pPr marL="0" indent="0">
              <a:buNone/>
            </a:pPr>
            <a:r>
              <a:rPr lang="en-US" sz="2800" b="1" i="1" dirty="0"/>
              <a:t>it is not </a:t>
            </a:r>
            <a:r>
              <a:rPr lang="cs-CZ" sz="2800" b="1" i="1" dirty="0"/>
              <a:t>a </a:t>
            </a:r>
            <a:r>
              <a:rPr lang="en-US" sz="2800" b="1" i="1" dirty="0"/>
              <a:t>good action verb</a:t>
            </a:r>
            <a:r>
              <a:rPr lang="en-US" sz="2800" dirty="0"/>
              <a:t> because it does not move process distinctly forward – it is followed by </a:t>
            </a:r>
          </a:p>
          <a:p>
            <a:pPr marL="0" indent="0" algn="ctr">
              <a:buNone/>
            </a:pPr>
            <a:r>
              <a:rPr lang="en-US" sz="2000" dirty="0"/>
              <a:t>“If  the (condition) … ”</a:t>
            </a:r>
          </a:p>
        </p:txBody>
      </p:sp>
      <p:sp>
        <p:nvSpPr>
          <p:cNvPr id="7" name="TextovéPole 6"/>
          <p:cNvSpPr txBox="1"/>
          <p:nvPr/>
        </p:nvSpPr>
        <p:spPr>
          <a:xfrm>
            <a:off x="539552" y="3888025"/>
            <a:ext cx="6912767" cy="707886"/>
          </a:xfrm>
          <a:prstGeom prst="rect">
            <a:avLst/>
          </a:prstGeom>
          <a:solidFill>
            <a:srgbClr val="FF0000">
              <a:alpha val="12000"/>
            </a:srgbClr>
          </a:solidFill>
          <a:effectLst>
            <a:outerShdw blurRad="50800" dist="50800" dir="5400000" algn="ctr" rotWithShape="0">
              <a:srgbClr val="FF0000">
                <a:alpha val="6000"/>
              </a:srgbClr>
            </a:outerShdw>
          </a:effectLst>
        </p:spPr>
        <p:txBody>
          <a:bodyPr wrap="square" rtlCol="0">
            <a:spAutoFit/>
          </a:bodyPr>
          <a:lstStyle/>
          <a:p>
            <a:pPr marL="0" lvl="1">
              <a:buNone/>
            </a:pPr>
            <a:r>
              <a:rPr lang="en-US" sz="2000" dirty="0"/>
              <a:t>2. The system checks whether the password is correct</a:t>
            </a:r>
          </a:p>
          <a:p>
            <a:pPr marL="0" lvl="1">
              <a:buNone/>
            </a:pPr>
            <a:r>
              <a:rPr lang="en-US" sz="2000" dirty="0"/>
              <a:t>3. If it is, the system presents available actions </a:t>
            </a:r>
            <a:r>
              <a:rPr lang="cs-CZ" sz="2000" dirty="0"/>
              <a:t>to</a:t>
            </a:r>
            <a:r>
              <a:rPr lang="en-US" sz="2000" dirty="0"/>
              <a:t> the user.</a:t>
            </a:r>
            <a:endParaRPr lang="cs-CZ" sz="2400" dirty="0"/>
          </a:p>
        </p:txBody>
      </p:sp>
      <p:sp>
        <p:nvSpPr>
          <p:cNvPr id="8" name="TextovéPole 7"/>
          <p:cNvSpPr txBox="1"/>
          <p:nvPr/>
        </p:nvSpPr>
        <p:spPr>
          <a:xfrm>
            <a:off x="667716" y="5533232"/>
            <a:ext cx="6300571" cy="707886"/>
          </a:xfrm>
          <a:prstGeom prst="rect">
            <a:avLst/>
          </a:prstGeom>
          <a:solidFill>
            <a:srgbClr val="92D050">
              <a:alpha val="33000"/>
            </a:srgbClr>
          </a:solidFill>
        </p:spPr>
        <p:txBody>
          <a:bodyPr wrap="none" rtlCol="0">
            <a:spAutoFit/>
          </a:bodyPr>
          <a:lstStyle/>
          <a:p>
            <a:r>
              <a:rPr lang="en-US" sz="2000" dirty="0"/>
              <a:t>2. The system validate</a:t>
            </a:r>
            <a:r>
              <a:rPr lang="cs-CZ" sz="2000" dirty="0"/>
              <a:t>s</a:t>
            </a:r>
            <a:r>
              <a:rPr lang="en-US" sz="2000" dirty="0"/>
              <a:t> that the password is correct</a:t>
            </a:r>
            <a:r>
              <a:rPr lang="cs-CZ" sz="2000" dirty="0"/>
              <a:t>.</a:t>
            </a:r>
            <a:endParaRPr lang="en-US" sz="2000" dirty="0"/>
          </a:p>
          <a:p>
            <a:r>
              <a:rPr lang="en-US" sz="2000" dirty="0"/>
              <a:t>3. The system presents available actions </a:t>
            </a:r>
            <a:r>
              <a:rPr lang="cs-CZ" sz="2000" dirty="0"/>
              <a:t>to</a:t>
            </a:r>
            <a:r>
              <a:rPr lang="en-US" sz="2000" dirty="0"/>
              <a:t> the user.</a:t>
            </a:r>
            <a:endParaRPr lang="cs-CZ" sz="2000" dirty="0"/>
          </a:p>
        </p:txBody>
      </p:sp>
      <p:sp>
        <p:nvSpPr>
          <p:cNvPr id="9" name="Zahnutá šipka doleva 8"/>
          <p:cNvSpPr/>
          <p:nvPr/>
        </p:nvSpPr>
        <p:spPr bwMode="auto">
          <a:xfrm>
            <a:off x="7812360" y="4395856"/>
            <a:ext cx="617012" cy="1629207"/>
          </a:xfrm>
          <a:prstGeom prst="curvedLef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cs-CZ"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83546408"/>
      </p:ext>
    </p:extLst>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8:</a:t>
            </a:r>
            <a:br>
              <a:rPr lang="en-US" dirty="0"/>
            </a:br>
            <a:r>
              <a:rPr lang="en-US" sz="3200" dirty="0"/>
              <a:t>It optionally mentions the timing</a:t>
            </a:r>
            <a:endParaRPr lang="cs-CZ" dirty="0"/>
          </a:p>
        </p:txBody>
      </p:sp>
      <p:sp>
        <p:nvSpPr>
          <p:cNvPr id="3" name="Zástupný symbol pro obsah 2"/>
          <p:cNvSpPr>
            <a:spLocks noGrp="1"/>
          </p:cNvSpPr>
          <p:nvPr>
            <p:ph idx="1"/>
          </p:nvPr>
        </p:nvSpPr>
        <p:spPr/>
        <p:txBody>
          <a:bodyPr/>
          <a:lstStyle/>
          <a:p>
            <a:r>
              <a:rPr lang="en-US" dirty="0"/>
              <a:t>Feel free to put in the timing, but only when you need to.</a:t>
            </a:r>
          </a:p>
          <a:p>
            <a:pPr lvl="1"/>
            <a:r>
              <a:rPr lang="en-US" sz="2000" i="1" dirty="0"/>
              <a:t>At any time between steps 3 and 5, the user will ...</a:t>
            </a:r>
          </a:p>
          <a:p>
            <a:pPr lvl="1"/>
            <a:r>
              <a:rPr lang="en-US" sz="2000" i="1" dirty="0"/>
              <a:t>As soon as the user has ..., the system will ...</a:t>
            </a:r>
          </a:p>
          <a:p>
            <a:endParaRPr lang="en-US" dirty="0"/>
          </a:p>
          <a:p>
            <a:endParaRPr lang="en-US" dirty="0"/>
          </a:p>
          <a:p>
            <a:endParaRPr lang="en-US" dirty="0"/>
          </a:p>
          <a:p>
            <a:endParaRPr lang="cs-CZ" dirty="0"/>
          </a:p>
          <a:p>
            <a:endParaRPr lang="cs-CZ" dirty="0"/>
          </a:p>
          <a:p>
            <a:pPr>
              <a:buNone/>
            </a:pPr>
            <a:endParaRPr lang="cs-CZ" dirty="0"/>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928662" y="142852"/>
            <a:ext cx="8001056" cy="1197916"/>
          </a:xfrm>
        </p:spPr>
        <p:txBody>
          <a:bodyPr>
            <a:normAutofit/>
          </a:bodyPr>
          <a:lstStyle/>
          <a:p>
            <a:r>
              <a:rPr lang="en-US" dirty="0"/>
              <a:t>Action Steps – guidelines 9:</a:t>
            </a:r>
            <a:br>
              <a:rPr lang="en-US" dirty="0"/>
            </a:br>
            <a:r>
              <a:rPr lang="en-US" sz="2800" dirty="0"/>
              <a:t>Idiom: "User has System A</a:t>
            </a:r>
            <a:r>
              <a:rPr lang="cs-CZ" sz="2800" dirty="0"/>
              <a:t>,</a:t>
            </a:r>
            <a:r>
              <a:rPr lang="en-US" sz="2800" dirty="0"/>
              <a:t> kick System B“</a:t>
            </a:r>
            <a:endParaRPr lang="cs-CZ" dirty="0"/>
          </a:p>
        </p:txBody>
      </p:sp>
      <p:sp>
        <p:nvSpPr>
          <p:cNvPr id="4" name="TextovéPole 3"/>
          <p:cNvSpPr txBox="1"/>
          <p:nvPr/>
        </p:nvSpPr>
        <p:spPr>
          <a:xfrm>
            <a:off x="832187" y="2060848"/>
            <a:ext cx="5454602" cy="707886"/>
          </a:xfrm>
          <a:prstGeom prst="rect">
            <a:avLst/>
          </a:prstGeom>
          <a:solidFill>
            <a:srgbClr val="FF0000">
              <a:alpha val="12000"/>
            </a:srgbClr>
          </a:solidFill>
          <a:ln>
            <a:solidFill>
              <a:schemeClr val="bg2"/>
            </a:solidFill>
          </a:ln>
          <a:effectLst>
            <a:outerShdw blurRad="50800" dist="50800" dir="5400000" algn="ctr" rotWithShape="0">
              <a:srgbClr val="FF0000">
                <a:alpha val="6000"/>
              </a:srgbClr>
            </a:outerShdw>
          </a:effectLst>
        </p:spPr>
        <p:txBody>
          <a:bodyPr wrap="square" rtlCol="0">
            <a:spAutoFit/>
          </a:bodyPr>
          <a:lstStyle/>
          <a:p>
            <a:pPr marL="0" lvl="1"/>
            <a:r>
              <a:rPr lang="cs-CZ" sz="2000" dirty="0" err="1"/>
              <a:t>The</a:t>
            </a:r>
            <a:r>
              <a:rPr lang="cs-CZ" sz="2000" dirty="0"/>
              <a:t> u</a:t>
            </a:r>
            <a:r>
              <a:rPr lang="en-US" sz="2000" dirty="0"/>
              <a:t>ser hits </a:t>
            </a:r>
            <a:r>
              <a:rPr lang="cs-CZ" sz="2000" dirty="0" err="1"/>
              <a:t>the</a:t>
            </a:r>
            <a:r>
              <a:rPr lang="cs-CZ" sz="2000" dirty="0"/>
              <a:t> </a:t>
            </a:r>
            <a:r>
              <a:rPr lang="en-US" sz="2000" dirty="0"/>
              <a:t>FETCH button, at which time the</a:t>
            </a:r>
            <a:r>
              <a:rPr lang="cs-CZ" sz="2000" dirty="0"/>
              <a:t> </a:t>
            </a:r>
            <a:r>
              <a:rPr lang="en-US" sz="2000" dirty="0"/>
              <a:t>system fetches the data from system B.</a:t>
            </a:r>
            <a:endParaRPr lang="cs-CZ" sz="2000" dirty="0"/>
          </a:p>
        </p:txBody>
      </p:sp>
      <p:sp>
        <p:nvSpPr>
          <p:cNvPr id="5" name="TextovéPole 4"/>
          <p:cNvSpPr txBox="1"/>
          <p:nvPr/>
        </p:nvSpPr>
        <p:spPr>
          <a:xfrm>
            <a:off x="876807" y="4220308"/>
            <a:ext cx="7191584" cy="707886"/>
          </a:xfrm>
          <a:prstGeom prst="rect">
            <a:avLst/>
          </a:prstGeom>
          <a:solidFill>
            <a:srgbClr val="92D050">
              <a:alpha val="33000"/>
            </a:srgbClr>
          </a:solidFill>
          <a:ln>
            <a:solidFill>
              <a:schemeClr val="bg2"/>
            </a:solidFill>
          </a:ln>
        </p:spPr>
        <p:txBody>
          <a:bodyPr wrap="none" rtlCol="0">
            <a:spAutoFit/>
          </a:bodyPr>
          <a:lstStyle/>
          <a:p>
            <a:pPr marL="0" lvl="1">
              <a:buNone/>
            </a:pPr>
            <a:r>
              <a:rPr lang="en-US" sz="2000" dirty="0"/>
              <a:t>4.</a:t>
            </a:r>
            <a:r>
              <a:rPr lang="cs-CZ" sz="2000" dirty="0"/>
              <a:t> </a:t>
            </a:r>
            <a:r>
              <a:rPr lang="cs-CZ" sz="2000" dirty="0" err="1"/>
              <a:t>The</a:t>
            </a:r>
            <a:r>
              <a:rPr lang="cs-CZ" sz="2000" dirty="0"/>
              <a:t> u</a:t>
            </a:r>
            <a:r>
              <a:rPr lang="en-US" sz="2000" dirty="0"/>
              <a:t>ser signals to the system to fetch data from system B.</a:t>
            </a:r>
          </a:p>
          <a:p>
            <a:pPr marL="0" lvl="1">
              <a:buNone/>
            </a:pPr>
            <a:r>
              <a:rPr lang="en-US" sz="2000" dirty="0"/>
              <a:t>5. The system fetches the background data from system B."</a:t>
            </a:r>
            <a:endParaRPr lang="cs-CZ" sz="2400" dirty="0"/>
          </a:p>
        </p:txBody>
      </p:sp>
      <p:sp>
        <p:nvSpPr>
          <p:cNvPr id="6" name="Zahnutá šipka doleva 5"/>
          <p:cNvSpPr/>
          <p:nvPr/>
        </p:nvSpPr>
        <p:spPr bwMode="auto">
          <a:xfrm>
            <a:off x="7897841" y="2204864"/>
            <a:ext cx="665723" cy="3036115"/>
          </a:xfrm>
          <a:prstGeom prst="curvedLef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cs-CZ" sz="2400" b="0" i="0" u="none" strike="noStrike" cap="none" normalizeH="0" baseline="0">
              <a:ln>
                <a:noFill/>
              </a:ln>
              <a:solidFill>
                <a:schemeClr val="tx1"/>
              </a:solidFill>
              <a:effectLst/>
              <a:latin typeface="Arial" charset="0"/>
            </a:endParaRPr>
          </a:p>
        </p:txBody>
      </p:sp>
      <p:sp>
        <p:nvSpPr>
          <p:cNvPr id="7" name="TextovéPole 6"/>
          <p:cNvSpPr txBox="1"/>
          <p:nvPr/>
        </p:nvSpPr>
        <p:spPr>
          <a:xfrm>
            <a:off x="887631" y="5040924"/>
            <a:ext cx="6153095" cy="400110"/>
          </a:xfrm>
          <a:prstGeom prst="rect">
            <a:avLst/>
          </a:prstGeom>
          <a:solidFill>
            <a:srgbClr val="92D050">
              <a:alpha val="33000"/>
            </a:srgbClr>
          </a:solidFill>
          <a:ln>
            <a:solidFill>
              <a:schemeClr val="bg2"/>
            </a:solidFill>
          </a:ln>
        </p:spPr>
        <p:txBody>
          <a:bodyPr wrap="none" rtlCol="0">
            <a:spAutoFit/>
          </a:bodyPr>
          <a:lstStyle/>
          <a:p>
            <a:r>
              <a:rPr lang="en-US" sz="2000" dirty="0"/>
              <a:t>4. </a:t>
            </a:r>
            <a:r>
              <a:rPr lang="cs-CZ" sz="2000" dirty="0" err="1"/>
              <a:t>The</a:t>
            </a:r>
            <a:r>
              <a:rPr lang="cs-CZ" sz="2000" dirty="0"/>
              <a:t> u</a:t>
            </a:r>
            <a:r>
              <a:rPr lang="en-US" sz="2000" dirty="0"/>
              <a:t>ser has system</a:t>
            </a:r>
            <a:r>
              <a:rPr lang="cs-CZ" sz="2000" dirty="0"/>
              <a:t> A, </a:t>
            </a:r>
            <a:r>
              <a:rPr lang="en-US" sz="2000" dirty="0"/>
              <a:t>fetch data from system B.</a:t>
            </a:r>
            <a:endParaRPr lang="cs-CZ" sz="2000" dirty="0"/>
          </a:p>
        </p:txBody>
      </p:sp>
    </p:spTree>
    <p:extLst>
      <p:ext uri="{BB962C8B-B14F-4D97-AF65-F5344CB8AC3E}">
        <p14:creationId xmlns:p14="http://schemas.microsoft.com/office/powerpoint/2010/main" val="3325660132"/>
      </p:ext>
    </p:extLst>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10:</a:t>
            </a:r>
            <a:br>
              <a:rPr lang="en-US" dirty="0"/>
            </a:br>
            <a:r>
              <a:rPr lang="en-US" sz="2800" dirty="0"/>
              <a:t>Idiom: "Do steps x-y until condition"</a:t>
            </a:r>
            <a:endParaRPr lang="cs-CZ" dirty="0"/>
          </a:p>
        </p:txBody>
      </p:sp>
      <p:sp>
        <p:nvSpPr>
          <p:cNvPr id="3" name="Zástupný symbol pro obsah 2"/>
          <p:cNvSpPr>
            <a:spLocks noGrp="1"/>
          </p:cNvSpPr>
          <p:nvPr>
            <p:ph idx="1"/>
          </p:nvPr>
        </p:nvSpPr>
        <p:spPr>
          <a:xfrm>
            <a:off x="285720" y="1285860"/>
            <a:ext cx="8572560" cy="558964"/>
          </a:xfrm>
        </p:spPr>
        <p:txBody>
          <a:bodyPr/>
          <a:lstStyle/>
          <a:p>
            <a:pPr>
              <a:buNone/>
            </a:pPr>
            <a:r>
              <a:rPr lang="en-US" dirty="0"/>
              <a:t>only one step being repeated</a:t>
            </a:r>
            <a:endParaRPr lang="cs-CZ" dirty="0"/>
          </a:p>
        </p:txBody>
      </p:sp>
      <p:sp>
        <p:nvSpPr>
          <p:cNvPr id="4" name="TextovéPole 3"/>
          <p:cNvSpPr txBox="1"/>
          <p:nvPr/>
        </p:nvSpPr>
        <p:spPr>
          <a:xfrm>
            <a:off x="752430" y="2060848"/>
            <a:ext cx="8563563" cy="584775"/>
          </a:xfrm>
          <a:prstGeom prst="rect">
            <a:avLst/>
          </a:prstGeom>
          <a:noFill/>
          <a:ln>
            <a:solidFill>
              <a:schemeClr val="accent1"/>
            </a:solidFill>
            <a:prstDash val="sysDash"/>
          </a:ln>
        </p:spPr>
        <p:txBody>
          <a:bodyPr wrap="none" rtlCol="0">
            <a:spAutoFit/>
          </a:bodyPr>
          <a:lstStyle/>
          <a:p>
            <a:r>
              <a:rPr lang="en-US" sz="1600" dirty="0"/>
              <a:t>"The user selects one or more products."</a:t>
            </a:r>
          </a:p>
          <a:p>
            <a:r>
              <a:rPr lang="en-US" sz="1600" dirty="0"/>
              <a:t>"The user searches through various product catalogs until he finds the one he wants to use.„</a:t>
            </a:r>
            <a:endParaRPr lang="cs-CZ" sz="1600" dirty="0"/>
          </a:p>
        </p:txBody>
      </p:sp>
      <p:sp>
        <p:nvSpPr>
          <p:cNvPr id="5" name="TextovéPole 4"/>
          <p:cNvSpPr txBox="1"/>
          <p:nvPr/>
        </p:nvSpPr>
        <p:spPr>
          <a:xfrm>
            <a:off x="752431" y="3732843"/>
            <a:ext cx="7222939" cy="1914370"/>
          </a:xfrm>
          <a:prstGeom prst="rect">
            <a:avLst/>
          </a:prstGeom>
          <a:noFill/>
          <a:ln>
            <a:solidFill>
              <a:schemeClr val="accent1"/>
            </a:solidFill>
            <a:prstDash val="sysDash"/>
          </a:ln>
        </p:spPr>
        <p:txBody>
          <a:bodyPr wrap="none" rtlCol="0">
            <a:spAutoFit/>
          </a:bodyPr>
          <a:lstStyle/>
          <a:p>
            <a:pPr defTabSz="762000">
              <a:lnSpc>
                <a:spcPct val="90000"/>
              </a:lnSpc>
              <a:spcBef>
                <a:spcPct val="40000"/>
              </a:spcBef>
              <a:defRPr/>
            </a:pPr>
            <a:r>
              <a:rPr lang="en-US" sz="1600" dirty="0"/>
              <a:t>1. </a:t>
            </a:r>
            <a:r>
              <a:rPr lang="cs-CZ" sz="1600" dirty="0" err="1"/>
              <a:t>The</a:t>
            </a:r>
            <a:r>
              <a:rPr lang="cs-CZ" sz="1600" dirty="0"/>
              <a:t> c</a:t>
            </a:r>
            <a:r>
              <a:rPr lang="en-US" sz="1600" dirty="0" err="1"/>
              <a:t>ustomer</a:t>
            </a:r>
            <a:r>
              <a:rPr lang="en-US" sz="1600" dirty="0"/>
              <a:t> supplies either </a:t>
            </a:r>
            <a:r>
              <a:rPr lang="cs-CZ" sz="1600" dirty="0" err="1"/>
              <a:t>the</a:t>
            </a:r>
            <a:r>
              <a:rPr lang="cs-CZ" sz="1600" dirty="0"/>
              <a:t> </a:t>
            </a:r>
            <a:r>
              <a:rPr lang="en-US" sz="1600" dirty="0"/>
              <a:t>account identifier or name and address.</a:t>
            </a:r>
          </a:p>
          <a:p>
            <a:pPr defTabSz="762000">
              <a:lnSpc>
                <a:spcPct val="90000"/>
              </a:lnSpc>
              <a:spcBef>
                <a:spcPct val="40000"/>
              </a:spcBef>
              <a:defRPr/>
            </a:pPr>
            <a:r>
              <a:rPr lang="en-US" sz="1600" dirty="0"/>
              <a:t>2. </a:t>
            </a:r>
            <a:r>
              <a:rPr lang="cs-CZ" sz="1600" dirty="0" err="1"/>
              <a:t>The</a:t>
            </a:r>
            <a:r>
              <a:rPr lang="cs-CZ" sz="1600" dirty="0"/>
              <a:t> s</a:t>
            </a:r>
            <a:r>
              <a:rPr lang="en-US" sz="1600" dirty="0" err="1"/>
              <a:t>ystem</a:t>
            </a:r>
            <a:r>
              <a:rPr lang="en-US" sz="1600" dirty="0"/>
              <a:t> brings up the customer's preference information.</a:t>
            </a:r>
          </a:p>
          <a:p>
            <a:pPr defTabSz="762000">
              <a:lnSpc>
                <a:spcPct val="90000"/>
              </a:lnSpc>
              <a:spcBef>
                <a:spcPct val="40000"/>
              </a:spcBef>
              <a:defRPr/>
            </a:pPr>
            <a:r>
              <a:rPr lang="en-US" sz="1600" dirty="0"/>
              <a:t>3. </a:t>
            </a:r>
            <a:r>
              <a:rPr lang="cs-CZ" sz="1600" dirty="0" err="1"/>
              <a:t>The</a:t>
            </a:r>
            <a:r>
              <a:rPr lang="cs-CZ" sz="1600" dirty="0"/>
              <a:t> u</a:t>
            </a:r>
            <a:r>
              <a:rPr lang="en-US" sz="1600" dirty="0"/>
              <a:t>ser selects a</a:t>
            </a:r>
            <a:r>
              <a:rPr lang="cs-CZ" sz="1600" dirty="0"/>
              <a:t>n</a:t>
            </a:r>
            <a:r>
              <a:rPr lang="en-US" sz="1600" dirty="0"/>
              <a:t> item to buy, marks it for purchase.</a:t>
            </a:r>
          </a:p>
          <a:p>
            <a:pPr defTabSz="762000">
              <a:lnSpc>
                <a:spcPct val="90000"/>
              </a:lnSpc>
              <a:spcBef>
                <a:spcPct val="40000"/>
              </a:spcBef>
              <a:defRPr/>
            </a:pPr>
            <a:r>
              <a:rPr lang="en-US" sz="1600" dirty="0"/>
              <a:t>4. </a:t>
            </a:r>
            <a:r>
              <a:rPr lang="cs-CZ" sz="1600" dirty="0" err="1"/>
              <a:t>The</a:t>
            </a:r>
            <a:r>
              <a:rPr lang="cs-CZ" sz="1600" dirty="0"/>
              <a:t> s</a:t>
            </a:r>
            <a:r>
              <a:rPr lang="en-US" sz="1600" dirty="0" err="1"/>
              <a:t>ystem</a:t>
            </a:r>
            <a:r>
              <a:rPr lang="en-US" sz="1600" dirty="0"/>
              <a:t> adds the item to the customer's "shopping cart".</a:t>
            </a:r>
          </a:p>
          <a:p>
            <a:pPr defTabSz="762000">
              <a:lnSpc>
                <a:spcPct val="90000"/>
              </a:lnSpc>
              <a:spcBef>
                <a:spcPct val="40000"/>
              </a:spcBef>
              <a:defRPr/>
            </a:pPr>
            <a:r>
              <a:rPr lang="cs-CZ" sz="1600" dirty="0" err="1"/>
              <a:t>The</a:t>
            </a:r>
            <a:r>
              <a:rPr lang="cs-CZ" sz="1600" dirty="0"/>
              <a:t> c</a:t>
            </a:r>
            <a:r>
              <a:rPr lang="en-US" sz="1600" dirty="0" err="1"/>
              <a:t>ustomer</a:t>
            </a:r>
            <a:r>
              <a:rPr lang="en-US" sz="1600" dirty="0"/>
              <a:t> repeats steps 3-4 until indicating that he/she is done.</a:t>
            </a:r>
          </a:p>
          <a:p>
            <a:pPr defTabSz="762000">
              <a:lnSpc>
                <a:spcPct val="90000"/>
              </a:lnSpc>
              <a:spcBef>
                <a:spcPct val="40000"/>
              </a:spcBef>
              <a:defRPr/>
            </a:pPr>
            <a:r>
              <a:rPr lang="en-US" sz="1600" dirty="0"/>
              <a:t>5. </a:t>
            </a:r>
            <a:r>
              <a:rPr lang="cs-CZ" sz="1600" dirty="0" err="1"/>
              <a:t>The</a:t>
            </a:r>
            <a:r>
              <a:rPr lang="cs-CZ" sz="1600" dirty="0"/>
              <a:t> c</a:t>
            </a:r>
            <a:r>
              <a:rPr lang="en-US" sz="1600" dirty="0" err="1"/>
              <a:t>ustomer</a:t>
            </a:r>
            <a:r>
              <a:rPr lang="en-US" sz="1600" dirty="0"/>
              <a:t> purchases the items in the shopping cart (see use case xxx).</a:t>
            </a:r>
            <a:endParaRPr lang="cs-CZ" sz="1600" dirty="0"/>
          </a:p>
        </p:txBody>
      </p:sp>
      <p:sp>
        <p:nvSpPr>
          <p:cNvPr id="6" name="Zástupný symbol pro obsah 2"/>
          <p:cNvSpPr txBox="1">
            <a:spLocks/>
          </p:cNvSpPr>
          <p:nvPr/>
        </p:nvSpPr>
        <p:spPr bwMode="auto">
          <a:xfrm>
            <a:off x="323528" y="2924944"/>
            <a:ext cx="8572560" cy="558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pPr>
            <a:r>
              <a:rPr lang="en-US" dirty="0"/>
              <a:t>several steps to be repeated</a:t>
            </a:r>
            <a:endParaRPr lang="cs-CZ"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10:</a:t>
            </a:r>
            <a:br>
              <a:rPr lang="en-US" dirty="0"/>
            </a:br>
            <a:r>
              <a:rPr lang="en-US" sz="3200" dirty="0"/>
              <a:t>Idiom: "Do steps x-y until condition“ - II</a:t>
            </a:r>
            <a:endParaRPr lang="cs-CZ" dirty="0"/>
          </a:p>
        </p:txBody>
      </p:sp>
      <p:sp>
        <p:nvSpPr>
          <p:cNvPr id="3" name="Zástupný symbol pro obsah 2"/>
          <p:cNvSpPr>
            <a:spLocks noGrp="1"/>
          </p:cNvSpPr>
          <p:nvPr>
            <p:ph idx="1"/>
          </p:nvPr>
        </p:nvSpPr>
        <p:spPr/>
        <p:txBody>
          <a:bodyPr/>
          <a:lstStyle/>
          <a:p>
            <a:pPr>
              <a:buNone/>
            </a:pPr>
            <a:r>
              <a:rPr lang="en-US" dirty="0"/>
              <a:t>Variant – “Steps x-y can happen in any order.”</a:t>
            </a:r>
            <a:endParaRPr lang="cs-CZ" dirty="0"/>
          </a:p>
        </p:txBody>
      </p:sp>
      <p:sp>
        <p:nvSpPr>
          <p:cNvPr id="6" name="TextovéPole 5"/>
          <p:cNvSpPr txBox="1"/>
          <p:nvPr/>
        </p:nvSpPr>
        <p:spPr>
          <a:xfrm>
            <a:off x="199448" y="2276872"/>
            <a:ext cx="8722760" cy="3170099"/>
          </a:xfrm>
          <a:prstGeom prst="rect">
            <a:avLst/>
          </a:prstGeom>
          <a:noFill/>
          <a:ln>
            <a:solidFill>
              <a:schemeClr val="accent1"/>
            </a:solidFill>
            <a:prstDash val="sysDash"/>
          </a:ln>
        </p:spPr>
        <p:txBody>
          <a:bodyPr wrap="square" rtlCol="0">
            <a:spAutoFit/>
          </a:bodyPr>
          <a:lstStyle/>
          <a:p>
            <a:r>
              <a:rPr lang="cs-CZ" sz="2000" dirty="0"/>
              <a:t>1. </a:t>
            </a:r>
            <a:r>
              <a:rPr lang="cs-CZ" sz="2000" dirty="0" err="1"/>
              <a:t>The</a:t>
            </a:r>
            <a:r>
              <a:rPr lang="cs-CZ" sz="2000" dirty="0"/>
              <a:t> </a:t>
            </a:r>
            <a:r>
              <a:rPr lang="cs-CZ" sz="2000" dirty="0" err="1"/>
              <a:t>customer</a:t>
            </a:r>
            <a:r>
              <a:rPr lang="cs-CZ" sz="2000" dirty="0"/>
              <a:t> </a:t>
            </a:r>
            <a:r>
              <a:rPr lang="cs-CZ" sz="2000" dirty="0" err="1"/>
              <a:t>logs</a:t>
            </a:r>
            <a:r>
              <a:rPr lang="cs-CZ" sz="2000" dirty="0"/>
              <a:t> on</a:t>
            </a:r>
          </a:p>
          <a:p>
            <a:r>
              <a:rPr lang="en-US" sz="2000" dirty="0"/>
              <a:t>2. </a:t>
            </a:r>
            <a:r>
              <a:rPr lang="cs-CZ" sz="2000" dirty="0" err="1"/>
              <a:t>The</a:t>
            </a:r>
            <a:r>
              <a:rPr lang="cs-CZ" sz="2000" dirty="0"/>
              <a:t> s</a:t>
            </a:r>
            <a:r>
              <a:rPr lang="en-US" sz="2000" dirty="0" err="1"/>
              <a:t>ystem</a:t>
            </a:r>
            <a:r>
              <a:rPr lang="en-US" sz="2000" dirty="0"/>
              <a:t> presents available products and services.</a:t>
            </a:r>
            <a:endParaRPr lang="cs-CZ" sz="2000" dirty="0"/>
          </a:p>
          <a:p>
            <a:endParaRPr lang="en-US" sz="2000" dirty="0"/>
          </a:p>
          <a:p>
            <a:r>
              <a:rPr lang="en-US" sz="2000" dirty="0"/>
              <a:t>Steps </a:t>
            </a:r>
            <a:r>
              <a:rPr lang="cs-CZ" sz="2000" dirty="0"/>
              <a:t>3</a:t>
            </a:r>
            <a:r>
              <a:rPr lang="en-US" sz="2000" dirty="0"/>
              <a:t>-</a:t>
            </a:r>
            <a:r>
              <a:rPr lang="cs-CZ" sz="2000" dirty="0"/>
              <a:t>5</a:t>
            </a:r>
            <a:r>
              <a:rPr lang="en-US" sz="2000" dirty="0"/>
              <a:t> can happen in any order.</a:t>
            </a:r>
          </a:p>
          <a:p>
            <a:r>
              <a:rPr lang="cs-CZ" sz="2000" dirty="0"/>
              <a:t>3</a:t>
            </a:r>
            <a:r>
              <a:rPr lang="en-US" sz="2000" dirty="0"/>
              <a:t>. </a:t>
            </a:r>
            <a:r>
              <a:rPr lang="cs-CZ" sz="2000" dirty="0" err="1"/>
              <a:t>The</a:t>
            </a:r>
            <a:r>
              <a:rPr lang="cs-CZ" sz="2000" dirty="0"/>
              <a:t> u</a:t>
            </a:r>
            <a:r>
              <a:rPr lang="en-US" sz="2000" dirty="0"/>
              <a:t>ser selects products to buy.</a:t>
            </a:r>
          </a:p>
          <a:p>
            <a:r>
              <a:rPr lang="cs-CZ" sz="2000" dirty="0"/>
              <a:t>4</a:t>
            </a:r>
            <a:r>
              <a:rPr lang="en-US" sz="2000" dirty="0"/>
              <a:t>. </a:t>
            </a:r>
            <a:r>
              <a:rPr lang="cs-CZ" sz="2000" dirty="0" err="1"/>
              <a:t>The</a:t>
            </a:r>
            <a:r>
              <a:rPr lang="cs-CZ" sz="2000" dirty="0"/>
              <a:t> u</a:t>
            </a:r>
            <a:r>
              <a:rPr lang="en-US" sz="2000" dirty="0"/>
              <a:t>ser specifies </a:t>
            </a:r>
            <a:r>
              <a:rPr lang="cs-CZ" sz="2000" dirty="0" err="1"/>
              <a:t>the</a:t>
            </a:r>
            <a:r>
              <a:rPr lang="cs-CZ" sz="2000" dirty="0"/>
              <a:t> </a:t>
            </a:r>
            <a:r>
              <a:rPr lang="en-US" sz="2000" dirty="0"/>
              <a:t>preferred form of payment.</a:t>
            </a:r>
          </a:p>
          <a:p>
            <a:r>
              <a:rPr lang="cs-CZ" sz="2000" dirty="0"/>
              <a:t>5. </a:t>
            </a:r>
            <a:r>
              <a:rPr lang="cs-CZ" sz="2000" dirty="0" err="1"/>
              <a:t>The</a:t>
            </a:r>
            <a:r>
              <a:rPr lang="cs-CZ" sz="2000" dirty="0"/>
              <a:t> user </a:t>
            </a:r>
            <a:r>
              <a:rPr lang="cs-CZ" sz="2000" dirty="0" err="1"/>
              <a:t>gives</a:t>
            </a:r>
            <a:r>
              <a:rPr lang="cs-CZ" sz="2000" dirty="0"/>
              <a:t> </a:t>
            </a:r>
            <a:r>
              <a:rPr lang="cs-CZ" sz="2000" dirty="0" err="1"/>
              <a:t>the</a:t>
            </a:r>
            <a:r>
              <a:rPr lang="cs-CZ" sz="2000" dirty="0"/>
              <a:t> </a:t>
            </a:r>
            <a:r>
              <a:rPr lang="cs-CZ" sz="2000" dirty="0" err="1"/>
              <a:t>destination</a:t>
            </a:r>
            <a:r>
              <a:rPr lang="cs-CZ" sz="2000" dirty="0"/>
              <a:t> </a:t>
            </a:r>
            <a:r>
              <a:rPr lang="cs-CZ" sz="2000" dirty="0" err="1"/>
              <a:t>address</a:t>
            </a:r>
            <a:r>
              <a:rPr lang="cs-CZ" sz="2000" dirty="0"/>
              <a:t>.</a:t>
            </a:r>
          </a:p>
          <a:p>
            <a:r>
              <a:rPr lang="cs-CZ" sz="2000" dirty="0"/>
              <a:t>6</a:t>
            </a:r>
            <a:r>
              <a:rPr lang="en-US" sz="2000" dirty="0"/>
              <a:t>. </a:t>
            </a:r>
            <a:r>
              <a:rPr lang="cs-CZ" sz="2000" dirty="0" err="1"/>
              <a:t>The</a:t>
            </a:r>
            <a:r>
              <a:rPr lang="cs-CZ" sz="2000" dirty="0"/>
              <a:t> u</a:t>
            </a:r>
            <a:r>
              <a:rPr lang="en-US" sz="2000" dirty="0"/>
              <a:t>ser indicates shopping spree is complete.</a:t>
            </a:r>
          </a:p>
          <a:p>
            <a:r>
              <a:rPr lang="cs-CZ" sz="2000" dirty="0"/>
              <a:t>7</a:t>
            </a:r>
            <a:r>
              <a:rPr lang="en-US" sz="2000" dirty="0"/>
              <a:t>. </a:t>
            </a:r>
            <a:r>
              <a:rPr lang="cs-CZ" sz="2000" dirty="0" err="1"/>
              <a:t>The</a:t>
            </a:r>
            <a:r>
              <a:rPr lang="cs-CZ" sz="2000" dirty="0"/>
              <a:t> s</a:t>
            </a:r>
            <a:r>
              <a:rPr lang="en-US" sz="2000" dirty="0" err="1"/>
              <a:t>ystem</a:t>
            </a:r>
            <a:r>
              <a:rPr lang="en-US" sz="2000" dirty="0"/>
              <a:t> initiates </a:t>
            </a:r>
            <a:r>
              <a:rPr lang="cs-CZ" sz="2000" dirty="0" err="1"/>
              <a:t>an</a:t>
            </a:r>
            <a:r>
              <a:rPr lang="cs-CZ" sz="2000" dirty="0"/>
              <a:t> </a:t>
            </a:r>
            <a:r>
              <a:rPr lang="en-US" sz="2000" dirty="0"/>
              <a:t>order</a:t>
            </a:r>
            <a:r>
              <a:rPr lang="cs-CZ" sz="2000" dirty="0"/>
              <a:t> w</a:t>
            </a:r>
            <a:r>
              <a:rPr lang="en-US" sz="2000" dirty="0" err="1"/>
              <a:t>ith</a:t>
            </a:r>
            <a:r>
              <a:rPr lang="en-US" sz="2000" dirty="0"/>
              <a:t> </a:t>
            </a:r>
            <a:r>
              <a:rPr lang="cs-CZ" sz="2000" dirty="0" err="1"/>
              <a:t>the</a:t>
            </a:r>
            <a:r>
              <a:rPr lang="cs-CZ" sz="2000" dirty="0"/>
              <a:t> </a:t>
            </a:r>
            <a:r>
              <a:rPr lang="en-US" sz="2000" dirty="0"/>
              <a:t>selected products to be charged against the</a:t>
            </a:r>
            <a:r>
              <a:rPr lang="cs-CZ" sz="2000" dirty="0"/>
              <a:t> </a:t>
            </a:r>
            <a:r>
              <a:rPr lang="en-US" sz="2000" dirty="0"/>
              <a:t>form of payment and to be sent to the destination address.</a:t>
            </a:r>
            <a:endParaRPr lang="cs-CZ" sz="2000"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marR="0" rtl="0"/>
            <a:r>
              <a:rPr lang="en-US" b="1" baseline="0" dirty="0">
                <a:latin typeface="Times New Roman"/>
              </a:rPr>
              <a:t>Software process – key disciplines</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543048"/>
            <a:ext cx="5765055" cy="443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Extensions I</a:t>
            </a:r>
          </a:p>
        </p:txBody>
      </p:sp>
      <p:sp>
        <p:nvSpPr>
          <p:cNvPr id="3" name="Zástupný symbol pro obsah 2"/>
          <p:cNvSpPr>
            <a:spLocks noGrp="1"/>
          </p:cNvSpPr>
          <p:nvPr>
            <p:ph idx="1"/>
          </p:nvPr>
        </p:nvSpPr>
        <p:spPr>
          <a:xfrm>
            <a:off x="321723" y="1124744"/>
            <a:ext cx="8572560" cy="2287156"/>
          </a:xfrm>
        </p:spPr>
        <p:txBody>
          <a:bodyPr/>
          <a:lstStyle/>
          <a:p>
            <a:pPr marL="514350" indent="-514350">
              <a:buFont typeface="+mj-lt"/>
              <a:buAutoNum type="arabicPeriod"/>
            </a:pPr>
            <a:r>
              <a:rPr lang="en-US" sz="2800" dirty="0"/>
              <a:t>write every scenario individually – </a:t>
            </a:r>
            <a:r>
              <a:rPr lang="en-US" sz="2800" dirty="0">
                <a:solidFill>
                  <a:srgbClr val="FF0000"/>
                </a:solidFill>
              </a:rPr>
              <a:t>bad maintenance</a:t>
            </a:r>
          </a:p>
          <a:p>
            <a:pPr marL="514350" indent="-514350">
              <a:buFont typeface="+mj-lt"/>
              <a:buAutoNum type="arabicPeriod"/>
            </a:pPr>
            <a:r>
              <a:rPr lang="en-US" sz="2800" dirty="0"/>
              <a:t>use “if” statements through text - </a:t>
            </a:r>
            <a:r>
              <a:rPr lang="en-US" sz="2800" dirty="0">
                <a:solidFill>
                  <a:srgbClr val="FF0000"/>
                </a:solidFill>
              </a:rPr>
              <a:t>hard to read</a:t>
            </a:r>
            <a:endParaRPr lang="en-US" sz="2800" dirty="0"/>
          </a:p>
          <a:p>
            <a:pPr marL="514350" indent="-514350">
              <a:buFont typeface="+mj-lt"/>
              <a:buAutoNum type="arabicPeriod"/>
            </a:pPr>
            <a:r>
              <a:rPr lang="en-US" sz="2800" dirty="0"/>
              <a:t>write a scenario </a:t>
            </a:r>
            <a:r>
              <a:rPr lang="en-US" sz="2800" i="1" dirty="0"/>
              <a:t>extension </a:t>
            </a:r>
            <a:r>
              <a:rPr lang="en-US" sz="2800" dirty="0"/>
              <a:t>for each branch point - best</a:t>
            </a:r>
          </a:p>
          <a:p>
            <a:endParaRPr lang="en-US" dirty="0"/>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Extensions II</a:t>
            </a:r>
          </a:p>
        </p:txBody>
      </p:sp>
      <p:sp>
        <p:nvSpPr>
          <p:cNvPr id="3" name="Zástupný symbol pro obsah 2"/>
          <p:cNvSpPr>
            <a:spLocks noGrp="1"/>
          </p:cNvSpPr>
          <p:nvPr>
            <p:ph idx="1"/>
          </p:nvPr>
        </p:nvSpPr>
        <p:spPr>
          <a:xfrm>
            <a:off x="321723" y="1124744"/>
            <a:ext cx="8572560" cy="2287156"/>
          </a:xfrm>
        </p:spPr>
        <p:txBody>
          <a:bodyPr/>
          <a:lstStyle/>
          <a:p>
            <a:pPr marL="514350" indent="-514350">
              <a:buFont typeface="+mj-lt"/>
              <a:buAutoNum type="arabicPeriod"/>
            </a:pPr>
            <a:r>
              <a:rPr lang="en-US" sz="2800" dirty="0">
                <a:solidFill>
                  <a:schemeClr val="bg1">
                    <a:lumMod val="95000"/>
                  </a:schemeClr>
                </a:solidFill>
              </a:rPr>
              <a:t>write every scenario individually – bad maintenance</a:t>
            </a:r>
          </a:p>
          <a:p>
            <a:pPr marL="514350" indent="-514350">
              <a:buFont typeface="+mj-lt"/>
              <a:buAutoNum type="arabicPeriod"/>
            </a:pPr>
            <a:r>
              <a:rPr lang="en-US" sz="2800" dirty="0">
                <a:solidFill>
                  <a:schemeClr val="bg1">
                    <a:lumMod val="95000"/>
                  </a:schemeClr>
                </a:solidFill>
              </a:rPr>
              <a:t>use “if” statements through text - hard to read</a:t>
            </a:r>
          </a:p>
          <a:p>
            <a:pPr marL="514350" indent="-514350">
              <a:buFont typeface="+mj-lt"/>
              <a:buAutoNum type="arabicPeriod"/>
            </a:pPr>
            <a:r>
              <a:rPr lang="en-US" sz="2800" dirty="0">
                <a:solidFill>
                  <a:schemeClr val="bg1">
                    <a:lumMod val="95000"/>
                  </a:schemeClr>
                </a:solidFill>
              </a:rPr>
              <a:t>write a scenario </a:t>
            </a:r>
            <a:r>
              <a:rPr lang="en-US" sz="2800" i="1" dirty="0">
                <a:solidFill>
                  <a:schemeClr val="bg1">
                    <a:lumMod val="95000"/>
                  </a:schemeClr>
                </a:solidFill>
              </a:rPr>
              <a:t>extension </a:t>
            </a:r>
            <a:r>
              <a:rPr lang="en-US" sz="2800" dirty="0">
                <a:solidFill>
                  <a:schemeClr val="bg1">
                    <a:lumMod val="95000"/>
                  </a:schemeClr>
                </a:solidFill>
              </a:rPr>
              <a:t>for each branch point - best</a:t>
            </a:r>
          </a:p>
          <a:p>
            <a:endParaRPr lang="en-US" dirty="0"/>
          </a:p>
        </p:txBody>
      </p:sp>
      <p:sp>
        <p:nvSpPr>
          <p:cNvPr id="6" name="TextovéPole 5"/>
          <p:cNvSpPr txBox="1"/>
          <p:nvPr/>
        </p:nvSpPr>
        <p:spPr>
          <a:xfrm>
            <a:off x="1259632" y="3573016"/>
            <a:ext cx="6696743" cy="2862322"/>
          </a:xfrm>
          <a:prstGeom prst="rect">
            <a:avLst/>
          </a:prstGeom>
          <a:solidFill>
            <a:schemeClr val="bg1">
              <a:lumMod val="95000"/>
            </a:schemeClr>
          </a:solidFill>
          <a:ln>
            <a:solidFill>
              <a:schemeClr val="bg2"/>
            </a:solidFill>
          </a:ln>
          <a:effectLst/>
        </p:spPr>
        <p:txBody>
          <a:bodyPr wrap="square" rtlCol="0">
            <a:spAutoFit/>
          </a:bodyPr>
          <a:lstStyle/>
          <a:p>
            <a:r>
              <a:rPr lang="cs-CZ" sz="1200" dirty="0"/>
              <a:t>...</a:t>
            </a:r>
          </a:p>
          <a:p>
            <a:r>
              <a:rPr lang="en-US" sz="1200" dirty="0"/>
              <a:t>3. The system goes through the document, checking every word against its spelling    </a:t>
            </a:r>
          </a:p>
          <a:p>
            <a:r>
              <a:rPr lang="en-US" sz="1200" dirty="0"/>
              <a:t>    dictionary.</a:t>
            </a:r>
          </a:p>
          <a:p>
            <a:r>
              <a:rPr lang="en-US" sz="1200" dirty="0"/>
              <a:t>4. The system detects a spelling mistake, highlights the word and presents a choice of </a:t>
            </a:r>
          </a:p>
          <a:p>
            <a:r>
              <a:rPr lang="en-US" sz="1200" dirty="0"/>
              <a:t>     alternatives </a:t>
            </a:r>
            <a:r>
              <a:rPr lang="cs-CZ" sz="1200" dirty="0"/>
              <a:t>to </a:t>
            </a:r>
            <a:r>
              <a:rPr lang="cs-CZ" sz="1200" dirty="0" err="1"/>
              <a:t>the</a:t>
            </a:r>
            <a:r>
              <a:rPr lang="cs-CZ" sz="1200" dirty="0"/>
              <a:t> user.</a:t>
            </a:r>
          </a:p>
          <a:p>
            <a:r>
              <a:rPr lang="en-US" sz="1200" dirty="0"/>
              <a:t>5. The user selects one of the choices for replacement. The system replaces the highlighted</a:t>
            </a:r>
          </a:p>
          <a:p>
            <a:r>
              <a:rPr lang="en-US" sz="1200" dirty="0"/>
              <a:t>    word with the user’s replacement choice.</a:t>
            </a:r>
          </a:p>
          <a:p>
            <a:r>
              <a:rPr lang="cs-CZ" sz="1200" dirty="0"/>
              <a:t>...</a:t>
            </a:r>
          </a:p>
          <a:p>
            <a:r>
              <a:rPr lang="cs-CZ" sz="1200" dirty="0" err="1"/>
              <a:t>Extensions</a:t>
            </a:r>
            <a:r>
              <a:rPr lang="cs-CZ" sz="1200" dirty="0"/>
              <a:t>;</a:t>
            </a:r>
          </a:p>
          <a:p>
            <a:r>
              <a:rPr lang="en-US" sz="1200" dirty="0"/>
              <a:t>4a. The system detects no more misspellings through the end of the document:</a:t>
            </a:r>
          </a:p>
          <a:p>
            <a:r>
              <a:rPr lang="en-US" sz="1200" dirty="0"/>
              <a:t>	4a1. The system notifies the user, terminates use case.</a:t>
            </a:r>
          </a:p>
          <a:p>
            <a:r>
              <a:rPr lang="en-US" sz="1200" dirty="0"/>
              <a:t>5a. </a:t>
            </a:r>
            <a:r>
              <a:rPr lang="cs-CZ" sz="1200" dirty="0" err="1"/>
              <a:t>The</a:t>
            </a:r>
            <a:r>
              <a:rPr lang="cs-CZ" sz="1200" dirty="0"/>
              <a:t> u</a:t>
            </a:r>
            <a:r>
              <a:rPr lang="en-US" sz="1200" dirty="0"/>
              <a:t>ser elects to keep the original spelling:</a:t>
            </a:r>
          </a:p>
          <a:p>
            <a:r>
              <a:rPr lang="en-US" sz="1200" dirty="0"/>
              <a:t>	5a1. The system leaves the word alone and continues.</a:t>
            </a:r>
          </a:p>
          <a:p>
            <a:r>
              <a:rPr lang="en-US" sz="1200" dirty="0"/>
              <a:t>5b. </a:t>
            </a:r>
            <a:r>
              <a:rPr lang="cs-CZ" sz="1200" dirty="0" err="1"/>
              <a:t>The</a:t>
            </a:r>
            <a:r>
              <a:rPr lang="cs-CZ" sz="1200" dirty="0"/>
              <a:t> u</a:t>
            </a:r>
            <a:r>
              <a:rPr lang="en-US" sz="1200" dirty="0"/>
              <a:t>ser types in a new spelling, not on the list:</a:t>
            </a:r>
          </a:p>
          <a:p>
            <a:r>
              <a:rPr lang="en-US" sz="1200" dirty="0"/>
              <a:t>	5b1. The system revalidates the new spelling, returns to step 3.</a:t>
            </a:r>
            <a:endParaRPr lang="cs-CZ" sz="1200" dirty="0"/>
          </a:p>
        </p:txBody>
      </p:sp>
    </p:spTree>
    <p:extLst>
      <p:ext uri="{BB962C8B-B14F-4D97-AF65-F5344CB8AC3E}">
        <p14:creationId xmlns:p14="http://schemas.microsoft.com/office/powerpoint/2010/main" val="3168321791"/>
      </p:ext>
    </p:extLst>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Extensions Conditions</a:t>
            </a:r>
          </a:p>
        </p:txBody>
      </p:sp>
      <p:sp>
        <p:nvSpPr>
          <p:cNvPr id="3" name="Zástupný symbol pro obsah 2"/>
          <p:cNvSpPr>
            <a:spLocks noGrp="1"/>
          </p:cNvSpPr>
          <p:nvPr>
            <p:ph idx="1"/>
          </p:nvPr>
        </p:nvSpPr>
        <p:spPr/>
        <p:txBody>
          <a:bodyPr/>
          <a:lstStyle/>
          <a:p>
            <a:r>
              <a:rPr lang="en-US" i="1" dirty="0"/>
              <a:t>condition  </a:t>
            </a:r>
            <a:r>
              <a:rPr lang="en-US" dirty="0"/>
              <a:t>under which the system takes different behavior.</a:t>
            </a:r>
          </a:p>
          <a:p>
            <a:r>
              <a:rPr lang="en-US" dirty="0"/>
              <a:t>say </a:t>
            </a:r>
            <a:r>
              <a:rPr lang="en-US" i="1" dirty="0"/>
              <a:t>extension </a:t>
            </a:r>
            <a:r>
              <a:rPr lang="en-US" dirty="0"/>
              <a:t>instead</a:t>
            </a:r>
            <a:r>
              <a:rPr lang="cs-CZ" dirty="0"/>
              <a:t> </a:t>
            </a:r>
            <a:r>
              <a:rPr lang="cs-CZ" dirty="0" err="1"/>
              <a:t>of</a:t>
            </a:r>
            <a:r>
              <a:rPr lang="en-US" dirty="0"/>
              <a:t> </a:t>
            </a:r>
            <a:r>
              <a:rPr lang="en-US" i="1" dirty="0"/>
              <a:t>failure </a:t>
            </a:r>
            <a:r>
              <a:rPr lang="en-US" dirty="0"/>
              <a:t>or </a:t>
            </a:r>
            <a:r>
              <a:rPr lang="en-US" i="1" dirty="0"/>
              <a:t>exception</a:t>
            </a:r>
            <a:endParaRPr lang="en-US" dirty="0"/>
          </a:p>
          <a:p>
            <a:endParaRPr lang="en-US" dirty="0"/>
          </a:p>
          <a:p>
            <a:endParaRPr lang="en-US" dirty="0"/>
          </a:p>
          <a:p>
            <a:endParaRPr lang="en-US" dirty="0"/>
          </a:p>
          <a:p>
            <a:endParaRPr lang="en-US" dirty="0"/>
          </a:p>
        </p:txBody>
      </p:sp>
      <p:sp>
        <p:nvSpPr>
          <p:cNvPr id="4" name="TextovéPole 3"/>
          <p:cNvSpPr txBox="1"/>
          <p:nvPr/>
        </p:nvSpPr>
        <p:spPr>
          <a:xfrm>
            <a:off x="1331640" y="3645024"/>
            <a:ext cx="6686446" cy="2031325"/>
          </a:xfrm>
          <a:prstGeom prst="rect">
            <a:avLst/>
          </a:prstGeom>
          <a:solidFill>
            <a:schemeClr val="bg1">
              <a:lumMod val="95000"/>
            </a:schemeClr>
          </a:solidFill>
          <a:ln>
            <a:solidFill>
              <a:schemeClr val="bg2"/>
            </a:solidFill>
          </a:ln>
          <a:effectLst/>
        </p:spPr>
        <p:txBody>
          <a:bodyPr wrap="none" rtlCol="0">
            <a:spAutoFit/>
          </a:bodyPr>
          <a:lstStyle/>
          <a:p>
            <a:r>
              <a:rPr lang="en-US" dirty="0"/>
              <a:t>4. </a:t>
            </a:r>
            <a:r>
              <a:rPr lang="cs-CZ" dirty="0" err="1"/>
              <a:t>The</a:t>
            </a:r>
            <a:r>
              <a:rPr lang="cs-CZ" dirty="0"/>
              <a:t> u</a:t>
            </a:r>
            <a:r>
              <a:rPr lang="en-US" dirty="0"/>
              <a:t>ser has the system save the work so far.</a:t>
            </a:r>
          </a:p>
          <a:p>
            <a:r>
              <a:rPr lang="cs-CZ" dirty="0"/>
              <a:t>...</a:t>
            </a:r>
          </a:p>
          <a:p>
            <a:r>
              <a:rPr lang="en-US" dirty="0"/>
              <a:t>Extensions</a:t>
            </a:r>
            <a:r>
              <a:rPr lang="cs-CZ" dirty="0"/>
              <a:t>;</a:t>
            </a:r>
          </a:p>
          <a:p>
            <a:pPr lvl="1"/>
            <a:r>
              <a:rPr lang="en-US" dirty="0"/>
              <a:t>4a. System auto detects the need for an intermediate save:</a:t>
            </a:r>
          </a:p>
          <a:p>
            <a:pPr lvl="1"/>
            <a:r>
              <a:rPr lang="en-US" dirty="0"/>
              <a:t>	</a:t>
            </a:r>
            <a:r>
              <a:rPr lang="cs-CZ" dirty="0"/>
              <a:t>4a1. ...</a:t>
            </a:r>
          </a:p>
          <a:p>
            <a:pPr lvl="1"/>
            <a:r>
              <a:rPr lang="cs-CZ" dirty="0"/>
              <a:t>4b. </a:t>
            </a:r>
            <a:r>
              <a:rPr lang="en-US" dirty="0"/>
              <a:t>Save</a:t>
            </a:r>
            <a:r>
              <a:rPr lang="cs-CZ" dirty="0"/>
              <a:t> </a:t>
            </a:r>
            <a:r>
              <a:rPr lang="en-US" dirty="0"/>
              <a:t>fails</a:t>
            </a:r>
            <a:r>
              <a:rPr lang="cs-CZ" dirty="0"/>
              <a:t>:</a:t>
            </a:r>
          </a:p>
          <a:p>
            <a:pPr lvl="1"/>
            <a:r>
              <a:rPr lang="en-US" dirty="0"/>
              <a:t>	</a:t>
            </a:r>
            <a:r>
              <a:rPr lang="cs-CZ" dirty="0"/>
              <a:t>4b1. ...</a:t>
            </a:r>
          </a:p>
        </p:txBody>
      </p:sp>
    </p:spTree>
    <p:extLst>
      <p:ext uri="{BB962C8B-B14F-4D97-AF65-F5344CB8AC3E}">
        <p14:creationId xmlns:p14="http://schemas.microsoft.com/office/powerpoint/2010/main" val="1573825319"/>
      </p:ext>
    </p:extLst>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normAutofit fontScale="85000" lnSpcReduction="10000"/>
          </a:bodyPr>
          <a:lstStyle/>
          <a:p>
            <a:r>
              <a:rPr lang="en-US" sz="2400" b="1" dirty="0"/>
              <a:t>Alternate success path </a:t>
            </a:r>
            <a:r>
              <a:rPr lang="en-US" sz="2400" dirty="0"/>
              <a:t>- </a:t>
            </a:r>
            <a:r>
              <a:rPr lang="en-US" sz="2400" i="1" dirty="0"/>
              <a:t>"Clerk uses a shortcut code"</a:t>
            </a:r>
            <a:r>
              <a:rPr lang="en-US" sz="2400" dirty="0"/>
              <a:t>.</a:t>
            </a:r>
          </a:p>
          <a:p>
            <a:r>
              <a:rPr lang="en-US" sz="2400" b="1" dirty="0"/>
              <a:t>The primary actor behaves incorrectly</a:t>
            </a:r>
            <a:r>
              <a:rPr lang="en-US" sz="2400" dirty="0"/>
              <a:t> - </a:t>
            </a:r>
            <a:r>
              <a:rPr lang="en-US" sz="2400" i="1" dirty="0"/>
              <a:t>"Invalid password"</a:t>
            </a:r>
            <a:r>
              <a:rPr lang="en-US" sz="2400" dirty="0"/>
              <a:t>.</a:t>
            </a:r>
          </a:p>
          <a:p>
            <a:r>
              <a:rPr lang="en-US" sz="2400" b="1" dirty="0"/>
              <a:t>Inaction by the primary actor</a:t>
            </a:r>
            <a:r>
              <a:rPr lang="en-US" sz="2400" dirty="0"/>
              <a:t> - </a:t>
            </a:r>
            <a:r>
              <a:rPr lang="en-US" sz="2400" i="1" dirty="0"/>
              <a:t>"Time-out waiting for password"</a:t>
            </a:r>
            <a:r>
              <a:rPr lang="en-US" sz="2400" dirty="0"/>
              <a:t>.</a:t>
            </a:r>
          </a:p>
          <a:p>
            <a:r>
              <a:rPr lang="en-US" sz="2400" b="1" dirty="0"/>
              <a:t>Every occurrence of the phase "the system validates" </a:t>
            </a:r>
            <a:r>
              <a:rPr lang="en-US" sz="2400" dirty="0"/>
              <a:t>implies there will be an extension to handle failure of the validation - </a:t>
            </a:r>
            <a:r>
              <a:rPr lang="en-US" sz="2400" i="1" dirty="0"/>
              <a:t>"Invalid account number"</a:t>
            </a:r>
            <a:r>
              <a:rPr lang="en-US" sz="2400" dirty="0"/>
              <a:t>.</a:t>
            </a:r>
          </a:p>
          <a:p>
            <a:r>
              <a:rPr lang="en-US" sz="2400" b="1" dirty="0">
                <a:solidFill>
                  <a:schemeClr val="bg1">
                    <a:lumMod val="95000"/>
                  </a:schemeClr>
                </a:solidFill>
              </a:rPr>
              <a:t>Inappropriate or lack of response from a supporting actor </a:t>
            </a:r>
            <a:r>
              <a:rPr lang="en-US" sz="2400" dirty="0">
                <a:solidFill>
                  <a:schemeClr val="bg1">
                    <a:lumMod val="95000"/>
                  </a:schemeClr>
                </a:solidFill>
              </a:rPr>
              <a:t>- </a:t>
            </a:r>
            <a:r>
              <a:rPr lang="en-US" sz="2400" i="1" dirty="0">
                <a:solidFill>
                  <a:schemeClr val="bg1">
                    <a:lumMod val="95000"/>
                  </a:schemeClr>
                </a:solidFill>
              </a:rPr>
              <a:t>"Time-out waiting for </a:t>
            </a:r>
            <a:r>
              <a:rPr lang="cs-CZ" sz="2400" i="1" dirty="0">
                <a:solidFill>
                  <a:schemeClr val="bg1">
                    <a:lumMod val="95000"/>
                  </a:schemeClr>
                </a:solidFill>
              </a:rPr>
              <a:t>response“</a:t>
            </a:r>
            <a:endParaRPr lang="en-US" sz="2400" i="1" dirty="0">
              <a:solidFill>
                <a:schemeClr val="bg1">
                  <a:lumMod val="95000"/>
                </a:schemeClr>
              </a:solidFill>
            </a:endParaRPr>
          </a:p>
          <a:p>
            <a:r>
              <a:rPr lang="en-US" sz="2400" b="1" dirty="0">
                <a:solidFill>
                  <a:schemeClr val="bg1">
                    <a:lumMod val="95000"/>
                  </a:schemeClr>
                </a:solidFill>
              </a:rPr>
              <a:t>Internal failure within the system under design</a:t>
            </a:r>
            <a:r>
              <a:rPr lang="en-US" sz="2400" dirty="0">
                <a:solidFill>
                  <a:schemeClr val="bg1">
                    <a:lumMod val="95000"/>
                  </a:schemeClr>
                </a:solidFill>
              </a:rPr>
              <a:t>, which must be detected and handled as part of normal business - </a:t>
            </a:r>
            <a:r>
              <a:rPr lang="en-US" sz="2400" i="1" dirty="0">
                <a:solidFill>
                  <a:schemeClr val="bg1">
                    <a:lumMod val="95000"/>
                  </a:schemeClr>
                </a:solidFill>
              </a:rPr>
              <a:t>"Cash dispenser jams“</a:t>
            </a:r>
            <a:r>
              <a:rPr lang="en-US" sz="2400" dirty="0">
                <a:solidFill>
                  <a:schemeClr val="bg1">
                    <a:lumMod val="95000"/>
                  </a:schemeClr>
                </a:solidFill>
              </a:rPr>
              <a:t>.</a:t>
            </a:r>
          </a:p>
          <a:p>
            <a:r>
              <a:rPr lang="en-US" sz="2400" b="1" dirty="0">
                <a:solidFill>
                  <a:schemeClr val="bg1">
                    <a:lumMod val="95000"/>
                  </a:schemeClr>
                </a:solidFill>
              </a:rPr>
              <a:t>Unexpected and abnormal internal failure</a:t>
            </a:r>
            <a:r>
              <a:rPr lang="en-US" sz="2400" dirty="0">
                <a:solidFill>
                  <a:schemeClr val="bg1">
                    <a:lumMod val="95000"/>
                  </a:schemeClr>
                </a:solidFill>
              </a:rPr>
              <a:t>, which must be handled and will have an externally visible consequence - </a:t>
            </a:r>
            <a:r>
              <a:rPr lang="en-US" sz="2400" i="1" dirty="0">
                <a:solidFill>
                  <a:schemeClr val="bg1">
                    <a:lumMod val="95000"/>
                  </a:schemeClr>
                </a:solidFill>
              </a:rPr>
              <a:t>"Corrupt transaction log discovered"</a:t>
            </a:r>
            <a:r>
              <a:rPr lang="cs-CZ" sz="2400" dirty="0">
                <a:solidFill>
                  <a:schemeClr val="bg1">
                    <a:lumMod val="95000"/>
                  </a:schemeClr>
                </a:solidFill>
              </a:rPr>
              <a:t>.</a:t>
            </a:r>
            <a:endParaRPr lang="en-US" sz="2400" i="1" dirty="0">
              <a:solidFill>
                <a:schemeClr val="bg1">
                  <a:lumMod val="95000"/>
                </a:schemeClr>
              </a:solidFill>
            </a:endParaRPr>
          </a:p>
          <a:p>
            <a:r>
              <a:rPr lang="en-US" sz="2400" b="1" dirty="0">
                <a:solidFill>
                  <a:schemeClr val="bg1">
                    <a:lumMod val="95000"/>
                  </a:schemeClr>
                </a:solidFill>
              </a:rPr>
              <a:t>Critical performance failures </a:t>
            </a:r>
            <a:r>
              <a:rPr lang="en-US" sz="2400" dirty="0">
                <a:solidFill>
                  <a:schemeClr val="bg1">
                    <a:lumMod val="95000"/>
                  </a:schemeClr>
                </a:solidFill>
              </a:rPr>
              <a:t>of the system that you must detect. - </a:t>
            </a:r>
            <a:r>
              <a:rPr lang="en-US" sz="2400" i="1" dirty="0">
                <a:solidFill>
                  <a:schemeClr val="bg1">
                    <a:lumMod val="95000"/>
                  </a:schemeClr>
                </a:solidFill>
              </a:rPr>
              <a:t>"Response not calculated within 5 seconds</a:t>
            </a:r>
            <a:r>
              <a:rPr lang="cs-CZ" sz="2400" i="1" dirty="0">
                <a:solidFill>
                  <a:schemeClr val="bg1">
                    <a:lumMod val="95000"/>
                  </a:schemeClr>
                </a:solidFill>
              </a:rPr>
              <a:t>"</a:t>
            </a:r>
            <a:r>
              <a:rPr lang="cs-CZ" sz="2400" dirty="0">
                <a:solidFill>
                  <a:schemeClr val="bg1">
                    <a:lumMod val="95000"/>
                  </a:schemeClr>
                </a:solidFill>
              </a:rPr>
              <a:t>.</a:t>
            </a:r>
            <a:endParaRPr lang="cs-CZ" sz="2400" i="1" dirty="0">
              <a:solidFill>
                <a:schemeClr val="bg1">
                  <a:lumMod val="95000"/>
                </a:schemeClr>
              </a:solidFill>
            </a:endParaRPr>
          </a:p>
        </p:txBody>
      </p:sp>
      <p:sp>
        <p:nvSpPr>
          <p:cNvPr id="3" name="Nadpis 2"/>
          <p:cNvSpPr>
            <a:spLocks noGrp="1"/>
          </p:cNvSpPr>
          <p:nvPr>
            <p:ph type="title"/>
          </p:nvPr>
        </p:nvSpPr>
        <p:spPr/>
        <p:txBody>
          <a:bodyPr/>
          <a:lstStyle/>
          <a:p>
            <a:r>
              <a:rPr lang="en-US" dirty="0"/>
              <a:t>Brainstorm all conceivable failures and alternative courses I</a:t>
            </a:r>
            <a:endParaRPr lang="cs-CZ" dirty="0"/>
          </a:p>
        </p:txBody>
      </p:sp>
    </p:spTree>
    <p:extLst>
      <p:ext uri="{BB962C8B-B14F-4D97-AF65-F5344CB8AC3E}">
        <p14:creationId xmlns:p14="http://schemas.microsoft.com/office/powerpoint/2010/main" val="2340075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normAutofit fontScale="85000" lnSpcReduction="10000"/>
          </a:bodyPr>
          <a:lstStyle/>
          <a:p>
            <a:r>
              <a:rPr lang="en-US" sz="2400" b="1" dirty="0">
                <a:solidFill>
                  <a:schemeClr val="bg1">
                    <a:lumMod val="95000"/>
                  </a:schemeClr>
                </a:solidFill>
              </a:rPr>
              <a:t>Alternate success path </a:t>
            </a:r>
            <a:r>
              <a:rPr lang="en-US" sz="2400" dirty="0">
                <a:solidFill>
                  <a:schemeClr val="bg1">
                    <a:lumMod val="95000"/>
                  </a:schemeClr>
                </a:solidFill>
              </a:rPr>
              <a:t>- </a:t>
            </a:r>
            <a:r>
              <a:rPr lang="en-US" sz="2400" i="1" dirty="0">
                <a:solidFill>
                  <a:schemeClr val="bg1">
                    <a:lumMod val="95000"/>
                  </a:schemeClr>
                </a:solidFill>
              </a:rPr>
              <a:t>"Clerk uses a shortcut code"</a:t>
            </a:r>
            <a:r>
              <a:rPr lang="en-US" sz="2400" dirty="0">
                <a:solidFill>
                  <a:schemeClr val="bg1">
                    <a:lumMod val="95000"/>
                  </a:schemeClr>
                </a:solidFill>
              </a:rPr>
              <a:t>.</a:t>
            </a:r>
          </a:p>
          <a:p>
            <a:r>
              <a:rPr lang="en-US" sz="2400" b="1" dirty="0">
                <a:solidFill>
                  <a:schemeClr val="bg1">
                    <a:lumMod val="95000"/>
                  </a:schemeClr>
                </a:solidFill>
              </a:rPr>
              <a:t>The primary actor behaves incorrectly</a:t>
            </a:r>
            <a:r>
              <a:rPr lang="en-US" sz="2400" dirty="0">
                <a:solidFill>
                  <a:schemeClr val="bg1">
                    <a:lumMod val="95000"/>
                  </a:schemeClr>
                </a:solidFill>
              </a:rPr>
              <a:t> - </a:t>
            </a:r>
            <a:r>
              <a:rPr lang="en-US" sz="2400" i="1" dirty="0">
                <a:solidFill>
                  <a:schemeClr val="bg1">
                    <a:lumMod val="95000"/>
                  </a:schemeClr>
                </a:solidFill>
              </a:rPr>
              <a:t>"Invalid password"</a:t>
            </a:r>
            <a:r>
              <a:rPr lang="en-US" sz="2400" dirty="0">
                <a:solidFill>
                  <a:schemeClr val="bg1">
                    <a:lumMod val="95000"/>
                  </a:schemeClr>
                </a:solidFill>
              </a:rPr>
              <a:t>.</a:t>
            </a:r>
          </a:p>
          <a:p>
            <a:r>
              <a:rPr lang="en-US" sz="2400" b="1" dirty="0">
                <a:solidFill>
                  <a:schemeClr val="bg1">
                    <a:lumMod val="95000"/>
                  </a:schemeClr>
                </a:solidFill>
              </a:rPr>
              <a:t>Inaction by the primary actor</a:t>
            </a:r>
            <a:r>
              <a:rPr lang="en-US" sz="2400" dirty="0">
                <a:solidFill>
                  <a:schemeClr val="bg1">
                    <a:lumMod val="95000"/>
                  </a:schemeClr>
                </a:solidFill>
              </a:rPr>
              <a:t> - </a:t>
            </a:r>
            <a:r>
              <a:rPr lang="en-US" sz="2400" i="1" dirty="0">
                <a:solidFill>
                  <a:schemeClr val="bg1">
                    <a:lumMod val="95000"/>
                  </a:schemeClr>
                </a:solidFill>
              </a:rPr>
              <a:t>"Time-out waiting for password"</a:t>
            </a:r>
            <a:r>
              <a:rPr lang="en-US" sz="2400" dirty="0">
                <a:solidFill>
                  <a:schemeClr val="bg1">
                    <a:lumMod val="95000"/>
                  </a:schemeClr>
                </a:solidFill>
              </a:rPr>
              <a:t>.</a:t>
            </a:r>
          </a:p>
          <a:p>
            <a:r>
              <a:rPr lang="en-US" sz="2400" b="1" dirty="0">
                <a:solidFill>
                  <a:schemeClr val="bg1">
                    <a:lumMod val="95000"/>
                  </a:schemeClr>
                </a:solidFill>
              </a:rPr>
              <a:t>Every occurrence of the phase "the system validates" </a:t>
            </a:r>
            <a:r>
              <a:rPr lang="en-US" sz="2400" dirty="0">
                <a:solidFill>
                  <a:schemeClr val="bg1">
                    <a:lumMod val="95000"/>
                  </a:schemeClr>
                </a:solidFill>
              </a:rPr>
              <a:t>implies there will be an extension to handle failure of the validation - </a:t>
            </a:r>
            <a:r>
              <a:rPr lang="en-US" sz="2400" i="1" dirty="0">
                <a:solidFill>
                  <a:schemeClr val="bg1">
                    <a:lumMod val="95000"/>
                  </a:schemeClr>
                </a:solidFill>
              </a:rPr>
              <a:t>"Invalid account number"</a:t>
            </a:r>
            <a:r>
              <a:rPr lang="en-US" sz="2400" dirty="0">
                <a:solidFill>
                  <a:schemeClr val="bg1">
                    <a:lumMod val="95000"/>
                  </a:schemeClr>
                </a:solidFill>
              </a:rPr>
              <a:t>.</a:t>
            </a:r>
          </a:p>
          <a:p>
            <a:r>
              <a:rPr lang="en-US" sz="2400" b="1" dirty="0"/>
              <a:t>Inappropriate or lack of response from a supporting actor </a:t>
            </a:r>
            <a:r>
              <a:rPr lang="en-US" sz="2400" dirty="0"/>
              <a:t>- </a:t>
            </a:r>
            <a:r>
              <a:rPr lang="en-US" sz="2400" i="1" dirty="0"/>
              <a:t>"Time-out waiting for </a:t>
            </a:r>
            <a:r>
              <a:rPr lang="cs-CZ" sz="2400" i="1" dirty="0"/>
              <a:t>response“</a:t>
            </a:r>
            <a:endParaRPr lang="en-US" sz="2400" i="1" dirty="0"/>
          </a:p>
          <a:p>
            <a:r>
              <a:rPr lang="en-US" sz="2400" b="1" dirty="0"/>
              <a:t>Internal failure within the system under design</a:t>
            </a:r>
            <a:r>
              <a:rPr lang="en-US" sz="2400" dirty="0"/>
              <a:t>, which must be detected and handled as </a:t>
            </a:r>
            <a:r>
              <a:rPr lang="cs-CZ" sz="2400" dirty="0"/>
              <a:t>a </a:t>
            </a:r>
            <a:r>
              <a:rPr lang="en-US" sz="2400" dirty="0"/>
              <a:t>part of normal business - </a:t>
            </a:r>
            <a:r>
              <a:rPr lang="en-US" sz="2400" i="1" dirty="0"/>
              <a:t>"Cash dispenser jams“</a:t>
            </a:r>
            <a:r>
              <a:rPr lang="en-US" sz="2400" dirty="0"/>
              <a:t>.</a:t>
            </a:r>
          </a:p>
          <a:p>
            <a:r>
              <a:rPr lang="en-US" sz="2400" b="1" dirty="0"/>
              <a:t>Unexpected and abnormal internal failure</a:t>
            </a:r>
            <a:r>
              <a:rPr lang="en-US" sz="2400" dirty="0"/>
              <a:t>, which must be handled and will have an externally visible consequence - </a:t>
            </a:r>
            <a:r>
              <a:rPr lang="en-US" sz="2400" i="1" dirty="0"/>
              <a:t>"Corrupt transaction log discovered"</a:t>
            </a:r>
            <a:r>
              <a:rPr lang="cs-CZ" sz="2400" dirty="0"/>
              <a:t>.</a:t>
            </a:r>
            <a:endParaRPr lang="en-US" sz="2400" i="1" dirty="0"/>
          </a:p>
          <a:p>
            <a:r>
              <a:rPr lang="en-US" sz="2400" b="1" dirty="0"/>
              <a:t>Critical performance failures </a:t>
            </a:r>
            <a:r>
              <a:rPr lang="en-US" sz="2400" dirty="0"/>
              <a:t>of the system that you must detect. - </a:t>
            </a:r>
            <a:r>
              <a:rPr lang="en-US" sz="2400" i="1" dirty="0"/>
              <a:t>"Response not calculated within 5 seconds</a:t>
            </a:r>
            <a:r>
              <a:rPr lang="cs-CZ" sz="2400" i="1" dirty="0"/>
              <a:t>"</a:t>
            </a:r>
            <a:r>
              <a:rPr lang="cs-CZ" sz="2400" dirty="0"/>
              <a:t>.</a:t>
            </a:r>
            <a:endParaRPr lang="cs-CZ" sz="2400" i="1" dirty="0"/>
          </a:p>
        </p:txBody>
      </p:sp>
      <p:sp>
        <p:nvSpPr>
          <p:cNvPr id="3" name="Nadpis 2"/>
          <p:cNvSpPr>
            <a:spLocks noGrp="1"/>
          </p:cNvSpPr>
          <p:nvPr>
            <p:ph type="title"/>
          </p:nvPr>
        </p:nvSpPr>
        <p:spPr/>
        <p:txBody>
          <a:bodyPr/>
          <a:lstStyle/>
          <a:p>
            <a:r>
              <a:rPr lang="en-US" dirty="0"/>
              <a:t>Brainstorm all conceivable failures and alternative courses II</a:t>
            </a:r>
            <a:endParaRPr lang="cs-CZ" dirty="0"/>
          </a:p>
        </p:txBody>
      </p:sp>
    </p:spTree>
    <p:extLst>
      <p:ext uri="{BB962C8B-B14F-4D97-AF65-F5344CB8AC3E}">
        <p14:creationId xmlns:p14="http://schemas.microsoft.com/office/powerpoint/2010/main" val="2712819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11:</a:t>
            </a:r>
            <a:br>
              <a:rPr lang="en-US" dirty="0"/>
            </a:br>
            <a:r>
              <a:rPr lang="en-US" sz="3200" dirty="0"/>
              <a:t>The condition says what was detected.</a:t>
            </a:r>
          </a:p>
        </p:txBody>
      </p:sp>
      <p:sp>
        <p:nvSpPr>
          <p:cNvPr id="3" name="Zástupný symbol pro obsah 2"/>
          <p:cNvSpPr>
            <a:spLocks noGrp="1"/>
          </p:cNvSpPr>
          <p:nvPr>
            <p:ph idx="1"/>
          </p:nvPr>
        </p:nvSpPr>
        <p:spPr/>
        <p:txBody>
          <a:bodyPr/>
          <a:lstStyle/>
          <a:p>
            <a:r>
              <a:rPr lang="en-US" dirty="0"/>
              <a:t>Write down </a:t>
            </a:r>
            <a:r>
              <a:rPr lang="en-US" i="1" dirty="0"/>
              <a:t>what the system detects</a:t>
            </a:r>
            <a:r>
              <a:rPr lang="en-US" dirty="0"/>
              <a:t>, not just what </a:t>
            </a:r>
            <a:r>
              <a:rPr lang="en-US" i="1" dirty="0"/>
              <a:t>happened</a:t>
            </a:r>
            <a:r>
              <a:rPr lang="en-US" dirty="0"/>
              <a:t>.</a:t>
            </a:r>
          </a:p>
          <a:p>
            <a:endParaRPr lang="en-US" dirty="0"/>
          </a:p>
          <a:p>
            <a:endParaRPr lang="en-US" dirty="0"/>
          </a:p>
          <a:p>
            <a:r>
              <a:rPr lang="en-US" dirty="0"/>
              <a:t>put a colon (’</a:t>
            </a:r>
            <a:r>
              <a:rPr lang="en-US" b="1" dirty="0"/>
              <a:t>:</a:t>
            </a:r>
            <a:r>
              <a:rPr lang="en-US" dirty="0"/>
              <a:t>’) after the condition</a:t>
            </a:r>
          </a:p>
          <a:p>
            <a:endParaRPr lang="cs-CZ" dirty="0"/>
          </a:p>
        </p:txBody>
      </p:sp>
      <p:sp>
        <p:nvSpPr>
          <p:cNvPr id="5" name="TextovéPole 4"/>
          <p:cNvSpPr txBox="1"/>
          <p:nvPr/>
        </p:nvSpPr>
        <p:spPr>
          <a:xfrm>
            <a:off x="1752288" y="2424429"/>
            <a:ext cx="2793807" cy="338554"/>
          </a:xfrm>
          <a:prstGeom prst="rect">
            <a:avLst/>
          </a:prstGeom>
          <a:solidFill>
            <a:srgbClr val="FF0000">
              <a:alpha val="12000"/>
            </a:srgbClr>
          </a:solidFill>
          <a:ln>
            <a:solidFill>
              <a:schemeClr val="bg2"/>
            </a:solidFill>
          </a:ln>
          <a:effectLst>
            <a:outerShdw blurRad="50800" dist="50800" dir="5400000" algn="ctr" rotWithShape="0">
              <a:srgbClr val="FF0000">
                <a:alpha val="6000"/>
              </a:srgbClr>
            </a:outerShdw>
          </a:effectLst>
        </p:spPr>
        <p:txBody>
          <a:bodyPr wrap="square" rtlCol="0">
            <a:spAutoFit/>
          </a:bodyPr>
          <a:lstStyle/>
          <a:p>
            <a:pPr marL="0" lvl="1">
              <a:buNone/>
            </a:pPr>
            <a:r>
              <a:rPr lang="en-US" sz="1600" dirty="0"/>
              <a:t>Customer forgets PIN.</a:t>
            </a:r>
            <a:endParaRPr lang="cs-CZ" dirty="0"/>
          </a:p>
        </p:txBody>
      </p:sp>
      <p:sp>
        <p:nvSpPr>
          <p:cNvPr id="7" name="TextovéPole 6"/>
          <p:cNvSpPr txBox="1"/>
          <p:nvPr/>
        </p:nvSpPr>
        <p:spPr>
          <a:xfrm>
            <a:off x="1752289" y="3011316"/>
            <a:ext cx="1898277" cy="338554"/>
          </a:xfrm>
          <a:prstGeom prst="rect">
            <a:avLst/>
          </a:prstGeom>
          <a:solidFill>
            <a:srgbClr val="92D050">
              <a:alpha val="33000"/>
            </a:srgbClr>
          </a:solidFill>
          <a:ln>
            <a:solidFill>
              <a:schemeClr val="bg2"/>
            </a:solidFill>
          </a:ln>
        </p:spPr>
        <p:txBody>
          <a:bodyPr wrap="none" rtlCol="0">
            <a:spAutoFit/>
          </a:bodyPr>
          <a:lstStyle/>
          <a:p>
            <a:r>
              <a:rPr lang="en-US" sz="1600" dirty="0"/>
              <a:t>PIN entry time-out</a:t>
            </a:r>
            <a:r>
              <a:rPr lang="cs-CZ" sz="1600" dirty="0"/>
              <a:t>.</a:t>
            </a:r>
          </a:p>
        </p:txBody>
      </p:sp>
      <p:sp>
        <p:nvSpPr>
          <p:cNvPr id="8" name="Zahnutá šipka doleva 7"/>
          <p:cNvSpPr/>
          <p:nvPr/>
        </p:nvSpPr>
        <p:spPr bwMode="auto">
          <a:xfrm>
            <a:off x="4669903" y="2479382"/>
            <a:ext cx="665723" cy="967155"/>
          </a:xfrm>
          <a:prstGeom prst="curvedLef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cs-CZ" sz="2400" b="0" i="0" u="none" strike="noStrike" cap="none" normalizeH="0" baseline="0">
              <a:ln>
                <a:noFill/>
              </a:ln>
              <a:solidFill>
                <a:schemeClr val="tx1"/>
              </a:solidFill>
              <a:effectLst/>
              <a:latin typeface="Arial" charset="0"/>
            </a:endParaRPr>
          </a:p>
        </p:txBody>
      </p:sp>
      <p:sp>
        <p:nvSpPr>
          <p:cNvPr id="9" name="TextovéPole 8"/>
          <p:cNvSpPr txBox="1"/>
          <p:nvPr/>
        </p:nvSpPr>
        <p:spPr>
          <a:xfrm>
            <a:off x="1752288" y="4347250"/>
            <a:ext cx="3664786" cy="1107996"/>
          </a:xfrm>
          <a:prstGeom prst="rect">
            <a:avLst/>
          </a:prstGeom>
          <a:solidFill>
            <a:schemeClr val="bg1">
              <a:lumMod val="95000"/>
            </a:schemeClr>
          </a:solidFill>
          <a:ln>
            <a:solidFill>
              <a:schemeClr val="bg2"/>
            </a:solidFill>
          </a:ln>
          <a:effectLst/>
        </p:spPr>
        <p:txBody>
          <a:bodyPr wrap="none" rtlCol="0">
            <a:spAutoFit/>
          </a:bodyPr>
          <a:lstStyle/>
          <a:p>
            <a:r>
              <a:rPr lang="cs-CZ" sz="1600" dirty="0"/>
              <a:t>Invalid PIN:</a:t>
            </a:r>
          </a:p>
          <a:p>
            <a:r>
              <a:rPr lang="cs-CZ" sz="1600" dirty="0"/>
              <a:t>Network </a:t>
            </a:r>
            <a:r>
              <a:rPr lang="cs-CZ" sz="1600" dirty="0" err="1"/>
              <a:t>is</a:t>
            </a:r>
            <a:r>
              <a:rPr lang="cs-CZ" sz="1600" dirty="0"/>
              <a:t> </a:t>
            </a:r>
            <a:r>
              <a:rPr lang="cs-CZ" sz="1600" dirty="0" err="1"/>
              <a:t>down</a:t>
            </a:r>
            <a:r>
              <a:rPr lang="cs-CZ" sz="1600" dirty="0"/>
              <a:t>:</a:t>
            </a:r>
          </a:p>
          <a:p>
            <a:r>
              <a:rPr lang="en-US" sz="1600" dirty="0"/>
              <a:t>The customer walked away (time-out):</a:t>
            </a:r>
          </a:p>
          <a:p>
            <a:r>
              <a:rPr lang="en-US" sz="1600" dirty="0"/>
              <a:t>Cash did not eject properly:</a:t>
            </a:r>
            <a:endParaRPr lang="cs-CZ" sz="1600" dirty="0"/>
          </a:p>
        </p:txBody>
      </p:sp>
    </p:spTree>
    <p:extLst>
      <p:ext uri="{BB962C8B-B14F-4D97-AF65-F5344CB8AC3E}">
        <p14:creationId xmlns:p14="http://schemas.microsoft.com/office/powerpoint/2010/main" val="3671639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lstStyle/>
          <a:p>
            <a:r>
              <a:rPr lang="en-US" dirty="0"/>
              <a:t>Rationalize the extensions list.</a:t>
            </a:r>
          </a:p>
          <a:p>
            <a:pPr lvl="1"/>
            <a:r>
              <a:rPr lang="en-US" sz="2000" dirty="0"/>
              <a:t>The system must be able to detect the condition.</a:t>
            </a:r>
          </a:p>
          <a:p>
            <a:pPr lvl="1"/>
            <a:r>
              <a:rPr lang="en-US" sz="2000" dirty="0"/>
              <a:t>The system must be obliged to handle detecting </a:t>
            </a:r>
            <a:r>
              <a:rPr lang="cs-CZ" sz="2000" dirty="0" err="1"/>
              <a:t>the</a:t>
            </a:r>
            <a:r>
              <a:rPr lang="cs-CZ" sz="2000" dirty="0"/>
              <a:t> </a:t>
            </a:r>
            <a:r>
              <a:rPr lang="en-US" sz="2000" dirty="0"/>
              <a:t>condition.</a:t>
            </a:r>
          </a:p>
          <a:p>
            <a:r>
              <a:rPr lang="en-US" dirty="0"/>
              <a:t>Roll up failures</a:t>
            </a:r>
          </a:p>
          <a:p>
            <a:endParaRPr lang="en-US" sz="2400" dirty="0"/>
          </a:p>
          <a:p>
            <a:endParaRPr lang="cs-CZ" dirty="0"/>
          </a:p>
        </p:txBody>
      </p:sp>
      <p:sp>
        <p:nvSpPr>
          <p:cNvPr id="3" name="Nadpis 2"/>
          <p:cNvSpPr>
            <a:spLocks noGrp="1"/>
          </p:cNvSpPr>
          <p:nvPr>
            <p:ph type="title"/>
          </p:nvPr>
        </p:nvSpPr>
        <p:spPr/>
        <p:txBody>
          <a:bodyPr/>
          <a:lstStyle/>
          <a:p>
            <a:r>
              <a:rPr lang="en-US" dirty="0"/>
              <a:t>Extension optimization</a:t>
            </a:r>
            <a:endParaRPr lang="cs-CZ" dirty="0"/>
          </a:p>
        </p:txBody>
      </p:sp>
      <p:sp>
        <p:nvSpPr>
          <p:cNvPr id="4" name="TextovéPole 3"/>
          <p:cNvSpPr txBox="1"/>
          <p:nvPr/>
        </p:nvSpPr>
        <p:spPr>
          <a:xfrm>
            <a:off x="142114" y="3527704"/>
            <a:ext cx="3839513" cy="1815882"/>
          </a:xfrm>
          <a:prstGeom prst="rect">
            <a:avLst/>
          </a:prstGeom>
          <a:solidFill>
            <a:schemeClr val="bg1">
              <a:lumMod val="95000"/>
            </a:schemeClr>
          </a:solidFill>
          <a:ln>
            <a:solidFill>
              <a:schemeClr val="bg2"/>
            </a:solidFill>
          </a:ln>
          <a:effectLst/>
        </p:spPr>
        <p:txBody>
          <a:bodyPr wrap="none" rtlCol="0">
            <a:spAutoFit/>
          </a:bodyPr>
          <a:lstStyle/>
          <a:p>
            <a:r>
              <a:rPr lang="cs-CZ" sz="1600" b="1" dirty="0"/>
              <a:t>Use Case: Update </a:t>
            </a:r>
            <a:r>
              <a:rPr lang="cs-CZ" sz="1600" b="1" dirty="0" err="1"/>
              <a:t>Investment</a:t>
            </a:r>
            <a:endParaRPr lang="cs-CZ" sz="1600" b="1" dirty="0"/>
          </a:p>
          <a:p>
            <a:r>
              <a:rPr lang="cs-CZ" sz="1600" dirty="0"/>
              <a:t>...</a:t>
            </a:r>
          </a:p>
          <a:p>
            <a:r>
              <a:rPr lang="en-US" sz="1600" dirty="0"/>
              <a:t>7. </a:t>
            </a:r>
            <a:r>
              <a:rPr lang="cs-CZ" sz="1600" dirty="0" err="1"/>
              <a:t>The</a:t>
            </a:r>
            <a:r>
              <a:rPr lang="cs-CZ" sz="1600" dirty="0"/>
              <a:t> u</a:t>
            </a:r>
            <a:r>
              <a:rPr lang="en-US" sz="1600" dirty="0"/>
              <a:t>ser has PAF </a:t>
            </a:r>
            <a:r>
              <a:rPr lang="en-US" sz="1600" u="sng" dirty="0"/>
              <a:t>save the work</a:t>
            </a:r>
            <a:r>
              <a:rPr lang="en-US" sz="1600" dirty="0"/>
              <a:t>.</a:t>
            </a:r>
          </a:p>
          <a:p>
            <a:r>
              <a:rPr lang="cs-CZ" sz="1600" dirty="0"/>
              <a:t>8. ...</a:t>
            </a:r>
          </a:p>
          <a:p>
            <a:r>
              <a:rPr lang="cs-CZ" sz="1600" b="1" dirty="0" err="1"/>
              <a:t>Extensions</a:t>
            </a:r>
            <a:r>
              <a:rPr lang="cs-CZ" sz="1600" b="1" dirty="0"/>
              <a:t>:</a:t>
            </a:r>
          </a:p>
          <a:p>
            <a:r>
              <a:rPr lang="cs-CZ" sz="1600" dirty="0"/>
              <a:t>7a. </a:t>
            </a:r>
            <a:r>
              <a:rPr lang="cs-CZ" sz="1600" dirty="0" err="1"/>
              <a:t>Save</a:t>
            </a:r>
            <a:r>
              <a:rPr lang="cs-CZ" sz="1600" dirty="0"/>
              <a:t> </a:t>
            </a:r>
            <a:r>
              <a:rPr lang="cs-CZ" sz="1600" dirty="0" err="1"/>
              <a:t>fails</a:t>
            </a:r>
            <a:r>
              <a:rPr lang="cs-CZ" sz="1600" dirty="0"/>
              <a:t>:</a:t>
            </a:r>
          </a:p>
          <a:p>
            <a:r>
              <a:rPr lang="cs-CZ" sz="1600" dirty="0"/>
              <a:t>   </a:t>
            </a:r>
            <a:r>
              <a:rPr lang="en-US" sz="1600" dirty="0"/>
              <a:t>7a1. ...whatever should happen next...</a:t>
            </a:r>
            <a:endParaRPr lang="cs-CZ" sz="1600" dirty="0"/>
          </a:p>
        </p:txBody>
      </p:sp>
      <p:cxnSp>
        <p:nvCxnSpPr>
          <p:cNvPr id="5" name="Přímá spojovací šipka 6"/>
          <p:cNvCxnSpPr/>
          <p:nvPr/>
        </p:nvCxnSpPr>
        <p:spPr bwMode="auto">
          <a:xfrm>
            <a:off x="2819554" y="4194089"/>
            <a:ext cx="1162073" cy="24155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6" name="TextovéPole 5"/>
          <p:cNvSpPr txBox="1"/>
          <p:nvPr/>
        </p:nvSpPr>
        <p:spPr>
          <a:xfrm>
            <a:off x="3563888" y="4435645"/>
            <a:ext cx="5371983" cy="2062103"/>
          </a:xfrm>
          <a:prstGeom prst="rect">
            <a:avLst/>
          </a:prstGeom>
          <a:solidFill>
            <a:schemeClr val="bg1">
              <a:lumMod val="95000"/>
            </a:schemeClr>
          </a:solidFill>
          <a:ln>
            <a:solidFill>
              <a:schemeClr val="bg2"/>
            </a:solidFill>
          </a:ln>
          <a:effectLst/>
        </p:spPr>
        <p:txBody>
          <a:bodyPr wrap="none" rtlCol="0">
            <a:spAutoFit/>
          </a:bodyPr>
          <a:lstStyle/>
          <a:p>
            <a:r>
              <a:rPr lang="cs-CZ" sz="1600" b="1" dirty="0"/>
              <a:t>Use Case: </a:t>
            </a:r>
            <a:r>
              <a:rPr lang="cs-CZ" sz="1600" b="1" dirty="0" err="1"/>
              <a:t>Save</a:t>
            </a:r>
            <a:r>
              <a:rPr lang="cs-CZ" sz="1600" b="1" dirty="0"/>
              <a:t> </a:t>
            </a:r>
            <a:r>
              <a:rPr lang="cs-CZ" sz="1600" b="1" dirty="0" err="1"/>
              <a:t>Work</a:t>
            </a:r>
            <a:endParaRPr lang="cs-CZ" sz="1600" b="1" dirty="0"/>
          </a:p>
          <a:p>
            <a:r>
              <a:rPr lang="cs-CZ" sz="1600" dirty="0"/>
              <a:t>...</a:t>
            </a:r>
          </a:p>
          <a:p>
            <a:r>
              <a:rPr lang="cs-CZ" sz="1600" dirty="0" err="1"/>
              <a:t>Extensions</a:t>
            </a:r>
            <a:r>
              <a:rPr lang="cs-CZ" sz="1600" dirty="0"/>
              <a:t>:</a:t>
            </a:r>
          </a:p>
          <a:p>
            <a:r>
              <a:rPr lang="en-US" sz="1600" dirty="0"/>
              <a:t>3a. File already exists (user doesn't want to overwrite): ...</a:t>
            </a:r>
          </a:p>
          <a:p>
            <a:r>
              <a:rPr lang="cs-CZ" sz="1600" dirty="0"/>
              <a:t>3b. </a:t>
            </a:r>
            <a:r>
              <a:rPr lang="cs-CZ" sz="1600" dirty="0" err="1"/>
              <a:t>Directory</a:t>
            </a:r>
            <a:r>
              <a:rPr lang="cs-CZ" sz="1600" dirty="0"/>
              <a:t> not </a:t>
            </a:r>
            <a:r>
              <a:rPr lang="cs-CZ" sz="1600" dirty="0" err="1"/>
              <a:t>found</a:t>
            </a:r>
            <a:r>
              <a:rPr lang="cs-CZ" sz="1600" dirty="0"/>
              <a:t>: ...</a:t>
            </a:r>
          </a:p>
          <a:p>
            <a:r>
              <a:rPr lang="en-US" sz="1600" dirty="0"/>
              <a:t>4a. Out of disk space: ...</a:t>
            </a:r>
          </a:p>
          <a:p>
            <a:r>
              <a:rPr lang="cs-CZ" sz="1600" dirty="0"/>
              <a:t>4b. </a:t>
            </a:r>
            <a:r>
              <a:rPr lang="cs-CZ" sz="1600" dirty="0" err="1"/>
              <a:t>File</a:t>
            </a:r>
            <a:r>
              <a:rPr lang="cs-CZ" sz="1600" dirty="0"/>
              <a:t> </a:t>
            </a:r>
            <a:r>
              <a:rPr lang="cs-CZ" sz="1600" dirty="0" err="1"/>
              <a:t>write</a:t>
            </a:r>
            <a:r>
              <a:rPr lang="cs-CZ" sz="1600" dirty="0"/>
              <a:t>-</a:t>
            </a:r>
            <a:r>
              <a:rPr lang="cs-CZ" sz="1600" dirty="0" err="1"/>
              <a:t>protected</a:t>
            </a:r>
            <a:r>
              <a:rPr lang="cs-CZ" sz="1600" dirty="0"/>
              <a:t>: ...</a:t>
            </a:r>
          </a:p>
          <a:p>
            <a:r>
              <a:rPr lang="cs-CZ" sz="1600" dirty="0"/>
              <a:t>... </a:t>
            </a:r>
            <a:r>
              <a:rPr lang="cs-CZ" sz="1600" dirty="0" err="1"/>
              <a:t>and</a:t>
            </a:r>
            <a:r>
              <a:rPr lang="cs-CZ" sz="1600" dirty="0"/>
              <a:t> </a:t>
            </a:r>
            <a:r>
              <a:rPr lang="cs-CZ" sz="1600" dirty="0" err="1"/>
              <a:t>so</a:t>
            </a:r>
            <a:r>
              <a:rPr lang="cs-CZ" sz="1600" dirty="0"/>
              <a:t> on...</a:t>
            </a:r>
          </a:p>
        </p:txBody>
      </p:sp>
    </p:spTree>
    <p:extLst>
      <p:ext uri="{BB962C8B-B14F-4D97-AF65-F5344CB8AC3E}">
        <p14:creationId xmlns:p14="http://schemas.microsoft.com/office/powerpoint/2010/main" val="130210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Action Steps – guidelines 12:</a:t>
            </a:r>
            <a:br>
              <a:rPr lang="en-US" dirty="0"/>
            </a:br>
            <a:r>
              <a:rPr lang="en-US" sz="3200" dirty="0"/>
              <a:t>Condition handling is indented.</a:t>
            </a:r>
          </a:p>
        </p:txBody>
      </p:sp>
      <p:sp>
        <p:nvSpPr>
          <p:cNvPr id="3" name="Zástupný symbol pro obsah 2"/>
          <p:cNvSpPr>
            <a:spLocks noGrp="1"/>
          </p:cNvSpPr>
          <p:nvPr>
            <p:ph idx="1"/>
          </p:nvPr>
        </p:nvSpPr>
        <p:spPr/>
        <p:txBody>
          <a:bodyPr/>
          <a:lstStyle/>
          <a:p>
            <a:r>
              <a:rPr lang="en-US" dirty="0"/>
              <a:t>indent the action step and start numbering again at 1</a:t>
            </a:r>
            <a:endParaRPr lang="cs-CZ" dirty="0"/>
          </a:p>
        </p:txBody>
      </p:sp>
      <p:sp>
        <p:nvSpPr>
          <p:cNvPr id="9" name="TextovéPole 8"/>
          <p:cNvSpPr txBox="1"/>
          <p:nvPr/>
        </p:nvSpPr>
        <p:spPr>
          <a:xfrm>
            <a:off x="1303072" y="2708920"/>
            <a:ext cx="7749686" cy="1323439"/>
          </a:xfrm>
          <a:prstGeom prst="rect">
            <a:avLst/>
          </a:prstGeom>
          <a:solidFill>
            <a:schemeClr val="bg1">
              <a:lumMod val="95000"/>
            </a:schemeClr>
          </a:solidFill>
          <a:ln>
            <a:solidFill>
              <a:schemeClr val="bg2"/>
            </a:solidFill>
          </a:ln>
          <a:effectLst/>
        </p:spPr>
        <p:txBody>
          <a:bodyPr wrap="none" rtlCol="0">
            <a:spAutoFit/>
          </a:bodyPr>
          <a:lstStyle/>
          <a:p>
            <a:r>
              <a:rPr lang="en-US" sz="2000" u="sng" dirty="0"/>
              <a:t>Extensions</a:t>
            </a:r>
          </a:p>
          <a:p>
            <a:r>
              <a:rPr lang="en-US" sz="2000" dirty="0"/>
              <a:t>2a. Insufficient funds:</a:t>
            </a:r>
          </a:p>
          <a:p>
            <a:r>
              <a:rPr lang="en-US" sz="2000" dirty="0"/>
              <a:t>	2a1. </a:t>
            </a:r>
            <a:r>
              <a:rPr lang="cs-CZ" sz="2000" dirty="0" err="1"/>
              <a:t>The</a:t>
            </a:r>
            <a:r>
              <a:rPr lang="cs-CZ" sz="2000" dirty="0"/>
              <a:t> s</a:t>
            </a:r>
            <a:r>
              <a:rPr lang="en-US" sz="2000" dirty="0" err="1"/>
              <a:t>ystem</a:t>
            </a:r>
            <a:r>
              <a:rPr lang="en-US" sz="2000" dirty="0"/>
              <a:t> notifies customer, asks for a new amount.</a:t>
            </a:r>
          </a:p>
          <a:p>
            <a:r>
              <a:rPr lang="en-US" sz="2000" dirty="0"/>
              <a:t>	2a2. </a:t>
            </a:r>
            <a:r>
              <a:rPr lang="cs-CZ" sz="2000" dirty="0" err="1"/>
              <a:t>The</a:t>
            </a:r>
            <a:r>
              <a:rPr lang="cs-CZ" sz="2000" dirty="0"/>
              <a:t> c</a:t>
            </a:r>
            <a:r>
              <a:rPr lang="en-US" sz="2000" dirty="0" err="1"/>
              <a:t>ustomer</a:t>
            </a:r>
            <a:r>
              <a:rPr lang="en-US" sz="2000" dirty="0"/>
              <a:t> enters new amount.</a:t>
            </a:r>
          </a:p>
        </p:txBody>
      </p:sp>
    </p:spTree>
    <p:extLst>
      <p:ext uri="{BB962C8B-B14F-4D97-AF65-F5344CB8AC3E}">
        <p14:creationId xmlns:p14="http://schemas.microsoft.com/office/powerpoint/2010/main" val="397225060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Failures</a:t>
            </a:r>
            <a:r>
              <a:rPr lang="cs-CZ" dirty="0"/>
              <a:t> </a:t>
            </a:r>
            <a:r>
              <a:rPr lang="en-US" dirty="0"/>
              <a:t>within</a:t>
            </a:r>
            <a:r>
              <a:rPr lang="cs-CZ" dirty="0"/>
              <a:t> </a:t>
            </a:r>
            <a:r>
              <a:rPr lang="en-US" dirty="0"/>
              <a:t>failures</a:t>
            </a:r>
          </a:p>
        </p:txBody>
      </p:sp>
      <p:sp>
        <p:nvSpPr>
          <p:cNvPr id="5" name="TextovéPole 4"/>
          <p:cNvSpPr txBox="1"/>
          <p:nvPr/>
        </p:nvSpPr>
        <p:spPr>
          <a:xfrm>
            <a:off x="589610" y="1792532"/>
            <a:ext cx="8302870" cy="2923877"/>
          </a:xfrm>
          <a:prstGeom prst="rect">
            <a:avLst/>
          </a:prstGeom>
          <a:solidFill>
            <a:schemeClr val="bg1">
              <a:lumMod val="95000"/>
            </a:schemeClr>
          </a:solidFill>
          <a:ln>
            <a:solidFill>
              <a:schemeClr val="bg2"/>
            </a:solidFill>
          </a:ln>
        </p:spPr>
        <p:txBody>
          <a:bodyPr wrap="square" rtlCol="0">
            <a:spAutoFit/>
          </a:bodyPr>
          <a:lstStyle/>
          <a:p>
            <a:r>
              <a:rPr lang="en-US" sz="2400" b="1" dirty="0"/>
              <a:t>Extensions</a:t>
            </a:r>
          </a:p>
          <a:p>
            <a:r>
              <a:rPr lang="en-US" sz="2000" dirty="0"/>
              <a:t>6a. </a:t>
            </a:r>
            <a:r>
              <a:rPr lang="cs-CZ" sz="2000" dirty="0" err="1"/>
              <a:t>The</a:t>
            </a:r>
            <a:r>
              <a:rPr lang="cs-CZ" sz="2000" dirty="0"/>
              <a:t> c</a:t>
            </a:r>
            <a:r>
              <a:rPr lang="en-US" sz="2000" dirty="0" err="1"/>
              <a:t>lerk</a:t>
            </a:r>
            <a:r>
              <a:rPr lang="en-US" sz="2000" dirty="0"/>
              <a:t> decides to exit without completing minimum information:</a:t>
            </a:r>
          </a:p>
          <a:p>
            <a:r>
              <a:rPr lang="cs-CZ" sz="2000" dirty="0"/>
              <a:t>    </a:t>
            </a:r>
            <a:r>
              <a:rPr lang="en-US" sz="2000" dirty="0"/>
              <a:t>6a1. </a:t>
            </a:r>
            <a:r>
              <a:rPr lang="cs-CZ" sz="2000" dirty="0" err="1"/>
              <a:t>The</a:t>
            </a:r>
            <a:r>
              <a:rPr lang="cs-CZ" sz="2000" dirty="0"/>
              <a:t> s</a:t>
            </a:r>
            <a:r>
              <a:rPr lang="en-US" sz="2000" dirty="0" err="1"/>
              <a:t>ystem</a:t>
            </a:r>
            <a:r>
              <a:rPr lang="en-US" sz="2000" dirty="0"/>
              <a:t> warns </a:t>
            </a:r>
            <a:r>
              <a:rPr lang="cs-CZ" sz="2000" dirty="0" err="1"/>
              <a:t>the</a:t>
            </a:r>
            <a:r>
              <a:rPr lang="cs-CZ" sz="2000" dirty="0"/>
              <a:t> </a:t>
            </a:r>
            <a:r>
              <a:rPr lang="en-US" sz="2000" dirty="0"/>
              <a:t>Clerk it cannot exit and finalize the form without</a:t>
            </a:r>
            <a:r>
              <a:rPr lang="cs-CZ" sz="2000" dirty="0"/>
              <a:t> </a:t>
            </a:r>
            <a:r>
              <a:rPr lang="en-US" sz="2000" dirty="0"/>
              <a:t>date, name or policy</a:t>
            </a:r>
            <a:r>
              <a:rPr lang="cs-CZ" sz="2000" dirty="0"/>
              <a:t> </a:t>
            </a:r>
            <a:r>
              <a:rPr lang="en-US" sz="2000" dirty="0"/>
              <a:t>number, or adjuster name provided.</a:t>
            </a:r>
          </a:p>
          <a:p>
            <a:r>
              <a:rPr lang="cs-CZ" sz="2000" dirty="0"/>
              <a:t>        </a:t>
            </a:r>
            <a:r>
              <a:rPr lang="en-US" sz="2000" dirty="0"/>
              <a:t>6a1a. </a:t>
            </a:r>
            <a:r>
              <a:rPr lang="cs-CZ" sz="2000" dirty="0" err="1"/>
              <a:t>The</a:t>
            </a:r>
            <a:r>
              <a:rPr lang="cs-CZ" sz="2000" dirty="0"/>
              <a:t> c</a:t>
            </a:r>
            <a:r>
              <a:rPr lang="en-US" sz="2000" dirty="0" err="1"/>
              <a:t>lerk</a:t>
            </a:r>
            <a:r>
              <a:rPr lang="en-US" sz="2000" dirty="0"/>
              <a:t> chooses to continue entering loss</a:t>
            </a:r>
          </a:p>
          <a:p>
            <a:r>
              <a:rPr lang="cs-CZ" sz="2000" dirty="0"/>
              <a:t>        </a:t>
            </a:r>
            <a:r>
              <a:rPr lang="en-US" sz="2000" dirty="0"/>
              <a:t>6a1b. </a:t>
            </a:r>
            <a:r>
              <a:rPr lang="cs-CZ" sz="2000" dirty="0" err="1"/>
              <a:t>The</a:t>
            </a:r>
            <a:r>
              <a:rPr lang="cs-CZ" sz="2000" dirty="0"/>
              <a:t> c</a:t>
            </a:r>
            <a:r>
              <a:rPr lang="en-US" sz="2000" dirty="0" err="1"/>
              <a:t>lerk</a:t>
            </a:r>
            <a:r>
              <a:rPr lang="en-US" sz="2000" dirty="0"/>
              <a:t> saves as "intermediate" report and exits.</a:t>
            </a:r>
          </a:p>
          <a:p>
            <a:r>
              <a:rPr lang="cs-CZ" sz="2000" dirty="0"/>
              <a:t>        </a:t>
            </a:r>
            <a:r>
              <a:rPr lang="en-US" sz="2000" dirty="0"/>
              <a:t>6a1c. </a:t>
            </a:r>
            <a:r>
              <a:rPr lang="cs-CZ" sz="2000" dirty="0" err="1"/>
              <a:t>The</a:t>
            </a:r>
            <a:r>
              <a:rPr lang="cs-CZ" sz="2000" dirty="0"/>
              <a:t> c</a:t>
            </a:r>
            <a:r>
              <a:rPr lang="en-US" sz="2000" dirty="0" err="1"/>
              <a:t>lerk</a:t>
            </a:r>
            <a:r>
              <a:rPr lang="en-US" sz="2000" dirty="0"/>
              <a:t> insists on exiting without entering minimum </a:t>
            </a:r>
            <a:r>
              <a:rPr lang="cs-CZ" sz="2000" dirty="0"/>
              <a:t>	</a:t>
            </a:r>
            <a:r>
              <a:rPr lang="en-US" sz="2000" dirty="0"/>
              <a:t>information:</a:t>
            </a:r>
          </a:p>
          <a:p>
            <a:r>
              <a:rPr lang="cs-CZ" sz="2000" dirty="0"/>
              <a:t> </a:t>
            </a:r>
            <a:r>
              <a:rPr lang="cs-CZ" sz="2000" dirty="0" err="1"/>
              <a:t>The</a:t>
            </a:r>
            <a:r>
              <a:rPr lang="cs-CZ" sz="2000" dirty="0"/>
              <a:t> s</a:t>
            </a:r>
            <a:r>
              <a:rPr lang="en-US" sz="2000" dirty="0" err="1"/>
              <a:t>ystem</a:t>
            </a:r>
            <a:r>
              <a:rPr lang="en-US" sz="2000" dirty="0"/>
              <a:t> discards any intermediate saved versions and</a:t>
            </a:r>
            <a:r>
              <a:rPr lang="cs-CZ" sz="2000" dirty="0"/>
              <a:t> </a:t>
            </a:r>
            <a:r>
              <a:rPr lang="en-US" sz="2000" dirty="0"/>
              <a:t>exits.</a:t>
            </a:r>
            <a:endParaRPr lang="cs-CZ" sz="2000" dirty="0"/>
          </a:p>
        </p:txBody>
      </p:sp>
    </p:spTree>
  </p:cSld>
  <p:clrMapOvr>
    <a:masterClrMapping/>
  </p:clrMapOvr>
  <p:transition advClick="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lstStyle/>
          <a:p>
            <a:r>
              <a:rPr lang="en-US" dirty="0"/>
              <a:t>consider using if</a:t>
            </a:r>
          </a:p>
          <a:p>
            <a:pPr lvl="1"/>
            <a:r>
              <a:rPr lang="en-US" dirty="0"/>
              <a:t>The extension is used in several places.</a:t>
            </a:r>
            <a:endParaRPr lang="cs-CZ" dirty="0"/>
          </a:p>
          <a:p>
            <a:pPr lvl="1"/>
            <a:r>
              <a:rPr lang="en-US" dirty="0"/>
              <a:t>The extension makes the use case really hard to read.</a:t>
            </a:r>
          </a:p>
          <a:p>
            <a:r>
              <a:rPr lang="en-US" dirty="0"/>
              <a:t>costs: it must be:</a:t>
            </a:r>
          </a:p>
          <a:p>
            <a:pPr lvl="1"/>
            <a:r>
              <a:rPr lang="en-US" dirty="0"/>
              <a:t>Labeled,</a:t>
            </a:r>
          </a:p>
          <a:p>
            <a:pPr lvl="1"/>
            <a:r>
              <a:rPr lang="en-US" dirty="0"/>
              <a:t>Tracked,</a:t>
            </a:r>
          </a:p>
          <a:p>
            <a:pPr lvl="1"/>
            <a:r>
              <a:rPr lang="en-US" dirty="0"/>
              <a:t>Scheduled,</a:t>
            </a:r>
          </a:p>
          <a:p>
            <a:pPr lvl="1"/>
            <a:r>
              <a:rPr lang="en-US" dirty="0"/>
              <a:t>Tested,</a:t>
            </a:r>
          </a:p>
          <a:p>
            <a:pPr lvl="1"/>
            <a:r>
              <a:rPr lang="en-US" dirty="0"/>
              <a:t>Maintained.</a:t>
            </a:r>
          </a:p>
          <a:p>
            <a:endParaRPr lang="cs-CZ" dirty="0"/>
          </a:p>
          <a:p>
            <a:endParaRPr lang="cs-CZ" dirty="0"/>
          </a:p>
        </p:txBody>
      </p:sp>
      <p:sp>
        <p:nvSpPr>
          <p:cNvPr id="3" name="Nadpis 2"/>
          <p:cNvSpPr>
            <a:spLocks noGrp="1"/>
          </p:cNvSpPr>
          <p:nvPr>
            <p:ph type="title"/>
          </p:nvPr>
        </p:nvSpPr>
        <p:spPr/>
        <p:txBody>
          <a:bodyPr/>
          <a:lstStyle/>
          <a:p>
            <a:r>
              <a:rPr lang="en-US" dirty="0"/>
              <a:t>Creating a new use case from an extension</a:t>
            </a:r>
            <a:endParaRPr lang="cs-CZ" dirty="0"/>
          </a:p>
        </p:txBody>
      </p:sp>
    </p:spTree>
    <p:extLst>
      <p:ext uri="{BB962C8B-B14F-4D97-AF65-F5344CB8AC3E}">
        <p14:creationId xmlns:p14="http://schemas.microsoft.com/office/powerpoint/2010/main" val="140116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R="0" rtl="0"/>
            <a:r>
              <a:rPr lang="en-US" dirty="0">
                <a:latin typeface="Times New Roman"/>
              </a:rPr>
              <a:t>Requirement specifications</a:t>
            </a:r>
            <a:endParaRPr lang="en-US" b="1" baseline="0" dirty="0">
              <a:latin typeface="Times New Roman"/>
            </a:endParaRPr>
          </a:p>
        </p:txBody>
      </p:sp>
      <p:sp>
        <p:nvSpPr>
          <p:cNvPr id="3" name="Zástupný symbol pro text 2"/>
          <p:cNvSpPr>
            <a:spLocks noGrp="1"/>
          </p:cNvSpPr>
          <p:nvPr>
            <p:ph type="body" idx="1"/>
          </p:nvPr>
        </p:nvSpPr>
        <p:spPr/>
        <p:txBody>
          <a:bodyPr/>
          <a:lstStyle/>
          <a:p>
            <a:pPr marL="0" indent="0">
              <a:buNone/>
            </a:pPr>
            <a:r>
              <a:rPr lang="en-US" dirty="0"/>
              <a:t>Requirements expressed in :</a:t>
            </a:r>
            <a:endParaRPr lang="cs-CZ" dirty="0"/>
          </a:p>
          <a:p>
            <a:r>
              <a:rPr lang="en-US" dirty="0"/>
              <a:t>Natural language sentences</a:t>
            </a:r>
            <a:endParaRPr lang="cs-CZ" dirty="0"/>
          </a:p>
          <a:p>
            <a:r>
              <a:rPr lang="en-US" dirty="0"/>
              <a:t>Structured</a:t>
            </a:r>
            <a:r>
              <a:rPr lang="cs-CZ" dirty="0"/>
              <a:t> </a:t>
            </a:r>
            <a:r>
              <a:rPr lang="en-US" dirty="0"/>
              <a:t>natural language</a:t>
            </a:r>
          </a:p>
          <a:p>
            <a:r>
              <a:rPr lang="en-US" dirty="0"/>
              <a:t>Design description language</a:t>
            </a:r>
          </a:p>
          <a:p>
            <a:r>
              <a:rPr lang="en-US" dirty="0"/>
              <a:t>Graphical notations</a:t>
            </a:r>
          </a:p>
          <a:p>
            <a:r>
              <a:rPr lang="en-US" dirty="0"/>
              <a:t>Formal specifications</a:t>
            </a:r>
          </a:p>
          <a:p>
            <a:pPr marL="0" indent="0">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Technology &amp; Data Variations</a:t>
            </a:r>
          </a:p>
        </p:txBody>
      </p:sp>
      <p:sp>
        <p:nvSpPr>
          <p:cNvPr id="3" name="Zástupný symbol pro obsah 2"/>
          <p:cNvSpPr>
            <a:spLocks noGrp="1"/>
          </p:cNvSpPr>
          <p:nvPr>
            <p:ph idx="1"/>
          </p:nvPr>
        </p:nvSpPr>
        <p:spPr>
          <a:xfrm>
            <a:off x="457347" y="4157664"/>
            <a:ext cx="8229307" cy="542925"/>
          </a:xfrm>
        </p:spPr>
        <p:txBody>
          <a:bodyPr>
            <a:normAutofit fontScale="92500" lnSpcReduction="10000"/>
          </a:bodyPr>
          <a:lstStyle/>
          <a:p>
            <a:r>
              <a:rPr lang="en-US" dirty="0"/>
              <a:t>It is not extensions – it is rather specialization</a:t>
            </a:r>
            <a:endParaRPr lang="cs-CZ" dirty="0"/>
          </a:p>
        </p:txBody>
      </p:sp>
      <p:sp>
        <p:nvSpPr>
          <p:cNvPr id="5" name="TextovéPole 4"/>
          <p:cNvSpPr txBox="1"/>
          <p:nvPr/>
        </p:nvSpPr>
        <p:spPr>
          <a:xfrm>
            <a:off x="1750231" y="2166937"/>
            <a:ext cx="5176417" cy="1569660"/>
          </a:xfrm>
          <a:prstGeom prst="rect">
            <a:avLst/>
          </a:prstGeom>
          <a:solidFill>
            <a:schemeClr val="bg1">
              <a:lumMod val="95000"/>
            </a:schemeClr>
          </a:solidFill>
          <a:ln>
            <a:solidFill>
              <a:schemeClr val="bg2"/>
            </a:solidFill>
          </a:ln>
        </p:spPr>
        <p:txBody>
          <a:bodyPr wrap="none" rtlCol="0">
            <a:spAutoFit/>
          </a:bodyPr>
          <a:lstStyle/>
          <a:p>
            <a:r>
              <a:rPr lang="en-US" sz="1600" b="1" dirty="0"/>
              <a:t>Main</a:t>
            </a:r>
            <a:r>
              <a:rPr lang="cs-CZ" sz="1600" b="1" dirty="0"/>
              <a:t> </a:t>
            </a:r>
            <a:r>
              <a:rPr lang="en-US" sz="1600" b="1" dirty="0"/>
              <a:t>Success</a:t>
            </a:r>
            <a:r>
              <a:rPr lang="cs-CZ" sz="1600" b="1" dirty="0"/>
              <a:t> </a:t>
            </a:r>
            <a:r>
              <a:rPr lang="en-US" sz="1600" b="1" dirty="0"/>
              <a:t>Scenario</a:t>
            </a:r>
            <a:r>
              <a:rPr lang="cs-CZ" sz="1600" b="1" dirty="0"/>
              <a:t>:</a:t>
            </a:r>
          </a:p>
          <a:p>
            <a:r>
              <a:rPr lang="cs-CZ" sz="1600" dirty="0"/>
              <a:t>...</a:t>
            </a:r>
          </a:p>
          <a:p>
            <a:r>
              <a:rPr lang="en-US" sz="1600" dirty="0"/>
              <a:t>2. </a:t>
            </a:r>
            <a:r>
              <a:rPr lang="cs-CZ" sz="1600" dirty="0" err="1"/>
              <a:t>The</a:t>
            </a:r>
            <a:r>
              <a:rPr lang="cs-CZ" sz="1600" dirty="0"/>
              <a:t> u</a:t>
            </a:r>
            <a:r>
              <a:rPr lang="en-US" sz="1600" dirty="0"/>
              <a:t>ser identifies him/herself, bank, and account #.</a:t>
            </a:r>
          </a:p>
          <a:p>
            <a:r>
              <a:rPr lang="cs-CZ" sz="1600" dirty="0"/>
              <a:t>...</a:t>
            </a:r>
          </a:p>
          <a:p>
            <a:r>
              <a:rPr lang="cs-CZ" sz="1600" b="1" dirty="0"/>
              <a:t>Technology &amp; Data </a:t>
            </a:r>
            <a:r>
              <a:rPr lang="en-US" sz="1600" b="1" dirty="0"/>
              <a:t>Variations</a:t>
            </a:r>
            <a:r>
              <a:rPr lang="cs-CZ" sz="1600" b="1" dirty="0"/>
              <a:t> List:</a:t>
            </a:r>
          </a:p>
          <a:p>
            <a:r>
              <a:rPr lang="en-US" sz="1600" dirty="0"/>
              <a:t>2a. Use magnetic bank card, eye scan, or fingerprints."</a:t>
            </a:r>
            <a:endParaRPr lang="cs-CZ" sz="1600" dirty="0"/>
          </a:p>
        </p:txBody>
      </p:sp>
      <p:sp>
        <p:nvSpPr>
          <p:cNvPr id="4" name="TextovéPole 3"/>
          <p:cNvSpPr txBox="1"/>
          <p:nvPr/>
        </p:nvSpPr>
        <p:spPr>
          <a:xfrm>
            <a:off x="467544" y="1196752"/>
            <a:ext cx="5844870" cy="830997"/>
          </a:xfrm>
          <a:prstGeom prst="rect">
            <a:avLst/>
          </a:prstGeom>
          <a:solidFill>
            <a:schemeClr val="bg1">
              <a:lumMod val="95000"/>
            </a:schemeClr>
          </a:solidFill>
          <a:ln>
            <a:solidFill>
              <a:schemeClr val="bg2"/>
            </a:solidFill>
          </a:ln>
        </p:spPr>
        <p:txBody>
          <a:bodyPr wrap="none" rtlCol="0">
            <a:spAutoFit/>
          </a:bodyPr>
          <a:lstStyle/>
          <a:p>
            <a:r>
              <a:rPr lang="en-US" sz="1600" dirty="0"/>
              <a:t>7. Repay customer for returned goods.</a:t>
            </a:r>
          </a:p>
          <a:p>
            <a:r>
              <a:rPr lang="cs-CZ" sz="1600" b="1" dirty="0"/>
              <a:t>Technology &amp; Data </a:t>
            </a:r>
            <a:r>
              <a:rPr lang="en-US" sz="1600" b="1" dirty="0"/>
              <a:t>Variations</a:t>
            </a:r>
            <a:r>
              <a:rPr lang="cs-CZ" sz="1600" b="1" dirty="0"/>
              <a:t> List:</a:t>
            </a:r>
          </a:p>
          <a:p>
            <a:r>
              <a:rPr lang="en-US" sz="1600" dirty="0"/>
              <a:t>7a. Repay by check, EFTS, or credit against future purchases.</a:t>
            </a:r>
            <a:endParaRPr lang="cs-CZ" sz="1600" dirty="0"/>
          </a:p>
        </p:txBody>
      </p:sp>
      <p:pic>
        <p:nvPicPr>
          <p:cNvPr id="831491" name="Picture 3"/>
          <p:cNvPicPr>
            <a:picLocks noChangeAspect="1" noChangeArrowheads="1"/>
          </p:cNvPicPr>
          <p:nvPr/>
        </p:nvPicPr>
        <p:blipFill>
          <a:blip r:embed="rId3" cstate="print"/>
          <a:srcRect/>
          <a:stretch>
            <a:fillRect/>
          </a:stretch>
        </p:blipFill>
        <p:spPr bwMode="auto">
          <a:xfrm>
            <a:off x="3451191" y="4950465"/>
            <a:ext cx="4097063" cy="1868616"/>
          </a:xfrm>
          <a:prstGeom prst="rect">
            <a:avLst/>
          </a:prstGeom>
          <a:noFill/>
          <a:ln w="9525">
            <a:noFill/>
            <a:miter lim="800000"/>
            <a:headEnd/>
            <a:tailEnd/>
          </a:ln>
          <a:effectLst/>
        </p:spPr>
      </p:pic>
    </p:spTree>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lvl="0"/>
            <a:r>
              <a:rPr lang="en-US" dirty="0"/>
              <a:t>Linking Use Cases I</a:t>
            </a:r>
            <a:endParaRPr lang="cs-CZ" dirty="0"/>
          </a:p>
        </p:txBody>
      </p:sp>
      <p:sp>
        <p:nvSpPr>
          <p:cNvPr id="3" name="Zástupný symbol pro obsah 2"/>
          <p:cNvSpPr>
            <a:spLocks noGrp="1"/>
          </p:cNvSpPr>
          <p:nvPr>
            <p:ph idx="1"/>
          </p:nvPr>
        </p:nvSpPr>
        <p:spPr/>
        <p:txBody>
          <a:bodyPr/>
          <a:lstStyle/>
          <a:p>
            <a:r>
              <a:rPr lang="en-US" dirty="0"/>
              <a:t>Sub use cases</a:t>
            </a:r>
          </a:p>
          <a:p>
            <a:endParaRPr lang="en-US" dirty="0"/>
          </a:p>
          <a:p>
            <a:endParaRPr lang="en-US" dirty="0"/>
          </a:p>
          <a:p>
            <a:endParaRPr lang="en-US" dirty="0"/>
          </a:p>
          <a:p>
            <a:r>
              <a:rPr lang="en-US" dirty="0">
                <a:solidFill>
                  <a:schemeClr val="bg1">
                    <a:lumMod val="95000"/>
                  </a:schemeClr>
                </a:solidFill>
              </a:rPr>
              <a:t>Extension use cases</a:t>
            </a:r>
          </a:p>
        </p:txBody>
      </p:sp>
      <p:sp>
        <p:nvSpPr>
          <p:cNvPr id="5" name="TextovéPole 4"/>
          <p:cNvSpPr txBox="1"/>
          <p:nvPr/>
        </p:nvSpPr>
        <p:spPr>
          <a:xfrm>
            <a:off x="539552" y="2214564"/>
            <a:ext cx="5047890" cy="584775"/>
          </a:xfrm>
          <a:prstGeom prst="rect">
            <a:avLst/>
          </a:prstGeom>
          <a:solidFill>
            <a:schemeClr val="bg1">
              <a:lumMod val="95000"/>
            </a:schemeClr>
          </a:solidFill>
          <a:ln>
            <a:solidFill>
              <a:schemeClr val="bg2"/>
            </a:solidFill>
          </a:ln>
        </p:spPr>
        <p:txBody>
          <a:bodyPr wrap="square" rtlCol="0">
            <a:spAutoFit/>
          </a:bodyPr>
          <a:lstStyle/>
          <a:p>
            <a:r>
              <a:rPr lang="cs-CZ" sz="1600" dirty="0" err="1"/>
              <a:t>The</a:t>
            </a:r>
            <a:r>
              <a:rPr lang="cs-CZ" sz="1600" dirty="0"/>
              <a:t> user </a:t>
            </a:r>
            <a:r>
              <a:rPr lang="en-US" sz="1600" u="sng" dirty="0"/>
              <a:t>saves</a:t>
            </a:r>
            <a:r>
              <a:rPr lang="cs-CZ" sz="1600" u="sng" dirty="0"/>
              <a:t> the report</a:t>
            </a:r>
          </a:p>
          <a:p>
            <a:r>
              <a:rPr lang="cs-CZ" sz="1600" dirty="0" err="1"/>
              <a:t>The</a:t>
            </a:r>
            <a:r>
              <a:rPr lang="cs-CZ" sz="1600" dirty="0"/>
              <a:t> u</a:t>
            </a:r>
            <a:r>
              <a:rPr lang="en-US" sz="1600" dirty="0"/>
              <a:t>ser </a:t>
            </a:r>
            <a:r>
              <a:rPr lang="en-US" sz="1600" i="1" dirty="0"/>
              <a:t>saves the report </a:t>
            </a:r>
            <a:r>
              <a:rPr lang="en-US" sz="1600" dirty="0"/>
              <a:t>(UC 35 Save a Report)</a:t>
            </a:r>
            <a:endParaRPr lang="cs-CZ" sz="1600" dirty="0"/>
          </a:p>
        </p:txBody>
      </p:sp>
      <p:graphicFrame>
        <p:nvGraphicFramePr>
          <p:cNvPr id="4" name="Objekt 3"/>
          <p:cNvGraphicFramePr>
            <a:graphicFrameLocks noChangeAspect="1"/>
          </p:cNvGraphicFramePr>
          <p:nvPr>
            <p:extLst>
              <p:ext uri="{D42A27DB-BD31-4B8C-83A1-F6EECF244321}">
                <p14:modId xmlns:p14="http://schemas.microsoft.com/office/powerpoint/2010/main" val="1326006029"/>
              </p:ext>
            </p:extLst>
          </p:nvPr>
        </p:nvGraphicFramePr>
        <p:xfrm>
          <a:off x="3707904" y="2348880"/>
          <a:ext cx="5286781" cy="1728192"/>
        </p:xfrm>
        <a:graphic>
          <a:graphicData uri="http://schemas.openxmlformats.org/presentationml/2006/ole">
            <mc:AlternateContent xmlns:mc="http://schemas.openxmlformats.org/markup-compatibility/2006">
              <mc:Choice xmlns:v="urn:schemas-microsoft-com:vml" Requires="v">
                <p:oleObj name="Visio" r:id="rId3" imgW="4206780" imgH="1375923" progId="">
                  <p:embed/>
                </p:oleObj>
              </mc:Choice>
              <mc:Fallback>
                <p:oleObj name="Visio" r:id="rId3" imgW="4206780" imgH="1375923" progId="">
                  <p:embed/>
                  <p:pic>
                    <p:nvPicPr>
                      <p:cNvPr id="0"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2348880"/>
                        <a:ext cx="5286781" cy="1728192"/>
                      </a:xfrm>
                      <a:prstGeom prst="rect">
                        <a:avLst/>
                      </a:prstGeom>
                      <a:solidFill>
                        <a:srgbClr val="F2F2F2"/>
                      </a:solidFill>
                      <a:ln w="9525">
                        <a:solidFill>
                          <a:schemeClr val="accent1"/>
                        </a:solidFill>
                        <a:miter lim="800000"/>
                        <a:headEnd/>
                        <a:tailEnd/>
                      </a:ln>
                    </p:spPr>
                  </p:pic>
                </p:oleObj>
              </mc:Fallback>
            </mc:AlternateContent>
          </a:graphicData>
        </a:graphic>
      </p:graphicFrame>
    </p:spTree>
  </p:cSld>
  <p:clrMapOvr>
    <a:masterClrMapping/>
  </p:clrMapOvr>
  <p:transition advClick="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lvl="0"/>
            <a:r>
              <a:rPr lang="en-US" dirty="0"/>
              <a:t>Linking Use Cases II</a:t>
            </a:r>
            <a:endParaRPr lang="cs-CZ" dirty="0"/>
          </a:p>
        </p:txBody>
      </p:sp>
      <p:sp>
        <p:nvSpPr>
          <p:cNvPr id="3" name="Zástupný symbol pro obsah 2"/>
          <p:cNvSpPr>
            <a:spLocks noGrp="1"/>
          </p:cNvSpPr>
          <p:nvPr>
            <p:ph idx="1"/>
          </p:nvPr>
        </p:nvSpPr>
        <p:spPr/>
        <p:txBody>
          <a:bodyPr/>
          <a:lstStyle/>
          <a:p>
            <a:r>
              <a:rPr lang="en-US" dirty="0">
                <a:solidFill>
                  <a:schemeClr val="bg1">
                    <a:lumMod val="95000"/>
                  </a:schemeClr>
                </a:solidFill>
              </a:rPr>
              <a:t>Sub use cases</a:t>
            </a:r>
          </a:p>
          <a:p>
            <a:r>
              <a:rPr lang="en-US" dirty="0"/>
              <a:t>Extension use cases</a:t>
            </a:r>
          </a:p>
          <a:p>
            <a:pPr lvl="1"/>
            <a:r>
              <a:rPr lang="en-US" sz="1800" dirty="0"/>
              <a:t>There is a main activity which can be interrupted.</a:t>
            </a:r>
          </a:p>
          <a:p>
            <a:pPr lvl="1"/>
            <a:r>
              <a:rPr lang="en-US" sz="1800" dirty="0"/>
              <a:t>It can be interrupted in a number of ways, without the main activity being in control of</a:t>
            </a:r>
            <a:r>
              <a:rPr lang="cs-CZ" sz="1800" dirty="0"/>
              <a:t> the </a:t>
            </a:r>
            <a:r>
              <a:rPr lang="en-US" sz="1800" dirty="0"/>
              <a:t>interruptions</a:t>
            </a:r>
            <a:r>
              <a:rPr lang="cs-CZ" sz="1800" dirty="0"/>
              <a:t>.</a:t>
            </a:r>
            <a:endParaRPr lang="en-US" sz="1800" dirty="0"/>
          </a:p>
        </p:txBody>
      </p:sp>
      <p:graphicFrame>
        <p:nvGraphicFramePr>
          <p:cNvPr id="6" name="Objekt 5"/>
          <p:cNvGraphicFramePr>
            <a:graphicFrameLocks noChangeAspect="1"/>
          </p:cNvGraphicFramePr>
          <p:nvPr>
            <p:extLst>
              <p:ext uri="{D42A27DB-BD31-4B8C-83A1-F6EECF244321}">
                <p14:modId xmlns:p14="http://schemas.microsoft.com/office/powerpoint/2010/main" val="4293731466"/>
              </p:ext>
            </p:extLst>
          </p:nvPr>
        </p:nvGraphicFramePr>
        <p:xfrm>
          <a:off x="4860032" y="3573016"/>
          <a:ext cx="3611562" cy="2682875"/>
        </p:xfrm>
        <a:graphic>
          <a:graphicData uri="http://schemas.openxmlformats.org/presentationml/2006/ole">
            <mc:AlternateContent xmlns:mc="http://schemas.openxmlformats.org/markup-compatibility/2006">
              <mc:Choice xmlns:v="urn:schemas-microsoft-com:vml" Requires="v">
                <p:oleObj name="Visio" r:id="rId3" imgW="4206780" imgH="3125011" progId="">
                  <p:embed/>
                </p:oleObj>
              </mc:Choice>
              <mc:Fallback>
                <p:oleObj name="Visio" r:id="rId3" imgW="4206780" imgH="3125011" progId="">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573016"/>
                        <a:ext cx="3611562" cy="2682875"/>
                      </a:xfrm>
                      <a:prstGeom prst="rect">
                        <a:avLst/>
                      </a:prstGeom>
                      <a:solidFill>
                        <a:srgbClr val="F2F2F2"/>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631383907"/>
      </p:ext>
    </p:extLst>
  </p:cSld>
  <p:clrMapOvr>
    <a:masterClrMapping/>
  </p:clrMapOvr>
  <p:transition advClick="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a:xfrm>
            <a:off x="285720" y="1285860"/>
            <a:ext cx="8572560" cy="1423060"/>
          </a:xfrm>
        </p:spPr>
        <p:txBody>
          <a:bodyPr/>
          <a:lstStyle/>
          <a:p>
            <a:r>
              <a:rPr lang="en-US" dirty="0"/>
              <a:t>Many asynchronous or interrupting services.</a:t>
            </a:r>
          </a:p>
          <a:p>
            <a:r>
              <a:rPr lang="en-US" dirty="0"/>
              <a:t>Adding to locked requirement document.</a:t>
            </a:r>
            <a:endParaRPr lang="cs-CZ" dirty="0"/>
          </a:p>
        </p:txBody>
      </p:sp>
      <p:sp>
        <p:nvSpPr>
          <p:cNvPr id="3" name="Nadpis 2"/>
          <p:cNvSpPr>
            <a:spLocks noGrp="1"/>
          </p:cNvSpPr>
          <p:nvPr>
            <p:ph type="title"/>
          </p:nvPr>
        </p:nvSpPr>
        <p:spPr/>
        <p:txBody>
          <a:bodyPr/>
          <a:lstStyle/>
          <a:p>
            <a:r>
              <a:rPr lang="en-US" dirty="0"/>
              <a:t>When to use extension use case</a:t>
            </a:r>
            <a:endParaRPr lang="cs-CZ" dirty="0"/>
          </a:p>
        </p:txBody>
      </p:sp>
      <p:graphicFrame>
        <p:nvGraphicFramePr>
          <p:cNvPr id="4" name="Objekt 3"/>
          <p:cNvGraphicFramePr>
            <a:graphicFrameLocks noChangeAspect="1"/>
          </p:cNvGraphicFramePr>
          <p:nvPr>
            <p:extLst>
              <p:ext uri="{D42A27DB-BD31-4B8C-83A1-F6EECF244321}">
                <p14:modId xmlns:p14="http://schemas.microsoft.com/office/powerpoint/2010/main" val="3235012506"/>
              </p:ext>
            </p:extLst>
          </p:nvPr>
        </p:nvGraphicFramePr>
        <p:xfrm>
          <a:off x="1115616" y="3212976"/>
          <a:ext cx="3611562" cy="2682875"/>
        </p:xfrm>
        <a:graphic>
          <a:graphicData uri="http://schemas.openxmlformats.org/presentationml/2006/ole">
            <mc:AlternateContent xmlns:mc="http://schemas.openxmlformats.org/markup-compatibility/2006">
              <mc:Choice xmlns:v="urn:schemas-microsoft-com:vml" Requires="v">
                <p:oleObj name="Visio" r:id="rId3" imgW="4206780" imgH="3125011" progId="">
                  <p:embed/>
                </p:oleObj>
              </mc:Choice>
              <mc:Fallback>
                <p:oleObj name="Visio" r:id="rId3" imgW="4206780" imgH="3125011" progId="">
                  <p:embed/>
                  <p:pic>
                    <p:nvPicPr>
                      <p:cNvPr id="0" name="Picture 1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212976"/>
                        <a:ext cx="3611562" cy="2682875"/>
                      </a:xfrm>
                      <a:prstGeom prst="rect">
                        <a:avLst/>
                      </a:prstGeom>
                      <a:solidFill>
                        <a:srgbClr val="F2F2F2"/>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3782512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latin typeface="Times New Roman" pitchFamily="18" charset="0"/>
                <a:cs typeface="Times New Roman" pitchFamily="18" charset="0"/>
              </a:rPr>
              <a:t>W</a:t>
            </a:r>
            <a:r>
              <a:rPr lang="en-US" dirty="0">
                <a:latin typeface="Times New Roman" pitchFamily="18" charset="0"/>
                <a:cs typeface="Times New Roman" pitchFamily="18" charset="0"/>
              </a:rPr>
              <a:t>hen are we done</a:t>
            </a:r>
            <a:r>
              <a:rPr lang="cs-CZ" dirty="0">
                <a:latin typeface="Times New Roman" pitchFamily="18" charset="0"/>
                <a:cs typeface="Times New Roman" pitchFamily="18" charset="0"/>
              </a:rPr>
              <a:t>?</a:t>
            </a:r>
          </a:p>
        </p:txBody>
      </p:sp>
      <p:sp>
        <p:nvSpPr>
          <p:cNvPr id="3" name="Zástupný symbol pro obsah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You have named all the primary actors and all the user goals with respect to the system.</a:t>
            </a:r>
          </a:p>
          <a:p>
            <a:r>
              <a:rPr lang="en-US" dirty="0">
                <a:latin typeface="Times New Roman" pitchFamily="18" charset="0"/>
                <a:cs typeface="Times New Roman" pitchFamily="18" charset="0"/>
              </a:rPr>
              <a:t>You can capture every trigger condition to the system either as a use case trigger or an extension condition.</a:t>
            </a:r>
          </a:p>
          <a:p>
            <a:r>
              <a:rPr lang="en-US" dirty="0">
                <a:latin typeface="Times New Roman" pitchFamily="18" charset="0"/>
                <a:cs typeface="Times New Roman" pitchFamily="18" charset="0"/>
              </a:rPr>
              <a:t>You have written all the user-goal use cases, along with the summary and </a:t>
            </a:r>
            <a:r>
              <a:rPr lang="en-US" dirty="0" err="1">
                <a:latin typeface="Times New Roman" pitchFamily="18" charset="0"/>
                <a:cs typeface="Times New Roman" pitchFamily="18" charset="0"/>
              </a:rPr>
              <a:t>subfunction</a:t>
            </a:r>
            <a:r>
              <a:rPr lang="en-US" dirty="0">
                <a:latin typeface="Times New Roman" pitchFamily="18" charset="0"/>
                <a:cs typeface="Times New Roman" pitchFamily="18" charset="0"/>
              </a:rPr>
              <a:t> use cases needed to support them.</a:t>
            </a:r>
          </a:p>
          <a:p>
            <a:r>
              <a:rPr lang="en-US" dirty="0">
                <a:latin typeface="Times New Roman" pitchFamily="18" charset="0"/>
                <a:cs typeface="Times New Roman" pitchFamily="18" charset="0"/>
              </a:rPr>
              <a:t>Each use case is clearly enough written that:</a:t>
            </a:r>
          </a:p>
          <a:p>
            <a:pPr lvl="1"/>
            <a:r>
              <a:rPr lang="en-US" dirty="0">
                <a:latin typeface="Times New Roman" pitchFamily="18" charset="0"/>
                <a:cs typeface="Times New Roman" pitchFamily="18" charset="0"/>
              </a:rPr>
              <a:t>the sponsors agree they will be able to tell whether or not it is actually delivered.</a:t>
            </a:r>
          </a:p>
          <a:p>
            <a:pPr lvl="1"/>
            <a:r>
              <a:rPr lang="en-US" dirty="0">
                <a:latin typeface="Times New Roman" pitchFamily="18" charset="0"/>
                <a:cs typeface="Times New Roman" pitchFamily="18" charset="0"/>
              </a:rPr>
              <a:t>the users agree that </a:t>
            </a:r>
            <a:r>
              <a:rPr lang="cs-CZ" dirty="0" err="1">
                <a:latin typeface="Times New Roman" pitchFamily="18" charset="0"/>
                <a:cs typeface="Times New Roman" pitchFamily="18" charset="0"/>
              </a:rPr>
              <a:t>it</a:t>
            </a:r>
            <a:r>
              <a:rPr lang="cs-CZ" dirty="0">
                <a:latin typeface="Times New Roman" pitchFamily="18" charset="0"/>
                <a:cs typeface="Times New Roman" pitchFamily="18" charset="0"/>
              </a:rPr>
              <a:t> </a:t>
            </a:r>
            <a:r>
              <a:rPr lang="en-US" dirty="0">
                <a:latin typeface="Times New Roman" pitchFamily="18" charset="0"/>
                <a:cs typeface="Times New Roman" pitchFamily="18" charset="0"/>
              </a:rPr>
              <a:t>is what they want or can accept as system’s behavior.</a:t>
            </a:r>
          </a:p>
          <a:p>
            <a:pPr lvl="1"/>
            <a:r>
              <a:rPr lang="en-US" dirty="0">
                <a:latin typeface="Times New Roman" pitchFamily="18" charset="0"/>
                <a:cs typeface="Times New Roman" pitchFamily="18" charset="0"/>
              </a:rPr>
              <a:t>the developers agree they can actually develop that functionality.</a:t>
            </a:r>
          </a:p>
          <a:p>
            <a:r>
              <a:rPr lang="en-US" dirty="0">
                <a:latin typeface="Times New Roman" pitchFamily="18" charset="0"/>
                <a:cs typeface="Times New Roman" pitchFamily="18" charset="0"/>
              </a:rPr>
              <a:t>The sponsors agree that the use case set covers all they want (for now).</a:t>
            </a:r>
            <a:endParaRPr lang="cs-CZ" dirty="0">
              <a:latin typeface="Times New Roman" pitchFamily="18" charset="0"/>
              <a:cs typeface="Times New Roman" pitchFamily="18" charset="0"/>
            </a:endParaRPr>
          </a:p>
        </p:txBody>
      </p:sp>
    </p:spTree>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latin typeface="Times New Roman" pitchFamily="18" charset="0"/>
                <a:cs typeface="Times New Roman" pitchFamily="18" charset="0"/>
              </a:rPr>
              <a:t>Special use cases: CRUD</a:t>
            </a:r>
            <a:endParaRPr lang="en-US" dirty="0"/>
          </a:p>
        </p:txBody>
      </p:sp>
      <p:graphicFrame>
        <p:nvGraphicFramePr>
          <p:cNvPr id="5" name="Zástupný symbol pro obsah 4"/>
          <p:cNvGraphicFramePr>
            <a:graphicFrameLocks noGrp="1" noChangeAspect="1"/>
          </p:cNvGraphicFramePr>
          <p:nvPr>
            <p:ph idx="1"/>
            <p:extLst>
              <p:ext uri="{D42A27DB-BD31-4B8C-83A1-F6EECF244321}">
                <p14:modId xmlns:p14="http://schemas.microsoft.com/office/powerpoint/2010/main" val="220478637"/>
              </p:ext>
            </p:extLst>
          </p:nvPr>
        </p:nvGraphicFramePr>
        <p:xfrm>
          <a:off x="971600" y="1124744"/>
          <a:ext cx="2671961" cy="5535986"/>
        </p:xfrm>
        <a:graphic>
          <a:graphicData uri="http://schemas.openxmlformats.org/presentationml/2006/ole">
            <mc:AlternateContent xmlns:mc="http://schemas.openxmlformats.org/markup-compatibility/2006">
              <mc:Choice xmlns:v="urn:schemas-microsoft-com:vml" Requires="v">
                <p:oleObj name="Visio" r:id="rId3" imgW="1441429" imgH="2985311" progId="">
                  <p:embed/>
                </p:oleObj>
              </mc:Choice>
              <mc:Fallback>
                <p:oleObj name="Visio" r:id="rId3" imgW="1441429" imgH="2985311" progId="">
                  <p:embed/>
                  <p:pic>
                    <p:nvPicPr>
                      <p:cNvPr id="0" name="Picture 23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124744"/>
                        <a:ext cx="2671961" cy="5535986"/>
                      </a:xfrm>
                      <a:prstGeom prst="rect">
                        <a:avLst/>
                      </a:prstGeom>
                      <a:solidFill>
                        <a:srgbClr val="FFC1C1"/>
                      </a:solidFill>
                      <a:ln w="9525">
                        <a:solidFill>
                          <a:schemeClr val="tx1"/>
                        </a:solidFill>
                        <a:miter lim="800000"/>
                        <a:headEnd/>
                        <a:tailEnd/>
                      </a:ln>
                    </p:spPr>
                  </p:pic>
                </p:oleObj>
              </mc:Fallback>
            </mc:AlternateContent>
          </a:graphicData>
        </a:graphic>
      </p:graphicFrame>
      <p:graphicFrame>
        <p:nvGraphicFramePr>
          <p:cNvPr id="10" name="Objekt 9"/>
          <p:cNvGraphicFramePr>
            <a:graphicFrameLocks noGrp="1" noChangeAspect="1"/>
          </p:cNvGraphicFramePr>
          <p:nvPr>
            <p:extLst>
              <p:ext uri="{D42A27DB-BD31-4B8C-83A1-F6EECF244321}">
                <p14:modId xmlns:p14="http://schemas.microsoft.com/office/powerpoint/2010/main" val="2802243761"/>
              </p:ext>
            </p:extLst>
          </p:nvPr>
        </p:nvGraphicFramePr>
        <p:xfrm>
          <a:off x="5796136" y="2348880"/>
          <a:ext cx="2838450" cy="2743200"/>
        </p:xfrm>
        <a:graphic>
          <a:graphicData uri="http://schemas.openxmlformats.org/presentationml/2006/ole">
            <mc:AlternateContent xmlns:mc="http://schemas.openxmlformats.org/markup-compatibility/2006">
              <mc:Choice xmlns:v="urn:schemas-microsoft-com:vml" Requires="v">
                <p:oleObj name="Visio" r:id="rId5" imgW="1824748" imgH="1746115" progId="">
                  <p:embed/>
                </p:oleObj>
              </mc:Choice>
              <mc:Fallback>
                <p:oleObj name="Visio" r:id="rId5" imgW="1824748" imgH="1746115" progId="">
                  <p:embed/>
                  <p:pic>
                    <p:nvPicPr>
                      <p:cNvPr id="0" name="Picture 23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2348880"/>
                        <a:ext cx="2838450" cy="2743200"/>
                      </a:xfrm>
                      <a:prstGeom prst="rect">
                        <a:avLst/>
                      </a:prstGeom>
                      <a:solidFill>
                        <a:srgbClr val="D2FED3"/>
                      </a:solidFill>
                      <a:ln w="9525">
                        <a:solidFill>
                          <a:schemeClr val="tx1"/>
                        </a:solidFill>
                        <a:miter lim="800000"/>
                        <a:headEnd/>
                        <a:tailEnd/>
                      </a:ln>
                    </p:spPr>
                  </p:pic>
                </p:oleObj>
              </mc:Fallback>
            </mc:AlternateContent>
          </a:graphicData>
        </a:graphic>
      </p:graphicFrame>
      <p:sp>
        <p:nvSpPr>
          <p:cNvPr id="12" name="Šipka doprava 11"/>
          <p:cNvSpPr/>
          <p:nvPr/>
        </p:nvSpPr>
        <p:spPr>
          <a:xfrm rot="1165791">
            <a:off x="4230458" y="2093801"/>
            <a:ext cx="1152128" cy="396044"/>
          </a:xfrm>
          <a:prstGeom prst="rightArrow">
            <a:avLst>
              <a:gd name="adj1" fmla="val 50000"/>
              <a:gd name="adj2" fmla="val 42039"/>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cs-CZ" dirty="0"/>
          </a:p>
        </p:txBody>
      </p:sp>
      <p:sp>
        <p:nvSpPr>
          <p:cNvPr id="13" name="Šipka doprava 12"/>
          <p:cNvSpPr/>
          <p:nvPr/>
        </p:nvSpPr>
        <p:spPr>
          <a:xfrm>
            <a:off x="4230457" y="3393328"/>
            <a:ext cx="1152128" cy="396044"/>
          </a:xfrm>
          <a:prstGeom prst="rightArrow">
            <a:avLst>
              <a:gd name="adj1" fmla="val 50000"/>
              <a:gd name="adj2" fmla="val 42039"/>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cs-CZ" dirty="0"/>
          </a:p>
        </p:txBody>
      </p:sp>
      <p:sp>
        <p:nvSpPr>
          <p:cNvPr id="14" name="Šipka doprava 13"/>
          <p:cNvSpPr/>
          <p:nvPr/>
        </p:nvSpPr>
        <p:spPr>
          <a:xfrm rot="19690223">
            <a:off x="4230457" y="4689472"/>
            <a:ext cx="1152128" cy="396044"/>
          </a:xfrm>
          <a:prstGeom prst="rightArrow">
            <a:avLst>
              <a:gd name="adj1" fmla="val 50000"/>
              <a:gd name="adj2" fmla="val 42039"/>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cs-CZ" dirty="0"/>
          </a:p>
        </p:txBody>
      </p:sp>
    </p:spTree>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285720" y="2065202"/>
            <a:ext cx="8572560" cy="4292755"/>
          </a:xfrm>
        </p:spPr>
        <p:txBody>
          <a:bodyPr/>
          <a:lstStyle/>
          <a:p>
            <a:r>
              <a:rPr lang="en-US" sz="2000" dirty="0"/>
              <a:t>the name of the thing to be found</a:t>
            </a:r>
          </a:p>
          <a:p>
            <a:r>
              <a:rPr lang="en-US" sz="2000" dirty="0"/>
              <a:t>the searchable qualities (search fields) of the thing to be found</a:t>
            </a:r>
          </a:p>
          <a:p>
            <a:r>
              <a:rPr lang="en-US" sz="2000" dirty="0"/>
              <a:t>what to display about the thing to be found (the display values, in sequence)</a:t>
            </a:r>
          </a:p>
          <a:p>
            <a:r>
              <a:rPr lang="en-US" sz="2000" dirty="0"/>
              <a:t>how to sort the choices (</a:t>
            </a:r>
            <a:r>
              <a:rPr lang="cs-CZ" sz="2000" dirty="0"/>
              <a:t>s</a:t>
            </a:r>
            <a:r>
              <a:rPr lang="en-US" sz="2000" dirty="0"/>
              <a:t>ort criteria).</a:t>
            </a:r>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Nadpis 1"/>
          <p:cNvSpPr>
            <a:spLocks noGrp="1"/>
          </p:cNvSpPr>
          <p:nvPr>
            <p:ph type="title"/>
          </p:nvPr>
        </p:nvSpPr>
        <p:spPr/>
        <p:txBody>
          <a:bodyPr>
            <a:normAutofit fontScale="90000"/>
          </a:bodyPr>
          <a:lstStyle/>
          <a:p>
            <a:r>
              <a:rPr lang="en-US" dirty="0">
                <a:latin typeface="Times New Roman" pitchFamily="18" charset="0"/>
                <a:cs typeface="Times New Roman" pitchFamily="18" charset="0"/>
              </a:rPr>
              <a:t>Special use cases: parameterized use cases I</a:t>
            </a:r>
            <a:endParaRPr lang="en-US" dirty="0"/>
          </a:p>
        </p:txBody>
      </p:sp>
      <p:sp>
        <p:nvSpPr>
          <p:cNvPr id="4" name="TextovéPole 3"/>
          <p:cNvSpPr txBox="1"/>
          <p:nvPr/>
        </p:nvSpPr>
        <p:spPr>
          <a:xfrm>
            <a:off x="342616" y="1340768"/>
            <a:ext cx="7891159" cy="707886"/>
          </a:xfrm>
          <a:prstGeom prst="rect">
            <a:avLst/>
          </a:prstGeom>
          <a:solidFill>
            <a:srgbClr val="FFC1C1"/>
          </a:solidFill>
          <a:ln>
            <a:solidFill>
              <a:schemeClr val="bg2"/>
            </a:solidFill>
          </a:ln>
          <a:effectLst>
            <a:outerShdw blurRad="50800" dist="50800" dir="5400000" algn="ctr" rotWithShape="0">
              <a:srgbClr val="FF0000">
                <a:alpha val="6000"/>
              </a:srgbClr>
            </a:outerShdw>
          </a:effectLst>
        </p:spPr>
        <p:txBody>
          <a:bodyPr wrap="square" rtlCol="0">
            <a:spAutoFit/>
          </a:bodyPr>
          <a:lstStyle/>
          <a:p>
            <a:pPr marL="0" lvl="1"/>
            <a:r>
              <a:rPr lang="en-US" sz="2000" dirty="0"/>
              <a:t>Similar USE-CASES: </a:t>
            </a:r>
            <a:r>
              <a:rPr lang="en-US" sz="2000" i="1" dirty="0"/>
              <a:t>Find a Customer</a:t>
            </a:r>
            <a:r>
              <a:rPr lang="en-US" sz="2000" dirty="0"/>
              <a:t>, </a:t>
            </a:r>
            <a:r>
              <a:rPr lang="en-US" sz="2000" i="1" dirty="0"/>
              <a:t>Find a Product</a:t>
            </a:r>
            <a:r>
              <a:rPr lang="en-US" sz="2000" dirty="0"/>
              <a:t>, </a:t>
            </a:r>
            <a:r>
              <a:rPr lang="en-US" sz="2000" i="1" dirty="0"/>
              <a:t>Find a Promotion </a:t>
            </a:r>
            <a:r>
              <a:rPr lang="en-US" sz="2000" b="1" dirty="0"/>
              <a:t>differing in:</a:t>
            </a:r>
            <a:endParaRPr lang="cs-CZ" sz="2000" i="1" dirty="0"/>
          </a:p>
        </p:txBody>
      </p:sp>
    </p:spTree>
    <p:extLst>
      <p:ext uri="{BB962C8B-B14F-4D97-AF65-F5344CB8AC3E}">
        <p14:creationId xmlns:p14="http://schemas.microsoft.com/office/powerpoint/2010/main" val="354336586"/>
      </p:ext>
    </p:extLst>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285720" y="2065202"/>
            <a:ext cx="8572560" cy="4292755"/>
          </a:xfrm>
        </p:spPr>
        <p:txBody>
          <a:bodyPr/>
          <a:lstStyle/>
          <a:p>
            <a:r>
              <a:rPr lang="en-US" sz="2000" dirty="0">
                <a:solidFill>
                  <a:schemeClr val="bg1">
                    <a:lumMod val="95000"/>
                  </a:schemeClr>
                </a:solidFill>
              </a:rPr>
              <a:t>the name of the thing to be found</a:t>
            </a:r>
          </a:p>
          <a:p>
            <a:r>
              <a:rPr lang="en-US" sz="2000" dirty="0">
                <a:solidFill>
                  <a:schemeClr val="bg1">
                    <a:lumMod val="95000"/>
                  </a:schemeClr>
                </a:solidFill>
              </a:rPr>
              <a:t>the searchable qualities (search fields) of the thing to be found</a:t>
            </a:r>
          </a:p>
          <a:p>
            <a:r>
              <a:rPr lang="en-US" sz="2000" dirty="0">
                <a:solidFill>
                  <a:schemeClr val="bg1">
                    <a:lumMod val="95000"/>
                  </a:schemeClr>
                </a:solidFill>
              </a:rPr>
              <a:t>what to display about the thing to be found (the display values, in sequence)</a:t>
            </a:r>
          </a:p>
          <a:p>
            <a:r>
              <a:rPr lang="en-US" sz="2000" dirty="0">
                <a:solidFill>
                  <a:schemeClr val="bg1">
                    <a:lumMod val="95000"/>
                  </a:schemeClr>
                </a:solidFill>
              </a:rPr>
              <a:t>how to sort the choices (the sort criteria).</a:t>
            </a:r>
            <a:endParaRPr lang="en-US" sz="2000" dirty="0">
              <a:solidFill>
                <a:schemeClr val="bg1">
                  <a:lumMod val="95000"/>
                </a:schemeClr>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Nadpis 1"/>
          <p:cNvSpPr>
            <a:spLocks noGrp="1"/>
          </p:cNvSpPr>
          <p:nvPr>
            <p:ph type="title"/>
          </p:nvPr>
        </p:nvSpPr>
        <p:spPr/>
        <p:txBody>
          <a:bodyPr>
            <a:normAutofit fontScale="90000"/>
          </a:bodyPr>
          <a:lstStyle/>
          <a:p>
            <a:r>
              <a:rPr lang="en-US" dirty="0">
                <a:latin typeface="Times New Roman" pitchFamily="18" charset="0"/>
                <a:cs typeface="Times New Roman" pitchFamily="18" charset="0"/>
              </a:rPr>
              <a:t>Special use cases: parameterized use cases II</a:t>
            </a:r>
            <a:endParaRPr lang="en-US" dirty="0"/>
          </a:p>
        </p:txBody>
      </p:sp>
      <p:sp>
        <p:nvSpPr>
          <p:cNvPr id="6" name="TextovéPole 5"/>
          <p:cNvSpPr txBox="1"/>
          <p:nvPr/>
        </p:nvSpPr>
        <p:spPr>
          <a:xfrm>
            <a:off x="636980" y="3989921"/>
            <a:ext cx="4488729" cy="400110"/>
          </a:xfrm>
          <a:prstGeom prst="rect">
            <a:avLst/>
          </a:prstGeom>
          <a:solidFill>
            <a:srgbClr val="92D050">
              <a:alpha val="33000"/>
            </a:srgbClr>
          </a:solidFill>
          <a:ln>
            <a:solidFill>
              <a:schemeClr val="bg2"/>
            </a:solidFill>
          </a:ln>
        </p:spPr>
        <p:txBody>
          <a:bodyPr wrap="none" rtlCol="0">
            <a:spAutoFit/>
          </a:bodyPr>
          <a:lstStyle/>
          <a:p>
            <a:r>
              <a:rPr lang="en-US" sz="2000" dirty="0"/>
              <a:t>Generic USE-CASE: </a:t>
            </a:r>
            <a:r>
              <a:rPr lang="en-US" sz="2000" i="1" dirty="0"/>
              <a:t>Find</a:t>
            </a:r>
            <a:r>
              <a:rPr lang="cs-CZ" sz="2000" i="1" dirty="0"/>
              <a:t> a </a:t>
            </a:r>
            <a:r>
              <a:rPr lang="en-US" sz="2000" i="1" dirty="0"/>
              <a:t>Whatever</a:t>
            </a:r>
            <a:endParaRPr lang="en-US" sz="2000" dirty="0"/>
          </a:p>
        </p:txBody>
      </p:sp>
      <p:sp>
        <p:nvSpPr>
          <p:cNvPr id="7" name="Zahnutá šipka doleva 6"/>
          <p:cNvSpPr/>
          <p:nvPr/>
        </p:nvSpPr>
        <p:spPr bwMode="auto">
          <a:xfrm>
            <a:off x="7782673" y="1694711"/>
            <a:ext cx="665723" cy="2746391"/>
          </a:xfrm>
          <a:prstGeom prst="curvedLef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cs-CZ" sz="2400" b="0" i="0" u="none" strike="noStrike" cap="none" normalizeH="0" baseline="0">
              <a:ln>
                <a:noFill/>
              </a:ln>
              <a:solidFill>
                <a:schemeClr val="tx1"/>
              </a:solidFill>
              <a:effectLst/>
              <a:latin typeface="Arial" charset="0"/>
            </a:endParaRPr>
          </a:p>
        </p:txBody>
      </p:sp>
      <p:sp>
        <p:nvSpPr>
          <p:cNvPr id="8" name="TextovéPole 7"/>
          <p:cNvSpPr txBox="1"/>
          <p:nvPr/>
        </p:nvSpPr>
        <p:spPr>
          <a:xfrm>
            <a:off x="353249" y="4441102"/>
            <a:ext cx="5466561" cy="338554"/>
          </a:xfrm>
          <a:prstGeom prst="rect">
            <a:avLst/>
          </a:prstGeom>
          <a:solidFill>
            <a:schemeClr val="bg1">
              <a:lumMod val="95000"/>
            </a:schemeClr>
          </a:solidFill>
          <a:ln>
            <a:solidFill>
              <a:schemeClr val="bg2"/>
            </a:solidFill>
          </a:ln>
        </p:spPr>
        <p:txBody>
          <a:bodyPr wrap="none" rtlCol="0">
            <a:spAutoFit/>
          </a:bodyPr>
          <a:lstStyle/>
          <a:p>
            <a:r>
              <a:rPr lang="cs-CZ" sz="1600" dirty="0" err="1"/>
              <a:t>The</a:t>
            </a:r>
            <a:r>
              <a:rPr lang="cs-CZ" sz="1600" dirty="0"/>
              <a:t> c</a:t>
            </a:r>
            <a:r>
              <a:rPr lang="en-US" sz="1600" dirty="0" err="1"/>
              <a:t>lerk</a:t>
            </a:r>
            <a:r>
              <a:rPr lang="en-US" sz="1600" dirty="0"/>
              <a:t> </a:t>
            </a:r>
            <a:r>
              <a:rPr lang="en-US" sz="1600" u="sng" dirty="0"/>
              <a:t>finds a customer </a:t>
            </a:r>
            <a:r>
              <a:rPr lang="en-US" sz="1600" dirty="0"/>
              <a:t>using </a:t>
            </a:r>
            <a:r>
              <a:rPr lang="en-US" sz="1600" u="sng" dirty="0"/>
              <a:t>customer search details</a:t>
            </a:r>
            <a:r>
              <a:rPr lang="en-US" sz="1600" dirty="0"/>
              <a:t>.</a:t>
            </a:r>
            <a:endParaRPr lang="cs-CZ" sz="1600" dirty="0"/>
          </a:p>
        </p:txBody>
      </p:sp>
      <p:sp>
        <p:nvSpPr>
          <p:cNvPr id="9" name="TextovéPole 8"/>
          <p:cNvSpPr txBox="1"/>
          <p:nvPr/>
        </p:nvSpPr>
        <p:spPr>
          <a:xfrm>
            <a:off x="899592" y="5157192"/>
            <a:ext cx="7854523" cy="1077218"/>
          </a:xfrm>
          <a:prstGeom prst="rect">
            <a:avLst/>
          </a:prstGeom>
          <a:solidFill>
            <a:schemeClr val="bg1">
              <a:lumMod val="95000"/>
            </a:schemeClr>
          </a:solidFill>
          <a:ln>
            <a:solidFill>
              <a:schemeClr val="bg2"/>
            </a:solidFill>
          </a:ln>
        </p:spPr>
        <p:txBody>
          <a:bodyPr wrap="none" rtlCol="0">
            <a:spAutoFit/>
          </a:bodyPr>
          <a:lstStyle/>
          <a:p>
            <a:r>
              <a:rPr lang="en-US" sz="1600" dirty="0"/>
              <a:t>1. The user identifies the </a:t>
            </a:r>
            <a:r>
              <a:rPr lang="en-US" sz="1600" u="sng" dirty="0"/>
              <a:t>searchable qualities </a:t>
            </a:r>
            <a:r>
              <a:rPr lang="en-US" sz="1600" dirty="0"/>
              <a:t>of the whatever thing.</a:t>
            </a:r>
          </a:p>
          <a:p>
            <a:r>
              <a:rPr lang="en-US" sz="1600" dirty="0"/>
              <a:t>2. The system finds all matching </a:t>
            </a:r>
            <a:r>
              <a:rPr lang="en-US" sz="1600" dirty="0" err="1"/>
              <a:t>whatevers</a:t>
            </a:r>
            <a:r>
              <a:rPr lang="en-US" sz="1600" dirty="0"/>
              <a:t> and displays their </a:t>
            </a:r>
            <a:r>
              <a:rPr lang="en-US" sz="1600" u="sng" dirty="0"/>
              <a:t>display values</a:t>
            </a:r>
            <a:r>
              <a:rPr lang="en-US" sz="1600" dirty="0"/>
              <a:t> </a:t>
            </a:r>
            <a:r>
              <a:rPr lang="cs-CZ" sz="1600" dirty="0"/>
              <a:t>on</a:t>
            </a:r>
            <a:r>
              <a:rPr lang="en-US" sz="1600" dirty="0"/>
              <a:t> a list.</a:t>
            </a:r>
          </a:p>
          <a:p>
            <a:r>
              <a:rPr lang="en-US" sz="1600" dirty="0"/>
              <a:t>3. The user can resort them according to the </a:t>
            </a:r>
            <a:r>
              <a:rPr lang="en-US" sz="1600" u="sng" dirty="0"/>
              <a:t>sort criteria</a:t>
            </a:r>
            <a:r>
              <a:rPr lang="en-US" sz="1600" dirty="0"/>
              <a:t>.</a:t>
            </a:r>
          </a:p>
          <a:p>
            <a:r>
              <a:rPr lang="en-US" sz="1600" dirty="0"/>
              <a:t>4. The user selects the one of interest.</a:t>
            </a:r>
            <a:endParaRPr lang="cs-CZ" sz="1600" dirty="0"/>
          </a:p>
        </p:txBody>
      </p:sp>
      <p:cxnSp>
        <p:nvCxnSpPr>
          <p:cNvPr id="11" name="Přímá spojovací šipka 10"/>
          <p:cNvCxnSpPr>
            <a:endCxn id="9" idx="0"/>
          </p:cNvCxnSpPr>
          <p:nvPr/>
        </p:nvCxnSpPr>
        <p:spPr bwMode="auto">
          <a:xfrm>
            <a:off x="1403648" y="4761148"/>
            <a:ext cx="3423206" cy="3960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4" name="TextovéPole 3"/>
          <p:cNvSpPr txBox="1"/>
          <p:nvPr/>
        </p:nvSpPr>
        <p:spPr>
          <a:xfrm>
            <a:off x="342616" y="1340768"/>
            <a:ext cx="7891159" cy="707886"/>
          </a:xfrm>
          <a:prstGeom prst="rect">
            <a:avLst/>
          </a:prstGeom>
          <a:solidFill>
            <a:srgbClr val="FFC1C1"/>
          </a:solidFill>
          <a:ln>
            <a:solidFill>
              <a:schemeClr val="bg2"/>
            </a:solidFill>
          </a:ln>
          <a:effectLst>
            <a:outerShdw blurRad="50800" dist="50800" dir="5400000" algn="ctr" rotWithShape="0">
              <a:srgbClr val="FF0000">
                <a:alpha val="6000"/>
              </a:srgbClr>
            </a:outerShdw>
          </a:effectLst>
        </p:spPr>
        <p:txBody>
          <a:bodyPr wrap="square" rtlCol="0">
            <a:spAutoFit/>
          </a:bodyPr>
          <a:lstStyle/>
          <a:p>
            <a:pPr marL="0" lvl="1"/>
            <a:r>
              <a:rPr lang="en-US" sz="2000" dirty="0"/>
              <a:t>Similar USE-CASES: </a:t>
            </a:r>
            <a:r>
              <a:rPr lang="en-US" sz="2000" i="1" dirty="0"/>
              <a:t>Find a Customer</a:t>
            </a:r>
            <a:r>
              <a:rPr lang="en-US" sz="2000" dirty="0"/>
              <a:t>, </a:t>
            </a:r>
            <a:r>
              <a:rPr lang="en-US" sz="2000" i="1" dirty="0"/>
              <a:t>Find a Product</a:t>
            </a:r>
            <a:r>
              <a:rPr lang="en-US" sz="2000" dirty="0"/>
              <a:t>, </a:t>
            </a:r>
            <a:r>
              <a:rPr lang="en-US" sz="2000" i="1" dirty="0"/>
              <a:t>Find a Promotion </a:t>
            </a:r>
            <a:r>
              <a:rPr lang="en-US" sz="2000" b="1" dirty="0"/>
              <a:t>differing in:</a:t>
            </a:r>
            <a:endParaRPr lang="cs-CZ" sz="2000" i="1" dirty="0"/>
          </a:p>
        </p:txBody>
      </p:sp>
    </p:spTree>
    <p:extLst>
      <p:ext uri="{BB962C8B-B14F-4D97-AF65-F5344CB8AC3E}">
        <p14:creationId xmlns:p14="http://schemas.microsoft.com/office/powerpoint/2010/main" val="2798923757"/>
      </p:ext>
    </p:extLst>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MISSING</a:t>
            </a:r>
            <a:r>
              <a:rPr lang="en-US" dirty="0"/>
              <a:t> </a:t>
            </a:r>
            <a:r>
              <a:rPr lang="cs-CZ" dirty="0"/>
              <a:t>REQUIREMENTS</a:t>
            </a:r>
          </a:p>
        </p:txBody>
      </p:sp>
      <p:sp>
        <p:nvSpPr>
          <p:cNvPr id="3" name="Zástupný symbol pro obsah 2"/>
          <p:cNvSpPr>
            <a:spLocks noGrp="1"/>
          </p:cNvSpPr>
          <p:nvPr>
            <p:ph idx="1"/>
          </p:nvPr>
        </p:nvSpPr>
        <p:spPr>
          <a:xfrm>
            <a:off x="457347" y="1719263"/>
            <a:ext cx="8229307" cy="4663952"/>
          </a:xfrm>
          <a:solidFill>
            <a:schemeClr val="bg1">
              <a:lumMod val="95000"/>
            </a:schemeClr>
          </a:solidFill>
          <a:ln>
            <a:solidFill>
              <a:schemeClr val="tx1"/>
            </a:solidFill>
          </a:ln>
        </p:spPr>
        <p:txBody>
          <a:bodyPr>
            <a:normAutofit/>
          </a:bodyPr>
          <a:lstStyle/>
          <a:p>
            <a:r>
              <a:rPr lang="en-US" sz="2400" dirty="0"/>
              <a:t>UC is only „third chapter of SRS“</a:t>
            </a:r>
            <a:r>
              <a:rPr lang="cs-CZ" sz="2400" dirty="0"/>
              <a:t> – </a:t>
            </a:r>
            <a:r>
              <a:rPr lang="en-US" sz="2400" dirty="0"/>
              <a:t>it doesn’t contain – </a:t>
            </a:r>
          </a:p>
          <a:p>
            <a:pPr lvl="1"/>
            <a:r>
              <a:rPr lang="en-US" sz="1600" dirty="0"/>
              <a:t>contain performance requirements, </a:t>
            </a:r>
          </a:p>
          <a:p>
            <a:pPr lvl="1"/>
            <a:r>
              <a:rPr lang="en-US" sz="1600" dirty="0"/>
              <a:t>business rules, </a:t>
            </a:r>
          </a:p>
          <a:p>
            <a:pPr lvl="1"/>
            <a:r>
              <a:rPr lang="en-US" sz="1600" dirty="0"/>
              <a:t>user interface design, </a:t>
            </a:r>
          </a:p>
          <a:p>
            <a:pPr lvl="1"/>
            <a:r>
              <a:rPr lang="en-US" sz="1600" dirty="0"/>
              <a:t>data descriptions, </a:t>
            </a:r>
          </a:p>
          <a:p>
            <a:pPr lvl="1"/>
            <a:r>
              <a:rPr lang="en-US" sz="1600" dirty="0"/>
              <a:t>finite state machine behavior, </a:t>
            </a:r>
          </a:p>
          <a:p>
            <a:pPr lvl="1"/>
            <a:r>
              <a:rPr lang="en-US" sz="1600" dirty="0"/>
              <a:t>priority, etc.</a:t>
            </a:r>
          </a:p>
          <a:p>
            <a:r>
              <a:rPr lang="en-US" sz="2000" dirty="0"/>
              <a:t>Could be attached:</a:t>
            </a:r>
          </a:p>
          <a:p>
            <a:pPr lvl="1"/>
            <a:r>
              <a:rPr lang="en-US" sz="1600" dirty="0"/>
              <a:t>use case priority,</a:t>
            </a:r>
            <a:endParaRPr lang="cs-CZ" sz="1600" dirty="0"/>
          </a:p>
          <a:p>
            <a:pPr lvl="1"/>
            <a:r>
              <a:rPr lang="en-US" sz="1600" dirty="0"/>
              <a:t>expected frequency of occurrence,</a:t>
            </a:r>
            <a:endParaRPr lang="cs-CZ" sz="1600" dirty="0"/>
          </a:p>
          <a:p>
            <a:pPr lvl="1"/>
            <a:r>
              <a:rPr lang="en-US" sz="1600" dirty="0"/>
              <a:t>performance needs,</a:t>
            </a:r>
            <a:endParaRPr lang="cs-CZ" sz="1600" dirty="0"/>
          </a:p>
          <a:p>
            <a:pPr lvl="1"/>
            <a:r>
              <a:rPr lang="en-US" sz="1600" dirty="0"/>
              <a:t>delivery date,</a:t>
            </a:r>
            <a:endParaRPr lang="cs-CZ" sz="1600" dirty="0"/>
          </a:p>
          <a:p>
            <a:pPr lvl="1"/>
            <a:r>
              <a:rPr lang="en-US" sz="1600" dirty="0"/>
              <a:t>list of secondary actors,</a:t>
            </a:r>
            <a:endParaRPr lang="cs-CZ" sz="1600" dirty="0"/>
          </a:p>
          <a:p>
            <a:pPr lvl="1"/>
            <a:r>
              <a:rPr lang="en-US" sz="1600" dirty="0"/>
              <a:t>business rules (possibly),</a:t>
            </a:r>
            <a:endParaRPr lang="cs-CZ" sz="1600" dirty="0"/>
          </a:p>
          <a:p>
            <a:pPr lvl="1"/>
            <a:r>
              <a:rPr lang="en-US" sz="1600" dirty="0"/>
              <a:t>open issues.</a:t>
            </a:r>
          </a:p>
          <a:p>
            <a:endParaRPr lang="en-US" sz="2000" dirty="0"/>
          </a:p>
        </p:txBody>
      </p:sp>
      <p:sp>
        <p:nvSpPr>
          <p:cNvPr id="4" name="Zástupný symbol pro obsah 2"/>
          <p:cNvSpPr txBox="1">
            <a:spLocks/>
          </p:cNvSpPr>
          <p:nvPr/>
        </p:nvSpPr>
        <p:spPr bwMode="auto">
          <a:xfrm>
            <a:off x="4644008" y="3861047"/>
            <a:ext cx="4195046" cy="2674567"/>
          </a:xfrm>
          <a:prstGeom prst="rect">
            <a:avLst/>
          </a:prstGeom>
          <a:solidFill>
            <a:schemeClr val="bg1">
              <a:lumMod val="85000"/>
            </a:schemeClr>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400" dirty="0"/>
              <a:t>Additional table:</a:t>
            </a:r>
            <a:endParaRPr lang="en-US" sz="2000" dirty="0"/>
          </a:p>
          <a:p>
            <a:pPr lvl="1"/>
            <a:r>
              <a:rPr lang="en-US" sz="1600" dirty="0"/>
              <a:t>primary actor</a:t>
            </a:r>
            <a:endParaRPr lang="cs-CZ" sz="1600" dirty="0"/>
          </a:p>
          <a:p>
            <a:pPr lvl="1"/>
            <a:r>
              <a:rPr lang="en-US" sz="1600" dirty="0"/>
              <a:t>trigger</a:t>
            </a:r>
            <a:endParaRPr lang="cs-CZ" sz="1600" dirty="0"/>
          </a:p>
          <a:p>
            <a:pPr lvl="1"/>
            <a:r>
              <a:rPr lang="en-US" sz="1600" dirty="0"/>
              <a:t>delivery priority</a:t>
            </a:r>
            <a:endParaRPr lang="cs-CZ" sz="1600" dirty="0"/>
          </a:p>
          <a:p>
            <a:pPr lvl="1"/>
            <a:r>
              <a:rPr lang="en-US" sz="1600" dirty="0"/>
              <a:t>estimated complexity</a:t>
            </a:r>
            <a:endParaRPr lang="cs-CZ" sz="1600" dirty="0"/>
          </a:p>
          <a:p>
            <a:pPr lvl="1"/>
            <a:r>
              <a:rPr lang="en-US" sz="1600" dirty="0"/>
              <a:t>probable release</a:t>
            </a:r>
            <a:endParaRPr lang="cs-CZ" sz="1600" dirty="0"/>
          </a:p>
          <a:p>
            <a:pPr lvl="1"/>
            <a:r>
              <a:rPr lang="en-US" sz="1600" dirty="0"/>
              <a:t>performance requirement</a:t>
            </a:r>
            <a:endParaRPr lang="cs-CZ" sz="1600" dirty="0"/>
          </a:p>
          <a:p>
            <a:pPr lvl="1"/>
            <a:r>
              <a:rPr lang="en-US" sz="1600" dirty="0"/>
              <a:t>state of completion</a:t>
            </a:r>
            <a:endParaRPr lang="cs-CZ" sz="1600" dirty="0"/>
          </a:p>
          <a:p>
            <a:pPr lvl="1"/>
            <a:r>
              <a:rPr lang="en-US" sz="1600" dirty="0"/>
              <a:t>...and whatever else you need.</a:t>
            </a:r>
            <a:endParaRPr lang="en-US" sz="5000" dirty="0"/>
          </a:p>
        </p:txBody>
      </p:sp>
    </p:spTree>
  </p:cSld>
  <p:clrMapOvr>
    <a:masterClrMapping/>
  </p:clrMapOvr>
  <p:transition advClick="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Data requirements</a:t>
            </a:r>
            <a:endParaRPr lang="cs-CZ" dirty="0"/>
          </a:p>
        </p:txBody>
      </p:sp>
      <p:sp>
        <p:nvSpPr>
          <p:cNvPr id="3" name="Zástupný symbol pro obsah 2"/>
          <p:cNvSpPr>
            <a:spLocks noGrp="1"/>
          </p:cNvSpPr>
          <p:nvPr>
            <p:ph idx="1"/>
          </p:nvPr>
        </p:nvSpPr>
        <p:spPr>
          <a:xfrm>
            <a:off x="457347" y="1719263"/>
            <a:ext cx="8229307" cy="4663952"/>
          </a:xfrm>
        </p:spPr>
        <p:txBody>
          <a:bodyPr>
            <a:normAutofit/>
          </a:bodyPr>
          <a:lstStyle/>
          <a:p>
            <a:r>
              <a:rPr lang="en-US" sz="2000" dirty="0"/>
              <a:t>Required by programmers – includes field check</a:t>
            </a:r>
          </a:p>
          <a:p>
            <a:r>
              <a:rPr lang="en-US" sz="2000" dirty="0"/>
              <a:t>Three level of precision:</a:t>
            </a:r>
          </a:p>
          <a:p>
            <a:pPr lvl="1"/>
            <a:r>
              <a:rPr lang="en-US" sz="2000" b="1" dirty="0"/>
              <a:t>Information nicknames,</a:t>
            </a:r>
            <a:endParaRPr lang="cs-CZ" sz="2000" b="1" dirty="0"/>
          </a:p>
          <a:p>
            <a:pPr lvl="1"/>
            <a:r>
              <a:rPr lang="en-US" sz="2000" dirty="0"/>
              <a:t>Field lists, or data descriptions,</a:t>
            </a:r>
            <a:endParaRPr lang="cs-CZ" sz="2000" dirty="0"/>
          </a:p>
          <a:p>
            <a:pPr lvl="1"/>
            <a:r>
              <a:rPr lang="en-US" sz="2000" dirty="0"/>
              <a:t>Field details &amp; checks.</a:t>
            </a:r>
            <a:endParaRPr lang="cs-CZ" sz="2000" dirty="0"/>
          </a:p>
          <a:p>
            <a:endParaRPr lang="en-US" sz="2000" b="1" dirty="0"/>
          </a:p>
          <a:p>
            <a:r>
              <a:rPr lang="en-US" sz="2000" b="1" dirty="0"/>
              <a:t>Information nicknames will:</a:t>
            </a:r>
          </a:p>
          <a:p>
            <a:pPr lvl="1"/>
            <a:r>
              <a:rPr lang="en-US" sz="1600" dirty="0"/>
              <a:t>speed up the requirement gathering</a:t>
            </a:r>
          </a:p>
          <a:p>
            <a:pPr lvl="1"/>
            <a:r>
              <a:rPr lang="en-US" sz="1600" dirty="0"/>
              <a:t>make use cases shorter and easier to read</a:t>
            </a:r>
          </a:p>
          <a:p>
            <a:pPr lvl="1"/>
            <a:r>
              <a:rPr lang="en-US" sz="1600" dirty="0"/>
              <a:t>make use case more durable</a:t>
            </a:r>
          </a:p>
          <a:p>
            <a:pPr lvl="1"/>
            <a:r>
              <a:rPr lang="en-US" sz="1600" dirty="0"/>
              <a:t>Enable </a:t>
            </a:r>
            <a:r>
              <a:rPr lang="cs-CZ" sz="1600" dirty="0"/>
              <a:t>to </a:t>
            </a:r>
            <a:r>
              <a:rPr lang="cs-CZ" sz="1600" dirty="0" err="1"/>
              <a:t>refer</a:t>
            </a:r>
            <a:r>
              <a:rPr lang="cs-CZ" sz="1600" dirty="0"/>
              <a:t> </a:t>
            </a:r>
            <a:r>
              <a:rPr lang="en-US" sz="1600" dirty="0"/>
              <a:t>the same information</a:t>
            </a:r>
            <a:r>
              <a:rPr lang="cs-CZ" sz="1600" dirty="0"/>
              <a:t> to </a:t>
            </a:r>
            <a:r>
              <a:rPr lang="cs-CZ" sz="1600" dirty="0" err="1"/>
              <a:t>other</a:t>
            </a:r>
            <a:r>
              <a:rPr lang="cs-CZ" sz="1600" dirty="0"/>
              <a:t> use </a:t>
            </a:r>
            <a:r>
              <a:rPr lang="cs-CZ" sz="1600" dirty="0" err="1"/>
              <a:t>cases</a:t>
            </a:r>
            <a:r>
              <a:rPr lang="en-US" sz="1600" dirty="0"/>
              <a:t>.</a:t>
            </a:r>
          </a:p>
          <a:p>
            <a:endParaRPr lang="en-US" sz="2000" dirty="0"/>
          </a:p>
        </p:txBody>
      </p:sp>
    </p:spTree>
    <p:extLst>
      <p:ext uri="{BB962C8B-B14F-4D97-AF65-F5344CB8AC3E}">
        <p14:creationId xmlns:p14="http://schemas.microsoft.com/office/powerpoint/2010/main" val="3691453583"/>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Requirements</a:t>
            </a:r>
            <a:endParaRPr lang="cs-CZ" dirty="0"/>
          </a:p>
        </p:txBody>
      </p:sp>
      <p:sp>
        <p:nvSpPr>
          <p:cNvPr id="4" name="Obdélník 3"/>
          <p:cNvSpPr/>
          <p:nvPr/>
        </p:nvSpPr>
        <p:spPr>
          <a:xfrm>
            <a:off x="539552" y="1268760"/>
            <a:ext cx="8136904" cy="2880320"/>
          </a:xfrm>
          <a:prstGeom prst="rect">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r>
              <a:rPr lang="en-US" dirty="0"/>
              <a:t>Requirement is</a:t>
            </a:r>
            <a:endParaRPr lang="cs-CZ" dirty="0"/>
          </a:p>
          <a:p>
            <a:pPr marL="342900" lvl="0" indent="-342900">
              <a:buFont typeface="+mj-lt"/>
              <a:buAutoNum type="arabicPeriod"/>
            </a:pPr>
            <a:r>
              <a:rPr lang="en-US" dirty="0"/>
              <a:t>A condition or capability needed by a user to solve a problem or achieve an objective.</a:t>
            </a:r>
            <a:endParaRPr lang="cs-CZ" dirty="0"/>
          </a:p>
          <a:p>
            <a:pPr marL="342900" lvl="0" indent="-342900">
              <a:buFont typeface="+mj-lt"/>
              <a:buAutoNum type="arabicPeriod"/>
            </a:pPr>
            <a:r>
              <a:rPr lang="en-US" dirty="0"/>
              <a:t>A condition or capability that must be met or possessed by a system or system component to satisfy a contact, standard, specification, or other formally imposed documents.</a:t>
            </a:r>
            <a:endParaRPr lang="cs-CZ" dirty="0"/>
          </a:p>
          <a:p>
            <a:pPr marL="342900" lvl="0" indent="-342900">
              <a:buFont typeface="+mj-lt"/>
              <a:buAutoNum type="arabicPeriod"/>
            </a:pPr>
            <a:r>
              <a:rPr lang="en-US" dirty="0"/>
              <a:t>A document representation of a condition or capability as in (1) or (2).</a:t>
            </a:r>
          </a:p>
          <a:p>
            <a:pPr lvl="0"/>
            <a:endParaRPr lang="en-US" dirty="0"/>
          </a:p>
          <a:p>
            <a:pPr lvl="0"/>
            <a:r>
              <a:rPr lang="en-US" dirty="0"/>
              <a:t>Requirement artifact is a documented requirement.</a:t>
            </a:r>
            <a:endParaRPr lang="cs-CZ" dirty="0"/>
          </a:p>
          <a:p>
            <a:pPr algn="ctr"/>
            <a:endParaRPr lang="cs-CZ" dirty="0"/>
          </a:p>
        </p:txBody>
      </p:sp>
      <p:sp>
        <p:nvSpPr>
          <p:cNvPr id="6" name="TextovéPole 5"/>
          <p:cNvSpPr txBox="1"/>
          <p:nvPr/>
        </p:nvSpPr>
        <p:spPr>
          <a:xfrm>
            <a:off x="554743" y="4437112"/>
            <a:ext cx="3223959" cy="1569660"/>
          </a:xfrm>
          <a:prstGeom prst="rect">
            <a:avLst/>
          </a:prstGeom>
          <a:noFill/>
          <a:ln w="25400" cmpd="sng">
            <a:noFill/>
            <a:prstDash val="sysDot"/>
          </a:ln>
          <a:effectLst/>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b="1" dirty="0"/>
              <a:t>Requirement types:</a:t>
            </a:r>
          </a:p>
          <a:p>
            <a:pPr marL="285750" indent="-285750">
              <a:buFont typeface="Arial" pitchFamily="34" charset="0"/>
              <a:buChar char="•"/>
            </a:pPr>
            <a:r>
              <a:rPr lang="en-US" sz="2000" dirty="0"/>
              <a:t>Functional requirements</a:t>
            </a:r>
          </a:p>
          <a:p>
            <a:pPr marL="285750" indent="-285750">
              <a:buFont typeface="Arial" pitchFamily="34" charset="0"/>
              <a:buChar char="•"/>
            </a:pPr>
            <a:r>
              <a:rPr lang="en-US" sz="2000" dirty="0"/>
              <a:t>Quality requirements</a:t>
            </a:r>
          </a:p>
          <a:p>
            <a:pPr marL="285750" indent="-285750">
              <a:buFont typeface="Arial" pitchFamily="34" charset="0"/>
              <a:buChar char="•"/>
            </a:pPr>
            <a:r>
              <a:rPr lang="en-US" sz="2000" dirty="0"/>
              <a:t>Constraints.</a:t>
            </a:r>
            <a:endParaRPr lang="cs-CZ" sz="2000" dirty="0"/>
          </a:p>
          <a:p>
            <a:endParaRPr lang="cs-CZ" sz="1600" dirty="0">
              <a:solidFill>
                <a:srgbClr val="000000"/>
              </a:solidFill>
              <a:latin typeface="Verdana"/>
            </a:endParaRPr>
          </a:p>
        </p:txBody>
      </p:sp>
    </p:spTree>
    <p:extLst>
      <p:ext uri="{BB962C8B-B14F-4D97-AF65-F5344CB8AC3E}">
        <p14:creationId xmlns:p14="http://schemas.microsoft.com/office/powerpoint/2010/main" val="29194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Data requirements: </a:t>
            </a:r>
            <a:br>
              <a:rPr lang="en-US" dirty="0"/>
            </a:br>
            <a:r>
              <a:rPr lang="en-US" sz="2400" dirty="0"/>
              <a:t>information nicknames</a:t>
            </a:r>
            <a:endParaRPr lang="cs-CZ" dirty="0"/>
          </a:p>
        </p:txBody>
      </p:sp>
      <p:sp>
        <p:nvSpPr>
          <p:cNvPr id="3" name="Zástupný symbol pro obsah 2"/>
          <p:cNvSpPr>
            <a:spLocks noGrp="1"/>
          </p:cNvSpPr>
          <p:nvPr>
            <p:ph idx="1"/>
          </p:nvPr>
        </p:nvSpPr>
        <p:spPr>
          <a:xfrm>
            <a:off x="457347" y="1719263"/>
            <a:ext cx="8229307" cy="2501825"/>
          </a:xfrm>
        </p:spPr>
        <p:txBody>
          <a:bodyPr>
            <a:normAutofit/>
          </a:bodyPr>
          <a:lstStyle/>
          <a:p>
            <a:r>
              <a:rPr lang="en-US" sz="2600" dirty="0"/>
              <a:t>only </a:t>
            </a:r>
            <a:r>
              <a:rPr lang="cs-CZ" sz="2600" dirty="0"/>
              <a:t>a </a:t>
            </a:r>
            <a:r>
              <a:rPr lang="en-US" sz="2600" dirty="0"/>
              <a:t>nickname is used in UC, </a:t>
            </a:r>
          </a:p>
          <a:p>
            <a:r>
              <a:rPr lang="en-US" sz="2600" dirty="0"/>
              <a:t>it will enable</a:t>
            </a:r>
          </a:p>
          <a:p>
            <a:pPr lvl="1"/>
            <a:r>
              <a:rPr lang="en-US" sz="1900" dirty="0"/>
              <a:t>speed up the requirement gathering,</a:t>
            </a:r>
          </a:p>
          <a:p>
            <a:pPr lvl="1"/>
            <a:r>
              <a:rPr lang="en-US" sz="1900" dirty="0"/>
              <a:t>make use cases shorter and easier to read,</a:t>
            </a:r>
          </a:p>
          <a:p>
            <a:pPr lvl="1"/>
            <a:r>
              <a:rPr lang="en-US" sz="1900" dirty="0"/>
              <a:t>make use case more durable</a:t>
            </a:r>
          </a:p>
          <a:p>
            <a:pPr lvl="1"/>
            <a:r>
              <a:rPr lang="en-US" sz="1900" dirty="0"/>
              <a:t>enable </a:t>
            </a:r>
            <a:r>
              <a:rPr lang="cs-CZ" sz="2000" dirty="0"/>
              <a:t>to </a:t>
            </a:r>
            <a:r>
              <a:rPr lang="cs-CZ" sz="2000" dirty="0" err="1"/>
              <a:t>refer</a:t>
            </a:r>
            <a:r>
              <a:rPr lang="cs-CZ" sz="2000" dirty="0"/>
              <a:t> </a:t>
            </a:r>
            <a:r>
              <a:rPr lang="en-US" sz="2000" dirty="0"/>
              <a:t>the same information</a:t>
            </a:r>
            <a:r>
              <a:rPr lang="cs-CZ" sz="2000" dirty="0"/>
              <a:t> to </a:t>
            </a:r>
            <a:r>
              <a:rPr lang="cs-CZ" sz="2000" dirty="0" err="1"/>
              <a:t>other</a:t>
            </a:r>
            <a:r>
              <a:rPr lang="cs-CZ" sz="2000" dirty="0"/>
              <a:t> use </a:t>
            </a:r>
            <a:r>
              <a:rPr lang="cs-CZ" sz="2000" dirty="0" err="1"/>
              <a:t>cases</a:t>
            </a:r>
            <a:r>
              <a:rPr lang="en-US" sz="2000" dirty="0"/>
              <a:t>.</a:t>
            </a:r>
          </a:p>
          <a:p>
            <a:endParaRPr lang="en-US" sz="2000" dirty="0"/>
          </a:p>
        </p:txBody>
      </p:sp>
    </p:spTree>
    <p:extLst>
      <p:ext uri="{BB962C8B-B14F-4D97-AF65-F5344CB8AC3E}">
        <p14:creationId xmlns:p14="http://schemas.microsoft.com/office/powerpoint/2010/main" val="4217963696"/>
      </p:ext>
    </p:extLst>
  </p:cSld>
  <p:clrMapOvr>
    <a:masterClrMapping/>
  </p:clrMapOvr>
  <p:transition advClick="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Data requirements:</a:t>
            </a:r>
            <a:br>
              <a:rPr lang="en-US" dirty="0"/>
            </a:br>
            <a:r>
              <a:rPr lang="en-US" dirty="0"/>
              <a:t> </a:t>
            </a:r>
            <a:r>
              <a:rPr lang="en-US" sz="2400" dirty="0"/>
              <a:t>field list</a:t>
            </a:r>
            <a:endParaRPr lang="cs-CZ" dirty="0"/>
          </a:p>
        </p:txBody>
      </p:sp>
      <p:sp>
        <p:nvSpPr>
          <p:cNvPr id="3" name="Zástupný symbol pro obsah 2"/>
          <p:cNvSpPr>
            <a:spLocks noGrp="1"/>
          </p:cNvSpPr>
          <p:nvPr>
            <p:ph idx="1"/>
          </p:nvPr>
        </p:nvSpPr>
        <p:spPr>
          <a:xfrm>
            <a:off x="457347" y="1719263"/>
            <a:ext cx="8229307" cy="4663952"/>
          </a:xfrm>
        </p:spPr>
        <p:txBody>
          <a:bodyPr>
            <a:normAutofit/>
          </a:bodyPr>
          <a:lstStyle/>
          <a:p>
            <a:r>
              <a:rPr lang="en-US" sz="2800" b="1" dirty="0"/>
              <a:t>describes what fields </a:t>
            </a:r>
            <a:r>
              <a:rPr lang="en-US" sz="2800" b="1" i="1" dirty="0"/>
              <a:t>information links </a:t>
            </a:r>
            <a:r>
              <a:rPr lang="en-US" sz="2800" b="1" dirty="0"/>
              <a:t>contain. </a:t>
            </a:r>
          </a:p>
          <a:p>
            <a:r>
              <a:rPr lang="en-US" sz="2800" b="1" dirty="0"/>
              <a:t>many strategies for dealing with this level of precision:</a:t>
            </a:r>
          </a:p>
          <a:p>
            <a:pPr lvl="1"/>
            <a:r>
              <a:rPr lang="en-US" sz="2000" dirty="0"/>
              <a:t>a separate entry for each entry </a:t>
            </a:r>
          </a:p>
          <a:p>
            <a:pPr lvl="1"/>
            <a:r>
              <a:rPr lang="en-US" sz="2000" dirty="0"/>
              <a:t>a single entry for </a:t>
            </a:r>
            <a:r>
              <a:rPr lang="cs-CZ" sz="2000" dirty="0"/>
              <a:t>a </a:t>
            </a:r>
            <a:r>
              <a:rPr lang="en-US" sz="2000" dirty="0"/>
              <a:t>parcel of information that arrives in </a:t>
            </a:r>
            <a:r>
              <a:rPr lang="cs-CZ" sz="2000" dirty="0"/>
              <a:t>a </a:t>
            </a:r>
            <a:r>
              <a:rPr lang="en-US" sz="2000" dirty="0"/>
              <a:t>single UC step together (name, address, phone number)</a:t>
            </a:r>
          </a:p>
        </p:txBody>
      </p:sp>
    </p:spTree>
    <p:extLst>
      <p:ext uri="{BB962C8B-B14F-4D97-AF65-F5344CB8AC3E}">
        <p14:creationId xmlns:p14="http://schemas.microsoft.com/office/powerpoint/2010/main" val="756993743"/>
      </p:ext>
    </p:extLst>
  </p:cSld>
  <p:clrMapOvr>
    <a:masterClrMapping/>
  </p:clrMapOvr>
  <p:transition advClick="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lstStyle/>
          <a:p>
            <a:r>
              <a:rPr lang="en-US" dirty="0"/>
              <a:t>Data length specifications &amp; data restrictions</a:t>
            </a:r>
          </a:p>
          <a:p>
            <a:r>
              <a:rPr lang="en-US" dirty="0"/>
              <a:t>Let</a:t>
            </a:r>
            <a:r>
              <a:rPr lang="cs-CZ" dirty="0"/>
              <a:t>‘</a:t>
            </a:r>
            <a:r>
              <a:rPr lang="en-US" dirty="0"/>
              <a:t>s note:</a:t>
            </a:r>
          </a:p>
          <a:p>
            <a:pPr lvl="1"/>
            <a:r>
              <a:rPr lang="en-US" dirty="0"/>
              <a:t>Field details need to be expanded and checked</a:t>
            </a:r>
          </a:p>
          <a:p>
            <a:pPr lvl="1"/>
            <a:r>
              <a:rPr lang="en-US" dirty="0"/>
              <a:t>Use case is </a:t>
            </a:r>
            <a:r>
              <a:rPr lang="en-US" b="1" dirty="0">
                <a:solidFill>
                  <a:srgbClr val="FF0000"/>
                </a:solidFill>
              </a:rPr>
              <a:t>not</a:t>
            </a:r>
            <a:r>
              <a:rPr lang="en-US" b="1" dirty="0"/>
              <a:t> </a:t>
            </a:r>
            <a:r>
              <a:rPr lang="cs-CZ" dirty="0"/>
              <a:t>a</a:t>
            </a:r>
            <a:r>
              <a:rPr lang="cs-CZ" b="1" dirty="0"/>
              <a:t> </a:t>
            </a:r>
            <a:r>
              <a:rPr lang="en-US" dirty="0"/>
              <a:t>place for expansion</a:t>
            </a:r>
          </a:p>
          <a:p>
            <a:pPr lvl="1"/>
            <a:r>
              <a:rPr lang="en-US" dirty="0"/>
              <a:t>Use case should link to the expansion</a:t>
            </a:r>
          </a:p>
          <a:p>
            <a:pPr lvl="1"/>
            <a:r>
              <a:rPr lang="en-US" dirty="0"/>
              <a:t>The fields details usually change </a:t>
            </a:r>
            <a:r>
              <a:rPr lang="cs-CZ" dirty="0"/>
              <a:t>in</a:t>
            </a:r>
            <a:r>
              <a:rPr lang="en-US" dirty="0"/>
              <a:t> time independently from use cases</a:t>
            </a:r>
          </a:p>
          <a:p>
            <a:pPr lvl="1"/>
            <a:endParaRPr lang="en-US" dirty="0"/>
          </a:p>
        </p:txBody>
      </p:sp>
      <p:sp>
        <p:nvSpPr>
          <p:cNvPr id="3" name="Nadpis 2"/>
          <p:cNvSpPr>
            <a:spLocks noGrp="1"/>
          </p:cNvSpPr>
          <p:nvPr>
            <p:ph type="title"/>
          </p:nvPr>
        </p:nvSpPr>
        <p:spPr/>
        <p:txBody>
          <a:bodyPr/>
          <a:lstStyle/>
          <a:p>
            <a:pPr lvl="0"/>
            <a:r>
              <a:rPr lang="en-US" dirty="0"/>
              <a:t>Data requirements:</a:t>
            </a:r>
            <a:br>
              <a:rPr lang="cs-CZ" dirty="0"/>
            </a:br>
            <a:r>
              <a:rPr lang="en-US" sz="2400" dirty="0">
                <a:effectLst>
                  <a:glow>
                    <a:srgbClr val="000000"/>
                  </a:glow>
                  <a:outerShdw sx="0" sy="0">
                    <a:srgbClr val="000000"/>
                  </a:outerShdw>
                  <a:reflection stA="0" endPos="0" fadeDir="0" sx="0" sy="0"/>
                </a:effectLst>
              </a:rPr>
              <a:t>Field details &amp; checks</a:t>
            </a:r>
            <a:endParaRPr lang="cs-CZ" dirty="0"/>
          </a:p>
        </p:txBody>
      </p:sp>
    </p:spTree>
    <p:extLst>
      <p:ext uri="{BB962C8B-B14F-4D97-AF65-F5344CB8AC3E}">
        <p14:creationId xmlns:p14="http://schemas.microsoft.com/office/powerpoint/2010/main" val="40268685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 Cases In Project Organization:</a:t>
            </a:r>
            <a:br>
              <a:rPr lang="en-US" dirty="0"/>
            </a:br>
            <a:r>
              <a:rPr lang="en-US" sz="2800" dirty="0"/>
              <a:t>Organization of use cases</a:t>
            </a:r>
            <a:endParaRPr lang="en-US" dirty="0"/>
          </a:p>
        </p:txBody>
      </p:sp>
      <p:sp>
        <p:nvSpPr>
          <p:cNvPr id="3" name="Zástupný symbol pro obsah 2"/>
          <p:cNvSpPr>
            <a:spLocks noGrp="1"/>
          </p:cNvSpPr>
          <p:nvPr>
            <p:ph idx="1"/>
          </p:nvPr>
        </p:nvSpPr>
        <p:spPr>
          <a:xfrm>
            <a:off x="522297" y="1684093"/>
            <a:ext cx="4841791" cy="4411662"/>
          </a:xfrm>
        </p:spPr>
        <p:txBody>
          <a:bodyPr/>
          <a:lstStyle/>
          <a:p>
            <a:pPr marL="514350" indent="-514350">
              <a:buFont typeface="+mj-lt"/>
              <a:buAutoNum type="arabicPeriod"/>
            </a:pPr>
            <a:r>
              <a:rPr lang="en-US" b="1" dirty="0"/>
              <a:t>A</a:t>
            </a:r>
            <a:r>
              <a:rPr lang="cs-CZ" b="1" dirty="0" err="1"/>
              <a:t>nalytic</a:t>
            </a:r>
            <a:r>
              <a:rPr lang="en-US" b="1" dirty="0"/>
              <a:t>: </a:t>
            </a:r>
            <a:r>
              <a:rPr lang="cs-CZ" dirty="0"/>
              <a:t>n</a:t>
            </a:r>
            <a:r>
              <a:rPr lang="en-US" dirty="0" err="1"/>
              <a:t>ame</a:t>
            </a:r>
            <a:r>
              <a:rPr lang="cs-CZ" dirty="0"/>
              <a:t>s</a:t>
            </a:r>
            <a:r>
              <a:rPr lang="en-US" dirty="0"/>
              <a:t> of use cases with name</a:t>
            </a:r>
            <a:r>
              <a:rPr lang="cs-CZ" dirty="0"/>
              <a:t>s</a:t>
            </a:r>
            <a:r>
              <a:rPr lang="en-US" dirty="0"/>
              <a:t> of primary actors</a:t>
            </a:r>
          </a:p>
          <a:p>
            <a:pPr marL="514350" indent="-514350">
              <a:buFont typeface="+mj-lt"/>
              <a:buAutoNum type="arabicPeriod"/>
            </a:pPr>
            <a:r>
              <a:rPr lang="en-US" b="1" dirty="0"/>
              <a:t>S</a:t>
            </a:r>
            <a:r>
              <a:rPr lang="cs-CZ" b="1" dirty="0" err="1"/>
              <a:t>ponsor</a:t>
            </a:r>
            <a:r>
              <a:rPr lang="en-US" b="1" dirty="0"/>
              <a:t>: </a:t>
            </a:r>
            <a:r>
              <a:rPr lang="en-US" dirty="0"/>
              <a:t>priority of business need</a:t>
            </a:r>
          </a:p>
          <a:p>
            <a:pPr marL="514350" indent="-514350">
              <a:buFont typeface="+mj-lt"/>
              <a:buAutoNum type="arabicPeriod"/>
            </a:pPr>
            <a:r>
              <a:rPr lang="en-US" b="1" dirty="0"/>
              <a:t>D</a:t>
            </a:r>
            <a:r>
              <a:rPr lang="cs-CZ" b="1" dirty="0" err="1"/>
              <a:t>eveloper</a:t>
            </a:r>
            <a:r>
              <a:rPr lang="en-US" b="1" dirty="0"/>
              <a:t>: </a:t>
            </a:r>
            <a:r>
              <a:rPr lang="en-US" dirty="0"/>
              <a:t>technical difficulty</a:t>
            </a:r>
          </a:p>
          <a:p>
            <a:pPr marL="514350" indent="-514350">
              <a:buFont typeface="+mj-lt"/>
              <a:buAutoNum type="arabicPeriod"/>
            </a:pPr>
            <a:endParaRPr lang="cs-CZ" dirty="0"/>
          </a:p>
        </p:txBody>
      </p:sp>
      <p:pic>
        <p:nvPicPr>
          <p:cNvPr id="838658" name="Picture 2"/>
          <p:cNvPicPr>
            <a:picLocks noChangeAspect="1" noChangeArrowheads="1"/>
          </p:cNvPicPr>
          <p:nvPr/>
        </p:nvPicPr>
        <p:blipFill>
          <a:blip r:embed="rId3" cstate="print"/>
          <a:srcRect/>
          <a:stretch>
            <a:fillRect/>
          </a:stretch>
        </p:blipFill>
        <p:spPr bwMode="auto">
          <a:xfrm>
            <a:off x="5650530" y="3859113"/>
            <a:ext cx="3223425" cy="2682364"/>
          </a:xfrm>
          <a:prstGeom prst="rect">
            <a:avLst/>
          </a:prstGeom>
          <a:noFill/>
          <a:ln w="9525">
            <a:noFill/>
            <a:miter lim="800000"/>
            <a:headEnd/>
            <a:tailEnd/>
          </a:ln>
          <a:effectLst/>
        </p:spPr>
      </p:pic>
      <p:sp>
        <p:nvSpPr>
          <p:cNvPr id="6" name="Ohnutá šipka 5"/>
          <p:cNvSpPr/>
          <p:nvPr/>
        </p:nvSpPr>
        <p:spPr bwMode="auto">
          <a:xfrm rot="5400000">
            <a:off x="6343446" y="1180573"/>
            <a:ext cx="1837590" cy="2987637"/>
          </a:xfrm>
          <a:prstGeom prst="bentArrow">
            <a:avLst>
              <a:gd name="adj1" fmla="val 25000"/>
              <a:gd name="adj2" fmla="val 25000"/>
              <a:gd name="adj3" fmla="val 25000"/>
              <a:gd name="adj4" fmla="val 40851"/>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cs-CZ" sz="2400" b="0" i="0" u="none" strike="noStrike" cap="none" normalizeH="0" baseline="0">
              <a:ln>
                <a:noFill/>
              </a:ln>
              <a:solidFill>
                <a:schemeClr val="tx1"/>
              </a:solidFill>
              <a:effectLst/>
              <a:latin typeface="Arial" charset="0"/>
            </a:endParaRPr>
          </a:p>
        </p:txBody>
      </p:sp>
    </p:spTree>
  </p:cSld>
  <p:clrMapOvr>
    <a:masterClrMapping/>
  </p:clrMapOvr>
  <p:transition advClick="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 Cases In Project Organization:</a:t>
            </a:r>
            <a:br>
              <a:rPr lang="en-US" dirty="0"/>
            </a:br>
            <a:r>
              <a:rPr lang="en-US" sz="2800" dirty="0"/>
              <a:t>Use cases cross releases</a:t>
            </a:r>
            <a:endParaRPr lang="cs-CZ" dirty="0"/>
          </a:p>
        </p:txBody>
      </p:sp>
      <p:sp>
        <p:nvSpPr>
          <p:cNvPr id="3" name="Zástupný symbol pro obsah 2"/>
          <p:cNvSpPr>
            <a:spLocks noGrp="1"/>
          </p:cNvSpPr>
          <p:nvPr>
            <p:ph idx="1"/>
          </p:nvPr>
        </p:nvSpPr>
        <p:spPr>
          <a:xfrm>
            <a:off x="522296" y="1684093"/>
            <a:ext cx="8229307" cy="4411662"/>
          </a:xfrm>
        </p:spPr>
        <p:txBody>
          <a:bodyPr/>
          <a:lstStyle/>
          <a:p>
            <a:r>
              <a:rPr lang="en-US" dirty="0"/>
              <a:t>A complete use case is delivered in one release </a:t>
            </a:r>
            <a:r>
              <a:rPr lang="en-US" b="1" dirty="0"/>
              <a:t>very occasionally. More often:</a:t>
            </a:r>
            <a:endParaRPr lang="en-US" dirty="0"/>
          </a:p>
          <a:p>
            <a:pPr lvl="1"/>
            <a:r>
              <a:rPr lang="en-US" dirty="0"/>
              <a:t>Deliver the simple case in release 1</a:t>
            </a:r>
          </a:p>
          <a:p>
            <a:pPr lvl="1"/>
            <a:r>
              <a:rPr lang="en-US" dirty="0"/>
              <a:t>Add high-risk handling in release 2</a:t>
            </a:r>
          </a:p>
          <a:p>
            <a:pPr lvl="1"/>
            <a:r>
              <a:rPr lang="en-US" dirty="0"/>
              <a:t>Put preferred customer handling in release 3</a:t>
            </a:r>
          </a:p>
          <a:p>
            <a:r>
              <a:rPr lang="en-US" b="1" dirty="0"/>
              <a:t>Deliver complete scenario.</a:t>
            </a:r>
          </a:p>
          <a:p>
            <a:pPr>
              <a:buNone/>
            </a:pPr>
            <a:endParaRPr lang="cs-CZ" dirty="0"/>
          </a:p>
        </p:txBody>
      </p:sp>
    </p:spTree>
    <p:extLst>
      <p:ext uri="{BB962C8B-B14F-4D97-AF65-F5344CB8AC3E}">
        <p14:creationId xmlns:p14="http://schemas.microsoft.com/office/powerpoint/2010/main" val="1314110286"/>
      </p:ext>
    </p:extLst>
  </p:cSld>
  <p:clrMapOvr>
    <a:masterClrMapping/>
  </p:clrMapOvr>
  <p:transition advClick="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 cases to design - I</a:t>
            </a:r>
          </a:p>
        </p:txBody>
      </p:sp>
      <p:sp>
        <p:nvSpPr>
          <p:cNvPr id="3" name="Zástupný symbol pro obsah 2"/>
          <p:cNvSpPr>
            <a:spLocks noGrp="1"/>
          </p:cNvSpPr>
          <p:nvPr>
            <p:ph idx="1"/>
          </p:nvPr>
        </p:nvSpPr>
        <p:spPr/>
        <p:txBody>
          <a:bodyPr/>
          <a:lstStyle/>
          <a:p>
            <a:r>
              <a:rPr lang="en-US" dirty="0">
                <a:solidFill>
                  <a:srgbClr val="FF0000"/>
                </a:solidFill>
              </a:rPr>
              <a:t>Design doesn’t cluster by use case – parts</a:t>
            </a:r>
            <a:r>
              <a:rPr lang="cs-CZ" dirty="0">
                <a:solidFill>
                  <a:srgbClr val="FF0000"/>
                </a:solidFill>
              </a:rPr>
              <a:t> </a:t>
            </a:r>
            <a:r>
              <a:rPr lang="cs-CZ" dirty="0" err="1">
                <a:solidFill>
                  <a:srgbClr val="FF0000"/>
                </a:solidFill>
              </a:rPr>
              <a:t>of</a:t>
            </a:r>
            <a:r>
              <a:rPr lang="en-US" dirty="0">
                <a:solidFill>
                  <a:srgbClr val="FF0000"/>
                </a:solidFill>
              </a:rPr>
              <a:t> business  logic or mechanism occur in several use cases.</a:t>
            </a:r>
          </a:p>
          <a:p>
            <a:r>
              <a:rPr lang="en-US" dirty="0">
                <a:solidFill>
                  <a:srgbClr val="FF0000"/>
                </a:solidFill>
              </a:rPr>
              <a:t>During OO design - don’t mirror functional decomposition by classes.</a:t>
            </a:r>
          </a:p>
          <a:p>
            <a:pPr lvl="1"/>
            <a:endParaRPr lang="en-US" dirty="0">
              <a:solidFill>
                <a:srgbClr val="FF0000"/>
              </a:solidFill>
            </a:endParaRPr>
          </a:p>
          <a:p>
            <a:pPr marL="0" indent="0">
              <a:buNone/>
            </a:pPr>
            <a:endParaRPr lang="cs-CZ" dirty="0"/>
          </a:p>
        </p:txBody>
      </p:sp>
    </p:spTree>
  </p:cSld>
  <p:clrMapOvr>
    <a:masterClrMapping/>
  </p:clrMapOvr>
  <p:transition advClick="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Use cases to design - </a:t>
            </a:r>
            <a:r>
              <a:rPr lang="cs-CZ" dirty="0"/>
              <a:t>II</a:t>
            </a:r>
          </a:p>
        </p:txBody>
      </p:sp>
      <p:sp>
        <p:nvSpPr>
          <p:cNvPr id="3" name="Zástupný symbol pro obsah 2"/>
          <p:cNvSpPr>
            <a:spLocks noGrp="1"/>
          </p:cNvSpPr>
          <p:nvPr>
            <p:ph idx="1"/>
          </p:nvPr>
        </p:nvSpPr>
        <p:spPr/>
        <p:txBody>
          <a:bodyPr/>
          <a:lstStyle/>
          <a:p>
            <a:r>
              <a:rPr lang="en-US" sz="4000" dirty="0">
                <a:solidFill>
                  <a:schemeClr val="accent1">
                    <a:lumMod val="75000"/>
                  </a:schemeClr>
                </a:solidFill>
              </a:rPr>
              <a:t>Design makes use of scenarios</a:t>
            </a:r>
          </a:p>
          <a:p>
            <a:r>
              <a:rPr lang="en-US" sz="4000" dirty="0">
                <a:solidFill>
                  <a:schemeClr val="accent1">
                    <a:lumMod val="75000"/>
                  </a:schemeClr>
                </a:solidFill>
              </a:rPr>
              <a:t>Use cases name domain concepts</a:t>
            </a:r>
          </a:p>
        </p:txBody>
      </p:sp>
    </p:spTree>
    <p:extLst>
      <p:ext uri="{BB962C8B-B14F-4D97-AF65-F5344CB8AC3E}">
        <p14:creationId xmlns:p14="http://schemas.microsoft.com/office/powerpoint/2010/main" val="3608685755"/>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SRS should be</a:t>
            </a:r>
          </a:p>
        </p:txBody>
      </p:sp>
      <p:sp>
        <p:nvSpPr>
          <p:cNvPr id="3" name="Obdélník 2"/>
          <p:cNvSpPr/>
          <p:nvPr/>
        </p:nvSpPr>
        <p:spPr>
          <a:xfrm>
            <a:off x="611560" y="1124744"/>
            <a:ext cx="8064896" cy="5632311"/>
          </a:xfrm>
          <a:prstGeom prst="rect">
            <a:avLst/>
          </a:prstGeom>
        </p:spPr>
        <p:txBody>
          <a:bodyPr wrap="square">
            <a:spAutoFit/>
          </a:bodyPr>
          <a:lstStyle/>
          <a:p>
            <a:pPr marL="285750" indent="-285750">
              <a:buFont typeface="Arial" pitchFamily="34" charset="0"/>
              <a:buChar char="•"/>
            </a:pPr>
            <a:r>
              <a:rPr lang="en-US" sz="3600" dirty="0"/>
              <a:t>Correct</a:t>
            </a:r>
          </a:p>
          <a:p>
            <a:pPr marL="285750" indent="-285750">
              <a:buFont typeface="Arial" pitchFamily="34" charset="0"/>
              <a:buChar char="•"/>
            </a:pPr>
            <a:r>
              <a:rPr lang="en-US" sz="3600" dirty="0"/>
              <a:t>Unambiguous</a:t>
            </a:r>
          </a:p>
          <a:p>
            <a:pPr marL="285750" indent="-285750">
              <a:buFont typeface="Arial" pitchFamily="34" charset="0"/>
              <a:buChar char="•"/>
            </a:pPr>
            <a:r>
              <a:rPr lang="en-US" sz="3600" dirty="0"/>
              <a:t>Complete</a:t>
            </a:r>
          </a:p>
          <a:p>
            <a:pPr marL="285750" indent="-285750">
              <a:buFont typeface="Arial" pitchFamily="34" charset="0"/>
              <a:buChar char="•"/>
            </a:pPr>
            <a:r>
              <a:rPr lang="en-US" sz="3600" dirty="0"/>
              <a:t>Consistent</a:t>
            </a:r>
          </a:p>
          <a:p>
            <a:pPr marL="285750" indent="-285750">
              <a:buFont typeface="Arial" pitchFamily="34" charset="0"/>
              <a:buChar char="•"/>
            </a:pPr>
            <a:r>
              <a:rPr lang="en-US" sz="3600" dirty="0"/>
              <a:t>Ranked for importance and/or stability</a:t>
            </a:r>
          </a:p>
          <a:p>
            <a:pPr marL="285750" indent="-285750">
              <a:buFont typeface="Arial" pitchFamily="34" charset="0"/>
              <a:buChar char="•"/>
            </a:pPr>
            <a:r>
              <a:rPr lang="en-US" sz="3600" dirty="0"/>
              <a:t>Verifiable</a:t>
            </a:r>
          </a:p>
          <a:p>
            <a:pPr marL="285750" indent="-285750">
              <a:buFont typeface="Arial" pitchFamily="34" charset="0"/>
              <a:buChar char="•"/>
            </a:pPr>
            <a:r>
              <a:rPr lang="en-US" sz="3600" dirty="0"/>
              <a:t>Modifiable</a:t>
            </a:r>
          </a:p>
          <a:p>
            <a:pPr marL="285750" indent="-285750">
              <a:buFont typeface="Arial" pitchFamily="34" charset="0"/>
              <a:buChar char="•"/>
            </a:pPr>
            <a:r>
              <a:rPr lang="cs-CZ" sz="3600" dirty="0"/>
              <a:t>T</a:t>
            </a:r>
            <a:r>
              <a:rPr lang="en-US" sz="3600" dirty="0" err="1"/>
              <a:t>raceable</a:t>
            </a:r>
            <a:endParaRPr lang="en-US" sz="3600" dirty="0"/>
          </a:p>
          <a:p>
            <a:pPr marL="285750" indent="-285750">
              <a:buFont typeface="Arial" pitchFamily="34" charset="0"/>
              <a:buChar char="•"/>
            </a:pPr>
            <a:endParaRPr lang="cs-CZ" b="1" dirty="0"/>
          </a:p>
          <a:p>
            <a:endParaRPr lang="cs-CZ" dirty="0"/>
          </a:p>
        </p:txBody>
      </p:sp>
    </p:spTree>
    <p:extLst>
      <p:ext uri="{BB962C8B-B14F-4D97-AF65-F5344CB8AC3E}">
        <p14:creationId xmlns:p14="http://schemas.microsoft.com/office/powerpoint/2010/main" val="191521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Functional requirements</a:t>
            </a:r>
            <a:endParaRPr lang="cs-CZ" dirty="0"/>
          </a:p>
        </p:txBody>
      </p:sp>
      <p:sp>
        <p:nvSpPr>
          <p:cNvPr id="3" name="Zástupný symbol pro text 2"/>
          <p:cNvSpPr>
            <a:spLocks noGrp="1"/>
          </p:cNvSpPr>
          <p:nvPr>
            <p:ph type="body" idx="1"/>
          </p:nvPr>
        </p:nvSpPr>
        <p:spPr>
          <a:xfrm>
            <a:off x="248482" y="3068960"/>
            <a:ext cx="8643998" cy="1440160"/>
          </a:xfrm>
        </p:spPr>
        <p:txBody>
          <a:bodyPr/>
          <a:lstStyle/>
          <a:p>
            <a:pPr marL="0" indent="0">
              <a:buNone/>
            </a:pPr>
            <a:r>
              <a:rPr lang="en-US" sz="1800" dirty="0"/>
              <a:t>Example: If a sensor detects that a glass pane is damaged or broken, the system shall inform the security company,</a:t>
            </a:r>
          </a:p>
          <a:p>
            <a:pPr marL="0" indent="0">
              <a:buNone/>
            </a:pPr>
            <a:endParaRPr lang="en-US" sz="1800" dirty="0"/>
          </a:p>
          <a:p>
            <a:pPr marL="0" indent="0">
              <a:buNone/>
            </a:pPr>
            <a:r>
              <a:rPr lang="en-US" sz="1800" dirty="0"/>
              <a:t>Mainly defines</a:t>
            </a:r>
            <a:r>
              <a:rPr lang="en-US" sz="1800"/>
              <a:t>: data</a:t>
            </a:r>
            <a:r>
              <a:rPr lang="en-US" sz="1800" dirty="0"/>
              <a:t>, functions, and behavior.</a:t>
            </a:r>
            <a:endParaRPr lang="cs-CZ" sz="1800" dirty="0"/>
          </a:p>
        </p:txBody>
      </p:sp>
      <p:sp>
        <p:nvSpPr>
          <p:cNvPr id="4" name="Obdélník 3"/>
          <p:cNvSpPr/>
          <p:nvPr/>
        </p:nvSpPr>
        <p:spPr>
          <a:xfrm>
            <a:off x="251520" y="1268760"/>
            <a:ext cx="8640960" cy="1584176"/>
          </a:xfrm>
          <a:prstGeom prst="rect">
            <a:avLst/>
          </a:prstGeom>
          <a:solidFill>
            <a:srgbClr val="FAFAFA"/>
          </a:solidFill>
          <a:ln w="12700">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a:t>Functional requirement</a:t>
            </a:r>
            <a:r>
              <a:rPr lang="cs-CZ" sz="2000" dirty="0"/>
              <a:t>s</a:t>
            </a:r>
            <a:r>
              <a:rPr lang="en-US" sz="2000" dirty="0"/>
              <a:t> are statements of services that </a:t>
            </a:r>
            <a:r>
              <a:rPr lang="cs-CZ" sz="2000" dirty="0"/>
              <a:t>a </a:t>
            </a:r>
            <a:r>
              <a:rPr lang="en-US" sz="2000" dirty="0"/>
              <a:t>system should provide, how the system should react to particular inputs and how the system should behave in </a:t>
            </a:r>
            <a:r>
              <a:rPr lang="cs-CZ" sz="2000" dirty="0"/>
              <a:t>a </a:t>
            </a:r>
            <a:r>
              <a:rPr lang="en-US" sz="2000" dirty="0"/>
              <a:t>particular situation. In some cases, functional requirements may also state what the system should not do.</a:t>
            </a:r>
            <a:endParaRPr lang="cs-CZ" sz="2000" dirty="0"/>
          </a:p>
        </p:txBody>
      </p:sp>
    </p:spTree>
    <p:extLst>
      <p:ext uri="{BB962C8B-B14F-4D97-AF65-F5344CB8AC3E}">
        <p14:creationId xmlns:p14="http://schemas.microsoft.com/office/powerpoint/2010/main" val="2085352484"/>
      </p:ext>
    </p:extLst>
  </p:cSld>
  <p:clrMapOvr>
    <a:masterClrMapping/>
  </p:clrMapOvr>
</p:sld>
</file>

<file path=ppt/theme/theme1.xml><?xml version="1.0" encoding="utf-8"?>
<a:theme xmlns:a="http://schemas.openxmlformats.org/drawingml/2006/main" name="JAVA_template">
  <a:themeElements>
    <a:clrScheme name="FEI - Upravena">
      <a:dk1>
        <a:srgbClr val="000000"/>
      </a:dk1>
      <a:lt1>
        <a:srgbClr val="FFFFFF"/>
      </a:lt1>
      <a:dk2>
        <a:srgbClr val="FF6600"/>
      </a:dk2>
      <a:lt2>
        <a:srgbClr val="808080"/>
      </a:lt2>
      <a:accent1>
        <a:srgbClr val="004CE2"/>
      </a:accent1>
      <a:accent2>
        <a:srgbClr val="2F75FF"/>
      </a:accent2>
      <a:accent3>
        <a:srgbClr val="000000"/>
      </a:accent3>
      <a:accent4>
        <a:srgbClr val="000000"/>
      </a:accent4>
      <a:accent5>
        <a:srgbClr val="DAEDEF"/>
      </a:accent5>
      <a:accent6>
        <a:srgbClr val="2D2D8A"/>
      </a:accent6>
      <a:hlink>
        <a:srgbClr val="009999"/>
      </a:hlink>
      <a:folHlink>
        <a:srgbClr val="99CC00"/>
      </a:folHlink>
    </a:clrScheme>
    <a:fontScheme name="Motiv sady Office">
      <a:majorFont>
        <a:latin typeface="Arial"/>
        <a:ea typeface=""/>
        <a:cs typeface=""/>
      </a:majorFont>
      <a:minorFont>
        <a:latin typeface="Arial"/>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AFAFA"/>
        </a:solidFill>
        <a:ln w="12700">
          <a:solidFill>
            <a:schemeClr val="bg2"/>
          </a:solidFill>
        </a:ln>
      </a:spPr>
      <a:bodyPr rtlCol="0" anchor="ctr"/>
      <a:lstStyle>
        <a:defPPr algn="ctr">
          <a:defRPr dirty="0" smtClean="0"/>
        </a:defPPr>
      </a:lstStyle>
      <a:style>
        <a:lnRef idx="2">
          <a:schemeClr val="accent5"/>
        </a:lnRef>
        <a:fillRef idx="1">
          <a:schemeClr val="lt1"/>
        </a:fillRef>
        <a:effectRef idx="0">
          <a:schemeClr val="accent5"/>
        </a:effectRef>
        <a:fontRef idx="minor">
          <a:schemeClr val="dk1"/>
        </a:fontRef>
      </a:style>
    </a:spDef>
    <a:txDef>
      <a:spPr>
        <a:noFill/>
        <a:ln w="25400" cmpd="sng">
          <a:noFill/>
          <a:prstDash val="sysDot"/>
        </a:ln>
        <a:effectLst/>
      </a:spPr>
      <a:bodyPr wrap="square" rtlCol="0">
        <a:spAutoFit/>
      </a:bodyPr>
      <a:lstStyle>
        <a:defPPr>
          <a:defRPr sz="1600" dirty="0" smtClean="0">
            <a:solidFill>
              <a:srgbClr val="000000"/>
            </a:solidFill>
            <a:latin typeface="Verdana"/>
          </a:defRPr>
        </a:defPPr>
      </a:lstStyle>
      <a:style>
        <a:lnRef idx="1">
          <a:schemeClr val="accent5"/>
        </a:lnRef>
        <a:fillRef idx="2">
          <a:schemeClr val="accent5"/>
        </a:fillRef>
        <a:effectRef idx="1">
          <a:schemeClr val="accent5"/>
        </a:effectRef>
        <a:fontRef idx="minor">
          <a:schemeClr val="dk1"/>
        </a:fontRef>
      </a:style>
    </a:txDef>
  </a:objectDefaults>
  <a:extraClrSchemeLst>
    <a:extraClrScheme>
      <a:clrScheme name="Motiv sady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tiv sady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tiv sady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tiv sady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tiv sady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tiv sady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tiv sady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tiv sady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tiv sady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tiv sady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tiv sady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tiv sady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kozusznik_2010-pl1_next</Template>
  <TotalTime>7203</TotalTime>
  <Words>10654</Words>
  <Application>Microsoft Office PowerPoint</Application>
  <PresentationFormat>On-screen Show (4:3)</PresentationFormat>
  <Paragraphs>1055</Paragraphs>
  <Slides>76</Slides>
  <Notes>64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3" baseType="lpstr">
      <vt:lpstr>Algerian</vt:lpstr>
      <vt:lpstr>Arial</vt:lpstr>
      <vt:lpstr>Calibri</vt:lpstr>
      <vt:lpstr>Times New Roman</vt:lpstr>
      <vt:lpstr>Verdana</vt:lpstr>
      <vt:lpstr>JAVA_template</vt:lpstr>
      <vt:lpstr>Visio</vt:lpstr>
      <vt:lpstr>Used literature</vt:lpstr>
      <vt:lpstr>Software engineering</vt:lpstr>
      <vt:lpstr>Software development „reality“</vt:lpstr>
      <vt:lpstr>Users‘ vs. developers‘ view</vt:lpstr>
      <vt:lpstr>Software process – key disciplines</vt:lpstr>
      <vt:lpstr>Requirement specifications</vt:lpstr>
      <vt:lpstr>Requirements</vt:lpstr>
      <vt:lpstr>SRS should be</vt:lpstr>
      <vt:lpstr>Functional requirements</vt:lpstr>
      <vt:lpstr>Quality requirements I</vt:lpstr>
      <vt:lpstr>Quality requirements II</vt:lpstr>
      <vt:lpstr>Quality requirements III</vt:lpstr>
      <vt:lpstr>Non-functional requirements</vt:lpstr>
      <vt:lpstr>Constraints I.</vt:lpstr>
      <vt:lpstr>Constraints II</vt:lpstr>
      <vt:lpstr>Constraints III</vt:lpstr>
      <vt:lpstr>Creation of textual requirement I</vt:lpstr>
      <vt:lpstr>Creation of textual requirement II</vt:lpstr>
      <vt:lpstr>Creation of textual requirement III</vt:lpstr>
      <vt:lpstr>Use cases</vt:lpstr>
      <vt:lpstr>Requirements and use cases</vt:lpstr>
      <vt:lpstr>Use case structure</vt:lpstr>
      <vt:lpstr>Primary actors and stakeholders gathering</vt:lpstr>
      <vt:lpstr>Design scope I</vt:lpstr>
      <vt:lpstr>Design scope II</vt:lpstr>
      <vt:lpstr>Design scope III</vt:lpstr>
      <vt:lpstr>Design scope IV</vt:lpstr>
      <vt:lpstr>THREE NAMED GOAL LEVELS</vt:lpstr>
      <vt:lpstr>THREE NAMED GOAL LEVELS II</vt:lpstr>
      <vt:lpstr>THREE NAMED GOAL LEVELS III</vt:lpstr>
      <vt:lpstr>THREE NAMED GOAL LEVELS IV</vt:lpstr>
      <vt:lpstr>Use case structure I</vt:lpstr>
      <vt:lpstr>Use case structure II</vt:lpstr>
      <vt:lpstr>Use case structure III</vt:lpstr>
      <vt:lpstr>Scenarios and steps I</vt:lpstr>
      <vt:lpstr>Scenarios and steps II</vt:lpstr>
      <vt:lpstr>Scenarios and steps III</vt:lpstr>
      <vt:lpstr>Different level of goals and precondition</vt:lpstr>
      <vt:lpstr>Action Steps – guideline 1:  It uses simple grammar</vt:lpstr>
      <vt:lpstr>Action Steps – guidelines 2: It shows clearly, "Who has the ball“.</vt:lpstr>
      <vt:lpstr>Action Steps – guidelines 3: It is written from a bird's eye point of view.</vt:lpstr>
      <vt:lpstr>Action Steps - guideline 4:  It shows the process moving distinctly forward</vt:lpstr>
      <vt:lpstr>Action Steps – guidelines 5: It shows the actor’s intentions, not movements.</vt:lpstr>
      <vt:lpstr>Action Steps – guidelines 6: It contains a ’reasonable’ set of actions.</vt:lpstr>
      <vt:lpstr>Action Steps – guidelines 7: It doesn’t "check whether", it "validates“</vt:lpstr>
      <vt:lpstr>Action Steps – guidelines 8: It optionally mentions the timing</vt:lpstr>
      <vt:lpstr>Action Steps – guidelines 9: Idiom: "User has System A, kick System B“</vt:lpstr>
      <vt:lpstr>Action Steps – guidelines 10: Idiom: "Do steps x-y until condition"</vt:lpstr>
      <vt:lpstr>Action Steps – guidelines 10: Idiom: "Do steps x-y until condition“ - II</vt:lpstr>
      <vt:lpstr>Extensions I</vt:lpstr>
      <vt:lpstr>Extensions II</vt:lpstr>
      <vt:lpstr>Extensions Conditions</vt:lpstr>
      <vt:lpstr>Brainstorm all conceivable failures and alternative courses I</vt:lpstr>
      <vt:lpstr>Brainstorm all conceivable failures and alternative courses II</vt:lpstr>
      <vt:lpstr>Action Steps – guidelines 11: The condition says what was detected.</vt:lpstr>
      <vt:lpstr>Extension optimization</vt:lpstr>
      <vt:lpstr>Action Steps – guidelines 12: Condition handling is indented.</vt:lpstr>
      <vt:lpstr>Failures within failures</vt:lpstr>
      <vt:lpstr>Creating a new use case from an extension</vt:lpstr>
      <vt:lpstr>Technology &amp; Data Variations</vt:lpstr>
      <vt:lpstr>Linking Use Cases I</vt:lpstr>
      <vt:lpstr>Linking Use Cases II</vt:lpstr>
      <vt:lpstr>When to use extension use case</vt:lpstr>
      <vt:lpstr>When are we done?</vt:lpstr>
      <vt:lpstr>Special use cases: CRUD</vt:lpstr>
      <vt:lpstr>Special use cases: parameterized use cases I</vt:lpstr>
      <vt:lpstr>Special use cases: parameterized use cases II</vt:lpstr>
      <vt:lpstr>MISSING REQUIREMENTS</vt:lpstr>
      <vt:lpstr>Data requirements</vt:lpstr>
      <vt:lpstr>Data requirements:  information nicknames</vt:lpstr>
      <vt:lpstr>Data requirements:  field list</vt:lpstr>
      <vt:lpstr>Data requirements: Field details &amp; checks</vt:lpstr>
      <vt:lpstr>Use Cases In Project Organization: Organization of use cases</vt:lpstr>
      <vt:lpstr>Use Cases In Project Organization: Use cases cross releases</vt:lpstr>
      <vt:lpstr>Use cases to design - I</vt:lpstr>
      <vt:lpstr>Use cases to design -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koz01</dc:creator>
  <cp:lastModifiedBy>Svatopluk Stolfa</cp:lastModifiedBy>
  <cp:revision>352</cp:revision>
  <cp:lastPrinted>2012-10-18T06:27:49Z</cp:lastPrinted>
  <dcterms:created xsi:type="dcterms:W3CDTF">2010-09-13T11:06:17Z</dcterms:created>
  <dcterms:modified xsi:type="dcterms:W3CDTF">2024-10-01T09:54:08Z</dcterms:modified>
</cp:coreProperties>
</file>