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302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4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29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2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463561" TargetMode="External"/><Relationship Id="rId2" Type="http://schemas.openxmlformats.org/officeDocument/2006/relationships/hyperlink" Target="https://ieeexplore.ieee.org/document/7205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Requirements-Engineering-Fundamentals-Principles-Practices/dp/1937538775" TargetMode="External"/><Relationship Id="rId4" Type="http://schemas.openxmlformats.org/officeDocument/2006/relationships/hyperlink" Target="https://www.amazon.com/Mastering-Requirements-Process-Suzanne-Robertson/dp/0321815742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iscovering-Requirements-Specify-Products-Services/dp/0470515669" TargetMode="External"/><Relationship Id="rId2" Type="http://schemas.openxmlformats.org/officeDocument/2006/relationships/hyperlink" Target="https://www.iiba.org/standards-and-resources/bab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Software-Systems-Requirements-Engineering-Practice/dp/0071605475" TargetMode="External"/><Relationship Id="rId4" Type="http://schemas.openxmlformats.org/officeDocument/2006/relationships/hyperlink" Target="https://www.amazon.com/Exploring-Requirements-Quality-Before-Design/dp/093263313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" TargetMode="External"/><Relationship Id="rId2" Type="http://schemas.openxmlformats.org/officeDocument/2006/relationships/hyperlink" Target="https://csrc.nist.gov/publications/detail/sp/800-53/rev-5/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Cybersecurity-Cyberwar-Everyone-Needs-Know/dp/0199918112" TargetMode="External"/><Relationship Id="rId5" Type="http://schemas.openxmlformats.org/officeDocument/2006/relationships/hyperlink" Target="https://www.iso.org/isoiec-27001-information-security.html" TargetMode="External"/><Relationship Id="rId4" Type="http://schemas.openxmlformats.org/officeDocument/2006/relationships/hyperlink" Target="https://attack.mitre.org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re.iec.ch/publication/5516" TargetMode="External"/><Relationship Id="rId2" Type="http://schemas.openxmlformats.org/officeDocument/2006/relationships/hyperlink" Target="https://www.iso.org/standard/4346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Safety-Critical-Systems-Handbook-Design-Development/dp/0128051213" TargetMode="External"/><Relationship Id="rId4" Type="http://schemas.openxmlformats.org/officeDocument/2006/relationships/hyperlink" Target="https://www.springer.com/gp/book/9783662596147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UML-Distilled-Standard-Modeling-Language/dp/0321193687" TargetMode="External"/><Relationship Id="rId2" Type="http://schemas.openxmlformats.org/officeDocument/2006/relationships/hyperlink" Target="https://www.amazon.com/Use-Case-Modeling-Kurt-Bittner/dp/02017091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mg.org/spec/UML/" TargetMode="External"/><Relationship Id="rId4" Type="http://schemas.openxmlformats.org/officeDocument/2006/relationships/hyperlink" Target="https://www.amazon.com/Applying-Use-Cases-Practical-Guide/dp/0201708531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gile-Estimating-Planning-Mike-Cohn/dp/0131479415" TargetMode="External"/><Relationship Id="rId2" Type="http://schemas.openxmlformats.org/officeDocument/2006/relationships/hyperlink" Target="https://www.amazon.com/User-Stories-Applied-Development-Addison-Wesley/dp/03212056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Extreme-Programming-Explained-Embrace-Edition/dp/0321278658" TargetMode="External"/><Relationship Id="rId5" Type="http://schemas.openxmlformats.org/officeDocument/2006/relationships/hyperlink" Target="https://www.amazon.com/Art-Agile-Development-James-Shore/dp/1492080697" TargetMode="External"/><Relationship Id="rId4" Type="http://schemas.openxmlformats.org/officeDocument/2006/relationships/hyperlink" Target="https://scrumguides.org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ontinuous-Delivery-Deployment-Automation-Addison-Wesley/dp/0321601912" TargetMode="External"/><Relationship Id="rId2" Type="http://schemas.openxmlformats.org/officeDocument/2006/relationships/hyperlink" Target="https://www.amazon.com/Mythical-Man-Month-Software-Engineering-Anniversary/dp/02018359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DevOps-Handbook-World-Class-Reliability-Organizations/dp/194278800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929269"/>
            <a:ext cx="11060151" cy="2671182"/>
          </a:xfrm>
        </p:spPr>
        <p:txBody>
          <a:bodyPr/>
          <a:lstStyle/>
          <a:p>
            <a:r>
              <a:rPr dirty="0" err="1"/>
              <a:t>Sběr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a </a:t>
            </a:r>
            <a:r>
              <a:rPr dirty="0" err="1"/>
              <a:t>specifické</a:t>
            </a:r>
            <a:r>
              <a:rPr dirty="0"/>
              <a:t> </a:t>
            </a:r>
            <a:r>
              <a:rPr dirty="0" err="1"/>
              <a:t>požadavky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624" y="3613461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 err="1"/>
              <a:t>Základní</a:t>
            </a:r>
            <a:r>
              <a:rPr dirty="0"/>
              <a:t> </a:t>
            </a:r>
            <a:r>
              <a:rPr dirty="0" err="1"/>
              <a:t>principy</a:t>
            </a:r>
            <a:r>
              <a:rPr dirty="0"/>
              <a:t> </a:t>
            </a:r>
            <a:r>
              <a:rPr dirty="0" err="1"/>
              <a:t>softwarového</a:t>
            </a:r>
            <a:r>
              <a:rPr dirty="0"/>
              <a:t> </a:t>
            </a:r>
            <a:r>
              <a:rPr dirty="0" err="1"/>
              <a:t>inženýrství</a:t>
            </a:r>
            <a:endParaRPr dirty="0"/>
          </a:p>
          <a:p>
            <a:r>
              <a:rPr dirty="0" err="1"/>
              <a:t>Přednášející</a:t>
            </a:r>
            <a:r>
              <a:rPr dirty="0"/>
              <a:t>: </a:t>
            </a:r>
            <a:r>
              <a:rPr lang="cs-CZ" dirty="0"/>
              <a:t>Svatopluk Štolfa</a:t>
            </a:r>
          </a:p>
          <a:p>
            <a:r>
              <a:rPr lang="cs-CZ" dirty="0"/>
              <a:t>2024/2025 ZS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Metody sběru požadavků – Přehled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Interviews</a:t>
            </a:r>
          </a:p>
          <a:p>
            <a:r>
              <a:t>Workshopy</a:t>
            </a:r>
          </a:p>
          <a:p>
            <a:r>
              <a:t>Dotazníky</a:t>
            </a:r>
          </a:p>
          <a:p>
            <a:r>
              <a:t>Pozorování</a:t>
            </a:r>
          </a:p>
          <a:p>
            <a:r>
              <a:t>Kombinace metod</a:t>
            </a:r>
          </a:p>
          <a:p>
            <a:r>
              <a:t>Tento slide bude sloužit jako přehled a úvod do metod sběru požadavků.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Interviews – Definice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Rozhovor mezi analyzátorem a uživatelem či zainteresovanou stranou.</a:t>
            </a:r>
          </a:p>
          <a:p>
            <a:r>
              <a:t>Primární cíl: Získání co nejvíce detailních informací o požadavcích.</a:t>
            </a:r>
          </a:p>
          <a:p>
            <a:r>
              <a:t>Sekundární cíl: Pochopení širšího kontextu systému.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Interviews – Výhody a nevýhody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Výhody:</a:t>
            </a:r>
          </a:p>
          <a:p>
            <a:r>
              <a:t>- Detailní vhled do potřeb uživatelů</a:t>
            </a:r>
          </a:p>
          <a:p>
            <a:r>
              <a:t>- Možnost přizpůsobení otázek</a:t>
            </a:r>
          </a:p>
          <a:p>
            <a:r>
              <a:t>- Okamžitá zpětná vazba</a:t>
            </a:r>
          </a:p>
          <a:p>
            <a:r>
              <a:t>Nevýhody:</a:t>
            </a:r>
            <a:br/>
            <a:r>
              <a:t>- Časová náročnost</a:t>
            </a:r>
            <a:br/>
            <a:r>
              <a:t>- Subjektivita odpovědí</a:t>
            </a:r>
            <a:br/>
            <a:r>
              <a:t>- Riziko nepochopení požadavků.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Případová studie –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Rozhovory se zákazníky během návrhu e-commerce systému.</a:t>
            </a:r>
          </a:p>
          <a:p>
            <a:r>
              <a:t>Cíl: Zjistit klíčové funkce pro zákazníky.</a:t>
            </a:r>
          </a:p>
          <a:p>
            <a:r>
              <a:t>Výsledky: Zákazníci požadovali sledování objednávek a personalizaci nabídek.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Workshopy – Definice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Skupinová setkání k diskuzi a analýze požadavků.</a:t>
            </a:r>
          </a:p>
          <a:p>
            <a:r>
              <a:t>Cíl: Prioritizace požadavků a sladění názorů na funkcionalitu.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Workshopy – Výhody a nevýhody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Výhody:</a:t>
            </a:r>
          </a:p>
          <a:p>
            <a:r>
              <a:t>- Široká účast</a:t>
            </a:r>
          </a:p>
          <a:p>
            <a:r>
              <a:t>- Rychlá zpětná vazba</a:t>
            </a:r>
          </a:p>
          <a:p>
            <a:r>
              <a:t>- Kolektivní rozhodnutí</a:t>
            </a:r>
          </a:p>
          <a:p>
            <a:r>
              <a:t>Nevýhody:</a:t>
            </a:r>
            <a:br/>
            <a:r>
              <a:t>- Potřeba facilitátora</a:t>
            </a:r>
            <a:br/>
            <a:r>
              <a:t>- Riziko chaotického řízení</a:t>
            </a:r>
            <a:br/>
            <a:r>
              <a:t>- Časové omezení.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Příklad z praxe – Workshopy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Workshop pro systém správy nemocnic.</a:t>
            </a:r>
          </a:p>
          <a:p>
            <a:r>
              <a:t>Diskutována bezpečnost dat, přívětivost a integrace s laboratorními systémy.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Dotazníky – Definice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Strukturované otázky zaslané uživatelům.</a:t>
            </a:r>
          </a:p>
          <a:p>
            <a:r>
              <a:t>Cíl: Získat zpětnou vazbu na funkce a vlastnosti systému.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Dotazníky – Výhody a nevýhody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Výhody:</a:t>
            </a:r>
          </a:p>
          <a:p>
            <a:r>
              <a:t>- Široký záběr</a:t>
            </a:r>
          </a:p>
          <a:p>
            <a:r>
              <a:t>- Nízké náklady</a:t>
            </a:r>
          </a:p>
          <a:p>
            <a:r>
              <a:t>- Kvantitativní data</a:t>
            </a:r>
          </a:p>
          <a:p>
            <a:r>
              <a:t>Nevýhody:</a:t>
            </a:r>
            <a:br/>
            <a:r>
              <a:t>- Povrchní informace</a:t>
            </a:r>
            <a:br/>
            <a:r>
              <a:t>- Nízká míra odpovědí</a:t>
            </a:r>
            <a:br/>
            <a:r>
              <a:t>- Žádná interakce.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Příklad z praxe – Dotazníky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Dotazníky pro CRM systém.</a:t>
            </a:r>
          </a:p>
          <a:p>
            <a:r>
              <a:t>Cíl: Získat zpětnou vazbu na export dat a analytické funkce.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36712" cy="1143000"/>
          </a:xfrm>
        </p:spPr>
        <p:txBody>
          <a:bodyPr/>
          <a:lstStyle/>
          <a:p>
            <a:r>
              <a:rPr dirty="0" err="1"/>
              <a:t>Cíl</a:t>
            </a:r>
            <a:r>
              <a:rPr dirty="0"/>
              <a:t> </a:t>
            </a:r>
            <a:r>
              <a:rPr dirty="0" err="1"/>
              <a:t>přednášky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55151" cy="4525963"/>
          </a:xfrm>
        </p:spPr>
        <p:txBody>
          <a:bodyPr/>
          <a:lstStyle/>
          <a:p>
            <a:r>
              <a:rPr dirty="0" err="1"/>
              <a:t>Seznámit</a:t>
            </a:r>
            <a:r>
              <a:rPr dirty="0"/>
              <a:t> se s </a:t>
            </a:r>
            <a:r>
              <a:rPr dirty="0" err="1"/>
              <a:t>různými</a:t>
            </a:r>
            <a:r>
              <a:rPr dirty="0"/>
              <a:t> </a:t>
            </a:r>
            <a:r>
              <a:rPr dirty="0" err="1"/>
              <a:t>metodami</a:t>
            </a:r>
            <a:r>
              <a:rPr dirty="0"/>
              <a:t> </a:t>
            </a:r>
            <a:r>
              <a:rPr dirty="0" err="1"/>
              <a:t>sběru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.</a:t>
            </a:r>
          </a:p>
          <a:p>
            <a:r>
              <a:rPr dirty="0" err="1"/>
              <a:t>Pochopit</a:t>
            </a:r>
            <a:r>
              <a:rPr dirty="0"/>
              <a:t> </a:t>
            </a:r>
            <a:r>
              <a:rPr dirty="0" err="1"/>
              <a:t>rozdíl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funkčními</a:t>
            </a:r>
            <a:r>
              <a:rPr dirty="0"/>
              <a:t> a </a:t>
            </a:r>
            <a:r>
              <a:rPr dirty="0" err="1"/>
              <a:t>nefunkčními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.</a:t>
            </a:r>
          </a:p>
          <a:p>
            <a:r>
              <a:rPr dirty="0" err="1"/>
              <a:t>Naučit</a:t>
            </a:r>
            <a:r>
              <a:rPr dirty="0"/>
              <a:t> se, jak </a:t>
            </a:r>
            <a:r>
              <a:rPr dirty="0" err="1"/>
              <a:t>specifikovat</a:t>
            </a:r>
            <a:r>
              <a:rPr dirty="0"/>
              <a:t> a </a:t>
            </a:r>
            <a:r>
              <a:rPr dirty="0" err="1"/>
              <a:t>dokumentovat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pro </a:t>
            </a:r>
            <a:r>
              <a:rPr dirty="0" err="1"/>
              <a:t>kritické</a:t>
            </a:r>
            <a:r>
              <a:rPr dirty="0"/>
              <a:t> </a:t>
            </a:r>
            <a:r>
              <a:rPr dirty="0" err="1"/>
              <a:t>systémy</a:t>
            </a:r>
            <a:r>
              <a:rPr dirty="0"/>
              <a:t>.</a:t>
            </a:r>
          </a:p>
          <a:p>
            <a:r>
              <a:rPr dirty="0" err="1"/>
              <a:t>Zabývat</a:t>
            </a:r>
            <a:r>
              <a:rPr dirty="0"/>
              <a:t> se </a:t>
            </a:r>
            <a:r>
              <a:rPr dirty="0" err="1"/>
              <a:t>zvláštními</a:t>
            </a:r>
            <a:r>
              <a:rPr dirty="0"/>
              <a:t> </a:t>
            </a:r>
            <a:r>
              <a:rPr dirty="0" err="1"/>
              <a:t>požadavky</a:t>
            </a:r>
            <a:r>
              <a:rPr lang="cs-CZ" dirty="0"/>
              <a:t>,</a:t>
            </a:r>
            <a:r>
              <a:rPr dirty="0"/>
              <a:t> na</a:t>
            </a:r>
            <a:r>
              <a:rPr lang="cs-CZ" dirty="0"/>
              <a:t>př.</a:t>
            </a:r>
            <a:r>
              <a:rPr dirty="0"/>
              <a:t> </a:t>
            </a:r>
            <a:r>
              <a:rPr dirty="0" err="1"/>
              <a:t>kybernetickou</a:t>
            </a:r>
            <a:r>
              <a:rPr dirty="0"/>
              <a:t> a </a:t>
            </a:r>
            <a:r>
              <a:rPr dirty="0" err="1"/>
              <a:t>funkční</a:t>
            </a:r>
            <a:r>
              <a:rPr dirty="0"/>
              <a:t> </a:t>
            </a:r>
            <a:r>
              <a:rPr dirty="0" err="1"/>
              <a:t>bezpečnost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Pozorování – Definice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Analýza chování uživatelů při práci se systémem.</a:t>
            </a:r>
          </a:p>
          <a:p>
            <a:r>
              <a:t>Cíl: Identifikovat skutečné problémy a potřeby uživatelů.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Pozorování – Výhody a nevýhody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Výhody:</a:t>
            </a:r>
          </a:p>
          <a:p>
            <a:r>
              <a:t>- Objektivní data</a:t>
            </a:r>
          </a:p>
          <a:p>
            <a:r>
              <a:t>- Skryté požadavky</a:t>
            </a:r>
          </a:p>
          <a:p>
            <a:r>
              <a:t>Nevýhody:</a:t>
            </a:r>
            <a:br/>
            <a:r>
              <a:t>- Časová a finanční náročnost</a:t>
            </a:r>
            <a:br/>
            <a:r>
              <a:t>- Etické otázky.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Příklad z praxe – Pozorování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Pozorování pracovníků skladu při aktualizaci zásob.</a:t>
            </a:r>
          </a:p>
          <a:p>
            <a:r>
              <a:t>Identifikovány problémy s rychlostí aktualizace a rozhraním.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Kombinace metod sběru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Použití více metod pro získání detailních a širokých informací o požadavcích.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Doporučená kombinace metod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Interviews + Workshopy: Získání podrobných informací.</a:t>
            </a:r>
          </a:p>
          <a:p>
            <a:r>
              <a:t>Dotazníky + Pozorování: Kvantitativní data a reálné chování uživatelů.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BCA69-DA5B-16A2-A556-5C27F328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10131541" cy="1362075"/>
          </a:xfrm>
        </p:spPr>
        <p:txBody>
          <a:bodyPr/>
          <a:lstStyle/>
          <a:p>
            <a:r>
              <a:rPr lang="en-US" dirty="0" err="1"/>
              <a:t>Transformace</a:t>
            </a:r>
            <a:r>
              <a:rPr lang="en-US" dirty="0"/>
              <a:t> </a:t>
            </a:r>
            <a:r>
              <a:rPr lang="en-US" dirty="0" err="1"/>
              <a:t>požadavků</a:t>
            </a:r>
            <a:r>
              <a:rPr lang="en-US" dirty="0"/>
              <a:t> do </a:t>
            </a:r>
            <a:r>
              <a:rPr lang="en-US" dirty="0" err="1"/>
              <a:t>specifikací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Transformace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do </a:t>
            </a:r>
            <a:r>
              <a:rPr dirty="0" err="1"/>
              <a:t>specifikací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9698" cy="45259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Definice</a:t>
            </a:r>
            <a:r>
              <a:rPr dirty="0"/>
              <a:t>: </a:t>
            </a:r>
            <a:r>
              <a:rPr dirty="0" err="1"/>
              <a:t>Proces</a:t>
            </a:r>
            <a:r>
              <a:rPr dirty="0"/>
              <a:t> </a:t>
            </a:r>
            <a:r>
              <a:rPr dirty="0" err="1"/>
              <a:t>přeměny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od </a:t>
            </a:r>
            <a:r>
              <a:rPr dirty="0" err="1"/>
              <a:t>stakeholderů</a:t>
            </a:r>
            <a:r>
              <a:rPr dirty="0"/>
              <a:t> (</a:t>
            </a:r>
            <a:r>
              <a:rPr dirty="0" err="1"/>
              <a:t>uživatelé</a:t>
            </a:r>
            <a:r>
              <a:rPr dirty="0"/>
              <a:t>, </a:t>
            </a:r>
            <a:r>
              <a:rPr dirty="0" err="1"/>
              <a:t>manažeři</a:t>
            </a:r>
            <a:r>
              <a:rPr dirty="0"/>
              <a:t>, </a:t>
            </a:r>
            <a:r>
              <a:rPr dirty="0" err="1"/>
              <a:t>regulátoři</a:t>
            </a:r>
            <a:r>
              <a:rPr dirty="0"/>
              <a:t>) do </a:t>
            </a:r>
            <a:r>
              <a:rPr dirty="0" err="1"/>
              <a:t>podrobného</a:t>
            </a:r>
            <a:r>
              <a:rPr dirty="0"/>
              <a:t>, </a:t>
            </a:r>
            <a:r>
              <a:rPr dirty="0" err="1"/>
              <a:t>technicky</a:t>
            </a:r>
            <a:r>
              <a:rPr dirty="0"/>
              <a:t> </a:t>
            </a:r>
            <a:r>
              <a:rPr dirty="0" err="1"/>
              <a:t>popisného</a:t>
            </a:r>
            <a:r>
              <a:rPr dirty="0"/>
              <a:t> </a:t>
            </a:r>
            <a:r>
              <a:rPr dirty="0" err="1"/>
              <a:t>formátu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Efektivní</a:t>
            </a:r>
            <a:r>
              <a:rPr dirty="0"/>
              <a:t> </a:t>
            </a:r>
            <a:r>
              <a:rPr dirty="0" err="1"/>
              <a:t>metody</a:t>
            </a:r>
            <a:r>
              <a:rPr dirty="0"/>
              <a:t> </a:t>
            </a:r>
            <a:r>
              <a:rPr dirty="0" err="1"/>
              <a:t>transformace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Analýza</a:t>
            </a:r>
            <a:r>
              <a:rPr dirty="0"/>
              <a:t> </a:t>
            </a:r>
            <a:r>
              <a:rPr dirty="0" err="1"/>
              <a:t>stakeholderů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Prioritizace</a:t>
            </a:r>
            <a:r>
              <a:rPr dirty="0"/>
              <a:t> </a:t>
            </a:r>
            <a:r>
              <a:rPr dirty="0" err="1"/>
              <a:t>pomocí</a:t>
            </a:r>
            <a:r>
              <a:rPr dirty="0"/>
              <a:t> </a:t>
            </a:r>
            <a:r>
              <a:rPr dirty="0" err="1"/>
              <a:t>MoSCoW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Specifikace</a:t>
            </a:r>
            <a:r>
              <a:rPr dirty="0"/>
              <a:t> </a:t>
            </a:r>
            <a:r>
              <a:rPr dirty="0" err="1"/>
              <a:t>funkčních</a:t>
            </a:r>
            <a:r>
              <a:rPr dirty="0"/>
              <a:t> a </a:t>
            </a:r>
            <a:r>
              <a:rPr dirty="0" err="1"/>
              <a:t>nefunkčních</a:t>
            </a:r>
            <a:r>
              <a:rPr dirty="0"/>
              <a:t> </a:t>
            </a:r>
            <a:r>
              <a:rPr dirty="0" err="1"/>
              <a:t>požadavků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Použití</a:t>
            </a:r>
            <a:r>
              <a:rPr dirty="0"/>
              <a:t> </a:t>
            </a:r>
            <a:r>
              <a:rPr dirty="0" err="1"/>
              <a:t>scénářů</a:t>
            </a:r>
            <a:r>
              <a:rPr dirty="0"/>
              <a:t>: </a:t>
            </a:r>
            <a:r>
              <a:rPr dirty="0" err="1"/>
              <a:t>Pomocí</a:t>
            </a:r>
            <a:r>
              <a:rPr dirty="0"/>
              <a:t> </a:t>
            </a:r>
            <a:r>
              <a:rPr dirty="0" err="1"/>
              <a:t>scénářů</a:t>
            </a:r>
            <a:r>
              <a:rPr dirty="0"/>
              <a:t> </a:t>
            </a:r>
            <a:r>
              <a:rPr dirty="0" err="1"/>
              <a:t>lze</a:t>
            </a:r>
            <a:r>
              <a:rPr dirty="0"/>
              <a:t> </a:t>
            </a:r>
            <a:r>
              <a:rPr dirty="0" err="1"/>
              <a:t>ukázat</a:t>
            </a:r>
            <a:r>
              <a:rPr dirty="0"/>
              <a:t>, jak </a:t>
            </a:r>
            <a:r>
              <a:rPr dirty="0" err="1"/>
              <a:t>konkrétní</a:t>
            </a:r>
            <a:r>
              <a:rPr dirty="0"/>
              <a:t> </a:t>
            </a:r>
            <a:r>
              <a:rPr dirty="0" err="1"/>
              <a:t>požadavek</a:t>
            </a:r>
            <a:r>
              <a:rPr dirty="0"/>
              <a:t> </a:t>
            </a:r>
            <a:r>
              <a:rPr dirty="0" err="1"/>
              <a:t>funguje</a:t>
            </a:r>
            <a:r>
              <a:rPr dirty="0"/>
              <a:t> v </a:t>
            </a:r>
            <a:r>
              <a:rPr dirty="0" err="1"/>
              <a:t>kontextu</a:t>
            </a:r>
            <a:r>
              <a:rPr dirty="0"/>
              <a:t> </a:t>
            </a:r>
            <a:r>
              <a:rPr dirty="0" err="1"/>
              <a:t>systému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Dokumentace požadavků: Struktura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Struktura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Úvod</a:t>
            </a:r>
            <a:r>
              <a:rPr dirty="0"/>
              <a:t> (</a:t>
            </a:r>
            <a:r>
              <a:rPr dirty="0" err="1"/>
              <a:t>účel</a:t>
            </a:r>
            <a:r>
              <a:rPr dirty="0"/>
              <a:t>, </a:t>
            </a:r>
            <a:r>
              <a:rPr dirty="0" err="1"/>
              <a:t>rozsah</a:t>
            </a:r>
            <a:r>
              <a:rPr dirty="0"/>
              <a:t>, </a:t>
            </a:r>
            <a:r>
              <a:rPr dirty="0" err="1"/>
              <a:t>definice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Specifikace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(</a:t>
            </a:r>
            <a:r>
              <a:rPr dirty="0" err="1"/>
              <a:t>funkční</a:t>
            </a:r>
            <a:r>
              <a:rPr dirty="0"/>
              <a:t>, </a:t>
            </a:r>
            <a:r>
              <a:rPr dirty="0" err="1"/>
              <a:t>nefunkční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Další</a:t>
            </a:r>
            <a:r>
              <a:rPr dirty="0"/>
              <a:t> </a:t>
            </a:r>
            <a:r>
              <a:rPr dirty="0" err="1"/>
              <a:t>části</a:t>
            </a:r>
            <a:r>
              <a:rPr dirty="0"/>
              <a:t> (</a:t>
            </a:r>
            <a:r>
              <a:rPr dirty="0" err="1"/>
              <a:t>rozhraní</a:t>
            </a:r>
            <a:r>
              <a:rPr dirty="0"/>
              <a:t>, </a:t>
            </a:r>
            <a:r>
              <a:rPr dirty="0" err="1"/>
              <a:t>omezení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Příklad</a:t>
            </a:r>
            <a:r>
              <a:rPr dirty="0"/>
              <a:t> SRS </a:t>
            </a:r>
            <a:r>
              <a:rPr dirty="0" err="1"/>
              <a:t>dokumentu</a:t>
            </a:r>
            <a:r>
              <a:rPr dirty="0"/>
              <a:t> v </a:t>
            </a:r>
            <a:r>
              <a:rPr dirty="0" err="1"/>
              <a:t>praxi</a:t>
            </a:r>
            <a:r>
              <a:rPr dirty="0"/>
              <a:t>: </a:t>
            </a:r>
            <a:r>
              <a:rPr dirty="0" err="1"/>
              <a:t>tabulka</a:t>
            </a:r>
            <a:r>
              <a:rPr dirty="0"/>
              <a:t> </a:t>
            </a:r>
            <a:r>
              <a:rPr dirty="0" err="1"/>
              <a:t>funkčních</a:t>
            </a:r>
            <a:r>
              <a:rPr dirty="0"/>
              <a:t> a </a:t>
            </a:r>
            <a:r>
              <a:rPr dirty="0" err="1"/>
              <a:t>nefunkčních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Špatně specifikované požadavky – Příklady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Příklady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„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rychlý</a:t>
            </a:r>
            <a:r>
              <a:rPr dirty="0"/>
              <a:t>.“ – Bez </a:t>
            </a:r>
            <a:r>
              <a:rPr dirty="0" err="1"/>
              <a:t>definice</a:t>
            </a:r>
            <a:r>
              <a:rPr dirty="0"/>
              <a:t> </a:t>
            </a:r>
            <a:r>
              <a:rPr dirty="0" err="1"/>
              <a:t>rychlosti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„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podporovat</a:t>
            </a:r>
            <a:r>
              <a:rPr dirty="0"/>
              <a:t> </a:t>
            </a:r>
            <a:r>
              <a:rPr dirty="0" err="1"/>
              <a:t>více</a:t>
            </a:r>
            <a:r>
              <a:rPr dirty="0"/>
              <a:t> </a:t>
            </a:r>
            <a:r>
              <a:rPr dirty="0" err="1"/>
              <a:t>uživatelů</a:t>
            </a:r>
            <a:r>
              <a:rPr dirty="0"/>
              <a:t>.“ – </a:t>
            </a:r>
            <a:r>
              <a:rPr dirty="0" err="1"/>
              <a:t>Kolik</a:t>
            </a:r>
            <a:r>
              <a:rPr dirty="0"/>
              <a:t> </a:t>
            </a:r>
            <a:r>
              <a:rPr dirty="0" err="1"/>
              <a:t>uživatelů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   - „</a:t>
            </a:r>
            <a:r>
              <a:rPr dirty="0" err="1"/>
              <a:t>Systém</a:t>
            </a:r>
            <a:r>
              <a:rPr dirty="0"/>
              <a:t> by </a:t>
            </a:r>
            <a:r>
              <a:rPr dirty="0" err="1"/>
              <a:t>měl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snadno</a:t>
            </a:r>
            <a:r>
              <a:rPr dirty="0"/>
              <a:t> </a:t>
            </a:r>
            <a:r>
              <a:rPr dirty="0" err="1"/>
              <a:t>použitelný</a:t>
            </a:r>
            <a:r>
              <a:rPr dirty="0"/>
              <a:t>.“ – </a:t>
            </a:r>
            <a:r>
              <a:rPr dirty="0" err="1"/>
              <a:t>Jaká</a:t>
            </a:r>
            <a:r>
              <a:rPr dirty="0"/>
              <a:t> </a:t>
            </a:r>
            <a:r>
              <a:rPr dirty="0" err="1"/>
              <a:t>jsou</a:t>
            </a:r>
            <a:r>
              <a:rPr dirty="0"/>
              <a:t> </a:t>
            </a:r>
            <a:r>
              <a:rPr dirty="0" err="1"/>
              <a:t>měřitelná</a:t>
            </a:r>
            <a:r>
              <a:rPr dirty="0"/>
              <a:t> </a:t>
            </a:r>
            <a:r>
              <a:rPr dirty="0" err="1"/>
              <a:t>kritéria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Rizika</a:t>
            </a:r>
            <a:r>
              <a:rPr dirty="0"/>
              <a:t>: </a:t>
            </a:r>
            <a:r>
              <a:rPr dirty="0" err="1"/>
              <a:t>Nedorozumění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týmy</a:t>
            </a:r>
            <a:r>
              <a:rPr dirty="0"/>
              <a:t>, </a:t>
            </a:r>
            <a:r>
              <a:rPr dirty="0" err="1"/>
              <a:t>zpoždění</a:t>
            </a:r>
            <a:r>
              <a:rPr dirty="0"/>
              <a:t> </a:t>
            </a:r>
            <a:r>
              <a:rPr dirty="0" err="1"/>
              <a:t>projektu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Dobře specifikované požadavky – Příklady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Příklady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„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zpracovat</a:t>
            </a:r>
            <a:r>
              <a:rPr dirty="0"/>
              <a:t> </a:t>
            </a:r>
            <a:r>
              <a:rPr dirty="0" err="1"/>
              <a:t>platby</a:t>
            </a:r>
            <a:r>
              <a:rPr dirty="0"/>
              <a:t> </a:t>
            </a:r>
            <a:r>
              <a:rPr dirty="0" err="1"/>
              <a:t>během</a:t>
            </a:r>
            <a:r>
              <a:rPr dirty="0"/>
              <a:t> 2 </a:t>
            </a:r>
            <a:r>
              <a:rPr dirty="0" err="1"/>
              <a:t>sekund</a:t>
            </a:r>
            <a:r>
              <a:rPr dirty="0"/>
              <a:t> </a:t>
            </a:r>
            <a:r>
              <a:rPr dirty="0" err="1"/>
              <a:t>při</a:t>
            </a:r>
            <a:r>
              <a:rPr dirty="0"/>
              <a:t> </a:t>
            </a:r>
            <a:r>
              <a:rPr dirty="0" err="1"/>
              <a:t>maximálním</a:t>
            </a:r>
            <a:r>
              <a:rPr dirty="0"/>
              <a:t> </a:t>
            </a:r>
            <a:r>
              <a:rPr dirty="0" err="1"/>
              <a:t>zatížení</a:t>
            </a:r>
            <a:r>
              <a:rPr dirty="0"/>
              <a:t> 1000 </a:t>
            </a:r>
            <a:r>
              <a:rPr dirty="0" err="1"/>
              <a:t>uživatelů</a:t>
            </a:r>
            <a:r>
              <a:rPr dirty="0"/>
              <a:t>.“</a:t>
            </a:r>
          </a:p>
          <a:p>
            <a:pPr marL="0" indent="0">
              <a:buNone/>
            </a:pPr>
            <a:r>
              <a:rPr dirty="0"/>
              <a:t>   - „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umožnit</a:t>
            </a:r>
            <a:r>
              <a:rPr dirty="0"/>
              <a:t> </a:t>
            </a:r>
            <a:r>
              <a:rPr dirty="0" err="1"/>
              <a:t>uživateli</a:t>
            </a:r>
            <a:r>
              <a:rPr dirty="0"/>
              <a:t> </a:t>
            </a:r>
            <a:r>
              <a:rPr dirty="0" err="1"/>
              <a:t>obnovit</a:t>
            </a:r>
            <a:r>
              <a:rPr dirty="0"/>
              <a:t> </a:t>
            </a:r>
            <a:r>
              <a:rPr dirty="0" err="1"/>
              <a:t>heslo</a:t>
            </a:r>
            <a:r>
              <a:rPr dirty="0"/>
              <a:t> </a:t>
            </a:r>
            <a:r>
              <a:rPr dirty="0" err="1"/>
              <a:t>během</a:t>
            </a:r>
            <a:r>
              <a:rPr dirty="0"/>
              <a:t> 5 </a:t>
            </a:r>
            <a:r>
              <a:rPr dirty="0" err="1"/>
              <a:t>minut</a:t>
            </a:r>
            <a:r>
              <a:rPr dirty="0"/>
              <a:t> </a:t>
            </a:r>
            <a:r>
              <a:rPr dirty="0" err="1"/>
              <a:t>pomocí</a:t>
            </a:r>
            <a:r>
              <a:rPr dirty="0"/>
              <a:t> e-</a:t>
            </a:r>
            <a:r>
              <a:rPr dirty="0" err="1"/>
              <a:t>mailové</a:t>
            </a:r>
            <a:r>
              <a:rPr dirty="0"/>
              <a:t> </a:t>
            </a:r>
            <a:r>
              <a:rPr dirty="0" err="1"/>
              <a:t>autentizace</a:t>
            </a:r>
            <a:r>
              <a:rPr dirty="0"/>
              <a:t>.“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Vlastnosti</a:t>
            </a:r>
            <a:r>
              <a:rPr dirty="0"/>
              <a:t> </a:t>
            </a:r>
            <a:r>
              <a:rPr dirty="0" err="1"/>
              <a:t>kvalitních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Jednoznačnost</a:t>
            </a:r>
            <a:r>
              <a:rPr dirty="0"/>
              <a:t>: </a:t>
            </a:r>
            <a:r>
              <a:rPr dirty="0" err="1"/>
              <a:t>Jasné</a:t>
            </a:r>
            <a:r>
              <a:rPr dirty="0"/>
              <a:t> a </a:t>
            </a:r>
            <a:r>
              <a:rPr dirty="0" err="1"/>
              <a:t>srozumitelné</a:t>
            </a:r>
            <a:r>
              <a:rPr dirty="0"/>
              <a:t> pro </a:t>
            </a:r>
            <a:r>
              <a:rPr dirty="0" err="1"/>
              <a:t>všechny</a:t>
            </a:r>
            <a:r>
              <a:rPr dirty="0"/>
              <a:t> </a:t>
            </a:r>
            <a:r>
              <a:rPr dirty="0" err="1"/>
              <a:t>zainteresované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Testovatelnost</a:t>
            </a:r>
            <a:r>
              <a:rPr dirty="0"/>
              <a:t>: </a:t>
            </a:r>
            <a:r>
              <a:rPr dirty="0" err="1"/>
              <a:t>Požadavky</a:t>
            </a:r>
            <a:r>
              <a:rPr dirty="0"/>
              <a:t>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verifikovatelné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Sledovatelnost</a:t>
            </a:r>
            <a:r>
              <a:rPr dirty="0"/>
              <a:t>: </a:t>
            </a:r>
            <a:r>
              <a:rPr dirty="0" err="1"/>
              <a:t>Každý</a:t>
            </a:r>
            <a:r>
              <a:rPr dirty="0"/>
              <a:t> </a:t>
            </a:r>
            <a:r>
              <a:rPr dirty="0" err="1"/>
              <a:t>požadavek</a:t>
            </a:r>
            <a:r>
              <a:rPr dirty="0"/>
              <a:t> by </a:t>
            </a:r>
            <a:r>
              <a:rPr dirty="0" err="1"/>
              <a:t>měl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sledovatelný</a:t>
            </a:r>
            <a:r>
              <a:rPr dirty="0"/>
              <a:t> k </a:t>
            </a:r>
            <a:r>
              <a:rPr dirty="0" err="1"/>
              <a:t>původnímu</a:t>
            </a:r>
            <a:r>
              <a:rPr dirty="0"/>
              <a:t> </a:t>
            </a:r>
            <a:r>
              <a:rPr dirty="0" err="1"/>
              <a:t>zdroji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25922" cy="1143000"/>
          </a:xfrm>
        </p:spPr>
        <p:txBody>
          <a:bodyPr/>
          <a:lstStyle/>
          <a:p>
            <a:r>
              <a:rPr dirty="0" err="1"/>
              <a:t>Obsah</a:t>
            </a:r>
            <a:r>
              <a:rPr dirty="0"/>
              <a:t> </a:t>
            </a:r>
            <a:r>
              <a:rPr dirty="0" err="1"/>
              <a:t>přednášky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Význam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vývoji</a:t>
            </a:r>
            <a:r>
              <a:rPr dirty="0"/>
              <a:t> </a:t>
            </a:r>
            <a:r>
              <a:rPr dirty="0" err="1"/>
              <a:t>softwaru</a:t>
            </a:r>
            <a:endParaRPr dirty="0"/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Funkční</a:t>
            </a:r>
            <a:r>
              <a:rPr dirty="0"/>
              <a:t> a </a:t>
            </a:r>
            <a:r>
              <a:rPr dirty="0" err="1"/>
              <a:t>nefunkční</a:t>
            </a:r>
            <a:r>
              <a:rPr dirty="0"/>
              <a:t> </a:t>
            </a:r>
            <a:r>
              <a:rPr dirty="0" err="1"/>
              <a:t>požadavky</a:t>
            </a:r>
            <a:endParaRPr dirty="0"/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Metody</a:t>
            </a:r>
            <a:r>
              <a:rPr dirty="0"/>
              <a:t> </a:t>
            </a:r>
            <a:r>
              <a:rPr dirty="0" err="1"/>
              <a:t>sběru</a:t>
            </a:r>
            <a:r>
              <a:rPr dirty="0"/>
              <a:t> </a:t>
            </a:r>
            <a:r>
              <a:rPr dirty="0" err="1"/>
              <a:t>požadavků</a:t>
            </a:r>
            <a:endParaRPr dirty="0"/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Specifikace</a:t>
            </a:r>
            <a:r>
              <a:rPr dirty="0"/>
              <a:t> a </a:t>
            </a:r>
            <a:r>
              <a:rPr dirty="0" err="1"/>
              <a:t>dokumentace</a:t>
            </a:r>
            <a:r>
              <a:rPr dirty="0"/>
              <a:t> </a:t>
            </a:r>
            <a:r>
              <a:rPr dirty="0" err="1"/>
              <a:t>požadavků</a:t>
            </a:r>
            <a:endParaRPr dirty="0"/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Specifické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– </a:t>
            </a:r>
            <a:r>
              <a:rPr dirty="0" err="1"/>
              <a:t>Kybernetická</a:t>
            </a:r>
            <a:r>
              <a:rPr dirty="0"/>
              <a:t> a </a:t>
            </a:r>
            <a:r>
              <a:rPr dirty="0" err="1"/>
              <a:t>funkční</a:t>
            </a:r>
            <a:r>
              <a:rPr dirty="0"/>
              <a:t> </a:t>
            </a:r>
            <a:r>
              <a:rPr dirty="0" err="1"/>
              <a:t>bezpečnost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Šablona SRS dokumentu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Detailní</a:t>
            </a:r>
            <a:r>
              <a:rPr dirty="0"/>
              <a:t> </a:t>
            </a:r>
            <a:r>
              <a:rPr dirty="0" err="1"/>
              <a:t>šablona</a:t>
            </a:r>
            <a:r>
              <a:rPr dirty="0"/>
              <a:t> SRS </a:t>
            </a:r>
            <a:r>
              <a:rPr dirty="0" err="1"/>
              <a:t>dokumentu</a:t>
            </a:r>
            <a:r>
              <a:rPr dirty="0"/>
              <a:t> </a:t>
            </a:r>
            <a:r>
              <a:rPr dirty="0" err="1"/>
              <a:t>dle</a:t>
            </a:r>
            <a:r>
              <a:rPr dirty="0"/>
              <a:t> IEEE 830: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Úvod</a:t>
            </a:r>
            <a:r>
              <a:rPr dirty="0"/>
              <a:t>: </a:t>
            </a:r>
            <a:r>
              <a:rPr dirty="0" err="1"/>
              <a:t>Cíle</a:t>
            </a:r>
            <a:r>
              <a:rPr dirty="0"/>
              <a:t>, </a:t>
            </a:r>
            <a:r>
              <a:rPr dirty="0" err="1"/>
              <a:t>definice</a:t>
            </a:r>
            <a:r>
              <a:rPr dirty="0"/>
              <a:t>, </a:t>
            </a:r>
            <a:r>
              <a:rPr dirty="0" err="1"/>
              <a:t>rozsah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Specifikace</a:t>
            </a:r>
            <a:r>
              <a:rPr dirty="0"/>
              <a:t> </a:t>
            </a:r>
            <a:r>
              <a:rPr dirty="0" err="1"/>
              <a:t>systému</a:t>
            </a:r>
            <a:r>
              <a:rPr dirty="0"/>
              <a:t>: </a:t>
            </a:r>
            <a:r>
              <a:rPr dirty="0" err="1"/>
              <a:t>Funkční</a:t>
            </a:r>
            <a:r>
              <a:rPr dirty="0"/>
              <a:t> a </a:t>
            </a:r>
            <a:r>
              <a:rPr dirty="0" err="1"/>
              <a:t>nefunkční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Ověřování</a:t>
            </a:r>
            <a:r>
              <a:rPr dirty="0"/>
              <a:t>: Jak </a:t>
            </a:r>
            <a:r>
              <a:rPr dirty="0" err="1"/>
              <a:t>budou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</a:t>
            </a:r>
            <a:r>
              <a:rPr dirty="0" err="1"/>
              <a:t>testovány</a:t>
            </a:r>
            <a:r>
              <a:rPr dirty="0"/>
              <a:t>, </a:t>
            </a:r>
            <a:r>
              <a:rPr dirty="0" err="1"/>
              <a:t>včetně</a:t>
            </a:r>
            <a:r>
              <a:rPr dirty="0"/>
              <a:t> </a:t>
            </a:r>
            <a:r>
              <a:rPr dirty="0" err="1"/>
              <a:t>akceptačních</a:t>
            </a:r>
            <a:r>
              <a:rPr dirty="0"/>
              <a:t> </a:t>
            </a:r>
            <a:r>
              <a:rPr dirty="0" err="1"/>
              <a:t>kritérií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Sledovatelnost</a:t>
            </a:r>
            <a:r>
              <a:rPr dirty="0"/>
              <a:t>: Jak </a:t>
            </a:r>
            <a:r>
              <a:rPr dirty="0" err="1"/>
              <a:t>každý</a:t>
            </a:r>
            <a:r>
              <a:rPr dirty="0"/>
              <a:t> </a:t>
            </a:r>
            <a:r>
              <a:rPr dirty="0" err="1"/>
              <a:t>požadavek</a:t>
            </a:r>
            <a:r>
              <a:rPr dirty="0"/>
              <a:t> </a:t>
            </a:r>
            <a:r>
              <a:rPr dirty="0" err="1"/>
              <a:t>souvisí</a:t>
            </a:r>
            <a:r>
              <a:rPr dirty="0"/>
              <a:t> s </a:t>
            </a:r>
            <a:r>
              <a:rPr dirty="0" err="1"/>
              <a:t>obchodním</a:t>
            </a:r>
            <a:r>
              <a:rPr dirty="0"/>
              <a:t> </a:t>
            </a:r>
            <a:r>
              <a:rPr dirty="0" err="1"/>
              <a:t>cílem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Použití UML pro vizualizaci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UML </a:t>
            </a:r>
            <a:r>
              <a:rPr dirty="0" err="1"/>
              <a:t>diagramy</a:t>
            </a:r>
            <a:r>
              <a:rPr dirty="0"/>
              <a:t> pro </a:t>
            </a:r>
            <a:r>
              <a:rPr dirty="0" err="1"/>
              <a:t>specifikaci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Use Case diagram: </a:t>
            </a:r>
            <a:r>
              <a:rPr dirty="0" err="1"/>
              <a:t>Vizualizuje</a:t>
            </a:r>
            <a:r>
              <a:rPr dirty="0"/>
              <a:t> </a:t>
            </a:r>
            <a:r>
              <a:rPr dirty="0" err="1"/>
              <a:t>interakce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aktéry</a:t>
            </a:r>
            <a:r>
              <a:rPr dirty="0"/>
              <a:t> a </a:t>
            </a:r>
            <a:r>
              <a:rPr dirty="0" err="1"/>
              <a:t>systémem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Class diagram: </a:t>
            </a:r>
            <a:r>
              <a:rPr dirty="0" err="1"/>
              <a:t>Definuje</a:t>
            </a:r>
            <a:r>
              <a:rPr dirty="0"/>
              <a:t> </a:t>
            </a:r>
            <a:r>
              <a:rPr dirty="0" err="1"/>
              <a:t>strukturu</a:t>
            </a:r>
            <a:r>
              <a:rPr dirty="0"/>
              <a:t> </a:t>
            </a:r>
            <a:r>
              <a:rPr dirty="0" err="1"/>
              <a:t>systému</a:t>
            </a:r>
            <a:r>
              <a:rPr dirty="0"/>
              <a:t> a </a:t>
            </a:r>
            <a:r>
              <a:rPr dirty="0" err="1"/>
              <a:t>vztahy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objekty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Sequence diagram: </a:t>
            </a:r>
            <a:r>
              <a:rPr dirty="0" err="1"/>
              <a:t>Popisuje</a:t>
            </a:r>
            <a:r>
              <a:rPr dirty="0"/>
              <a:t> </a:t>
            </a:r>
            <a:r>
              <a:rPr dirty="0" err="1"/>
              <a:t>komunikaci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objekty</a:t>
            </a:r>
            <a:r>
              <a:rPr dirty="0"/>
              <a:t> a </a:t>
            </a:r>
            <a:r>
              <a:rPr dirty="0" err="1"/>
              <a:t>jejich</a:t>
            </a:r>
            <a:r>
              <a:rPr dirty="0"/>
              <a:t> </a:t>
            </a:r>
            <a:r>
              <a:rPr dirty="0" err="1"/>
              <a:t>pořadí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Výhoda</a:t>
            </a:r>
            <a:r>
              <a:rPr dirty="0"/>
              <a:t> UML: </a:t>
            </a:r>
            <a:r>
              <a:rPr dirty="0" err="1"/>
              <a:t>Zvyšuje</a:t>
            </a:r>
            <a:r>
              <a:rPr dirty="0"/>
              <a:t> </a:t>
            </a:r>
            <a:r>
              <a:rPr dirty="0" err="1"/>
              <a:t>srozumitelnost</a:t>
            </a:r>
            <a:r>
              <a:rPr dirty="0"/>
              <a:t> a </a:t>
            </a:r>
            <a:r>
              <a:rPr dirty="0" err="1"/>
              <a:t>komunikaci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technickými</a:t>
            </a:r>
            <a:r>
              <a:rPr dirty="0"/>
              <a:t> a </a:t>
            </a:r>
            <a:r>
              <a:rPr dirty="0" err="1"/>
              <a:t>netechnickými</a:t>
            </a:r>
            <a:r>
              <a:rPr dirty="0"/>
              <a:t> </a:t>
            </a:r>
            <a:r>
              <a:rPr dirty="0" err="1"/>
              <a:t>členy</a:t>
            </a:r>
            <a:r>
              <a:rPr dirty="0"/>
              <a:t> </a:t>
            </a:r>
            <a:r>
              <a:rPr dirty="0" err="1"/>
              <a:t>týmu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diagram – Základní struktura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Základní</a:t>
            </a:r>
            <a:r>
              <a:rPr dirty="0"/>
              <a:t> </a:t>
            </a:r>
            <a:r>
              <a:rPr dirty="0" err="1"/>
              <a:t>prvky</a:t>
            </a:r>
            <a:r>
              <a:rPr dirty="0"/>
              <a:t> Use Case </a:t>
            </a:r>
            <a:r>
              <a:rPr dirty="0" err="1"/>
              <a:t>diagramu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Aktéři</a:t>
            </a:r>
            <a:r>
              <a:rPr dirty="0"/>
              <a:t>: </a:t>
            </a:r>
            <a:r>
              <a:rPr dirty="0" err="1"/>
              <a:t>Subjekty</a:t>
            </a:r>
            <a:r>
              <a:rPr dirty="0"/>
              <a:t>, </a:t>
            </a:r>
            <a:r>
              <a:rPr dirty="0" err="1"/>
              <a:t>které</a:t>
            </a:r>
            <a:r>
              <a:rPr dirty="0"/>
              <a:t> </a:t>
            </a:r>
            <a:r>
              <a:rPr dirty="0" err="1"/>
              <a:t>používají</a:t>
            </a:r>
            <a:r>
              <a:rPr dirty="0"/>
              <a:t>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nebo</a:t>
            </a:r>
            <a:r>
              <a:rPr dirty="0"/>
              <a:t> s </a:t>
            </a:r>
            <a:r>
              <a:rPr dirty="0" err="1"/>
              <a:t>ním</a:t>
            </a:r>
            <a:r>
              <a:rPr dirty="0"/>
              <a:t> </a:t>
            </a:r>
            <a:r>
              <a:rPr dirty="0" err="1"/>
              <a:t>interagují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Use Cases: </a:t>
            </a:r>
            <a:r>
              <a:rPr dirty="0" err="1"/>
              <a:t>Funkce</a:t>
            </a:r>
            <a:r>
              <a:rPr dirty="0"/>
              <a:t>, </a:t>
            </a:r>
            <a:r>
              <a:rPr dirty="0" err="1"/>
              <a:t>které</a:t>
            </a:r>
            <a:r>
              <a:rPr dirty="0"/>
              <a:t>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poskytuje</a:t>
            </a:r>
            <a:r>
              <a:rPr dirty="0"/>
              <a:t> </a:t>
            </a:r>
            <a:r>
              <a:rPr dirty="0" err="1"/>
              <a:t>aktérům</a:t>
            </a:r>
            <a:r>
              <a:rPr dirty="0"/>
              <a:t> (</a:t>
            </a:r>
            <a:r>
              <a:rPr dirty="0" err="1"/>
              <a:t>např</a:t>
            </a:r>
            <a:r>
              <a:rPr dirty="0"/>
              <a:t>. </a:t>
            </a:r>
            <a:r>
              <a:rPr dirty="0" err="1"/>
              <a:t>nákupní</a:t>
            </a:r>
            <a:r>
              <a:rPr dirty="0"/>
              <a:t> </a:t>
            </a:r>
            <a:r>
              <a:rPr dirty="0" err="1"/>
              <a:t>proces</a:t>
            </a:r>
            <a:r>
              <a:rPr dirty="0"/>
              <a:t> v e-commerce).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Vztahy</a:t>
            </a:r>
            <a:r>
              <a:rPr dirty="0"/>
              <a:t>: </a:t>
            </a:r>
            <a:r>
              <a:rPr dirty="0" err="1"/>
              <a:t>Zahrnuje</a:t>
            </a:r>
            <a:r>
              <a:rPr dirty="0"/>
              <a:t> „Include“ a „Extend“ pro </a:t>
            </a:r>
            <a:r>
              <a:rPr dirty="0" err="1"/>
              <a:t>rozšíření</a:t>
            </a:r>
            <a:r>
              <a:rPr dirty="0"/>
              <a:t> </a:t>
            </a:r>
            <a:r>
              <a:rPr dirty="0" err="1"/>
              <a:t>funkcí</a:t>
            </a:r>
            <a:r>
              <a:rPr dirty="0"/>
              <a:t> a </a:t>
            </a:r>
            <a:r>
              <a:rPr dirty="0" err="1"/>
              <a:t>volitelné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Systémové</a:t>
            </a:r>
            <a:r>
              <a:rPr dirty="0"/>
              <a:t> </a:t>
            </a:r>
            <a:r>
              <a:rPr dirty="0" err="1"/>
              <a:t>hranice</a:t>
            </a:r>
            <a:r>
              <a:rPr dirty="0"/>
              <a:t>: </a:t>
            </a:r>
            <a:r>
              <a:rPr dirty="0" err="1"/>
              <a:t>Definují</a:t>
            </a:r>
            <a:r>
              <a:rPr dirty="0"/>
              <a:t>, co je a </a:t>
            </a:r>
            <a:r>
              <a:rPr dirty="0" err="1"/>
              <a:t>není</a:t>
            </a:r>
            <a:r>
              <a:rPr dirty="0"/>
              <a:t> </a:t>
            </a:r>
            <a:r>
              <a:rPr dirty="0" err="1"/>
              <a:t>součástí</a:t>
            </a:r>
            <a:r>
              <a:rPr dirty="0"/>
              <a:t> </a:t>
            </a:r>
            <a:r>
              <a:rPr dirty="0" err="1"/>
              <a:t>systému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Příklad Use Case diagramu: E-commerce systém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Příklad</a:t>
            </a:r>
            <a:r>
              <a:rPr dirty="0"/>
              <a:t> pro e-commerce </a:t>
            </a:r>
            <a:r>
              <a:rPr dirty="0" err="1"/>
              <a:t>platformu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Aktéři</a:t>
            </a:r>
            <a:r>
              <a:rPr dirty="0"/>
              <a:t>: </a:t>
            </a:r>
            <a:r>
              <a:rPr dirty="0" err="1"/>
              <a:t>Zákazník</a:t>
            </a:r>
            <a:r>
              <a:rPr dirty="0"/>
              <a:t>, </a:t>
            </a:r>
            <a:r>
              <a:rPr dirty="0" err="1"/>
              <a:t>Správce</a:t>
            </a:r>
            <a:r>
              <a:rPr dirty="0"/>
              <a:t> </a:t>
            </a:r>
            <a:r>
              <a:rPr dirty="0" err="1"/>
              <a:t>skladu</a:t>
            </a:r>
            <a:r>
              <a:rPr dirty="0"/>
              <a:t>, </a:t>
            </a:r>
            <a:r>
              <a:rPr dirty="0" err="1"/>
              <a:t>Platební</a:t>
            </a:r>
            <a:r>
              <a:rPr dirty="0"/>
              <a:t> </a:t>
            </a:r>
            <a:r>
              <a:rPr dirty="0" err="1"/>
              <a:t>brána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Use Cases: </a:t>
            </a:r>
            <a:r>
              <a:rPr dirty="0" err="1"/>
              <a:t>Přihlášení</a:t>
            </a:r>
            <a:r>
              <a:rPr dirty="0"/>
              <a:t>, </a:t>
            </a:r>
            <a:r>
              <a:rPr dirty="0" err="1"/>
              <a:t>Vyhledávání</a:t>
            </a:r>
            <a:r>
              <a:rPr dirty="0"/>
              <a:t> </a:t>
            </a:r>
            <a:r>
              <a:rPr dirty="0" err="1"/>
              <a:t>produktů</a:t>
            </a:r>
            <a:r>
              <a:rPr dirty="0"/>
              <a:t>, </a:t>
            </a:r>
            <a:r>
              <a:rPr dirty="0" err="1"/>
              <a:t>Přidání</a:t>
            </a:r>
            <a:r>
              <a:rPr dirty="0"/>
              <a:t> do </a:t>
            </a:r>
            <a:r>
              <a:rPr dirty="0" err="1"/>
              <a:t>košíku</a:t>
            </a:r>
            <a:r>
              <a:rPr dirty="0"/>
              <a:t>, </a:t>
            </a:r>
            <a:r>
              <a:rPr dirty="0" err="1"/>
              <a:t>Platba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Alternativní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: </a:t>
            </a:r>
            <a:r>
              <a:rPr dirty="0" err="1"/>
              <a:t>Platba</a:t>
            </a:r>
            <a:r>
              <a:rPr dirty="0"/>
              <a:t> </a:t>
            </a:r>
            <a:r>
              <a:rPr dirty="0" err="1"/>
              <a:t>selže</a:t>
            </a:r>
            <a:r>
              <a:rPr dirty="0"/>
              <a:t>,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změní</a:t>
            </a:r>
            <a:r>
              <a:rPr dirty="0"/>
              <a:t> </a:t>
            </a:r>
            <a:r>
              <a:rPr dirty="0" err="1"/>
              <a:t>objednávku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Výhoda</a:t>
            </a:r>
            <a:r>
              <a:rPr dirty="0"/>
              <a:t>: </a:t>
            </a:r>
            <a:r>
              <a:rPr dirty="0" err="1"/>
              <a:t>Vizualizace</a:t>
            </a:r>
            <a:r>
              <a:rPr dirty="0"/>
              <a:t> </a:t>
            </a:r>
            <a:r>
              <a:rPr dirty="0" err="1"/>
              <a:t>klíčových</a:t>
            </a:r>
            <a:r>
              <a:rPr dirty="0"/>
              <a:t> </a:t>
            </a:r>
            <a:r>
              <a:rPr dirty="0" err="1"/>
              <a:t>funkcí</a:t>
            </a:r>
            <a:r>
              <a:rPr dirty="0"/>
              <a:t> a </a:t>
            </a:r>
            <a:r>
              <a:rPr dirty="0" err="1"/>
              <a:t>jejich</a:t>
            </a:r>
            <a:r>
              <a:rPr dirty="0"/>
              <a:t> </a:t>
            </a:r>
            <a:r>
              <a:rPr dirty="0" err="1"/>
              <a:t>propojení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Jaké chyby se vyhnout při specifikaci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Nejčastější</a:t>
            </a:r>
            <a:r>
              <a:rPr dirty="0"/>
              <a:t> </a:t>
            </a:r>
            <a:r>
              <a:rPr dirty="0" err="1"/>
              <a:t>chyby</a:t>
            </a:r>
            <a:r>
              <a:rPr dirty="0"/>
              <a:t> </a:t>
            </a:r>
            <a:r>
              <a:rPr dirty="0" err="1"/>
              <a:t>při</a:t>
            </a:r>
            <a:r>
              <a:rPr dirty="0"/>
              <a:t> </a:t>
            </a:r>
            <a:r>
              <a:rPr dirty="0" err="1"/>
              <a:t>specifikaci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Nedostatečné</a:t>
            </a:r>
            <a:r>
              <a:rPr dirty="0"/>
              <a:t> </a:t>
            </a:r>
            <a:r>
              <a:rPr dirty="0" err="1"/>
              <a:t>zapojení</a:t>
            </a:r>
            <a:r>
              <a:rPr dirty="0"/>
              <a:t> </a:t>
            </a:r>
            <a:r>
              <a:rPr dirty="0" err="1"/>
              <a:t>stakeholderů</a:t>
            </a:r>
            <a:r>
              <a:rPr dirty="0"/>
              <a:t>: </a:t>
            </a:r>
            <a:r>
              <a:rPr dirty="0" err="1"/>
              <a:t>Požadavky</a:t>
            </a:r>
            <a:r>
              <a:rPr dirty="0"/>
              <a:t> </a:t>
            </a:r>
            <a:r>
              <a:rPr dirty="0" err="1"/>
              <a:t>nejsou</a:t>
            </a:r>
            <a:r>
              <a:rPr dirty="0"/>
              <a:t> </a:t>
            </a:r>
            <a:r>
              <a:rPr dirty="0" err="1"/>
              <a:t>konzultovány</a:t>
            </a:r>
            <a:r>
              <a:rPr dirty="0"/>
              <a:t> se </a:t>
            </a:r>
            <a:r>
              <a:rPr dirty="0" err="1"/>
              <a:t>všemi</a:t>
            </a:r>
            <a:r>
              <a:rPr dirty="0"/>
              <a:t> </a:t>
            </a:r>
            <a:r>
              <a:rPr dirty="0" err="1"/>
              <a:t>klíčovými</a:t>
            </a:r>
            <a:r>
              <a:rPr dirty="0"/>
              <a:t> </a:t>
            </a:r>
            <a:r>
              <a:rPr dirty="0" err="1"/>
              <a:t>osobami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Nepřesná</a:t>
            </a:r>
            <a:r>
              <a:rPr dirty="0"/>
              <a:t> </a:t>
            </a:r>
            <a:r>
              <a:rPr dirty="0" err="1"/>
              <a:t>terminologie</a:t>
            </a:r>
            <a:r>
              <a:rPr dirty="0"/>
              <a:t>: </a:t>
            </a:r>
            <a:r>
              <a:rPr dirty="0" err="1"/>
              <a:t>Nejasná</a:t>
            </a:r>
            <a:r>
              <a:rPr dirty="0"/>
              <a:t> </a:t>
            </a:r>
            <a:r>
              <a:rPr dirty="0" err="1"/>
              <a:t>nebo</a:t>
            </a:r>
            <a:r>
              <a:rPr dirty="0"/>
              <a:t> </a:t>
            </a:r>
            <a:r>
              <a:rPr dirty="0" err="1"/>
              <a:t>vágní</a:t>
            </a:r>
            <a:r>
              <a:rPr dirty="0"/>
              <a:t> </a:t>
            </a:r>
            <a:r>
              <a:rPr dirty="0" err="1"/>
              <a:t>terminologie</a:t>
            </a:r>
            <a:r>
              <a:rPr dirty="0"/>
              <a:t> </a:t>
            </a:r>
            <a:r>
              <a:rPr dirty="0" err="1"/>
              <a:t>vede</a:t>
            </a:r>
            <a:r>
              <a:rPr dirty="0"/>
              <a:t> k </a:t>
            </a:r>
            <a:r>
              <a:rPr dirty="0" err="1"/>
              <a:t>nesouladu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vývoji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Opuštění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: </a:t>
            </a:r>
            <a:r>
              <a:rPr dirty="0" err="1"/>
              <a:t>Některé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se </a:t>
            </a:r>
            <a:r>
              <a:rPr dirty="0" err="1"/>
              <a:t>ztratí</a:t>
            </a:r>
            <a:r>
              <a:rPr dirty="0"/>
              <a:t> v </a:t>
            </a:r>
            <a:r>
              <a:rPr dirty="0" err="1"/>
              <a:t>průběhu</a:t>
            </a:r>
            <a:r>
              <a:rPr dirty="0"/>
              <a:t> </a:t>
            </a:r>
            <a:r>
              <a:rPr dirty="0" err="1"/>
              <a:t>projektu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Jak se </a:t>
            </a:r>
            <a:r>
              <a:rPr dirty="0" err="1"/>
              <a:t>jim</a:t>
            </a:r>
            <a:r>
              <a:rPr dirty="0"/>
              <a:t> </a:t>
            </a:r>
            <a:r>
              <a:rPr dirty="0" err="1"/>
              <a:t>vyhnout</a:t>
            </a:r>
            <a:r>
              <a:rPr dirty="0"/>
              <a:t>: </a:t>
            </a:r>
            <a:r>
              <a:rPr dirty="0" err="1"/>
              <a:t>Kontrola</a:t>
            </a:r>
            <a:r>
              <a:rPr dirty="0"/>
              <a:t> a </a:t>
            </a:r>
            <a:r>
              <a:rPr dirty="0" err="1"/>
              <a:t>validace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, </a:t>
            </a:r>
            <a:r>
              <a:rPr dirty="0" err="1"/>
              <a:t>pravidelné</a:t>
            </a:r>
            <a:r>
              <a:rPr dirty="0"/>
              <a:t> </a:t>
            </a:r>
            <a:r>
              <a:rPr dirty="0" err="1"/>
              <a:t>schůzky</a:t>
            </a:r>
            <a:r>
              <a:rPr dirty="0"/>
              <a:t> se </a:t>
            </a:r>
            <a:r>
              <a:rPr dirty="0" err="1"/>
              <a:t>stakeholdery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Validace a verifikace specifikovaných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Validace</a:t>
            </a:r>
            <a:r>
              <a:rPr dirty="0"/>
              <a:t>: </a:t>
            </a:r>
            <a:r>
              <a:rPr dirty="0" err="1"/>
              <a:t>Kontrola</a:t>
            </a:r>
            <a:r>
              <a:rPr dirty="0"/>
              <a:t>, </a:t>
            </a:r>
            <a:r>
              <a:rPr dirty="0" err="1"/>
              <a:t>zda</a:t>
            </a:r>
            <a:r>
              <a:rPr dirty="0"/>
              <a:t> </a:t>
            </a:r>
            <a:r>
              <a:rPr dirty="0" err="1"/>
              <a:t>specifikované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</a:t>
            </a:r>
            <a:r>
              <a:rPr dirty="0" err="1"/>
              <a:t>odrážejí</a:t>
            </a:r>
            <a:r>
              <a:rPr dirty="0"/>
              <a:t> </a:t>
            </a:r>
            <a:r>
              <a:rPr dirty="0" err="1"/>
              <a:t>skutečné</a:t>
            </a:r>
            <a:r>
              <a:rPr dirty="0"/>
              <a:t> </a:t>
            </a:r>
            <a:r>
              <a:rPr dirty="0" err="1"/>
              <a:t>potřeby</a:t>
            </a:r>
            <a:r>
              <a:rPr dirty="0"/>
              <a:t> </a:t>
            </a:r>
            <a:r>
              <a:rPr dirty="0" err="1"/>
              <a:t>uživatelů</a:t>
            </a:r>
            <a:r>
              <a:rPr dirty="0"/>
              <a:t> a </a:t>
            </a:r>
            <a:r>
              <a:rPr dirty="0" err="1"/>
              <a:t>stakeholderů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Metody</a:t>
            </a:r>
            <a:r>
              <a:rPr dirty="0"/>
              <a:t>: Review </a:t>
            </a:r>
            <a:r>
              <a:rPr dirty="0" err="1"/>
              <a:t>procesy</a:t>
            </a:r>
            <a:r>
              <a:rPr dirty="0"/>
              <a:t>, </a:t>
            </a:r>
            <a:r>
              <a:rPr dirty="0" err="1"/>
              <a:t>uživatelské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, </a:t>
            </a:r>
            <a:r>
              <a:rPr dirty="0" err="1"/>
              <a:t>prototypování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Verifikace</a:t>
            </a:r>
            <a:r>
              <a:rPr dirty="0"/>
              <a:t>: </a:t>
            </a:r>
            <a:r>
              <a:rPr dirty="0" err="1"/>
              <a:t>Zajištění</a:t>
            </a:r>
            <a:r>
              <a:rPr dirty="0"/>
              <a:t>, </a:t>
            </a:r>
            <a:r>
              <a:rPr dirty="0" err="1"/>
              <a:t>že</a:t>
            </a:r>
            <a:r>
              <a:rPr dirty="0"/>
              <a:t> </a:t>
            </a:r>
            <a:r>
              <a:rPr dirty="0" err="1"/>
              <a:t>každý</a:t>
            </a:r>
            <a:r>
              <a:rPr dirty="0"/>
              <a:t> </a:t>
            </a:r>
            <a:r>
              <a:rPr dirty="0" err="1"/>
              <a:t>požadavek</a:t>
            </a:r>
            <a:r>
              <a:rPr dirty="0"/>
              <a:t> je </a:t>
            </a:r>
            <a:r>
              <a:rPr dirty="0" err="1"/>
              <a:t>testovatelný</a:t>
            </a:r>
            <a:r>
              <a:rPr dirty="0"/>
              <a:t> a </a:t>
            </a:r>
            <a:r>
              <a:rPr dirty="0" err="1"/>
              <a:t>implementovatelný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Metody</a:t>
            </a:r>
            <a:r>
              <a:rPr dirty="0"/>
              <a:t>: </a:t>
            </a:r>
            <a:r>
              <a:rPr dirty="0" err="1"/>
              <a:t>Jednotkové</a:t>
            </a:r>
            <a:r>
              <a:rPr dirty="0"/>
              <a:t> a </a:t>
            </a:r>
            <a:r>
              <a:rPr dirty="0" err="1"/>
              <a:t>integrační</a:t>
            </a:r>
            <a:r>
              <a:rPr dirty="0"/>
              <a:t> </a:t>
            </a:r>
            <a:r>
              <a:rPr dirty="0" err="1"/>
              <a:t>testování</a:t>
            </a:r>
            <a:r>
              <a:rPr dirty="0"/>
              <a:t>, </a:t>
            </a:r>
            <a:r>
              <a:rPr dirty="0" err="1"/>
              <a:t>sledovatelnost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BCA69-DA5B-16A2-A556-5C27F328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10131541" cy="1362075"/>
          </a:xfrm>
        </p:spPr>
        <p:txBody>
          <a:bodyPr/>
          <a:lstStyle/>
          <a:p>
            <a:r>
              <a:rPr lang="cs-CZ" dirty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 je klasický Use Case scénář?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 err="1"/>
              <a:t>Definice</a:t>
            </a:r>
            <a:r>
              <a:rPr dirty="0"/>
              <a:t>: Use Case </a:t>
            </a:r>
            <a:r>
              <a:rPr dirty="0" err="1"/>
              <a:t>scénář</a:t>
            </a:r>
            <a:r>
              <a:rPr dirty="0"/>
              <a:t> je </a:t>
            </a:r>
            <a:r>
              <a:rPr dirty="0" err="1"/>
              <a:t>popis</a:t>
            </a:r>
            <a:r>
              <a:rPr dirty="0"/>
              <a:t> </a:t>
            </a:r>
            <a:r>
              <a:rPr dirty="0" err="1"/>
              <a:t>interakce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uživatelem</a:t>
            </a:r>
            <a:r>
              <a:rPr dirty="0"/>
              <a:t> (</a:t>
            </a:r>
            <a:r>
              <a:rPr dirty="0" err="1"/>
              <a:t>aktérem</a:t>
            </a:r>
            <a:r>
              <a:rPr dirty="0"/>
              <a:t>) a </a:t>
            </a:r>
            <a:r>
              <a:rPr dirty="0" err="1"/>
              <a:t>systémem</a:t>
            </a:r>
            <a:r>
              <a:rPr dirty="0"/>
              <a:t>, </a:t>
            </a:r>
            <a:r>
              <a:rPr dirty="0" err="1"/>
              <a:t>která</a:t>
            </a:r>
            <a:r>
              <a:rPr dirty="0"/>
              <a:t> </a:t>
            </a:r>
            <a:r>
              <a:rPr dirty="0" err="1"/>
              <a:t>vede</a:t>
            </a:r>
            <a:r>
              <a:rPr dirty="0"/>
              <a:t> k </a:t>
            </a:r>
            <a:r>
              <a:rPr dirty="0" err="1"/>
              <a:t>dosažení</a:t>
            </a:r>
            <a:r>
              <a:rPr dirty="0"/>
              <a:t> </a:t>
            </a:r>
            <a:r>
              <a:rPr dirty="0" err="1"/>
              <a:t>specifického</a:t>
            </a:r>
            <a:r>
              <a:rPr dirty="0"/>
              <a:t> </a:t>
            </a:r>
            <a:r>
              <a:rPr dirty="0" err="1"/>
              <a:t>cíle</a:t>
            </a:r>
            <a:r>
              <a:rPr dirty="0"/>
              <a:t>. </a:t>
            </a:r>
            <a:r>
              <a:rPr dirty="0" err="1"/>
              <a:t>Strukturovaný</a:t>
            </a:r>
            <a:r>
              <a:rPr dirty="0"/>
              <a:t> v </a:t>
            </a:r>
            <a:r>
              <a:rPr dirty="0" err="1"/>
              <a:t>několika</a:t>
            </a:r>
            <a:r>
              <a:rPr dirty="0"/>
              <a:t> </a:t>
            </a:r>
            <a:r>
              <a:rPr dirty="0" err="1"/>
              <a:t>krocích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Struktura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Název</a:t>
            </a:r>
            <a:r>
              <a:rPr dirty="0"/>
              <a:t> – </a:t>
            </a:r>
            <a:r>
              <a:rPr dirty="0" err="1"/>
              <a:t>Stručný</a:t>
            </a:r>
            <a:r>
              <a:rPr dirty="0"/>
              <a:t> </a:t>
            </a:r>
            <a:r>
              <a:rPr dirty="0" err="1"/>
              <a:t>název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 (</a:t>
            </a:r>
            <a:r>
              <a:rPr dirty="0" err="1"/>
              <a:t>např</a:t>
            </a:r>
            <a:r>
              <a:rPr dirty="0"/>
              <a:t>. '</a:t>
            </a:r>
            <a:r>
              <a:rPr dirty="0" err="1"/>
              <a:t>Zpracování</a:t>
            </a:r>
            <a:r>
              <a:rPr dirty="0"/>
              <a:t> </a:t>
            </a:r>
            <a:r>
              <a:rPr dirty="0" err="1"/>
              <a:t>objednávky</a:t>
            </a:r>
            <a:r>
              <a:rPr dirty="0"/>
              <a:t>').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Popis</a:t>
            </a:r>
            <a:r>
              <a:rPr dirty="0"/>
              <a:t> – </a:t>
            </a:r>
            <a:r>
              <a:rPr dirty="0" err="1"/>
              <a:t>Shrnutí</a:t>
            </a:r>
            <a:r>
              <a:rPr dirty="0"/>
              <a:t> </a:t>
            </a:r>
            <a:r>
              <a:rPr dirty="0" err="1"/>
              <a:t>cíle</a:t>
            </a:r>
            <a:r>
              <a:rPr dirty="0"/>
              <a:t>, </a:t>
            </a:r>
            <a:r>
              <a:rPr dirty="0" err="1"/>
              <a:t>kterého</a:t>
            </a:r>
            <a:r>
              <a:rPr dirty="0"/>
              <a:t> </a:t>
            </a: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dosaženo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Aktéři</a:t>
            </a:r>
            <a:r>
              <a:rPr dirty="0"/>
              <a:t> – </a:t>
            </a:r>
            <a:r>
              <a:rPr dirty="0" err="1"/>
              <a:t>Kdo</a:t>
            </a:r>
            <a:r>
              <a:rPr dirty="0"/>
              <a:t> </a:t>
            </a:r>
            <a:r>
              <a:rPr dirty="0" err="1"/>
              <a:t>interaguje</a:t>
            </a:r>
            <a:r>
              <a:rPr dirty="0"/>
              <a:t> se </a:t>
            </a:r>
            <a:r>
              <a:rPr dirty="0" err="1"/>
              <a:t>systémem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Předpoklady</a:t>
            </a:r>
            <a:r>
              <a:rPr dirty="0"/>
              <a:t> – Co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pravdivé</a:t>
            </a:r>
            <a:r>
              <a:rPr dirty="0"/>
              <a:t> </a:t>
            </a:r>
            <a:r>
              <a:rPr dirty="0" err="1"/>
              <a:t>před</a:t>
            </a:r>
            <a:r>
              <a:rPr dirty="0"/>
              <a:t> </a:t>
            </a:r>
            <a:r>
              <a:rPr dirty="0" err="1"/>
              <a:t>začátkem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Hlavní</a:t>
            </a:r>
            <a:r>
              <a:rPr dirty="0"/>
              <a:t> </a:t>
            </a:r>
            <a:r>
              <a:rPr dirty="0" err="1"/>
              <a:t>scénář</a:t>
            </a:r>
            <a:r>
              <a:rPr dirty="0"/>
              <a:t> – </a:t>
            </a:r>
            <a:r>
              <a:rPr dirty="0" err="1"/>
              <a:t>Postupné</a:t>
            </a:r>
            <a:r>
              <a:rPr dirty="0"/>
              <a:t> </a:t>
            </a:r>
            <a:r>
              <a:rPr dirty="0" err="1"/>
              <a:t>kroky</a:t>
            </a:r>
            <a:r>
              <a:rPr dirty="0"/>
              <a:t> od </a:t>
            </a:r>
            <a:r>
              <a:rPr dirty="0" err="1"/>
              <a:t>iniciace</a:t>
            </a:r>
            <a:r>
              <a:rPr dirty="0"/>
              <a:t> po </a:t>
            </a:r>
            <a:r>
              <a:rPr dirty="0" err="1"/>
              <a:t>úspěšné</a:t>
            </a:r>
            <a:r>
              <a:rPr dirty="0"/>
              <a:t> </a:t>
            </a:r>
            <a:r>
              <a:rPr dirty="0" err="1"/>
              <a:t>dokončení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6. </a:t>
            </a:r>
            <a:r>
              <a:rPr dirty="0" err="1"/>
              <a:t>Alternativní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 – </a:t>
            </a:r>
            <a:r>
              <a:rPr dirty="0" err="1"/>
              <a:t>Odchylky</a:t>
            </a:r>
            <a:r>
              <a:rPr dirty="0"/>
              <a:t> od </a:t>
            </a:r>
            <a:r>
              <a:rPr dirty="0" err="1"/>
              <a:t>hlavního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7. </a:t>
            </a:r>
            <a:r>
              <a:rPr dirty="0" err="1"/>
              <a:t>Výstup</a:t>
            </a:r>
            <a:r>
              <a:rPr dirty="0"/>
              <a:t> – Co je </a:t>
            </a:r>
            <a:r>
              <a:rPr dirty="0" err="1"/>
              <a:t>výsledkem</a:t>
            </a:r>
            <a:r>
              <a:rPr dirty="0"/>
              <a:t> </a:t>
            </a:r>
            <a:r>
              <a:rPr dirty="0" err="1"/>
              <a:t>úspěšného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 – Hlavní scénář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err="1"/>
              <a:t>Příklad</a:t>
            </a:r>
            <a:r>
              <a:rPr dirty="0"/>
              <a:t> </a:t>
            </a:r>
            <a:r>
              <a:rPr dirty="0" err="1"/>
              <a:t>hlavního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 pro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objednávek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Název</a:t>
            </a:r>
            <a:r>
              <a:rPr dirty="0"/>
              <a:t>: '</a:t>
            </a:r>
            <a:r>
              <a:rPr dirty="0" err="1"/>
              <a:t>Objednávka</a:t>
            </a:r>
            <a:r>
              <a:rPr dirty="0"/>
              <a:t> </a:t>
            </a:r>
            <a:r>
              <a:rPr dirty="0" err="1"/>
              <a:t>produktu</a:t>
            </a:r>
            <a:r>
              <a:rPr dirty="0"/>
              <a:t>.'</a:t>
            </a:r>
          </a:p>
          <a:p>
            <a:pPr marL="0" indent="0">
              <a:buNone/>
            </a:pPr>
            <a:r>
              <a:rPr dirty="0" err="1"/>
              <a:t>Aktéři</a:t>
            </a:r>
            <a:r>
              <a:rPr dirty="0"/>
              <a:t>: </a:t>
            </a:r>
            <a:r>
              <a:rPr dirty="0" err="1"/>
              <a:t>Zákazník</a:t>
            </a:r>
            <a:r>
              <a:rPr dirty="0"/>
              <a:t>,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objednávek</a:t>
            </a:r>
            <a:r>
              <a:rPr dirty="0"/>
              <a:t>,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plateb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b="1" dirty="0" err="1"/>
              <a:t>Hlavní</a:t>
            </a:r>
            <a:r>
              <a:rPr b="1" dirty="0"/>
              <a:t> </a:t>
            </a:r>
            <a:r>
              <a:rPr b="1" dirty="0" err="1"/>
              <a:t>kroky</a:t>
            </a:r>
            <a:r>
              <a:rPr b="1"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vybere</a:t>
            </a:r>
            <a:r>
              <a:rPr dirty="0"/>
              <a:t> </a:t>
            </a:r>
            <a:r>
              <a:rPr dirty="0" err="1"/>
              <a:t>produkt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zadá</a:t>
            </a:r>
            <a:r>
              <a:rPr dirty="0"/>
              <a:t> </a:t>
            </a:r>
            <a:r>
              <a:rPr dirty="0" err="1"/>
              <a:t>informace</a:t>
            </a:r>
            <a:r>
              <a:rPr dirty="0"/>
              <a:t> o </a:t>
            </a:r>
            <a:r>
              <a:rPr dirty="0" err="1"/>
              <a:t>doručení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potvrdí</a:t>
            </a:r>
            <a:r>
              <a:rPr dirty="0"/>
              <a:t> </a:t>
            </a:r>
            <a:r>
              <a:rPr dirty="0" err="1"/>
              <a:t>objednávku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vygeneruje</a:t>
            </a:r>
            <a:r>
              <a:rPr dirty="0"/>
              <a:t> </a:t>
            </a:r>
            <a:r>
              <a:rPr dirty="0" err="1"/>
              <a:t>objednávku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provede</a:t>
            </a:r>
            <a:r>
              <a:rPr dirty="0"/>
              <a:t> </a:t>
            </a:r>
            <a:r>
              <a:rPr dirty="0" err="1"/>
              <a:t>platbu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diagram – Alternativní scénář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Příklad</a:t>
            </a:r>
            <a:r>
              <a:rPr dirty="0"/>
              <a:t> </a:t>
            </a:r>
            <a:r>
              <a:rPr dirty="0" err="1"/>
              <a:t>alternativního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 – </a:t>
            </a:r>
            <a:r>
              <a:rPr dirty="0" err="1"/>
              <a:t>Selhání</a:t>
            </a:r>
            <a:r>
              <a:rPr dirty="0"/>
              <a:t> </a:t>
            </a:r>
            <a:r>
              <a:rPr dirty="0" err="1"/>
              <a:t>plateb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Název</a:t>
            </a:r>
            <a:r>
              <a:rPr dirty="0"/>
              <a:t>: '</a:t>
            </a:r>
            <a:r>
              <a:rPr dirty="0" err="1"/>
              <a:t>Selhání</a:t>
            </a:r>
            <a:r>
              <a:rPr dirty="0"/>
              <a:t> </a:t>
            </a:r>
            <a:r>
              <a:rPr dirty="0" err="1"/>
              <a:t>platby</a:t>
            </a:r>
            <a:r>
              <a:rPr dirty="0"/>
              <a:t> </a:t>
            </a:r>
            <a:r>
              <a:rPr dirty="0" err="1"/>
              <a:t>během</a:t>
            </a:r>
            <a:r>
              <a:rPr dirty="0"/>
              <a:t> </a:t>
            </a:r>
            <a:r>
              <a:rPr dirty="0" err="1"/>
              <a:t>objednávky</a:t>
            </a:r>
            <a:r>
              <a:rPr dirty="0"/>
              <a:t>.'</a:t>
            </a:r>
          </a:p>
          <a:p>
            <a:pPr marL="0" indent="0">
              <a:buNone/>
            </a:pPr>
            <a:r>
              <a:rPr dirty="0" err="1"/>
              <a:t>Hlavní</a:t>
            </a:r>
            <a:r>
              <a:rPr dirty="0"/>
              <a:t> </a:t>
            </a:r>
            <a:r>
              <a:rPr dirty="0" err="1"/>
              <a:t>kroky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zadá</a:t>
            </a:r>
            <a:r>
              <a:rPr dirty="0"/>
              <a:t> </a:t>
            </a:r>
            <a:r>
              <a:rPr dirty="0" err="1"/>
              <a:t>nesprávné</a:t>
            </a:r>
            <a:r>
              <a:rPr dirty="0"/>
              <a:t> </a:t>
            </a:r>
            <a:r>
              <a:rPr dirty="0" err="1"/>
              <a:t>platební</a:t>
            </a:r>
            <a:r>
              <a:rPr dirty="0"/>
              <a:t> </a:t>
            </a:r>
            <a:r>
              <a:rPr dirty="0" err="1"/>
              <a:t>údaje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Platební</a:t>
            </a:r>
            <a:r>
              <a:rPr dirty="0"/>
              <a:t>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vrátí</a:t>
            </a:r>
            <a:r>
              <a:rPr dirty="0"/>
              <a:t> </a:t>
            </a:r>
            <a:r>
              <a:rPr dirty="0" err="1"/>
              <a:t>chybu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informuje</a:t>
            </a:r>
            <a:r>
              <a:rPr dirty="0"/>
              <a:t> </a:t>
            </a:r>
            <a:r>
              <a:rPr dirty="0" err="1"/>
              <a:t>zákazníka</a:t>
            </a:r>
            <a:r>
              <a:rPr dirty="0"/>
              <a:t> o </a:t>
            </a:r>
            <a:r>
              <a:rPr dirty="0" err="1"/>
              <a:t>chybě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možnost</a:t>
            </a:r>
            <a:r>
              <a:rPr dirty="0"/>
              <a:t> </a:t>
            </a:r>
            <a:r>
              <a:rPr dirty="0" err="1"/>
              <a:t>zadat</a:t>
            </a:r>
            <a:r>
              <a:rPr dirty="0"/>
              <a:t> </a:t>
            </a:r>
            <a:r>
              <a:rPr dirty="0" err="1"/>
              <a:t>platbu</a:t>
            </a:r>
            <a:r>
              <a:rPr dirty="0"/>
              <a:t> </a:t>
            </a:r>
            <a:r>
              <a:rPr dirty="0" err="1"/>
              <a:t>znovu</a:t>
            </a:r>
            <a:r>
              <a:rPr dirty="0"/>
              <a:t> </a:t>
            </a:r>
            <a:r>
              <a:rPr dirty="0" err="1"/>
              <a:t>nebo</a:t>
            </a:r>
            <a:r>
              <a:rPr dirty="0"/>
              <a:t> </a:t>
            </a:r>
            <a:r>
              <a:rPr dirty="0" err="1"/>
              <a:t>použít</a:t>
            </a:r>
            <a:r>
              <a:rPr dirty="0"/>
              <a:t> </a:t>
            </a:r>
            <a:r>
              <a:rPr dirty="0" err="1"/>
              <a:t>jiný</a:t>
            </a:r>
            <a:r>
              <a:rPr dirty="0"/>
              <a:t> </a:t>
            </a:r>
            <a:r>
              <a:rPr dirty="0" err="1"/>
              <a:t>způsob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71" y="639520"/>
            <a:ext cx="3428107" cy="1719072"/>
          </a:xfrm>
        </p:spPr>
        <p:txBody>
          <a:bodyPr anchor="b">
            <a:normAutofit/>
          </a:bodyPr>
          <a:lstStyle/>
          <a:p>
            <a:r>
              <a:rPr lang="en-US" sz="5300"/>
              <a:t>Význam požadavků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10" y="2573756"/>
            <a:ext cx="3254247" cy="18288"/>
          </a:xfrm>
          <a:custGeom>
            <a:avLst/>
            <a:gdLst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269156 w 3254247"/>
              <a:gd name="connsiteY2" fmla="*/ 0 h 18288"/>
              <a:gd name="connsiteX3" fmla="*/ 1952548 w 3254247"/>
              <a:gd name="connsiteY3" fmla="*/ 0 h 18288"/>
              <a:gd name="connsiteX4" fmla="*/ 263594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538313 w 3254247"/>
              <a:gd name="connsiteY7" fmla="*/ 18288 h 18288"/>
              <a:gd name="connsiteX8" fmla="*/ 1822378 w 3254247"/>
              <a:gd name="connsiteY8" fmla="*/ 18288 h 18288"/>
              <a:gd name="connsiteX9" fmla="*/ 1171529 w 3254247"/>
              <a:gd name="connsiteY9" fmla="*/ 18288 h 18288"/>
              <a:gd name="connsiteX10" fmla="*/ 0 w 3254247"/>
              <a:gd name="connsiteY10" fmla="*/ 18288 h 18288"/>
              <a:gd name="connsiteX11" fmla="*/ 0 w 3254247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4247" h="18288" fill="none" extrusionOk="0">
                <a:moveTo>
                  <a:pt x="0" y="0"/>
                </a:moveTo>
                <a:cubicBezTo>
                  <a:pt x="144450" y="-12392"/>
                  <a:pt x="427337" y="305"/>
                  <a:pt x="618307" y="0"/>
                </a:cubicBezTo>
                <a:cubicBezTo>
                  <a:pt x="809277" y="-305"/>
                  <a:pt x="1078885" y="8814"/>
                  <a:pt x="1269156" y="0"/>
                </a:cubicBezTo>
                <a:cubicBezTo>
                  <a:pt x="1459427" y="-8814"/>
                  <a:pt x="1722292" y="-25341"/>
                  <a:pt x="1952548" y="0"/>
                </a:cubicBezTo>
                <a:cubicBezTo>
                  <a:pt x="2182804" y="25341"/>
                  <a:pt x="2398437" y="-22277"/>
                  <a:pt x="2635940" y="0"/>
                </a:cubicBezTo>
                <a:cubicBezTo>
                  <a:pt x="2873443" y="22277"/>
                  <a:pt x="3033770" y="159"/>
                  <a:pt x="3254247" y="0"/>
                </a:cubicBezTo>
                <a:cubicBezTo>
                  <a:pt x="3253538" y="8157"/>
                  <a:pt x="3253834" y="12125"/>
                  <a:pt x="3254247" y="18288"/>
                </a:cubicBezTo>
                <a:cubicBezTo>
                  <a:pt x="2959973" y="-3940"/>
                  <a:pt x="2715651" y="17499"/>
                  <a:pt x="2538313" y="18288"/>
                </a:cubicBezTo>
                <a:cubicBezTo>
                  <a:pt x="2360975" y="19077"/>
                  <a:pt x="2071193" y="10564"/>
                  <a:pt x="1822378" y="18288"/>
                </a:cubicBezTo>
                <a:cubicBezTo>
                  <a:pt x="1573564" y="26012"/>
                  <a:pt x="1460056" y="11360"/>
                  <a:pt x="1171529" y="18288"/>
                </a:cubicBezTo>
                <a:cubicBezTo>
                  <a:pt x="883002" y="25216"/>
                  <a:pt x="556569" y="57254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4247" h="18288" stroke="0" extrusionOk="0">
                <a:moveTo>
                  <a:pt x="0" y="0"/>
                </a:moveTo>
                <a:cubicBezTo>
                  <a:pt x="245716" y="-28411"/>
                  <a:pt x="413361" y="22670"/>
                  <a:pt x="618307" y="0"/>
                </a:cubicBezTo>
                <a:cubicBezTo>
                  <a:pt x="823253" y="-22670"/>
                  <a:pt x="907327" y="17544"/>
                  <a:pt x="1171529" y="0"/>
                </a:cubicBezTo>
                <a:cubicBezTo>
                  <a:pt x="1435731" y="-17544"/>
                  <a:pt x="1714065" y="-34404"/>
                  <a:pt x="1887463" y="0"/>
                </a:cubicBezTo>
                <a:cubicBezTo>
                  <a:pt x="2060861" y="34404"/>
                  <a:pt x="2348517" y="24017"/>
                  <a:pt x="2505770" y="0"/>
                </a:cubicBezTo>
                <a:cubicBezTo>
                  <a:pt x="2663023" y="-24017"/>
                  <a:pt x="3030962" y="-27792"/>
                  <a:pt x="3254247" y="0"/>
                </a:cubicBezTo>
                <a:cubicBezTo>
                  <a:pt x="3253983" y="4493"/>
                  <a:pt x="3254631" y="9472"/>
                  <a:pt x="3254247" y="18288"/>
                </a:cubicBezTo>
                <a:cubicBezTo>
                  <a:pt x="2934372" y="-7513"/>
                  <a:pt x="2749175" y="38681"/>
                  <a:pt x="2603398" y="18288"/>
                </a:cubicBezTo>
                <a:cubicBezTo>
                  <a:pt x="2457621" y="-2105"/>
                  <a:pt x="2184707" y="10633"/>
                  <a:pt x="1887463" y="18288"/>
                </a:cubicBezTo>
                <a:cubicBezTo>
                  <a:pt x="1590219" y="25943"/>
                  <a:pt x="1494607" y="28003"/>
                  <a:pt x="1334241" y="18288"/>
                </a:cubicBezTo>
                <a:cubicBezTo>
                  <a:pt x="1173875" y="8573"/>
                  <a:pt x="962016" y="17971"/>
                  <a:pt x="683392" y="18288"/>
                </a:cubicBezTo>
                <a:cubicBezTo>
                  <a:pt x="404768" y="18605"/>
                  <a:pt x="256873" y="5009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771" y="2807208"/>
            <a:ext cx="3428107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Požadavky jsou základní stavební kámen každého softwarového projektu.</a:t>
            </a:r>
          </a:p>
          <a:p>
            <a:r>
              <a:rPr lang="en-US" sz="2200"/>
              <a:t>Správně definované požadavky jsou klíčem k úspěchu.</a:t>
            </a:r>
          </a:p>
          <a:p>
            <a:r>
              <a:rPr lang="en-US" sz="2200"/>
              <a:t>Špatně definované požadavky vedou k chybám a problémům.</a:t>
            </a:r>
          </a:p>
        </p:txBody>
      </p:sp>
      <p:pic>
        <p:nvPicPr>
          <p:cNvPr id="5" name="Picture 4" descr="A graphic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33E38F-30B6-94FD-C109-3FE2D352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83" y="1945087"/>
            <a:ext cx="6901923" cy="296782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Případová studie – Use Case v bankovním systému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Use Case pro </a:t>
            </a:r>
            <a:r>
              <a:rPr dirty="0" err="1"/>
              <a:t>návrh</a:t>
            </a:r>
            <a:r>
              <a:rPr dirty="0"/>
              <a:t> </a:t>
            </a:r>
            <a:r>
              <a:rPr dirty="0" err="1"/>
              <a:t>bankovního</a:t>
            </a:r>
            <a:r>
              <a:rPr dirty="0"/>
              <a:t> </a:t>
            </a:r>
            <a:r>
              <a:rPr dirty="0" err="1"/>
              <a:t>systému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Název</a:t>
            </a:r>
            <a:r>
              <a:rPr dirty="0"/>
              <a:t>: '</a:t>
            </a:r>
            <a:r>
              <a:rPr dirty="0" err="1"/>
              <a:t>Otevření</a:t>
            </a:r>
            <a:r>
              <a:rPr dirty="0"/>
              <a:t> </a:t>
            </a:r>
            <a:r>
              <a:rPr dirty="0" err="1"/>
              <a:t>bankovního</a:t>
            </a:r>
            <a:r>
              <a:rPr dirty="0"/>
              <a:t> </a:t>
            </a:r>
            <a:r>
              <a:rPr dirty="0" err="1"/>
              <a:t>účtu</a:t>
            </a:r>
            <a:r>
              <a:rPr dirty="0"/>
              <a:t>.'</a:t>
            </a:r>
          </a:p>
          <a:p>
            <a:pPr marL="0" indent="0">
              <a:buNone/>
            </a:pPr>
            <a:r>
              <a:rPr dirty="0" err="1"/>
              <a:t>Aktéři</a:t>
            </a:r>
            <a:r>
              <a:rPr dirty="0"/>
              <a:t>: </a:t>
            </a:r>
            <a:r>
              <a:rPr dirty="0" err="1"/>
              <a:t>Zákazník</a:t>
            </a:r>
            <a:r>
              <a:rPr dirty="0"/>
              <a:t>, </a:t>
            </a:r>
            <a:r>
              <a:rPr dirty="0" err="1"/>
              <a:t>Bankovní</a:t>
            </a:r>
            <a:r>
              <a:rPr dirty="0"/>
              <a:t> </a:t>
            </a:r>
            <a:r>
              <a:rPr dirty="0" err="1"/>
              <a:t>systém</a:t>
            </a:r>
            <a:r>
              <a:rPr dirty="0"/>
              <a:t>,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ověření</a:t>
            </a:r>
            <a:r>
              <a:rPr dirty="0"/>
              <a:t> identity.</a:t>
            </a:r>
          </a:p>
          <a:p>
            <a:pPr marL="0" indent="0">
              <a:buNone/>
            </a:pPr>
            <a:r>
              <a:rPr dirty="0" err="1"/>
              <a:t>Hlavní</a:t>
            </a:r>
            <a:r>
              <a:rPr dirty="0"/>
              <a:t> </a:t>
            </a:r>
            <a:r>
              <a:rPr dirty="0" err="1"/>
              <a:t>kroky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žádá</a:t>
            </a:r>
            <a:r>
              <a:rPr dirty="0"/>
              <a:t> o </a:t>
            </a:r>
            <a:r>
              <a:rPr dirty="0" err="1"/>
              <a:t>otevření</a:t>
            </a:r>
            <a:r>
              <a:rPr dirty="0"/>
              <a:t> </a:t>
            </a:r>
            <a:r>
              <a:rPr dirty="0" err="1"/>
              <a:t>účtu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Bankovní</a:t>
            </a:r>
            <a:r>
              <a:rPr dirty="0"/>
              <a:t>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požaduje</a:t>
            </a:r>
            <a:r>
              <a:rPr dirty="0"/>
              <a:t> </a:t>
            </a:r>
            <a:r>
              <a:rPr dirty="0" err="1"/>
              <a:t>osobní</a:t>
            </a:r>
            <a:r>
              <a:rPr dirty="0"/>
              <a:t> </a:t>
            </a:r>
            <a:r>
              <a:rPr dirty="0" err="1"/>
              <a:t>údaje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ověří</a:t>
            </a:r>
            <a:r>
              <a:rPr dirty="0"/>
              <a:t> </a:t>
            </a:r>
            <a:r>
              <a:rPr dirty="0" err="1"/>
              <a:t>identitu</a:t>
            </a:r>
            <a:r>
              <a:rPr dirty="0"/>
              <a:t> </a:t>
            </a:r>
            <a:r>
              <a:rPr dirty="0" err="1"/>
              <a:t>zákazníka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vloží</a:t>
            </a:r>
            <a:r>
              <a:rPr dirty="0"/>
              <a:t> </a:t>
            </a:r>
            <a:r>
              <a:rPr dirty="0" err="1"/>
              <a:t>počáteční</a:t>
            </a:r>
            <a:r>
              <a:rPr dirty="0"/>
              <a:t> </a:t>
            </a:r>
            <a:r>
              <a:rPr dirty="0" err="1"/>
              <a:t>vklad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Bankovní</a:t>
            </a:r>
            <a:r>
              <a:rPr dirty="0"/>
              <a:t>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vytvoří</a:t>
            </a:r>
            <a:r>
              <a:rPr dirty="0"/>
              <a:t> </a:t>
            </a:r>
            <a:r>
              <a:rPr dirty="0" err="1"/>
              <a:t>nový</a:t>
            </a:r>
            <a:r>
              <a:rPr dirty="0"/>
              <a:t> </a:t>
            </a:r>
            <a:r>
              <a:rPr dirty="0" err="1"/>
              <a:t>účet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Šablona Use Case dokumentu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 err="1"/>
              <a:t>Vzorový</a:t>
            </a:r>
            <a:r>
              <a:rPr dirty="0"/>
              <a:t> </a:t>
            </a:r>
            <a:r>
              <a:rPr dirty="0" err="1"/>
              <a:t>dokument</a:t>
            </a:r>
            <a:r>
              <a:rPr dirty="0"/>
              <a:t> pro </a:t>
            </a:r>
            <a:r>
              <a:rPr dirty="0" err="1"/>
              <a:t>zpracování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Název</a:t>
            </a:r>
            <a:r>
              <a:rPr dirty="0"/>
              <a:t> Use Case:</a:t>
            </a:r>
          </a:p>
          <a:p>
            <a:pPr marL="0" indent="0">
              <a:buNone/>
            </a:pPr>
            <a:r>
              <a:rPr dirty="0" err="1"/>
              <a:t>Cíl</a:t>
            </a:r>
            <a:r>
              <a:rPr dirty="0"/>
              <a:t> Use Case:</a:t>
            </a:r>
          </a:p>
          <a:p>
            <a:pPr marL="0" indent="0">
              <a:buNone/>
            </a:pPr>
            <a:r>
              <a:rPr dirty="0" err="1"/>
              <a:t>Primární</a:t>
            </a:r>
            <a:r>
              <a:rPr dirty="0"/>
              <a:t> </a:t>
            </a:r>
            <a:r>
              <a:rPr dirty="0" err="1"/>
              <a:t>aktéři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Sekundární</a:t>
            </a:r>
            <a:r>
              <a:rPr dirty="0"/>
              <a:t> </a:t>
            </a:r>
            <a:r>
              <a:rPr dirty="0" err="1"/>
              <a:t>aktéři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Hlavní</a:t>
            </a:r>
            <a:r>
              <a:rPr dirty="0"/>
              <a:t> </a:t>
            </a:r>
            <a:r>
              <a:rPr dirty="0" err="1"/>
              <a:t>scénář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Alternativní</a:t>
            </a:r>
            <a:r>
              <a:rPr dirty="0"/>
              <a:t> </a:t>
            </a:r>
            <a:r>
              <a:rPr dirty="0" err="1"/>
              <a:t>scénáře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Výstupy</a:t>
            </a:r>
            <a:r>
              <a:rPr dirty="0"/>
              <a:t>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Tento </a:t>
            </a:r>
            <a:r>
              <a:rPr dirty="0" err="1"/>
              <a:t>dokument</a:t>
            </a:r>
            <a:r>
              <a:rPr dirty="0"/>
              <a:t> </a:t>
            </a:r>
            <a:r>
              <a:rPr dirty="0" err="1"/>
              <a:t>slouží</a:t>
            </a:r>
            <a:r>
              <a:rPr dirty="0"/>
              <a:t> </a:t>
            </a:r>
            <a:r>
              <a:rPr dirty="0" err="1"/>
              <a:t>jako</a:t>
            </a:r>
            <a:r>
              <a:rPr dirty="0"/>
              <a:t> </a:t>
            </a:r>
            <a:r>
              <a:rPr dirty="0" err="1"/>
              <a:t>šablona</a:t>
            </a:r>
            <a:r>
              <a:rPr dirty="0"/>
              <a:t> pro </a:t>
            </a:r>
            <a:r>
              <a:rPr dirty="0" err="1"/>
              <a:t>formální</a:t>
            </a:r>
            <a:r>
              <a:rPr dirty="0"/>
              <a:t> </a:t>
            </a:r>
            <a:r>
              <a:rPr dirty="0" err="1"/>
              <a:t>zápis</a:t>
            </a:r>
            <a:r>
              <a:rPr dirty="0"/>
              <a:t> Use Case.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Rozšířený příklad Use Case – Refundace v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 err="1"/>
              <a:t>Scénář</a:t>
            </a:r>
            <a:r>
              <a:rPr dirty="0"/>
              <a:t> </a:t>
            </a:r>
            <a:r>
              <a:rPr dirty="0" err="1"/>
              <a:t>zpracování</a:t>
            </a:r>
            <a:r>
              <a:rPr dirty="0"/>
              <a:t> </a:t>
            </a:r>
            <a:r>
              <a:rPr dirty="0" err="1"/>
              <a:t>refundací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Název</a:t>
            </a:r>
            <a:r>
              <a:rPr dirty="0"/>
              <a:t>: '</a:t>
            </a:r>
            <a:r>
              <a:rPr dirty="0" err="1"/>
              <a:t>Zpracování</a:t>
            </a:r>
            <a:r>
              <a:rPr dirty="0"/>
              <a:t> </a:t>
            </a:r>
            <a:r>
              <a:rPr dirty="0" err="1"/>
              <a:t>refundace</a:t>
            </a:r>
            <a:r>
              <a:rPr dirty="0"/>
              <a:t> </a:t>
            </a:r>
            <a:r>
              <a:rPr dirty="0" err="1"/>
              <a:t>objednávky</a:t>
            </a:r>
            <a:r>
              <a:rPr dirty="0"/>
              <a:t>.'</a:t>
            </a:r>
          </a:p>
          <a:p>
            <a:pPr marL="0" indent="0">
              <a:buNone/>
            </a:pPr>
            <a:r>
              <a:rPr dirty="0" err="1"/>
              <a:t>Hlavní</a:t>
            </a:r>
            <a:r>
              <a:rPr dirty="0"/>
              <a:t> </a:t>
            </a:r>
            <a:r>
              <a:rPr dirty="0" err="1"/>
              <a:t>kroky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požádá</a:t>
            </a:r>
            <a:r>
              <a:rPr dirty="0"/>
              <a:t> o </a:t>
            </a:r>
            <a:r>
              <a:rPr dirty="0" err="1"/>
              <a:t>refundaci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ověří</a:t>
            </a:r>
            <a:r>
              <a:rPr dirty="0"/>
              <a:t> </a:t>
            </a:r>
            <a:r>
              <a:rPr dirty="0" err="1"/>
              <a:t>oprávněnost</a:t>
            </a:r>
            <a:r>
              <a:rPr dirty="0"/>
              <a:t> </a:t>
            </a:r>
            <a:r>
              <a:rPr dirty="0" err="1"/>
              <a:t>žádosti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odešle</a:t>
            </a:r>
            <a:r>
              <a:rPr dirty="0"/>
              <a:t> </a:t>
            </a:r>
            <a:r>
              <a:rPr dirty="0" err="1"/>
              <a:t>refundaci</a:t>
            </a:r>
            <a:r>
              <a:rPr dirty="0"/>
              <a:t> </a:t>
            </a:r>
            <a:r>
              <a:rPr dirty="0" err="1"/>
              <a:t>prostřednictvím</a:t>
            </a:r>
            <a:r>
              <a:rPr dirty="0"/>
              <a:t> </a:t>
            </a:r>
            <a:r>
              <a:rPr dirty="0" err="1"/>
              <a:t>původního</a:t>
            </a:r>
            <a:r>
              <a:rPr dirty="0"/>
              <a:t> </a:t>
            </a:r>
            <a:r>
              <a:rPr dirty="0" err="1"/>
              <a:t>platebního</a:t>
            </a:r>
            <a:r>
              <a:rPr dirty="0"/>
              <a:t> </a:t>
            </a:r>
            <a:r>
              <a:rPr dirty="0" err="1"/>
              <a:t>kanálu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obdrží</a:t>
            </a:r>
            <a:r>
              <a:rPr dirty="0"/>
              <a:t> </a:t>
            </a:r>
            <a:r>
              <a:rPr dirty="0" err="1"/>
              <a:t>potvrzení</a:t>
            </a:r>
            <a:r>
              <a:rPr dirty="0"/>
              <a:t> o </a:t>
            </a:r>
            <a:r>
              <a:rPr dirty="0" err="1"/>
              <a:t>refundaci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Alternativní</a:t>
            </a:r>
            <a:r>
              <a:rPr dirty="0"/>
              <a:t> </a:t>
            </a:r>
            <a:r>
              <a:rPr dirty="0" err="1"/>
              <a:t>scénář</a:t>
            </a:r>
            <a:r>
              <a:rPr dirty="0"/>
              <a:t>: </a:t>
            </a:r>
            <a:r>
              <a:rPr dirty="0" err="1"/>
              <a:t>Nesplnění</a:t>
            </a:r>
            <a:r>
              <a:rPr dirty="0"/>
              <a:t> </a:t>
            </a:r>
            <a:r>
              <a:rPr dirty="0" err="1"/>
              <a:t>podmínek</a:t>
            </a:r>
            <a:r>
              <a:rPr dirty="0"/>
              <a:t> pro </a:t>
            </a:r>
            <a:r>
              <a:rPr dirty="0" err="1"/>
              <a:t>refundaci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diagram – Aktéři a jejich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Aktéři v systému: Zákazník, Správce systému, Externí platební služba.</a:t>
            </a:r>
          </a:p>
          <a:p>
            <a:r>
              <a:t>Zákazník: Interaguje se systémem (např. podává objednávky).</a:t>
            </a:r>
          </a:p>
          <a:p>
            <a:r>
              <a:t>Správce systému: Udržuje a monitoruje systém.</a:t>
            </a:r>
          </a:p>
          <a:p>
            <a:r>
              <a:t>Externí platební služba: Zajišťuje zpracování plateb.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Jak strukturovat Use Case – Formální vs. neformální zápis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 err="1"/>
              <a:t>Formální</a:t>
            </a:r>
            <a:r>
              <a:rPr dirty="0"/>
              <a:t> </a:t>
            </a:r>
            <a:r>
              <a:rPr dirty="0" err="1"/>
              <a:t>zápis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Striktní</a:t>
            </a:r>
            <a:r>
              <a:rPr dirty="0"/>
              <a:t> </a:t>
            </a:r>
            <a:r>
              <a:rPr dirty="0" err="1"/>
              <a:t>struktura</a:t>
            </a:r>
            <a:r>
              <a:rPr dirty="0"/>
              <a:t>, </a:t>
            </a:r>
            <a:r>
              <a:rPr dirty="0" err="1"/>
              <a:t>vyžaduje</a:t>
            </a:r>
            <a:r>
              <a:rPr dirty="0"/>
              <a:t> </a:t>
            </a:r>
            <a:r>
              <a:rPr dirty="0" err="1"/>
              <a:t>všechny</a:t>
            </a:r>
            <a:r>
              <a:rPr dirty="0"/>
              <a:t> </a:t>
            </a:r>
            <a:r>
              <a:rPr dirty="0" err="1"/>
              <a:t>části</a:t>
            </a:r>
            <a:r>
              <a:rPr dirty="0"/>
              <a:t> Use Case (</a:t>
            </a:r>
            <a:r>
              <a:rPr dirty="0" err="1"/>
              <a:t>název</a:t>
            </a:r>
            <a:r>
              <a:rPr dirty="0"/>
              <a:t>, </a:t>
            </a:r>
            <a:r>
              <a:rPr dirty="0" err="1"/>
              <a:t>aktéři</a:t>
            </a:r>
            <a:r>
              <a:rPr dirty="0"/>
              <a:t>, </a:t>
            </a:r>
            <a:r>
              <a:rPr dirty="0" err="1"/>
              <a:t>kroky</a:t>
            </a:r>
            <a:r>
              <a:rPr dirty="0"/>
              <a:t> </a:t>
            </a:r>
            <a:r>
              <a:rPr dirty="0" err="1"/>
              <a:t>atd</a:t>
            </a:r>
            <a:r>
              <a:rPr dirty="0"/>
              <a:t>.).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Používá</a:t>
            </a:r>
            <a:r>
              <a:rPr dirty="0"/>
              <a:t> se v </a:t>
            </a:r>
            <a:r>
              <a:rPr dirty="0" err="1"/>
              <a:t>kritických</a:t>
            </a:r>
            <a:r>
              <a:rPr dirty="0"/>
              <a:t> </a:t>
            </a:r>
            <a:r>
              <a:rPr dirty="0" err="1"/>
              <a:t>systémech</a:t>
            </a:r>
            <a:r>
              <a:rPr dirty="0"/>
              <a:t>, </a:t>
            </a:r>
            <a:r>
              <a:rPr dirty="0" err="1"/>
              <a:t>např</a:t>
            </a:r>
            <a:r>
              <a:rPr dirty="0"/>
              <a:t>. </a:t>
            </a:r>
            <a:r>
              <a:rPr dirty="0" err="1"/>
              <a:t>letecký</a:t>
            </a:r>
            <a:r>
              <a:rPr dirty="0"/>
              <a:t> software.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Neformální</a:t>
            </a:r>
            <a:r>
              <a:rPr dirty="0"/>
              <a:t> </a:t>
            </a:r>
            <a:r>
              <a:rPr dirty="0" err="1"/>
              <a:t>zápis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Méně</a:t>
            </a:r>
            <a:r>
              <a:rPr dirty="0"/>
              <a:t> </a:t>
            </a:r>
            <a:r>
              <a:rPr dirty="0" err="1"/>
              <a:t>rigidní</a:t>
            </a:r>
            <a:r>
              <a:rPr dirty="0"/>
              <a:t>, </a:t>
            </a:r>
            <a:r>
              <a:rPr dirty="0" err="1"/>
              <a:t>zaměřený</a:t>
            </a:r>
            <a:r>
              <a:rPr dirty="0"/>
              <a:t> na </a:t>
            </a:r>
            <a:r>
              <a:rPr dirty="0" err="1"/>
              <a:t>popis</a:t>
            </a:r>
            <a:r>
              <a:rPr dirty="0"/>
              <a:t> </a:t>
            </a:r>
            <a:r>
              <a:rPr dirty="0" err="1"/>
              <a:t>cíle</a:t>
            </a:r>
            <a:r>
              <a:rPr dirty="0"/>
              <a:t> a </a:t>
            </a:r>
            <a:r>
              <a:rPr dirty="0" err="1"/>
              <a:t>klíčových</a:t>
            </a:r>
            <a:r>
              <a:rPr dirty="0"/>
              <a:t> </a:t>
            </a:r>
            <a:r>
              <a:rPr dirty="0" err="1"/>
              <a:t>kroků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Vhodný</a:t>
            </a:r>
            <a:r>
              <a:rPr dirty="0"/>
              <a:t> pro </a:t>
            </a:r>
            <a:r>
              <a:rPr dirty="0" err="1"/>
              <a:t>agilní</a:t>
            </a:r>
            <a:r>
              <a:rPr dirty="0"/>
              <a:t> </a:t>
            </a:r>
            <a:r>
              <a:rPr dirty="0" err="1"/>
              <a:t>vývoj</a:t>
            </a:r>
            <a:r>
              <a:rPr dirty="0"/>
              <a:t>, </a:t>
            </a:r>
            <a:r>
              <a:rPr dirty="0" err="1"/>
              <a:t>kde</a:t>
            </a:r>
            <a:r>
              <a:rPr dirty="0"/>
              <a:t> se Use Case </a:t>
            </a:r>
            <a:r>
              <a:rPr dirty="0" err="1"/>
              <a:t>může</a:t>
            </a:r>
            <a:r>
              <a:rPr dirty="0"/>
              <a:t> </a:t>
            </a:r>
            <a:r>
              <a:rPr dirty="0" err="1"/>
              <a:t>vyvíjet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Výhody a nevýhody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 err="1"/>
              <a:t>Výhody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Umožňuje</a:t>
            </a:r>
            <a:r>
              <a:rPr dirty="0"/>
              <a:t> </a:t>
            </a:r>
            <a:r>
              <a:rPr dirty="0" err="1"/>
              <a:t>snadné</a:t>
            </a:r>
            <a:r>
              <a:rPr dirty="0"/>
              <a:t> </a:t>
            </a:r>
            <a:r>
              <a:rPr dirty="0" err="1"/>
              <a:t>porozumění</a:t>
            </a:r>
            <a:r>
              <a:rPr dirty="0"/>
              <a:t> </a:t>
            </a:r>
            <a:r>
              <a:rPr dirty="0" err="1"/>
              <a:t>interakci</a:t>
            </a:r>
            <a:r>
              <a:rPr dirty="0"/>
              <a:t> </a:t>
            </a:r>
            <a:r>
              <a:rPr dirty="0" err="1"/>
              <a:t>uživatele</a:t>
            </a:r>
            <a:r>
              <a:rPr dirty="0"/>
              <a:t> se </a:t>
            </a:r>
            <a:r>
              <a:rPr dirty="0" err="1"/>
              <a:t>systémem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Zajišťuje</a:t>
            </a:r>
            <a:r>
              <a:rPr dirty="0"/>
              <a:t> </a:t>
            </a:r>
            <a:r>
              <a:rPr dirty="0" err="1"/>
              <a:t>zaměření</a:t>
            </a:r>
            <a:r>
              <a:rPr dirty="0"/>
              <a:t> na </a:t>
            </a:r>
            <a:r>
              <a:rPr dirty="0" err="1"/>
              <a:t>uživatelské</a:t>
            </a:r>
            <a:r>
              <a:rPr dirty="0"/>
              <a:t> </a:t>
            </a:r>
            <a:r>
              <a:rPr dirty="0" err="1"/>
              <a:t>cíle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Podporuje</a:t>
            </a:r>
            <a:r>
              <a:rPr dirty="0"/>
              <a:t> </a:t>
            </a:r>
            <a:r>
              <a:rPr dirty="0" err="1"/>
              <a:t>komunikaci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týmy</a:t>
            </a:r>
            <a:r>
              <a:rPr dirty="0"/>
              <a:t> (</a:t>
            </a:r>
            <a:r>
              <a:rPr dirty="0" err="1"/>
              <a:t>vývoj</a:t>
            </a:r>
            <a:r>
              <a:rPr dirty="0"/>
              <a:t>, </a:t>
            </a:r>
            <a:r>
              <a:rPr dirty="0" err="1"/>
              <a:t>testování</a:t>
            </a:r>
            <a:r>
              <a:rPr dirty="0"/>
              <a:t>, management).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Nevýhody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Může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příliš</a:t>
            </a:r>
            <a:r>
              <a:rPr dirty="0"/>
              <a:t> </a:t>
            </a:r>
            <a:r>
              <a:rPr dirty="0" err="1"/>
              <a:t>zjednodušený</a:t>
            </a:r>
            <a:r>
              <a:rPr dirty="0"/>
              <a:t> pro </a:t>
            </a:r>
            <a:r>
              <a:rPr dirty="0" err="1"/>
              <a:t>komplexní</a:t>
            </a:r>
            <a:r>
              <a:rPr dirty="0"/>
              <a:t> </a:t>
            </a:r>
            <a:r>
              <a:rPr dirty="0" err="1"/>
              <a:t>systémy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Nezahrnuje</a:t>
            </a:r>
            <a:r>
              <a:rPr dirty="0"/>
              <a:t> </a:t>
            </a:r>
            <a:r>
              <a:rPr dirty="0" err="1"/>
              <a:t>technické</a:t>
            </a:r>
            <a:r>
              <a:rPr dirty="0"/>
              <a:t> </a:t>
            </a:r>
            <a:r>
              <a:rPr dirty="0" err="1"/>
              <a:t>detaily</a:t>
            </a:r>
            <a:r>
              <a:rPr dirty="0"/>
              <a:t> (</a:t>
            </a:r>
            <a:r>
              <a:rPr dirty="0" err="1"/>
              <a:t>např</a:t>
            </a:r>
            <a:r>
              <a:rPr dirty="0"/>
              <a:t>. </a:t>
            </a:r>
            <a:r>
              <a:rPr dirty="0" err="1"/>
              <a:t>datové</a:t>
            </a:r>
            <a:r>
              <a:rPr dirty="0"/>
              <a:t> </a:t>
            </a:r>
            <a:r>
              <a:rPr dirty="0" err="1"/>
              <a:t>toky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diagram – Generování faktur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Příklad</a:t>
            </a:r>
            <a:r>
              <a:rPr dirty="0"/>
              <a:t> z </a:t>
            </a:r>
            <a:r>
              <a:rPr dirty="0" err="1"/>
              <a:t>praxe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Název</a:t>
            </a:r>
            <a:r>
              <a:rPr dirty="0"/>
              <a:t>: '</a:t>
            </a:r>
            <a:r>
              <a:rPr dirty="0" err="1"/>
              <a:t>Generování</a:t>
            </a:r>
            <a:r>
              <a:rPr dirty="0"/>
              <a:t> </a:t>
            </a:r>
            <a:r>
              <a:rPr dirty="0" err="1"/>
              <a:t>faktur</a:t>
            </a:r>
            <a:r>
              <a:rPr dirty="0"/>
              <a:t> za </a:t>
            </a:r>
            <a:r>
              <a:rPr dirty="0" err="1"/>
              <a:t>služby</a:t>
            </a:r>
            <a:r>
              <a:rPr dirty="0"/>
              <a:t>.'</a:t>
            </a:r>
          </a:p>
          <a:p>
            <a:pPr marL="0" indent="0">
              <a:buNone/>
            </a:pPr>
            <a:r>
              <a:rPr dirty="0" err="1"/>
              <a:t>Aktéři</a:t>
            </a:r>
            <a:r>
              <a:rPr dirty="0"/>
              <a:t>: </a:t>
            </a:r>
            <a:r>
              <a:rPr dirty="0" err="1"/>
              <a:t>Zákazník</a:t>
            </a:r>
            <a:r>
              <a:rPr dirty="0"/>
              <a:t>,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fakturace</a:t>
            </a:r>
            <a:r>
              <a:rPr dirty="0"/>
              <a:t>,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plateb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Hlavní</a:t>
            </a:r>
            <a:r>
              <a:rPr dirty="0"/>
              <a:t> </a:t>
            </a:r>
            <a:r>
              <a:rPr dirty="0" err="1"/>
              <a:t>kroky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Zákazník</a:t>
            </a:r>
            <a:r>
              <a:rPr dirty="0"/>
              <a:t> </a:t>
            </a:r>
            <a:r>
              <a:rPr dirty="0" err="1"/>
              <a:t>zadá</a:t>
            </a:r>
            <a:r>
              <a:rPr dirty="0"/>
              <a:t> </a:t>
            </a:r>
            <a:r>
              <a:rPr dirty="0" err="1"/>
              <a:t>objednávku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vygeneruje</a:t>
            </a:r>
            <a:r>
              <a:rPr dirty="0"/>
              <a:t> </a:t>
            </a:r>
            <a:r>
              <a:rPr dirty="0" err="1"/>
              <a:t>fakturu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Faktura je </a:t>
            </a:r>
            <a:r>
              <a:rPr dirty="0" err="1"/>
              <a:t>odeslána</a:t>
            </a:r>
            <a:r>
              <a:rPr dirty="0"/>
              <a:t> </a:t>
            </a:r>
            <a:r>
              <a:rPr dirty="0" err="1"/>
              <a:t>zákazníkovi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BCA69-DA5B-16A2-A556-5C27F328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10131541" cy="1362075"/>
          </a:xfrm>
        </p:spPr>
        <p:txBody>
          <a:bodyPr/>
          <a:lstStyle/>
          <a:p>
            <a:r>
              <a:rPr lang="cs-CZ" dirty="0"/>
              <a:t>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8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 je User Story v Agile?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51296" cy="4525963"/>
          </a:xfrm>
        </p:spPr>
        <p:txBody>
          <a:bodyPr>
            <a:normAutofit fontScale="85000" lnSpcReduction="10000"/>
          </a:bodyPr>
          <a:lstStyle/>
          <a:p>
            <a:r>
              <a:rPr dirty="0" err="1"/>
              <a:t>Definice</a:t>
            </a:r>
            <a:r>
              <a:rPr dirty="0"/>
              <a:t>: User Story je </a:t>
            </a:r>
            <a:r>
              <a:rPr dirty="0" err="1"/>
              <a:t>krátká</a:t>
            </a:r>
            <a:r>
              <a:rPr dirty="0"/>
              <a:t>, </a:t>
            </a:r>
            <a:r>
              <a:rPr dirty="0" err="1"/>
              <a:t>jednoduchá</a:t>
            </a:r>
            <a:r>
              <a:rPr dirty="0"/>
              <a:t> </a:t>
            </a:r>
            <a:r>
              <a:rPr dirty="0" err="1"/>
              <a:t>věta</a:t>
            </a:r>
            <a:r>
              <a:rPr dirty="0"/>
              <a:t> </a:t>
            </a:r>
            <a:r>
              <a:rPr dirty="0" err="1"/>
              <a:t>popisující</a:t>
            </a:r>
            <a:r>
              <a:rPr dirty="0"/>
              <a:t> </a:t>
            </a:r>
            <a:r>
              <a:rPr dirty="0" err="1"/>
              <a:t>funkci</a:t>
            </a:r>
            <a:r>
              <a:rPr dirty="0"/>
              <a:t> z </a:t>
            </a:r>
            <a:r>
              <a:rPr dirty="0" err="1"/>
              <a:t>pohledu</a:t>
            </a:r>
            <a:r>
              <a:rPr dirty="0"/>
              <a:t> </a:t>
            </a:r>
            <a:r>
              <a:rPr dirty="0" err="1"/>
              <a:t>koncového</a:t>
            </a:r>
            <a:r>
              <a:rPr dirty="0"/>
              <a:t> </a:t>
            </a:r>
            <a:r>
              <a:rPr dirty="0" err="1"/>
              <a:t>uživatele</a:t>
            </a:r>
            <a:r>
              <a:rPr dirty="0"/>
              <a:t>. </a:t>
            </a:r>
            <a:r>
              <a:rPr dirty="0" err="1"/>
              <a:t>Slouží</a:t>
            </a:r>
            <a:r>
              <a:rPr dirty="0"/>
              <a:t> k </a:t>
            </a:r>
            <a:r>
              <a:rPr dirty="0" err="1"/>
              <a:t>zachycení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na </a:t>
            </a:r>
            <a:r>
              <a:rPr dirty="0" err="1"/>
              <a:t>systém</a:t>
            </a:r>
            <a:r>
              <a:rPr dirty="0"/>
              <a:t> bez </a:t>
            </a:r>
            <a:r>
              <a:rPr dirty="0" err="1"/>
              <a:t>technických</a:t>
            </a:r>
            <a:r>
              <a:rPr dirty="0"/>
              <a:t> </a:t>
            </a:r>
            <a:r>
              <a:rPr dirty="0" err="1"/>
              <a:t>detailů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Význam</a:t>
            </a:r>
            <a:r>
              <a:rPr dirty="0"/>
              <a:t>: </a:t>
            </a:r>
            <a:r>
              <a:rPr dirty="0" err="1"/>
              <a:t>Umožňuje</a:t>
            </a:r>
            <a:r>
              <a:rPr dirty="0"/>
              <a:t> </a:t>
            </a:r>
            <a:r>
              <a:rPr dirty="0" err="1"/>
              <a:t>zaměřit</a:t>
            </a:r>
            <a:r>
              <a:rPr dirty="0"/>
              <a:t> se na to, co </a:t>
            </a:r>
            <a:r>
              <a:rPr dirty="0" err="1"/>
              <a:t>uživatel</a:t>
            </a:r>
            <a:r>
              <a:rPr dirty="0"/>
              <a:t> </a:t>
            </a:r>
            <a:r>
              <a:rPr dirty="0" err="1"/>
              <a:t>potřebuje</a:t>
            </a:r>
            <a:r>
              <a:rPr dirty="0"/>
              <a:t>, a </a:t>
            </a:r>
            <a:r>
              <a:rPr dirty="0" err="1"/>
              <a:t>tím</a:t>
            </a:r>
            <a:r>
              <a:rPr dirty="0"/>
              <a:t> </a:t>
            </a:r>
            <a:r>
              <a:rPr dirty="0" err="1"/>
              <a:t>zajišťuje</a:t>
            </a:r>
            <a:r>
              <a:rPr dirty="0"/>
              <a:t>, </a:t>
            </a:r>
            <a:r>
              <a:rPr dirty="0" err="1"/>
              <a:t>že</a:t>
            </a:r>
            <a:r>
              <a:rPr dirty="0"/>
              <a:t> se </a:t>
            </a:r>
            <a:r>
              <a:rPr dirty="0" err="1"/>
              <a:t>vývoj</a:t>
            </a:r>
            <a:r>
              <a:rPr dirty="0"/>
              <a:t> </a:t>
            </a:r>
            <a:r>
              <a:rPr dirty="0" err="1"/>
              <a:t>soustředí</a:t>
            </a:r>
            <a:r>
              <a:rPr dirty="0"/>
              <a:t> na </a:t>
            </a:r>
            <a:r>
              <a:rPr dirty="0" err="1"/>
              <a:t>funkce</a:t>
            </a:r>
            <a:r>
              <a:rPr dirty="0"/>
              <a:t> s </a:t>
            </a:r>
            <a:r>
              <a:rPr dirty="0" err="1"/>
              <a:t>největší</a:t>
            </a:r>
            <a:r>
              <a:rPr dirty="0"/>
              <a:t> </a:t>
            </a:r>
            <a:r>
              <a:rPr dirty="0" err="1"/>
              <a:t>přidanou</a:t>
            </a:r>
            <a:r>
              <a:rPr dirty="0"/>
              <a:t> </a:t>
            </a:r>
            <a:r>
              <a:rPr dirty="0" err="1"/>
              <a:t>hodnotou</a:t>
            </a:r>
            <a:r>
              <a:rPr dirty="0"/>
              <a:t> pro </a:t>
            </a:r>
            <a:r>
              <a:rPr dirty="0" err="1"/>
              <a:t>uživatele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Fakta: User Stories </a:t>
            </a:r>
            <a:r>
              <a:rPr dirty="0" err="1"/>
              <a:t>jsou</a:t>
            </a:r>
            <a:r>
              <a:rPr dirty="0"/>
              <a:t> </a:t>
            </a:r>
            <a:r>
              <a:rPr dirty="0" err="1"/>
              <a:t>jádrem</a:t>
            </a:r>
            <a:r>
              <a:rPr dirty="0"/>
              <a:t> </a:t>
            </a:r>
            <a:r>
              <a:rPr dirty="0" err="1"/>
              <a:t>agilních</a:t>
            </a:r>
            <a:r>
              <a:rPr dirty="0"/>
              <a:t> </a:t>
            </a:r>
            <a:r>
              <a:rPr dirty="0" err="1"/>
              <a:t>frameworků</a:t>
            </a:r>
            <a:r>
              <a:rPr dirty="0"/>
              <a:t> </a:t>
            </a:r>
            <a:r>
              <a:rPr dirty="0" err="1"/>
              <a:t>jako</a:t>
            </a:r>
            <a:r>
              <a:rPr dirty="0"/>
              <a:t> Scrum a Kanban, </a:t>
            </a:r>
            <a:r>
              <a:rPr dirty="0" err="1"/>
              <a:t>zaměřených</a:t>
            </a:r>
            <a:r>
              <a:rPr dirty="0"/>
              <a:t> na </a:t>
            </a:r>
            <a:r>
              <a:rPr dirty="0" err="1"/>
              <a:t>flexibilitu</a:t>
            </a:r>
            <a:r>
              <a:rPr dirty="0"/>
              <a:t> a </a:t>
            </a:r>
            <a:r>
              <a:rPr dirty="0" err="1"/>
              <a:t>iterativní</a:t>
            </a:r>
            <a:r>
              <a:rPr dirty="0"/>
              <a:t> </a:t>
            </a:r>
            <a:r>
              <a:rPr dirty="0" err="1"/>
              <a:t>vývoj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Struktura 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Šablona: 'Jako [role], chci [cíl], abych [důvod].'</a:t>
            </a:r>
          </a:p>
          <a:p>
            <a:endParaRPr/>
          </a:p>
          <a:p>
            <a:r>
              <a:t>Role: Kdo používá funkci.</a:t>
            </a:r>
          </a:p>
          <a:p>
            <a:r>
              <a:t>Cíl: Co chce uživatel dosáhnout.</a:t>
            </a:r>
          </a:p>
          <a:p>
            <a:r>
              <a:t>Důvod: Proč je tato funkce důležitá.</a:t>
            </a:r>
          </a:p>
          <a:p>
            <a:endParaRPr/>
          </a:p>
          <a:p>
            <a:r>
              <a:t>Fakta: Tato jednoduchá struktura zajišťuje, že se všechny strany soustředí na potřeby uživatele a jeho hodnotu.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Funkční</a:t>
            </a:r>
            <a:r>
              <a:rPr dirty="0"/>
              <a:t> vs. </a:t>
            </a:r>
            <a:r>
              <a:rPr dirty="0" err="1"/>
              <a:t>nefunkční</a:t>
            </a:r>
            <a:r>
              <a:rPr dirty="0"/>
              <a:t> </a:t>
            </a:r>
            <a:r>
              <a:rPr dirty="0" err="1"/>
              <a:t>požadavky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Funkční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</a:t>
            </a:r>
            <a:r>
              <a:rPr dirty="0" err="1"/>
              <a:t>specifikují</a:t>
            </a:r>
            <a:r>
              <a:rPr dirty="0"/>
              <a:t>, co </a:t>
            </a: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systém</a:t>
            </a:r>
            <a:r>
              <a:rPr dirty="0"/>
              <a:t> </a:t>
            </a:r>
            <a:r>
              <a:rPr dirty="0" err="1"/>
              <a:t>dělat</a:t>
            </a:r>
            <a:r>
              <a:rPr dirty="0"/>
              <a:t>.</a:t>
            </a:r>
          </a:p>
          <a:p>
            <a:r>
              <a:rPr dirty="0" err="1"/>
              <a:t>Nefunkční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</a:t>
            </a:r>
            <a:r>
              <a:rPr dirty="0" err="1"/>
              <a:t>definují</a:t>
            </a:r>
            <a:r>
              <a:rPr dirty="0"/>
              <a:t>, jak to </a:t>
            </a: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dělat</a:t>
            </a:r>
            <a:r>
              <a:rPr dirty="0"/>
              <a:t>.</a:t>
            </a:r>
          </a:p>
          <a:p>
            <a:pPr lvl="1"/>
            <a:r>
              <a:rPr dirty="0" err="1"/>
              <a:t>Např</a:t>
            </a:r>
            <a:r>
              <a:rPr dirty="0"/>
              <a:t>.: </a:t>
            </a:r>
            <a:r>
              <a:rPr dirty="0" err="1"/>
              <a:t>výkon</a:t>
            </a:r>
            <a:r>
              <a:rPr dirty="0"/>
              <a:t>, </a:t>
            </a:r>
            <a:r>
              <a:rPr dirty="0" err="1"/>
              <a:t>bezpečnost</a:t>
            </a:r>
            <a:r>
              <a:rPr dirty="0"/>
              <a:t>, </a:t>
            </a:r>
            <a:r>
              <a:rPr dirty="0" err="1"/>
              <a:t>dostupnost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Příklad 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Příklad: 'Jako zákazník chci mít možnost sledovat svou objednávku, abych věděl, kdy dorazí.'</a:t>
            </a:r>
          </a:p>
          <a:p>
            <a:endParaRPr/>
          </a:p>
          <a:p>
            <a:r>
              <a:t>Role: Zákazník.</a:t>
            </a:r>
          </a:p>
          <a:p>
            <a:r>
              <a:t>Cíl: Sledování objednávky.</a:t>
            </a:r>
          </a:p>
          <a:p>
            <a:r>
              <a:t>Důvod: Informovanost o stavu objednávky.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Epics a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Epic: Vysoká úroveň User Story, která je příliš velká na to, aby byla dokončena v jednom sprintu.</a:t>
            </a:r>
          </a:p>
          <a:p>
            <a:endParaRPr/>
          </a:p>
          <a:p>
            <a:r>
              <a:t>Rozdělení Epiku: Epic se rozdělí na menší, konkrétnější User Stories, které jsou zvládnutelné v rámci jednoho sprintu.</a:t>
            </a:r>
          </a:p>
          <a:p>
            <a:endParaRPr/>
          </a:p>
          <a:p>
            <a:r>
              <a:t>Fakta: Rozdělování úkolů na menší části zlepšuje plánování sprintů a zajišťuje rychlejší dodávky.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Případová studie –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Příklad: Vývoj mobilní aplikace pro banku.</a:t>
            </a:r>
          </a:p>
          <a:p>
            <a:endParaRPr/>
          </a:p>
          <a:p>
            <a:r>
              <a:t>Epic: 'Jako uživatel chci mít přístup k mým bankovním účtům.'</a:t>
            </a:r>
          </a:p>
          <a:p>
            <a:endParaRPr/>
          </a:p>
          <a:p>
            <a:r>
              <a:t>Rozdělení: Menší User Stories jako 'Zobrazení zůstatků na účtu,' 'Zasílání bankovních převodů,' 'Zobrazení transakční historie.'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 psát kvalitní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err="1"/>
              <a:t>Tipy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Pište</a:t>
            </a:r>
            <a:r>
              <a:rPr dirty="0"/>
              <a:t> </a:t>
            </a:r>
            <a:r>
              <a:rPr dirty="0" err="1"/>
              <a:t>příběhy</a:t>
            </a:r>
            <a:r>
              <a:rPr dirty="0"/>
              <a:t> </a:t>
            </a:r>
            <a:r>
              <a:rPr dirty="0" err="1"/>
              <a:t>stručné</a:t>
            </a:r>
            <a:r>
              <a:rPr dirty="0"/>
              <a:t> a </a:t>
            </a:r>
            <a:r>
              <a:rPr dirty="0" err="1"/>
              <a:t>jasné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Zahrňte</a:t>
            </a:r>
            <a:r>
              <a:rPr dirty="0"/>
              <a:t> </a:t>
            </a:r>
            <a:r>
              <a:rPr dirty="0" err="1"/>
              <a:t>konkrétní</a:t>
            </a:r>
            <a:r>
              <a:rPr dirty="0"/>
              <a:t> </a:t>
            </a:r>
            <a:r>
              <a:rPr dirty="0" err="1"/>
              <a:t>uživatelské</a:t>
            </a:r>
            <a:r>
              <a:rPr dirty="0"/>
              <a:t> role.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Soustřeďte</a:t>
            </a:r>
            <a:r>
              <a:rPr dirty="0"/>
              <a:t> se na </a:t>
            </a:r>
            <a:r>
              <a:rPr dirty="0" err="1"/>
              <a:t>potřeby</a:t>
            </a:r>
            <a:r>
              <a:rPr dirty="0"/>
              <a:t> </a:t>
            </a:r>
            <a:r>
              <a:rPr dirty="0" err="1"/>
              <a:t>uživatele</a:t>
            </a:r>
            <a:r>
              <a:rPr dirty="0"/>
              <a:t>, ne na </a:t>
            </a:r>
            <a:r>
              <a:rPr dirty="0" err="1"/>
              <a:t>řešení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Ujistěte</a:t>
            </a:r>
            <a:r>
              <a:rPr dirty="0"/>
              <a:t> se, </a:t>
            </a:r>
            <a:r>
              <a:rPr dirty="0" err="1"/>
              <a:t>že</a:t>
            </a:r>
            <a:r>
              <a:rPr dirty="0"/>
              <a:t> </a:t>
            </a:r>
            <a:r>
              <a:rPr dirty="0" err="1"/>
              <a:t>každá</a:t>
            </a:r>
            <a:r>
              <a:rPr dirty="0"/>
              <a:t> User Story je </a:t>
            </a:r>
            <a:r>
              <a:rPr dirty="0" err="1"/>
              <a:t>nezávislá</a:t>
            </a:r>
            <a:r>
              <a:rPr dirty="0"/>
              <a:t> a </a:t>
            </a:r>
            <a:r>
              <a:rPr dirty="0" err="1"/>
              <a:t>testovatelná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Fakta: </a:t>
            </a:r>
            <a:r>
              <a:rPr dirty="0" err="1"/>
              <a:t>Kvalitní</a:t>
            </a:r>
            <a:r>
              <a:rPr dirty="0"/>
              <a:t> User Stories </a:t>
            </a:r>
            <a:r>
              <a:rPr dirty="0" err="1"/>
              <a:t>zlepšují</a:t>
            </a:r>
            <a:r>
              <a:rPr dirty="0"/>
              <a:t> </a:t>
            </a:r>
            <a:r>
              <a:rPr dirty="0" err="1"/>
              <a:t>komunikaci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týmy</a:t>
            </a:r>
            <a:r>
              <a:rPr dirty="0"/>
              <a:t> a </a:t>
            </a:r>
            <a:r>
              <a:rPr dirty="0" err="1"/>
              <a:t>zajišťují</a:t>
            </a:r>
            <a:r>
              <a:rPr dirty="0"/>
              <a:t>, </a:t>
            </a:r>
            <a:r>
              <a:rPr dirty="0" err="1"/>
              <a:t>že</a:t>
            </a:r>
            <a:r>
              <a:rPr dirty="0"/>
              <a:t> </a:t>
            </a:r>
            <a:r>
              <a:rPr dirty="0" err="1"/>
              <a:t>vývoj</a:t>
            </a:r>
            <a:r>
              <a:rPr dirty="0"/>
              <a:t> </a:t>
            </a:r>
            <a:r>
              <a:rPr dirty="0" err="1"/>
              <a:t>odráží</a:t>
            </a:r>
            <a:r>
              <a:rPr dirty="0"/>
              <a:t> </a:t>
            </a:r>
            <a:r>
              <a:rPr dirty="0" err="1"/>
              <a:t>skutečné</a:t>
            </a:r>
            <a:r>
              <a:rPr dirty="0"/>
              <a:t> </a:t>
            </a:r>
            <a:r>
              <a:rPr dirty="0" err="1"/>
              <a:t>potřeby</a:t>
            </a:r>
            <a:r>
              <a:rPr dirty="0"/>
              <a:t> </a:t>
            </a:r>
            <a:r>
              <a:rPr dirty="0" err="1"/>
              <a:t>uživatelů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Prioritizace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Techniky</a:t>
            </a:r>
            <a:r>
              <a:rPr dirty="0"/>
              <a:t> </a:t>
            </a:r>
            <a:r>
              <a:rPr dirty="0" err="1"/>
              <a:t>prioritizace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MoSCoW</a:t>
            </a:r>
            <a:r>
              <a:rPr dirty="0"/>
              <a:t> (Must have, Should have, Could have, Won’t have).</a:t>
            </a:r>
          </a:p>
          <a:p>
            <a:pPr marL="0" indent="0">
              <a:buNone/>
            </a:pPr>
            <a:r>
              <a:rPr dirty="0"/>
              <a:t>- Kano model: </a:t>
            </a:r>
            <a:r>
              <a:rPr dirty="0" err="1"/>
              <a:t>Zaměřuje</a:t>
            </a:r>
            <a:r>
              <a:rPr dirty="0"/>
              <a:t> se na </a:t>
            </a:r>
            <a:r>
              <a:rPr dirty="0" err="1"/>
              <a:t>funkce</a:t>
            </a:r>
            <a:r>
              <a:rPr dirty="0"/>
              <a:t>, </a:t>
            </a:r>
            <a:r>
              <a:rPr dirty="0" err="1"/>
              <a:t>které</a:t>
            </a:r>
            <a:r>
              <a:rPr dirty="0"/>
              <a:t> </a:t>
            </a:r>
            <a:r>
              <a:rPr dirty="0" err="1"/>
              <a:t>přinášejí</a:t>
            </a:r>
            <a:r>
              <a:rPr dirty="0"/>
              <a:t> </a:t>
            </a:r>
            <a:r>
              <a:rPr dirty="0" err="1"/>
              <a:t>největší</a:t>
            </a:r>
            <a:r>
              <a:rPr dirty="0"/>
              <a:t> </a:t>
            </a:r>
            <a:r>
              <a:rPr dirty="0" err="1"/>
              <a:t>uspokojení</a:t>
            </a:r>
            <a:r>
              <a:rPr dirty="0"/>
              <a:t> </a:t>
            </a:r>
            <a:r>
              <a:rPr dirty="0" err="1"/>
              <a:t>uživatelům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Fakta: </a:t>
            </a:r>
            <a:r>
              <a:rPr dirty="0" err="1"/>
              <a:t>Prioritizace</a:t>
            </a:r>
            <a:r>
              <a:rPr dirty="0"/>
              <a:t> je </a:t>
            </a:r>
            <a:r>
              <a:rPr dirty="0" err="1"/>
              <a:t>klíčová</a:t>
            </a:r>
            <a:r>
              <a:rPr dirty="0"/>
              <a:t> pro </a:t>
            </a:r>
            <a:r>
              <a:rPr dirty="0" err="1"/>
              <a:t>efektivní</a:t>
            </a:r>
            <a:r>
              <a:rPr dirty="0"/>
              <a:t> </a:t>
            </a:r>
            <a:r>
              <a:rPr dirty="0" err="1"/>
              <a:t>plánování</a:t>
            </a:r>
            <a:r>
              <a:rPr dirty="0"/>
              <a:t> </a:t>
            </a:r>
            <a:r>
              <a:rPr dirty="0" err="1"/>
              <a:t>sprintů</a:t>
            </a:r>
            <a:r>
              <a:rPr dirty="0"/>
              <a:t>, </a:t>
            </a:r>
            <a:r>
              <a:rPr dirty="0" err="1"/>
              <a:t>zajišťuje</a:t>
            </a:r>
            <a:r>
              <a:rPr dirty="0"/>
              <a:t>, </a:t>
            </a:r>
            <a:r>
              <a:rPr dirty="0" err="1"/>
              <a:t>že</a:t>
            </a:r>
            <a:r>
              <a:rPr dirty="0"/>
              <a:t> se </a:t>
            </a:r>
            <a:r>
              <a:rPr dirty="0" err="1"/>
              <a:t>pracuje</a:t>
            </a:r>
            <a:r>
              <a:rPr dirty="0"/>
              <a:t> na </a:t>
            </a:r>
            <a:r>
              <a:rPr dirty="0" err="1"/>
              <a:t>nejdůležitějších</a:t>
            </a:r>
            <a:r>
              <a:rPr dirty="0"/>
              <a:t> </a:t>
            </a:r>
            <a:r>
              <a:rPr dirty="0" err="1"/>
              <a:t>funkcích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Stories a Akceptační kritéria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Definice: Akceptační kritéria jsou specifické podmínky, které musí být splněny, aby byla User Story považována za dokončenou.</a:t>
            </a:r>
          </a:p>
          <a:p>
            <a:endParaRPr/>
          </a:p>
          <a:p>
            <a:r>
              <a:t>Fakta: Pomáhají zajistit, že všechny strany mají stejná očekávání a že funkce odpovídají požadavkům uživatele.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Příklad User Story s akceptačními kritérii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User Story: '</a:t>
            </a:r>
            <a:r>
              <a:rPr dirty="0" err="1"/>
              <a:t>Jako</a:t>
            </a:r>
            <a:r>
              <a:rPr dirty="0"/>
              <a:t> </a:t>
            </a:r>
            <a:r>
              <a:rPr dirty="0" err="1"/>
              <a:t>administrátor</a:t>
            </a:r>
            <a:r>
              <a:rPr dirty="0"/>
              <a:t> </a:t>
            </a:r>
            <a:r>
              <a:rPr dirty="0" err="1"/>
              <a:t>chci</a:t>
            </a:r>
            <a:r>
              <a:rPr dirty="0"/>
              <a:t> </a:t>
            </a:r>
            <a:r>
              <a:rPr dirty="0" err="1"/>
              <a:t>mít</a:t>
            </a:r>
            <a:r>
              <a:rPr dirty="0"/>
              <a:t> </a:t>
            </a:r>
            <a:r>
              <a:rPr dirty="0" err="1"/>
              <a:t>možnost</a:t>
            </a:r>
            <a:r>
              <a:rPr dirty="0"/>
              <a:t> </a:t>
            </a:r>
            <a:r>
              <a:rPr dirty="0" err="1"/>
              <a:t>schvalovat</a:t>
            </a:r>
            <a:r>
              <a:rPr dirty="0"/>
              <a:t> </a:t>
            </a:r>
            <a:r>
              <a:rPr dirty="0" err="1"/>
              <a:t>nové</a:t>
            </a:r>
            <a:r>
              <a:rPr dirty="0"/>
              <a:t> </a:t>
            </a:r>
            <a:r>
              <a:rPr dirty="0" err="1"/>
              <a:t>uživatele</a:t>
            </a:r>
            <a:r>
              <a:rPr dirty="0"/>
              <a:t>.'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Akceptační</a:t>
            </a:r>
            <a:r>
              <a:rPr dirty="0"/>
              <a:t> </a:t>
            </a:r>
            <a:r>
              <a:rPr dirty="0" err="1"/>
              <a:t>kritéria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Uživatel</a:t>
            </a:r>
            <a:r>
              <a:rPr dirty="0"/>
              <a:t>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zadat</a:t>
            </a:r>
            <a:r>
              <a:rPr dirty="0"/>
              <a:t> </a:t>
            </a:r>
            <a:r>
              <a:rPr dirty="0" err="1"/>
              <a:t>platné</a:t>
            </a:r>
            <a:r>
              <a:rPr dirty="0"/>
              <a:t> </a:t>
            </a:r>
            <a:r>
              <a:rPr dirty="0" err="1"/>
              <a:t>informace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Administrátor</a:t>
            </a:r>
            <a:r>
              <a:rPr dirty="0"/>
              <a:t> </a:t>
            </a:r>
            <a:r>
              <a:rPr dirty="0" err="1"/>
              <a:t>musí</a:t>
            </a:r>
            <a:r>
              <a:rPr dirty="0"/>
              <a:t> </a:t>
            </a:r>
            <a:r>
              <a:rPr dirty="0" err="1"/>
              <a:t>mít</a:t>
            </a:r>
            <a:r>
              <a:rPr dirty="0"/>
              <a:t> </a:t>
            </a:r>
            <a:r>
              <a:rPr dirty="0" err="1"/>
              <a:t>možnost</a:t>
            </a:r>
            <a:r>
              <a:rPr dirty="0"/>
              <a:t> </a:t>
            </a:r>
            <a:r>
              <a:rPr dirty="0" err="1"/>
              <a:t>schválit</a:t>
            </a:r>
            <a:r>
              <a:rPr dirty="0"/>
              <a:t> </a:t>
            </a:r>
            <a:r>
              <a:rPr dirty="0" err="1"/>
              <a:t>nebo</a:t>
            </a:r>
            <a:r>
              <a:rPr dirty="0"/>
              <a:t> </a:t>
            </a:r>
            <a:r>
              <a:rPr dirty="0" err="1"/>
              <a:t>zamítnout</a:t>
            </a:r>
            <a:r>
              <a:rPr dirty="0"/>
              <a:t> </a:t>
            </a:r>
            <a:r>
              <a:rPr dirty="0" err="1"/>
              <a:t>uživatele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Uživatel</a:t>
            </a:r>
            <a:r>
              <a:rPr dirty="0"/>
              <a:t> </a:t>
            </a:r>
            <a:r>
              <a:rPr dirty="0" err="1"/>
              <a:t>obdrží</a:t>
            </a:r>
            <a:r>
              <a:rPr dirty="0"/>
              <a:t> </a:t>
            </a:r>
            <a:r>
              <a:rPr dirty="0" err="1"/>
              <a:t>potvrzení</a:t>
            </a:r>
            <a:r>
              <a:rPr dirty="0"/>
              <a:t> o </a:t>
            </a:r>
            <a:r>
              <a:rPr dirty="0" err="1"/>
              <a:t>schválení</a:t>
            </a:r>
            <a:r>
              <a:rPr dirty="0"/>
              <a:t> </a:t>
            </a:r>
            <a:r>
              <a:rPr dirty="0" err="1"/>
              <a:t>nebo</a:t>
            </a:r>
            <a:r>
              <a:rPr dirty="0"/>
              <a:t> </a:t>
            </a:r>
            <a:r>
              <a:rPr dirty="0" err="1"/>
              <a:t>zamítnutí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Role Product Ownera při psaní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Odpovědnost: Product Owner je zodpovědný za tvorbu, správu a prioritizaci backlogu, což zahrnuje psaní a aktualizaci User Stories.</a:t>
            </a:r>
          </a:p>
          <a:p>
            <a:endParaRPr/>
          </a:p>
          <a:p>
            <a:r>
              <a:t>Fakta: Product Owner je klíčová role v agilních metodikách, která zajišťuje, že backlog odráží potřeby byznysu a zákazníků.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BCA69-DA5B-16A2-A556-5C27F328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10131541" cy="1362075"/>
          </a:xfrm>
        </p:spPr>
        <p:txBody>
          <a:bodyPr/>
          <a:lstStyle/>
          <a:p>
            <a:r>
              <a:rPr lang="cs-CZ" dirty="0"/>
              <a:t>Kybernetická bezpečnost - požadavky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1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Kybernetické hrozby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Definice</a:t>
            </a:r>
            <a:r>
              <a:rPr dirty="0"/>
              <a:t> </a:t>
            </a:r>
            <a:r>
              <a:rPr dirty="0" err="1"/>
              <a:t>kybernetických</a:t>
            </a:r>
            <a:r>
              <a:rPr dirty="0"/>
              <a:t> </a:t>
            </a:r>
            <a:r>
              <a:rPr dirty="0" err="1"/>
              <a:t>hrozeb</a:t>
            </a:r>
            <a:r>
              <a:rPr dirty="0"/>
              <a:t>: </a:t>
            </a:r>
            <a:r>
              <a:rPr dirty="0" err="1"/>
              <a:t>Pokusy</a:t>
            </a:r>
            <a:r>
              <a:rPr dirty="0"/>
              <a:t> o </a:t>
            </a:r>
            <a:r>
              <a:rPr dirty="0" err="1"/>
              <a:t>neoprávněný</a:t>
            </a:r>
            <a:r>
              <a:rPr dirty="0"/>
              <a:t> </a:t>
            </a:r>
            <a:r>
              <a:rPr dirty="0" err="1"/>
              <a:t>přístup</a:t>
            </a:r>
            <a:r>
              <a:rPr dirty="0"/>
              <a:t>, </a:t>
            </a:r>
            <a:r>
              <a:rPr dirty="0" err="1"/>
              <a:t>poškození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 </a:t>
            </a:r>
            <a:r>
              <a:rPr dirty="0" err="1"/>
              <a:t>nebo</a:t>
            </a:r>
            <a:r>
              <a:rPr dirty="0"/>
              <a:t> </a:t>
            </a:r>
            <a:r>
              <a:rPr dirty="0" err="1"/>
              <a:t>systémů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Typy</a:t>
            </a:r>
            <a:r>
              <a:rPr dirty="0"/>
              <a:t> </a:t>
            </a:r>
            <a:r>
              <a:rPr dirty="0" err="1"/>
              <a:t>kybernetických</a:t>
            </a:r>
            <a:r>
              <a:rPr dirty="0"/>
              <a:t> </a:t>
            </a:r>
            <a:r>
              <a:rPr dirty="0" err="1"/>
              <a:t>hrozeb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Hacking (</a:t>
            </a:r>
            <a:r>
              <a:rPr dirty="0" err="1"/>
              <a:t>neoprávněný</a:t>
            </a:r>
            <a:r>
              <a:rPr dirty="0"/>
              <a:t> </a:t>
            </a:r>
            <a:r>
              <a:rPr dirty="0" err="1"/>
              <a:t>přístup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- Phishing (</a:t>
            </a:r>
            <a:r>
              <a:rPr dirty="0" err="1"/>
              <a:t>sociální</a:t>
            </a:r>
            <a:r>
              <a:rPr dirty="0"/>
              <a:t> </a:t>
            </a:r>
            <a:r>
              <a:rPr dirty="0" err="1"/>
              <a:t>inženýrství</a:t>
            </a:r>
            <a:r>
              <a:rPr dirty="0"/>
              <a:t> za </a:t>
            </a:r>
            <a:r>
              <a:rPr dirty="0" err="1"/>
              <a:t>účelem</a:t>
            </a:r>
            <a:r>
              <a:rPr dirty="0"/>
              <a:t> </a:t>
            </a:r>
            <a:r>
              <a:rPr dirty="0" err="1"/>
              <a:t>krádeže</a:t>
            </a:r>
            <a:r>
              <a:rPr dirty="0"/>
              <a:t> </a:t>
            </a:r>
            <a:r>
              <a:rPr dirty="0" err="1"/>
              <a:t>citlivých</a:t>
            </a:r>
            <a:r>
              <a:rPr dirty="0"/>
              <a:t> </a:t>
            </a:r>
            <a:r>
              <a:rPr dirty="0" err="1"/>
              <a:t>údajů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- Malware (</a:t>
            </a:r>
            <a:r>
              <a:rPr dirty="0" err="1"/>
              <a:t>škodlivý</a:t>
            </a:r>
            <a:r>
              <a:rPr dirty="0"/>
              <a:t> software, </a:t>
            </a:r>
            <a:r>
              <a:rPr dirty="0" err="1"/>
              <a:t>včetně</a:t>
            </a:r>
            <a:r>
              <a:rPr dirty="0"/>
              <a:t> </a:t>
            </a:r>
            <a:r>
              <a:rPr dirty="0" err="1"/>
              <a:t>virů</a:t>
            </a:r>
            <a:r>
              <a:rPr dirty="0"/>
              <a:t>, ransomware, spyware).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Význam kvalitního sběru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810068" cy="4525963"/>
          </a:xfrm>
        </p:spPr>
        <p:txBody>
          <a:bodyPr/>
          <a:lstStyle/>
          <a:p>
            <a:r>
              <a:rPr dirty="0" err="1"/>
              <a:t>Správný</a:t>
            </a:r>
            <a:r>
              <a:rPr dirty="0"/>
              <a:t> </a:t>
            </a:r>
            <a:r>
              <a:rPr dirty="0" err="1"/>
              <a:t>sběr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</a:t>
            </a:r>
            <a:r>
              <a:rPr dirty="0" err="1"/>
              <a:t>snižuje</a:t>
            </a:r>
            <a:r>
              <a:rPr dirty="0"/>
              <a:t> </a:t>
            </a:r>
            <a:r>
              <a:rPr dirty="0" err="1"/>
              <a:t>riziko</a:t>
            </a:r>
            <a:r>
              <a:rPr dirty="0"/>
              <a:t> </a:t>
            </a:r>
            <a:r>
              <a:rPr dirty="0" err="1"/>
              <a:t>chyb</a:t>
            </a:r>
            <a:r>
              <a:rPr dirty="0"/>
              <a:t> a </a:t>
            </a:r>
            <a:r>
              <a:rPr dirty="0" err="1"/>
              <a:t>nedorozumění</a:t>
            </a:r>
            <a:r>
              <a:rPr dirty="0"/>
              <a:t>.</a:t>
            </a:r>
          </a:p>
          <a:p>
            <a:r>
              <a:rPr dirty="0" err="1"/>
              <a:t>Chyby</a:t>
            </a:r>
            <a:r>
              <a:rPr dirty="0"/>
              <a:t> </a:t>
            </a:r>
            <a:r>
              <a:rPr dirty="0" err="1"/>
              <a:t>při</a:t>
            </a:r>
            <a:r>
              <a:rPr dirty="0"/>
              <a:t> </a:t>
            </a:r>
            <a:r>
              <a:rPr dirty="0" err="1"/>
              <a:t>sběru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 </a:t>
            </a:r>
            <a:r>
              <a:rPr dirty="0" err="1"/>
              <a:t>vedou</a:t>
            </a:r>
            <a:r>
              <a:rPr dirty="0"/>
              <a:t> k </a:t>
            </a:r>
            <a:r>
              <a:rPr dirty="0" err="1"/>
              <a:t>vyšším</a:t>
            </a:r>
            <a:r>
              <a:rPr dirty="0"/>
              <a:t> </a:t>
            </a:r>
            <a:r>
              <a:rPr dirty="0" err="1"/>
              <a:t>nákladům</a:t>
            </a:r>
            <a:r>
              <a:rPr dirty="0"/>
              <a:t> a </a:t>
            </a:r>
            <a:r>
              <a:rPr dirty="0" err="1"/>
              <a:t>zpoždění</a:t>
            </a:r>
            <a:r>
              <a:rPr dirty="0"/>
              <a:t> </a:t>
            </a:r>
            <a:r>
              <a:rPr dirty="0" err="1"/>
              <a:t>projektu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CIA Triáda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Důvěrnost (Confidentiality): Zajistit, aby informace byly přístupné pouze oprávněným osobám.</a:t>
            </a:r>
          </a:p>
          <a:p>
            <a:r>
              <a:t>Integrita (Integrity): Zajistit, aby data nebyla neoprávněně změněna.</a:t>
            </a:r>
          </a:p>
          <a:p>
            <a:r>
              <a:t>Dostupnost (Availability): Zajistit, aby systémy a data byly dostupné, když jsou potřeba.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Požadavky na šifrování dat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Šifrování</a:t>
            </a:r>
            <a:r>
              <a:rPr dirty="0"/>
              <a:t>: AES-256 </a:t>
            </a:r>
            <a:r>
              <a:rPr dirty="0" err="1"/>
              <a:t>jako</a:t>
            </a:r>
            <a:r>
              <a:rPr dirty="0"/>
              <a:t> </a:t>
            </a:r>
            <a:r>
              <a:rPr dirty="0" err="1"/>
              <a:t>příklad</a:t>
            </a:r>
            <a:r>
              <a:rPr dirty="0"/>
              <a:t> </a:t>
            </a:r>
            <a:r>
              <a:rPr dirty="0" err="1"/>
              <a:t>moderního</a:t>
            </a:r>
            <a:r>
              <a:rPr dirty="0"/>
              <a:t> </a:t>
            </a:r>
            <a:r>
              <a:rPr dirty="0" err="1"/>
              <a:t>šifrovacího</a:t>
            </a:r>
            <a:r>
              <a:rPr dirty="0"/>
              <a:t> </a:t>
            </a:r>
            <a:r>
              <a:rPr dirty="0" err="1"/>
              <a:t>standardu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AES-256: </a:t>
            </a:r>
            <a:r>
              <a:rPr dirty="0" err="1"/>
              <a:t>Symetrické</a:t>
            </a:r>
            <a:r>
              <a:rPr dirty="0"/>
              <a:t> </a:t>
            </a:r>
            <a:r>
              <a:rPr dirty="0" err="1"/>
              <a:t>šifrování</a:t>
            </a:r>
            <a:r>
              <a:rPr dirty="0"/>
              <a:t> s 256bitovým </a:t>
            </a:r>
            <a:r>
              <a:rPr dirty="0" err="1"/>
              <a:t>klíčem</a:t>
            </a:r>
            <a:r>
              <a:rPr dirty="0"/>
              <a:t>.</a:t>
            </a:r>
          </a:p>
          <a:p>
            <a:r>
              <a:rPr dirty="0" err="1"/>
              <a:t>Příklad</a:t>
            </a:r>
            <a:r>
              <a:rPr dirty="0"/>
              <a:t> </a:t>
            </a:r>
            <a:r>
              <a:rPr dirty="0" err="1"/>
              <a:t>použití</a:t>
            </a:r>
            <a:r>
              <a:rPr dirty="0"/>
              <a:t>: </a:t>
            </a:r>
            <a:r>
              <a:rPr dirty="0" err="1"/>
              <a:t>Šifrování</a:t>
            </a:r>
            <a:r>
              <a:rPr dirty="0"/>
              <a:t> </a:t>
            </a:r>
            <a:r>
              <a:rPr dirty="0" err="1"/>
              <a:t>platebních</a:t>
            </a:r>
            <a:r>
              <a:rPr dirty="0"/>
              <a:t> </a:t>
            </a:r>
            <a:r>
              <a:rPr dirty="0" err="1"/>
              <a:t>transakcí</a:t>
            </a:r>
            <a:r>
              <a:rPr dirty="0"/>
              <a:t> a </a:t>
            </a:r>
            <a:r>
              <a:rPr dirty="0" err="1"/>
              <a:t>osobních</a:t>
            </a:r>
            <a:r>
              <a:rPr dirty="0"/>
              <a:t> </a:t>
            </a:r>
            <a:r>
              <a:rPr dirty="0" err="1"/>
              <a:t>údajů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Požadavky na autentizaci a autorizaci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err="1"/>
              <a:t>Autentizace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Dvoufaktorová</a:t>
            </a:r>
            <a:r>
              <a:rPr dirty="0"/>
              <a:t> </a:t>
            </a:r>
            <a:r>
              <a:rPr dirty="0" err="1"/>
              <a:t>autentizace</a:t>
            </a:r>
            <a:r>
              <a:rPr dirty="0"/>
              <a:t> (2FA): </a:t>
            </a:r>
            <a:r>
              <a:rPr dirty="0" err="1"/>
              <a:t>Použití</a:t>
            </a:r>
            <a:r>
              <a:rPr dirty="0"/>
              <a:t> </a:t>
            </a:r>
            <a:r>
              <a:rPr dirty="0" err="1"/>
              <a:t>dvou</a:t>
            </a:r>
            <a:r>
              <a:rPr dirty="0"/>
              <a:t> </a:t>
            </a:r>
            <a:r>
              <a:rPr dirty="0" err="1"/>
              <a:t>nezávislých</a:t>
            </a:r>
            <a:r>
              <a:rPr dirty="0"/>
              <a:t> </a:t>
            </a:r>
            <a:r>
              <a:rPr dirty="0" err="1"/>
              <a:t>metod</a:t>
            </a:r>
            <a:r>
              <a:rPr dirty="0"/>
              <a:t> pro </a:t>
            </a:r>
            <a:r>
              <a:rPr dirty="0" err="1"/>
              <a:t>ověření</a:t>
            </a:r>
            <a:r>
              <a:rPr dirty="0"/>
              <a:t> (</a:t>
            </a:r>
            <a:r>
              <a:rPr dirty="0" err="1"/>
              <a:t>např</a:t>
            </a:r>
            <a:r>
              <a:rPr dirty="0"/>
              <a:t>. </a:t>
            </a:r>
            <a:r>
              <a:rPr dirty="0" err="1"/>
              <a:t>heslo</a:t>
            </a:r>
            <a:r>
              <a:rPr dirty="0"/>
              <a:t> + </a:t>
            </a:r>
            <a:r>
              <a:rPr dirty="0" err="1"/>
              <a:t>biometrie</a:t>
            </a:r>
            <a:r>
              <a:rPr dirty="0"/>
              <a:t>).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Autorizace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RBAC (Role-Based Access Control): </a:t>
            </a:r>
            <a:r>
              <a:rPr dirty="0" err="1"/>
              <a:t>Oprávnění</a:t>
            </a:r>
            <a:r>
              <a:rPr dirty="0"/>
              <a:t> </a:t>
            </a:r>
            <a:r>
              <a:rPr dirty="0" err="1"/>
              <a:t>založená</a:t>
            </a:r>
            <a:r>
              <a:rPr dirty="0"/>
              <a:t> na </a:t>
            </a:r>
            <a:r>
              <a:rPr dirty="0" err="1"/>
              <a:t>rolích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Princip least privilege: </a:t>
            </a:r>
            <a:r>
              <a:rPr dirty="0" err="1"/>
              <a:t>Minimální</a:t>
            </a:r>
            <a:r>
              <a:rPr dirty="0"/>
              <a:t> </a:t>
            </a:r>
            <a:r>
              <a:rPr dirty="0" err="1"/>
              <a:t>oprávnění</a:t>
            </a:r>
            <a:r>
              <a:rPr dirty="0"/>
              <a:t> </a:t>
            </a:r>
            <a:r>
              <a:rPr dirty="0" err="1"/>
              <a:t>potřebná</a:t>
            </a:r>
            <a:r>
              <a:rPr dirty="0"/>
              <a:t> k </a:t>
            </a:r>
            <a:r>
              <a:rPr dirty="0" err="1"/>
              <a:t>výkonu</a:t>
            </a:r>
            <a:r>
              <a:rPr dirty="0"/>
              <a:t> </a:t>
            </a:r>
            <a:r>
              <a:rPr dirty="0" err="1"/>
              <a:t>úkolu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STRIDE – Model pro identifikaci hrozeb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1. Spoofing (</a:t>
            </a:r>
            <a:r>
              <a:rPr dirty="0" err="1"/>
              <a:t>Podvrh</a:t>
            </a:r>
            <a:r>
              <a:rPr dirty="0"/>
              <a:t> identity) – </a:t>
            </a:r>
            <a:r>
              <a:rPr dirty="0" err="1"/>
              <a:t>Neoprávněný</a:t>
            </a:r>
            <a:r>
              <a:rPr dirty="0"/>
              <a:t> </a:t>
            </a:r>
            <a:r>
              <a:rPr dirty="0" err="1"/>
              <a:t>přístup</a:t>
            </a:r>
            <a:r>
              <a:rPr dirty="0"/>
              <a:t> do </a:t>
            </a:r>
            <a:r>
              <a:rPr dirty="0" err="1"/>
              <a:t>systému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Protiopatření</a:t>
            </a:r>
            <a:r>
              <a:rPr dirty="0"/>
              <a:t>: </a:t>
            </a:r>
            <a:r>
              <a:rPr dirty="0" err="1"/>
              <a:t>Vícefaktorová</a:t>
            </a:r>
            <a:r>
              <a:rPr dirty="0"/>
              <a:t> </a:t>
            </a:r>
            <a:r>
              <a:rPr dirty="0" err="1"/>
              <a:t>autentizace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Tampering (</a:t>
            </a:r>
            <a:r>
              <a:rPr dirty="0" err="1"/>
              <a:t>Manipulace</a:t>
            </a:r>
            <a:r>
              <a:rPr dirty="0"/>
              <a:t> s </a:t>
            </a:r>
            <a:r>
              <a:rPr dirty="0" err="1"/>
              <a:t>daty</a:t>
            </a:r>
            <a:r>
              <a:rPr dirty="0"/>
              <a:t>) – </a:t>
            </a:r>
            <a:r>
              <a:rPr dirty="0" err="1"/>
              <a:t>Neoprávněná</a:t>
            </a:r>
            <a:r>
              <a:rPr dirty="0"/>
              <a:t> </a:t>
            </a:r>
            <a:r>
              <a:rPr dirty="0" err="1"/>
              <a:t>změna</a:t>
            </a:r>
            <a:r>
              <a:rPr dirty="0"/>
              <a:t> dat.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Protiopatření</a:t>
            </a:r>
            <a:r>
              <a:rPr dirty="0"/>
              <a:t>: </a:t>
            </a:r>
            <a:r>
              <a:rPr dirty="0" err="1"/>
              <a:t>Šifrování</a:t>
            </a:r>
            <a:r>
              <a:rPr dirty="0"/>
              <a:t>, </a:t>
            </a:r>
            <a:r>
              <a:rPr dirty="0" err="1"/>
              <a:t>digitální</a:t>
            </a:r>
            <a:r>
              <a:rPr dirty="0"/>
              <a:t> </a:t>
            </a:r>
            <a:r>
              <a:rPr dirty="0" err="1"/>
              <a:t>podpisy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Repudiation (</a:t>
            </a:r>
            <a:r>
              <a:rPr dirty="0" err="1"/>
              <a:t>Popření</a:t>
            </a:r>
            <a:r>
              <a:rPr dirty="0"/>
              <a:t> </a:t>
            </a:r>
            <a:r>
              <a:rPr dirty="0" err="1"/>
              <a:t>odpovědnosti</a:t>
            </a:r>
            <a:r>
              <a:rPr dirty="0"/>
              <a:t>) – </a:t>
            </a:r>
            <a:r>
              <a:rPr dirty="0" err="1"/>
              <a:t>Popření</a:t>
            </a:r>
            <a:r>
              <a:rPr dirty="0"/>
              <a:t> </a:t>
            </a:r>
            <a:r>
              <a:rPr dirty="0" err="1"/>
              <a:t>provedené</a:t>
            </a:r>
            <a:r>
              <a:rPr dirty="0"/>
              <a:t> </a:t>
            </a:r>
            <a:r>
              <a:rPr dirty="0" err="1"/>
              <a:t>akce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Protiopatření</a:t>
            </a:r>
            <a:r>
              <a:rPr dirty="0"/>
              <a:t>: </a:t>
            </a:r>
            <a:r>
              <a:rPr dirty="0" err="1"/>
              <a:t>Detailní</a:t>
            </a:r>
            <a:r>
              <a:rPr dirty="0"/>
              <a:t> </a:t>
            </a:r>
            <a:r>
              <a:rPr dirty="0" err="1"/>
              <a:t>logování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Information Disclosure (</a:t>
            </a:r>
            <a:r>
              <a:rPr dirty="0" err="1"/>
              <a:t>Zveřejnění</a:t>
            </a:r>
            <a:r>
              <a:rPr dirty="0"/>
              <a:t> </a:t>
            </a:r>
            <a:r>
              <a:rPr dirty="0" err="1"/>
              <a:t>informací</a:t>
            </a:r>
            <a:r>
              <a:rPr dirty="0"/>
              <a:t>) – </a:t>
            </a:r>
            <a:r>
              <a:rPr dirty="0" err="1"/>
              <a:t>Neoprávněné</a:t>
            </a:r>
            <a:r>
              <a:rPr dirty="0"/>
              <a:t> </a:t>
            </a:r>
            <a:r>
              <a:rPr dirty="0" err="1"/>
              <a:t>zpřístupnění</a:t>
            </a:r>
            <a:r>
              <a:rPr dirty="0"/>
              <a:t> dat.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Protiopatření</a:t>
            </a:r>
            <a:r>
              <a:rPr dirty="0"/>
              <a:t>: </a:t>
            </a:r>
            <a:r>
              <a:rPr dirty="0" err="1"/>
              <a:t>Šifrování</a:t>
            </a:r>
            <a:r>
              <a:rPr dirty="0"/>
              <a:t>, </a:t>
            </a:r>
            <a:r>
              <a:rPr dirty="0" err="1"/>
              <a:t>kontrola</a:t>
            </a:r>
            <a:r>
              <a:rPr dirty="0"/>
              <a:t> </a:t>
            </a:r>
            <a:r>
              <a:rPr dirty="0" err="1"/>
              <a:t>přístupu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5. Denial of Service (</a:t>
            </a:r>
            <a:r>
              <a:rPr dirty="0" err="1"/>
              <a:t>Odepření</a:t>
            </a:r>
            <a:r>
              <a:rPr dirty="0"/>
              <a:t> </a:t>
            </a:r>
            <a:r>
              <a:rPr dirty="0" err="1"/>
              <a:t>služby</a:t>
            </a:r>
            <a:r>
              <a:rPr dirty="0"/>
              <a:t>) – </a:t>
            </a:r>
            <a:r>
              <a:rPr dirty="0" err="1"/>
              <a:t>Způsobení</a:t>
            </a:r>
            <a:r>
              <a:rPr dirty="0"/>
              <a:t> </a:t>
            </a:r>
            <a:r>
              <a:rPr dirty="0" err="1"/>
              <a:t>nedostupnosti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Protiopatření</a:t>
            </a:r>
            <a:r>
              <a:rPr dirty="0"/>
              <a:t>: </a:t>
            </a:r>
            <a:r>
              <a:rPr dirty="0" err="1"/>
              <a:t>Ochrana</a:t>
            </a:r>
            <a:r>
              <a:rPr dirty="0"/>
              <a:t> </a:t>
            </a:r>
            <a:r>
              <a:rPr dirty="0" err="1"/>
              <a:t>proti</a:t>
            </a:r>
            <a:r>
              <a:rPr dirty="0"/>
              <a:t> DDoS.</a:t>
            </a:r>
          </a:p>
          <a:p>
            <a:pPr marL="0" indent="0">
              <a:buNone/>
            </a:pPr>
            <a:r>
              <a:rPr dirty="0"/>
              <a:t>6. Elevation of Privilege (</a:t>
            </a:r>
            <a:r>
              <a:rPr dirty="0" err="1"/>
              <a:t>Zvýšení</a:t>
            </a:r>
            <a:r>
              <a:rPr dirty="0"/>
              <a:t> </a:t>
            </a:r>
            <a:r>
              <a:rPr dirty="0" err="1"/>
              <a:t>oprávnění</a:t>
            </a:r>
            <a:r>
              <a:rPr dirty="0"/>
              <a:t>) – </a:t>
            </a:r>
            <a:r>
              <a:rPr dirty="0" err="1"/>
              <a:t>Získání</a:t>
            </a:r>
            <a:r>
              <a:rPr dirty="0"/>
              <a:t> </a:t>
            </a:r>
            <a:r>
              <a:rPr dirty="0" err="1"/>
              <a:t>vyšších</a:t>
            </a:r>
            <a:r>
              <a:rPr dirty="0"/>
              <a:t> </a:t>
            </a:r>
            <a:r>
              <a:rPr dirty="0" err="1"/>
              <a:t>oprávnění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Protiopatření</a:t>
            </a:r>
            <a:r>
              <a:rPr dirty="0"/>
              <a:t>: </a:t>
            </a:r>
            <a:r>
              <a:rPr dirty="0" err="1"/>
              <a:t>Patchování</a:t>
            </a:r>
            <a:r>
              <a:rPr dirty="0"/>
              <a:t>, </a:t>
            </a:r>
            <a:r>
              <a:rPr dirty="0" err="1"/>
              <a:t>princip</a:t>
            </a:r>
            <a:r>
              <a:rPr dirty="0"/>
              <a:t> least privilege.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MITRE ATT&amp;CK – Detekce pokročilých útoků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Initial Access (</a:t>
            </a:r>
            <a:r>
              <a:rPr dirty="0" err="1"/>
              <a:t>Počáteční</a:t>
            </a:r>
            <a:r>
              <a:rPr dirty="0"/>
              <a:t> </a:t>
            </a:r>
            <a:r>
              <a:rPr dirty="0" err="1"/>
              <a:t>přístup</a:t>
            </a:r>
            <a:r>
              <a:rPr dirty="0"/>
              <a:t>): </a:t>
            </a:r>
            <a:r>
              <a:rPr dirty="0" err="1"/>
              <a:t>Získání</a:t>
            </a:r>
            <a:r>
              <a:rPr dirty="0"/>
              <a:t> </a:t>
            </a:r>
            <a:r>
              <a:rPr dirty="0" err="1"/>
              <a:t>prvního</a:t>
            </a:r>
            <a:r>
              <a:rPr dirty="0"/>
              <a:t> </a:t>
            </a:r>
            <a:r>
              <a:rPr dirty="0" err="1"/>
              <a:t>přístupu</a:t>
            </a:r>
            <a:r>
              <a:rPr dirty="0"/>
              <a:t> do </a:t>
            </a:r>
            <a:r>
              <a:rPr dirty="0" err="1"/>
              <a:t>systému</a:t>
            </a:r>
            <a:r>
              <a:rPr dirty="0"/>
              <a:t> (Phishing, T1566).</a:t>
            </a:r>
          </a:p>
          <a:p>
            <a:pPr marL="0" indent="0">
              <a:buNone/>
            </a:pPr>
            <a:r>
              <a:rPr dirty="0"/>
              <a:t>2. Privilege Escalation (</a:t>
            </a:r>
            <a:r>
              <a:rPr dirty="0" err="1"/>
              <a:t>Zvýšení</a:t>
            </a:r>
            <a:r>
              <a:rPr dirty="0"/>
              <a:t> </a:t>
            </a:r>
            <a:r>
              <a:rPr dirty="0" err="1"/>
              <a:t>oprávnění</a:t>
            </a:r>
            <a:r>
              <a:rPr dirty="0"/>
              <a:t>): </a:t>
            </a:r>
            <a:r>
              <a:rPr dirty="0" err="1"/>
              <a:t>Získání</a:t>
            </a:r>
            <a:r>
              <a:rPr dirty="0"/>
              <a:t> </a:t>
            </a:r>
            <a:r>
              <a:rPr dirty="0" err="1"/>
              <a:t>vyšších</a:t>
            </a:r>
            <a:r>
              <a:rPr dirty="0"/>
              <a:t> </a:t>
            </a:r>
            <a:r>
              <a:rPr dirty="0" err="1"/>
              <a:t>oprávnění</a:t>
            </a:r>
            <a:r>
              <a:rPr dirty="0"/>
              <a:t> (Exploitation for Privilege Escalation, T1068).</a:t>
            </a:r>
          </a:p>
          <a:p>
            <a:pPr marL="0" indent="0">
              <a:buNone/>
            </a:pPr>
            <a:r>
              <a:rPr dirty="0"/>
              <a:t>3. Lateral Movement (</a:t>
            </a:r>
            <a:r>
              <a:rPr dirty="0" err="1"/>
              <a:t>Postup</a:t>
            </a:r>
            <a:r>
              <a:rPr dirty="0"/>
              <a:t> v </a:t>
            </a:r>
            <a:r>
              <a:rPr dirty="0" err="1"/>
              <a:t>síti</a:t>
            </a:r>
            <a:r>
              <a:rPr dirty="0"/>
              <a:t>): </a:t>
            </a:r>
            <a:r>
              <a:rPr dirty="0" err="1"/>
              <a:t>Přesun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systémy</a:t>
            </a:r>
            <a:r>
              <a:rPr dirty="0"/>
              <a:t> (Remote Desktop Protocol, T1021.001).</a:t>
            </a:r>
          </a:p>
          <a:p>
            <a:pPr marL="0" indent="0">
              <a:buNone/>
            </a:pPr>
            <a:r>
              <a:rPr dirty="0"/>
              <a:t>4. Exfiltration (</a:t>
            </a:r>
            <a:r>
              <a:rPr dirty="0" err="1"/>
              <a:t>Exfiltrace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): </a:t>
            </a:r>
            <a:r>
              <a:rPr dirty="0" err="1"/>
              <a:t>Odesílání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 </a:t>
            </a:r>
            <a:r>
              <a:rPr dirty="0" err="1"/>
              <a:t>ven</a:t>
            </a:r>
            <a:r>
              <a:rPr dirty="0"/>
              <a:t> (Exfiltration Over Web Services, T1567).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Případová studie – Kybernetická bezpečnost v bankovním systému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err="1"/>
              <a:t>Hrozby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Phishing </a:t>
            </a:r>
            <a:r>
              <a:rPr dirty="0" err="1"/>
              <a:t>útoky</a:t>
            </a:r>
            <a:r>
              <a:rPr dirty="0"/>
              <a:t> na </a:t>
            </a:r>
            <a:r>
              <a:rPr dirty="0" err="1"/>
              <a:t>klienty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Manipulace</a:t>
            </a:r>
            <a:r>
              <a:rPr dirty="0"/>
              <a:t> s </a:t>
            </a:r>
            <a:r>
              <a:rPr dirty="0" err="1"/>
              <a:t>daty</a:t>
            </a:r>
            <a:r>
              <a:rPr dirty="0"/>
              <a:t> a </a:t>
            </a:r>
            <a:r>
              <a:rPr dirty="0" err="1"/>
              <a:t>zvýšení</a:t>
            </a:r>
            <a:r>
              <a:rPr dirty="0"/>
              <a:t> </a:t>
            </a:r>
            <a:r>
              <a:rPr dirty="0" err="1"/>
              <a:t>oprávnění</a:t>
            </a:r>
            <a:r>
              <a:rPr dirty="0"/>
              <a:t> v </a:t>
            </a:r>
            <a:r>
              <a:rPr dirty="0" err="1"/>
              <a:t>interních</a:t>
            </a:r>
            <a:r>
              <a:rPr dirty="0"/>
              <a:t> </a:t>
            </a:r>
            <a:r>
              <a:rPr dirty="0" err="1"/>
              <a:t>systémech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Opatření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Dvoufaktorová</a:t>
            </a:r>
            <a:r>
              <a:rPr dirty="0"/>
              <a:t> </a:t>
            </a:r>
            <a:r>
              <a:rPr dirty="0" err="1"/>
              <a:t>autentizace</a:t>
            </a:r>
            <a:r>
              <a:rPr dirty="0"/>
              <a:t> pro online </a:t>
            </a:r>
            <a:r>
              <a:rPr dirty="0" err="1"/>
              <a:t>bankovnictví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Šifrování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 </a:t>
            </a:r>
            <a:r>
              <a:rPr dirty="0" err="1"/>
              <a:t>pomocí</a:t>
            </a:r>
            <a:r>
              <a:rPr dirty="0"/>
              <a:t> AES-256.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Monitorování</a:t>
            </a:r>
            <a:r>
              <a:rPr dirty="0"/>
              <a:t> </a:t>
            </a:r>
            <a:r>
              <a:rPr dirty="0" err="1"/>
              <a:t>síťového</a:t>
            </a:r>
            <a:r>
              <a:rPr dirty="0"/>
              <a:t> </a:t>
            </a:r>
            <a:r>
              <a:rPr dirty="0" err="1"/>
              <a:t>provozu</a:t>
            </a:r>
            <a:r>
              <a:rPr dirty="0"/>
              <a:t> a </a:t>
            </a:r>
            <a:r>
              <a:rPr dirty="0" err="1"/>
              <a:t>penetrační</a:t>
            </a:r>
            <a:r>
              <a:rPr dirty="0"/>
              <a:t> testy.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GDPR a další regulace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GDPR (General Data Protection Regulation):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Požadavky</a:t>
            </a:r>
            <a:r>
              <a:rPr dirty="0"/>
              <a:t> na </a:t>
            </a:r>
            <a:r>
              <a:rPr dirty="0" err="1"/>
              <a:t>ochranu</a:t>
            </a:r>
            <a:r>
              <a:rPr dirty="0"/>
              <a:t> </a:t>
            </a:r>
            <a:r>
              <a:rPr dirty="0" err="1"/>
              <a:t>osobních</a:t>
            </a:r>
            <a:r>
              <a:rPr dirty="0"/>
              <a:t> </a:t>
            </a:r>
            <a:r>
              <a:rPr dirty="0" err="1"/>
              <a:t>údajů</a:t>
            </a:r>
            <a:endParaRPr lang="cs-CZ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Další</a:t>
            </a:r>
            <a:r>
              <a:rPr dirty="0"/>
              <a:t> </a:t>
            </a:r>
            <a:r>
              <a:rPr dirty="0" err="1"/>
              <a:t>regulace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NIS2: </a:t>
            </a:r>
            <a:r>
              <a:rPr dirty="0" err="1"/>
              <a:t>Zaměřeno</a:t>
            </a:r>
            <a:r>
              <a:rPr dirty="0"/>
              <a:t> na </a:t>
            </a:r>
            <a:r>
              <a:rPr dirty="0" err="1"/>
              <a:t>posílení</a:t>
            </a:r>
            <a:r>
              <a:rPr dirty="0"/>
              <a:t> </a:t>
            </a:r>
            <a:r>
              <a:rPr dirty="0" err="1"/>
              <a:t>bezpečnosti</a:t>
            </a:r>
            <a:r>
              <a:rPr dirty="0"/>
              <a:t> </a:t>
            </a:r>
            <a:r>
              <a:rPr dirty="0" err="1"/>
              <a:t>kritických</a:t>
            </a:r>
            <a:r>
              <a:rPr dirty="0"/>
              <a:t> </a:t>
            </a:r>
            <a:r>
              <a:rPr dirty="0" err="1"/>
              <a:t>infrastruktur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HIPAA (USA): </a:t>
            </a:r>
            <a:r>
              <a:rPr dirty="0" err="1"/>
              <a:t>Ochrana</a:t>
            </a:r>
            <a:r>
              <a:rPr dirty="0"/>
              <a:t> </a:t>
            </a:r>
            <a:r>
              <a:rPr dirty="0" err="1"/>
              <a:t>zdravotnických</a:t>
            </a:r>
            <a:r>
              <a:rPr dirty="0"/>
              <a:t> </a:t>
            </a:r>
            <a:r>
              <a:rPr dirty="0" err="1"/>
              <a:t>údajů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Jak zajistit kybernetickou bezpečnost již od počátku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Security by Design: </a:t>
            </a:r>
            <a:r>
              <a:rPr dirty="0" err="1"/>
              <a:t>Bezpečnostní</a:t>
            </a:r>
            <a:r>
              <a:rPr dirty="0"/>
              <a:t> </a:t>
            </a:r>
            <a:r>
              <a:rPr dirty="0" err="1"/>
              <a:t>opatření</a:t>
            </a:r>
            <a:r>
              <a:rPr dirty="0"/>
              <a:t> by </a:t>
            </a:r>
            <a:r>
              <a:rPr dirty="0" err="1"/>
              <a:t>měla</a:t>
            </a:r>
            <a:r>
              <a:rPr dirty="0"/>
              <a:t> </a:t>
            </a:r>
            <a:r>
              <a:rPr dirty="0" err="1"/>
              <a:t>být</a:t>
            </a:r>
            <a:r>
              <a:rPr dirty="0"/>
              <a:t> </a:t>
            </a:r>
            <a:r>
              <a:rPr dirty="0" err="1"/>
              <a:t>začleněna</a:t>
            </a:r>
            <a:r>
              <a:rPr dirty="0"/>
              <a:t> </a:t>
            </a:r>
            <a:r>
              <a:rPr dirty="0" err="1"/>
              <a:t>už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fázi</a:t>
            </a:r>
            <a:r>
              <a:rPr dirty="0"/>
              <a:t> </a:t>
            </a:r>
            <a:r>
              <a:rPr dirty="0" err="1"/>
              <a:t>návrhu</a:t>
            </a:r>
            <a:r>
              <a:rPr dirty="0"/>
              <a:t> </a:t>
            </a:r>
            <a:r>
              <a:rPr dirty="0" err="1"/>
              <a:t>systému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Threat Modeling </a:t>
            </a:r>
            <a:r>
              <a:rPr dirty="0" err="1"/>
              <a:t>pomocí</a:t>
            </a:r>
            <a:r>
              <a:rPr dirty="0"/>
              <a:t> STRIDE: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Identifikace</a:t>
            </a:r>
            <a:r>
              <a:rPr dirty="0"/>
              <a:t> </a:t>
            </a:r>
            <a:r>
              <a:rPr dirty="0" err="1"/>
              <a:t>hrozeb</a:t>
            </a:r>
            <a:r>
              <a:rPr dirty="0"/>
              <a:t> v </a:t>
            </a:r>
            <a:r>
              <a:rPr dirty="0" err="1"/>
              <a:t>každé</a:t>
            </a:r>
            <a:r>
              <a:rPr dirty="0"/>
              <a:t> </a:t>
            </a:r>
            <a:r>
              <a:rPr dirty="0" err="1"/>
              <a:t>fázi</a:t>
            </a:r>
            <a:r>
              <a:rPr dirty="0"/>
              <a:t> </a:t>
            </a:r>
            <a:r>
              <a:rPr dirty="0" err="1"/>
              <a:t>vývoje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Threat Modeling </a:t>
            </a:r>
            <a:r>
              <a:rPr dirty="0" err="1"/>
              <a:t>jako</a:t>
            </a:r>
            <a:r>
              <a:rPr dirty="0"/>
              <a:t> </a:t>
            </a:r>
            <a:r>
              <a:rPr dirty="0" err="1"/>
              <a:t>součást</a:t>
            </a:r>
            <a:r>
              <a:rPr dirty="0"/>
              <a:t> SDLC.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Bezpečnostní testování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Penetrační</a:t>
            </a:r>
            <a:r>
              <a:rPr dirty="0"/>
              <a:t> </a:t>
            </a:r>
            <a:r>
              <a:rPr dirty="0" err="1"/>
              <a:t>testování</a:t>
            </a:r>
            <a:r>
              <a:rPr dirty="0"/>
              <a:t>: </a:t>
            </a:r>
            <a:r>
              <a:rPr dirty="0" err="1"/>
              <a:t>Simulace</a:t>
            </a:r>
            <a:r>
              <a:rPr dirty="0"/>
              <a:t> </a:t>
            </a:r>
            <a:r>
              <a:rPr dirty="0" err="1"/>
              <a:t>reálných</a:t>
            </a:r>
            <a:r>
              <a:rPr dirty="0"/>
              <a:t> </a:t>
            </a:r>
            <a:r>
              <a:rPr dirty="0" err="1"/>
              <a:t>útoků</a:t>
            </a:r>
            <a:r>
              <a:rPr dirty="0"/>
              <a:t> za </a:t>
            </a:r>
            <a:r>
              <a:rPr dirty="0" err="1"/>
              <a:t>účelem</a:t>
            </a:r>
            <a:r>
              <a:rPr dirty="0"/>
              <a:t> </a:t>
            </a:r>
            <a:r>
              <a:rPr dirty="0" err="1"/>
              <a:t>identifikace</a:t>
            </a:r>
            <a:r>
              <a:rPr dirty="0"/>
              <a:t> </a:t>
            </a:r>
            <a:r>
              <a:rPr dirty="0" err="1"/>
              <a:t>zranitelností</a:t>
            </a:r>
            <a:r>
              <a:rPr dirty="0"/>
              <a:t>.</a:t>
            </a:r>
          </a:p>
          <a:p>
            <a:r>
              <a:rPr dirty="0" err="1"/>
              <a:t>Auditování</a:t>
            </a:r>
            <a:r>
              <a:rPr dirty="0"/>
              <a:t>: </a:t>
            </a:r>
            <a:r>
              <a:rPr dirty="0" err="1"/>
              <a:t>Pravidelná</a:t>
            </a:r>
            <a:r>
              <a:rPr dirty="0"/>
              <a:t> </a:t>
            </a:r>
            <a:r>
              <a:rPr dirty="0" err="1"/>
              <a:t>kontrola</a:t>
            </a:r>
            <a:r>
              <a:rPr dirty="0"/>
              <a:t> </a:t>
            </a:r>
            <a:r>
              <a:rPr dirty="0" err="1"/>
              <a:t>bezpečnostních</a:t>
            </a:r>
            <a:r>
              <a:rPr dirty="0"/>
              <a:t> </a:t>
            </a:r>
            <a:r>
              <a:rPr dirty="0" err="1"/>
              <a:t>opatření</a:t>
            </a:r>
            <a:r>
              <a:rPr dirty="0"/>
              <a:t> a </a:t>
            </a:r>
            <a:r>
              <a:rPr dirty="0" err="1"/>
              <a:t>testování</a:t>
            </a:r>
            <a:r>
              <a:rPr dirty="0"/>
              <a:t> </a:t>
            </a:r>
            <a:r>
              <a:rPr dirty="0" err="1"/>
              <a:t>odolnosti</a:t>
            </a:r>
            <a:r>
              <a:rPr dirty="0"/>
              <a:t> </a:t>
            </a:r>
            <a:r>
              <a:rPr dirty="0" err="1"/>
              <a:t>vůči</a:t>
            </a:r>
            <a:r>
              <a:rPr dirty="0"/>
              <a:t> </a:t>
            </a:r>
            <a:r>
              <a:rPr dirty="0" err="1"/>
              <a:t>hrozbám</a:t>
            </a:r>
            <a:r>
              <a:rPr dirty="0"/>
              <a:t>.</a:t>
            </a:r>
          </a:p>
          <a:p>
            <a:r>
              <a:rPr dirty="0" err="1"/>
              <a:t>Certifikace</a:t>
            </a:r>
            <a:r>
              <a:rPr dirty="0"/>
              <a:t>: </a:t>
            </a:r>
            <a:r>
              <a:rPr dirty="0" err="1"/>
              <a:t>Např</a:t>
            </a:r>
            <a:r>
              <a:rPr dirty="0"/>
              <a:t>. ISO/IEC 27001 pro </a:t>
            </a:r>
            <a:r>
              <a:rPr dirty="0" err="1"/>
              <a:t>systémy</a:t>
            </a:r>
            <a:r>
              <a:rPr dirty="0"/>
              <a:t> </a:t>
            </a:r>
            <a:r>
              <a:rPr dirty="0" err="1"/>
              <a:t>řízení</a:t>
            </a:r>
            <a:r>
              <a:rPr dirty="0"/>
              <a:t> </a:t>
            </a:r>
            <a:r>
              <a:rPr dirty="0" err="1"/>
              <a:t>bezpečnosti</a:t>
            </a:r>
            <a:r>
              <a:rPr dirty="0"/>
              <a:t> </a:t>
            </a:r>
            <a:r>
              <a:rPr dirty="0" err="1"/>
              <a:t>informací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Integrace STRIDE a MITRE ATT&amp;CK do bezpečnostních specifikací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cs-CZ" dirty="0"/>
          </a:p>
          <a:p>
            <a:r>
              <a:rPr dirty="0"/>
              <a:t>STRIDE: </a:t>
            </a:r>
            <a:r>
              <a:rPr dirty="0" err="1"/>
              <a:t>Použití</a:t>
            </a:r>
            <a:r>
              <a:rPr dirty="0"/>
              <a:t> </a:t>
            </a:r>
            <a:r>
              <a:rPr dirty="0" err="1"/>
              <a:t>při</a:t>
            </a:r>
            <a:r>
              <a:rPr dirty="0"/>
              <a:t> </a:t>
            </a:r>
            <a:r>
              <a:rPr dirty="0" err="1"/>
              <a:t>návrhu</a:t>
            </a:r>
            <a:r>
              <a:rPr dirty="0"/>
              <a:t> </a:t>
            </a:r>
            <a:r>
              <a:rPr dirty="0" err="1"/>
              <a:t>bezpečnostních</a:t>
            </a:r>
            <a:r>
              <a:rPr dirty="0"/>
              <a:t> </a:t>
            </a:r>
            <a:r>
              <a:rPr dirty="0" err="1"/>
              <a:t>specifikací</a:t>
            </a:r>
            <a:r>
              <a:rPr dirty="0"/>
              <a:t> a </a:t>
            </a:r>
            <a:r>
              <a:rPr dirty="0" err="1"/>
              <a:t>analýze</a:t>
            </a:r>
            <a:r>
              <a:rPr dirty="0"/>
              <a:t> </a:t>
            </a:r>
            <a:r>
              <a:rPr dirty="0" err="1"/>
              <a:t>hrozeb</a:t>
            </a:r>
            <a:r>
              <a:rPr dirty="0"/>
              <a:t>.</a:t>
            </a:r>
          </a:p>
          <a:p>
            <a:r>
              <a:rPr dirty="0"/>
              <a:t>MITRE ATT&amp;CK: </a:t>
            </a:r>
            <a:r>
              <a:rPr dirty="0" err="1"/>
              <a:t>Použití</a:t>
            </a:r>
            <a:r>
              <a:rPr dirty="0"/>
              <a:t> pro </a:t>
            </a:r>
            <a:r>
              <a:rPr dirty="0" err="1"/>
              <a:t>definování</a:t>
            </a:r>
            <a:r>
              <a:rPr dirty="0"/>
              <a:t> </a:t>
            </a:r>
            <a:r>
              <a:rPr dirty="0" err="1"/>
              <a:t>konkrétních</a:t>
            </a:r>
            <a:r>
              <a:rPr dirty="0"/>
              <a:t> </a:t>
            </a:r>
            <a:r>
              <a:rPr dirty="0" err="1"/>
              <a:t>technik</a:t>
            </a:r>
            <a:r>
              <a:rPr dirty="0"/>
              <a:t> </a:t>
            </a:r>
            <a:r>
              <a:rPr dirty="0" err="1"/>
              <a:t>útoku</a:t>
            </a:r>
            <a:r>
              <a:rPr dirty="0"/>
              <a:t> a </a:t>
            </a:r>
            <a:r>
              <a:rPr dirty="0" err="1"/>
              <a:t>detekčních</a:t>
            </a:r>
            <a:r>
              <a:rPr dirty="0"/>
              <a:t> </a:t>
            </a:r>
            <a:r>
              <a:rPr dirty="0" err="1"/>
              <a:t>mechanizmů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Praktická</a:t>
            </a:r>
            <a:r>
              <a:rPr dirty="0"/>
              <a:t> </a:t>
            </a:r>
            <a:r>
              <a:rPr dirty="0" err="1"/>
              <a:t>implementace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Monitorování</a:t>
            </a:r>
            <a:r>
              <a:rPr dirty="0"/>
              <a:t> </a:t>
            </a:r>
            <a:r>
              <a:rPr dirty="0" err="1"/>
              <a:t>hrozeb</a:t>
            </a:r>
            <a:r>
              <a:rPr dirty="0"/>
              <a:t> </a:t>
            </a:r>
            <a:r>
              <a:rPr dirty="0" err="1"/>
              <a:t>pomocí</a:t>
            </a:r>
            <a:r>
              <a:rPr dirty="0"/>
              <a:t> MITRE ATT&amp;CK.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Vytváření</a:t>
            </a:r>
            <a:r>
              <a:rPr dirty="0"/>
              <a:t> </a:t>
            </a:r>
            <a:r>
              <a:rPr dirty="0" err="1"/>
              <a:t>bezpečnostních</a:t>
            </a:r>
            <a:r>
              <a:rPr dirty="0"/>
              <a:t> </a:t>
            </a:r>
            <a:r>
              <a:rPr dirty="0" err="1"/>
              <a:t>pravidel</a:t>
            </a:r>
            <a:r>
              <a:rPr dirty="0"/>
              <a:t> na </a:t>
            </a:r>
            <a:r>
              <a:rPr dirty="0" err="1"/>
              <a:t>základě</a:t>
            </a:r>
            <a:r>
              <a:rPr dirty="0"/>
              <a:t> STRIDE a MITRE ATT&amp;CK.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Výzvy při sběru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Rozpor mezi očekáváním a realitou.</a:t>
            </a:r>
          </a:p>
          <a:p>
            <a:r>
              <a:t>Nejasné a neúplné požadavky.</a:t>
            </a:r>
          </a:p>
          <a:p>
            <a:r>
              <a:t>Různé názory zainteresovaných stran.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Příklad implementace bezpečnostních opatření v e-commerce systému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Šifrování</a:t>
            </a:r>
            <a:r>
              <a:rPr dirty="0"/>
              <a:t> </a:t>
            </a:r>
            <a:r>
              <a:rPr dirty="0" err="1"/>
              <a:t>platebních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 (AES-256).</a:t>
            </a:r>
          </a:p>
          <a:p>
            <a:r>
              <a:rPr dirty="0" err="1"/>
              <a:t>Autentizace</a:t>
            </a:r>
            <a:r>
              <a:rPr dirty="0"/>
              <a:t>: 2FA pro </a:t>
            </a:r>
            <a:r>
              <a:rPr dirty="0" err="1"/>
              <a:t>zákazníky</a:t>
            </a:r>
            <a:r>
              <a:rPr dirty="0"/>
              <a:t> a </a:t>
            </a:r>
            <a:r>
              <a:rPr dirty="0" err="1"/>
              <a:t>administrátory</a:t>
            </a:r>
            <a:r>
              <a:rPr dirty="0"/>
              <a:t>.</a:t>
            </a:r>
          </a:p>
          <a:p>
            <a:r>
              <a:rPr dirty="0" err="1"/>
              <a:t>Auditování</a:t>
            </a:r>
            <a:r>
              <a:rPr dirty="0"/>
              <a:t>: </a:t>
            </a:r>
            <a:r>
              <a:rPr dirty="0" err="1"/>
              <a:t>Vedení</a:t>
            </a:r>
            <a:r>
              <a:rPr dirty="0"/>
              <a:t> </a:t>
            </a:r>
            <a:r>
              <a:rPr dirty="0" err="1"/>
              <a:t>podrobných</a:t>
            </a:r>
            <a:r>
              <a:rPr dirty="0"/>
              <a:t> </a:t>
            </a:r>
            <a:r>
              <a:rPr dirty="0" err="1"/>
              <a:t>logů</a:t>
            </a:r>
            <a:r>
              <a:rPr dirty="0"/>
              <a:t> </a:t>
            </a:r>
            <a:r>
              <a:rPr dirty="0" err="1"/>
              <a:t>přístupu</a:t>
            </a:r>
            <a:r>
              <a:rPr dirty="0"/>
              <a:t> a </a:t>
            </a:r>
            <a:r>
              <a:rPr dirty="0" err="1"/>
              <a:t>operací</a:t>
            </a:r>
            <a:r>
              <a:rPr dirty="0"/>
              <a:t>.</a:t>
            </a:r>
          </a:p>
          <a:p>
            <a:r>
              <a:rPr dirty="0" err="1"/>
              <a:t>Penetrační</a:t>
            </a:r>
            <a:r>
              <a:rPr dirty="0"/>
              <a:t> </a:t>
            </a:r>
            <a:r>
              <a:rPr dirty="0" err="1"/>
              <a:t>testování</a:t>
            </a:r>
            <a:r>
              <a:rPr dirty="0"/>
              <a:t>: </a:t>
            </a:r>
            <a:r>
              <a:rPr dirty="0" err="1"/>
              <a:t>Testování</a:t>
            </a:r>
            <a:r>
              <a:rPr dirty="0"/>
              <a:t> </a:t>
            </a:r>
            <a:r>
              <a:rPr dirty="0" err="1"/>
              <a:t>ochrany</a:t>
            </a:r>
            <a:r>
              <a:rPr dirty="0"/>
              <a:t> </a:t>
            </a:r>
            <a:r>
              <a:rPr dirty="0" err="1"/>
              <a:t>proti</a:t>
            </a:r>
            <a:r>
              <a:rPr dirty="0"/>
              <a:t> </a:t>
            </a:r>
            <a:r>
              <a:rPr dirty="0" err="1"/>
              <a:t>exfiltraci</a:t>
            </a:r>
            <a:r>
              <a:rPr dirty="0"/>
              <a:t> dat.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Jak integrovat bezpečnost do specifikací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Praktické</a:t>
            </a:r>
            <a:r>
              <a:rPr dirty="0"/>
              <a:t> </a:t>
            </a:r>
            <a:r>
              <a:rPr dirty="0" err="1"/>
              <a:t>rady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Zahrňte</a:t>
            </a:r>
            <a:r>
              <a:rPr dirty="0"/>
              <a:t> </a:t>
            </a:r>
            <a:r>
              <a:rPr dirty="0" err="1"/>
              <a:t>konkrétní</a:t>
            </a:r>
            <a:r>
              <a:rPr dirty="0"/>
              <a:t> </a:t>
            </a:r>
            <a:r>
              <a:rPr dirty="0" err="1"/>
              <a:t>bezpečnostní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do </a:t>
            </a:r>
            <a:r>
              <a:rPr dirty="0" err="1"/>
              <a:t>každé</a:t>
            </a:r>
            <a:r>
              <a:rPr dirty="0"/>
              <a:t> </a:t>
            </a:r>
            <a:r>
              <a:rPr dirty="0" err="1"/>
              <a:t>fáze</a:t>
            </a:r>
            <a:r>
              <a:rPr dirty="0"/>
              <a:t> </a:t>
            </a:r>
            <a:r>
              <a:rPr dirty="0" err="1"/>
              <a:t>vývoje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Požadavky</a:t>
            </a:r>
            <a:r>
              <a:rPr dirty="0"/>
              <a:t> na </a:t>
            </a:r>
            <a:r>
              <a:rPr dirty="0" err="1"/>
              <a:t>šifrování</a:t>
            </a:r>
            <a:r>
              <a:rPr dirty="0"/>
              <a:t>: </a:t>
            </a:r>
            <a:r>
              <a:rPr dirty="0" err="1"/>
              <a:t>Uveďte</a:t>
            </a:r>
            <a:r>
              <a:rPr dirty="0"/>
              <a:t> </a:t>
            </a:r>
            <a:r>
              <a:rPr dirty="0" err="1"/>
              <a:t>specifické</a:t>
            </a:r>
            <a:r>
              <a:rPr dirty="0"/>
              <a:t> </a:t>
            </a:r>
            <a:r>
              <a:rPr dirty="0" err="1"/>
              <a:t>standardy</a:t>
            </a:r>
            <a:r>
              <a:rPr dirty="0"/>
              <a:t> (</a:t>
            </a:r>
            <a:r>
              <a:rPr dirty="0" err="1"/>
              <a:t>např</a:t>
            </a:r>
            <a:r>
              <a:rPr dirty="0"/>
              <a:t>. AES-256).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dirty="0" err="1"/>
              <a:t>Bezpečnostní</a:t>
            </a:r>
            <a:r>
              <a:rPr dirty="0"/>
              <a:t> </a:t>
            </a:r>
            <a:r>
              <a:rPr dirty="0" err="1"/>
              <a:t>analýza</a:t>
            </a:r>
            <a:r>
              <a:rPr dirty="0"/>
              <a:t>: </a:t>
            </a:r>
            <a:r>
              <a:rPr dirty="0" err="1"/>
              <a:t>Vytvořte</a:t>
            </a:r>
            <a:r>
              <a:rPr dirty="0"/>
              <a:t> a </a:t>
            </a:r>
            <a:r>
              <a:rPr dirty="0" err="1"/>
              <a:t>pravidelně</a:t>
            </a:r>
            <a:r>
              <a:rPr dirty="0"/>
              <a:t> </a:t>
            </a:r>
            <a:r>
              <a:rPr dirty="0" err="1"/>
              <a:t>aktualizujte</a:t>
            </a:r>
            <a:r>
              <a:rPr dirty="0"/>
              <a:t> </a:t>
            </a:r>
            <a:r>
              <a:rPr dirty="0" err="1"/>
              <a:t>bezpečnostní</a:t>
            </a:r>
            <a:r>
              <a:rPr dirty="0"/>
              <a:t> </a:t>
            </a:r>
            <a:r>
              <a:rPr dirty="0" err="1"/>
              <a:t>specifikace</a:t>
            </a:r>
            <a:r>
              <a:rPr dirty="0"/>
              <a:t> </a:t>
            </a:r>
            <a:r>
              <a:rPr dirty="0" err="1"/>
              <a:t>pomocí</a:t>
            </a:r>
            <a:r>
              <a:rPr dirty="0"/>
              <a:t> STRIDE a MITRE ATT&amp;CK.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E3B-577F-500F-F1E7-F6D4287C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1134-936C-D29C-6EB9-37196971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64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Přechod z požadavků do architektury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Funkční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→ </a:t>
            </a:r>
            <a:r>
              <a:rPr dirty="0" err="1"/>
              <a:t>Komponenty</a:t>
            </a:r>
            <a:r>
              <a:rPr dirty="0"/>
              <a:t> </a:t>
            </a:r>
            <a:r>
              <a:rPr dirty="0" err="1"/>
              <a:t>systému</a:t>
            </a:r>
            <a:r>
              <a:rPr dirty="0"/>
              <a:t>: </a:t>
            </a:r>
            <a:r>
              <a:rPr dirty="0" err="1"/>
              <a:t>Např</a:t>
            </a:r>
            <a:r>
              <a:rPr dirty="0"/>
              <a:t>. </a:t>
            </a:r>
            <a:r>
              <a:rPr dirty="0" err="1"/>
              <a:t>platební</a:t>
            </a:r>
            <a:r>
              <a:rPr dirty="0"/>
              <a:t> </a:t>
            </a:r>
            <a:r>
              <a:rPr dirty="0" err="1"/>
              <a:t>brána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Nefunkční</a:t>
            </a:r>
            <a:r>
              <a:rPr dirty="0"/>
              <a:t> </a:t>
            </a:r>
            <a:r>
              <a:rPr dirty="0" err="1"/>
              <a:t>požadavky</a:t>
            </a:r>
            <a:r>
              <a:rPr dirty="0"/>
              <a:t> → </a:t>
            </a:r>
            <a:r>
              <a:rPr dirty="0" err="1"/>
              <a:t>Systémové</a:t>
            </a:r>
            <a:r>
              <a:rPr dirty="0"/>
              <a:t> </a:t>
            </a:r>
            <a:r>
              <a:rPr dirty="0" err="1"/>
              <a:t>atributy</a:t>
            </a:r>
            <a:r>
              <a:rPr dirty="0"/>
              <a:t>: </a:t>
            </a:r>
            <a:r>
              <a:rPr dirty="0" err="1"/>
              <a:t>Bezpečnost</a:t>
            </a:r>
            <a:r>
              <a:rPr dirty="0"/>
              <a:t> (</a:t>
            </a:r>
            <a:r>
              <a:rPr dirty="0" err="1"/>
              <a:t>šifrování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Traceability matrix: </a:t>
            </a:r>
            <a:r>
              <a:rPr dirty="0" err="1"/>
              <a:t>Sledování</a:t>
            </a:r>
            <a:r>
              <a:rPr dirty="0"/>
              <a:t> </a:t>
            </a:r>
            <a:r>
              <a:rPr dirty="0" err="1"/>
              <a:t>naplnění</a:t>
            </a:r>
            <a:r>
              <a:rPr dirty="0"/>
              <a:t> </a:t>
            </a:r>
            <a:r>
              <a:rPr dirty="0" err="1"/>
              <a:t>požadavků</a:t>
            </a:r>
            <a:endParaRPr dirty="0"/>
          </a:p>
          <a:p>
            <a:pPr marL="0" indent="0">
              <a:buNone/>
            </a:pPr>
            <a:r>
              <a:rPr dirty="0"/>
              <a:t>• UML </a:t>
            </a:r>
            <a:r>
              <a:rPr dirty="0" err="1"/>
              <a:t>diagramy</a:t>
            </a:r>
            <a:r>
              <a:rPr dirty="0"/>
              <a:t>: </a:t>
            </a:r>
            <a:r>
              <a:rPr dirty="0" err="1"/>
              <a:t>Použití</a:t>
            </a:r>
            <a:r>
              <a:rPr dirty="0"/>
              <a:t> Use Case a Class </a:t>
            </a:r>
            <a:r>
              <a:rPr dirty="0" err="1"/>
              <a:t>diagramů</a:t>
            </a: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procesního týmu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Klasický</a:t>
            </a:r>
            <a:r>
              <a:rPr dirty="0"/>
              <a:t> </a:t>
            </a:r>
            <a:r>
              <a:rPr dirty="0" err="1"/>
              <a:t>tým</a:t>
            </a:r>
            <a:r>
              <a:rPr dirty="0"/>
              <a:t>: </a:t>
            </a:r>
            <a:r>
              <a:rPr dirty="0" err="1"/>
              <a:t>Pevné</a:t>
            </a:r>
            <a:r>
              <a:rPr dirty="0"/>
              <a:t> </a:t>
            </a:r>
            <a:r>
              <a:rPr dirty="0" err="1"/>
              <a:t>fáze</a:t>
            </a:r>
            <a:r>
              <a:rPr dirty="0"/>
              <a:t>, </a:t>
            </a:r>
            <a:r>
              <a:rPr dirty="0" err="1"/>
              <a:t>přechod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nimi</a:t>
            </a:r>
            <a:endParaRPr dirty="0"/>
          </a:p>
          <a:p>
            <a:pPr marL="0" indent="0">
              <a:buNone/>
            </a:pPr>
            <a:r>
              <a:rPr dirty="0"/>
              <a:t>• Agile </a:t>
            </a:r>
            <a:r>
              <a:rPr dirty="0" err="1"/>
              <a:t>tým</a:t>
            </a:r>
            <a:r>
              <a:rPr dirty="0"/>
              <a:t>: </a:t>
            </a:r>
            <a:r>
              <a:rPr dirty="0" err="1"/>
              <a:t>Iterace</a:t>
            </a:r>
            <a:r>
              <a:rPr dirty="0"/>
              <a:t>, </a:t>
            </a:r>
            <a:r>
              <a:rPr dirty="0" err="1"/>
              <a:t>kontinuální</a:t>
            </a:r>
            <a:r>
              <a:rPr dirty="0"/>
              <a:t> </a:t>
            </a:r>
            <a:r>
              <a:rPr dirty="0" err="1"/>
              <a:t>zlepšování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Zodpovědnosti</a:t>
            </a:r>
            <a:r>
              <a:rPr dirty="0"/>
              <a:t>: </a:t>
            </a:r>
            <a:r>
              <a:rPr dirty="0" err="1"/>
              <a:t>Sběr</a:t>
            </a:r>
            <a:r>
              <a:rPr dirty="0"/>
              <a:t> </a:t>
            </a:r>
            <a:r>
              <a:rPr dirty="0" err="1"/>
              <a:t>požadavků</a:t>
            </a:r>
            <a:r>
              <a:rPr dirty="0"/>
              <a:t>, </a:t>
            </a:r>
            <a:r>
              <a:rPr dirty="0" err="1"/>
              <a:t>revize</a:t>
            </a:r>
            <a:r>
              <a:rPr dirty="0"/>
              <a:t>, </a:t>
            </a:r>
            <a:r>
              <a:rPr dirty="0" err="1"/>
              <a:t>zpětná</a:t>
            </a:r>
            <a:r>
              <a:rPr dirty="0"/>
              <a:t> </a:t>
            </a:r>
            <a:r>
              <a:rPr dirty="0" err="1"/>
              <a:t>vazba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Nástroje pro správu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JIRA: </a:t>
            </a:r>
            <a:r>
              <a:rPr dirty="0" err="1"/>
              <a:t>Správa</a:t>
            </a:r>
            <a:r>
              <a:rPr dirty="0"/>
              <a:t> </a:t>
            </a:r>
            <a:r>
              <a:rPr dirty="0" err="1"/>
              <a:t>backlogu</a:t>
            </a:r>
            <a:r>
              <a:rPr dirty="0"/>
              <a:t>, user stories</a:t>
            </a:r>
          </a:p>
          <a:p>
            <a:pPr marL="0" indent="0">
              <a:buNone/>
            </a:pPr>
            <a:r>
              <a:rPr dirty="0"/>
              <a:t>• Confluence: </a:t>
            </a:r>
            <a:r>
              <a:rPr dirty="0" err="1"/>
              <a:t>Dokumentace</a:t>
            </a:r>
            <a:r>
              <a:rPr dirty="0"/>
              <a:t> </a:t>
            </a:r>
            <a:r>
              <a:rPr dirty="0" err="1"/>
              <a:t>specifikací</a:t>
            </a:r>
            <a:endParaRPr dirty="0"/>
          </a:p>
          <a:p>
            <a:pPr marL="0" indent="0">
              <a:buNone/>
            </a:pPr>
            <a:r>
              <a:rPr dirty="0"/>
              <a:t>• Trello: </a:t>
            </a:r>
            <a:r>
              <a:rPr dirty="0" err="1"/>
              <a:t>Sledování</a:t>
            </a:r>
            <a:r>
              <a:rPr dirty="0"/>
              <a:t> </a:t>
            </a:r>
            <a:r>
              <a:rPr dirty="0" err="1"/>
              <a:t>úkolů</a:t>
            </a:r>
            <a:r>
              <a:rPr dirty="0"/>
              <a:t>, </a:t>
            </a:r>
            <a:r>
              <a:rPr dirty="0" err="1"/>
              <a:t>vhodné</a:t>
            </a:r>
            <a:r>
              <a:rPr dirty="0"/>
              <a:t> pro </a:t>
            </a:r>
            <a:r>
              <a:rPr dirty="0" err="1"/>
              <a:t>malé</a:t>
            </a:r>
            <a:r>
              <a:rPr dirty="0"/>
              <a:t> </a:t>
            </a:r>
            <a:r>
              <a:rPr dirty="0" err="1"/>
              <a:t>týmy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Verzování</a:t>
            </a:r>
            <a:r>
              <a:rPr dirty="0"/>
              <a:t> </a:t>
            </a:r>
            <a:r>
              <a:rPr dirty="0" err="1"/>
              <a:t>specifikací</a:t>
            </a:r>
            <a:r>
              <a:rPr dirty="0"/>
              <a:t>: </a:t>
            </a:r>
            <a:r>
              <a:rPr dirty="0" err="1"/>
              <a:t>Zachování</a:t>
            </a:r>
            <a:r>
              <a:rPr dirty="0"/>
              <a:t> </a:t>
            </a:r>
            <a:r>
              <a:rPr dirty="0" err="1"/>
              <a:t>historie</a:t>
            </a:r>
            <a:r>
              <a:rPr dirty="0"/>
              <a:t> </a:t>
            </a:r>
            <a:r>
              <a:rPr dirty="0" err="1"/>
              <a:t>změn</a:t>
            </a: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Případová studie – Správa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Strukturovaný</a:t>
            </a:r>
            <a:r>
              <a:rPr dirty="0"/>
              <a:t> </a:t>
            </a:r>
            <a:r>
              <a:rPr dirty="0" err="1"/>
              <a:t>přístup</a:t>
            </a:r>
            <a:r>
              <a:rPr dirty="0"/>
              <a:t>: </a:t>
            </a:r>
            <a:r>
              <a:rPr dirty="0" err="1"/>
              <a:t>Rozdělení</a:t>
            </a:r>
            <a:r>
              <a:rPr dirty="0"/>
              <a:t> na </a:t>
            </a:r>
            <a:r>
              <a:rPr dirty="0" err="1"/>
              <a:t>moduly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Pravidelné</a:t>
            </a:r>
            <a:r>
              <a:rPr dirty="0"/>
              <a:t> </a:t>
            </a:r>
            <a:r>
              <a:rPr dirty="0" err="1"/>
              <a:t>revize</a:t>
            </a:r>
            <a:r>
              <a:rPr dirty="0"/>
              <a:t> a </a:t>
            </a:r>
            <a:r>
              <a:rPr dirty="0" err="1"/>
              <a:t>aktualizace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Příklad</a:t>
            </a:r>
            <a:r>
              <a:rPr dirty="0"/>
              <a:t> z </a:t>
            </a:r>
            <a:r>
              <a:rPr dirty="0" err="1"/>
              <a:t>praxe</a:t>
            </a:r>
            <a:r>
              <a:rPr dirty="0"/>
              <a:t>: Backlog pro </a:t>
            </a:r>
            <a:r>
              <a:rPr dirty="0" err="1"/>
              <a:t>softwarový</a:t>
            </a:r>
            <a:r>
              <a:rPr dirty="0"/>
              <a:t> </a:t>
            </a:r>
            <a:r>
              <a:rPr dirty="0" err="1"/>
              <a:t>systém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Nástroje</a:t>
            </a:r>
            <a:r>
              <a:rPr dirty="0"/>
              <a:t>: JIRA, Confluence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46C01-D9F9-34E6-57EA-6FC9B668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11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Funkční a nefunkční požadavky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IEEE 830-1998 – Recommended Practice for Software Requirements Specifications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2"/>
              </a:rPr>
              <a:t>https://ieeexplore.ieee.org/document/720574</a:t>
            </a:r>
            <a:endParaRPr lang="cs-CZ" dirty="0"/>
          </a:p>
          <a:p>
            <a:r>
              <a:rPr dirty="0"/>
              <a:t>IEEE 29148-2018 – Systems and software engineering - Life cycle processes - Requirements engineering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3"/>
              </a:rPr>
              <a:t>https://ieeexplore.ieee.org/document/8463561</a:t>
            </a:r>
            <a:endParaRPr lang="cs-CZ" dirty="0"/>
          </a:p>
          <a:p>
            <a:r>
              <a:rPr dirty="0"/>
              <a:t>"Mastering the Requirements Process" (Suzanne Robertson, James Robertson)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4"/>
              </a:rPr>
              <a:t>https://www.amazon.com/Mastering-Requirements-Process-Suzanne-Robertson/dp/0321815742</a:t>
            </a:r>
            <a:endParaRPr lang="cs-CZ" dirty="0"/>
          </a:p>
          <a:p>
            <a:r>
              <a:rPr dirty="0"/>
              <a:t>"Requirements Engineering Fundamentals" (Klaus Pohl)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5"/>
              </a:rPr>
              <a:t>https://www.amazon.com/Requirements-Engineering-Fundamentals-Principles-Practices/dp/1937538775</a:t>
            </a:r>
            <a:endParaRPr lang="cs-CZ"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Metody sběru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BABOK Guide v3 – Business Analysis Body of Knowledge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2"/>
              </a:rPr>
              <a:t>https://www.iiba.org/standards-and-resources/babok/</a:t>
            </a:r>
            <a:endParaRPr lang="cs-CZ" dirty="0"/>
          </a:p>
          <a:p>
            <a:r>
              <a:rPr dirty="0"/>
              <a:t>"Discovering Requirements: How to Specify Products and Services" (Ian F. Alexander, </a:t>
            </a:r>
            <a:r>
              <a:rPr dirty="0" err="1"/>
              <a:t>Ljerka</a:t>
            </a:r>
            <a:r>
              <a:rPr dirty="0"/>
              <a:t> </a:t>
            </a:r>
            <a:r>
              <a:rPr dirty="0" err="1"/>
              <a:t>Beus-Dukic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3"/>
              </a:rPr>
              <a:t>https://www.amazon.com/Discovering-Requirements-Specify-Products-Services/dp/0470515669</a:t>
            </a:r>
            <a:endParaRPr lang="cs-CZ" dirty="0"/>
          </a:p>
          <a:p>
            <a:r>
              <a:rPr dirty="0"/>
              <a:t>"Exploring Requirements: Quality Before Design" (Donald </a:t>
            </a:r>
            <a:r>
              <a:rPr dirty="0" err="1"/>
              <a:t>Gause</a:t>
            </a:r>
            <a:r>
              <a:rPr dirty="0"/>
              <a:t>, Gerald Weinberg)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4"/>
              </a:rPr>
              <a:t>https://www.amazon.com/Exploring-Requirements-Quality-Before-Design/dp/0932633137</a:t>
            </a:r>
            <a:endParaRPr lang="cs-CZ" dirty="0"/>
          </a:p>
          <a:p>
            <a:r>
              <a:rPr dirty="0"/>
              <a:t>"Software Systems Requirements Engineering: In Practice" (Brian </a:t>
            </a:r>
            <a:r>
              <a:rPr dirty="0" err="1"/>
              <a:t>Berenbach</a:t>
            </a:r>
            <a:r>
              <a:rPr dirty="0"/>
              <a:t>, Daniel </a:t>
            </a:r>
            <a:r>
              <a:rPr dirty="0" err="1"/>
              <a:t>Paulish</a:t>
            </a:r>
            <a:r>
              <a:rPr dirty="0"/>
              <a:t>)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  <a:r>
              <a:rPr dirty="0">
                <a:hlinkClick r:id="rId5"/>
              </a:rPr>
              <a:t>https://www.amazon.com/Software-Systems-Requirements-Engineering-Practice/dp/0071605475</a:t>
            </a:r>
            <a:endParaRPr lang="cs-CZ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Rizika nesprávně definovaných požadavků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Nedorozumění mezi vývojáři a zákazníky.</a:t>
            </a:r>
          </a:p>
          <a:p>
            <a:r>
              <a:t>Zvýšené náklady na opravy chyb.</a:t>
            </a:r>
          </a:p>
          <a:p>
            <a:r>
              <a:t>Ztráta důvěry zákazníků.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Kybernetická bezpečnost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NIST Special Publication 800-53 – Security and Privacy Controls for Federal Information Systems</a:t>
            </a:r>
          </a:p>
          <a:p>
            <a:pPr marL="0" indent="0">
              <a:buNone/>
            </a:pPr>
            <a:r>
              <a:rPr dirty="0">
                <a:hlinkClick r:id="rId2"/>
              </a:rPr>
              <a:t>https://csrc.nist.gov/publications/detail/sp/800-53/rev-5/final</a:t>
            </a:r>
            <a:endParaRPr lang="cs-CZ" dirty="0"/>
          </a:p>
          <a:p>
            <a:r>
              <a:rPr dirty="0"/>
              <a:t>OWASP Top Ten</a:t>
            </a:r>
          </a:p>
          <a:p>
            <a:pPr marL="0" indent="0">
              <a:buNone/>
            </a:pPr>
            <a:r>
              <a:rPr dirty="0">
                <a:hlinkClick r:id="rId3"/>
              </a:rPr>
              <a:t>https://owasp.org/www-project-top-ten/</a:t>
            </a:r>
            <a:endParaRPr lang="cs-CZ" dirty="0"/>
          </a:p>
          <a:p>
            <a:r>
              <a:rPr dirty="0"/>
              <a:t>MITRE ATT&amp;CK Framework</a:t>
            </a:r>
            <a:endParaRPr lang="cs-CZ" dirty="0"/>
          </a:p>
          <a:p>
            <a:pPr marL="0" indent="0">
              <a:buNone/>
            </a:pPr>
            <a:r>
              <a:rPr dirty="0">
                <a:hlinkClick r:id="rId4"/>
              </a:rPr>
              <a:t>https://attack.mitre.org/</a:t>
            </a:r>
            <a:endParaRPr lang="cs-CZ" dirty="0"/>
          </a:p>
          <a:p>
            <a:r>
              <a:rPr dirty="0"/>
              <a:t>ISO/IEC 27001 – Information security management systems</a:t>
            </a:r>
            <a:endParaRPr lang="cs-CZ" dirty="0"/>
          </a:p>
          <a:p>
            <a:pPr marL="0" indent="0">
              <a:buNone/>
            </a:pPr>
            <a:r>
              <a:rPr dirty="0">
                <a:hlinkClick r:id="rId5"/>
              </a:rPr>
              <a:t>https://www.iso.org/isoiec-27001-information-security.html</a:t>
            </a:r>
            <a:endParaRPr lang="cs-CZ" dirty="0"/>
          </a:p>
          <a:p>
            <a:r>
              <a:rPr dirty="0"/>
              <a:t>"Cybersecurity and Cyberwar: What Everyone Needs to Know" (P.W. Singer, Allan Friedman)</a:t>
            </a:r>
            <a:endParaRPr lang="cs-CZ" dirty="0"/>
          </a:p>
          <a:p>
            <a:pPr marL="0" indent="0">
              <a:buNone/>
            </a:pPr>
            <a:r>
              <a:rPr dirty="0">
                <a:hlinkClick r:id="rId6"/>
              </a:rPr>
              <a:t>https://www.amazon.com/Cybersecurity-Cyberwar-Everyone-Needs-Know/dp/019991811</a:t>
            </a:r>
            <a:r>
              <a:rPr lang="en-US" dirty="0">
                <a:hlinkClick r:id="rId6"/>
              </a:rPr>
              <a:t>2</a:t>
            </a:r>
            <a:endParaRPr lang="cs-CZ"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Funkční bezpečnost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ISO 26262 – Road vehicles – Functional safety</a:t>
            </a:r>
          </a:p>
          <a:p>
            <a:pPr marL="0" indent="0">
              <a:buNone/>
            </a:pPr>
            <a:r>
              <a:rPr dirty="0">
                <a:hlinkClick r:id="rId2"/>
              </a:rPr>
              <a:t>https://www.iso.org/standard/43464.html</a:t>
            </a:r>
            <a:endParaRPr lang="cs-CZ" dirty="0"/>
          </a:p>
          <a:p>
            <a:r>
              <a:rPr dirty="0"/>
              <a:t>IEC 61508 – Functional safety of electrical/electronic/programmable electronic safety-related systems</a:t>
            </a:r>
          </a:p>
          <a:p>
            <a:pPr marL="0" indent="0">
              <a:buNone/>
            </a:pPr>
            <a:r>
              <a:rPr dirty="0">
                <a:hlinkClick r:id="rId3"/>
              </a:rPr>
              <a:t>https://webstore.iec.ch/publication/5516</a:t>
            </a:r>
            <a:endParaRPr lang="cs-CZ" dirty="0"/>
          </a:p>
          <a:p>
            <a:r>
              <a:rPr dirty="0"/>
              <a:t>"Functional Safety for Road Vehicles: New Challenges and Solutions for E-mobility and Automated Driving" (Hans-Leo Ross)</a:t>
            </a:r>
          </a:p>
          <a:p>
            <a:pPr marL="0" indent="0">
              <a:buNone/>
            </a:pPr>
            <a:r>
              <a:rPr dirty="0">
                <a:hlinkClick r:id="rId4"/>
              </a:rPr>
              <a:t>https://www.springer.com/gp/book/9783662596147</a:t>
            </a:r>
            <a:endParaRPr lang="cs-CZ" dirty="0"/>
          </a:p>
          <a:p>
            <a:r>
              <a:rPr dirty="0"/>
              <a:t>"Safety Critical Systems Handbook" (David J. Smith, Kenneth G. L. Simpson)</a:t>
            </a:r>
          </a:p>
          <a:p>
            <a:pPr marL="0" indent="0">
              <a:buNone/>
            </a:pPr>
            <a:r>
              <a:rPr dirty="0">
                <a:hlinkClick r:id="rId5"/>
              </a:rPr>
              <a:t>https://www.amazon.com/Safety-Critical-Systems-Handbook-Design-Development/dp/0128051213</a:t>
            </a:r>
            <a:endParaRPr lang="cs-CZ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a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"Use Case Modeling" (Kurt Bittner, Ian Spence)</a:t>
            </a:r>
          </a:p>
          <a:p>
            <a:pPr marL="0" indent="0">
              <a:buNone/>
            </a:pPr>
            <a:r>
              <a:rPr dirty="0">
                <a:hlinkClick r:id="rId2"/>
              </a:rPr>
              <a:t>https://www.amazon.com/Use-Case-Modeling-Kurt-Bittner/dp/0201709139</a:t>
            </a:r>
            <a:endParaRPr lang="cs-CZ" dirty="0"/>
          </a:p>
          <a:p>
            <a:r>
              <a:rPr dirty="0"/>
              <a:t>"UML Distilled: A Brief Guide to the Standard Object Modeling Language" (Martin Fowler)</a:t>
            </a:r>
            <a:endParaRPr lang="cs-CZ" dirty="0"/>
          </a:p>
          <a:p>
            <a:pPr marL="0" indent="0">
              <a:buNone/>
            </a:pPr>
            <a:r>
              <a:rPr dirty="0">
                <a:hlinkClick r:id="rId3"/>
              </a:rPr>
              <a:t>https://www.amazon.com/UML-Distilled-Standard-Modeling-Language/dp/0321193687</a:t>
            </a:r>
            <a:endParaRPr lang="cs-CZ" dirty="0"/>
          </a:p>
          <a:p>
            <a:r>
              <a:rPr dirty="0"/>
              <a:t>"Applying Use Cases: A Practical Guide" (Geri Schneider, Jason Winters)</a:t>
            </a:r>
            <a:endParaRPr lang="cs-CZ" dirty="0"/>
          </a:p>
          <a:p>
            <a:pPr marL="0" indent="0">
              <a:buNone/>
            </a:pPr>
            <a:r>
              <a:rPr dirty="0">
                <a:hlinkClick r:id="rId4"/>
              </a:rPr>
              <a:t>https://www.amazon.com/Applying-Use-Cases-Practical-Guide/dp/0201708531</a:t>
            </a:r>
            <a:endParaRPr lang="cs-CZ" dirty="0"/>
          </a:p>
          <a:p>
            <a:r>
              <a:rPr dirty="0"/>
              <a:t>OMG UML Specification</a:t>
            </a:r>
          </a:p>
          <a:p>
            <a:pPr marL="0" indent="0">
              <a:buNone/>
            </a:pPr>
            <a:r>
              <a:rPr dirty="0">
                <a:hlinkClick r:id="rId5"/>
              </a:rPr>
              <a:t>https://www.omg.org/spec/UML/</a:t>
            </a:r>
            <a:endParaRPr lang="cs-CZ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Stories v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"User Stories Applied: For Agile Software Development" (Mike Cohn)</a:t>
            </a:r>
          </a:p>
          <a:p>
            <a:pPr marL="0" indent="0">
              <a:buNone/>
            </a:pPr>
            <a:r>
              <a:rPr dirty="0">
                <a:hlinkClick r:id="rId2"/>
              </a:rPr>
              <a:t>https://www.amazon.com/User-Stories-Applied-Development-Addison-Wesley/dp/0321205685</a:t>
            </a:r>
            <a:endParaRPr lang="cs-CZ" dirty="0"/>
          </a:p>
          <a:p>
            <a:r>
              <a:rPr dirty="0"/>
              <a:t>"Agile Estimating and Planning" (Mike Cohn)</a:t>
            </a:r>
          </a:p>
          <a:p>
            <a:pPr marL="0" indent="0">
              <a:buNone/>
            </a:pPr>
            <a:r>
              <a:rPr dirty="0">
                <a:hlinkClick r:id="rId3"/>
              </a:rPr>
              <a:t>https://www.amazon.com/Agile-Estimating-Planning-Mike-Cohn/dp/0131479415</a:t>
            </a:r>
            <a:endParaRPr lang="cs-CZ" dirty="0"/>
          </a:p>
          <a:p>
            <a:r>
              <a:rPr dirty="0"/>
              <a:t>Scrum Guide</a:t>
            </a:r>
          </a:p>
          <a:p>
            <a:pPr marL="0" indent="0">
              <a:buNone/>
            </a:pPr>
            <a:r>
              <a:rPr dirty="0">
                <a:hlinkClick r:id="rId4"/>
              </a:rPr>
              <a:t>https://scrumguides.org/</a:t>
            </a:r>
            <a:endParaRPr lang="cs-CZ" dirty="0"/>
          </a:p>
          <a:p>
            <a:r>
              <a:rPr dirty="0"/>
              <a:t>"The Art of Agile Development" (James Shore, Shane Warden)</a:t>
            </a:r>
          </a:p>
          <a:p>
            <a:pPr marL="0" indent="0">
              <a:buNone/>
            </a:pPr>
            <a:r>
              <a:rPr dirty="0">
                <a:hlinkClick r:id="rId5"/>
              </a:rPr>
              <a:t>https://www.amazon.com/Art-Agile-Development-James-Shore/dp/1492080697</a:t>
            </a:r>
            <a:endParaRPr lang="cs-CZ" dirty="0"/>
          </a:p>
          <a:p>
            <a:r>
              <a:rPr dirty="0"/>
              <a:t>"Extreme Programming Explained: Embrace Change" (Kent Beck)</a:t>
            </a:r>
            <a:endParaRPr lang="cs-CZ" dirty="0"/>
          </a:p>
          <a:p>
            <a:pPr marL="0" indent="0">
              <a:buNone/>
            </a:pPr>
            <a:r>
              <a:rPr dirty="0">
                <a:hlinkClick r:id="rId6"/>
              </a:rPr>
              <a:t>https://www.amazon.com/Extreme-Programming-Explained-Embrace-Edition/dp/0321278658</a:t>
            </a:r>
            <a:endParaRPr lang="cs-CZ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Ostatní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"The Mythical Man-Month" (Fred Brooks)</a:t>
            </a:r>
          </a:p>
          <a:p>
            <a:pPr marL="0" indent="0">
              <a:buNone/>
            </a:pPr>
            <a:r>
              <a:rPr dirty="0">
                <a:hlinkClick r:id="rId2"/>
              </a:rPr>
              <a:t>https://www.amazon.com/Mythical-Man-Month-Software-Engineering-Anniversary/dp/0201835959</a:t>
            </a:r>
            <a:endParaRPr lang="cs-CZ" dirty="0"/>
          </a:p>
          <a:p>
            <a:r>
              <a:rPr dirty="0"/>
              <a:t>"Continuous Delivery: Reliable Software Releases through Build, Test, and Deployment Automation" (Jez Humble, David Farley)</a:t>
            </a:r>
          </a:p>
          <a:p>
            <a:pPr marL="0" indent="0">
              <a:buNone/>
            </a:pPr>
            <a:r>
              <a:rPr dirty="0">
                <a:hlinkClick r:id="rId3"/>
              </a:rPr>
              <a:t>https://www.amazon.com/Continuous-Delivery-Deployment-Automation-Addison-Wesley/dp/0321601912</a:t>
            </a:r>
            <a:endParaRPr lang="cs-CZ" dirty="0"/>
          </a:p>
          <a:p>
            <a:r>
              <a:rPr dirty="0"/>
              <a:t>"The DevOps Handbook" (Gene Kim, Jez Humble, Patrick </a:t>
            </a:r>
            <a:r>
              <a:rPr dirty="0" err="1"/>
              <a:t>Debois</a:t>
            </a:r>
            <a:r>
              <a:rPr dirty="0"/>
              <a:t>, John Willis)</a:t>
            </a:r>
            <a:endParaRPr lang="cs-CZ" dirty="0"/>
          </a:p>
          <a:p>
            <a:pPr marL="0" indent="0">
              <a:buNone/>
            </a:pPr>
            <a:r>
              <a:rPr dirty="0">
                <a:hlinkClick r:id="rId4"/>
              </a:rPr>
              <a:t>https://www.amazon.com/DevOps-Handbook-World-Class-Reliability-Organizations/dp/194278800</a:t>
            </a:r>
            <a:r>
              <a:rPr lang="en-US" dirty="0">
                <a:hlinkClick r:id="rId4"/>
              </a:rPr>
              <a:t>2</a:t>
            </a:r>
            <a:endParaRPr lang="cs-CZ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EBCA69-DA5B-16A2-A556-5C27F328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sběru</a:t>
            </a:r>
            <a:r>
              <a:rPr lang="en-US" dirty="0"/>
              <a:t> </a:t>
            </a:r>
            <a:r>
              <a:rPr lang="en-US" dirty="0" err="1"/>
              <a:t>požadavků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4043</Words>
  <Application>Microsoft Office PowerPoint</Application>
  <PresentationFormat>Custom</PresentationFormat>
  <Paragraphs>493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7" baseType="lpstr">
      <vt:lpstr>Arial</vt:lpstr>
      <vt:lpstr>Calibri</vt:lpstr>
      <vt:lpstr>Office Theme</vt:lpstr>
      <vt:lpstr>Sběr požadavků a specifické požadavky</vt:lpstr>
      <vt:lpstr>Cíl přednášky</vt:lpstr>
      <vt:lpstr>Obsah přednášky</vt:lpstr>
      <vt:lpstr>Význam požadavků</vt:lpstr>
      <vt:lpstr>Funkční vs. nefunkční požadavky</vt:lpstr>
      <vt:lpstr>Význam kvalitního sběru požadavků</vt:lpstr>
      <vt:lpstr>Výzvy při sběru požadavků</vt:lpstr>
      <vt:lpstr>Rizika nesprávně definovaných požadavků</vt:lpstr>
      <vt:lpstr>Metody sběru požadavků</vt:lpstr>
      <vt:lpstr>Metody sběru požadavků – Přehled</vt:lpstr>
      <vt:lpstr>Interviews – Definice</vt:lpstr>
      <vt:lpstr>Interviews – Výhody a nevýhody</vt:lpstr>
      <vt:lpstr>Případová studie – Interviews</vt:lpstr>
      <vt:lpstr>Workshopy – Definice</vt:lpstr>
      <vt:lpstr>Workshopy – Výhody a nevýhody</vt:lpstr>
      <vt:lpstr>Příklad z praxe – Workshopy</vt:lpstr>
      <vt:lpstr>Dotazníky – Definice</vt:lpstr>
      <vt:lpstr>Dotazníky – Výhody a nevýhody</vt:lpstr>
      <vt:lpstr>Příklad z praxe – Dotazníky</vt:lpstr>
      <vt:lpstr>Pozorování – Definice</vt:lpstr>
      <vt:lpstr>Pozorování – Výhody a nevýhody</vt:lpstr>
      <vt:lpstr>Příklad z praxe – Pozorování</vt:lpstr>
      <vt:lpstr>Kombinace metod sběru požadavků</vt:lpstr>
      <vt:lpstr>Doporučená kombinace metod</vt:lpstr>
      <vt:lpstr>Transformace požadavků do specifikací</vt:lpstr>
      <vt:lpstr>Transformace požadavků do specifikací</vt:lpstr>
      <vt:lpstr>Dokumentace požadavků: Struktura SRS</vt:lpstr>
      <vt:lpstr>Špatně specifikované požadavky – Příklady</vt:lpstr>
      <vt:lpstr>Dobře specifikované požadavky – Příklady</vt:lpstr>
      <vt:lpstr>Šablona SRS dokumentu</vt:lpstr>
      <vt:lpstr>Použití UML pro vizualizaci požadavků</vt:lpstr>
      <vt:lpstr>Use Case diagram – Základní struktura</vt:lpstr>
      <vt:lpstr>Příklad Use Case diagramu: E-commerce systém</vt:lpstr>
      <vt:lpstr>Jaké chyby se vyhnout při specifikaci požadavků</vt:lpstr>
      <vt:lpstr>Validace a verifikace specifikovaných požadavků</vt:lpstr>
      <vt:lpstr>USE CASES</vt:lpstr>
      <vt:lpstr>Co je klasický Use Case scénář?</vt:lpstr>
      <vt:lpstr>Use Case diagram – Hlavní scénář</vt:lpstr>
      <vt:lpstr>Use Case diagram – Alternativní scénář</vt:lpstr>
      <vt:lpstr>Případová studie – Use Case v bankovním systému</vt:lpstr>
      <vt:lpstr>Šablona Use Case dokumentu</vt:lpstr>
      <vt:lpstr>Rozšířený příklad Use Case – Refundace v e-commerce</vt:lpstr>
      <vt:lpstr>Use Case diagram – Aktéři a jejich role</vt:lpstr>
      <vt:lpstr>Jak strukturovat Use Case – Formální vs. neformální zápis</vt:lpstr>
      <vt:lpstr>Výhody a nevýhody Use Case</vt:lpstr>
      <vt:lpstr>Use Case diagram – Generování faktur</vt:lpstr>
      <vt:lpstr>User story</vt:lpstr>
      <vt:lpstr>Co je User Story v Agile?</vt:lpstr>
      <vt:lpstr>Struktura User Story</vt:lpstr>
      <vt:lpstr>Příklad User Story</vt:lpstr>
      <vt:lpstr>Epics a Stories</vt:lpstr>
      <vt:lpstr>Případová studie – User Stories</vt:lpstr>
      <vt:lpstr>Jak psát kvalitní User Stories</vt:lpstr>
      <vt:lpstr>Prioritizace User Stories</vt:lpstr>
      <vt:lpstr>User Stories a Akceptační kritéria</vt:lpstr>
      <vt:lpstr>Příklad User Story s akceptačními kritérii</vt:lpstr>
      <vt:lpstr>Role Product Ownera při psaní User Stories</vt:lpstr>
      <vt:lpstr>Kybernetická bezpečnost - požadavky</vt:lpstr>
      <vt:lpstr>Kybernetické hrozby</vt:lpstr>
      <vt:lpstr>CIA Triáda</vt:lpstr>
      <vt:lpstr>Požadavky na šifrování dat</vt:lpstr>
      <vt:lpstr>Požadavky na autentizaci a autorizaci</vt:lpstr>
      <vt:lpstr>STRIDE – Model pro identifikaci hrozeb</vt:lpstr>
      <vt:lpstr>MITRE ATT&amp;CK – Detekce pokročilých útoků</vt:lpstr>
      <vt:lpstr>Případová studie – Kybernetická bezpečnost v bankovním systému</vt:lpstr>
      <vt:lpstr>GDPR a další regulace</vt:lpstr>
      <vt:lpstr>Jak zajistit kybernetickou bezpečnost již od počátku</vt:lpstr>
      <vt:lpstr>Bezpečnostní testování</vt:lpstr>
      <vt:lpstr>Integrace STRIDE a MITRE ATT&amp;CK do bezpečnostních specifikací</vt:lpstr>
      <vt:lpstr>Příklad implementace bezpečnostních opatření v e-commerce systému</vt:lpstr>
      <vt:lpstr>Jak integrovat bezpečnost do specifikací</vt:lpstr>
      <vt:lpstr>PowerPoint Presentation</vt:lpstr>
      <vt:lpstr>Přechod z požadavků do architektury</vt:lpstr>
      <vt:lpstr>Role procesního týmu</vt:lpstr>
      <vt:lpstr>Nástroje pro správu požadavků</vt:lpstr>
      <vt:lpstr>Případová studie – Správa požadavků</vt:lpstr>
      <vt:lpstr>Reference</vt:lpstr>
      <vt:lpstr>Funkční a nefunkční požadavky</vt:lpstr>
      <vt:lpstr>Metody sběru požadavků</vt:lpstr>
      <vt:lpstr>Kybernetická bezpečnost</vt:lpstr>
      <vt:lpstr>Funkční bezpečnost</vt:lpstr>
      <vt:lpstr>Use Cases a UML</vt:lpstr>
      <vt:lpstr>User Stories v Agile</vt:lpstr>
      <vt:lpstr>Ostatní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6</cp:revision>
  <dcterms:created xsi:type="dcterms:W3CDTF">2013-01-27T09:14:16Z</dcterms:created>
  <dcterms:modified xsi:type="dcterms:W3CDTF">2024-10-04T17:30:13Z</dcterms:modified>
  <cp:category/>
</cp:coreProperties>
</file>