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20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Traceability of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Objective:</a:t>
            </a:r>
          </a:p>
          <a:p>
            <a:pPr marL="0" indent="0">
              <a:buNone/>
            </a:pPr>
            <a:r>
              <a:rPr dirty="0"/>
              <a:t>- Understand the concept of traceability and how it applies throughout the Software Development Lifecycle (SDLC).</a:t>
            </a:r>
          </a:p>
          <a:p>
            <a:pPr marL="0" indent="0">
              <a:buNone/>
            </a:pPr>
            <a:r>
              <a:rPr dirty="0"/>
              <a:t>- Importance of tracking every functional and non-functional requirement from the start to the end of a project.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Traceability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Tools help automate and track requirements, ensuring that traceability is maintained throughout the lifecycle.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Tools for Traceability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JIRA: Widely used tool for issue and project tracking.</a:t>
            </a:r>
          </a:p>
          <a:p>
            <a:pPr marL="0" indent="0">
              <a:buNone/>
            </a:pPr>
            <a:r>
              <a:rPr dirty="0"/>
              <a:t>- Confluence: Paired with JIRA for documentation and requirement tracking.</a:t>
            </a:r>
          </a:p>
          <a:p>
            <a:pPr marL="0" indent="0">
              <a:buNone/>
            </a:pPr>
            <a:r>
              <a:rPr dirty="0"/>
              <a:t>- IBM Rational DOORS: Dedicated requirements management tool for complex systems.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Polarion</a:t>
            </a:r>
            <a:r>
              <a:rPr dirty="0"/>
              <a:t>: An enterprise-level tool for requirements traceability, used in industries like automotive and medical devices.</a:t>
            </a:r>
          </a:p>
          <a:p>
            <a:pPr marL="0" indent="0">
              <a:buNone/>
            </a:pPr>
            <a:r>
              <a:rPr dirty="0"/>
              <a:t>- Helix RM: A powerful tool that allows teams to map requirements across the SDLC.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Traceability is Crucial in Critical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In industries like automotive, healthcare, and aviation, traceability is essential due to strict regulatory requirements.</a:t>
            </a:r>
          </a:p>
          <a:p>
            <a:pPr marL="0" indent="0">
              <a:buNone/>
            </a:pPr>
            <a:r>
              <a:rPr dirty="0"/>
              <a:t>- Ensures that safety and security features comply with regulations like ISO 26262 or FDA guidelines.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Example: Traceability in Automotive Systems (ISO 26262)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Safety features like emergency braking must be traced from safety requirements through design, development, and testing.</a:t>
            </a:r>
          </a:p>
          <a:p>
            <a:pPr marL="0" indent="0">
              <a:buNone/>
            </a:pPr>
            <a:r>
              <a:rPr dirty="0"/>
              <a:t>- The traceability matrix ensures compliance with ISO 26262 safety standards.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Comprehensive Example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 a medical device, traceability ensures that requirements for data privacy (HIPAA) are addressed in each stage.</a:t>
            </a:r>
          </a:p>
          <a:p>
            <a:pPr marL="0" indent="0">
              <a:buNone/>
            </a:pPr>
            <a:r>
              <a:rPr dirty="0"/>
              <a:t>- Privacy protocols like encryption and access control are verified and tested from initial requirement to final testing.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Exercise: Create a Traceability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Task: Create a traceability matrix for a user registration and login system.</a:t>
            </a:r>
          </a:p>
          <a:p>
            <a:r>
              <a:rPr dirty="0"/>
              <a:t>Identify the requirements, design components, and testing steps, and map these in a traceability matrix.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a Traceability Matrix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Requirement: 'Users must register with a valid email and strong password.'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ED098-4C42-3BF7-C081-6DEE770D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6" y="2829914"/>
            <a:ext cx="10326385" cy="29452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Traceability is critical for ensuring that all requirements are implemented and tested.</a:t>
            </a:r>
          </a:p>
          <a:p>
            <a:pPr marL="0" indent="0">
              <a:buNone/>
            </a:pPr>
            <a:r>
              <a:rPr dirty="0"/>
              <a:t>- A traceability matrix helps map requirements to design, development, and testing.</a:t>
            </a:r>
          </a:p>
          <a:p>
            <a:pPr marL="0" indent="0">
              <a:buNone/>
            </a:pPr>
            <a:r>
              <a:rPr dirty="0"/>
              <a:t>- Tools like JIRA, Confluence, and DOORS make it easier to maintain traceability across the lifecycle.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Requirements Management Standards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- IEEE 830-1998: Software Requirements Specification standard.</a:t>
            </a:r>
          </a:p>
          <a:p>
            <a:pPr marL="0" indent="0">
              <a:buNone/>
            </a:pPr>
            <a:r>
              <a:rPr dirty="0"/>
              <a:t>  Link: https://standards.ieee.org/standard/830-1998.html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ISO/IEC/IEEE 29148: Systems and software engineering requirements engineering standard.</a:t>
            </a:r>
          </a:p>
          <a:p>
            <a:pPr marL="0" indent="0">
              <a:buNone/>
            </a:pPr>
            <a:r>
              <a:rPr dirty="0"/>
              <a:t>  Link: https://www.iso.org/standard/45171.html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ISO 26262: Road vehicles – Functional safety.</a:t>
            </a:r>
          </a:p>
          <a:p>
            <a:pPr marL="0" indent="0">
              <a:buNone/>
            </a:pPr>
            <a:r>
              <a:rPr dirty="0"/>
              <a:t>  Link: https://www.iso.org/standard/68383.html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Traceability?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Traceability is the ability to trace the life of a requirement—from its origin, through its development, to its deployment.</a:t>
            </a:r>
          </a:p>
          <a:p>
            <a:pPr marL="0" indent="0">
              <a:buNone/>
            </a:pPr>
            <a:r>
              <a:rPr dirty="0"/>
              <a:t>- Ensures that every requirement is accounted for during the design, development, and testing phases.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Cybersecurity Standards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- NIST Cybersecurity Framework: A comprehensive guide for managing and reducing cybersecurity risks.</a:t>
            </a:r>
          </a:p>
          <a:p>
            <a:pPr marL="0" indent="0">
              <a:buNone/>
            </a:pPr>
            <a:r>
              <a:rPr dirty="0"/>
              <a:t>  Link: https://www.nist.gov/cyberframework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MITRE ATT&amp;CK Framework: Knowledge base of adversary tactics and techniques based on real-world observations.</a:t>
            </a:r>
          </a:p>
          <a:p>
            <a:pPr marL="0" indent="0">
              <a:buNone/>
            </a:pPr>
            <a:r>
              <a:rPr dirty="0"/>
              <a:t>  Link: https://attack.mitre.org/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OWASP Top Ten: The ten most critical web application security risks.</a:t>
            </a:r>
          </a:p>
          <a:p>
            <a:pPr marL="0" indent="0">
              <a:buNone/>
            </a:pPr>
            <a:r>
              <a:rPr dirty="0"/>
              <a:t>  Link: https://owasp.org/www-project-top-ten/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Must-Read Books on 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Wiegers</a:t>
            </a:r>
            <a:r>
              <a:rPr dirty="0"/>
              <a:t>, K. E., &amp; Beatty, J. (2013). *Software Requirements* (3rd ed.). Microsoft Press.</a:t>
            </a:r>
          </a:p>
          <a:p>
            <a:pPr marL="0" indent="0">
              <a:buNone/>
            </a:pPr>
            <a:r>
              <a:rPr dirty="0"/>
              <a:t>  Link: https://www.amazon.com/Software-Requirements-3-Karl-Wiegers/dp/0735679665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Robertson, S., &amp; Robertson, J. (2012). *Mastering the Requirements Process: Getting Requirements Right* (3rd ed.). Addison-Wesley.</a:t>
            </a:r>
          </a:p>
          <a:p>
            <a:pPr marL="0" indent="0">
              <a:buNone/>
            </a:pPr>
            <a:r>
              <a:rPr dirty="0"/>
              <a:t>  Link: https://www.amazon.com/Mastering-Requirements-Process-Getting-Right/dp/0321815742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Van </a:t>
            </a:r>
            <a:r>
              <a:rPr dirty="0" err="1"/>
              <a:t>Lamsweerde</a:t>
            </a:r>
            <a:r>
              <a:rPr dirty="0"/>
              <a:t>, A. (2009). *Requirements Engineering: From System Goals to UML Models to Software Specifications*. John Wiley &amp; Sons.</a:t>
            </a:r>
          </a:p>
          <a:p>
            <a:pPr marL="0" indent="0">
              <a:buNone/>
            </a:pPr>
            <a:r>
              <a:rPr dirty="0"/>
              <a:t>  Link: https://www.amazon.com/Requirements-Engineering-System-Software-Specifications/dp/0470012706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Tools for Requirements Management &amp; Traceability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- JIRA: Popular tool for managing tasks and requirements with integration into development workflows.</a:t>
            </a:r>
          </a:p>
          <a:p>
            <a:pPr marL="0" indent="0">
              <a:buNone/>
            </a:pPr>
            <a:r>
              <a:rPr dirty="0"/>
              <a:t>  Link: https://www.atlassian.com/software/jira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IBM Rational DOORS: A dedicated tool for complex requirements management and traceability.</a:t>
            </a:r>
          </a:p>
          <a:p>
            <a:pPr marL="0" indent="0">
              <a:buNone/>
            </a:pPr>
            <a:r>
              <a:rPr dirty="0"/>
              <a:t>  Link: https://www.ibm.com/products/requirements-management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Polarion</a:t>
            </a:r>
            <a:r>
              <a:rPr dirty="0"/>
              <a:t>: Enterprise-level traceability and requirements management platform.</a:t>
            </a:r>
          </a:p>
          <a:p>
            <a:pPr marL="0" indent="0">
              <a:buNone/>
            </a:pPr>
            <a:r>
              <a:rPr dirty="0"/>
              <a:t>  Link: https://polarion.plm.automation.siemens.com/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Recommended Whitepapers and Professional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- NIST Special Publication 800-53: Security and Privacy Controls for Federal Information Systems.</a:t>
            </a:r>
          </a:p>
          <a:p>
            <a:pPr marL="0" indent="0">
              <a:buNone/>
            </a:pPr>
            <a:r>
              <a:rPr dirty="0"/>
              <a:t>  Link: https://csrc.nist.gov/publications/detail/sp/800-53/rev-5/final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CISA Cybersecurity Insights: Reports and analysis from the U.S. Cybersecurity and Infrastructure Security Agency.</a:t>
            </a:r>
          </a:p>
          <a:p>
            <a:pPr marL="0" indent="0">
              <a:buNone/>
            </a:pPr>
            <a:r>
              <a:rPr dirty="0"/>
              <a:t>  Link: https://www.cisa.gov/insights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Automotive Safety Whitepapers: Publications focused on functional safety in automotive software and hardware.</a:t>
            </a:r>
          </a:p>
          <a:p>
            <a:pPr marL="0" indent="0">
              <a:buNone/>
            </a:pPr>
            <a:r>
              <a:rPr dirty="0"/>
              <a:t>  Link: https://www.synopsys.com/automotive/functional-safety.html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Certifications and Online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- Coursera – Software Product Management Specialization: Learn how to manage requirements and traceability in software projects.</a:t>
            </a:r>
          </a:p>
          <a:p>
            <a:pPr marL="0" indent="0">
              <a:buNone/>
            </a:pPr>
            <a:r>
              <a:rPr dirty="0"/>
              <a:t>  Link: https://www.coursera.org/specializations/software-product-management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Pluralsight – Managing Requirements in Software Development: A comprehensive course covering requirements management and traceability.</a:t>
            </a:r>
          </a:p>
          <a:p>
            <a:pPr marL="0" indent="0">
              <a:buNone/>
            </a:pPr>
            <a:r>
              <a:rPr dirty="0"/>
              <a:t>  Link: https://www.pluralsight.com/courses/requirements-software-development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Udemy – Cybersecurity and Traceability in Critical Systems: Learn how traceability and cybersecurity are linked in critical system development.</a:t>
            </a:r>
          </a:p>
          <a:p>
            <a:pPr marL="0" indent="0">
              <a:buNone/>
            </a:pPr>
            <a:r>
              <a:rPr dirty="0"/>
              <a:t>  Link: https://www.udemy.com/course/cybersecurity-critical-systems/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Communities and Forums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- Agile Alliance: A community focused on Agile best practices, including traceability in Agile projects.</a:t>
            </a:r>
          </a:p>
          <a:p>
            <a:pPr marL="0" indent="0">
              <a:buNone/>
            </a:pPr>
            <a:r>
              <a:rPr dirty="0"/>
              <a:t>  Link: https://www.agilealliance.org/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OWASP Community: Open-source community for improving software security, including requirements for security traceability.</a:t>
            </a:r>
          </a:p>
          <a:p>
            <a:pPr marL="0" indent="0">
              <a:buNone/>
            </a:pPr>
            <a:r>
              <a:rPr dirty="0"/>
              <a:t>  Link: https://owasp.org/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Requirements Engineering LinkedIn Group: Join a professional community discussing best practices in requirements engineering and traceability.</a:t>
            </a:r>
          </a:p>
          <a:p>
            <a:pPr marL="0" indent="0">
              <a:buNone/>
            </a:pPr>
            <a:r>
              <a:rPr dirty="0"/>
              <a:t>  Link: https://www.linkedin.com/groups/13266393/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Characteristics of Traceability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Forward Traceability: Traces requirements to the corresponding design, code, and test cases.</a:t>
            </a:r>
          </a:p>
          <a:p>
            <a:pPr marL="0" indent="0">
              <a:buNone/>
            </a:pPr>
            <a:r>
              <a:rPr dirty="0"/>
              <a:t>- Backward Traceability: Traces test cases and code back to the original requirements.</a:t>
            </a:r>
          </a:p>
          <a:p>
            <a:pPr marL="0" indent="0">
              <a:buNone/>
            </a:pPr>
            <a:r>
              <a:rPr dirty="0"/>
              <a:t>- Bidirectional Traceability: Ensures that changes made to requirements are reflected in design, development, and testing.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Traceability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Validation: Helps ensure all customer needs are captured and properly implemented.</a:t>
            </a:r>
          </a:p>
          <a:p>
            <a:pPr marL="0" indent="0">
              <a:buNone/>
            </a:pPr>
            <a:r>
              <a:rPr dirty="0"/>
              <a:t>- Change Management: Allows for impact analysis when changes are made to requirements.</a:t>
            </a:r>
          </a:p>
          <a:p>
            <a:pPr marL="0" indent="0">
              <a:buNone/>
            </a:pPr>
            <a:r>
              <a:rPr dirty="0"/>
              <a:t>- Accountability: Maintains a record of who is responsible for each requirement, allowing for better project oversight.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Traceability Maintains System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Ensures that changes do not introduce errors or cause regression issues in the system.</a:t>
            </a:r>
          </a:p>
          <a:p>
            <a:pPr marL="0" indent="0">
              <a:buNone/>
            </a:pPr>
            <a:r>
              <a:rPr dirty="0"/>
              <a:t>- Especially important in projects where regulatory compliance or safety is paramount.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Example: Cybersecurity Requirement Traceability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Scenario: You have a requirement for data encryption in a financial app.</a:t>
            </a:r>
          </a:p>
          <a:p>
            <a:pPr marL="0" indent="0">
              <a:buNone/>
            </a:pPr>
            <a:r>
              <a:rPr dirty="0"/>
              <a:t>- Specification: The requirement is documented as 'All customer data must be encrypted using AES-256.'</a:t>
            </a:r>
          </a:p>
          <a:p>
            <a:pPr marL="0" indent="0">
              <a:buNone/>
            </a:pPr>
            <a:r>
              <a:rPr dirty="0"/>
              <a:t>- Design: Specifies where encryption will be applied (e.g., between the server and client).</a:t>
            </a:r>
          </a:p>
          <a:p>
            <a:pPr marL="0" indent="0">
              <a:buNone/>
            </a:pPr>
            <a:r>
              <a:rPr dirty="0"/>
              <a:t>- Development: The developers implement the encryption protocol and write unit tests.</a:t>
            </a:r>
          </a:p>
          <a:p>
            <a:pPr marL="0" indent="0">
              <a:buNone/>
            </a:pPr>
            <a:r>
              <a:rPr dirty="0"/>
              <a:t>- Testing: The testing team verifies that the data is encrypted as per the requirement.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Traceability Matrix?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 traceability matrix is a tool used to map requirements to their respective stages (design, development, and testing).</a:t>
            </a:r>
          </a:p>
          <a:p>
            <a:pPr marL="0" indent="0">
              <a:buNone/>
            </a:pPr>
            <a:r>
              <a:rPr dirty="0"/>
              <a:t>- Ensures that every requirement is implemented and tested properly, and no requirements are missed.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of a Traceability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Requirement ID: A unique identifier for each requirement.</a:t>
            </a:r>
          </a:p>
          <a:p>
            <a:pPr marL="0" indent="0">
              <a:buNone/>
            </a:pPr>
            <a:r>
              <a:rPr dirty="0"/>
              <a:t>- Design Document: Links to the corresponding design that satisfies the requirement.</a:t>
            </a:r>
          </a:p>
          <a:p>
            <a:pPr marL="0" indent="0">
              <a:buNone/>
            </a:pPr>
            <a:r>
              <a:rPr dirty="0"/>
              <a:t>- Code Module: Indicates which part of the code implements the requirement.</a:t>
            </a:r>
          </a:p>
          <a:p>
            <a:pPr marL="0" indent="0">
              <a:buNone/>
            </a:pPr>
            <a:r>
              <a:rPr dirty="0"/>
              <a:t>- Test Cases: Maps the test cases used to verify the requirement.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Comprehensive Example of a Traceability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Scenario: System requirement for user authentication in a mobile banking app.</a:t>
            </a:r>
            <a:endParaRPr lang="cs-CZ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26E47-5DAE-3AE3-645D-CECADA63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30" y="2716235"/>
            <a:ext cx="10979953" cy="369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1486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Introduction to Traceability of Requirements</vt:lpstr>
      <vt:lpstr>What is Traceability?</vt:lpstr>
      <vt:lpstr>Key Characteristics of Traceability</vt:lpstr>
      <vt:lpstr>Why Traceability Matters</vt:lpstr>
      <vt:lpstr>How Traceability Maintains System Integrity</vt:lpstr>
      <vt:lpstr>Example: Cybersecurity Requirement Traceability</vt:lpstr>
      <vt:lpstr>What is a Traceability Matrix?</vt:lpstr>
      <vt:lpstr>Components of a Traceability Matrix</vt:lpstr>
      <vt:lpstr>Comprehensive Example of a Traceability Matrix</vt:lpstr>
      <vt:lpstr>Introduction to Traceability Tools</vt:lpstr>
      <vt:lpstr>Popular Tools for Traceability</vt:lpstr>
      <vt:lpstr>Other Tools</vt:lpstr>
      <vt:lpstr>Why Traceability is Crucial in Critical Systems</vt:lpstr>
      <vt:lpstr>Example: Traceability in Automotive Systems (ISO 26262)</vt:lpstr>
      <vt:lpstr>Comprehensive Example in Healthcare</vt:lpstr>
      <vt:lpstr>Exercise: Create a Traceability Matrix</vt:lpstr>
      <vt:lpstr>Example of a Traceability Matrix Exercise</vt:lpstr>
      <vt:lpstr>Key Takeaways</vt:lpstr>
      <vt:lpstr>Requirements Management Standards and Frameworks</vt:lpstr>
      <vt:lpstr>Cybersecurity Standards and Frameworks</vt:lpstr>
      <vt:lpstr>Must-Read Books on Requirements Management</vt:lpstr>
      <vt:lpstr>Tools for Requirements Management &amp; Traceability</vt:lpstr>
      <vt:lpstr>Recommended Whitepapers and Professional Articles</vt:lpstr>
      <vt:lpstr>Certifications and Online Courses</vt:lpstr>
      <vt:lpstr>Online Communities and Forums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Svatopluk Stolfa</cp:lastModifiedBy>
  <cp:revision>3</cp:revision>
  <dcterms:created xsi:type="dcterms:W3CDTF">2013-01-27T09:14:16Z</dcterms:created>
  <dcterms:modified xsi:type="dcterms:W3CDTF">2024-10-13T16:18:20Z</dcterms:modified>
  <cp:category/>
</cp:coreProperties>
</file>