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6" d="100"/>
          <a:sy n="146" d="100"/>
        </p:scale>
        <p:origin x="918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Lecture Objective:</a:t>
            </a:r>
          </a:p>
          <a:p>
            <a:pPr marL="0" indent="0">
              <a:buNone/>
            </a:pPr>
            <a:r>
              <a:rPr dirty="0"/>
              <a:t>- Understand the role of Configuration Management (CM) in maintaining system integrity.</a:t>
            </a:r>
          </a:p>
          <a:p>
            <a:pPr marL="0" indent="0">
              <a:buNone/>
            </a:pPr>
            <a:r>
              <a:rPr dirty="0"/>
              <a:t>- Explore Software Quality Assurance (SQA) techniques and how they ensure product quality.</a:t>
            </a:r>
          </a:p>
          <a:p>
            <a:pPr marL="0" indent="0">
              <a:buNone/>
            </a:pPr>
            <a:r>
              <a:rPr dirty="0"/>
              <a:t>- Introduce Continuous Integration (CI) as a key practice for ensuring consistent, high-quality software development.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for CI and SCM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Jenkins: Automates builds, tests, and deployments.</a:t>
            </a:r>
          </a:p>
          <a:p>
            <a:pPr marL="0" indent="0">
              <a:buNone/>
            </a:pPr>
            <a:r>
              <a:rPr dirty="0"/>
              <a:t>- GitLab CI: Integrates CI/CD pipelines with GitLab repositories.</a:t>
            </a:r>
          </a:p>
          <a:p>
            <a:pPr marL="0" indent="0">
              <a:buNone/>
            </a:pPr>
            <a:r>
              <a:rPr dirty="0"/>
              <a:t>- Travis CI: Cloud-based CI tool for open-source projects.</a:t>
            </a:r>
          </a:p>
          <a:p>
            <a:pPr marL="0" indent="0">
              <a:buNone/>
            </a:pPr>
            <a:r>
              <a:rPr dirty="0"/>
              <a:t>- Real-world Example: Jenkins pipeline configured to build and test every commit.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Quality Assurance (SQA)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dirty="0"/>
              <a:t>Definition:</a:t>
            </a:r>
          </a:p>
          <a:p>
            <a:pPr marL="0" indent="0">
              <a:buNone/>
            </a:pPr>
            <a:r>
              <a:rPr dirty="0"/>
              <a:t>- SQA refers to practices and methodologies that ensure software meets predefined quality standards.</a:t>
            </a:r>
          </a:p>
          <a:p>
            <a:pPr marL="0" indent="0">
              <a:buNone/>
            </a:pPr>
            <a:r>
              <a:rPr dirty="0"/>
              <a:t>Focus Areas:</a:t>
            </a:r>
          </a:p>
          <a:p>
            <a:pPr marL="0" indent="0">
              <a:buNone/>
            </a:pPr>
            <a:r>
              <a:rPr dirty="0"/>
              <a:t>1. Functionality.</a:t>
            </a:r>
          </a:p>
          <a:p>
            <a:pPr marL="0" indent="0">
              <a:buNone/>
            </a:pPr>
            <a:r>
              <a:rPr dirty="0"/>
              <a:t>2. Reliability.</a:t>
            </a:r>
          </a:p>
          <a:p>
            <a:pPr marL="0" indent="0">
              <a:buNone/>
            </a:pPr>
            <a:r>
              <a:rPr dirty="0"/>
              <a:t>3. Usability.</a:t>
            </a:r>
          </a:p>
          <a:p>
            <a:pPr marL="0" indent="0">
              <a:buNone/>
            </a:pPr>
            <a:r>
              <a:rPr dirty="0"/>
              <a:t>4. Efficiency.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 as Part of SQA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Types of Testing:</a:t>
            </a:r>
          </a:p>
          <a:p>
            <a:pPr marL="0" indent="0">
              <a:buNone/>
            </a:pPr>
            <a:r>
              <a:rPr dirty="0"/>
              <a:t>1. Unit Testing: Testing individual components.</a:t>
            </a:r>
          </a:p>
          <a:p>
            <a:pPr marL="0" indent="0">
              <a:buNone/>
            </a:pPr>
            <a:r>
              <a:rPr dirty="0"/>
              <a:t>2. Integration Testing: Testing interactions between components.</a:t>
            </a:r>
          </a:p>
          <a:p>
            <a:pPr marL="0" indent="0">
              <a:buNone/>
            </a:pPr>
            <a:r>
              <a:rPr dirty="0"/>
              <a:t>3. System Testing: Verifying the system against requirements.</a:t>
            </a:r>
          </a:p>
          <a:p>
            <a:pPr marL="0" indent="0">
              <a:buNone/>
            </a:pPr>
            <a:r>
              <a:rPr dirty="0"/>
              <a:t>4. Acceptance Testing: Testing from the user’s perspective.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 and SQA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Automated testing in CI ensures that code changes are thoroughly tested before integration.</a:t>
            </a:r>
          </a:p>
          <a:p>
            <a:pPr marL="0" indent="0">
              <a:buNone/>
            </a:pPr>
            <a:r>
              <a:rPr dirty="0"/>
              <a:t>- Benefits:</a:t>
            </a:r>
          </a:p>
          <a:p>
            <a:pPr marL="0" indent="0">
              <a:buNone/>
            </a:pPr>
            <a:r>
              <a:rPr dirty="0"/>
              <a:t>1. Early Bug Detection.</a:t>
            </a:r>
          </a:p>
          <a:p>
            <a:pPr marL="0" indent="0">
              <a:buNone/>
            </a:pPr>
            <a:r>
              <a:rPr dirty="0"/>
              <a:t>2. Faster Feedback.</a:t>
            </a:r>
          </a:p>
          <a:p>
            <a:pPr marL="0" indent="0">
              <a:buNone/>
            </a:pPr>
            <a:r>
              <a:rPr dirty="0"/>
              <a:t>3. Better Code Quality.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Study: CI at Netflix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Scenario: Netflix uses a custom CI/CD pipeline to automate testing and deployments.</a:t>
            </a:r>
          </a:p>
          <a:p>
            <a:pPr marL="0" indent="0">
              <a:buNone/>
            </a:pPr>
            <a:r>
              <a:rPr dirty="0"/>
              <a:t>Outcome: Multiple updates are deployed daily, with minimal downtime and high reliability.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of CI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Flaky Tests: Automated tests may sometimes fail intermittently.</a:t>
            </a:r>
          </a:p>
          <a:p>
            <a:pPr marL="0" indent="0">
              <a:buNone/>
            </a:pPr>
            <a:r>
              <a:rPr dirty="0"/>
              <a:t>- Tooling Complexity: Setting up CI tools can be complex.</a:t>
            </a:r>
          </a:p>
          <a:p>
            <a:pPr marL="0" indent="0">
              <a:buNone/>
            </a:pPr>
            <a:r>
              <a:rPr dirty="0"/>
              <a:t>- Cultural Shift: Developers must adapt to frequent, small commits.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 for 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1. Frequent Commits: Commit small changes frequently.</a:t>
            </a:r>
          </a:p>
          <a:p>
            <a:pPr marL="0" indent="0">
              <a:buNone/>
            </a:pPr>
            <a:r>
              <a:rPr dirty="0"/>
              <a:t>2. Automated Tests: Ensure all critical parts of the application are tested.</a:t>
            </a:r>
          </a:p>
          <a:p>
            <a:pPr marL="0" indent="0">
              <a:buNone/>
            </a:pPr>
            <a:r>
              <a:rPr dirty="0"/>
              <a:t>3. Fast Builds: Keep builds under 10 minutes.</a:t>
            </a:r>
          </a:p>
          <a:p>
            <a:pPr marL="0" indent="0">
              <a:buNone/>
            </a:pPr>
            <a:r>
              <a:rPr dirty="0"/>
              <a:t>4. Use Feature Flags: Allow incomplete features to be merged without visibility to users.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Release Management in 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Release management ensures that new versions of software are deployed correctly across environments.</a:t>
            </a:r>
          </a:p>
          <a:p>
            <a:pPr marL="0" indent="0">
              <a:buNone/>
            </a:pPr>
            <a:r>
              <a:rPr dirty="0"/>
              <a:t>- Tools: Jenkins, GitLab, </a:t>
            </a:r>
            <a:r>
              <a:rPr dirty="0" err="1"/>
              <a:t>CircleCI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- Real-world Example: CI/CD pipeline ensures code changes that pass tests are deployed to staging automatically.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Configuration Management: Tracks and manages software components.</a:t>
            </a:r>
          </a:p>
          <a:p>
            <a:pPr marL="0" indent="0">
              <a:buNone/>
            </a:pPr>
            <a:r>
              <a:rPr dirty="0"/>
              <a:t>- Software Quality Assurance: Ensures software meets quality standards through automated testing.</a:t>
            </a:r>
          </a:p>
          <a:p>
            <a:pPr marL="0" indent="0">
              <a:buNone/>
            </a:pPr>
            <a:r>
              <a:rPr dirty="0"/>
              <a:t>- Continuous Integration: Automates the integration and testing of code, enabling faster, reliable software development.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 and Retrospective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Discussion:</a:t>
            </a:r>
          </a:p>
          <a:p>
            <a:pPr marL="0" indent="0">
              <a:buNone/>
            </a:pPr>
            <a:r>
              <a:rPr dirty="0"/>
              <a:t>- How do you manage version control and testing in your projects?</a:t>
            </a:r>
          </a:p>
          <a:p>
            <a:pPr marL="0" indent="0">
              <a:buNone/>
            </a:pPr>
            <a:r>
              <a:rPr dirty="0"/>
              <a:t>- What challenges do you anticipate when implementing CI in a real-world environment?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Configuration Management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dirty="0"/>
              <a:t>Definition:</a:t>
            </a:r>
          </a:p>
          <a:p>
            <a:pPr marL="0" indent="0">
              <a:buNone/>
            </a:pPr>
            <a:r>
              <a:rPr dirty="0"/>
              <a:t>- CM is the process of controlling and tracking changes to software components to maintain system consistency and integrity.</a:t>
            </a:r>
          </a:p>
          <a:p>
            <a:pPr marL="0" indent="0">
              <a:buNone/>
            </a:pPr>
            <a:r>
              <a:rPr dirty="0"/>
              <a:t>Importance:</a:t>
            </a:r>
          </a:p>
          <a:p>
            <a:pPr marL="0" indent="0">
              <a:buNone/>
            </a:pPr>
            <a:r>
              <a:rPr dirty="0"/>
              <a:t>- Prevents Version Conflicts: Ensures that multiple developers can work on different parts of the software without conflicts.</a:t>
            </a:r>
          </a:p>
          <a:p>
            <a:pPr marL="0" indent="0">
              <a:buNone/>
            </a:pPr>
            <a:r>
              <a:rPr dirty="0"/>
              <a:t>- Maintains System Integrity: Helps track all parts of the system (source code, libraries, documents) to avoid mismatches between environments.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Resources: Configuration Management (CM)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dirty="0"/>
              <a:t>Books:</a:t>
            </a:r>
          </a:p>
          <a:p>
            <a:pPr marL="0" indent="0">
              <a:buNone/>
            </a:pPr>
            <a:r>
              <a:rPr dirty="0"/>
              <a:t>1. Aiello, B., &amp; Sachs, L. (2010). Configuration Management Best Practices: Practical Methods that Work in the Real World.</a:t>
            </a:r>
          </a:p>
          <a:p>
            <a:pPr marL="0" indent="0">
              <a:buNone/>
            </a:pPr>
            <a:r>
              <a:rPr dirty="0"/>
              <a:t>   Link: https://www.amazon.com/Configuration-Management-Best-Practices-Practical/dp/0321685865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2. Peterson, L., &amp; Desrochers, P. (2021). Software Configuration Management Patterns: Effective Teamwork, Practical Integration.</a:t>
            </a:r>
          </a:p>
          <a:p>
            <a:pPr marL="0" indent="0">
              <a:buNone/>
            </a:pPr>
            <a:r>
              <a:rPr dirty="0"/>
              <a:t>   Link: https://www.amazon.com/Software-Configuration-Management-Patterns-Effective/dp/0321639576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Papers:</a:t>
            </a:r>
          </a:p>
          <a:p>
            <a:pPr marL="0" indent="0">
              <a:buNone/>
            </a:pPr>
            <a:r>
              <a:rPr dirty="0"/>
              <a:t>1. </a:t>
            </a:r>
            <a:r>
              <a:rPr dirty="0" err="1"/>
              <a:t>Mikkonen</a:t>
            </a:r>
            <a:r>
              <a:rPr dirty="0"/>
              <a:t>, T., &amp; </a:t>
            </a:r>
            <a:r>
              <a:rPr dirty="0" err="1"/>
              <a:t>Taibi</a:t>
            </a:r>
            <a:r>
              <a:rPr dirty="0"/>
              <a:t>, D. (2018). DevOps in Practice: A Multiple Case Study of Five Companies.</a:t>
            </a:r>
          </a:p>
          <a:p>
            <a:pPr marL="0" indent="0">
              <a:buNone/>
            </a:pPr>
            <a:r>
              <a:rPr dirty="0"/>
              <a:t>   Link: https://doi.org/10.1016/j.infsof.2018.06.005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Websites:</a:t>
            </a:r>
          </a:p>
          <a:p>
            <a:pPr marL="0" indent="0">
              <a:buNone/>
            </a:pPr>
            <a:r>
              <a:rPr dirty="0"/>
              <a:t>1. GitLab Documentation: https://docs.gitlab.com/</a:t>
            </a:r>
          </a:p>
          <a:p>
            <a:pPr marL="0" indent="0">
              <a:buNone/>
            </a:pPr>
            <a:r>
              <a:rPr dirty="0"/>
              <a:t>2. Terraform by </a:t>
            </a:r>
            <a:r>
              <a:rPr dirty="0" err="1"/>
              <a:t>HashiCorp</a:t>
            </a:r>
            <a:r>
              <a:rPr dirty="0"/>
              <a:t>: https://www.terraform.io/docs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Resources: Software Quality Assurance (SQA)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dirty="0"/>
              <a:t>Books:</a:t>
            </a:r>
          </a:p>
          <a:p>
            <a:pPr marL="0" indent="0">
              <a:buNone/>
            </a:pPr>
            <a:r>
              <a:rPr dirty="0"/>
              <a:t>1. Richardson, C., &amp; Smith, J. (2022). Software Quality Engineering: Testing, Quality Assurance, and Quality Improvement.</a:t>
            </a:r>
          </a:p>
          <a:p>
            <a:pPr marL="0" indent="0">
              <a:buNone/>
            </a:pPr>
            <a:r>
              <a:rPr dirty="0"/>
              <a:t>   Link: https://www.crcpress.com/Software-Quality-Engineering-Testing-Quality-Assurance-and-Quality-Improvement/Richardson-Smith/p/book/9780367775747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2. Rai, A. (2020). Practical Test Design: Selection of Traditional, Agile, and Hybrid Approaches.</a:t>
            </a:r>
          </a:p>
          <a:p>
            <a:pPr marL="0" indent="0">
              <a:buNone/>
            </a:pPr>
            <a:r>
              <a:rPr dirty="0"/>
              <a:t>   Link: https://link.springer.com/book/10.1007/978-1-4842-5130-6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Papers:</a:t>
            </a:r>
          </a:p>
          <a:p>
            <a:pPr marL="0" indent="0">
              <a:buNone/>
            </a:pPr>
            <a:r>
              <a:rPr dirty="0"/>
              <a:t>1. Rahman, M. S., &amp; Menzies, T. (2021). Benchmarking Automated Software Testing Tools for Agile Projects.</a:t>
            </a:r>
          </a:p>
          <a:p>
            <a:pPr marL="0" indent="0">
              <a:buNone/>
            </a:pPr>
            <a:r>
              <a:rPr dirty="0"/>
              <a:t>   Link: https://doi.org/10.1109/TSE.2020.3043091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Websites:</a:t>
            </a:r>
          </a:p>
          <a:p>
            <a:pPr marL="0" indent="0">
              <a:buNone/>
            </a:pPr>
            <a:r>
              <a:rPr dirty="0"/>
              <a:t>1. SonarQube: https://www.sonarqube.org/</a:t>
            </a:r>
          </a:p>
          <a:p>
            <a:pPr marL="0" indent="0">
              <a:buNone/>
            </a:pPr>
            <a:r>
              <a:rPr dirty="0"/>
              <a:t>2. Cypress.io: https://www.cypress.io/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Resources: Continuous Integration (CI)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dirty="0"/>
              <a:t>Books:</a:t>
            </a:r>
          </a:p>
          <a:p>
            <a:pPr marL="0" indent="0">
              <a:buNone/>
            </a:pPr>
            <a:r>
              <a:rPr dirty="0"/>
              <a:t>1. Humble, J., &amp; Farley, D. (2010). Continuous Delivery: Reliable Software Releases through Build, Test, and Deployment Automation.</a:t>
            </a:r>
          </a:p>
          <a:p>
            <a:pPr marL="0" indent="0">
              <a:buNone/>
            </a:pPr>
            <a:r>
              <a:rPr dirty="0"/>
              <a:t>   Link: https://www.amazon.com/Continuous-Delivery-Deployment-Automation-Addison-Wesley/dp/0321601912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2. Hilton, M., &amp; Bird, C. (2022). The Art of CI/CD: DevOps Best Practices for Modern Software Development.</a:t>
            </a:r>
          </a:p>
          <a:p>
            <a:pPr marL="0" indent="0">
              <a:buNone/>
            </a:pPr>
            <a:r>
              <a:rPr dirty="0"/>
              <a:t>   Link: https://www.oreilly.com/library/view/the-art-of/9781492087930/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Papers:</a:t>
            </a:r>
          </a:p>
          <a:p>
            <a:pPr marL="0" indent="0">
              <a:buNone/>
            </a:pPr>
            <a:r>
              <a:rPr dirty="0"/>
              <a:t>1. Vassallo, A., &amp; Yu, Y. (2021). A Survey of Continuous Integration and Continuous Delivery in the Modern Software Engineering Landscape.</a:t>
            </a:r>
          </a:p>
          <a:p>
            <a:pPr marL="0" indent="0">
              <a:buNone/>
            </a:pPr>
            <a:r>
              <a:rPr dirty="0"/>
              <a:t>   Link: https://doi.org/10.1145/3453155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Websites:</a:t>
            </a:r>
          </a:p>
          <a:p>
            <a:pPr marL="0" indent="0">
              <a:buNone/>
            </a:pPr>
            <a:r>
              <a:rPr dirty="0"/>
              <a:t>1. Jenkins Documentation: https://www.jenkins.io/doc/</a:t>
            </a:r>
          </a:p>
          <a:p>
            <a:pPr marL="0" indent="0">
              <a:buNone/>
            </a:pPr>
            <a:r>
              <a:rPr dirty="0"/>
              <a:t>2. </a:t>
            </a:r>
            <a:r>
              <a:rPr dirty="0" err="1"/>
              <a:t>CircleCI</a:t>
            </a:r>
            <a:r>
              <a:rPr dirty="0"/>
              <a:t> Documentation: https://circleci.com/docs/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Concepts in Configuration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dirty="0"/>
              <a:t>1. Configuration Items (CIs):</a:t>
            </a:r>
          </a:p>
          <a:p>
            <a:pPr marL="0" indent="0">
              <a:buNone/>
            </a:pPr>
            <a:r>
              <a:rPr dirty="0"/>
              <a:t>- Definition: Components or assets under configuration control.</a:t>
            </a:r>
          </a:p>
          <a:p>
            <a:pPr marL="0" indent="0">
              <a:buNone/>
            </a:pPr>
            <a:r>
              <a:rPr dirty="0"/>
              <a:t>- Examples: Source code, documentation, configuration files.</a:t>
            </a:r>
          </a:p>
          <a:p>
            <a:pPr marL="0" indent="0">
              <a:buNone/>
            </a:pPr>
            <a:r>
              <a:rPr dirty="0"/>
              <a:t>- Real-world Example: Source code and security settings for a banking app.</a:t>
            </a:r>
          </a:p>
          <a:p>
            <a:pPr marL="0" indent="0">
              <a:buNone/>
            </a:pPr>
            <a:r>
              <a:rPr dirty="0"/>
              <a:t>2. Version Control:</a:t>
            </a:r>
          </a:p>
          <a:p>
            <a:pPr marL="0" indent="0">
              <a:buNone/>
            </a:pPr>
            <a:r>
              <a:rPr dirty="0"/>
              <a:t>- Definition: Practice of managing changes to CIs.</a:t>
            </a:r>
          </a:p>
          <a:p>
            <a:pPr marL="0" indent="0">
              <a:buNone/>
            </a:pPr>
            <a:r>
              <a:rPr dirty="0"/>
              <a:t>- Tools: Git, SVN.</a:t>
            </a:r>
          </a:p>
          <a:p>
            <a:pPr marL="0" indent="0">
              <a:buNone/>
            </a:pPr>
            <a:r>
              <a:rPr dirty="0"/>
              <a:t>- Real-world Example: Git feature branches for isolated development.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Concepts in Configuration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dirty="0"/>
              <a:t>3. Change Control:</a:t>
            </a:r>
          </a:p>
          <a:p>
            <a:pPr marL="0" indent="0">
              <a:buNone/>
            </a:pPr>
            <a:r>
              <a:rPr dirty="0"/>
              <a:t>- Definition: Structured process for approving and implementing changes.</a:t>
            </a:r>
          </a:p>
          <a:p>
            <a:pPr marL="0" indent="0">
              <a:buNone/>
            </a:pPr>
            <a:r>
              <a:rPr dirty="0"/>
              <a:t>- Process: Change request → Review → Approval → Implementation.</a:t>
            </a:r>
          </a:p>
          <a:p>
            <a:pPr marL="0" indent="0">
              <a:buNone/>
            </a:pPr>
            <a:r>
              <a:rPr dirty="0"/>
              <a:t>4. Release Management:</a:t>
            </a:r>
          </a:p>
          <a:p>
            <a:pPr marL="0" indent="0">
              <a:buNone/>
            </a:pPr>
            <a:r>
              <a:rPr dirty="0"/>
              <a:t>- Definition: Managing deployment of software across multiple environments (Dev, QA, Production).</a:t>
            </a:r>
          </a:p>
          <a:p>
            <a:pPr marL="0" indent="0">
              <a:buNone/>
            </a:pPr>
            <a:r>
              <a:rPr dirty="0"/>
              <a:t>- Real-world Example: Netflix’s automated release management to deploy updates without downtime.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Software Configuration Management (SCM)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1. Configuration Identification:</a:t>
            </a:r>
          </a:p>
          <a:p>
            <a:pPr marL="0" indent="0">
              <a:buNone/>
            </a:pPr>
            <a:r>
              <a:rPr dirty="0"/>
              <a:t>- Identify parts of the system to be tracked.</a:t>
            </a:r>
          </a:p>
          <a:p>
            <a:pPr marL="0" indent="0">
              <a:buNone/>
            </a:pPr>
            <a:r>
              <a:rPr dirty="0"/>
              <a:t>- Baseline: A reference point for configuration items.</a:t>
            </a:r>
          </a:p>
          <a:p>
            <a:pPr marL="0" indent="0">
              <a:buNone/>
            </a:pPr>
            <a:r>
              <a:rPr dirty="0"/>
              <a:t>2. Version Control:</a:t>
            </a:r>
          </a:p>
          <a:p>
            <a:pPr marL="0" indent="0">
              <a:buNone/>
            </a:pPr>
            <a:r>
              <a:rPr dirty="0"/>
              <a:t>- Track changes using tools like Git.</a:t>
            </a:r>
          </a:p>
          <a:p>
            <a:pPr marL="0" indent="0">
              <a:buNone/>
            </a:pPr>
            <a:r>
              <a:rPr dirty="0"/>
              <a:t>- Real-world Example: Tracking versions of a mobile app using Git.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SCM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3. Change Management:</a:t>
            </a:r>
          </a:p>
          <a:p>
            <a:pPr marL="0" indent="0">
              <a:buNone/>
            </a:pPr>
            <a:r>
              <a:rPr dirty="0"/>
              <a:t>- Change request is reviewed and approved by the Change Control Board (CCB).</a:t>
            </a:r>
          </a:p>
          <a:p>
            <a:pPr marL="0" indent="0">
              <a:buNone/>
            </a:pPr>
            <a:r>
              <a:rPr dirty="0"/>
              <a:t>4. Configuration Auditing:</a:t>
            </a:r>
          </a:p>
          <a:p>
            <a:pPr marL="0" indent="0">
              <a:buNone/>
            </a:pPr>
            <a:r>
              <a:rPr dirty="0"/>
              <a:t>- Check that all changes are consistent and meet standards.</a:t>
            </a:r>
          </a:p>
          <a:p>
            <a:pPr marL="0" indent="0">
              <a:buNone/>
            </a:pPr>
            <a:r>
              <a:rPr dirty="0"/>
              <a:t>5. Status Reporting:</a:t>
            </a:r>
          </a:p>
          <a:p>
            <a:pPr marL="0" indent="0">
              <a:buNone/>
            </a:pPr>
            <a:r>
              <a:rPr dirty="0"/>
              <a:t>- Track the current configuration state and provide updates to the team.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Continuous Integration (CI)?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dirty="0"/>
              <a:t>Definition:</a:t>
            </a:r>
          </a:p>
          <a:p>
            <a:pPr marL="0" indent="0">
              <a:buNone/>
            </a:pPr>
            <a:r>
              <a:rPr dirty="0"/>
              <a:t>- CI is a practice where code changes are integrated into the main branch frequently, and each integration is automatically tested.</a:t>
            </a:r>
          </a:p>
          <a:p>
            <a:pPr marL="0" indent="0">
              <a:buNone/>
            </a:pPr>
            <a:r>
              <a:rPr dirty="0"/>
              <a:t>Key Principles:</a:t>
            </a:r>
          </a:p>
          <a:p>
            <a:pPr marL="0" indent="0">
              <a:buNone/>
            </a:pPr>
            <a:r>
              <a:rPr dirty="0"/>
              <a:t>1. Frequent Commits.</a:t>
            </a:r>
          </a:p>
          <a:p>
            <a:pPr marL="0" indent="0">
              <a:buNone/>
            </a:pPr>
            <a:r>
              <a:rPr dirty="0"/>
              <a:t>2. Automated Builds.</a:t>
            </a:r>
          </a:p>
          <a:p>
            <a:pPr marL="0" indent="0">
              <a:buNone/>
            </a:pPr>
            <a:r>
              <a:rPr dirty="0"/>
              <a:t>3. Automated Testing.</a:t>
            </a:r>
          </a:p>
          <a:p>
            <a:pPr marL="0" indent="0">
              <a:buNone/>
            </a:pPr>
            <a:r>
              <a:rPr dirty="0"/>
              <a:t>4. Rapid Feedback.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CI Fits into Configuration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CI relies on version control (e.g., Git) to manage changes.</a:t>
            </a:r>
          </a:p>
          <a:p>
            <a:pPr marL="0" indent="0">
              <a:buNone/>
            </a:pPr>
            <a:r>
              <a:rPr dirty="0"/>
              <a:t>- Change control is automated through CI, as every code change is reviewed, tested, and integrated automatically.</a:t>
            </a:r>
          </a:p>
          <a:p>
            <a:pPr marL="0" indent="0">
              <a:buNone/>
            </a:pPr>
            <a:r>
              <a:rPr dirty="0"/>
              <a:t>Real-world Example: CI tools like Jenkins automate code integration and testing.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of a CI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Scenario: An e-commerce platform team uses CI to ensure that every commit is tested.</a:t>
            </a:r>
          </a:p>
          <a:p>
            <a:pPr marL="0" indent="0">
              <a:buNone/>
            </a:pPr>
            <a:r>
              <a:rPr dirty="0"/>
              <a:t>1. Commit: Developer commits code to Git.</a:t>
            </a:r>
          </a:p>
          <a:p>
            <a:pPr marL="0" indent="0">
              <a:buNone/>
            </a:pPr>
            <a:r>
              <a:rPr dirty="0"/>
              <a:t>2. Build: CI tool (e.g., Jenkins) builds the application.</a:t>
            </a:r>
          </a:p>
          <a:p>
            <a:pPr marL="0" indent="0">
              <a:buNone/>
            </a:pPr>
            <a:r>
              <a:rPr dirty="0"/>
              <a:t>3. Test: Automated tests run to validate changes.</a:t>
            </a:r>
          </a:p>
          <a:p>
            <a:pPr marL="0" indent="0">
              <a:buNone/>
            </a:pPr>
            <a:r>
              <a:rPr dirty="0"/>
              <a:t>4. Feedback: Developers receive immediate feedback if tests fail.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1523</Words>
  <Application>Microsoft Office PowerPoint</Application>
  <PresentationFormat>Widescreen</PresentationFormat>
  <Paragraphs>153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Introduction</vt:lpstr>
      <vt:lpstr>Why Configuration Management Matters</vt:lpstr>
      <vt:lpstr>Key Concepts in Configuration Management</vt:lpstr>
      <vt:lpstr>Key Concepts in Configuration Management</vt:lpstr>
      <vt:lpstr>Software Configuration Management (SCM) Process</vt:lpstr>
      <vt:lpstr>SCM Process</vt:lpstr>
      <vt:lpstr>What is Continuous Integration (CI)?</vt:lpstr>
      <vt:lpstr>How CI Fits into Configuration Management</vt:lpstr>
      <vt:lpstr>Example of a CI Workflow</vt:lpstr>
      <vt:lpstr>Tools for CI and SCM</vt:lpstr>
      <vt:lpstr>Software Quality Assurance (SQA)</vt:lpstr>
      <vt:lpstr>Testing as Part of SQA</vt:lpstr>
      <vt:lpstr>CI and SQA Integration</vt:lpstr>
      <vt:lpstr>Case Study: CI at Netflix</vt:lpstr>
      <vt:lpstr>Challenges of CI Implementation</vt:lpstr>
      <vt:lpstr>Best Practices for CI</vt:lpstr>
      <vt:lpstr>Release Management in CI</vt:lpstr>
      <vt:lpstr>Summary</vt:lpstr>
      <vt:lpstr>Q&amp;A and Retrospective</vt:lpstr>
      <vt:lpstr>Resources: Configuration Management (CM)</vt:lpstr>
      <vt:lpstr>Resources: Software Quality Assurance (SQA)</vt:lpstr>
      <vt:lpstr>Resources: Continuous Integration (CI)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Svatopluk Stolfa</cp:lastModifiedBy>
  <cp:revision>2</cp:revision>
  <dcterms:created xsi:type="dcterms:W3CDTF">2013-01-27T09:14:16Z</dcterms:created>
  <dcterms:modified xsi:type="dcterms:W3CDTF">2024-10-20T16:32:52Z</dcterms:modified>
  <cp:category/>
</cp:coreProperties>
</file>