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74"/>
  </p:notesMasterIdLst>
  <p:handoutMasterIdLst>
    <p:handoutMasterId r:id="rId175"/>
  </p:handoutMasterIdLst>
  <p:sldIdLst>
    <p:sldId id="262" r:id="rId2"/>
    <p:sldId id="260" r:id="rId3"/>
    <p:sldId id="257" r:id="rId4"/>
    <p:sldId id="264" r:id="rId5"/>
    <p:sldId id="266" r:id="rId6"/>
    <p:sldId id="271" r:id="rId7"/>
    <p:sldId id="270" r:id="rId8"/>
    <p:sldId id="265" r:id="rId9"/>
    <p:sldId id="279" r:id="rId10"/>
    <p:sldId id="267" r:id="rId11"/>
    <p:sldId id="268" r:id="rId12"/>
    <p:sldId id="273" r:id="rId13"/>
    <p:sldId id="274" r:id="rId14"/>
    <p:sldId id="275" r:id="rId15"/>
    <p:sldId id="276" r:id="rId16"/>
    <p:sldId id="277" r:id="rId17"/>
    <p:sldId id="278" r:id="rId18"/>
    <p:sldId id="305" r:id="rId19"/>
    <p:sldId id="306" r:id="rId20"/>
    <p:sldId id="307" r:id="rId21"/>
    <p:sldId id="308" r:id="rId22"/>
    <p:sldId id="309" r:id="rId23"/>
    <p:sldId id="310" r:id="rId24"/>
    <p:sldId id="311" r:id="rId25"/>
    <p:sldId id="293" r:id="rId26"/>
    <p:sldId id="294" r:id="rId27"/>
    <p:sldId id="295" r:id="rId28"/>
    <p:sldId id="296" r:id="rId29"/>
    <p:sldId id="297" r:id="rId30"/>
    <p:sldId id="316" r:id="rId31"/>
    <p:sldId id="317" r:id="rId32"/>
    <p:sldId id="318" r:id="rId33"/>
    <p:sldId id="319" r:id="rId34"/>
    <p:sldId id="32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8" r:id="rId48"/>
    <p:sldId id="299" r:id="rId49"/>
    <p:sldId id="300" r:id="rId50"/>
    <p:sldId id="301" r:id="rId51"/>
    <p:sldId id="302" r:id="rId52"/>
    <p:sldId id="303" r:id="rId53"/>
    <p:sldId id="304" r:id="rId54"/>
    <p:sldId id="312" r:id="rId55"/>
    <p:sldId id="313" r:id="rId56"/>
    <p:sldId id="314" r:id="rId57"/>
    <p:sldId id="315" r:id="rId58"/>
    <p:sldId id="321" r:id="rId59"/>
    <p:sldId id="322" r:id="rId60"/>
    <p:sldId id="323" r:id="rId61"/>
    <p:sldId id="324" r:id="rId62"/>
    <p:sldId id="326" r:id="rId63"/>
    <p:sldId id="327" r:id="rId64"/>
    <p:sldId id="328" r:id="rId65"/>
    <p:sldId id="329" r:id="rId66"/>
    <p:sldId id="330" r:id="rId67"/>
    <p:sldId id="331" r:id="rId68"/>
    <p:sldId id="332" r:id="rId69"/>
    <p:sldId id="325" r:id="rId70"/>
    <p:sldId id="333" r:id="rId71"/>
    <p:sldId id="280" r:id="rId72"/>
    <p:sldId id="616" r:id="rId73"/>
    <p:sldId id="617" r:id="rId74"/>
    <p:sldId id="618" r:id="rId75"/>
    <p:sldId id="619" r:id="rId76"/>
    <p:sldId id="620" r:id="rId77"/>
    <p:sldId id="621" r:id="rId78"/>
    <p:sldId id="624" r:id="rId79"/>
    <p:sldId id="622" r:id="rId80"/>
    <p:sldId id="623" r:id="rId81"/>
    <p:sldId id="625" r:id="rId82"/>
    <p:sldId id="626" r:id="rId83"/>
    <p:sldId id="627" r:id="rId84"/>
    <p:sldId id="628" r:id="rId85"/>
    <p:sldId id="629" r:id="rId86"/>
    <p:sldId id="630" r:id="rId87"/>
    <p:sldId id="631" r:id="rId88"/>
    <p:sldId id="641" r:id="rId89"/>
    <p:sldId id="642" r:id="rId90"/>
    <p:sldId id="643" r:id="rId91"/>
    <p:sldId id="632" r:id="rId92"/>
    <p:sldId id="633" r:id="rId93"/>
    <p:sldId id="634" r:id="rId94"/>
    <p:sldId id="635" r:id="rId95"/>
    <p:sldId id="636" r:id="rId96"/>
    <p:sldId id="637" r:id="rId97"/>
    <p:sldId id="638" r:id="rId98"/>
    <p:sldId id="639" r:id="rId99"/>
    <p:sldId id="640" r:id="rId100"/>
    <p:sldId id="644" r:id="rId101"/>
    <p:sldId id="645" r:id="rId102"/>
    <p:sldId id="646" r:id="rId103"/>
    <p:sldId id="647" r:id="rId104"/>
    <p:sldId id="648" r:id="rId105"/>
    <p:sldId id="649" r:id="rId106"/>
    <p:sldId id="650" r:id="rId107"/>
    <p:sldId id="651" r:id="rId108"/>
    <p:sldId id="652" r:id="rId109"/>
    <p:sldId id="653" r:id="rId110"/>
    <p:sldId id="655" r:id="rId111"/>
    <p:sldId id="654" r:id="rId112"/>
    <p:sldId id="656" r:id="rId113"/>
    <p:sldId id="657" r:id="rId114"/>
    <p:sldId id="658" r:id="rId115"/>
    <p:sldId id="659" r:id="rId116"/>
    <p:sldId id="661" r:id="rId117"/>
    <p:sldId id="660" r:id="rId118"/>
    <p:sldId id="706" r:id="rId119"/>
    <p:sldId id="670" r:id="rId120"/>
    <p:sldId id="679" r:id="rId121"/>
    <p:sldId id="680" r:id="rId122"/>
    <p:sldId id="681" r:id="rId123"/>
    <p:sldId id="662" r:id="rId124"/>
    <p:sldId id="707" r:id="rId125"/>
    <p:sldId id="671" r:id="rId126"/>
    <p:sldId id="682" r:id="rId127"/>
    <p:sldId id="683" r:id="rId128"/>
    <p:sldId id="684" r:id="rId129"/>
    <p:sldId id="663" r:id="rId130"/>
    <p:sldId id="708" r:id="rId131"/>
    <p:sldId id="672" r:id="rId132"/>
    <p:sldId id="685" r:id="rId133"/>
    <p:sldId id="686" r:id="rId134"/>
    <p:sldId id="687" r:id="rId135"/>
    <p:sldId id="664" r:id="rId136"/>
    <p:sldId id="709" r:id="rId137"/>
    <p:sldId id="673" r:id="rId138"/>
    <p:sldId id="688" r:id="rId139"/>
    <p:sldId id="689" r:id="rId140"/>
    <p:sldId id="690" r:id="rId141"/>
    <p:sldId id="665" r:id="rId142"/>
    <p:sldId id="710" r:id="rId143"/>
    <p:sldId id="711" r:id="rId144"/>
    <p:sldId id="712" r:id="rId145"/>
    <p:sldId id="674" r:id="rId146"/>
    <p:sldId id="691" r:id="rId147"/>
    <p:sldId id="692" r:id="rId148"/>
    <p:sldId id="693" r:id="rId149"/>
    <p:sldId id="666" r:id="rId150"/>
    <p:sldId id="675" r:id="rId151"/>
    <p:sldId id="694" r:id="rId152"/>
    <p:sldId id="695" r:id="rId153"/>
    <p:sldId id="696" r:id="rId154"/>
    <p:sldId id="667" r:id="rId155"/>
    <p:sldId id="713" r:id="rId156"/>
    <p:sldId id="714" r:id="rId157"/>
    <p:sldId id="715" r:id="rId158"/>
    <p:sldId id="676" r:id="rId159"/>
    <p:sldId id="697" r:id="rId160"/>
    <p:sldId id="698" r:id="rId161"/>
    <p:sldId id="699" r:id="rId162"/>
    <p:sldId id="668" r:id="rId163"/>
    <p:sldId id="677" r:id="rId164"/>
    <p:sldId id="700" r:id="rId165"/>
    <p:sldId id="701" r:id="rId166"/>
    <p:sldId id="702" r:id="rId167"/>
    <p:sldId id="669" r:id="rId168"/>
    <p:sldId id="678" r:id="rId169"/>
    <p:sldId id="703" r:id="rId170"/>
    <p:sldId id="704" r:id="rId171"/>
    <p:sldId id="705" r:id="rId172"/>
    <p:sldId id="263" r:id="rId173"/>
  </p:sldIdLst>
  <p:sldSz cx="12192000" cy="6858000"/>
  <p:notesSz cx="6858000" cy="9144000"/>
  <p:custDataLst>
    <p:tags r:id="rId176"/>
  </p:custDataLst>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94694"/>
  </p:normalViewPr>
  <p:slideViewPr>
    <p:cSldViewPr snapToGrid="0" snapToObjects="1" showGuides="1">
      <p:cViewPr varScale="1">
        <p:scale>
          <a:sx n="101" d="100"/>
          <a:sy n="101" d="100"/>
        </p:scale>
        <p:origin x="906" y="108"/>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gs" Target="tags/tag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A7E84B11-8086-A046-B6B7-F7A9DB5EA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AE5F8304-EF8E-7A48-A3EC-256BB4EB24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0746FA-9F78-5A43-BFD1-03D27A7F3C92}" type="datetimeFigureOut">
              <a:rPr lang="cs-CZ" smtClean="0"/>
              <a:t>25.10.2022</a:t>
            </a:fld>
            <a:endParaRPr lang="cs-CZ"/>
          </a:p>
        </p:txBody>
      </p:sp>
      <p:sp>
        <p:nvSpPr>
          <p:cNvPr id="4" name="Zástupný symbol pro zápatí 3">
            <a:extLst>
              <a:ext uri="{FF2B5EF4-FFF2-40B4-BE49-F238E27FC236}">
                <a16:creationId xmlns:a16="http://schemas.microsoft.com/office/drawing/2014/main" id="{FCE85A97-9D2F-A74D-874B-B462CB8C63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CB02496D-CD03-4446-AD06-43B91E1688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CC9C5-FF55-F544-A6D3-2B14C7549CF4}" type="slidenum">
              <a:rPr lang="cs-CZ" smtClean="0"/>
              <a:t>‹#›</a:t>
            </a:fld>
            <a:endParaRPr lang="cs-CZ"/>
          </a:p>
        </p:txBody>
      </p:sp>
    </p:spTree>
    <p:extLst>
      <p:ext uri="{BB962C8B-B14F-4D97-AF65-F5344CB8AC3E}">
        <p14:creationId xmlns:p14="http://schemas.microsoft.com/office/powerpoint/2010/main" val="4342182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D10F-BC7E-0545-A8D3-D708044527A6}" type="datetimeFigureOut">
              <a:rPr lang="cs-CZ" smtClean="0"/>
              <a:t>25.10.2022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cs-CZ"/>
              <a:t>Upravte styly předlohy textu.
Druhá úroveň
Třetí úroveň
Čtvrtá úroveň
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77E90-4C3A-1A40-BB34-28A95E688A19}" type="slidenum">
              <a:rPr lang="cs-CZ" smtClean="0"/>
              <a:t>‹#›</a:t>
            </a:fld>
            <a:endParaRPr lang="cs-CZ"/>
          </a:p>
        </p:txBody>
      </p:sp>
    </p:spTree>
    <p:extLst>
      <p:ext uri="{BB962C8B-B14F-4D97-AF65-F5344CB8AC3E}">
        <p14:creationId xmlns:p14="http://schemas.microsoft.com/office/powerpoint/2010/main" val="13502421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Footer Placeholder 3"/>
          <p:cNvSpPr>
            <a:spLocks noGrp="1"/>
          </p:cNvSpPr>
          <p:nvPr>
            <p:ph type="ftr" sz="quarter" idx="4"/>
          </p:nvPr>
        </p:nvSpPr>
        <p:spPr/>
        <p:txBody>
          <a:bodyPr/>
          <a:lstStyle/>
          <a:p>
            <a:endParaRPr lang="cs-CZ"/>
          </a:p>
        </p:txBody>
      </p:sp>
      <p:sp>
        <p:nvSpPr>
          <p:cNvPr id="5" name="Slide Number Placeholder 4"/>
          <p:cNvSpPr>
            <a:spLocks noGrp="1"/>
          </p:cNvSpPr>
          <p:nvPr>
            <p:ph type="sldNum" sz="quarter" idx="5"/>
          </p:nvPr>
        </p:nvSpPr>
        <p:spPr/>
        <p:txBody>
          <a:bodyPr/>
          <a:lstStyle/>
          <a:p>
            <a:fld id="{74477E90-4C3A-1A40-BB34-28A95E688A19}" type="slidenum">
              <a:rPr lang="cs-CZ" smtClean="0"/>
              <a:t>0</a:t>
            </a:fld>
            <a:endParaRPr lang="cs-CZ"/>
          </a:p>
        </p:txBody>
      </p:sp>
    </p:spTree>
    <p:extLst>
      <p:ext uri="{BB962C8B-B14F-4D97-AF65-F5344CB8AC3E}">
        <p14:creationId xmlns:p14="http://schemas.microsoft.com/office/powerpoint/2010/main" val="7648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Footer Placeholder 3"/>
          <p:cNvSpPr>
            <a:spLocks noGrp="1"/>
          </p:cNvSpPr>
          <p:nvPr>
            <p:ph type="ftr" sz="quarter" idx="4"/>
          </p:nvPr>
        </p:nvSpPr>
        <p:spPr/>
        <p:txBody>
          <a:bodyPr/>
          <a:lstStyle/>
          <a:p>
            <a:endParaRPr lang="cs-CZ"/>
          </a:p>
        </p:txBody>
      </p:sp>
      <p:sp>
        <p:nvSpPr>
          <p:cNvPr id="5" name="Slide Number Placeholder 4"/>
          <p:cNvSpPr>
            <a:spLocks noGrp="1"/>
          </p:cNvSpPr>
          <p:nvPr>
            <p:ph type="sldNum" sz="quarter" idx="5"/>
          </p:nvPr>
        </p:nvSpPr>
        <p:spPr/>
        <p:txBody>
          <a:bodyPr/>
          <a:lstStyle/>
          <a:p>
            <a:fld id="{74477E90-4C3A-1A40-BB34-28A95E688A19}" type="slidenum">
              <a:rPr lang="cs-CZ" smtClean="0"/>
              <a:t>1</a:t>
            </a:fld>
            <a:endParaRPr lang="cs-CZ"/>
          </a:p>
        </p:txBody>
      </p:sp>
    </p:spTree>
    <p:extLst>
      <p:ext uri="{BB962C8B-B14F-4D97-AF65-F5344CB8AC3E}">
        <p14:creationId xmlns:p14="http://schemas.microsoft.com/office/powerpoint/2010/main" val="188376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74477E90-4C3A-1A40-BB34-28A95E688A19}" type="slidenum">
              <a:rPr lang="cs-CZ" smtClean="0"/>
              <a:t>2</a:t>
            </a:fld>
            <a:endParaRPr lang="cs-CZ"/>
          </a:p>
        </p:txBody>
      </p:sp>
      <p:sp>
        <p:nvSpPr>
          <p:cNvPr id="5" name="Zástupný symbol pro zápatí 4">
            <a:extLst>
              <a:ext uri="{FF2B5EF4-FFF2-40B4-BE49-F238E27FC236}">
                <a16:creationId xmlns:a16="http://schemas.microsoft.com/office/drawing/2014/main" id="{ED41B701-252D-F54C-946A-532BD86221FB}"/>
              </a:ext>
            </a:extLst>
          </p:cNvPr>
          <p:cNvSpPr>
            <a:spLocks noGrp="1"/>
          </p:cNvSpPr>
          <p:nvPr>
            <p:ph type="ftr" sz="quarter" idx="4"/>
          </p:nvPr>
        </p:nvSpPr>
        <p:spPr/>
        <p:txBody>
          <a:bodyPr/>
          <a:lstStyle/>
          <a:p>
            <a:endParaRPr lang="cs-CZ"/>
          </a:p>
        </p:txBody>
      </p:sp>
    </p:spTree>
    <p:extLst>
      <p:ext uri="{BB962C8B-B14F-4D97-AF65-F5344CB8AC3E}">
        <p14:creationId xmlns:p14="http://schemas.microsoft.com/office/powerpoint/2010/main" val="298981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5"/>
          </p:nvPr>
        </p:nvSpPr>
        <p:spPr/>
        <p:txBody>
          <a:bodyPr/>
          <a:lstStyle/>
          <a:p>
            <a:fld id="{74477E90-4C3A-1A40-BB34-28A95E688A19}" type="slidenum">
              <a:rPr lang="cs-CZ" smtClean="0"/>
              <a:t>3</a:t>
            </a:fld>
            <a:endParaRPr lang="cs-CZ"/>
          </a:p>
        </p:txBody>
      </p:sp>
      <p:sp>
        <p:nvSpPr>
          <p:cNvPr id="5" name="Zástupný symbol pro zápatí 4">
            <a:extLst>
              <a:ext uri="{FF2B5EF4-FFF2-40B4-BE49-F238E27FC236}">
                <a16:creationId xmlns:a16="http://schemas.microsoft.com/office/drawing/2014/main" id="{ED41B701-252D-F54C-946A-532BD86221FB}"/>
              </a:ext>
            </a:extLst>
          </p:cNvPr>
          <p:cNvSpPr>
            <a:spLocks noGrp="1"/>
          </p:cNvSpPr>
          <p:nvPr>
            <p:ph type="ftr" sz="quarter" idx="4"/>
          </p:nvPr>
        </p:nvSpPr>
        <p:spPr/>
        <p:txBody>
          <a:bodyPr/>
          <a:lstStyle/>
          <a:p>
            <a:endParaRPr lang="cs-CZ"/>
          </a:p>
        </p:txBody>
      </p:sp>
    </p:spTree>
    <p:extLst>
      <p:ext uri="{BB962C8B-B14F-4D97-AF65-F5344CB8AC3E}">
        <p14:creationId xmlns:p14="http://schemas.microsoft.com/office/powerpoint/2010/main" val="415755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a:extLst>
              <a:ext uri="{FF2B5EF4-FFF2-40B4-BE49-F238E27FC236}">
                <a16:creationId xmlns:a16="http://schemas.microsoft.com/office/drawing/2014/main" id="{5BEE8379-A31A-3E64-D38D-25AEE9BF6E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fld id="{7ADA167E-51B6-4C41-B604-0440E3EC44DB}" type="slidenum">
              <a:rPr lang="en-US" altLang="en-US" sz="1000" b="0">
                <a:latin typeface="Times New Roman" panose="02020603050405020304" pitchFamily="18" charset="0"/>
              </a:rPr>
              <a:pPr/>
              <a:t>157</a:t>
            </a:fld>
            <a:endParaRPr lang="en-US" altLang="en-US" sz="1000" b="0">
              <a:latin typeface="Times New Roman" panose="02020603050405020304" pitchFamily="18" charset="0"/>
            </a:endParaRPr>
          </a:p>
        </p:txBody>
      </p:sp>
      <p:sp>
        <p:nvSpPr>
          <p:cNvPr id="145411" name="Rectangle 2">
            <a:extLst>
              <a:ext uri="{FF2B5EF4-FFF2-40B4-BE49-F238E27FC236}">
                <a16:creationId xmlns:a16="http://schemas.microsoft.com/office/drawing/2014/main" id="{D5F1C551-823D-EC25-2509-1CAA94A0E33A}"/>
              </a:ext>
            </a:extLst>
          </p:cNvPr>
          <p:cNvSpPr>
            <a:spLocks noGrp="1" noRot="1" noChangeAspect="1" noChangeArrowheads="1" noTextEdit="1"/>
          </p:cNvSpPr>
          <p:nvPr>
            <p:ph type="sldImg"/>
          </p:nvPr>
        </p:nvSpPr>
        <p:spPr/>
      </p:sp>
      <p:sp>
        <p:nvSpPr>
          <p:cNvPr id="145412" name="Rectangle 3">
            <a:extLst>
              <a:ext uri="{FF2B5EF4-FFF2-40B4-BE49-F238E27FC236}">
                <a16:creationId xmlns:a16="http://schemas.microsoft.com/office/drawing/2014/main" id="{1CBEFD6B-9895-DE61-AADA-41248ECFA926}"/>
              </a:ext>
            </a:extLst>
          </p:cNvPr>
          <p:cNvSpPr>
            <a:spLocks noGrp="1" noChangeArrowheads="1"/>
          </p:cNvSpPr>
          <p:nvPr>
            <p:ph type="body" idx="1"/>
          </p:nvPr>
        </p:nvSpPr>
        <p:spPr bwMode="auto">
          <a:xfrm>
            <a:off x="685800" y="4625975"/>
            <a:ext cx="5486400" cy="4381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5">
            <a:extLst>
              <a:ext uri="{FF2B5EF4-FFF2-40B4-BE49-F238E27FC236}">
                <a16:creationId xmlns:a16="http://schemas.microsoft.com/office/drawing/2014/main" id="{1A0D671C-F558-BBF0-430E-E390E1181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fld id="{77086E04-253B-447A-807F-DE29A37D5DBD}" type="slidenum">
              <a:rPr lang="en-US" altLang="en-US" sz="1000" b="0">
                <a:latin typeface="Times New Roman" panose="02020603050405020304" pitchFamily="18" charset="0"/>
              </a:rPr>
              <a:pPr/>
              <a:t>162</a:t>
            </a:fld>
            <a:endParaRPr lang="en-US" altLang="en-US" sz="1000" b="0">
              <a:latin typeface="Times New Roman" panose="02020603050405020304" pitchFamily="18" charset="0"/>
            </a:endParaRPr>
          </a:p>
        </p:txBody>
      </p:sp>
      <p:sp>
        <p:nvSpPr>
          <p:cNvPr id="146435" name="Rectangle 2">
            <a:extLst>
              <a:ext uri="{FF2B5EF4-FFF2-40B4-BE49-F238E27FC236}">
                <a16:creationId xmlns:a16="http://schemas.microsoft.com/office/drawing/2014/main" id="{4E7E6B89-CD56-90F5-80D5-6AE7424C6147}"/>
              </a:ext>
            </a:extLst>
          </p:cNvPr>
          <p:cNvSpPr>
            <a:spLocks noGrp="1" noRot="1" noChangeAspect="1" noChangeArrowheads="1" noTextEdit="1"/>
          </p:cNvSpPr>
          <p:nvPr>
            <p:ph type="sldImg"/>
          </p:nvPr>
        </p:nvSpPr>
        <p:spPr/>
      </p:sp>
      <p:sp>
        <p:nvSpPr>
          <p:cNvPr id="146436" name="Rectangle 3">
            <a:extLst>
              <a:ext uri="{FF2B5EF4-FFF2-40B4-BE49-F238E27FC236}">
                <a16:creationId xmlns:a16="http://schemas.microsoft.com/office/drawing/2014/main" id="{DB612EF1-6856-499C-B30D-164A098B7295}"/>
              </a:ext>
            </a:extLst>
          </p:cNvPr>
          <p:cNvSpPr>
            <a:spLocks noGrp="1" noChangeArrowheads="1"/>
          </p:cNvSpPr>
          <p:nvPr>
            <p:ph type="body" idx="1"/>
          </p:nvPr>
        </p:nvSpPr>
        <p:spPr bwMode="auto">
          <a:xfrm>
            <a:off x="685800" y="4625975"/>
            <a:ext cx="5486400" cy="4381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Footer Placeholder 3"/>
          <p:cNvSpPr>
            <a:spLocks noGrp="1"/>
          </p:cNvSpPr>
          <p:nvPr>
            <p:ph type="ftr" sz="quarter" idx="4"/>
          </p:nvPr>
        </p:nvSpPr>
        <p:spPr/>
        <p:txBody>
          <a:bodyPr/>
          <a:lstStyle/>
          <a:p>
            <a:endParaRPr lang="cs-CZ"/>
          </a:p>
        </p:txBody>
      </p:sp>
      <p:sp>
        <p:nvSpPr>
          <p:cNvPr id="5" name="Slide Number Placeholder 4"/>
          <p:cNvSpPr>
            <a:spLocks noGrp="1"/>
          </p:cNvSpPr>
          <p:nvPr>
            <p:ph type="sldNum" sz="quarter" idx="5"/>
          </p:nvPr>
        </p:nvSpPr>
        <p:spPr/>
        <p:txBody>
          <a:bodyPr/>
          <a:lstStyle/>
          <a:p>
            <a:fld id="{74477E90-4C3A-1A40-BB34-28A95E688A19}" type="slidenum">
              <a:rPr lang="cs-CZ" smtClean="0"/>
              <a:t>171</a:t>
            </a:fld>
            <a:endParaRPr lang="cs-CZ"/>
          </a:p>
        </p:txBody>
      </p:sp>
    </p:spTree>
    <p:extLst>
      <p:ext uri="{BB962C8B-B14F-4D97-AF65-F5344CB8AC3E}">
        <p14:creationId xmlns:p14="http://schemas.microsoft.com/office/powerpoint/2010/main" val="42769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2F60A5-AF07-B541-AE6A-88569EB7641A}"/>
              </a:ext>
            </a:extLst>
          </p:cNvPr>
          <p:cNvSpPr>
            <a:spLocks noGrp="1"/>
          </p:cNvSpPr>
          <p:nvPr>
            <p:ph type="ctrTitle"/>
          </p:nvPr>
        </p:nvSpPr>
        <p:spPr>
          <a:xfrm>
            <a:off x="202845" y="1122363"/>
            <a:ext cx="11807825" cy="2054225"/>
          </a:xfrm>
        </p:spPr>
        <p:txBody>
          <a:bodyPr anchor="b"/>
          <a:lstStyle>
            <a:lvl1pPr algn="ctr">
              <a:defRPr sz="5400"/>
            </a:lvl1pPr>
          </a:lstStyle>
          <a:p>
            <a:r>
              <a:rPr lang="en-US" dirty="0"/>
              <a:t>Click to edit Master title style</a:t>
            </a:r>
            <a:endParaRPr lang="cs-CZ" dirty="0"/>
          </a:p>
        </p:txBody>
      </p:sp>
      <p:sp>
        <p:nvSpPr>
          <p:cNvPr id="3" name="Podnadpis 2">
            <a:extLst>
              <a:ext uri="{FF2B5EF4-FFF2-40B4-BE49-F238E27FC236}">
                <a16:creationId xmlns:a16="http://schemas.microsoft.com/office/drawing/2014/main" id="{72AB18D6-A597-8B4E-A383-BD55E7799B96}"/>
              </a:ext>
            </a:extLst>
          </p:cNvPr>
          <p:cNvSpPr>
            <a:spLocks noGrp="1"/>
          </p:cNvSpPr>
          <p:nvPr>
            <p:ph type="subTitle" idx="1"/>
          </p:nvPr>
        </p:nvSpPr>
        <p:spPr>
          <a:xfrm>
            <a:off x="202845" y="3602037"/>
            <a:ext cx="11797067" cy="25987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cs-CZ" dirty="0"/>
          </a:p>
        </p:txBody>
      </p:sp>
      <p:sp>
        <p:nvSpPr>
          <p:cNvPr id="4" name="Zástupný symbol pro datum 3">
            <a:extLst>
              <a:ext uri="{FF2B5EF4-FFF2-40B4-BE49-F238E27FC236}">
                <a16:creationId xmlns:a16="http://schemas.microsoft.com/office/drawing/2014/main" id="{DEDE463D-611E-7641-BE67-E50FAADA5268}"/>
              </a:ext>
            </a:extLst>
          </p:cNvPr>
          <p:cNvSpPr>
            <a:spLocks noGrp="1"/>
          </p:cNvSpPr>
          <p:nvPr>
            <p:ph type="dt" sz="half" idx="10"/>
          </p:nvPr>
        </p:nvSpPr>
        <p:spPr/>
        <p:txBody>
          <a:bodyPr/>
          <a:lstStyle/>
          <a:p>
            <a:fld id="{1361AFFB-D433-B047-9BA8-E42A060EB3E7}" type="datetime3">
              <a:rPr lang="cs-CZ" smtClean="0"/>
              <a:t>25/10/22</a:t>
            </a:fld>
            <a:endParaRPr lang="cs-CZ"/>
          </a:p>
        </p:txBody>
      </p:sp>
      <p:sp>
        <p:nvSpPr>
          <p:cNvPr id="5" name="Zástupný symbol pro zápatí 4">
            <a:extLst>
              <a:ext uri="{FF2B5EF4-FFF2-40B4-BE49-F238E27FC236}">
                <a16:creationId xmlns:a16="http://schemas.microsoft.com/office/drawing/2014/main" id="{B1BC9F34-E144-0247-B652-197C07073BB4}"/>
              </a:ext>
            </a:extLst>
          </p:cNvPr>
          <p:cNvSpPr>
            <a:spLocks noGrp="1"/>
          </p:cNvSpPr>
          <p:nvPr>
            <p:ph type="ftr" sz="quarter" idx="11"/>
          </p:nvPr>
        </p:nvSpPr>
        <p:spPr>
          <a:xfrm>
            <a:off x="1276199" y="6356349"/>
            <a:ext cx="9896625" cy="320377"/>
          </a:xfrm>
          <a:prstGeom prst="rect">
            <a:avLst/>
          </a:prstGeom>
        </p:spPr>
        <p:txBody>
          <a:bodyPr/>
          <a:lstStyle/>
          <a:p>
            <a:endParaRPr lang="cs-CZ" dirty="0"/>
          </a:p>
        </p:txBody>
      </p:sp>
      <p:sp>
        <p:nvSpPr>
          <p:cNvPr id="6" name="Zástupný symbol pro číslo snímku 5">
            <a:extLst>
              <a:ext uri="{FF2B5EF4-FFF2-40B4-BE49-F238E27FC236}">
                <a16:creationId xmlns:a16="http://schemas.microsoft.com/office/drawing/2014/main" id="{7C838B55-B834-7B40-AB95-C477904CC497}"/>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85392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5C6A7C0-0649-6040-A91B-A51D8870EDDC}"/>
              </a:ext>
            </a:extLst>
          </p:cNvPr>
          <p:cNvSpPr>
            <a:spLocks noGrp="1"/>
          </p:cNvSpPr>
          <p:nvPr>
            <p:ph type="title"/>
          </p:nvPr>
        </p:nvSpPr>
        <p:spPr/>
        <p:txBody>
          <a:bodyPr/>
          <a:lstStyle>
            <a:lvl1pPr>
              <a:defRPr sz="3600"/>
            </a:lvl1pPr>
          </a:lstStyle>
          <a:p>
            <a:r>
              <a:rPr lang="en-US"/>
              <a:t>Click to edit Master title style</a:t>
            </a:r>
            <a:endParaRPr lang="cs-CZ" dirty="0"/>
          </a:p>
        </p:txBody>
      </p:sp>
      <p:sp>
        <p:nvSpPr>
          <p:cNvPr id="3" name="Zástupný obsah 2">
            <a:extLst>
              <a:ext uri="{FF2B5EF4-FFF2-40B4-BE49-F238E27FC236}">
                <a16:creationId xmlns:a16="http://schemas.microsoft.com/office/drawing/2014/main" id="{3A670A8E-FAF4-EB48-A95A-5A580126D61E}"/>
              </a:ext>
            </a:extLst>
          </p:cNvPr>
          <p:cNvSpPr>
            <a:spLocks noGrp="1"/>
          </p:cNvSpPr>
          <p:nvPr>
            <p:ph idx="1"/>
          </p:nvPr>
        </p:nvSpPr>
        <p:spPr/>
        <p:txBody>
          <a:bodyPr/>
          <a:lstStyle>
            <a:lvl1pPr>
              <a:defRPr sz="1600"/>
            </a:lvl1pPr>
          </a:lstStyle>
          <a:p>
            <a:pPr lvl="0"/>
            <a:r>
              <a:rPr lang="en-US"/>
              <a:t>Click to edit Master text styles</a:t>
            </a:r>
          </a:p>
        </p:txBody>
      </p:sp>
      <p:sp>
        <p:nvSpPr>
          <p:cNvPr id="4" name="Zástupný symbol pro datum 3">
            <a:extLst>
              <a:ext uri="{FF2B5EF4-FFF2-40B4-BE49-F238E27FC236}">
                <a16:creationId xmlns:a16="http://schemas.microsoft.com/office/drawing/2014/main" id="{A65CAB9C-0386-8B4F-99ED-91992F801AE3}"/>
              </a:ext>
            </a:extLst>
          </p:cNvPr>
          <p:cNvSpPr>
            <a:spLocks noGrp="1"/>
          </p:cNvSpPr>
          <p:nvPr>
            <p:ph type="dt" sz="half" idx="10"/>
          </p:nvPr>
        </p:nvSpPr>
        <p:spPr/>
        <p:txBody>
          <a:bodyPr/>
          <a:lstStyle/>
          <a:p>
            <a:fld id="{3D4CE2BD-95EA-854F-BAB8-0CF99DE8AA7D}" type="datetime3">
              <a:rPr lang="cs-CZ" smtClean="0"/>
              <a:t>25/10/22</a:t>
            </a:fld>
            <a:endParaRPr lang="cs-CZ"/>
          </a:p>
        </p:txBody>
      </p:sp>
      <p:sp>
        <p:nvSpPr>
          <p:cNvPr id="5" name="Zástupný symbol pro zápatí 4">
            <a:extLst>
              <a:ext uri="{FF2B5EF4-FFF2-40B4-BE49-F238E27FC236}">
                <a16:creationId xmlns:a16="http://schemas.microsoft.com/office/drawing/2014/main" id="{7733C643-BAC6-384B-8391-4C4A373E6E70}"/>
              </a:ext>
            </a:extLst>
          </p:cNvPr>
          <p:cNvSpPr>
            <a:spLocks noGrp="1"/>
          </p:cNvSpPr>
          <p:nvPr>
            <p:ph type="ftr" sz="quarter" idx="11"/>
          </p:nvPr>
        </p:nvSpPr>
        <p:spPr>
          <a:xfrm>
            <a:off x="1235075" y="6356349"/>
            <a:ext cx="9937749" cy="309266"/>
          </a:xfrm>
          <a:prstGeom prst="rect">
            <a:avLst/>
          </a:prstGeom>
        </p:spPr>
        <p:txBody>
          <a:bodyPr/>
          <a:lstStyle/>
          <a:p>
            <a:endParaRPr lang="cs-CZ" dirty="0"/>
          </a:p>
        </p:txBody>
      </p:sp>
      <p:sp>
        <p:nvSpPr>
          <p:cNvPr id="6" name="Zástupný symbol pro číslo snímku 5">
            <a:extLst>
              <a:ext uri="{FF2B5EF4-FFF2-40B4-BE49-F238E27FC236}">
                <a16:creationId xmlns:a16="http://schemas.microsoft.com/office/drawing/2014/main" id="{4E1B1056-E9A4-E849-AFE0-99640ED4F52F}"/>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215812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501A35-F9F4-C746-910A-0AB6C44A2291}"/>
              </a:ext>
            </a:extLst>
          </p:cNvPr>
          <p:cNvSpPr>
            <a:spLocks noGrp="1"/>
          </p:cNvSpPr>
          <p:nvPr>
            <p:ph type="title"/>
          </p:nvPr>
        </p:nvSpPr>
        <p:spPr>
          <a:xfrm>
            <a:off x="203496" y="819808"/>
            <a:ext cx="11796416" cy="788276"/>
          </a:xfrm>
        </p:spPr>
        <p:txBody>
          <a:bodyPr anchor="b"/>
          <a:lstStyle>
            <a:lvl1pPr algn="l">
              <a:defRPr sz="4800"/>
            </a:lvl1pPr>
          </a:lstStyle>
          <a:p>
            <a:r>
              <a:rPr lang="en-US" dirty="0"/>
              <a:t>Click to edit Master title style</a:t>
            </a:r>
            <a:endParaRPr lang="cs-CZ" dirty="0"/>
          </a:p>
        </p:txBody>
      </p:sp>
      <p:sp>
        <p:nvSpPr>
          <p:cNvPr id="3" name="Zástupný text 2">
            <a:extLst>
              <a:ext uri="{FF2B5EF4-FFF2-40B4-BE49-F238E27FC236}">
                <a16:creationId xmlns:a16="http://schemas.microsoft.com/office/drawing/2014/main" id="{FE501E6E-0516-434B-9AFD-79C0FAE7DC29}"/>
              </a:ext>
            </a:extLst>
          </p:cNvPr>
          <p:cNvSpPr>
            <a:spLocks noGrp="1"/>
          </p:cNvSpPr>
          <p:nvPr>
            <p:ph type="body" idx="1"/>
          </p:nvPr>
        </p:nvSpPr>
        <p:spPr>
          <a:xfrm>
            <a:off x="203497" y="1836684"/>
            <a:ext cx="11796416" cy="4311034"/>
          </a:xfrm>
        </p:spPr>
        <p:txBody>
          <a:bodyPr>
            <a:normAutofit/>
          </a:bodyPr>
          <a:lstStyle>
            <a:lvl1pPr marL="0" indent="0">
              <a:buNone/>
              <a:defRPr sz="1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Zástupný symbol pro datum 3">
            <a:extLst>
              <a:ext uri="{FF2B5EF4-FFF2-40B4-BE49-F238E27FC236}">
                <a16:creationId xmlns:a16="http://schemas.microsoft.com/office/drawing/2014/main" id="{81AAA1F3-AAB7-A046-B5C1-7E0FED02FD48}"/>
              </a:ext>
            </a:extLst>
          </p:cNvPr>
          <p:cNvSpPr>
            <a:spLocks noGrp="1"/>
          </p:cNvSpPr>
          <p:nvPr>
            <p:ph type="dt" sz="half" idx="10"/>
          </p:nvPr>
        </p:nvSpPr>
        <p:spPr/>
        <p:txBody>
          <a:bodyPr/>
          <a:lstStyle/>
          <a:p>
            <a:fld id="{97EE6486-B92A-5D40-B65E-EA3DE825AE5B}" type="datetime3">
              <a:rPr lang="cs-CZ" smtClean="0"/>
              <a:t>25/10/22</a:t>
            </a:fld>
            <a:endParaRPr lang="cs-CZ"/>
          </a:p>
        </p:txBody>
      </p:sp>
      <p:sp>
        <p:nvSpPr>
          <p:cNvPr id="5" name="Zástupný symbol pro zápatí 4">
            <a:extLst>
              <a:ext uri="{FF2B5EF4-FFF2-40B4-BE49-F238E27FC236}">
                <a16:creationId xmlns:a16="http://schemas.microsoft.com/office/drawing/2014/main" id="{37E67D82-BA89-E943-BE3E-6FD326C11756}"/>
              </a:ext>
            </a:extLst>
          </p:cNvPr>
          <p:cNvSpPr>
            <a:spLocks noGrp="1"/>
          </p:cNvSpPr>
          <p:nvPr>
            <p:ph type="ftr" sz="quarter" idx="11"/>
          </p:nvPr>
        </p:nvSpPr>
        <p:spPr>
          <a:xfrm>
            <a:off x="1235075" y="6347011"/>
            <a:ext cx="9937749" cy="318604"/>
          </a:xfrm>
          <a:prstGeom prst="rect">
            <a:avLst/>
          </a:prstGeom>
        </p:spPr>
        <p:txBody>
          <a:bodyPr/>
          <a:lstStyle/>
          <a:p>
            <a:endParaRPr lang="cs-CZ" dirty="0"/>
          </a:p>
        </p:txBody>
      </p:sp>
      <p:sp>
        <p:nvSpPr>
          <p:cNvPr id="6" name="Zástupný symbol pro číslo snímku 5">
            <a:extLst>
              <a:ext uri="{FF2B5EF4-FFF2-40B4-BE49-F238E27FC236}">
                <a16:creationId xmlns:a16="http://schemas.microsoft.com/office/drawing/2014/main" id="{D35E7D21-DA7F-BC4B-ADBF-66F03AA08436}"/>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7038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E10C0C-49DB-714B-8253-3919EEAB257D}"/>
              </a:ext>
            </a:extLst>
          </p:cNvPr>
          <p:cNvSpPr>
            <a:spLocks noGrp="1"/>
          </p:cNvSpPr>
          <p:nvPr>
            <p:ph type="title"/>
          </p:nvPr>
        </p:nvSpPr>
        <p:spPr>
          <a:xfrm>
            <a:off x="200196" y="804042"/>
            <a:ext cx="11799716" cy="662152"/>
          </a:xfrm>
        </p:spPr>
        <p:txBody>
          <a:bodyPr/>
          <a:lstStyle>
            <a:lvl1pPr>
              <a:defRPr sz="3600"/>
            </a:lvl1pPr>
          </a:lstStyle>
          <a:p>
            <a:r>
              <a:rPr lang="en-US" dirty="0"/>
              <a:t>Click to edit Master title style</a:t>
            </a:r>
            <a:endParaRPr lang="cs-CZ" dirty="0"/>
          </a:p>
        </p:txBody>
      </p:sp>
      <p:sp>
        <p:nvSpPr>
          <p:cNvPr id="3" name="Zástupný obsah 2">
            <a:extLst>
              <a:ext uri="{FF2B5EF4-FFF2-40B4-BE49-F238E27FC236}">
                <a16:creationId xmlns:a16="http://schemas.microsoft.com/office/drawing/2014/main" id="{FAE45FF5-CFF7-BC4B-BE44-7DE11320BA15}"/>
              </a:ext>
            </a:extLst>
          </p:cNvPr>
          <p:cNvSpPr>
            <a:spLocks noGrp="1"/>
          </p:cNvSpPr>
          <p:nvPr>
            <p:ph sz="half" idx="1"/>
          </p:nvPr>
        </p:nvSpPr>
        <p:spPr>
          <a:xfrm>
            <a:off x="202846" y="1679028"/>
            <a:ext cx="5785204" cy="4497935"/>
          </a:xfrm>
        </p:spPr>
        <p:txBody>
          <a:bodyPr>
            <a:normAutofit/>
          </a:bodyPr>
          <a:lstStyle>
            <a:lvl1pPr>
              <a:defRPr sz="1600"/>
            </a:lvl1pPr>
          </a:lstStyle>
          <a:p>
            <a:pPr lvl="0"/>
            <a:r>
              <a:rPr lang="en-US"/>
              <a:t>Click to edit Master text styles</a:t>
            </a:r>
          </a:p>
        </p:txBody>
      </p:sp>
      <p:sp>
        <p:nvSpPr>
          <p:cNvPr id="4" name="Zástupný obsah 3">
            <a:extLst>
              <a:ext uri="{FF2B5EF4-FFF2-40B4-BE49-F238E27FC236}">
                <a16:creationId xmlns:a16="http://schemas.microsoft.com/office/drawing/2014/main" id="{FE0186BD-CCF8-814D-8F98-56078DF4C99B}"/>
              </a:ext>
            </a:extLst>
          </p:cNvPr>
          <p:cNvSpPr>
            <a:spLocks noGrp="1"/>
          </p:cNvSpPr>
          <p:nvPr>
            <p:ph sz="half" idx="2"/>
          </p:nvPr>
        </p:nvSpPr>
        <p:spPr>
          <a:xfrm>
            <a:off x="6203949" y="1702840"/>
            <a:ext cx="5795963" cy="4497935"/>
          </a:xfrm>
        </p:spPr>
        <p:txBody>
          <a:bodyPr>
            <a:normAutofit/>
          </a:bodyPr>
          <a:lstStyle>
            <a:lvl1pPr>
              <a:defRPr sz="1600"/>
            </a:lvl1pPr>
          </a:lstStyle>
          <a:p>
            <a:pPr lvl="0"/>
            <a:r>
              <a:rPr lang="en-US"/>
              <a:t>Click to edit Master text styles</a:t>
            </a:r>
          </a:p>
        </p:txBody>
      </p:sp>
      <p:sp>
        <p:nvSpPr>
          <p:cNvPr id="5" name="Zástupný symbol pro datum 4">
            <a:extLst>
              <a:ext uri="{FF2B5EF4-FFF2-40B4-BE49-F238E27FC236}">
                <a16:creationId xmlns:a16="http://schemas.microsoft.com/office/drawing/2014/main" id="{40C9FC7B-3212-0C45-8BA4-BD25FC4086DF}"/>
              </a:ext>
            </a:extLst>
          </p:cNvPr>
          <p:cNvSpPr>
            <a:spLocks noGrp="1"/>
          </p:cNvSpPr>
          <p:nvPr>
            <p:ph type="dt" sz="half" idx="10"/>
          </p:nvPr>
        </p:nvSpPr>
        <p:spPr/>
        <p:txBody>
          <a:bodyPr/>
          <a:lstStyle/>
          <a:p>
            <a:fld id="{8022B60A-F8EB-A649-BA02-2207FB45044B}" type="datetime3">
              <a:rPr lang="cs-CZ" smtClean="0"/>
              <a:t>25/10/22</a:t>
            </a:fld>
            <a:endParaRPr lang="cs-CZ"/>
          </a:p>
        </p:txBody>
      </p:sp>
      <p:sp>
        <p:nvSpPr>
          <p:cNvPr id="6" name="Zástupný symbol pro zápatí 5">
            <a:extLst>
              <a:ext uri="{FF2B5EF4-FFF2-40B4-BE49-F238E27FC236}">
                <a16:creationId xmlns:a16="http://schemas.microsoft.com/office/drawing/2014/main" id="{CB71C6E2-9DD7-8649-B049-1FBCF5CC8149}"/>
              </a:ext>
            </a:extLst>
          </p:cNvPr>
          <p:cNvSpPr>
            <a:spLocks noGrp="1"/>
          </p:cNvSpPr>
          <p:nvPr>
            <p:ph type="ftr" sz="quarter" idx="11"/>
          </p:nvPr>
        </p:nvSpPr>
        <p:spPr>
          <a:xfrm>
            <a:off x="1235075" y="6352876"/>
            <a:ext cx="9937749" cy="312739"/>
          </a:xfrm>
          <a:prstGeom prst="rect">
            <a:avLst/>
          </a:prstGeom>
        </p:spPr>
        <p:txBody>
          <a:bodyPr/>
          <a:lstStyle/>
          <a:p>
            <a:endParaRPr lang="cs-CZ" dirty="0"/>
          </a:p>
        </p:txBody>
      </p:sp>
      <p:sp>
        <p:nvSpPr>
          <p:cNvPr id="7" name="Zástupný symbol pro číslo snímku 6">
            <a:extLst>
              <a:ext uri="{FF2B5EF4-FFF2-40B4-BE49-F238E27FC236}">
                <a16:creationId xmlns:a16="http://schemas.microsoft.com/office/drawing/2014/main" id="{0AD2E780-8CA4-694B-B7E2-70742E384C86}"/>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292043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99E3C6D-02AA-BD44-84A9-B919C331D81A}"/>
              </a:ext>
            </a:extLst>
          </p:cNvPr>
          <p:cNvSpPr>
            <a:spLocks noGrp="1"/>
          </p:cNvSpPr>
          <p:nvPr>
            <p:ph type="title"/>
          </p:nvPr>
        </p:nvSpPr>
        <p:spPr/>
        <p:txBody>
          <a:bodyPr/>
          <a:lstStyle>
            <a:lvl1pPr>
              <a:defRPr sz="3600"/>
            </a:lvl1pPr>
          </a:lstStyle>
          <a:p>
            <a:r>
              <a:rPr lang="en-US"/>
              <a:t>Click to edit Master title style</a:t>
            </a:r>
            <a:endParaRPr lang="cs-CZ" dirty="0"/>
          </a:p>
        </p:txBody>
      </p:sp>
      <p:sp>
        <p:nvSpPr>
          <p:cNvPr id="3" name="Zástupný symbol pro datum 2">
            <a:extLst>
              <a:ext uri="{FF2B5EF4-FFF2-40B4-BE49-F238E27FC236}">
                <a16:creationId xmlns:a16="http://schemas.microsoft.com/office/drawing/2014/main" id="{3315A8E6-4C0A-AA4C-9079-37AC28721938}"/>
              </a:ext>
            </a:extLst>
          </p:cNvPr>
          <p:cNvSpPr>
            <a:spLocks noGrp="1"/>
          </p:cNvSpPr>
          <p:nvPr>
            <p:ph type="dt" sz="half" idx="10"/>
          </p:nvPr>
        </p:nvSpPr>
        <p:spPr/>
        <p:txBody>
          <a:bodyPr/>
          <a:lstStyle/>
          <a:p>
            <a:fld id="{E276160E-3D53-D847-9A74-1C37BCEA757F}" type="datetime3">
              <a:rPr lang="cs-CZ" smtClean="0"/>
              <a:t>25/10/22</a:t>
            </a:fld>
            <a:endParaRPr lang="cs-CZ"/>
          </a:p>
        </p:txBody>
      </p:sp>
      <p:sp>
        <p:nvSpPr>
          <p:cNvPr id="4" name="Zástupný symbol pro zápatí 3">
            <a:extLst>
              <a:ext uri="{FF2B5EF4-FFF2-40B4-BE49-F238E27FC236}">
                <a16:creationId xmlns:a16="http://schemas.microsoft.com/office/drawing/2014/main" id="{98BB6F38-4D44-9840-89C1-FF42C22B0042}"/>
              </a:ext>
            </a:extLst>
          </p:cNvPr>
          <p:cNvSpPr>
            <a:spLocks noGrp="1"/>
          </p:cNvSpPr>
          <p:nvPr>
            <p:ph type="ftr" sz="quarter" idx="11"/>
          </p:nvPr>
        </p:nvSpPr>
        <p:spPr>
          <a:xfrm>
            <a:off x="1235075" y="6352876"/>
            <a:ext cx="9937749" cy="312739"/>
          </a:xfrm>
          <a:prstGeom prst="rect">
            <a:avLst/>
          </a:prstGeom>
        </p:spPr>
        <p:txBody>
          <a:bodyPr/>
          <a:lstStyle/>
          <a:p>
            <a:endParaRPr lang="cs-CZ" dirty="0"/>
          </a:p>
        </p:txBody>
      </p:sp>
      <p:sp>
        <p:nvSpPr>
          <p:cNvPr id="5" name="Zástupný symbol pro číslo snímku 4">
            <a:extLst>
              <a:ext uri="{FF2B5EF4-FFF2-40B4-BE49-F238E27FC236}">
                <a16:creationId xmlns:a16="http://schemas.microsoft.com/office/drawing/2014/main" id="{203DEF9F-619E-514F-B49B-61758FC00CE4}"/>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225244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7414C914-950A-7942-B0E9-3FEB6F7F39C1}"/>
              </a:ext>
            </a:extLst>
          </p:cNvPr>
          <p:cNvSpPr>
            <a:spLocks noGrp="1"/>
          </p:cNvSpPr>
          <p:nvPr>
            <p:ph type="dt" sz="half" idx="10"/>
          </p:nvPr>
        </p:nvSpPr>
        <p:spPr/>
        <p:txBody>
          <a:bodyPr/>
          <a:lstStyle/>
          <a:p>
            <a:fld id="{25CBDC4E-A034-0F4F-963D-96AE1C40BED7}" type="datetime3">
              <a:rPr lang="cs-CZ" smtClean="0"/>
              <a:t>25/10/22</a:t>
            </a:fld>
            <a:endParaRPr lang="cs-CZ"/>
          </a:p>
        </p:txBody>
      </p:sp>
      <p:sp>
        <p:nvSpPr>
          <p:cNvPr id="3" name="Zástupný symbol pro zápatí 2">
            <a:extLst>
              <a:ext uri="{FF2B5EF4-FFF2-40B4-BE49-F238E27FC236}">
                <a16:creationId xmlns:a16="http://schemas.microsoft.com/office/drawing/2014/main" id="{0DCF0096-0579-6045-8D0F-A71D64397B89}"/>
              </a:ext>
            </a:extLst>
          </p:cNvPr>
          <p:cNvSpPr>
            <a:spLocks noGrp="1"/>
          </p:cNvSpPr>
          <p:nvPr>
            <p:ph type="ftr" sz="quarter" idx="11"/>
          </p:nvPr>
        </p:nvSpPr>
        <p:spPr>
          <a:xfrm>
            <a:off x="1235075" y="6356349"/>
            <a:ext cx="9937749" cy="309266"/>
          </a:xfrm>
          <a:prstGeom prst="rect">
            <a:avLst/>
          </a:prstGeom>
        </p:spPr>
        <p:txBody>
          <a:bodyPr/>
          <a:lstStyle/>
          <a:p>
            <a:endParaRPr lang="cs-CZ" dirty="0"/>
          </a:p>
        </p:txBody>
      </p:sp>
      <p:sp>
        <p:nvSpPr>
          <p:cNvPr id="4" name="Zástupný symbol pro číslo snímku 3">
            <a:extLst>
              <a:ext uri="{FF2B5EF4-FFF2-40B4-BE49-F238E27FC236}">
                <a16:creationId xmlns:a16="http://schemas.microsoft.com/office/drawing/2014/main" id="{0E670FDF-F365-974E-B39A-0DEC9CD46AE4}"/>
              </a:ext>
            </a:extLst>
          </p:cNvPr>
          <p:cNvSpPr>
            <a:spLocks noGrp="1"/>
          </p:cNvSpPr>
          <p:nvPr>
            <p:ph type="sldNum" sz="quarter" idx="12"/>
          </p:nvPr>
        </p:nvSpPr>
        <p:spPr/>
        <p:txBody>
          <a:bodyPr/>
          <a:lstStyle/>
          <a:p>
            <a:fld id="{1EA44BAA-1A06-B141-8215-9D88CF6A7203}" type="slidenum">
              <a:rPr lang="cs-CZ" smtClean="0"/>
              <a:t>‹#›</a:t>
            </a:fld>
            <a:endParaRPr lang="cs-CZ"/>
          </a:p>
        </p:txBody>
      </p:sp>
    </p:spTree>
    <p:extLst>
      <p:ext uri="{BB962C8B-B14F-4D97-AF65-F5344CB8AC3E}">
        <p14:creationId xmlns:p14="http://schemas.microsoft.com/office/powerpoint/2010/main" val="269708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796" y="122238"/>
            <a:ext cx="10292253" cy="1295400"/>
          </a:xfrm>
        </p:spPr>
        <p:txBody>
          <a:bodyPr/>
          <a:lstStyle/>
          <a:p>
            <a:r>
              <a:rPr lang="en-US"/>
              <a:t>Click to edit Master title style</a:t>
            </a:r>
            <a:endParaRPr lang="cs-CZ"/>
          </a:p>
        </p:txBody>
      </p:sp>
      <p:sp>
        <p:nvSpPr>
          <p:cNvPr id="3" name="Table Placeholder 2"/>
          <p:cNvSpPr>
            <a:spLocks noGrp="1"/>
          </p:cNvSpPr>
          <p:nvPr>
            <p:ph type="tbl" idx="1"/>
          </p:nvPr>
        </p:nvSpPr>
        <p:spPr>
          <a:xfrm>
            <a:off x="609796" y="1719263"/>
            <a:ext cx="10972409" cy="4411662"/>
          </a:xfrm>
        </p:spPr>
        <p:txBody>
          <a:bodyPr/>
          <a:lstStyle/>
          <a:p>
            <a:pPr lvl="0"/>
            <a:endParaRPr lang="cs-CZ" noProof="0"/>
          </a:p>
        </p:txBody>
      </p:sp>
      <p:sp>
        <p:nvSpPr>
          <p:cNvPr id="4" name="Rectangle 5">
            <a:extLst>
              <a:ext uri="{FF2B5EF4-FFF2-40B4-BE49-F238E27FC236}">
                <a16:creationId xmlns:a16="http://schemas.microsoft.com/office/drawing/2014/main" id="{D15DA6AB-404E-9F75-2EA1-07EBCECBDB01}"/>
              </a:ext>
            </a:extLst>
          </p:cNvPr>
          <p:cNvSpPr>
            <a:spLocks noGrp="1" noChangeArrowheads="1"/>
          </p:cNvSpPr>
          <p:nvPr>
            <p:ph type="dt" sz="half" idx="10"/>
          </p:nvPr>
        </p:nvSpPr>
        <p:spPr>
          <a:ln/>
        </p:spPr>
        <p:txBody>
          <a:bodyPr/>
          <a:lstStyle>
            <a:lvl1pPr>
              <a:defRPr/>
            </a:lvl1pPr>
          </a:lstStyle>
          <a:p>
            <a:pPr>
              <a:defRPr/>
            </a:pPr>
            <a:endParaRPr lang="cs-CZ" altLang="en-US"/>
          </a:p>
        </p:txBody>
      </p:sp>
      <p:sp>
        <p:nvSpPr>
          <p:cNvPr id="5" name="Rectangle 6">
            <a:extLst>
              <a:ext uri="{FF2B5EF4-FFF2-40B4-BE49-F238E27FC236}">
                <a16:creationId xmlns:a16="http://schemas.microsoft.com/office/drawing/2014/main" id="{4321AF3E-AC89-D8B0-E673-86FDF200354F}"/>
              </a:ext>
            </a:extLst>
          </p:cNvPr>
          <p:cNvSpPr>
            <a:spLocks noGrp="1" noChangeArrowheads="1"/>
          </p:cNvSpPr>
          <p:nvPr>
            <p:ph type="ftr" sz="quarter" idx="11"/>
          </p:nvPr>
        </p:nvSpPr>
        <p:spPr>
          <a:ln/>
        </p:spPr>
        <p:txBody>
          <a:bodyPr/>
          <a:lstStyle>
            <a:lvl1pPr>
              <a:defRPr/>
            </a:lvl1pPr>
          </a:lstStyle>
          <a:p>
            <a:pPr>
              <a:defRPr/>
            </a:pPr>
            <a:endParaRPr lang="cs-CZ" altLang="en-US"/>
          </a:p>
        </p:txBody>
      </p:sp>
      <p:sp>
        <p:nvSpPr>
          <p:cNvPr id="6" name="Rectangle 7">
            <a:extLst>
              <a:ext uri="{FF2B5EF4-FFF2-40B4-BE49-F238E27FC236}">
                <a16:creationId xmlns:a16="http://schemas.microsoft.com/office/drawing/2014/main" id="{82ABA5F1-1C63-5715-CDF2-60B54955113A}"/>
              </a:ext>
            </a:extLst>
          </p:cNvPr>
          <p:cNvSpPr>
            <a:spLocks noGrp="1" noChangeArrowheads="1"/>
          </p:cNvSpPr>
          <p:nvPr>
            <p:ph type="sldNum" sz="quarter" idx="12"/>
          </p:nvPr>
        </p:nvSpPr>
        <p:spPr>
          <a:ln/>
        </p:spPr>
        <p:txBody>
          <a:bodyPr/>
          <a:lstStyle>
            <a:lvl1pPr>
              <a:defRPr/>
            </a:lvl1pPr>
          </a:lstStyle>
          <a:p>
            <a:fld id="{87944F9F-92C5-40E0-959C-32E3CA919A9C}" type="slidenum">
              <a:rPr lang="cs-CZ" altLang="en-US"/>
              <a:pPr/>
              <a:t>‹#›</a:t>
            </a:fld>
            <a:endParaRPr lang="cs-CZ" altLang="en-US"/>
          </a:p>
        </p:txBody>
      </p:sp>
    </p:spTree>
    <p:extLst>
      <p:ext uri="{BB962C8B-B14F-4D97-AF65-F5344CB8AC3E}">
        <p14:creationId xmlns:p14="http://schemas.microsoft.com/office/powerpoint/2010/main" val="22692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E6D6CC12-ACA0-634F-80C9-398209300785}"/>
              </a:ext>
            </a:extLst>
          </p:cNvPr>
          <p:cNvSpPr>
            <a:spLocks noGrp="1"/>
          </p:cNvSpPr>
          <p:nvPr>
            <p:ph type="title"/>
          </p:nvPr>
        </p:nvSpPr>
        <p:spPr>
          <a:xfrm>
            <a:off x="203497" y="654743"/>
            <a:ext cx="11798620" cy="706788"/>
          </a:xfrm>
          <a:prstGeom prst="rect">
            <a:avLst/>
          </a:prstGeom>
        </p:spPr>
        <p:txBody>
          <a:bodyPr vert="horz" lIns="91440" tIns="45720" rIns="91440" bIns="45720" rtlCol="0" anchor="b">
            <a:noAutofit/>
          </a:bodyPr>
          <a:lstStyle/>
          <a:p>
            <a:r>
              <a:rPr lang="cs-CZ" dirty="0"/>
              <a:t>Nadpis</a:t>
            </a:r>
          </a:p>
        </p:txBody>
      </p:sp>
      <p:sp>
        <p:nvSpPr>
          <p:cNvPr id="3" name="Zástupný text 2">
            <a:extLst>
              <a:ext uri="{FF2B5EF4-FFF2-40B4-BE49-F238E27FC236}">
                <a16:creationId xmlns:a16="http://schemas.microsoft.com/office/drawing/2014/main" id="{67F40DBE-8FC7-7448-B1A4-0F1683F3C44E}"/>
              </a:ext>
            </a:extLst>
          </p:cNvPr>
          <p:cNvSpPr>
            <a:spLocks noGrp="1"/>
          </p:cNvSpPr>
          <p:nvPr>
            <p:ph type="body" idx="1"/>
          </p:nvPr>
        </p:nvSpPr>
        <p:spPr>
          <a:xfrm>
            <a:off x="201294" y="1623848"/>
            <a:ext cx="11798619" cy="4579410"/>
          </a:xfrm>
          <a:prstGeom prst="rect">
            <a:avLst/>
          </a:prstGeom>
        </p:spPr>
        <p:txBody>
          <a:bodyPr vert="horz" lIns="91440" tIns="45720" rIns="91440" bIns="45720" rtlCol="0">
            <a:normAutofit/>
          </a:bodyPr>
          <a:lstStyle/>
          <a:p>
            <a:r>
              <a:rPr lang="cs-CZ" dirty="0"/>
              <a:t>Upravte styly předlohy textu.
Druhá úroveň
Třetí úroveň
Čtvrtá úroveň
Pátá úroveň</a:t>
            </a:r>
          </a:p>
        </p:txBody>
      </p:sp>
      <p:sp>
        <p:nvSpPr>
          <p:cNvPr id="4" name="Zástupný symbol pro datum 3">
            <a:extLst>
              <a:ext uri="{FF2B5EF4-FFF2-40B4-BE49-F238E27FC236}">
                <a16:creationId xmlns:a16="http://schemas.microsoft.com/office/drawing/2014/main" id="{E6F516F3-F99B-5944-9236-CEAA133959A3}"/>
              </a:ext>
            </a:extLst>
          </p:cNvPr>
          <p:cNvSpPr>
            <a:spLocks noGrp="1"/>
          </p:cNvSpPr>
          <p:nvPr>
            <p:ph type="dt" sz="half" idx="2"/>
          </p:nvPr>
        </p:nvSpPr>
        <p:spPr>
          <a:xfrm>
            <a:off x="203497" y="6356350"/>
            <a:ext cx="926054" cy="312738"/>
          </a:xfrm>
          <a:prstGeom prst="rect">
            <a:avLst/>
          </a:prstGeom>
        </p:spPr>
        <p:txBody>
          <a:bodyPr vert="horz" lIns="91440" tIns="45720" rIns="91440" bIns="45720" rtlCol="0" anchor="ctr"/>
          <a:lstStyle>
            <a:lvl1pPr algn="l">
              <a:defRPr sz="1200">
                <a:solidFill>
                  <a:schemeClr val="tx1">
                    <a:tint val="75000"/>
                  </a:schemeClr>
                </a:solidFill>
              </a:defRPr>
            </a:lvl1pPr>
          </a:lstStyle>
          <a:p>
            <a:fld id="{7FCD0002-C91F-8548-89A7-9BF65FF7DADF}" type="datetime3">
              <a:rPr lang="cs-CZ" smtClean="0"/>
              <a:t>25/10/22</a:t>
            </a:fld>
            <a:endParaRPr lang="cs-CZ" dirty="0"/>
          </a:p>
        </p:txBody>
      </p:sp>
      <p:sp>
        <p:nvSpPr>
          <p:cNvPr id="6" name="Zástupný symbol pro číslo snímku 5">
            <a:extLst>
              <a:ext uri="{FF2B5EF4-FFF2-40B4-BE49-F238E27FC236}">
                <a16:creationId xmlns:a16="http://schemas.microsoft.com/office/drawing/2014/main" id="{36D98F16-2029-8D49-91DD-2C737D88DDBC}"/>
              </a:ext>
            </a:extLst>
          </p:cNvPr>
          <p:cNvSpPr>
            <a:spLocks noGrp="1"/>
          </p:cNvSpPr>
          <p:nvPr>
            <p:ph type="sldNum" sz="quarter" idx="4"/>
          </p:nvPr>
        </p:nvSpPr>
        <p:spPr>
          <a:xfrm>
            <a:off x="11352213" y="6356349"/>
            <a:ext cx="612775" cy="312739"/>
          </a:xfrm>
          <a:prstGeom prst="rect">
            <a:avLst/>
          </a:prstGeom>
        </p:spPr>
        <p:txBody>
          <a:bodyPr vert="horz" lIns="91440" tIns="45720" rIns="91440" bIns="45720" rtlCol="0" anchor="ctr"/>
          <a:lstStyle>
            <a:lvl1pPr algn="l">
              <a:defRPr sz="1200">
                <a:solidFill>
                  <a:schemeClr val="tx1">
                    <a:tint val="75000"/>
                  </a:schemeClr>
                </a:solidFill>
              </a:defRPr>
            </a:lvl1pPr>
          </a:lstStyle>
          <a:p>
            <a:fld id="{1EA44BAA-1A06-B141-8215-9D88CF6A7203}" type="slidenum">
              <a:rPr lang="cs-CZ" smtClean="0"/>
              <a:pPr/>
              <a:t>‹#›</a:t>
            </a:fld>
            <a:endParaRPr lang="cs-CZ" dirty="0"/>
          </a:p>
        </p:txBody>
      </p:sp>
      <p:sp>
        <p:nvSpPr>
          <p:cNvPr id="5" name="Footer Placeholder 4">
            <a:extLst>
              <a:ext uri="{FF2B5EF4-FFF2-40B4-BE49-F238E27FC236}">
                <a16:creationId xmlns:a16="http://schemas.microsoft.com/office/drawing/2014/main" id="{7CA6ECB6-BE35-5F47-9527-63BD8453A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dirty="0"/>
          </a:p>
        </p:txBody>
      </p:sp>
      <p:pic>
        <p:nvPicPr>
          <p:cNvPr id="117" name="Obrázek 116" descr="Obsah obrázku objekt, hodiny, interiér&#10;&#10;&#10;&#10;Popis se vygeneroval automaticky.">
            <a:extLst>
              <a:ext uri="{FF2B5EF4-FFF2-40B4-BE49-F238E27FC236}">
                <a16:creationId xmlns:a16="http://schemas.microsoft.com/office/drawing/2014/main" id="{F769A674-0C2E-6F4A-9D0D-18FAA4C606CF}"/>
              </a:ext>
            </a:extLst>
          </p:cNvPr>
          <p:cNvPicPr>
            <a:picLocks noChangeAspect="1"/>
          </p:cNvPicPr>
          <p:nvPr userDrawn="1"/>
        </p:nvPicPr>
        <p:blipFill>
          <a:blip r:embed="rId9"/>
          <a:stretch>
            <a:fillRect/>
          </a:stretch>
        </p:blipFill>
        <p:spPr>
          <a:xfrm>
            <a:off x="200196" y="227013"/>
            <a:ext cx="3517827" cy="338388"/>
          </a:xfrm>
          <a:prstGeom prst="rect">
            <a:avLst/>
          </a:prstGeom>
        </p:spPr>
      </p:pic>
    </p:spTree>
    <p:extLst>
      <p:ext uri="{BB962C8B-B14F-4D97-AF65-F5344CB8AC3E}">
        <p14:creationId xmlns:p14="http://schemas.microsoft.com/office/powerpoint/2010/main" val="156405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hf hdr="0"/>
  <p:txStyles>
    <p:titleStyle>
      <a:lvl1pPr algn="l" defTabSz="914400" rtl="0" eaLnBrk="1" latinLnBrk="0" hangingPunct="1">
        <a:lnSpc>
          <a:spcPct val="90000"/>
        </a:lnSpc>
        <a:spcBef>
          <a:spcPct val="0"/>
        </a:spcBef>
        <a:buNone/>
        <a:defRPr sz="4000" b="1" i="0" kern="1200">
          <a:solidFill>
            <a:srgbClr val="00A499"/>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rgbClr val="00A499"/>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73">
          <p15:clr>
            <a:srgbClr val="F26B43"/>
          </p15:clr>
        </p15:guide>
        <p15:guide id="2" pos="3840">
          <p15:clr>
            <a:srgbClr val="F26B43"/>
          </p15:clr>
        </p15:guide>
        <p15:guide id="3" orient="horz" pos="119">
          <p15:clr>
            <a:srgbClr val="F26B43"/>
          </p15:clr>
        </p15:guide>
        <p15:guide id="4" orient="horz" pos="4201">
          <p15:clr>
            <a:srgbClr val="F26B43"/>
          </p15:clr>
        </p15:guide>
        <p15:guide id="5" pos="121">
          <p15:clr>
            <a:srgbClr val="F26B43"/>
          </p15:clr>
        </p15:guide>
        <p15:guide id="6" pos="7559">
          <p15:clr>
            <a:srgbClr val="F26B43"/>
          </p15:clr>
        </p15:guide>
        <p15:guide id="7" pos="3772">
          <p15:clr>
            <a:srgbClr val="F26B43"/>
          </p15:clr>
        </p15:guide>
        <p15:guide id="8" pos="3908">
          <p15:clr>
            <a:srgbClr val="F26B43"/>
          </p15:clr>
        </p15:guide>
        <p15:guide id="9" orient="horz" pos="2001">
          <p15:clr>
            <a:srgbClr val="F26B43"/>
          </p15:clr>
        </p15:guide>
        <p15:guide id="10" pos="7151">
          <p15:clr>
            <a:srgbClr val="F26B43"/>
          </p15:clr>
        </p15:guide>
        <p15:guide id="11" pos="7038">
          <p15:clr>
            <a:srgbClr val="F26B43"/>
          </p15:clr>
        </p15:guide>
        <p15:guide id="12" orient="horz" pos="3997">
          <p15:clr>
            <a:srgbClr val="F26B43"/>
          </p15:clr>
        </p15:guide>
        <p15:guide id="13" pos="3659">
          <p15:clr>
            <a:srgbClr val="F26B43"/>
          </p15:clr>
        </p15:guide>
        <p15:guide id="14" orient="horz" pos="2432">
          <p15:clr>
            <a:srgbClr val="F26B43"/>
          </p15:clr>
        </p15:guide>
        <p15:guide id="15" orient="horz" pos="3906">
          <p15:clr>
            <a:srgbClr val="F26B43"/>
          </p15:clr>
        </p15:guide>
        <p15:guide id="16" orient="horz" pos="527">
          <p15:clr>
            <a:srgbClr val="F26B43"/>
          </p15:clr>
        </p15:guide>
        <p15:guide id="17" orient="horz" pos="663">
          <p15:clr>
            <a:srgbClr val="F26B43"/>
          </p15:clr>
        </p15:guide>
        <p15:guide id="18" pos="710">
          <p15:clr>
            <a:srgbClr val="F26B43"/>
          </p15:clr>
        </p15:guide>
        <p15:guide id="19" pos="778">
          <p15:clr>
            <a:srgbClr val="F26B43"/>
          </p15:clr>
        </p15:guide>
        <p15:guide id="20" orient="horz" pos="1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echtarget.com/searchitoperations/feature/Compare-Grafana-vs-Datadog-for-IT-monitoring"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31BD6DA5-9406-D149-A9F0-94599470293B}"/>
              </a:ext>
            </a:extLst>
          </p:cNvPr>
          <p:cNvPicPr>
            <a:picLocks noChangeAspect="1"/>
          </p:cNvPicPr>
          <p:nvPr/>
        </p:nvPicPr>
        <p:blipFill>
          <a:blip r:embed="rId3"/>
          <a:stretch>
            <a:fillRect/>
          </a:stretch>
        </p:blipFill>
        <p:spPr>
          <a:xfrm>
            <a:off x="5270500" y="6156960"/>
            <a:ext cx="1651000" cy="190500"/>
          </a:xfrm>
          <a:prstGeom prst="rect">
            <a:avLst/>
          </a:prstGeom>
        </p:spPr>
      </p:pic>
      <p:pic>
        <p:nvPicPr>
          <p:cNvPr id="8" name="Obrázek 7">
            <a:extLst>
              <a:ext uri="{FF2B5EF4-FFF2-40B4-BE49-F238E27FC236}">
                <a16:creationId xmlns:a16="http://schemas.microsoft.com/office/drawing/2014/main" id="{8AA61AF7-0A68-1346-8A03-3E8C31A1B3FA}"/>
              </a:ext>
            </a:extLst>
          </p:cNvPr>
          <p:cNvPicPr>
            <a:picLocks noChangeAspect="1"/>
          </p:cNvPicPr>
          <p:nvPr/>
        </p:nvPicPr>
        <p:blipFill>
          <a:blip r:embed="rId4"/>
          <a:stretch>
            <a:fillRect/>
          </a:stretch>
        </p:blipFill>
        <p:spPr>
          <a:xfrm>
            <a:off x="3429000" y="899340"/>
            <a:ext cx="5334000" cy="1117600"/>
          </a:xfrm>
          <a:prstGeom prst="rect">
            <a:avLst/>
          </a:prstGeom>
        </p:spPr>
      </p:pic>
      <p:pic>
        <p:nvPicPr>
          <p:cNvPr id="11" name="Picture 10">
            <a:extLst>
              <a:ext uri="{FF2B5EF4-FFF2-40B4-BE49-F238E27FC236}">
                <a16:creationId xmlns:a16="http://schemas.microsoft.com/office/drawing/2014/main" id="{2E7B8831-8F35-FF42-902D-9F4408DAA219}"/>
              </a:ext>
            </a:extLst>
          </p:cNvPr>
          <p:cNvPicPr>
            <a:picLocks noChangeAspect="1"/>
          </p:cNvPicPr>
          <p:nvPr/>
        </p:nvPicPr>
        <p:blipFill>
          <a:blip r:embed="rId5"/>
          <a:stretch>
            <a:fillRect/>
          </a:stretch>
        </p:blipFill>
        <p:spPr>
          <a:xfrm>
            <a:off x="2406650" y="2748070"/>
            <a:ext cx="7378700" cy="2489200"/>
          </a:xfrm>
          <a:prstGeom prst="rect">
            <a:avLst/>
          </a:prstGeom>
        </p:spPr>
      </p:pic>
    </p:spTree>
    <p:extLst>
      <p:ext uri="{BB962C8B-B14F-4D97-AF65-F5344CB8AC3E}">
        <p14:creationId xmlns:p14="http://schemas.microsoft.com/office/powerpoint/2010/main" val="376557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756745"/>
            <a:ext cx="11799716" cy="717331"/>
          </a:xfrm>
        </p:spPr>
        <p:txBody>
          <a:bodyPr anchor="b">
            <a:normAutofit/>
          </a:bodyPr>
          <a:lstStyle/>
          <a:p>
            <a:r>
              <a:rPr lang="en-GB" b="1" dirty="0"/>
              <a:t>Waterfall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734207"/>
            <a:ext cx="6024533" cy="4442756"/>
          </a:xfrm>
        </p:spPr>
        <p:txBody>
          <a:bodyPr>
            <a:normAutofit fontScale="92500" lnSpcReduction="20000"/>
          </a:bodyPr>
          <a:lstStyle/>
          <a:p>
            <a:pPr marL="0" indent="0">
              <a:buNone/>
            </a:pPr>
            <a:r>
              <a:rPr lang="en-GB" sz="3000" b="1" dirty="0"/>
              <a:t>+ Advantages of Waterfall model</a:t>
            </a:r>
          </a:p>
          <a:p>
            <a:pPr marL="0" indent="0">
              <a:buNone/>
            </a:pPr>
            <a:endParaRPr lang="en-GB" sz="2400" b="1" dirty="0"/>
          </a:p>
          <a:p>
            <a:pPr>
              <a:buFont typeface="Arial" panose="020B0604020202020204" pitchFamily="34" charset="0"/>
              <a:buChar char="•"/>
            </a:pPr>
            <a:r>
              <a:rPr lang="en-GB" sz="2400" dirty="0"/>
              <a:t>This model is simple to implement also the number of resources that are required for it is minimal.</a:t>
            </a:r>
          </a:p>
          <a:p>
            <a:pPr>
              <a:buFont typeface="Arial" panose="020B0604020202020204" pitchFamily="34" charset="0"/>
              <a:buChar char="•"/>
            </a:pPr>
            <a:r>
              <a:rPr lang="en-GB" sz="2400" dirty="0"/>
              <a:t>The requirements are simple and explicitly declared; they remain unchanged during the entire project development.</a:t>
            </a:r>
          </a:p>
          <a:p>
            <a:pPr>
              <a:buFont typeface="Arial" panose="020B0604020202020204" pitchFamily="34" charset="0"/>
              <a:buChar char="•"/>
            </a:pPr>
            <a:r>
              <a:rPr lang="en-GB" sz="2400" dirty="0"/>
              <a:t>The start and end points for each phase is fixed, which makes it easy to cover progress.</a:t>
            </a:r>
          </a:p>
          <a:p>
            <a:pPr>
              <a:buFont typeface="Arial" panose="020B0604020202020204" pitchFamily="34" charset="0"/>
              <a:buChar char="•"/>
            </a:pPr>
            <a:r>
              <a:rPr lang="en-GB" sz="2400" dirty="0"/>
              <a:t>The release date for the complete product, as well as its final cost, can be determined before development.</a:t>
            </a:r>
          </a:p>
          <a:p>
            <a:pPr>
              <a:buFont typeface="Arial" panose="020B0604020202020204" pitchFamily="34" charset="0"/>
              <a:buChar char="•"/>
            </a:pPr>
            <a:r>
              <a:rPr lang="en-GB" sz="2400" dirty="0"/>
              <a:t>It gives easy to control and clarity for the customer due to a strict reporting system.</a:t>
            </a:r>
          </a:p>
          <a:p>
            <a:endParaRPr lang="en-US" dirty="0"/>
          </a:p>
        </p:txBody>
      </p:sp>
      <p:pic>
        <p:nvPicPr>
          <p:cNvPr id="8" name="Picture 7" descr="A screenshot of a computer&#10;&#10;Description automatically generated with low confidence">
            <a:extLst>
              <a:ext uri="{FF2B5EF4-FFF2-40B4-BE49-F238E27FC236}">
                <a16:creationId xmlns:a16="http://schemas.microsoft.com/office/drawing/2014/main" id="{DFEB8080-5EBC-D6D9-18F1-E6D3CD8DD83A}"/>
              </a:ext>
            </a:extLst>
          </p:cNvPr>
          <p:cNvPicPr>
            <a:picLocks noChangeAspect="1"/>
          </p:cNvPicPr>
          <p:nvPr/>
        </p:nvPicPr>
        <p:blipFill>
          <a:blip r:embed="rId2"/>
          <a:stretch>
            <a:fillRect/>
          </a:stretch>
        </p:blipFill>
        <p:spPr>
          <a:xfrm>
            <a:off x="6717298" y="2162285"/>
            <a:ext cx="4769264" cy="4038490"/>
          </a:xfrm>
          <a:prstGeom prst="rect">
            <a:avLst/>
          </a:prstGeom>
          <a:noFill/>
        </p:spPr>
      </p:pic>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a:xfrm>
            <a:off x="203497" y="6356350"/>
            <a:ext cx="926054" cy="312738"/>
          </a:xfrm>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a:xfrm>
            <a:off x="11352213" y="6356349"/>
            <a:ext cx="612775" cy="312739"/>
          </a:xfrm>
        </p:spPr>
        <p:txBody>
          <a:bodyPr anchor="ctr">
            <a:normAutofit/>
          </a:bodyPr>
          <a:lstStyle/>
          <a:p>
            <a:pPr>
              <a:spcAft>
                <a:spcPts val="600"/>
              </a:spcAft>
            </a:pPr>
            <a:fld id="{1EA44BAA-1A06-B141-8215-9D88CF6A7203}" type="slidenum">
              <a:rPr lang="cs-CZ" smtClean="0"/>
              <a:pPr>
                <a:spcAft>
                  <a:spcPts val="600"/>
                </a:spcAft>
              </a:pPr>
              <a:t>9</a:t>
            </a:fld>
            <a:endParaRPr lang="cs-CZ"/>
          </a:p>
        </p:txBody>
      </p:sp>
    </p:spTree>
    <p:extLst>
      <p:ext uri="{BB962C8B-B14F-4D97-AF65-F5344CB8AC3E}">
        <p14:creationId xmlns:p14="http://schemas.microsoft.com/office/powerpoint/2010/main" val="23696894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4ABE61F-86ED-786B-E484-69389F91956D}"/>
              </a:ext>
            </a:extLst>
          </p:cNvPr>
          <p:cNvSpPr>
            <a:spLocks noGrp="1" noChangeArrowheads="1"/>
          </p:cNvSpPr>
          <p:nvPr>
            <p:ph type="title"/>
          </p:nvPr>
        </p:nvSpPr>
        <p:spPr/>
        <p:txBody>
          <a:bodyPr/>
          <a:lstStyle/>
          <a:p>
            <a:pPr eaLnBrk="1" hangingPunct="1"/>
            <a:r>
              <a:rPr lang="en-US" altLang="en-US"/>
              <a:t>Architecture-Centric Development</a:t>
            </a:r>
          </a:p>
        </p:txBody>
      </p:sp>
      <p:sp>
        <p:nvSpPr>
          <p:cNvPr id="62467" name="Rectangle 3">
            <a:extLst>
              <a:ext uri="{FF2B5EF4-FFF2-40B4-BE49-F238E27FC236}">
                <a16:creationId xmlns:a16="http://schemas.microsoft.com/office/drawing/2014/main" id="{3BF647C9-D571-FA1E-69F6-6F8C8A654DA1}"/>
              </a:ext>
            </a:extLst>
          </p:cNvPr>
          <p:cNvSpPr>
            <a:spLocks noGrp="1" noChangeArrowheads="1"/>
          </p:cNvSpPr>
          <p:nvPr>
            <p:ph type="body" idx="1"/>
          </p:nvPr>
        </p:nvSpPr>
        <p:spPr/>
        <p:txBody>
          <a:bodyPr/>
          <a:lstStyle/>
          <a:p>
            <a:pPr eaLnBrk="1" hangingPunct="1"/>
            <a:r>
              <a:rPr lang="en-US" altLang="en-US"/>
              <a:t>A large part of RUP focuses on modeling.  Models help developers understand and shape both the problem and the solution.</a:t>
            </a:r>
          </a:p>
          <a:p>
            <a:pPr eaLnBrk="1" hangingPunct="1"/>
            <a:r>
              <a:rPr lang="en-US" altLang="en-US"/>
              <a:t>Model is a simplification of reality that help us master a large, complex system that cannot be comprehended easily in its entirety.  The model is not the reality, but the best models are the ones that stick very close to reality.</a:t>
            </a:r>
          </a:p>
          <a:p>
            <a:pPr eaLnBrk="1" hangingPunct="1"/>
            <a:r>
              <a:rPr lang="en-US" altLang="en-US"/>
              <a:t>Multiple models are needed to address different aspects of the reality.  These models must be coordinated to ensure that they are consistent and not too reduntant.</a:t>
            </a:r>
          </a:p>
          <a:p>
            <a:pPr eaLnBrk="1" hangingPunct="1"/>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FA50A00-0ABC-E2BF-E0F7-4A67EC29232B}"/>
              </a:ext>
            </a:extLst>
          </p:cNvPr>
          <p:cNvSpPr>
            <a:spLocks noGrp="1" noChangeArrowheads="1"/>
          </p:cNvSpPr>
          <p:nvPr>
            <p:ph type="title"/>
          </p:nvPr>
        </p:nvSpPr>
        <p:spPr/>
        <p:txBody>
          <a:bodyPr/>
          <a:lstStyle/>
          <a:p>
            <a:pPr eaLnBrk="1" hangingPunct="1"/>
            <a:r>
              <a:rPr lang="en-US" altLang="en-US"/>
              <a:t>Architecture</a:t>
            </a:r>
          </a:p>
        </p:txBody>
      </p:sp>
      <p:sp>
        <p:nvSpPr>
          <p:cNvPr id="63491" name="Rectangle 3">
            <a:extLst>
              <a:ext uri="{FF2B5EF4-FFF2-40B4-BE49-F238E27FC236}">
                <a16:creationId xmlns:a16="http://schemas.microsoft.com/office/drawing/2014/main" id="{58EC54CD-45E0-BD7D-C240-C2DE374D8B3C}"/>
              </a:ext>
            </a:extLst>
          </p:cNvPr>
          <p:cNvSpPr>
            <a:spLocks noGrp="1" noChangeArrowheads="1"/>
          </p:cNvSpPr>
          <p:nvPr>
            <p:ph type="body" idx="1"/>
          </p:nvPr>
        </p:nvSpPr>
        <p:spPr>
          <a:xfrm>
            <a:off x="1639889" y="1719263"/>
            <a:ext cx="8912225" cy="4578350"/>
          </a:xfrm>
        </p:spPr>
        <p:txBody>
          <a:bodyPr/>
          <a:lstStyle/>
          <a:p>
            <a:pPr eaLnBrk="1" hangingPunct="1"/>
            <a:r>
              <a:rPr lang="en-US" altLang="en-US"/>
              <a:t>Models are complete, consistent representation of the system to be built.  These </a:t>
            </a:r>
            <a:r>
              <a:rPr lang="en-US" altLang="en-US" b="1"/>
              <a:t>models of complex system can be very large</a:t>
            </a:r>
            <a:r>
              <a:rPr lang="en-US" altLang="en-US"/>
              <a:t>!</a:t>
            </a:r>
          </a:p>
          <a:p>
            <a:pPr eaLnBrk="1" hangingPunct="1"/>
            <a:r>
              <a:rPr lang="en-US" altLang="en-US" b="1"/>
              <a:t>Architecture is the skeleton</a:t>
            </a:r>
            <a:r>
              <a:rPr lang="en-US" altLang="en-US"/>
              <a:t>: “Architecture is what remains when you cannot take away any more things and still understand the system and explain how it works.”</a:t>
            </a:r>
          </a:p>
          <a:p>
            <a:pPr eaLnBrk="1" hangingPunct="1"/>
            <a:r>
              <a:rPr lang="en-US" altLang="en-US" b="1"/>
              <a:t>Definition:</a:t>
            </a:r>
            <a:r>
              <a:rPr lang="en-US" altLang="en-US"/>
              <a:t> Architecture is the fundamental organization of a system, embodied in its components, their relationships to each other and the environment, and the principles governing its design and evolution.</a:t>
            </a:r>
            <a:r>
              <a:rPr lang="en-US" altLang="en-US" baseline="30000"/>
              <a:t>*</a:t>
            </a:r>
          </a:p>
        </p:txBody>
      </p:sp>
      <p:sp>
        <p:nvSpPr>
          <p:cNvPr id="63492" name="Text Box 4">
            <a:extLst>
              <a:ext uri="{FF2B5EF4-FFF2-40B4-BE49-F238E27FC236}">
                <a16:creationId xmlns:a16="http://schemas.microsoft.com/office/drawing/2014/main" id="{B6C4E86A-1BBE-EB6C-5D7B-BE0E9EC0A9AC}"/>
              </a:ext>
            </a:extLst>
          </p:cNvPr>
          <p:cNvSpPr txBox="1">
            <a:spLocks noChangeArrowheads="1"/>
          </p:cNvSpPr>
          <p:nvPr/>
        </p:nvSpPr>
        <p:spPr bwMode="auto">
          <a:xfrm>
            <a:off x="1608139" y="6553200"/>
            <a:ext cx="9097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400" b="0"/>
              <a:t>* ANSI/IEEE Std 1471-2000, Recommended Practice for Architectural Description of Software-Intensive Systems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D826418-7741-90A3-C64B-E387B26652AD}"/>
              </a:ext>
            </a:extLst>
          </p:cNvPr>
          <p:cNvSpPr>
            <a:spLocks noGrp="1" noChangeArrowheads="1"/>
          </p:cNvSpPr>
          <p:nvPr>
            <p:ph type="title"/>
          </p:nvPr>
        </p:nvSpPr>
        <p:spPr/>
        <p:txBody>
          <a:bodyPr/>
          <a:lstStyle/>
          <a:p>
            <a:pPr eaLnBrk="1" hangingPunct="1"/>
            <a:r>
              <a:rPr lang="en-US" altLang="en-US"/>
              <a:t>Definition of Architecture (RUP)</a:t>
            </a:r>
          </a:p>
        </p:txBody>
      </p:sp>
      <p:sp>
        <p:nvSpPr>
          <p:cNvPr id="64515" name="Rectangle 3">
            <a:extLst>
              <a:ext uri="{FF2B5EF4-FFF2-40B4-BE49-F238E27FC236}">
                <a16:creationId xmlns:a16="http://schemas.microsoft.com/office/drawing/2014/main" id="{05701115-4D97-E45F-F825-71A44BCA860C}"/>
              </a:ext>
            </a:extLst>
          </p:cNvPr>
          <p:cNvSpPr>
            <a:spLocks noGrp="1" noChangeArrowheads="1"/>
          </p:cNvSpPr>
          <p:nvPr>
            <p:ph type="body" idx="1"/>
          </p:nvPr>
        </p:nvSpPr>
        <p:spPr>
          <a:xfrm>
            <a:off x="1506539" y="3863975"/>
            <a:ext cx="9045575" cy="2266950"/>
          </a:xfrm>
        </p:spPr>
        <p:txBody>
          <a:bodyPr>
            <a:normAutofit lnSpcReduction="10000"/>
          </a:bodyPr>
          <a:lstStyle/>
          <a:p>
            <a:pPr eaLnBrk="1" hangingPunct="1">
              <a:lnSpc>
                <a:spcPct val="90000"/>
              </a:lnSpc>
            </a:pPr>
            <a:r>
              <a:rPr lang="en-US" altLang="en-US" sz="1800"/>
              <a:t>Architecture is part of design; it is about making decisions about how system will be built.  But it is not all of design.  It stops at the major elements – the elements that have a pervasive and long-lasting effect on the qualities of the system.</a:t>
            </a:r>
          </a:p>
          <a:p>
            <a:pPr eaLnBrk="1" hangingPunct="1">
              <a:lnSpc>
                <a:spcPct val="90000"/>
              </a:lnSpc>
            </a:pPr>
            <a:r>
              <a:rPr lang="en-US" altLang="en-US" sz="1800"/>
              <a:t>Architecture is about structure and organization but it also deals with behavior.</a:t>
            </a:r>
          </a:p>
          <a:p>
            <a:pPr eaLnBrk="1" hangingPunct="1">
              <a:lnSpc>
                <a:spcPct val="90000"/>
              </a:lnSpc>
            </a:pPr>
            <a:r>
              <a:rPr lang="en-US" altLang="en-US" sz="1800"/>
              <a:t>Architecture does not look only inward but it also looks at the fit of the system in two contexts: the operational and development. It encompasses not only technical  aspects but also its economic and sociological aspects.</a:t>
            </a:r>
          </a:p>
          <a:p>
            <a:pPr eaLnBrk="1" hangingPunct="1">
              <a:lnSpc>
                <a:spcPct val="90000"/>
              </a:lnSpc>
            </a:pPr>
            <a:r>
              <a:rPr lang="en-US" altLang="en-US" sz="1800"/>
              <a:t>Architecture also addresses “soft” issues such as style and aesthetics.</a:t>
            </a:r>
          </a:p>
        </p:txBody>
      </p:sp>
      <p:sp>
        <p:nvSpPr>
          <p:cNvPr id="64516" name="Text Box 4">
            <a:extLst>
              <a:ext uri="{FF2B5EF4-FFF2-40B4-BE49-F238E27FC236}">
                <a16:creationId xmlns:a16="http://schemas.microsoft.com/office/drawing/2014/main" id="{EFDC37D3-A95A-1EF0-3592-C20F4FD368E1}"/>
              </a:ext>
            </a:extLst>
          </p:cNvPr>
          <p:cNvSpPr txBox="1">
            <a:spLocks noChangeArrowheads="1"/>
          </p:cNvSpPr>
          <p:nvPr/>
        </p:nvSpPr>
        <p:spPr bwMode="auto">
          <a:xfrm>
            <a:off x="1398589" y="1454151"/>
            <a:ext cx="93900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 these elements and their interfaces, their collaborations, and their composition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5E2F046-8993-6618-A672-30F16AECC7BD}"/>
              </a:ext>
            </a:extLst>
          </p:cNvPr>
          <p:cNvSpPr>
            <a:spLocks noGrp="1" noChangeArrowheads="1"/>
          </p:cNvSpPr>
          <p:nvPr>
            <p:ph type="title"/>
          </p:nvPr>
        </p:nvSpPr>
        <p:spPr/>
        <p:txBody>
          <a:bodyPr/>
          <a:lstStyle/>
          <a:p>
            <a:pPr eaLnBrk="1" hangingPunct="1"/>
            <a:r>
              <a:rPr lang="en-US" altLang="en-US"/>
              <a:t>Architecture Representation</a:t>
            </a:r>
          </a:p>
        </p:txBody>
      </p:sp>
      <p:sp>
        <p:nvSpPr>
          <p:cNvPr id="65539" name="Rectangle 3">
            <a:extLst>
              <a:ext uri="{FF2B5EF4-FFF2-40B4-BE49-F238E27FC236}">
                <a16:creationId xmlns:a16="http://schemas.microsoft.com/office/drawing/2014/main" id="{385181C6-8E37-FF50-75D0-A140BA9508A9}"/>
              </a:ext>
            </a:extLst>
          </p:cNvPr>
          <p:cNvSpPr>
            <a:spLocks noGrp="1" noChangeArrowheads="1"/>
          </p:cNvSpPr>
          <p:nvPr>
            <p:ph type="body" idx="1"/>
          </p:nvPr>
        </p:nvSpPr>
        <p:spPr/>
        <p:txBody>
          <a:bodyPr/>
          <a:lstStyle/>
          <a:p>
            <a:pPr eaLnBrk="1" hangingPunct="1"/>
            <a:r>
              <a:rPr lang="en-US" altLang="en-US"/>
              <a:t>The representation of architecture should allow various stakeholders to communicate and discuss the architecture.</a:t>
            </a:r>
          </a:p>
          <a:p>
            <a:pPr eaLnBrk="1" hangingPunct="1"/>
            <a:r>
              <a:rPr lang="en-US" altLang="en-US"/>
              <a:t>The various stakeholders have different concerns and are interested in different aspects of architecture.</a:t>
            </a:r>
          </a:p>
          <a:p>
            <a:pPr eaLnBrk="1" hangingPunct="1"/>
            <a:r>
              <a:rPr lang="en-US" altLang="en-US" b="1"/>
              <a:t>Architectural view</a:t>
            </a:r>
            <a:r>
              <a:rPr lang="en-US" altLang="en-US"/>
              <a:t> – simplified description (an abstraction) of a system from particular perspectives (e.g.):</a:t>
            </a:r>
          </a:p>
          <a:p>
            <a:pPr lvl="1" eaLnBrk="1" hangingPunct="1"/>
            <a:r>
              <a:rPr lang="en-US" altLang="en-US"/>
              <a:t>Logical organization of the system</a:t>
            </a:r>
          </a:p>
          <a:p>
            <a:pPr lvl="1" eaLnBrk="1" hangingPunct="1"/>
            <a:r>
              <a:rPr lang="en-US" altLang="en-US"/>
              <a:t>Functionality of the system</a:t>
            </a:r>
          </a:p>
          <a:p>
            <a:pPr lvl="1" eaLnBrk="1" hangingPunct="1"/>
            <a:r>
              <a:rPr lang="en-US" altLang="en-US"/>
              <a:t>Concurrency aspects</a:t>
            </a:r>
          </a:p>
          <a:p>
            <a:pPr lvl="1" eaLnBrk="1" hangingPunct="1"/>
            <a:r>
              <a:rPr lang="en-US" altLang="en-US"/>
              <a:t>Physical distribution of the software on the underlying platform</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2EA0823F-F270-D5AF-9179-580F4B4E79A6}"/>
              </a:ext>
            </a:extLst>
          </p:cNvPr>
          <p:cNvSpPr>
            <a:spLocks noGrp="1" noChangeArrowheads="1"/>
          </p:cNvSpPr>
          <p:nvPr>
            <p:ph type="title"/>
          </p:nvPr>
        </p:nvSpPr>
        <p:spPr/>
        <p:txBody>
          <a:bodyPr/>
          <a:lstStyle/>
          <a:p>
            <a:pPr eaLnBrk="1" hangingPunct="1"/>
            <a:r>
              <a:rPr lang="en-US" altLang="en-US"/>
              <a:t>4+1 View Model of Architecture</a:t>
            </a:r>
          </a:p>
        </p:txBody>
      </p:sp>
      <p:sp>
        <p:nvSpPr>
          <p:cNvPr id="66563" name="Rectangle 5">
            <a:extLst>
              <a:ext uri="{FF2B5EF4-FFF2-40B4-BE49-F238E27FC236}">
                <a16:creationId xmlns:a16="http://schemas.microsoft.com/office/drawing/2014/main" id="{F12CB1C9-CD9A-8F04-FA0A-6B2F82714E66}"/>
              </a:ext>
            </a:extLst>
          </p:cNvPr>
          <p:cNvSpPr>
            <a:spLocks noChangeArrowheads="1"/>
          </p:cNvSpPr>
          <p:nvPr/>
        </p:nvSpPr>
        <p:spPr bwMode="auto">
          <a:xfrm>
            <a:off x="1831976" y="1828801"/>
            <a:ext cx="2792412" cy="1693863"/>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2400"/>
              <a:t>Logical View</a:t>
            </a:r>
          </a:p>
          <a:p>
            <a:pPr eaLnBrk="1" hangingPunct="1"/>
            <a:r>
              <a:rPr lang="en-US" altLang="en-US" sz="1600" b="0"/>
              <a:t>An abstraction of the </a:t>
            </a:r>
          </a:p>
          <a:p>
            <a:pPr eaLnBrk="1" hangingPunct="1"/>
            <a:r>
              <a:rPr lang="en-US" altLang="en-US" sz="1600" b="0"/>
              <a:t>design model that identifies</a:t>
            </a:r>
          </a:p>
          <a:p>
            <a:pPr eaLnBrk="1" hangingPunct="1"/>
            <a:r>
              <a:rPr lang="en-US" altLang="en-US" sz="1600" b="0"/>
              <a:t>major design packages,</a:t>
            </a:r>
          </a:p>
          <a:p>
            <a:pPr eaLnBrk="1" hangingPunct="1"/>
            <a:r>
              <a:rPr lang="en-US" altLang="en-US" sz="1600" b="0"/>
              <a:t>subsystems and classes</a:t>
            </a:r>
          </a:p>
        </p:txBody>
      </p:sp>
      <p:sp>
        <p:nvSpPr>
          <p:cNvPr id="66564" name="Rectangle 6">
            <a:extLst>
              <a:ext uri="{FF2B5EF4-FFF2-40B4-BE49-F238E27FC236}">
                <a16:creationId xmlns:a16="http://schemas.microsoft.com/office/drawing/2014/main" id="{D6DA2978-B169-B8E6-3411-53F56E1B671E}"/>
              </a:ext>
            </a:extLst>
          </p:cNvPr>
          <p:cNvSpPr>
            <a:spLocks noChangeArrowheads="1"/>
          </p:cNvSpPr>
          <p:nvPr/>
        </p:nvSpPr>
        <p:spPr bwMode="auto">
          <a:xfrm>
            <a:off x="6811964" y="1846263"/>
            <a:ext cx="2792413" cy="1693862"/>
          </a:xfrm>
          <a:prstGeom prst="rect">
            <a:avLst/>
          </a:prstGeom>
          <a:solidFill>
            <a:schemeClr val="fo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2400"/>
              <a:t>Implementation </a:t>
            </a:r>
          </a:p>
          <a:p>
            <a:pPr eaLnBrk="1" hangingPunct="1"/>
            <a:r>
              <a:rPr lang="en-US" altLang="en-US" sz="2400"/>
              <a:t>View</a:t>
            </a:r>
          </a:p>
          <a:p>
            <a:pPr eaLnBrk="1" hangingPunct="1"/>
            <a:r>
              <a:rPr lang="en-US" altLang="en-US" sz="1600" b="0"/>
              <a:t>An organization of static </a:t>
            </a:r>
          </a:p>
          <a:p>
            <a:pPr eaLnBrk="1" hangingPunct="1"/>
            <a:r>
              <a:rPr lang="en-US" altLang="en-US" sz="1600" b="0"/>
              <a:t>software modules (source</a:t>
            </a:r>
          </a:p>
          <a:p>
            <a:pPr eaLnBrk="1" hangingPunct="1"/>
            <a:r>
              <a:rPr lang="en-US" altLang="en-US" sz="1600" b="0"/>
              <a:t>code, data files, components,</a:t>
            </a:r>
          </a:p>
          <a:p>
            <a:pPr eaLnBrk="1" hangingPunct="1"/>
            <a:r>
              <a:rPr lang="en-US" altLang="en-US" sz="1600" b="0"/>
              <a:t>executables, and others …)</a:t>
            </a:r>
          </a:p>
        </p:txBody>
      </p:sp>
      <p:sp>
        <p:nvSpPr>
          <p:cNvPr id="66565" name="Rectangle 7">
            <a:extLst>
              <a:ext uri="{FF2B5EF4-FFF2-40B4-BE49-F238E27FC236}">
                <a16:creationId xmlns:a16="http://schemas.microsoft.com/office/drawing/2014/main" id="{D589AB3F-3305-57F5-11D9-DF5BD44C2911}"/>
              </a:ext>
            </a:extLst>
          </p:cNvPr>
          <p:cNvSpPr>
            <a:spLocks noChangeArrowheads="1"/>
          </p:cNvSpPr>
          <p:nvPr/>
        </p:nvSpPr>
        <p:spPr bwMode="auto">
          <a:xfrm>
            <a:off x="1865314" y="4371976"/>
            <a:ext cx="2792413" cy="1693863"/>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2400"/>
              <a:t>Process View</a:t>
            </a:r>
          </a:p>
          <a:p>
            <a:pPr eaLnBrk="1" hangingPunct="1"/>
            <a:r>
              <a:rPr lang="en-US" altLang="en-US" sz="1600" b="0"/>
              <a:t>A description of the concurrent</a:t>
            </a:r>
          </a:p>
          <a:p>
            <a:pPr eaLnBrk="1" hangingPunct="1"/>
            <a:r>
              <a:rPr lang="en-US" altLang="en-US" sz="1600" b="0"/>
              <a:t>aspects of the system at </a:t>
            </a:r>
          </a:p>
          <a:p>
            <a:pPr eaLnBrk="1" hangingPunct="1"/>
            <a:r>
              <a:rPr lang="en-US" altLang="en-US" sz="1600" b="0"/>
              <a:t>runtime - tasks, threads, or</a:t>
            </a:r>
          </a:p>
          <a:p>
            <a:pPr eaLnBrk="1" hangingPunct="1"/>
            <a:r>
              <a:rPr lang="en-US" altLang="en-US" sz="1600" b="0"/>
              <a:t>processes as well as</a:t>
            </a:r>
          </a:p>
          <a:p>
            <a:pPr eaLnBrk="1" hangingPunct="1"/>
            <a:r>
              <a:rPr lang="en-US" altLang="en-US" sz="1600" b="0"/>
              <a:t> their interactions</a:t>
            </a:r>
          </a:p>
        </p:txBody>
      </p:sp>
      <p:sp>
        <p:nvSpPr>
          <p:cNvPr id="66566" name="Rectangle 8">
            <a:extLst>
              <a:ext uri="{FF2B5EF4-FFF2-40B4-BE49-F238E27FC236}">
                <a16:creationId xmlns:a16="http://schemas.microsoft.com/office/drawing/2014/main" id="{CE3EF060-17D7-5068-1A1A-CECAC1953FEB}"/>
              </a:ext>
            </a:extLst>
          </p:cNvPr>
          <p:cNvSpPr>
            <a:spLocks noChangeArrowheads="1"/>
          </p:cNvSpPr>
          <p:nvPr/>
        </p:nvSpPr>
        <p:spPr bwMode="auto">
          <a:xfrm>
            <a:off x="6783389" y="4371976"/>
            <a:ext cx="2792413" cy="169386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2400"/>
              <a:t>Deployment View</a:t>
            </a:r>
          </a:p>
          <a:p>
            <a:pPr eaLnBrk="1" hangingPunct="1"/>
            <a:r>
              <a:rPr lang="en-US" altLang="en-US" sz="1600" b="0"/>
              <a:t>Various executables and</a:t>
            </a:r>
          </a:p>
          <a:p>
            <a:pPr eaLnBrk="1" hangingPunct="1"/>
            <a:r>
              <a:rPr lang="en-US" altLang="en-US" sz="1600" b="0"/>
              <a:t>other runtime components</a:t>
            </a:r>
          </a:p>
          <a:p>
            <a:pPr eaLnBrk="1" hangingPunct="1"/>
            <a:r>
              <a:rPr lang="en-US" altLang="en-US" sz="1600" b="0"/>
              <a:t>are mapped to the underlying</a:t>
            </a:r>
          </a:p>
          <a:p>
            <a:pPr eaLnBrk="1" hangingPunct="1"/>
            <a:r>
              <a:rPr lang="en-US" altLang="en-US" sz="1600" b="0"/>
              <a:t>platforms or computing </a:t>
            </a:r>
          </a:p>
          <a:p>
            <a:pPr eaLnBrk="1" hangingPunct="1"/>
            <a:r>
              <a:rPr lang="en-US" altLang="en-US" sz="1600" b="0"/>
              <a:t>nodes</a:t>
            </a:r>
          </a:p>
        </p:txBody>
      </p:sp>
      <p:sp>
        <p:nvSpPr>
          <p:cNvPr id="66567" name="Oval 9">
            <a:extLst>
              <a:ext uri="{FF2B5EF4-FFF2-40B4-BE49-F238E27FC236}">
                <a16:creationId xmlns:a16="http://schemas.microsoft.com/office/drawing/2014/main" id="{242E902A-F0DF-0531-79D0-D60727421990}"/>
              </a:ext>
            </a:extLst>
          </p:cNvPr>
          <p:cNvSpPr>
            <a:spLocks noChangeArrowheads="1"/>
          </p:cNvSpPr>
          <p:nvPr/>
        </p:nvSpPr>
        <p:spPr bwMode="auto">
          <a:xfrm>
            <a:off x="4270376" y="2959100"/>
            <a:ext cx="2794000" cy="18288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2400"/>
              <a:t>Use-Case View</a:t>
            </a:r>
          </a:p>
          <a:p>
            <a:pPr eaLnBrk="1" hangingPunct="1"/>
            <a:r>
              <a:rPr lang="en-US" altLang="en-US" sz="1600" b="0"/>
              <a:t>Key use-case and </a:t>
            </a:r>
          </a:p>
          <a:p>
            <a:pPr eaLnBrk="1" hangingPunct="1"/>
            <a:r>
              <a:rPr lang="en-US" altLang="en-US" sz="1600" b="0"/>
              <a:t>scenarios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82E055D-231F-1AD3-BC22-3ED72EA66923}"/>
              </a:ext>
            </a:extLst>
          </p:cNvPr>
          <p:cNvSpPr>
            <a:spLocks noGrp="1" noChangeArrowheads="1"/>
          </p:cNvSpPr>
          <p:nvPr>
            <p:ph type="title"/>
          </p:nvPr>
        </p:nvSpPr>
        <p:spPr/>
        <p:txBody>
          <a:bodyPr/>
          <a:lstStyle/>
          <a:p>
            <a:pPr eaLnBrk="1" hangingPunct="1"/>
            <a:r>
              <a:rPr lang="en-US" altLang="en-US"/>
              <a:t>Models and Architectural Views </a:t>
            </a:r>
          </a:p>
        </p:txBody>
      </p:sp>
      <p:sp>
        <p:nvSpPr>
          <p:cNvPr id="67587" name="Rectangle 3">
            <a:extLst>
              <a:ext uri="{FF2B5EF4-FFF2-40B4-BE49-F238E27FC236}">
                <a16:creationId xmlns:a16="http://schemas.microsoft.com/office/drawing/2014/main" id="{252B6B2F-297F-E2BB-9BCA-4A06534DFE11}"/>
              </a:ext>
            </a:extLst>
          </p:cNvPr>
          <p:cNvSpPr>
            <a:spLocks noGrp="1" noChangeArrowheads="1"/>
          </p:cNvSpPr>
          <p:nvPr>
            <p:ph type="body" idx="1"/>
          </p:nvPr>
        </p:nvSpPr>
        <p:spPr>
          <a:xfrm>
            <a:off x="1639889" y="1719264"/>
            <a:ext cx="8912225" cy="3265487"/>
          </a:xfrm>
        </p:spPr>
        <p:txBody>
          <a:bodyPr>
            <a:normAutofit lnSpcReduction="10000"/>
          </a:bodyPr>
          <a:lstStyle/>
          <a:p>
            <a:pPr eaLnBrk="1" hangingPunct="1">
              <a:lnSpc>
                <a:spcPct val="90000"/>
              </a:lnSpc>
            </a:pPr>
            <a:r>
              <a:rPr lang="en-US" altLang="en-US" sz="2000"/>
              <a:t>Models provide complete representation of the system, whereas an architectural view focuses only what is architecturally significant - </a:t>
            </a:r>
            <a:r>
              <a:rPr lang="en-US" altLang="en-US" sz="2000" b="1"/>
              <a:t>an architectural view is an abstraction of a model</a:t>
            </a:r>
            <a:r>
              <a:rPr lang="en-US" altLang="en-US" sz="2000"/>
              <a:t>.</a:t>
            </a:r>
          </a:p>
          <a:p>
            <a:pPr eaLnBrk="1" hangingPunct="1">
              <a:lnSpc>
                <a:spcPct val="90000"/>
              </a:lnSpc>
            </a:pPr>
            <a:r>
              <a:rPr lang="en-US" altLang="en-US" sz="2000"/>
              <a:t>Architecturally significant elements include following:</a:t>
            </a:r>
          </a:p>
          <a:p>
            <a:pPr lvl="1" eaLnBrk="1" hangingPunct="1">
              <a:lnSpc>
                <a:spcPct val="90000"/>
              </a:lnSpc>
            </a:pPr>
            <a:r>
              <a:rPr lang="en-US" altLang="en-US" sz="2000"/>
              <a:t>Major classes that model major business entities</a:t>
            </a:r>
          </a:p>
          <a:p>
            <a:pPr lvl="1" eaLnBrk="1" hangingPunct="1">
              <a:lnSpc>
                <a:spcPct val="90000"/>
              </a:lnSpc>
            </a:pPr>
            <a:r>
              <a:rPr lang="en-US" altLang="en-US" sz="2000"/>
              <a:t>Architectural mechanisms that enable persistency and communication</a:t>
            </a:r>
          </a:p>
          <a:p>
            <a:pPr lvl="1" eaLnBrk="1" hangingPunct="1">
              <a:lnSpc>
                <a:spcPct val="90000"/>
              </a:lnSpc>
            </a:pPr>
            <a:r>
              <a:rPr lang="en-US" altLang="en-US" sz="2000"/>
              <a:t>Patterns and frameworks</a:t>
            </a:r>
          </a:p>
          <a:p>
            <a:pPr lvl="1" eaLnBrk="1" hangingPunct="1">
              <a:lnSpc>
                <a:spcPct val="90000"/>
              </a:lnSpc>
            </a:pPr>
            <a:r>
              <a:rPr lang="en-US" altLang="en-US" sz="2000"/>
              <a:t>Layers and subsystems</a:t>
            </a:r>
          </a:p>
          <a:p>
            <a:pPr lvl="1" eaLnBrk="1" hangingPunct="1">
              <a:lnSpc>
                <a:spcPct val="90000"/>
              </a:lnSpc>
            </a:pPr>
            <a:r>
              <a:rPr lang="en-US" altLang="en-US" sz="2000"/>
              <a:t>Interfaces</a:t>
            </a:r>
          </a:p>
          <a:p>
            <a:pPr lvl="1" eaLnBrk="1" hangingPunct="1">
              <a:lnSpc>
                <a:spcPct val="90000"/>
              </a:lnSpc>
            </a:pPr>
            <a:r>
              <a:rPr lang="en-US" altLang="en-US" sz="2000"/>
              <a:t>Major processes, or threads of control</a:t>
            </a:r>
          </a:p>
        </p:txBody>
      </p:sp>
      <p:sp>
        <p:nvSpPr>
          <p:cNvPr id="67588" name="Rectangle 4">
            <a:extLst>
              <a:ext uri="{FF2B5EF4-FFF2-40B4-BE49-F238E27FC236}">
                <a16:creationId xmlns:a16="http://schemas.microsoft.com/office/drawing/2014/main" id="{6513B153-7ED9-4AA4-AC11-96DBDD0E9AEB}"/>
              </a:ext>
            </a:extLst>
          </p:cNvPr>
          <p:cNvSpPr>
            <a:spLocks noChangeArrowheads="1"/>
          </p:cNvSpPr>
          <p:nvPr/>
        </p:nvSpPr>
        <p:spPr bwMode="auto">
          <a:xfrm>
            <a:off x="4113214" y="5105401"/>
            <a:ext cx="1412875" cy="612775"/>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Logical View</a:t>
            </a:r>
          </a:p>
        </p:txBody>
      </p:sp>
      <p:sp>
        <p:nvSpPr>
          <p:cNvPr id="67589" name="Rectangle 5">
            <a:extLst>
              <a:ext uri="{FF2B5EF4-FFF2-40B4-BE49-F238E27FC236}">
                <a16:creationId xmlns:a16="http://schemas.microsoft.com/office/drawing/2014/main" id="{B1DFE655-F6B0-95AF-4BAA-2531B7A7B7C9}"/>
              </a:ext>
            </a:extLst>
          </p:cNvPr>
          <p:cNvSpPr>
            <a:spLocks noChangeArrowheads="1"/>
          </p:cNvSpPr>
          <p:nvPr/>
        </p:nvSpPr>
        <p:spPr bwMode="auto">
          <a:xfrm>
            <a:off x="6634163" y="5184776"/>
            <a:ext cx="1612900" cy="581025"/>
          </a:xfrm>
          <a:prstGeom prst="rect">
            <a:avLst/>
          </a:prstGeom>
          <a:solidFill>
            <a:schemeClr val="folHlink"/>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Implementation </a:t>
            </a:r>
          </a:p>
          <a:p>
            <a:pPr eaLnBrk="1" hangingPunct="1"/>
            <a:r>
              <a:rPr lang="en-US" altLang="en-US" sz="1600"/>
              <a:t>View</a:t>
            </a:r>
          </a:p>
        </p:txBody>
      </p:sp>
      <p:sp>
        <p:nvSpPr>
          <p:cNvPr id="67590" name="Rectangle 6">
            <a:extLst>
              <a:ext uri="{FF2B5EF4-FFF2-40B4-BE49-F238E27FC236}">
                <a16:creationId xmlns:a16="http://schemas.microsoft.com/office/drawing/2014/main" id="{DA9A6CA4-39D3-5964-FF8C-8601096C7A06}"/>
              </a:ext>
            </a:extLst>
          </p:cNvPr>
          <p:cNvSpPr>
            <a:spLocks noChangeArrowheads="1"/>
          </p:cNvSpPr>
          <p:nvPr/>
        </p:nvSpPr>
        <p:spPr bwMode="auto">
          <a:xfrm>
            <a:off x="4114801" y="5868989"/>
            <a:ext cx="1427162" cy="695325"/>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Process View</a:t>
            </a:r>
          </a:p>
        </p:txBody>
      </p:sp>
      <p:sp>
        <p:nvSpPr>
          <p:cNvPr id="67591" name="Rectangle 7">
            <a:extLst>
              <a:ext uri="{FF2B5EF4-FFF2-40B4-BE49-F238E27FC236}">
                <a16:creationId xmlns:a16="http://schemas.microsoft.com/office/drawing/2014/main" id="{DEAD44D7-0321-214C-3776-378ECAC836F8}"/>
              </a:ext>
            </a:extLst>
          </p:cNvPr>
          <p:cNvSpPr>
            <a:spLocks noChangeArrowheads="1"/>
          </p:cNvSpPr>
          <p:nvPr/>
        </p:nvSpPr>
        <p:spPr bwMode="auto">
          <a:xfrm>
            <a:off x="6653214" y="5935663"/>
            <a:ext cx="1577975" cy="62865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Deployment </a:t>
            </a:r>
          </a:p>
          <a:p>
            <a:pPr eaLnBrk="1" hangingPunct="1"/>
            <a:r>
              <a:rPr lang="en-US" altLang="en-US" sz="1600"/>
              <a:t>View</a:t>
            </a:r>
          </a:p>
        </p:txBody>
      </p:sp>
      <p:sp>
        <p:nvSpPr>
          <p:cNvPr id="67592" name="Oval 8">
            <a:extLst>
              <a:ext uri="{FF2B5EF4-FFF2-40B4-BE49-F238E27FC236}">
                <a16:creationId xmlns:a16="http://schemas.microsoft.com/office/drawing/2014/main" id="{491B13F1-804C-FFCF-66AB-366212AFC23F}"/>
              </a:ext>
            </a:extLst>
          </p:cNvPr>
          <p:cNvSpPr>
            <a:spLocks noChangeArrowheads="1"/>
          </p:cNvSpPr>
          <p:nvPr/>
        </p:nvSpPr>
        <p:spPr bwMode="auto">
          <a:xfrm>
            <a:off x="5138739" y="5468939"/>
            <a:ext cx="1946275" cy="63182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Use-Case View</a:t>
            </a:r>
          </a:p>
        </p:txBody>
      </p:sp>
      <p:sp>
        <p:nvSpPr>
          <p:cNvPr id="67593" name="Text Box 9">
            <a:extLst>
              <a:ext uri="{FF2B5EF4-FFF2-40B4-BE49-F238E27FC236}">
                <a16:creationId xmlns:a16="http://schemas.microsoft.com/office/drawing/2014/main" id="{08F317D8-0148-31C5-B923-64B51E29214D}"/>
              </a:ext>
            </a:extLst>
          </p:cNvPr>
          <p:cNvSpPr txBox="1">
            <a:spLocks noChangeArrowheads="1"/>
          </p:cNvSpPr>
          <p:nvPr/>
        </p:nvSpPr>
        <p:spPr bwMode="auto">
          <a:xfrm>
            <a:off x="2108201" y="5572126"/>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Design model</a:t>
            </a:r>
            <a:endParaRPr lang="cs-CZ" altLang="en-US" sz="1800"/>
          </a:p>
        </p:txBody>
      </p:sp>
      <p:sp>
        <p:nvSpPr>
          <p:cNvPr id="67594" name="Text Box 10">
            <a:extLst>
              <a:ext uri="{FF2B5EF4-FFF2-40B4-BE49-F238E27FC236}">
                <a16:creationId xmlns:a16="http://schemas.microsoft.com/office/drawing/2014/main" id="{5021AA58-DB40-84FA-66C6-1801A6B4A1E4}"/>
              </a:ext>
            </a:extLst>
          </p:cNvPr>
          <p:cNvSpPr txBox="1">
            <a:spLocks noChangeArrowheads="1"/>
          </p:cNvSpPr>
          <p:nvPr/>
        </p:nvSpPr>
        <p:spPr bwMode="auto">
          <a:xfrm>
            <a:off x="7029451" y="4559301"/>
            <a:ext cx="192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Use-case model</a:t>
            </a:r>
            <a:endParaRPr lang="cs-CZ" altLang="en-US" sz="1800"/>
          </a:p>
        </p:txBody>
      </p:sp>
      <p:sp>
        <p:nvSpPr>
          <p:cNvPr id="67595" name="Text Box 11">
            <a:extLst>
              <a:ext uri="{FF2B5EF4-FFF2-40B4-BE49-F238E27FC236}">
                <a16:creationId xmlns:a16="http://schemas.microsoft.com/office/drawing/2014/main" id="{C70E5358-2310-1FE8-AEB5-D5F737EDAFE6}"/>
              </a:ext>
            </a:extLst>
          </p:cNvPr>
          <p:cNvSpPr txBox="1">
            <a:spLocks noChangeArrowheads="1"/>
          </p:cNvSpPr>
          <p:nvPr/>
        </p:nvSpPr>
        <p:spPr bwMode="auto">
          <a:xfrm>
            <a:off x="8891588" y="5291138"/>
            <a:ext cx="187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a:t>Implementation</a:t>
            </a:r>
          </a:p>
          <a:p>
            <a:pPr eaLnBrk="1" hangingPunct="1"/>
            <a:r>
              <a:rPr lang="en-US" altLang="en-US" sz="1800"/>
              <a:t>model</a:t>
            </a:r>
            <a:endParaRPr lang="cs-CZ" altLang="en-US" sz="1800"/>
          </a:p>
        </p:txBody>
      </p:sp>
      <p:sp>
        <p:nvSpPr>
          <p:cNvPr id="67596" name="Text Box 12">
            <a:extLst>
              <a:ext uri="{FF2B5EF4-FFF2-40B4-BE49-F238E27FC236}">
                <a16:creationId xmlns:a16="http://schemas.microsoft.com/office/drawing/2014/main" id="{F5BDC613-B904-093C-5FC2-CF3373E63CA1}"/>
              </a:ext>
            </a:extLst>
          </p:cNvPr>
          <p:cNvSpPr txBox="1">
            <a:spLocks noChangeArrowheads="1"/>
          </p:cNvSpPr>
          <p:nvPr/>
        </p:nvSpPr>
        <p:spPr bwMode="auto">
          <a:xfrm>
            <a:off x="8693151" y="6203951"/>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Deployment model</a:t>
            </a:r>
            <a:endParaRPr lang="cs-CZ" altLang="en-US" sz="1800"/>
          </a:p>
        </p:txBody>
      </p:sp>
      <p:sp>
        <p:nvSpPr>
          <p:cNvPr id="1078285" name="Freeform 13">
            <a:extLst>
              <a:ext uri="{FF2B5EF4-FFF2-40B4-BE49-F238E27FC236}">
                <a16:creationId xmlns:a16="http://schemas.microsoft.com/office/drawing/2014/main" id="{73F4ACD0-D370-1BBC-AC3B-F7E2D2EA00E8}"/>
              </a:ext>
            </a:extLst>
          </p:cNvPr>
          <p:cNvSpPr>
            <a:spLocks/>
          </p:cNvSpPr>
          <p:nvPr/>
        </p:nvSpPr>
        <p:spPr bwMode="auto">
          <a:xfrm>
            <a:off x="3405188" y="5303839"/>
            <a:ext cx="598488" cy="249237"/>
          </a:xfrm>
          <a:custGeom>
            <a:avLst/>
            <a:gdLst/>
            <a:ahLst/>
            <a:cxnLst>
              <a:cxn ang="0">
                <a:pos x="0" y="157"/>
              </a:cxn>
              <a:cxn ang="0">
                <a:pos x="178" y="42"/>
              </a:cxn>
              <a:cxn ang="0">
                <a:pos x="377" y="0"/>
              </a:cxn>
            </a:cxnLst>
            <a:rect l="0" t="0" r="r" b="b"/>
            <a:pathLst>
              <a:path w="377" h="157">
                <a:moveTo>
                  <a:pt x="0" y="157"/>
                </a:moveTo>
                <a:cubicBezTo>
                  <a:pt x="57" y="112"/>
                  <a:pt x="115" y="68"/>
                  <a:pt x="178" y="42"/>
                </a:cubicBezTo>
                <a:cubicBezTo>
                  <a:pt x="241" y="16"/>
                  <a:pt x="309" y="8"/>
                  <a:pt x="377" y="0"/>
                </a:cubicBezTo>
              </a:path>
            </a:pathLst>
          </a:custGeom>
          <a:noFill/>
          <a:ln w="57150" cap="flat" cmpd="sng">
            <a:solidFill>
              <a:schemeClr val="hlink"/>
            </a:solidFill>
            <a:prstDash val="solid"/>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78286" name="Freeform 14">
            <a:extLst>
              <a:ext uri="{FF2B5EF4-FFF2-40B4-BE49-F238E27FC236}">
                <a16:creationId xmlns:a16="http://schemas.microsoft.com/office/drawing/2014/main" id="{5DBF157F-5CF1-73FB-6AAE-FE4A9B244A7C}"/>
              </a:ext>
            </a:extLst>
          </p:cNvPr>
          <p:cNvSpPr>
            <a:spLocks/>
          </p:cNvSpPr>
          <p:nvPr/>
        </p:nvSpPr>
        <p:spPr bwMode="auto">
          <a:xfrm>
            <a:off x="3089276" y="5969000"/>
            <a:ext cx="914400" cy="431800"/>
          </a:xfrm>
          <a:custGeom>
            <a:avLst/>
            <a:gdLst/>
            <a:ahLst/>
            <a:cxnLst>
              <a:cxn ang="0">
                <a:pos x="0" y="0"/>
              </a:cxn>
              <a:cxn ang="0">
                <a:pos x="126" y="167"/>
              </a:cxn>
              <a:cxn ang="0">
                <a:pos x="576" y="272"/>
              </a:cxn>
            </a:cxnLst>
            <a:rect l="0" t="0" r="r" b="b"/>
            <a:pathLst>
              <a:path w="576" h="272">
                <a:moveTo>
                  <a:pt x="0" y="0"/>
                </a:moveTo>
                <a:cubicBezTo>
                  <a:pt x="15" y="61"/>
                  <a:pt x="30" y="122"/>
                  <a:pt x="126" y="167"/>
                </a:cubicBezTo>
                <a:cubicBezTo>
                  <a:pt x="222" y="212"/>
                  <a:pt x="399" y="242"/>
                  <a:pt x="576" y="272"/>
                </a:cubicBezTo>
              </a:path>
            </a:pathLst>
          </a:custGeom>
          <a:noFill/>
          <a:ln w="57150" cap="flat" cmpd="sng">
            <a:solidFill>
              <a:schemeClr val="hlink"/>
            </a:solidFill>
            <a:prstDash val="solid"/>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78287" name="Freeform 15">
            <a:extLst>
              <a:ext uri="{FF2B5EF4-FFF2-40B4-BE49-F238E27FC236}">
                <a16:creationId xmlns:a16="http://schemas.microsoft.com/office/drawing/2014/main" id="{B4AD413D-5AF1-EB1F-E81D-03D49CEF71C6}"/>
              </a:ext>
            </a:extLst>
          </p:cNvPr>
          <p:cNvSpPr>
            <a:spLocks/>
          </p:cNvSpPr>
          <p:nvPr/>
        </p:nvSpPr>
        <p:spPr bwMode="auto">
          <a:xfrm>
            <a:off x="6065839" y="4821239"/>
            <a:ext cx="930275" cy="515937"/>
          </a:xfrm>
          <a:custGeom>
            <a:avLst/>
            <a:gdLst/>
            <a:ahLst/>
            <a:cxnLst>
              <a:cxn ang="0">
                <a:pos x="586" y="0"/>
              </a:cxn>
              <a:cxn ang="0">
                <a:pos x="429" y="84"/>
              </a:cxn>
              <a:cxn ang="0">
                <a:pos x="94" y="178"/>
              </a:cxn>
              <a:cxn ang="0">
                <a:pos x="0" y="325"/>
              </a:cxn>
            </a:cxnLst>
            <a:rect l="0" t="0" r="r" b="b"/>
            <a:pathLst>
              <a:path w="586" h="325">
                <a:moveTo>
                  <a:pt x="586" y="0"/>
                </a:moveTo>
                <a:cubicBezTo>
                  <a:pt x="548" y="27"/>
                  <a:pt x="511" y="54"/>
                  <a:pt x="429" y="84"/>
                </a:cubicBezTo>
                <a:cubicBezTo>
                  <a:pt x="347" y="114"/>
                  <a:pt x="165" y="138"/>
                  <a:pt x="94" y="178"/>
                </a:cubicBezTo>
                <a:cubicBezTo>
                  <a:pt x="23" y="218"/>
                  <a:pt x="11" y="271"/>
                  <a:pt x="0" y="325"/>
                </a:cubicBezTo>
              </a:path>
            </a:pathLst>
          </a:custGeom>
          <a:noFill/>
          <a:ln w="57150" cap="flat" cmpd="sng">
            <a:solidFill>
              <a:schemeClr val="hlink"/>
            </a:solidFill>
            <a:prstDash val="solid"/>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78289" name="Freeform 17">
            <a:extLst>
              <a:ext uri="{FF2B5EF4-FFF2-40B4-BE49-F238E27FC236}">
                <a16:creationId xmlns:a16="http://schemas.microsoft.com/office/drawing/2014/main" id="{9B509500-C727-B38B-41B3-2EEF327F6B5F}"/>
              </a:ext>
            </a:extLst>
          </p:cNvPr>
          <p:cNvSpPr>
            <a:spLocks/>
          </p:cNvSpPr>
          <p:nvPr/>
        </p:nvSpPr>
        <p:spPr bwMode="auto">
          <a:xfrm>
            <a:off x="8377238" y="5470525"/>
            <a:ext cx="465138" cy="31750"/>
          </a:xfrm>
          <a:custGeom>
            <a:avLst/>
            <a:gdLst/>
            <a:ahLst/>
            <a:cxnLst>
              <a:cxn ang="0">
                <a:pos x="293" y="0"/>
              </a:cxn>
              <a:cxn ang="0">
                <a:pos x="0" y="20"/>
              </a:cxn>
            </a:cxnLst>
            <a:rect l="0" t="0" r="r" b="b"/>
            <a:pathLst>
              <a:path w="293" h="20">
                <a:moveTo>
                  <a:pt x="293" y="0"/>
                </a:moveTo>
                <a:cubicBezTo>
                  <a:pt x="293" y="0"/>
                  <a:pt x="146" y="10"/>
                  <a:pt x="0" y="20"/>
                </a:cubicBezTo>
              </a:path>
            </a:pathLst>
          </a:custGeom>
          <a:noFill/>
          <a:ln w="57150" cap="flat" cmpd="sng">
            <a:solidFill>
              <a:schemeClr val="hlink"/>
            </a:solidFill>
            <a:prstDash val="solid"/>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78290" name="Freeform 18">
            <a:extLst>
              <a:ext uri="{FF2B5EF4-FFF2-40B4-BE49-F238E27FC236}">
                <a16:creationId xmlns:a16="http://schemas.microsoft.com/office/drawing/2014/main" id="{EC7F80F8-E0D4-4B5A-D910-A7C3583F3741}"/>
              </a:ext>
            </a:extLst>
          </p:cNvPr>
          <p:cNvSpPr>
            <a:spLocks/>
          </p:cNvSpPr>
          <p:nvPr/>
        </p:nvSpPr>
        <p:spPr bwMode="auto">
          <a:xfrm>
            <a:off x="8310564" y="6351588"/>
            <a:ext cx="398463" cy="49212"/>
          </a:xfrm>
          <a:custGeom>
            <a:avLst/>
            <a:gdLst/>
            <a:ahLst/>
            <a:cxnLst>
              <a:cxn ang="0">
                <a:pos x="251" y="31"/>
              </a:cxn>
              <a:cxn ang="0">
                <a:pos x="73" y="21"/>
              </a:cxn>
              <a:cxn ang="0">
                <a:pos x="0" y="0"/>
              </a:cxn>
            </a:cxnLst>
            <a:rect l="0" t="0" r="r" b="b"/>
            <a:pathLst>
              <a:path w="251" h="31">
                <a:moveTo>
                  <a:pt x="251" y="31"/>
                </a:moveTo>
                <a:cubicBezTo>
                  <a:pt x="183" y="28"/>
                  <a:pt x="115" y="26"/>
                  <a:pt x="73" y="21"/>
                </a:cubicBezTo>
                <a:cubicBezTo>
                  <a:pt x="31" y="16"/>
                  <a:pt x="15" y="8"/>
                  <a:pt x="0" y="0"/>
                </a:cubicBezTo>
              </a:path>
            </a:pathLst>
          </a:custGeom>
          <a:noFill/>
          <a:ln w="57150" cap="flat" cmpd="sng">
            <a:solidFill>
              <a:schemeClr val="hlink"/>
            </a:solidFill>
            <a:prstDash val="solid"/>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6A553D9-0188-F233-82AF-2D997A92AF96}"/>
              </a:ext>
            </a:extLst>
          </p:cNvPr>
          <p:cNvSpPr>
            <a:spLocks noGrp="1" noChangeArrowheads="1"/>
          </p:cNvSpPr>
          <p:nvPr>
            <p:ph type="title"/>
          </p:nvPr>
        </p:nvSpPr>
        <p:spPr/>
        <p:txBody>
          <a:bodyPr/>
          <a:lstStyle/>
          <a:p>
            <a:pPr eaLnBrk="1" hangingPunct="1"/>
            <a:r>
              <a:rPr lang="en-US" altLang="en-US"/>
              <a:t>Primary Architectural Artifacts</a:t>
            </a:r>
          </a:p>
        </p:txBody>
      </p:sp>
      <p:sp>
        <p:nvSpPr>
          <p:cNvPr id="68611" name="Rectangle 3">
            <a:extLst>
              <a:ext uri="{FF2B5EF4-FFF2-40B4-BE49-F238E27FC236}">
                <a16:creationId xmlns:a16="http://schemas.microsoft.com/office/drawing/2014/main" id="{D8159A54-F5A7-9A9E-5A11-8D3DECF276F2}"/>
              </a:ext>
            </a:extLst>
          </p:cNvPr>
          <p:cNvSpPr>
            <a:spLocks noGrp="1" noChangeArrowheads="1"/>
          </p:cNvSpPr>
          <p:nvPr>
            <p:ph type="body" idx="1"/>
          </p:nvPr>
        </p:nvSpPr>
        <p:spPr/>
        <p:txBody>
          <a:bodyPr/>
          <a:lstStyle/>
          <a:p>
            <a:pPr eaLnBrk="1" hangingPunct="1"/>
            <a:r>
              <a:rPr lang="en-US" altLang="en-US" b="1"/>
              <a:t>Software Architecture Document </a:t>
            </a:r>
            <a:r>
              <a:rPr lang="en-US" altLang="en-US"/>
              <a:t>(SAD) represents comprehensive overview of the architecture of the software system.  It includes the following:</a:t>
            </a:r>
          </a:p>
          <a:p>
            <a:pPr lvl="1" eaLnBrk="1" hangingPunct="1"/>
            <a:r>
              <a:rPr lang="en-US" altLang="en-US"/>
              <a:t>Architectural Views</a:t>
            </a:r>
          </a:p>
          <a:p>
            <a:pPr lvl="1" eaLnBrk="1" hangingPunct="1"/>
            <a:r>
              <a:rPr lang="en-US" altLang="en-US"/>
              <a:t>Requirements and constraints	</a:t>
            </a:r>
          </a:p>
          <a:p>
            <a:pPr lvl="1" eaLnBrk="1" hangingPunct="1"/>
            <a:r>
              <a:rPr lang="en-US" altLang="en-US"/>
              <a:t>Size and performance characteristics</a:t>
            </a:r>
          </a:p>
          <a:p>
            <a:pPr lvl="1" eaLnBrk="1" hangingPunct="1"/>
            <a:r>
              <a:rPr lang="en-US" altLang="en-US"/>
              <a:t>Quality, extensibility, and portability targets</a:t>
            </a:r>
          </a:p>
          <a:p>
            <a:pPr eaLnBrk="1" hangingPunct="1"/>
            <a:r>
              <a:rPr lang="en-US" altLang="en-US" b="1"/>
              <a:t>The architectural prototype</a:t>
            </a:r>
            <a:r>
              <a:rPr lang="en-US" altLang="en-US"/>
              <a:t>, which is used to validate the architecture (tested via architecturally significant use cases) and which serves as the baseline for the rest of development.</a:t>
            </a:r>
          </a:p>
          <a:p>
            <a:pPr eaLnBrk="1" hangingPunct="1"/>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092EB52-5D9B-0C33-EB87-A375FEE14160}"/>
              </a:ext>
            </a:extLst>
          </p:cNvPr>
          <p:cNvSpPr>
            <a:spLocks noGrp="1" noChangeArrowheads="1"/>
          </p:cNvSpPr>
          <p:nvPr>
            <p:ph type="title"/>
          </p:nvPr>
        </p:nvSpPr>
        <p:spPr/>
        <p:txBody>
          <a:bodyPr/>
          <a:lstStyle/>
          <a:p>
            <a:pPr eaLnBrk="1" hangingPunct="1"/>
            <a:r>
              <a:rPr lang="en-US" altLang="en-US"/>
              <a:t>Component-Based Development</a:t>
            </a:r>
          </a:p>
        </p:txBody>
      </p:sp>
      <p:sp>
        <p:nvSpPr>
          <p:cNvPr id="69635" name="Rectangle 3">
            <a:extLst>
              <a:ext uri="{FF2B5EF4-FFF2-40B4-BE49-F238E27FC236}">
                <a16:creationId xmlns:a16="http://schemas.microsoft.com/office/drawing/2014/main" id="{7A75C752-3E21-0FA9-8FE6-0E3B12708788}"/>
              </a:ext>
            </a:extLst>
          </p:cNvPr>
          <p:cNvSpPr>
            <a:spLocks noGrp="1" noChangeArrowheads="1"/>
          </p:cNvSpPr>
          <p:nvPr>
            <p:ph type="body" idx="1"/>
          </p:nvPr>
        </p:nvSpPr>
        <p:spPr>
          <a:xfrm>
            <a:off x="1639889" y="1536701"/>
            <a:ext cx="8912225" cy="4594225"/>
          </a:xfrm>
        </p:spPr>
        <p:txBody>
          <a:bodyPr/>
          <a:lstStyle/>
          <a:p>
            <a:pPr eaLnBrk="1" hangingPunct="1"/>
            <a:r>
              <a:rPr lang="en-US" altLang="en-US"/>
              <a:t>A component is a nontrivial, relatively independent, and replaceable part of a system that fulfills a clear function in the context of a well-defined architecture.  A component conforms to and provides the realization of a set of interfaces.</a:t>
            </a:r>
          </a:p>
          <a:p>
            <a:pPr eaLnBrk="1" hangingPunct="1"/>
            <a:r>
              <a:rPr lang="en-US" altLang="en-US"/>
              <a:t>Kinds of components:</a:t>
            </a:r>
          </a:p>
        </p:txBody>
      </p:sp>
      <p:grpSp>
        <p:nvGrpSpPr>
          <p:cNvPr id="69636" name="Group 28">
            <a:extLst>
              <a:ext uri="{FF2B5EF4-FFF2-40B4-BE49-F238E27FC236}">
                <a16:creationId xmlns:a16="http://schemas.microsoft.com/office/drawing/2014/main" id="{F850D51B-877A-742B-9AE5-A369F43C1647}"/>
              </a:ext>
            </a:extLst>
          </p:cNvPr>
          <p:cNvGrpSpPr>
            <a:grpSpLocks/>
          </p:cNvGrpSpPr>
          <p:nvPr/>
        </p:nvGrpSpPr>
        <p:grpSpPr bwMode="auto">
          <a:xfrm>
            <a:off x="3033713" y="6088063"/>
            <a:ext cx="768350" cy="565150"/>
            <a:chOff x="920" y="3686"/>
            <a:chExt cx="610" cy="471"/>
          </a:xfrm>
        </p:grpSpPr>
        <p:grpSp>
          <p:nvGrpSpPr>
            <p:cNvPr id="69884" name="Group 4">
              <a:extLst>
                <a:ext uri="{FF2B5EF4-FFF2-40B4-BE49-F238E27FC236}">
                  <a16:creationId xmlns:a16="http://schemas.microsoft.com/office/drawing/2014/main" id="{EE1E622A-7AAB-763F-C643-46E4C7DF8E03}"/>
                </a:ext>
              </a:extLst>
            </p:cNvPr>
            <p:cNvGrpSpPr>
              <a:grpSpLocks/>
            </p:cNvGrpSpPr>
            <p:nvPr/>
          </p:nvGrpSpPr>
          <p:grpSpPr bwMode="auto">
            <a:xfrm>
              <a:off x="990" y="3791"/>
              <a:ext cx="435" cy="333"/>
              <a:chOff x="3412" y="148"/>
              <a:chExt cx="1032" cy="787"/>
            </a:xfrm>
          </p:grpSpPr>
          <p:sp>
            <p:nvSpPr>
              <p:cNvPr id="69887" name="Line 5">
                <a:extLst>
                  <a:ext uri="{FF2B5EF4-FFF2-40B4-BE49-F238E27FC236}">
                    <a16:creationId xmlns:a16="http://schemas.microsoft.com/office/drawing/2014/main" id="{E3F4B25B-FC02-B97A-FFAA-834D5EB91194}"/>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88" name="Line 6">
                <a:extLst>
                  <a:ext uri="{FF2B5EF4-FFF2-40B4-BE49-F238E27FC236}">
                    <a16:creationId xmlns:a16="http://schemas.microsoft.com/office/drawing/2014/main" id="{4E65EAC2-A877-6418-CEDC-79E9521100D9}"/>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89" name="Line 7">
                <a:extLst>
                  <a:ext uri="{FF2B5EF4-FFF2-40B4-BE49-F238E27FC236}">
                    <a16:creationId xmlns:a16="http://schemas.microsoft.com/office/drawing/2014/main" id="{A3600CE5-3DCF-55D2-65C9-1EA22CDEFBC5}"/>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90" name="Line 8">
                <a:extLst>
                  <a:ext uri="{FF2B5EF4-FFF2-40B4-BE49-F238E27FC236}">
                    <a16:creationId xmlns:a16="http://schemas.microsoft.com/office/drawing/2014/main" id="{A7FBA412-5A2B-BAB8-A769-AF475C826194}"/>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891" name="Group 9">
                <a:extLst>
                  <a:ext uri="{FF2B5EF4-FFF2-40B4-BE49-F238E27FC236}">
                    <a16:creationId xmlns:a16="http://schemas.microsoft.com/office/drawing/2014/main" id="{E1C417F6-D666-CB97-34B2-440976633C3B}"/>
                  </a:ext>
                </a:extLst>
              </p:cNvPr>
              <p:cNvGrpSpPr>
                <a:grpSpLocks/>
              </p:cNvGrpSpPr>
              <p:nvPr/>
            </p:nvGrpSpPr>
            <p:grpSpPr bwMode="auto">
              <a:xfrm>
                <a:off x="3528" y="148"/>
                <a:ext cx="348" cy="243"/>
                <a:chOff x="3528" y="148"/>
                <a:chExt cx="348" cy="243"/>
              </a:xfrm>
            </p:grpSpPr>
            <p:sp>
              <p:nvSpPr>
                <p:cNvPr id="69904" name="Rectangle 10">
                  <a:extLst>
                    <a:ext uri="{FF2B5EF4-FFF2-40B4-BE49-F238E27FC236}">
                      <a16:creationId xmlns:a16="http://schemas.microsoft.com/office/drawing/2014/main" id="{A73E6ACD-F851-407F-E2BA-5E57884CDE73}"/>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905" name="Rectangle 11">
                  <a:extLst>
                    <a:ext uri="{FF2B5EF4-FFF2-40B4-BE49-F238E27FC236}">
                      <a16:creationId xmlns:a16="http://schemas.microsoft.com/office/drawing/2014/main" id="{7BE080D0-D36F-0692-423F-3B49B8118AB8}"/>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906" name="Rectangle 12">
                  <a:extLst>
                    <a:ext uri="{FF2B5EF4-FFF2-40B4-BE49-F238E27FC236}">
                      <a16:creationId xmlns:a16="http://schemas.microsoft.com/office/drawing/2014/main" id="{A10328EF-9B8D-090C-6F37-276F394E825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92" name="Group 13">
                <a:extLst>
                  <a:ext uri="{FF2B5EF4-FFF2-40B4-BE49-F238E27FC236}">
                    <a16:creationId xmlns:a16="http://schemas.microsoft.com/office/drawing/2014/main" id="{8B728A85-E13D-AFEA-C3CA-A104AAB07A2C}"/>
                  </a:ext>
                </a:extLst>
              </p:cNvPr>
              <p:cNvGrpSpPr>
                <a:grpSpLocks/>
              </p:cNvGrpSpPr>
              <p:nvPr/>
            </p:nvGrpSpPr>
            <p:grpSpPr bwMode="auto">
              <a:xfrm>
                <a:off x="3412" y="560"/>
                <a:ext cx="348" cy="243"/>
                <a:chOff x="3528" y="148"/>
                <a:chExt cx="348" cy="243"/>
              </a:xfrm>
            </p:grpSpPr>
            <p:sp>
              <p:nvSpPr>
                <p:cNvPr id="69901" name="Rectangle 14">
                  <a:extLst>
                    <a:ext uri="{FF2B5EF4-FFF2-40B4-BE49-F238E27FC236}">
                      <a16:creationId xmlns:a16="http://schemas.microsoft.com/office/drawing/2014/main" id="{A30D9A3C-D72F-0FC4-2611-03D9D850A5ED}"/>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902" name="Rectangle 15">
                  <a:extLst>
                    <a:ext uri="{FF2B5EF4-FFF2-40B4-BE49-F238E27FC236}">
                      <a16:creationId xmlns:a16="http://schemas.microsoft.com/office/drawing/2014/main" id="{65373FB6-259F-2587-3DCB-655B8F0C62F1}"/>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903" name="Rectangle 16">
                  <a:extLst>
                    <a:ext uri="{FF2B5EF4-FFF2-40B4-BE49-F238E27FC236}">
                      <a16:creationId xmlns:a16="http://schemas.microsoft.com/office/drawing/2014/main" id="{50846F69-A9A0-A0D2-5410-C2958A92D2E7}"/>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93" name="Group 17">
                <a:extLst>
                  <a:ext uri="{FF2B5EF4-FFF2-40B4-BE49-F238E27FC236}">
                    <a16:creationId xmlns:a16="http://schemas.microsoft.com/office/drawing/2014/main" id="{7A191C71-BDEA-709B-9EFB-095E1E0399A4}"/>
                  </a:ext>
                </a:extLst>
              </p:cNvPr>
              <p:cNvGrpSpPr>
                <a:grpSpLocks/>
              </p:cNvGrpSpPr>
              <p:nvPr/>
            </p:nvGrpSpPr>
            <p:grpSpPr bwMode="auto">
              <a:xfrm>
                <a:off x="4096" y="260"/>
                <a:ext cx="348" cy="243"/>
                <a:chOff x="3528" y="148"/>
                <a:chExt cx="348" cy="243"/>
              </a:xfrm>
            </p:grpSpPr>
            <p:sp>
              <p:nvSpPr>
                <p:cNvPr id="69898" name="Rectangle 18">
                  <a:extLst>
                    <a:ext uri="{FF2B5EF4-FFF2-40B4-BE49-F238E27FC236}">
                      <a16:creationId xmlns:a16="http://schemas.microsoft.com/office/drawing/2014/main" id="{F0464438-C6B7-FFCE-5BED-D004B679B8EB}"/>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99" name="Rectangle 19">
                  <a:extLst>
                    <a:ext uri="{FF2B5EF4-FFF2-40B4-BE49-F238E27FC236}">
                      <a16:creationId xmlns:a16="http://schemas.microsoft.com/office/drawing/2014/main" id="{5F13697F-385D-503C-399B-280027381952}"/>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900" name="Rectangle 20">
                  <a:extLst>
                    <a:ext uri="{FF2B5EF4-FFF2-40B4-BE49-F238E27FC236}">
                      <a16:creationId xmlns:a16="http://schemas.microsoft.com/office/drawing/2014/main" id="{675B9F75-4E4B-A137-4141-FEF858E2C145}"/>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94" name="Group 21">
                <a:extLst>
                  <a:ext uri="{FF2B5EF4-FFF2-40B4-BE49-F238E27FC236}">
                    <a16:creationId xmlns:a16="http://schemas.microsoft.com/office/drawing/2014/main" id="{822F8096-52AF-5A9D-4A18-8C4710A6D2AF}"/>
                  </a:ext>
                </a:extLst>
              </p:cNvPr>
              <p:cNvGrpSpPr>
                <a:grpSpLocks/>
              </p:cNvGrpSpPr>
              <p:nvPr/>
            </p:nvGrpSpPr>
            <p:grpSpPr bwMode="auto">
              <a:xfrm>
                <a:off x="4084" y="692"/>
                <a:ext cx="348" cy="243"/>
                <a:chOff x="3528" y="148"/>
                <a:chExt cx="348" cy="243"/>
              </a:xfrm>
            </p:grpSpPr>
            <p:sp>
              <p:nvSpPr>
                <p:cNvPr id="69895" name="Rectangle 22">
                  <a:extLst>
                    <a:ext uri="{FF2B5EF4-FFF2-40B4-BE49-F238E27FC236}">
                      <a16:creationId xmlns:a16="http://schemas.microsoft.com/office/drawing/2014/main" id="{6AE1058D-A59F-DF81-24DF-9865527B0719}"/>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96" name="Rectangle 23">
                  <a:extLst>
                    <a:ext uri="{FF2B5EF4-FFF2-40B4-BE49-F238E27FC236}">
                      <a16:creationId xmlns:a16="http://schemas.microsoft.com/office/drawing/2014/main" id="{B5D9C49F-0843-ED87-B151-769A0DBA0EC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97" name="Rectangle 24">
                  <a:extLst>
                    <a:ext uri="{FF2B5EF4-FFF2-40B4-BE49-F238E27FC236}">
                      <a16:creationId xmlns:a16="http://schemas.microsoft.com/office/drawing/2014/main" id="{D74A9849-F78A-C86C-5AAF-C453EF3397D2}"/>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885" name="Rectangle 25">
              <a:extLst>
                <a:ext uri="{FF2B5EF4-FFF2-40B4-BE49-F238E27FC236}">
                  <a16:creationId xmlns:a16="http://schemas.microsoft.com/office/drawing/2014/main" id="{A30D134D-9340-832F-5A05-30FB48393C61}"/>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86" name="Rectangle 26">
              <a:extLst>
                <a:ext uri="{FF2B5EF4-FFF2-40B4-BE49-F238E27FC236}">
                  <a16:creationId xmlns:a16="http://schemas.microsoft.com/office/drawing/2014/main" id="{EFCA8743-947D-3FDF-AB31-5EB04FBE8C33}"/>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37" name="Group 53">
            <a:extLst>
              <a:ext uri="{FF2B5EF4-FFF2-40B4-BE49-F238E27FC236}">
                <a16:creationId xmlns:a16="http://schemas.microsoft.com/office/drawing/2014/main" id="{0464BBBD-80A6-09B2-0017-648EFD51D588}"/>
              </a:ext>
            </a:extLst>
          </p:cNvPr>
          <p:cNvGrpSpPr>
            <a:grpSpLocks/>
          </p:cNvGrpSpPr>
          <p:nvPr/>
        </p:nvGrpSpPr>
        <p:grpSpPr bwMode="auto">
          <a:xfrm>
            <a:off x="4162426" y="6088063"/>
            <a:ext cx="768350" cy="565150"/>
            <a:chOff x="920" y="3686"/>
            <a:chExt cx="610" cy="471"/>
          </a:xfrm>
        </p:grpSpPr>
        <p:grpSp>
          <p:nvGrpSpPr>
            <p:cNvPr id="69861" name="Group 54">
              <a:extLst>
                <a:ext uri="{FF2B5EF4-FFF2-40B4-BE49-F238E27FC236}">
                  <a16:creationId xmlns:a16="http://schemas.microsoft.com/office/drawing/2014/main" id="{69BCC3F1-72CF-7D3C-52EF-CB506D4A8EC2}"/>
                </a:ext>
              </a:extLst>
            </p:cNvPr>
            <p:cNvGrpSpPr>
              <a:grpSpLocks/>
            </p:cNvGrpSpPr>
            <p:nvPr/>
          </p:nvGrpSpPr>
          <p:grpSpPr bwMode="auto">
            <a:xfrm>
              <a:off x="990" y="3791"/>
              <a:ext cx="435" cy="333"/>
              <a:chOff x="3412" y="148"/>
              <a:chExt cx="1032" cy="787"/>
            </a:xfrm>
          </p:grpSpPr>
          <p:sp>
            <p:nvSpPr>
              <p:cNvPr id="69864" name="Line 55">
                <a:extLst>
                  <a:ext uri="{FF2B5EF4-FFF2-40B4-BE49-F238E27FC236}">
                    <a16:creationId xmlns:a16="http://schemas.microsoft.com/office/drawing/2014/main" id="{0486994A-B261-FA95-3869-C70B864F6E24}"/>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65" name="Line 56">
                <a:extLst>
                  <a:ext uri="{FF2B5EF4-FFF2-40B4-BE49-F238E27FC236}">
                    <a16:creationId xmlns:a16="http://schemas.microsoft.com/office/drawing/2014/main" id="{8F7E91A7-9693-3997-C219-B757DA331DCA}"/>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66" name="Line 57">
                <a:extLst>
                  <a:ext uri="{FF2B5EF4-FFF2-40B4-BE49-F238E27FC236}">
                    <a16:creationId xmlns:a16="http://schemas.microsoft.com/office/drawing/2014/main" id="{3E98EBC1-078D-8AE0-62DB-934DC5C65FDB}"/>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67" name="Line 58">
                <a:extLst>
                  <a:ext uri="{FF2B5EF4-FFF2-40B4-BE49-F238E27FC236}">
                    <a16:creationId xmlns:a16="http://schemas.microsoft.com/office/drawing/2014/main" id="{BEC1F7D1-57FA-E0CB-1327-015A63FD5F97}"/>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868" name="Group 59">
                <a:extLst>
                  <a:ext uri="{FF2B5EF4-FFF2-40B4-BE49-F238E27FC236}">
                    <a16:creationId xmlns:a16="http://schemas.microsoft.com/office/drawing/2014/main" id="{FE7EC6D9-27EA-33EA-D0A2-1216553D4BB8}"/>
                  </a:ext>
                </a:extLst>
              </p:cNvPr>
              <p:cNvGrpSpPr>
                <a:grpSpLocks/>
              </p:cNvGrpSpPr>
              <p:nvPr/>
            </p:nvGrpSpPr>
            <p:grpSpPr bwMode="auto">
              <a:xfrm>
                <a:off x="3528" y="148"/>
                <a:ext cx="348" cy="243"/>
                <a:chOff x="3528" y="148"/>
                <a:chExt cx="348" cy="243"/>
              </a:xfrm>
            </p:grpSpPr>
            <p:sp>
              <p:nvSpPr>
                <p:cNvPr id="69881" name="Rectangle 60">
                  <a:extLst>
                    <a:ext uri="{FF2B5EF4-FFF2-40B4-BE49-F238E27FC236}">
                      <a16:creationId xmlns:a16="http://schemas.microsoft.com/office/drawing/2014/main" id="{B0CAFEB5-65C7-4627-C5B2-0CF0F5C28C3F}"/>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82" name="Rectangle 61">
                  <a:extLst>
                    <a:ext uri="{FF2B5EF4-FFF2-40B4-BE49-F238E27FC236}">
                      <a16:creationId xmlns:a16="http://schemas.microsoft.com/office/drawing/2014/main" id="{D56996AA-311D-2BEA-9098-68993DD986EC}"/>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83" name="Rectangle 62">
                  <a:extLst>
                    <a:ext uri="{FF2B5EF4-FFF2-40B4-BE49-F238E27FC236}">
                      <a16:creationId xmlns:a16="http://schemas.microsoft.com/office/drawing/2014/main" id="{6711D0B6-F1DE-414B-2271-85AF22485EA0}"/>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69" name="Group 63">
                <a:extLst>
                  <a:ext uri="{FF2B5EF4-FFF2-40B4-BE49-F238E27FC236}">
                    <a16:creationId xmlns:a16="http://schemas.microsoft.com/office/drawing/2014/main" id="{5D54DAD1-F0C8-6982-A482-3623058DCD8D}"/>
                  </a:ext>
                </a:extLst>
              </p:cNvPr>
              <p:cNvGrpSpPr>
                <a:grpSpLocks/>
              </p:cNvGrpSpPr>
              <p:nvPr/>
            </p:nvGrpSpPr>
            <p:grpSpPr bwMode="auto">
              <a:xfrm>
                <a:off x="3412" y="560"/>
                <a:ext cx="348" cy="243"/>
                <a:chOff x="3528" y="148"/>
                <a:chExt cx="348" cy="243"/>
              </a:xfrm>
            </p:grpSpPr>
            <p:sp>
              <p:nvSpPr>
                <p:cNvPr id="69878" name="Rectangle 64">
                  <a:extLst>
                    <a:ext uri="{FF2B5EF4-FFF2-40B4-BE49-F238E27FC236}">
                      <a16:creationId xmlns:a16="http://schemas.microsoft.com/office/drawing/2014/main" id="{C84EE554-331F-5889-3F7F-B8292F278EF9}"/>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79" name="Rectangle 65">
                  <a:extLst>
                    <a:ext uri="{FF2B5EF4-FFF2-40B4-BE49-F238E27FC236}">
                      <a16:creationId xmlns:a16="http://schemas.microsoft.com/office/drawing/2014/main" id="{49FBBCAB-72B6-AEA2-DDE2-2E63C52C35C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80" name="Rectangle 66">
                  <a:extLst>
                    <a:ext uri="{FF2B5EF4-FFF2-40B4-BE49-F238E27FC236}">
                      <a16:creationId xmlns:a16="http://schemas.microsoft.com/office/drawing/2014/main" id="{F3B9611E-3047-A4EF-F88B-53D8E8044551}"/>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70" name="Group 67">
                <a:extLst>
                  <a:ext uri="{FF2B5EF4-FFF2-40B4-BE49-F238E27FC236}">
                    <a16:creationId xmlns:a16="http://schemas.microsoft.com/office/drawing/2014/main" id="{EE39ACD2-2A20-B00A-72B5-C264876F62B8}"/>
                  </a:ext>
                </a:extLst>
              </p:cNvPr>
              <p:cNvGrpSpPr>
                <a:grpSpLocks/>
              </p:cNvGrpSpPr>
              <p:nvPr/>
            </p:nvGrpSpPr>
            <p:grpSpPr bwMode="auto">
              <a:xfrm>
                <a:off x="4096" y="260"/>
                <a:ext cx="348" cy="243"/>
                <a:chOff x="3528" y="148"/>
                <a:chExt cx="348" cy="243"/>
              </a:xfrm>
            </p:grpSpPr>
            <p:sp>
              <p:nvSpPr>
                <p:cNvPr id="69875" name="Rectangle 68">
                  <a:extLst>
                    <a:ext uri="{FF2B5EF4-FFF2-40B4-BE49-F238E27FC236}">
                      <a16:creationId xmlns:a16="http://schemas.microsoft.com/office/drawing/2014/main" id="{66D1A5B7-3FBB-8B37-F7B0-F67647FD1BC0}"/>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76" name="Rectangle 69">
                  <a:extLst>
                    <a:ext uri="{FF2B5EF4-FFF2-40B4-BE49-F238E27FC236}">
                      <a16:creationId xmlns:a16="http://schemas.microsoft.com/office/drawing/2014/main" id="{37583726-34BF-0578-0D40-7C2D521B615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77" name="Rectangle 70">
                  <a:extLst>
                    <a:ext uri="{FF2B5EF4-FFF2-40B4-BE49-F238E27FC236}">
                      <a16:creationId xmlns:a16="http://schemas.microsoft.com/office/drawing/2014/main" id="{E61EB3EB-86D0-2D1D-C3D8-8FFA2051D650}"/>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71" name="Group 71">
                <a:extLst>
                  <a:ext uri="{FF2B5EF4-FFF2-40B4-BE49-F238E27FC236}">
                    <a16:creationId xmlns:a16="http://schemas.microsoft.com/office/drawing/2014/main" id="{21430FD9-C6B0-FB09-8CE0-A22AC146349C}"/>
                  </a:ext>
                </a:extLst>
              </p:cNvPr>
              <p:cNvGrpSpPr>
                <a:grpSpLocks/>
              </p:cNvGrpSpPr>
              <p:nvPr/>
            </p:nvGrpSpPr>
            <p:grpSpPr bwMode="auto">
              <a:xfrm>
                <a:off x="4084" y="692"/>
                <a:ext cx="348" cy="243"/>
                <a:chOff x="3528" y="148"/>
                <a:chExt cx="348" cy="243"/>
              </a:xfrm>
            </p:grpSpPr>
            <p:sp>
              <p:nvSpPr>
                <p:cNvPr id="69872" name="Rectangle 72">
                  <a:extLst>
                    <a:ext uri="{FF2B5EF4-FFF2-40B4-BE49-F238E27FC236}">
                      <a16:creationId xmlns:a16="http://schemas.microsoft.com/office/drawing/2014/main" id="{C7CA18EC-6C71-3C40-0A45-1FB1BBCB875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73" name="Rectangle 73">
                  <a:extLst>
                    <a:ext uri="{FF2B5EF4-FFF2-40B4-BE49-F238E27FC236}">
                      <a16:creationId xmlns:a16="http://schemas.microsoft.com/office/drawing/2014/main" id="{462C963B-8DD1-DD26-3651-65AF73FA5989}"/>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74" name="Rectangle 74">
                  <a:extLst>
                    <a:ext uri="{FF2B5EF4-FFF2-40B4-BE49-F238E27FC236}">
                      <a16:creationId xmlns:a16="http://schemas.microsoft.com/office/drawing/2014/main" id="{594E9D0A-A83C-57AE-63A5-370590A0DD32}"/>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862" name="Rectangle 75">
              <a:extLst>
                <a:ext uri="{FF2B5EF4-FFF2-40B4-BE49-F238E27FC236}">
                  <a16:creationId xmlns:a16="http://schemas.microsoft.com/office/drawing/2014/main" id="{BF091B1E-259B-69CC-4F4A-5B2EEE61B912}"/>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63" name="Rectangle 76">
              <a:extLst>
                <a:ext uri="{FF2B5EF4-FFF2-40B4-BE49-F238E27FC236}">
                  <a16:creationId xmlns:a16="http://schemas.microsoft.com/office/drawing/2014/main" id="{27550DB7-6CE4-53F5-7CD4-9C41613B049C}"/>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38" name="Group 77">
            <a:extLst>
              <a:ext uri="{FF2B5EF4-FFF2-40B4-BE49-F238E27FC236}">
                <a16:creationId xmlns:a16="http://schemas.microsoft.com/office/drawing/2014/main" id="{3EC1E307-EFA3-3B2C-0ADC-C3A8547B3244}"/>
              </a:ext>
            </a:extLst>
          </p:cNvPr>
          <p:cNvGrpSpPr>
            <a:grpSpLocks/>
          </p:cNvGrpSpPr>
          <p:nvPr/>
        </p:nvGrpSpPr>
        <p:grpSpPr bwMode="auto">
          <a:xfrm>
            <a:off x="5292726" y="6088063"/>
            <a:ext cx="768350" cy="565150"/>
            <a:chOff x="920" y="3686"/>
            <a:chExt cx="610" cy="471"/>
          </a:xfrm>
        </p:grpSpPr>
        <p:grpSp>
          <p:nvGrpSpPr>
            <p:cNvPr id="69838" name="Group 78">
              <a:extLst>
                <a:ext uri="{FF2B5EF4-FFF2-40B4-BE49-F238E27FC236}">
                  <a16:creationId xmlns:a16="http://schemas.microsoft.com/office/drawing/2014/main" id="{D7ED081E-34EA-6F51-6A4E-E61B13FC0EBE}"/>
                </a:ext>
              </a:extLst>
            </p:cNvPr>
            <p:cNvGrpSpPr>
              <a:grpSpLocks/>
            </p:cNvGrpSpPr>
            <p:nvPr/>
          </p:nvGrpSpPr>
          <p:grpSpPr bwMode="auto">
            <a:xfrm>
              <a:off x="990" y="3791"/>
              <a:ext cx="435" cy="333"/>
              <a:chOff x="3412" y="148"/>
              <a:chExt cx="1032" cy="787"/>
            </a:xfrm>
          </p:grpSpPr>
          <p:sp>
            <p:nvSpPr>
              <p:cNvPr id="69841" name="Line 79">
                <a:extLst>
                  <a:ext uri="{FF2B5EF4-FFF2-40B4-BE49-F238E27FC236}">
                    <a16:creationId xmlns:a16="http://schemas.microsoft.com/office/drawing/2014/main" id="{E2F50285-0DF9-2ED3-F62D-73ABF948CF06}"/>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42" name="Line 80">
                <a:extLst>
                  <a:ext uri="{FF2B5EF4-FFF2-40B4-BE49-F238E27FC236}">
                    <a16:creationId xmlns:a16="http://schemas.microsoft.com/office/drawing/2014/main" id="{B61F111C-B4AA-3E31-F626-E4E26A48D4A6}"/>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43" name="Line 81">
                <a:extLst>
                  <a:ext uri="{FF2B5EF4-FFF2-40B4-BE49-F238E27FC236}">
                    <a16:creationId xmlns:a16="http://schemas.microsoft.com/office/drawing/2014/main" id="{34791CEA-7835-161E-F1AC-8D58452FBAC0}"/>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44" name="Line 82">
                <a:extLst>
                  <a:ext uri="{FF2B5EF4-FFF2-40B4-BE49-F238E27FC236}">
                    <a16:creationId xmlns:a16="http://schemas.microsoft.com/office/drawing/2014/main" id="{970ABF0A-F0FD-BAB7-160B-B8D22AE1F551}"/>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845" name="Group 83">
                <a:extLst>
                  <a:ext uri="{FF2B5EF4-FFF2-40B4-BE49-F238E27FC236}">
                    <a16:creationId xmlns:a16="http://schemas.microsoft.com/office/drawing/2014/main" id="{8B1720DA-D3EA-CAB0-40B8-902CAC7AFCC5}"/>
                  </a:ext>
                </a:extLst>
              </p:cNvPr>
              <p:cNvGrpSpPr>
                <a:grpSpLocks/>
              </p:cNvGrpSpPr>
              <p:nvPr/>
            </p:nvGrpSpPr>
            <p:grpSpPr bwMode="auto">
              <a:xfrm>
                <a:off x="3528" y="148"/>
                <a:ext cx="348" cy="243"/>
                <a:chOff x="3528" y="148"/>
                <a:chExt cx="348" cy="243"/>
              </a:xfrm>
            </p:grpSpPr>
            <p:sp>
              <p:nvSpPr>
                <p:cNvPr id="69858" name="Rectangle 84">
                  <a:extLst>
                    <a:ext uri="{FF2B5EF4-FFF2-40B4-BE49-F238E27FC236}">
                      <a16:creationId xmlns:a16="http://schemas.microsoft.com/office/drawing/2014/main" id="{5D925D90-B13B-D681-696E-DC26D179D69D}"/>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9" name="Rectangle 85">
                  <a:extLst>
                    <a:ext uri="{FF2B5EF4-FFF2-40B4-BE49-F238E27FC236}">
                      <a16:creationId xmlns:a16="http://schemas.microsoft.com/office/drawing/2014/main" id="{00A8468E-CB21-579E-B8C6-1CACDE7ECC7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60" name="Rectangle 86">
                  <a:extLst>
                    <a:ext uri="{FF2B5EF4-FFF2-40B4-BE49-F238E27FC236}">
                      <a16:creationId xmlns:a16="http://schemas.microsoft.com/office/drawing/2014/main" id="{193DA6A9-7099-29E7-503D-496769D770F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46" name="Group 87">
                <a:extLst>
                  <a:ext uri="{FF2B5EF4-FFF2-40B4-BE49-F238E27FC236}">
                    <a16:creationId xmlns:a16="http://schemas.microsoft.com/office/drawing/2014/main" id="{DC72BEBD-DD39-0F4F-3895-19B0A1A5BD19}"/>
                  </a:ext>
                </a:extLst>
              </p:cNvPr>
              <p:cNvGrpSpPr>
                <a:grpSpLocks/>
              </p:cNvGrpSpPr>
              <p:nvPr/>
            </p:nvGrpSpPr>
            <p:grpSpPr bwMode="auto">
              <a:xfrm>
                <a:off x="3412" y="560"/>
                <a:ext cx="348" cy="243"/>
                <a:chOff x="3528" y="148"/>
                <a:chExt cx="348" cy="243"/>
              </a:xfrm>
            </p:grpSpPr>
            <p:sp>
              <p:nvSpPr>
                <p:cNvPr id="69855" name="Rectangle 88">
                  <a:extLst>
                    <a:ext uri="{FF2B5EF4-FFF2-40B4-BE49-F238E27FC236}">
                      <a16:creationId xmlns:a16="http://schemas.microsoft.com/office/drawing/2014/main" id="{77E55342-792D-263B-3D75-25210640B512}"/>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6" name="Rectangle 89">
                  <a:extLst>
                    <a:ext uri="{FF2B5EF4-FFF2-40B4-BE49-F238E27FC236}">
                      <a16:creationId xmlns:a16="http://schemas.microsoft.com/office/drawing/2014/main" id="{B5E65FB8-5F01-28A2-4F24-8C0262F695A0}"/>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7" name="Rectangle 90">
                  <a:extLst>
                    <a:ext uri="{FF2B5EF4-FFF2-40B4-BE49-F238E27FC236}">
                      <a16:creationId xmlns:a16="http://schemas.microsoft.com/office/drawing/2014/main" id="{D740D5D4-65E2-5319-3728-38C11D93CB6B}"/>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47" name="Group 91">
                <a:extLst>
                  <a:ext uri="{FF2B5EF4-FFF2-40B4-BE49-F238E27FC236}">
                    <a16:creationId xmlns:a16="http://schemas.microsoft.com/office/drawing/2014/main" id="{6664C7D8-D2E7-6A42-250C-21A89106BC08}"/>
                  </a:ext>
                </a:extLst>
              </p:cNvPr>
              <p:cNvGrpSpPr>
                <a:grpSpLocks/>
              </p:cNvGrpSpPr>
              <p:nvPr/>
            </p:nvGrpSpPr>
            <p:grpSpPr bwMode="auto">
              <a:xfrm>
                <a:off x="4096" y="260"/>
                <a:ext cx="348" cy="243"/>
                <a:chOff x="3528" y="148"/>
                <a:chExt cx="348" cy="243"/>
              </a:xfrm>
            </p:grpSpPr>
            <p:sp>
              <p:nvSpPr>
                <p:cNvPr id="69852" name="Rectangle 92">
                  <a:extLst>
                    <a:ext uri="{FF2B5EF4-FFF2-40B4-BE49-F238E27FC236}">
                      <a16:creationId xmlns:a16="http://schemas.microsoft.com/office/drawing/2014/main" id="{7A27BBAC-E605-6E39-81AB-78D0EB928AC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3" name="Rectangle 93">
                  <a:extLst>
                    <a:ext uri="{FF2B5EF4-FFF2-40B4-BE49-F238E27FC236}">
                      <a16:creationId xmlns:a16="http://schemas.microsoft.com/office/drawing/2014/main" id="{AC8F62F4-2161-94EE-D0B5-D1EFC9043875}"/>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4" name="Rectangle 94">
                  <a:extLst>
                    <a:ext uri="{FF2B5EF4-FFF2-40B4-BE49-F238E27FC236}">
                      <a16:creationId xmlns:a16="http://schemas.microsoft.com/office/drawing/2014/main" id="{0A673F34-7EE1-03E8-F929-A54D334D455A}"/>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48" name="Group 95">
                <a:extLst>
                  <a:ext uri="{FF2B5EF4-FFF2-40B4-BE49-F238E27FC236}">
                    <a16:creationId xmlns:a16="http://schemas.microsoft.com/office/drawing/2014/main" id="{A6B60DA0-DEF8-FC03-AE8B-7A415BA58EC6}"/>
                  </a:ext>
                </a:extLst>
              </p:cNvPr>
              <p:cNvGrpSpPr>
                <a:grpSpLocks/>
              </p:cNvGrpSpPr>
              <p:nvPr/>
            </p:nvGrpSpPr>
            <p:grpSpPr bwMode="auto">
              <a:xfrm>
                <a:off x="4084" y="692"/>
                <a:ext cx="348" cy="243"/>
                <a:chOff x="3528" y="148"/>
                <a:chExt cx="348" cy="243"/>
              </a:xfrm>
            </p:grpSpPr>
            <p:sp>
              <p:nvSpPr>
                <p:cNvPr id="69849" name="Rectangle 96">
                  <a:extLst>
                    <a:ext uri="{FF2B5EF4-FFF2-40B4-BE49-F238E27FC236}">
                      <a16:creationId xmlns:a16="http://schemas.microsoft.com/office/drawing/2014/main" id="{C3114E49-45E4-CBDC-8A61-D5CDA966AF12}"/>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0" name="Rectangle 97">
                  <a:extLst>
                    <a:ext uri="{FF2B5EF4-FFF2-40B4-BE49-F238E27FC236}">
                      <a16:creationId xmlns:a16="http://schemas.microsoft.com/office/drawing/2014/main" id="{47393B7B-19C7-FD0F-0E1D-F0F38E725ED2}"/>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51" name="Rectangle 98">
                  <a:extLst>
                    <a:ext uri="{FF2B5EF4-FFF2-40B4-BE49-F238E27FC236}">
                      <a16:creationId xmlns:a16="http://schemas.microsoft.com/office/drawing/2014/main" id="{2D66BE7B-5E64-1ABD-63FD-0E5E8150ED9E}"/>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839" name="Rectangle 99">
              <a:extLst>
                <a:ext uri="{FF2B5EF4-FFF2-40B4-BE49-F238E27FC236}">
                  <a16:creationId xmlns:a16="http://schemas.microsoft.com/office/drawing/2014/main" id="{71E3F7A0-0FC2-28DD-4A0B-BF2EE7A380F0}"/>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40" name="Rectangle 100">
              <a:extLst>
                <a:ext uri="{FF2B5EF4-FFF2-40B4-BE49-F238E27FC236}">
                  <a16:creationId xmlns:a16="http://schemas.microsoft.com/office/drawing/2014/main" id="{59ACBD39-14B9-AC3F-E015-42B2C65FD2BC}"/>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39" name="Group 101">
            <a:extLst>
              <a:ext uri="{FF2B5EF4-FFF2-40B4-BE49-F238E27FC236}">
                <a16:creationId xmlns:a16="http://schemas.microsoft.com/office/drawing/2014/main" id="{22FD8783-7714-D968-44A1-3C2B51E1EE55}"/>
              </a:ext>
            </a:extLst>
          </p:cNvPr>
          <p:cNvGrpSpPr>
            <a:grpSpLocks/>
          </p:cNvGrpSpPr>
          <p:nvPr/>
        </p:nvGrpSpPr>
        <p:grpSpPr bwMode="auto">
          <a:xfrm>
            <a:off x="5310188" y="4392613"/>
            <a:ext cx="768350" cy="565150"/>
            <a:chOff x="920" y="3686"/>
            <a:chExt cx="610" cy="471"/>
          </a:xfrm>
        </p:grpSpPr>
        <p:grpSp>
          <p:nvGrpSpPr>
            <p:cNvPr id="69815" name="Group 102">
              <a:extLst>
                <a:ext uri="{FF2B5EF4-FFF2-40B4-BE49-F238E27FC236}">
                  <a16:creationId xmlns:a16="http://schemas.microsoft.com/office/drawing/2014/main" id="{4348441E-FE83-B9E3-C29F-A16F79BBDA54}"/>
                </a:ext>
              </a:extLst>
            </p:cNvPr>
            <p:cNvGrpSpPr>
              <a:grpSpLocks/>
            </p:cNvGrpSpPr>
            <p:nvPr/>
          </p:nvGrpSpPr>
          <p:grpSpPr bwMode="auto">
            <a:xfrm>
              <a:off x="990" y="3791"/>
              <a:ext cx="435" cy="333"/>
              <a:chOff x="3412" y="148"/>
              <a:chExt cx="1032" cy="787"/>
            </a:xfrm>
          </p:grpSpPr>
          <p:sp>
            <p:nvSpPr>
              <p:cNvPr id="69818" name="Line 103">
                <a:extLst>
                  <a:ext uri="{FF2B5EF4-FFF2-40B4-BE49-F238E27FC236}">
                    <a16:creationId xmlns:a16="http://schemas.microsoft.com/office/drawing/2014/main" id="{707662C4-F2CF-3009-FE2C-45883144596A}"/>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19" name="Line 104">
                <a:extLst>
                  <a:ext uri="{FF2B5EF4-FFF2-40B4-BE49-F238E27FC236}">
                    <a16:creationId xmlns:a16="http://schemas.microsoft.com/office/drawing/2014/main" id="{706F8EB0-A6FF-7426-9CA1-42D4AE229F8A}"/>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20" name="Line 105">
                <a:extLst>
                  <a:ext uri="{FF2B5EF4-FFF2-40B4-BE49-F238E27FC236}">
                    <a16:creationId xmlns:a16="http://schemas.microsoft.com/office/drawing/2014/main" id="{CDEBA408-9340-65FF-C1D1-A004F7203FEF}"/>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821" name="Line 106">
                <a:extLst>
                  <a:ext uri="{FF2B5EF4-FFF2-40B4-BE49-F238E27FC236}">
                    <a16:creationId xmlns:a16="http://schemas.microsoft.com/office/drawing/2014/main" id="{8380C160-AC1E-FF5A-8476-09F609920E93}"/>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822" name="Group 107">
                <a:extLst>
                  <a:ext uri="{FF2B5EF4-FFF2-40B4-BE49-F238E27FC236}">
                    <a16:creationId xmlns:a16="http://schemas.microsoft.com/office/drawing/2014/main" id="{3EFEBDC1-6FDE-B9C1-3311-B95D1DEE95CC}"/>
                  </a:ext>
                </a:extLst>
              </p:cNvPr>
              <p:cNvGrpSpPr>
                <a:grpSpLocks/>
              </p:cNvGrpSpPr>
              <p:nvPr/>
            </p:nvGrpSpPr>
            <p:grpSpPr bwMode="auto">
              <a:xfrm>
                <a:off x="3528" y="148"/>
                <a:ext cx="348" cy="243"/>
                <a:chOff x="3528" y="148"/>
                <a:chExt cx="348" cy="243"/>
              </a:xfrm>
            </p:grpSpPr>
            <p:sp>
              <p:nvSpPr>
                <p:cNvPr id="69835" name="Rectangle 108">
                  <a:extLst>
                    <a:ext uri="{FF2B5EF4-FFF2-40B4-BE49-F238E27FC236}">
                      <a16:creationId xmlns:a16="http://schemas.microsoft.com/office/drawing/2014/main" id="{7353B7E7-76EC-748D-BA0E-122EB76D521F}"/>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6" name="Rectangle 109">
                  <a:extLst>
                    <a:ext uri="{FF2B5EF4-FFF2-40B4-BE49-F238E27FC236}">
                      <a16:creationId xmlns:a16="http://schemas.microsoft.com/office/drawing/2014/main" id="{812EB45E-58D8-2A20-C9E7-4719B0DE370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7" name="Rectangle 110">
                  <a:extLst>
                    <a:ext uri="{FF2B5EF4-FFF2-40B4-BE49-F238E27FC236}">
                      <a16:creationId xmlns:a16="http://schemas.microsoft.com/office/drawing/2014/main" id="{9F0ADBAE-F0A4-A1EA-5FFC-36AC639D0CB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23" name="Group 111">
                <a:extLst>
                  <a:ext uri="{FF2B5EF4-FFF2-40B4-BE49-F238E27FC236}">
                    <a16:creationId xmlns:a16="http://schemas.microsoft.com/office/drawing/2014/main" id="{B06BBA5A-E543-1695-A6BE-A15BFE33A1DA}"/>
                  </a:ext>
                </a:extLst>
              </p:cNvPr>
              <p:cNvGrpSpPr>
                <a:grpSpLocks/>
              </p:cNvGrpSpPr>
              <p:nvPr/>
            </p:nvGrpSpPr>
            <p:grpSpPr bwMode="auto">
              <a:xfrm>
                <a:off x="3412" y="560"/>
                <a:ext cx="348" cy="243"/>
                <a:chOff x="3528" y="148"/>
                <a:chExt cx="348" cy="243"/>
              </a:xfrm>
            </p:grpSpPr>
            <p:sp>
              <p:nvSpPr>
                <p:cNvPr id="69832" name="Rectangle 112">
                  <a:extLst>
                    <a:ext uri="{FF2B5EF4-FFF2-40B4-BE49-F238E27FC236}">
                      <a16:creationId xmlns:a16="http://schemas.microsoft.com/office/drawing/2014/main" id="{EE58A57E-EE07-5F6F-0721-7014093960D3}"/>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3" name="Rectangle 113">
                  <a:extLst>
                    <a:ext uri="{FF2B5EF4-FFF2-40B4-BE49-F238E27FC236}">
                      <a16:creationId xmlns:a16="http://schemas.microsoft.com/office/drawing/2014/main" id="{C68EFF8C-F479-F4EB-D2B9-671EE0B5282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4" name="Rectangle 114">
                  <a:extLst>
                    <a:ext uri="{FF2B5EF4-FFF2-40B4-BE49-F238E27FC236}">
                      <a16:creationId xmlns:a16="http://schemas.microsoft.com/office/drawing/2014/main" id="{4D127FF2-E219-AC21-9D0C-76C29B7C0EA4}"/>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24" name="Group 115">
                <a:extLst>
                  <a:ext uri="{FF2B5EF4-FFF2-40B4-BE49-F238E27FC236}">
                    <a16:creationId xmlns:a16="http://schemas.microsoft.com/office/drawing/2014/main" id="{89EC62DC-07F7-3A36-F60E-C6EF8D79803D}"/>
                  </a:ext>
                </a:extLst>
              </p:cNvPr>
              <p:cNvGrpSpPr>
                <a:grpSpLocks/>
              </p:cNvGrpSpPr>
              <p:nvPr/>
            </p:nvGrpSpPr>
            <p:grpSpPr bwMode="auto">
              <a:xfrm>
                <a:off x="4096" y="260"/>
                <a:ext cx="348" cy="243"/>
                <a:chOff x="3528" y="148"/>
                <a:chExt cx="348" cy="243"/>
              </a:xfrm>
            </p:grpSpPr>
            <p:sp>
              <p:nvSpPr>
                <p:cNvPr id="69829" name="Rectangle 116">
                  <a:extLst>
                    <a:ext uri="{FF2B5EF4-FFF2-40B4-BE49-F238E27FC236}">
                      <a16:creationId xmlns:a16="http://schemas.microsoft.com/office/drawing/2014/main" id="{6878BE9A-D1FE-09EF-5D2C-6C0A24C79A5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0" name="Rectangle 117">
                  <a:extLst>
                    <a:ext uri="{FF2B5EF4-FFF2-40B4-BE49-F238E27FC236}">
                      <a16:creationId xmlns:a16="http://schemas.microsoft.com/office/drawing/2014/main" id="{2B3B373C-4B4C-3F77-E082-D3A66A9BE79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31" name="Rectangle 118">
                  <a:extLst>
                    <a:ext uri="{FF2B5EF4-FFF2-40B4-BE49-F238E27FC236}">
                      <a16:creationId xmlns:a16="http://schemas.microsoft.com/office/drawing/2014/main" id="{52EDEC2E-FD91-D653-4835-CE8C0781B87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25" name="Group 119">
                <a:extLst>
                  <a:ext uri="{FF2B5EF4-FFF2-40B4-BE49-F238E27FC236}">
                    <a16:creationId xmlns:a16="http://schemas.microsoft.com/office/drawing/2014/main" id="{15AD1384-5891-6A5C-228B-7AD923A2BFA8}"/>
                  </a:ext>
                </a:extLst>
              </p:cNvPr>
              <p:cNvGrpSpPr>
                <a:grpSpLocks/>
              </p:cNvGrpSpPr>
              <p:nvPr/>
            </p:nvGrpSpPr>
            <p:grpSpPr bwMode="auto">
              <a:xfrm>
                <a:off x="4084" y="692"/>
                <a:ext cx="348" cy="243"/>
                <a:chOff x="3528" y="148"/>
                <a:chExt cx="348" cy="243"/>
              </a:xfrm>
            </p:grpSpPr>
            <p:sp>
              <p:nvSpPr>
                <p:cNvPr id="69826" name="Rectangle 120">
                  <a:extLst>
                    <a:ext uri="{FF2B5EF4-FFF2-40B4-BE49-F238E27FC236}">
                      <a16:creationId xmlns:a16="http://schemas.microsoft.com/office/drawing/2014/main" id="{7517FB0C-2CC8-50C2-F258-EA204163BA2D}"/>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27" name="Rectangle 121">
                  <a:extLst>
                    <a:ext uri="{FF2B5EF4-FFF2-40B4-BE49-F238E27FC236}">
                      <a16:creationId xmlns:a16="http://schemas.microsoft.com/office/drawing/2014/main" id="{DC969C96-062E-179B-F6B9-5F21C286E48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28" name="Rectangle 122">
                  <a:extLst>
                    <a:ext uri="{FF2B5EF4-FFF2-40B4-BE49-F238E27FC236}">
                      <a16:creationId xmlns:a16="http://schemas.microsoft.com/office/drawing/2014/main" id="{821A714D-4F5F-2041-F89B-B8B74FAEB9F7}"/>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816" name="Rectangle 123">
              <a:extLst>
                <a:ext uri="{FF2B5EF4-FFF2-40B4-BE49-F238E27FC236}">
                  <a16:creationId xmlns:a16="http://schemas.microsoft.com/office/drawing/2014/main" id="{B4E87233-4D8A-A8D8-4BEE-886788088454}"/>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17" name="Rectangle 124">
              <a:extLst>
                <a:ext uri="{FF2B5EF4-FFF2-40B4-BE49-F238E27FC236}">
                  <a16:creationId xmlns:a16="http://schemas.microsoft.com/office/drawing/2014/main" id="{EFBE7259-073B-2C34-D93B-68FB1112135B}"/>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0" name="Group 125">
            <a:extLst>
              <a:ext uri="{FF2B5EF4-FFF2-40B4-BE49-F238E27FC236}">
                <a16:creationId xmlns:a16="http://schemas.microsoft.com/office/drawing/2014/main" id="{710C84F6-5F39-4190-085B-1D6844470825}"/>
              </a:ext>
            </a:extLst>
          </p:cNvPr>
          <p:cNvGrpSpPr>
            <a:grpSpLocks/>
          </p:cNvGrpSpPr>
          <p:nvPr/>
        </p:nvGrpSpPr>
        <p:grpSpPr bwMode="auto">
          <a:xfrm>
            <a:off x="3000376" y="5207000"/>
            <a:ext cx="768350" cy="565150"/>
            <a:chOff x="920" y="3686"/>
            <a:chExt cx="610" cy="471"/>
          </a:xfrm>
        </p:grpSpPr>
        <p:grpSp>
          <p:nvGrpSpPr>
            <p:cNvPr id="69792" name="Group 126">
              <a:extLst>
                <a:ext uri="{FF2B5EF4-FFF2-40B4-BE49-F238E27FC236}">
                  <a16:creationId xmlns:a16="http://schemas.microsoft.com/office/drawing/2014/main" id="{0C1B932B-6E77-8274-732A-41855C0333D3}"/>
                </a:ext>
              </a:extLst>
            </p:cNvPr>
            <p:cNvGrpSpPr>
              <a:grpSpLocks/>
            </p:cNvGrpSpPr>
            <p:nvPr/>
          </p:nvGrpSpPr>
          <p:grpSpPr bwMode="auto">
            <a:xfrm>
              <a:off x="990" y="3791"/>
              <a:ext cx="435" cy="333"/>
              <a:chOff x="3412" y="148"/>
              <a:chExt cx="1032" cy="787"/>
            </a:xfrm>
          </p:grpSpPr>
          <p:sp>
            <p:nvSpPr>
              <p:cNvPr id="69795" name="Line 127">
                <a:extLst>
                  <a:ext uri="{FF2B5EF4-FFF2-40B4-BE49-F238E27FC236}">
                    <a16:creationId xmlns:a16="http://schemas.microsoft.com/office/drawing/2014/main" id="{3AF6E013-788F-5BCB-C9C2-FE2FD4B30155}"/>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96" name="Line 128">
                <a:extLst>
                  <a:ext uri="{FF2B5EF4-FFF2-40B4-BE49-F238E27FC236}">
                    <a16:creationId xmlns:a16="http://schemas.microsoft.com/office/drawing/2014/main" id="{E99619E9-469F-B74B-7802-322481715393}"/>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97" name="Line 129">
                <a:extLst>
                  <a:ext uri="{FF2B5EF4-FFF2-40B4-BE49-F238E27FC236}">
                    <a16:creationId xmlns:a16="http://schemas.microsoft.com/office/drawing/2014/main" id="{A90D77F6-05C2-0A9A-2C4A-6687197F2D7F}"/>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98" name="Line 130">
                <a:extLst>
                  <a:ext uri="{FF2B5EF4-FFF2-40B4-BE49-F238E27FC236}">
                    <a16:creationId xmlns:a16="http://schemas.microsoft.com/office/drawing/2014/main" id="{A9C81A40-9F84-E0E0-1729-64CA897B8D30}"/>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799" name="Group 131">
                <a:extLst>
                  <a:ext uri="{FF2B5EF4-FFF2-40B4-BE49-F238E27FC236}">
                    <a16:creationId xmlns:a16="http://schemas.microsoft.com/office/drawing/2014/main" id="{876D5089-0240-964E-8091-7DD5530BACB0}"/>
                  </a:ext>
                </a:extLst>
              </p:cNvPr>
              <p:cNvGrpSpPr>
                <a:grpSpLocks/>
              </p:cNvGrpSpPr>
              <p:nvPr/>
            </p:nvGrpSpPr>
            <p:grpSpPr bwMode="auto">
              <a:xfrm>
                <a:off x="3528" y="148"/>
                <a:ext cx="348" cy="243"/>
                <a:chOff x="3528" y="148"/>
                <a:chExt cx="348" cy="243"/>
              </a:xfrm>
            </p:grpSpPr>
            <p:sp>
              <p:nvSpPr>
                <p:cNvPr id="69812" name="Rectangle 132">
                  <a:extLst>
                    <a:ext uri="{FF2B5EF4-FFF2-40B4-BE49-F238E27FC236}">
                      <a16:creationId xmlns:a16="http://schemas.microsoft.com/office/drawing/2014/main" id="{3E796577-09B6-2686-5B6B-B43588AB167A}"/>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13" name="Rectangle 133">
                  <a:extLst>
                    <a:ext uri="{FF2B5EF4-FFF2-40B4-BE49-F238E27FC236}">
                      <a16:creationId xmlns:a16="http://schemas.microsoft.com/office/drawing/2014/main" id="{C39E32BB-16EB-A72A-7CE0-4CCBA6477552}"/>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14" name="Rectangle 134">
                  <a:extLst>
                    <a:ext uri="{FF2B5EF4-FFF2-40B4-BE49-F238E27FC236}">
                      <a16:creationId xmlns:a16="http://schemas.microsoft.com/office/drawing/2014/main" id="{674D85FA-0164-369D-5483-F69D54E7479C}"/>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00" name="Group 135">
                <a:extLst>
                  <a:ext uri="{FF2B5EF4-FFF2-40B4-BE49-F238E27FC236}">
                    <a16:creationId xmlns:a16="http://schemas.microsoft.com/office/drawing/2014/main" id="{26F2B4C9-A39A-C30A-0FA7-71DD7D16BD06}"/>
                  </a:ext>
                </a:extLst>
              </p:cNvPr>
              <p:cNvGrpSpPr>
                <a:grpSpLocks/>
              </p:cNvGrpSpPr>
              <p:nvPr/>
            </p:nvGrpSpPr>
            <p:grpSpPr bwMode="auto">
              <a:xfrm>
                <a:off x="3412" y="560"/>
                <a:ext cx="348" cy="243"/>
                <a:chOff x="3528" y="148"/>
                <a:chExt cx="348" cy="243"/>
              </a:xfrm>
            </p:grpSpPr>
            <p:sp>
              <p:nvSpPr>
                <p:cNvPr id="69809" name="Rectangle 136">
                  <a:extLst>
                    <a:ext uri="{FF2B5EF4-FFF2-40B4-BE49-F238E27FC236}">
                      <a16:creationId xmlns:a16="http://schemas.microsoft.com/office/drawing/2014/main" id="{CFBB2622-E713-D4B5-DAAE-F8DA8B163454}"/>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10" name="Rectangle 137">
                  <a:extLst>
                    <a:ext uri="{FF2B5EF4-FFF2-40B4-BE49-F238E27FC236}">
                      <a16:creationId xmlns:a16="http://schemas.microsoft.com/office/drawing/2014/main" id="{7B690A80-6EC2-C131-EF23-5A9DBB93CB40}"/>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11" name="Rectangle 138">
                  <a:extLst>
                    <a:ext uri="{FF2B5EF4-FFF2-40B4-BE49-F238E27FC236}">
                      <a16:creationId xmlns:a16="http://schemas.microsoft.com/office/drawing/2014/main" id="{BDF8F33D-CD73-BB84-F415-97EDE0A8FD7A}"/>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01" name="Group 139">
                <a:extLst>
                  <a:ext uri="{FF2B5EF4-FFF2-40B4-BE49-F238E27FC236}">
                    <a16:creationId xmlns:a16="http://schemas.microsoft.com/office/drawing/2014/main" id="{94C88D90-45CC-BEFA-CC68-1E8418A0C6E2}"/>
                  </a:ext>
                </a:extLst>
              </p:cNvPr>
              <p:cNvGrpSpPr>
                <a:grpSpLocks/>
              </p:cNvGrpSpPr>
              <p:nvPr/>
            </p:nvGrpSpPr>
            <p:grpSpPr bwMode="auto">
              <a:xfrm>
                <a:off x="4096" y="260"/>
                <a:ext cx="348" cy="243"/>
                <a:chOff x="3528" y="148"/>
                <a:chExt cx="348" cy="243"/>
              </a:xfrm>
            </p:grpSpPr>
            <p:sp>
              <p:nvSpPr>
                <p:cNvPr id="69806" name="Rectangle 140">
                  <a:extLst>
                    <a:ext uri="{FF2B5EF4-FFF2-40B4-BE49-F238E27FC236}">
                      <a16:creationId xmlns:a16="http://schemas.microsoft.com/office/drawing/2014/main" id="{24B765F0-D100-EAF7-C40F-D2608917E64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07" name="Rectangle 141">
                  <a:extLst>
                    <a:ext uri="{FF2B5EF4-FFF2-40B4-BE49-F238E27FC236}">
                      <a16:creationId xmlns:a16="http://schemas.microsoft.com/office/drawing/2014/main" id="{C97D51D0-4860-BC8C-4A84-1D68FE8797B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08" name="Rectangle 142">
                  <a:extLst>
                    <a:ext uri="{FF2B5EF4-FFF2-40B4-BE49-F238E27FC236}">
                      <a16:creationId xmlns:a16="http://schemas.microsoft.com/office/drawing/2014/main" id="{F01A686D-4D8C-43F2-465B-8B5B867A6938}"/>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802" name="Group 143">
                <a:extLst>
                  <a:ext uri="{FF2B5EF4-FFF2-40B4-BE49-F238E27FC236}">
                    <a16:creationId xmlns:a16="http://schemas.microsoft.com/office/drawing/2014/main" id="{CA615C91-E8FF-9E4C-07F9-EE0E080E5D00}"/>
                  </a:ext>
                </a:extLst>
              </p:cNvPr>
              <p:cNvGrpSpPr>
                <a:grpSpLocks/>
              </p:cNvGrpSpPr>
              <p:nvPr/>
            </p:nvGrpSpPr>
            <p:grpSpPr bwMode="auto">
              <a:xfrm>
                <a:off x="4084" y="692"/>
                <a:ext cx="348" cy="243"/>
                <a:chOff x="3528" y="148"/>
                <a:chExt cx="348" cy="243"/>
              </a:xfrm>
            </p:grpSpPr>
            <p:sp>
              <p:nvSpPr>
                <p:cNvPr id="69803" name="Rectangle 144">
                  <a:extLst>
                    <a:ext uri="{FF2B5EF4-FFF2-40B4-BE49-F238E27FC236}">
                      <a16:creationId xmlns:a16="http://schemas.microsoft.com/office/drawing/2014/main" id="{BA328E3C-04F2-6802-184E-D5957667946A}"/>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04" name="Rectangle 145">
                  <a:extLst>
                    <a:ext uri="{FF2B5EF4-FFF2-40B4-BE49-F238E27FC236}">
                      <a16:creationId xmlns:a16="http://schemas.microsoft.com/office/drawing/2014/main" id="{EDA7EB31-7516-1295-1ECF-12D7AD5AE64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805" name="Rectangle 146">
                  <a:extLst>
                    <a:ext uri="{FF2B5EF4-FFF2-40B4-BE49-F238E27FC236}">
                      <a16:creationId xmlns:a16="http://schemas.microsoft.com/office/drawing/2014/main" id="{5631A829-D158-DD05-F19F-F718A7C46E4B}"/>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793" name="Rectangle 147">
              <a:extLst>
                <a:ext uri="{FF2B5EF4-FFF2-40B4-BE49-F238E27FC236}">
                  <a16:creationId xmlns:a16="http://schemas.microsoft.com/office/drawing/2014/main" id="{9D26B4D0-2D93-3D63-05E2-BBA9D8624541}"/>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94" name="Rectangle 148">
              <a:extLst>
                <a:ext uri="{FF2B5EF4-FFF2-40B4-BE49-F238E27FC236}">
                  <a16:creationId xmlns:a16="http://schemas.microsoft.com/office/drawing/2014/main" id="{A2F989F5-7AC2-9DBD-BC50-74D1894BC6AA}"/>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1" name="Group 149">
            <a:extLst>
              <a:ext uri="{FF2B5EF4-FFF2-40B4-BE49-F238E27FC236}">
                <a16:creationId xmlns:a16="http://schemas.microsoft.com/office/drawing/2014/main" id="{9940ED8F-0D90-DECC-CD0D-36C17DBA8BFC}"/>
              </a:ext>
            </a:extLst>
          </p:cNvPr>
          <p:cNvGrpSpPr>
            <a:grpSpLocks/>
          </p:cNvGrpSpPr>
          <p:nvPr/>
        </p:nvGrpSpPr>
        <p:grpSpPr bwMode="auto">
          <a:xfrm>
            <a:off x="4156076" y="5207000"/>
            <a:ext cx="768350" cy="565150"/>
            <a:chOff x="920" y="3686"/>
            <a:chExt cx="610" cy="471"/>
          </a:xfrm>
        </p:grpSpPr>
        <p:grpSp>
          <p:nvGrpSpPr>
            <p:cNvPr id="69769" name="Group 150">
              <a:extLst>
                <a:ext uri="{FF2B5EF4-FFF2-40B4-BE49-F238E27FC236}">
                  <a16:creationId xmlns:a16="http://schemas.microsoft.com/office/drawing/2014/main" id="{DE050D38-4514-EC45-8AEE-8ABF127FB566}"/>
                </a:ext>
              </a:extLst>
            </p:cNvPr>
            <p:cNvGrpSpPr>
              <a:grpSpLocks/>
            </p:cNvGrpSpPr>
            <p:nvPr/>
          </p:nvGrpSpPr>
          <p:grpSpPr bwMode="auto">
            <a:xfrm>
              <a:off x="990" y="3791"/>
              <a:ext cx="435" cy="333"/>
              <a:chOff x="3412" y="148"/>
              <a:chExt cx="1032" cy="787"/>
            </a:xfrm>
          </p:grpSpPr>
          <p:sp>
            <p:nvSpPr>
              <p:cNvPr id="69772" name="Line 151">
                <a:extLst>
                  <a:ext uri="{FF2B5EF4-FFF2-40B4-BE49-F238E27FC236}">
                    <a16:creationId xmlns:a16="http://schemas.microsoft.com/office/drawing/2014/main" id="{FE05668F-A067-BF39-F1E6-4A36FC65A432}"/>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73" name="Line 152">
                <a:extLst>
                  <a:ext uri="{FF2B5EF4-FFF2-40B4-BE49-F238E27FC236}">
                    <a16:creationId xmlns:a16="http://schemas.microsoft.com/office/drawing/2014/main" id="{29FE7108-072D-DF54-6D37-F2942471BEE4}"/>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74" name="Line 153">
                <a:extLst>
                  <a:ext uri="{FF2B5EF4-FFF2-40B4-BE49-F238E27FC236}">
                    <a16:creationId xmlns:a16="http://schemas.microsoft.com/office/drawing/2014/main" id="{912C193A-28EE-880C-9783-7DA0828D2859}"/>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75" name="Line 154">
                <a:extLst>
                  <a:ext uri="{FF2B5EF4-FFF2-40B4-BE49-F238E27FC236}">
                    <a16:creationId xmlns:a16="http://schemas.microsoft.com/office/drawing/2014/main" id="{A31A7FDC-23F4-DF4D-CBF9-644CFFB5E395}"/>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776" name="Group 155">
                <a:extLst>
                  <a:ext uri="{FF2B5EF4-FFF2-40B4-BE49-F238E27FC236}">
                    <a16:creationId xmlns:a16="http://schemas.microsoft.com/office/drawing/2014/main" id="{E0BFDD4D-705D-E80B-8E42-A0A42348C440}"/>
                  </a:ext>
                </a:extLst>
              </p:cNvPr>
              <p:cNvGrpSpPr>
                <a:grpSpLocks/>
              </p:cNvGrpSpPr>
              <p:nvPr/>
            </p:nvGrpSpPr>
            <p:grpSpPr bwMode="auto">
              <a:xfrm>
                <a:off x="3528" y="148"/>
                <a:ext cx="348" cy="243"/>
                <a:chOff x="3528" y="148"/>
                <a:chExt cx="348" cy="243"/>
              </a:xfrm>
            </p:grpSpPr>
            <p:sp>
              <p:nvSpPr>
                <p:cNvPr id="69789" name="Rectangle 156">
                  <a:extLst>
                    <a:ext uri="{FF2B5EF4-FFF2-40B4-BE49-F238E27FC236}">
                      <a16:creationId xmlns:a16="http://schemas.microsoft.com/office/drawing/2014/main" id="{2A915138-6F7D-DAB3-3E93-EB3E9817A344}"/>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90" name="Rectangle 157">
                  <a:extLst>
                    <a:ext uri="{FF2B5EF4-FFF2-40B4-BE49-F238E27FC236}">
                      <a16:creationId xmlns:a16="http://schemas.microsoft.com/office/drawing/2014/main" id="{1F25D22E-C8CD-DBE9-BB99-58107ED31C2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91" name="Rectangle 158">
                  <a:extLst>
                    <a:ext uri="{FF2B5EF4-FFF2-40B4-BE49-F238E27FC236}">
                      <a16:creationId xmlns:a16="http://schemas.microsoft.com/office/drawing/2014/main" id="{02A47E09-800B-1D14-58DD-B1C5E74DF25B}"/>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77" name="Group 159">
                <a:extLst>
                  <a:ext uri="{FF2B5EF4-FFF2-40B4-BE49-F238E27FC236}">
                    <a16:creationId xmlns:a16="http://schemas.microsoft.com/office/drawing/2014/main" id="{E8507348-E515-DEBB-1634-35E836AE7483}"/>
                  </a:ext>
                </a:extLst>
              </p:cNvPr>
              <p:cNvGrpSpPr>
                <a:grpSpLocks/>
              </p:cNvGrpSpPr>
              <p:nvPr/>
            </p:nvGrpSpPr>
            <p:grpSpPr bwMode="auto">
              <a:xfrm>
                <a:off x="3412" y="560"/>
                <a:ext cx="348" cy="243"/>
                <a:chOff x="3528" y="148"/>
                <a:chExt cx="348" cy="243"/>
              </a:xfrm>
            </p:grpSpPr>
            <p:sp>
              <p:nvSpPr>
                <p:cNvPr id="69786" name="Rectangle 160">
                  <a:extLst>
                    <a:ext uri="{FF2B5EF4-FFF2-40B4-BE49-F238E27FC236}">
                      <a16:creationId xmlns:a16="http://schemas.microsoft.com/office/drawing/2014/main" id="{DB77B21F-CEF8-51C4-2537-F0D3C484F425}"/>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7" name="Rectangle 161">
                  <a:extLst>
                    <a:ext uri="{FF2B5EF4-FFF2-40B4-BE49-F238E27FC236}">
                      <a16:creationId xmlns:a16="http://schemas.microsoft.com/office/drawing/2014/main" id="{19376BCD-691C-C8B9-8ECA-CE16E9E2487E}"/>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8" name="Rectangle 162">
                  <a:extLst>
                    <a:ext uri="{FF2B5EF4-FFF2-40B4-BE49-F238E27FC236}">
                      <a16:creationId xmlns:a16="http://schemas.microsoft.com/office/drawing/2014/main" id="{822EE30C-29B4-A04C-3D1C-D3D903B620DC}"/>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78" name="Group 163">
                <a:extLst>
                  <a:ext uri="{FF2B5EF4-FFF2-40B4-BE49-F238E27FC236}">
                    <a16:creationId xmlns:a16="http://schemas.microsoft.com/office/drawing/2014/main" id="{F3FCDB3F-BA15-152A-C1FA-7375C4376AB4}"/>
                  </a:ext>
                </a:extLst>
              </p:cNvPr>
              <p:cNvGrpSpPr>
                <a:grpSpLocks/>
              </p:cNvGrpSpPr>
              <p:nvPr/>
            </p:nvGrpSpPr>
            <p:grpSpPr bwMode="auto">
              <a:xfrm>
                <a:off x="4096" y="260"/>
                <a:ext cx="348" cy="243"/>
                <a:chOff x="3528" y="148"/>
                <a:chExt cx="348" cy="243"/>
              </a:xfrm>
            </p:grpSpPr>
            <p:sp>
              <p:nvSpPr>
                <p:cNvPr id="69783" name="Rectangle 164">
                  <a:extLst>
                    <a:ext uri="{FF2B5EF4-FFF2-40B4-BE49-F238E27FC236}">
                      <a16:creationId xmlns:a16="http://schemas.microsoft.com/office/drawing/2014/main" id="{A34BF49E-7422-1C5B-AB87-FB8261F035F4}"/>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4" name="Rectangle 165">
                  <a:extLst>
                    <a:ext uri="{FF2B5EF4-FFF2-40B4-BE49-F238E27FC236}">
                      <a16:creationId xmlns:a16="http://schemas.microsoft.com/office/drawing/2014/main" id="{C621E88B-ADA8-AAA8-7AB7-57D5FF0F9478}"/>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5" name="Rectangle 166">
                  <a:extLst>
                    <a:ext uri="{FF2B5EF4-FFF2-40B4-BE49-F238E27FC236}">
                      <a16:creationId xmlns:a16="http://schemas.microsoft.com/office/drawing/2014/main" id="{82EEAC63-6F76-F471-1665-9D2ABBAAF017}"/>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79" name="Group 167">
                <a:extLst>
                  <a:ext uri="{FF2B5EF4-FFF2-40B4-BE49-F238E27FC236}">
                    <a16:creationId xmlns:a16="http://schemas.microsoft.com/office/drawing/2014/main" id="{20DC40C6-950D-00CE-5AA4-5FF636325CCF}"/>
                  </a:ext>
                </a:extLst>
              </p:cNvPr>
              <p:cNvGrpSpPr>
                <a:grpSpLocks/>
              </p:cNvGrpSpPr>
              <p:nvPr/>
            </p:nvGrpSpPr>
            <p:grpSpPr bwMode="auto">
              <a:xfrm>
                <a:off x="4084" y="692"/>
                <a:ext cx="348" cy="243"/>
                <a:chOff x="3528" y="148"/>
                <a:chExt cx="348" cy="243"/>
              </a:xfrm>
            </p:grpSpPr>
            <p:sp>
              <p:nvSpPr>
                <p:cNvPr id="69780" name="Rectangle 168">
                  <a:extLst>
                    <a:ext uri="{FF2B5EF4-FFF2-40B4-BE49-F238E27FC236}">
                      <a16:creationId xmlns:a16="http://schemas.microsoft.com/office/drawing/2014/main" id="{CF1FFDA4-1C33-786F-7B2A-882FD0DD84E2}"/>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1" name="Rectangle 169">
                  <a:extLst>
                    <a:ext uri="{FF2B5EF4-FFF2-40B4-BE49-F238E27FC236}">
                      <a16:creationId xmlns:a16="http://schemas.microsoft.com/office/drawing/2014/main" id="{6E83CAF3-FD9D-B052-2583-CA27D6B50280}"/>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82" name="Rectangle 170">
                  <a:extLst>
                    <a:ext uri="{FF2B5EF4-FFF2-40B4-BE49-F238E27FC236}">
                      <a16:creationId xmlns:a16="http://schemas.microsoft.com/office/drawing/2014/main" id="{D88E462A-C328-93C4-DB4F-8AA5B9FC3612}"/>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770" name="Rectangle 171">
              <a:extLst>
                <a:ext uri="{FF2B5EF4-FFF2-40B4-BE49-F238E27FC236}">
                  <a16:creationId xmlns:a16="http://schemas.microsoft.com/office/drawing/2014/main" id="{0A116C57-BB3B-7303-1D45-78BF074273A0}"/>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71" name="Rectangle 172">
              <a:extLst>
                <a:ext uri="{FF2B5EF4-FFF2-40B4-BE49-F238E27FC236}">
                  <a16:creationId xmlns:a16="http://schemas.microsoft.com/office/drawing/2014/main" id="{E52C4012-2804-3380-ADCB-8D28D0C80FB6}"/>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2" name="Group 173">
            <a:extLst>
              <a:ext uri="{FF2B5EF4-FFF2-40B4-BE49-F238E27FC236}">
                <a16:creationId xmlns:a16="http://schemas.microsoft.com/office/drawing/2014/main" id="{BF090645-12E4-5769-DDA6-D7D3EBBC6DF5}"/>
              </a:ext>
            </a:extLst>
          </p:cNvPr>
          <p:cNvGrpSpPr>
            <a:grpSpLocks/>
          </p:cNvGrpSpPr>
          <p:nvPr/>
        </p:nvGrpSpPr>
        <p:grpSpPr bwMode="auto">
          <a:xfrm>
            <a:off x="5311776" y="5207000"/>
            <a:ext cx="768350" cy="565150"/>
            <a:chOff x="920" y="3686"/>
            <a:chExt cx="610" cy="471"/>
          </a:xfrm>
        </p:grpSpPr>
        <p:grpSp>
          <p:nvGrpSpPr>
            <p:cNvPr id="69746" name="Group 174">
              <a:extLst>
                <a:ext uri="{FF2B5EF4-FFF2-40B4-BE49-F238E27FC236}">
                  <a16:creationId xmlns:a16="http://schemas.microsoft.com/office/drawing/2014/main" id="{9DEC0AF0-A2AB-2140-F499-08E8C686F277}"/>
                </a:ext>
              </a:extLst>
            </p:cNvPr>
            <p:cNvGrpSpPr>
              <a:grpSpLocks/>
            </p:cNvGrpSpPr>
            <p:nvPr/>
          </p:nvGrpSpPr>
          <p:grpSpPr bwMode="auto">
            <a:xfrm>
              <a:off x="990" y="3791"/>
              <a:ext cx="435" cy="333"/>
              <a:chOff x="3412" y="148"/>
              <a:chExt cx="1032" cy="787"/>
            </a:xfrm>
          </p:grpSpPr>
          <p:sp>
            <p:nvSpPr>
              <p:cNvPr id="69749" name="Line 175">
                <a:extLst>
                  <a:ext uri="{FF2B5EF4-FFF2-40B4-BE49-F238E27FC236}">
                    <a16:creationId xmlns:a16="http://schemas.microsoft.com/office/drawing/2014/main" id="{4950EF95-A979-3532-465F-EB27E3C4B093}"/>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50" name="Line 176">
                <a:extLst>
                  <a:ext uri="{FF2B5EF4-FFF2-40B4-BE49-F238E27FC236}">
                    <a16:creationId xmlns:a16="http://schemas.microsoft.com/office/drawing/2014/main" id="{6B9AFC13-5196-87FB-9E76-B92D7B5597B3}"/>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51" name="Line 177">
                <a:extLst>
                  <a:ext uri="{FF2B5EF4-FFF2-40B4-BE49-F238E27FC236}">
                    <a16:creationId xmlns:a16="http://schemas.microsoft.com/office/drawing/2014/main" id="{A13AF8F0-FA87-B666-02B2-F702796A0D7C}"/>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52" name="Line 178">
                <a:extLst>
                  <a:ext uri="{FF2B5EF4-FFF2-40B4-BE49-F238E27FC236}">
                    <a16:creationId xmlns:a16="http://schemas.microsoft.com/office/drawing/2014/main" id="{45E2E9BA-0F87-D908-F604-E74D3938D62F}"/>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753" name="Group 179">
                <a:extLst>
                  <a:ext uri="{FF2B5EF4-FFF2-40B4-BE49-F238E27FC236}">
                    <a16:creationId xmlns:a16="http://schemas.microsoft.com/office/drawing/2014/main" id="{0922E52D-5A75-363D-5929-92BD5B3D68B0}"/>
                  </a:ext>
                </a:extLst>
              </p:cNvPr>
              <p:cNvGrpSpPr>
                <a:grpSpLocks/>
              </p:cNvGrpSpPr>
              <p:nvPr/>
            </p:nvGrpSpPr>
            <p:grpSpPr bwMode="auto">
              <a:xfrm>
                <a:off x="3528" y="148"/>
                <a:ext cx="348" cy="243"/>
                <a:chOff x="3528" y="148"/>
                <a:chExt cx="348" cy="243"/>
              </a:xfrm>
            </p:grpSpPr>
            <p:sp>
              <p:nvSpPr>
                <p:cNvPr id="69766" name="Rectangle 180">
                  <a:extLst>
                    <a:ext uri="{FF2B5EF4-FFF2-40B4-BE49-F238E27FC236}">
                      <a16:creationId xmlns:a16="http://schemas.microsoft.com/office/drawing/2014/main" id="{04C5B10D-E211-22B3-E011-7CEE7F01F74E}"/>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7" name="Rectangle 181">
                  <a:extLst>
                    <a:ext uri="{FF2B5EF4-FFF2-40B4-BE49-F238E27FC236}">
                      <a16:creationId xmlns:a16="http://schemas.microsoft.com/office/drawing/2014/main" id="{79C8BFA8-CD9A-0AA6-187B-60C7F130F735}"/>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8" name="Rectangle 182">
                  <a:extLst>
                    <a:ext uri="{FF2B5EF4-FFF2-40B4-BE49-F238E27FC236}">
                      <a16:creationId xmlns:a16="http://schemas.microsoft.com/office/drawing/2014/main" id="{8DAD32E5-9822-8D4E-F50F-BC3C891BD2A3}"/>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54" name="Group 183">
                <a:extLst>
                  <a:ext uri="{FF2B5EF4-FFF2-40B4-BE49-F238E27FC236}">
                    <a16:creationId xmlns:a16="http://schemas.microsoft.com/office/drawing/2014/main" id="{27E3001D-B2D6-8EFD-E605-0B4EDF6514B9}"/>
                  </a:ext>
                </a:extLst>
              </p:cNvPr>
              <p:cNvGrpSpPr>
                <a:grpSpLocks/>
              </p:cNvGrpSpPr>
              <p:nvPr/>
            </p:nvGrpSpPr>
            <p:grpSpPr bwMode="auto">
              <a:xfrm>
                <a:off x="3412" y="560"/>
                <a:ext cx="348" cy="243"/>
                <a:chOff x="3528" y="148"/>
                <a:chExt cx="348" cy="243"/>
              </a:xfrm>
            </p:grpSpPr>
            <p:sp>
              <p:nvSpPr>
                <p:cNvPr id="69763" name="Rectangle 184">
                  <a:extLst>
                    <a:ext uri="{FF2B5EF4-FFF2-40B4-BE49-F238E27FC236}">
                      <a16:creationId xmlns:a16="http://schemas.microsoft.com/office/drawing/2014/main" id="{D50EDA69-D11D-2D05-E263-BDE78D66849B}"/>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4" name="Rectangle 185">
                  <a:extLst>
                    <a:ext uri="{FF2B5EF4-FFF2-40B4-BE49-F238E27FC236}">
                      <a16:creationId xmlns:a16="http://schemas.microsoft.com/office/drawing/2014/main" id="{A6FF43C5-57D0-EAB7-AF8B-C653DE792DF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5" name="Rectangle 186">
                  <a:extLst>
                    <a:ext uri="{FF2B5EF4-FFF2-40B4-BE49-F238E27FC236}">
                      <a16:creationId xmlns:a16="http://schemas.microsoft.com/office/drawing/2014/main" id="{8C7E9CFC-4596-731E-A64C-A9C745BC9244}"/>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55" name="Group 187">
                <a:extLst>
                  <a:ext uri="{FF2B5EF4-FFF2-40B4-BE49-F238E27FC236}">
                    <a16:creationId xmlns:a16="http://schemas.microsoft.com/office/drawing/2014/main" id="{E0F26EBE-CDD4-F16B-5B4D-AD27525AE92A}"/>
                  </a:ext>
                </a:extLst>
              </p:cNvPr>
              <p:cNvGrpSpPr>
                <a:grpSpLocks/>
              </p:cNvGrpSpPr>
              <p:nvPr/>
            </p:nvGrpSpPr>
            <p:grpSpPr bwMode="auto">
              <a:xfrm>
                <a:off x="4096" y="260"/>
                <a:ext cx="348" cy="243"/>
                <a:chOff x="3528" y="148"/>
                <a:chExt cx="348" cy="243"/>
              </a:xfrm>
            </p:grpSpPr>
            <p:sp>
              <p:nvSpPr>
                <p:cNvPr id="69760" name="Rectangle 188">
                  <a:extLst>
                    <a:ext uri="{FF2B5EF4-FFF2-40B4-BE49-F238E27FC236}">
                      <a16:creationId xmlns:a16="http://schemas.microsoft.com/office/drawing/2014/main" id="{0E8DAAC7-E6BB-82B1-0D8B-D078541DB5D8}"/>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1" name="Rectangle 189">
                  <a:extLst>
                    <a:ext uri="{FF2B5EF4-FFF2-40B4-BE49-F238E27FC236}">
                      <a16:creationId xmlns:a16="http://schemas.microsoft.com/office/drawing/2014/main" id="{F47BE7AC-88F5-CB6E-F6B8-B6A92F92CA0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62" name="Rectangle 190">
                  <a:extLst>
                    <a:ext uri="{FF2B5EF4-FFF2-40B4-BE49-F238E27FC236}">
                      <a16:creationId xmlns:a16="http://schemas.microsoft.com/office/drawing/2014/main" id="{DA231C15-1B43-711A-1673-823453071D65}"/>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56" name="Group 191">
                <a:extLst>
                  <a:ext uri="{FF2B5EF4-FFF2-40B4-BE49-F238E27FC236}">
                    <a16:creationId xmlns:a16="http://schemas.microsoft.com/office/drawing/2014/main" id="{E166183F-5924-1B60-FF71-E5791D6AB492}"/>
                  </a:ext>
                </a:extLst>
              </p:cNvPr>
              <p:cNvGrpSpPr>
                <a:grpSpLocks/>
              </p:cNvGrpSpPr>
              <p:nvPr/>
            </p:nvGrpSpPr>
            <p:grpSpPr bwMode="auto">
              <a:xfrm>
                <a:off x="4084" y="692"/>
                <a:ext cx="348" cy="243"/>
                <a:chOff x="3528" y="148"/>
                <a:chExt cx="348" cy="243"/>
              </a:xfrm>
            </p:grpSpPr>
            <p:sp>
              <p:nvSpPr>
                <p:cNvPr id="69757" name="Rectangle 192">
                  <a:extLst>
                    <a:ext uri="{FF2B5EF4-FFF2-40B4-BE49-F238E27FC236}">
                      <a16:creationId xmlns:a16="http://schemas.microsoft.com/office/drawing/2014/main" id="{8F1E6EDB-A737-9024-AFE5-18756D7AB646}"/>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58" name="Rectangle 193">
                  <a:extLst>
                    <a:ext uri="{FF2B5EF4-FFF2-40B4-BE49-F238E27FC236}">
                      <a16:creationId xmlns:a16="http://schemas.microsoft.com/office/drawing/2014/main" id="{99767B1E-4940-21D6-9B28-BBE2ABA3E690}"/>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59" name="Rectangle 194">
                  <a:extLst>
                    <a:ext uri="{FF2B5EF4-FFF2-40B4-BE49-F238E27FC236}">
                      <a16:creationId xmlns:a16="http://schemas.microsoft.com/office/drawing/2014/main" id="{F6D9EDE3-6D93-429E-014C-71EA4C9183A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747" name="Rectangle 195">
              <a:extLst>
                <a:ext uri="{FF2B5EF4-FFF2-40B4-BE49-F238E27FC236}">
                  <a16:creationId xmlns:a16="http://schemas.microsoft.com/office/drawing/2014/main" id="{469DE18E-5119-F9C9-C00D-487500BE528A}"/>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48" name="Rectangle 196">
              <a:extLst>
                <a:ext uri="{FF2B5EF4-FFF2-40B4-BE49-F238E27FC236}">
                  <a16:creationId xmlns:a16="http://schemas.microsoft.com/office/drawing/2014/main" id="{C937664F-4756-D330-EC83-E91CF4D0A67D}"/>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3" name="Group 197">
            <a:extLst>
              <a:ext uri="{FF2B5EF4-FFF2-40B4-BE49-F238E27FC236}">
                <a16:creationId xmlns:a16="http://schemas.microsoft.com/office/drawing/2014/main" id="{783AF006-17F8-9D58-063A-D003743B76EF}"/>
              </a:ext>
            </a:extLst>
          </p:cNvPr>
          <p:cNvGrpSpPr>
            <a:grpSpLocks/>
          </p:cNvGrpSpPr>
          <p:nvPr/>
        </p:nvGrpSpPr>
        <p:grpSpPr bwMode="auto">
          <a:xfrm>
            <a:off x="3000376" y="4392613"/>
            <a:ext cx="768350" cy="565150"/>
            <a:chOff x="920" y="3686"/>
            <a:chExt cx="610" cy="471"/>
          </a:xfrm>
        </p:grpSpPr>
        <p:grpSp>
          <p:nvGrpSpPr>
            <p:cNvPr id="69723" name="Group 198">
              <a:extLst>
                <a:ext uri="{FF2B5EF4-FFF2-40B4-BE49-F238E27FC236}">
                  <a16:creationId xmlns:a16="http://schemas.microsoft.com/office/drawing/2014/main" id="{4BA4247B-5BC5-BBFC-4EB0-5FAAEFC80536}"/>
                </a:ext>
              </a:extLst>
            </p:cNvPr>
            <p:cNvGrpSpPr>
              <a:grpSpLocks/>
            </p:cNvGrpSpPr>
            <p:nvPr/>
          </p:nvGrpSpPr>
          <p:grpSpPr bwMode="auto">
            <a:xfrm>
              <a:off x="990" y="3791"/>
              <a:ext cx="435" cy="333"/>
              <a:chOff x="3412" y="148"/>
              <a:chExt cx="1032" cy="787"/>
            </a:xfrm>
          </p:grpSpPr>
          <p:sp>
            <p:nvSpPr>
              <p:cNvPr id="69726" name="Line 199">
                <a:extLst>
                  <a:ext uri="{FF2B5EF4-FFF2-40B4-BE49-F238E27FC236}">
                    <a16:creationId xmlns:a16="http://schemas.microsoft.com/office/drawing/2014/main" id="{CE5E5E44-D30F-E1C7-764A-956894AFEBD9}"/>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27" name="Line 200">
                <a:extLst>
                  <a:ext uri="{FF2B5EF4-FFF2-40B4-BE49-F238E27FC236}">
                    <a16:creationId xmlns:a16="http://schemas.microsoft.com/office/drawing/2014/main" id="{B71B26B1-FF90-49D6-6184-AAE474DBDCAF}"/>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28" name="Line 201">
                <a:extLst>
                  <a:ext uri="{FF2B5EF4-FFF2-40B4-BE49-F238E27FC236}">
                    <a16:creationId xmlns:a16="http://schemas.microsoft.com/office/drawing/2014/main" id="{2C463ED7-EC35-D1DF-ABD9-EFB76F1A03DD}"/>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29" name="Line 202">
                <a:extLst>
                  <a:ext uri="{FF2B5EF4-FFF2-40B4-BE49-F238E27FC236}">
                    <a16:creationId xmlns:a16="http://schemas.microsoft.com/office/drawing/2014/main" id="{85E7C6AC-C4BB-061C-838D-ACB6ED18501D}"/>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730" name="Group 203">
                <a:extLst>
                  <a:ext uri="{FF2B5EF4-FFF2-40B4-BE49-F238E27FC236}">
                    <a16:creationId xmlns:a16="http://schemas.microsoft.com/office/drawing/2014/main" id="{DDC19C19-8ECA-A7C3-525A-E33BA7C8C94E}"/>
                  </a:ext>
                </a:extLst>
              </p:cNvPr>
              <p:cNvGrpSpPr>
                <a:grpSpLocks/>
              </p:cNvGrpSpPr>
              <p:nvPr/>
            </p:nvGrpSpPr>
            <p:grpSpPr bwMode="auto">
              <a:xfrm>
                <a:off x="3528" y="148"/>
                <a:ext cx="348" cy="243"/>
                <a:chOff x="3528" y="148"/>
                <a:chExt cx="348" cy="243"/>
              </a:xfrm>
            </p:grpSpPr>
            <p:sp>
              <p:nvSpPr>
                <p:cNvPr id="69743" name="Rectangle 204">
                  <a:extLst>
                    <a:ext uri="{FF2B5EF4-FFF2-40B4-BE49-F238E27FC236}">
                      <a16:creationId xmlns:a16="http://schemas.microsoft.com/office/drawing/2014/main" id="{4D89EA6B-0A02-3C63-3C17-E6B09A7AD38B}"/>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44" name="Rectangle 205">
                  <a:extLst>
                    <a:ext uri="{FF2B5EF4-FFF2-40B4-BE49-F238E27FC236}">
                      <a16:creationId xmlns:a16="http://schemas.microsoft.com/office/drawing/2014/main" id="{47AA3218-FFFF-B760-A8F3-7B039097C30A}"/>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45" name="Rectangle 206">
                  <a:extLst>
                    <a:ext uri="{FF2B5EF4-FFF2-40B4-BE49-F238E27FC236}">
                      <a16:creationId xmlns:a16="http://schemas.microsoft.com/office/drawing/2014/main" id="{D485992E-E2BA-60CC-CDE7-82D7D7F6B63F}"/>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31" name="Group 207">
                <a:extLst>
                  <a:ext uri="{FF2B5EF4-FFF2-40B4-BE49-F238E27FC236}">
                    <a16:creationId xmlns:a16="http://schemas.microsoft.com/office/drawing/2014/main" id="{A4D7D85B-5B5E-B339-40F3-53C91D64A45F}"/>
                  </a:ext>
                </a:extLst>
              </p:cNvPr>
              <p:cNvGrpSpPr>
                <a:grpSpLocks/>
              </p:cNvGrpSpPr>
              <p:nvPr/>
            </p:nvGrpSpPr>
            <p:grpSpPr bwMode="auto">
              <a:xfrm>
                <a:off x="3412" y="560"/>
                <a:ext cx="348" cy="243"/>
                <a:chOff x="3528" y="148"/>
                <a:chExt cx="348" cy="243"/>
              </a:xfrm>
            </p:grpSpPr>
            <p:sp>
              <p:nvSpPr>
                <p:cNvPr id="69740" name="Rectangle 208">
                  <a:extLst>
                    <a:ext uri="{FF2B5EF4-FFF2-40B4-BE49-F238E27FC236}">
                      <a16:creationId xmlns:a16="http://schemas.microsoft.com/office/drawing/2014/main" id="{4B602F3F-8B66-F6C0-CCE5-A819D3442660}"/>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41" name="Rectangle 209">
                  <a:extLst>
                    <a:ext uri="{FF2B5EF4-FFF2-40B4-BE49-F238E27FC236}">
                      <a16:creationId xmlns:a16="http://schemas.microsoft.com/office/drawing/2014/main" id="{3285A151-59BF-904F-5E9A-B1CF05846099}"/>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42" name="Rectangle 210">
                  <a:extLst>
                    <a:ext uri="{FF2B5EF4-FFF2-40B4-BE49-F238E27FC236}">
                      <a16:creationId xmlns:a16="http://schemas.microsoft.com/office/drawing/2014/main" id="{17D706A0-CBB5-1106-27C5-4F558CB3E4CD}"/>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32" name="Group 211">
                <a:extLst>
                  <a:ext uri="{FF2B5EF4-FFF2-40B4-BE49-F238E27FC236}">
                    <a16:creationId xmlns:a16="http://schemas.microsoft.com/office/drawing/2014/main" id="{74CF029B-58A3-07B6-5BCF-06AE00089A20}"/>
                  </a:ext>
                </a:extLst>
              </p:cNvPr>
              <p:cNvGrpSpPr>
                <a:grpSpLocks/>
              </p:cNvGrpSpPr>
              <p:nvPr/>
            </p:nvGrpSpPr>
            <p:grpSpPr bwMode="auto">
              <a:xfrm>
                <a:off x="4096" y="260"/>
                <a:ext cx="348" cy="243"/>
                <a:chOff x="3528" y="148"/>
                <a:chExt cx="348" cy="243"/>
              </a:xfrm>
            </p:grpSpPr>
            <p:sp>
              <p:nvSpPr>
                <p:cNvPr id="69737" name="Rectangle 212">
                  <a:extLst>
                    <a:ext uri="{FF2B5EF4-FFF2-40B4-BE49-F238E27FC236}">
                      <a16:creationId xmlns:a16="http://schemas.microsoft.com/office/drawing/2014/main" id="{D605DAF2-4D43-2616-6651-986AECAD86AA}"/>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38" name="Rectangle 213">
                  <a:extLst>
                    <a:ext uri="{FF2B5EF4-FFF2-40B4-BE49-F238E27FC236}">
                      <a16:creationId xmlns:a16="http://schemas.microsoft.com/office/drawing/2014/main" id="{7993C710-1A97-B24F-E08F-2C730655F4D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39" name="Rectangle 214">
                  <a:extLst>
                    <a:ext uri="{FF2B5EF4-FFF2-40B4-BE49-F238E27FC236}">
                      <a16:creationId xmlns:a16="http://schemas.microsoft.com/office/drawing/2014/main" id="{4CB33CDF-BAAD-4CF8-DCBC-04DBFD18614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33" name="Group 215">
                <a:extLst>
                  <a:ext uri="{FF2B5EF4-FFF2-40B4-BE49-F238E27FC236}">
                    <a16:creationId xmlns:a16="http://schemas.microsoft.com/office/drawing/2014/main" id="{0219E8D0-2B22-9B65-12CC-DA97930C69EB}"/>
                  </a:ext>
                </a:extLst>
              </p:cNvPr>
              <p:cNvGrpSpPr>
                <a:grpSpLocks/>
              </p:cNvGrpSpPr>
              <p:nvPr/>
            </p:nvGrpSpPr>
            <p:grpSpPr bwMode="auto">
              <a:xfrm>
                <a:off x="4084" y="692"/>
                <a:ext cx="348" cy="243"/>
                <a:chOff x="3528" y="148"/>
                <a:chExt cx="348" cy="243"/>
              </a:xfrm>
            </p:grpSpPr>
            <p:sp>
              <p:nvSpPr>
                <p:cNvPr id="69734" name="Rectangle 216">
                  <a:extLst>
                    <a:ext uri="{FF2B5EF4-FFF2-40B4-BE49-F238E27FC236}">
                      <a16:creationId xmlns:a16="http://schemas.microsoft.com/office/drawing/2014/main" id="{207BFDC1-B298-0275-9718-13573F5DDA72}"/>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35" name="Rectangle 217">
                  <a:extLst>
                    <a:ext uri="{FF2B5EF4-FFF2-40B4-BE49-F238E27FC236}">
                      <a16:creationId xmlns:a16="http://schemas.microsoft.com/office/drawing/2014/main" id="{D2BC5C1B-5481-F51C-9ED2-9F35B3554803}"/>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36" name="Rectangle 218">
                  <a:extLst>
                    <a:ext uri="{FF2B5EF4-FFF2-40B4-BE49-F238E27FC236}">
                      <a16:creationId xmlns:a16="http://schemas.microsoft.com/office/drawing/2014/main" id="{95941DA9-AD18-E0BF-F4A1-A70771F22EF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724" name="Rectangle 219">
              <a:extLst>
                <a:ext uri="{FF2B5EF4-FFF2-40B4-BE49-F238E27FC236}">
                  <a16:creationId xmlns:a16="http://schemas.microsoft.com/office/drawing/2014/main" id="{97617032-6EBE-A300-6513-43301F68B679}"/>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25" name="Rectangle 220">
              <a:extLst>
                <a:ext uri="{FF2B5EF4-FFF2-40B4-BE49-F238E27FC236}">
                  <a16:creationId xmlns:a16="http://schemas.microsoft.com/office/drawing/2014/main" id="{81D40D85-092F-34CA-9489-9BD3F3A9D8DC}"/>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4" name="Group 221">
            <a:extLst>
              <a:ext uri="{FF2B5EF4-FFF2-40B4-BE49-F238E27FC236}">
                <a16:creationId xmlns:a16="http://schemas.microsoft.com/office/drawing/2014/main" id="{BEA06798-6405-8ACD-F257-D28C640C001F}"/>
              </a:ext>
            </a:extLst>
          </p:cNvPr>
          <p:cNvGrpSpPr>
            <a:grpSpLocks/>
          </p:cNvGrpSpPr>
          <p:nvPr/>
        </p:nvGrpSpPr>
        <p:grpSpPr bwMode="auto">
          <a:xfrm>
            <a:off x="4154488" y="4392613"/>
            <a:ext cx="768350" cy="565150"/>
            <a:chOff x="920" y="3686"/>
            <a:chExt cx="610" cy="471"/>
          </a:xfrm>
        </p:grpSpPr>
        <p:grpSp>
          <p:nvGrpSpPr>
            <p:cNvPr id="69700" name="Group 222">
              <a:extLst>
                <a:ext uri="{FF2B5EF4-FFF2-40B4-BE49-F238E27FC236}">
                  <a16:creationId xmlns:a16="http://schemas.microsoft.com/office/drawing/2014/main" id="{EC03DBE7-1716-A3CC-087F-0D459B260E0D}"/>
                </a:ext>
              </a:extLst>
            </p:cNvPr>
            <p:cNvGrpSpPr>
              <a:grpSpLocks/>
            </p:cNvGrpSpPr>
            <p:nvPr/>
          </p:nvGrpSpPr>
          <p:grpSpPr bwMode="auto">
            <a:xfrm>
              <a:off x="990" y="3791"/>
              <a:ext cx="435" cy="333"/>
              <a:chOff x="3412" y="148"/>
              <a:chExt cx="1032" cy="787"/>
            </a:xfrm>
          </p:grpSpPr>
          <p:sp>
            <p:nvSpPr>
              <p:cNvPr id="69703" name="Line 223">
                <a:extLst>
                  <a:ext uri="{FF2B5EF4-FFF2-40B4-BE49-F238E27FC236}">
                    <a16:creationId xmlns:a16="http://schemas.microsoft.com/office/drawing/2014/main" id="{79BF12D0-C2CA-0CD2-1886-E2B532225B54}"/>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04" name="Line 224">
                <a:extLst>
                  <a:ext uri="{FF2B5EF4-FFF2-40B4-BE49-F238E27FC236}">
                    <a16:creationId xmlns:a16="http://schemas.microsoft.com/office/drawing/2014/main" id="{AFD7B873-6B45-FD74-5889-11785F6CEFD3}"/>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05" name="Line 225">
                <a:extLst>
                  <a:ext uri="{FF2B5EF4-FFF2-40B4-BE49-F238E27FC236}">
                    <a16:creationId xmlns:a16="http://schemas.microsoft.com/office/drawing/2014/main" id="{CE7F400B-6795-50F4-91E6-B4809EF8E316}"/>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706" name="Line 226">
                <a:extLst>
                  <a:ext uri="{FF2B5EF4-FFF2-40B4-BE49-F238E27FC236}">
                    <a16:creationId xmlns:a16="http://schemas.microsoft.com/office/drawing/2014/main" id="{8500938B-5C3D-75AD-145E-961AEFA4AA78}"/>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707" name="Group 227">
                <a:extLst>
                  <a:ext uri="{FF2B5EF4-FFF2-40B4-BE49-F238E27FC236}">
                    <a16:creationId xmlns:a16="http://schemas.microsoft.com/office/drawing/2014/main" id="{04B216BB-D923-ACF5-1C5C-64E509B17FE7}"/>
                  </a:ext>
                </a:extLst>
              </p:cNvPr>
              <p:cNvGrpSpPr>
                <a:grpSpLocks/>
              </p:cNvGrpSpPr>
              <p:nvPr/>
            </p:nvGrpSpPr>
            <p:grpSpPr bwMode="auto">
              <a:xfrm>
                <a:off x="3528" y="148"/>
                <a:ext cx="348" cy="243"/>
                <a:chOff x="3528" y="148"/>
                <a:chExt cx="348" cy="243"/>
              </a:xfrm>
            </p:grpSpPr>
            <p:sp>
              <p:nvSpPr>
                <p:cNvPr id="69720" name="Rectangle 228">
                  <a:extLst>
                    <a:ext uri="{FF2B5EF4-FFF2-40B4-BE49-F238E27FC236}">
                      <a16:creationId xmlns:a16="http://schemas.microsoft.com/office/drawing/2014/main" id="{B976C676-9CC7-92FA-9910-E7EBE2D340E5}"/>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21" name="Rectangle 229">
                  <a:extLst>
                    <a:ext uri="{FF2B5EF4-FFF2-40B4-BE49-F238E27FC236}">
                      <a16:creationId xmlns:a16="http://schemas.microsoft.com/office/drawing/2014/main" id="{DBF17545-1135-E30B-C29E-DF1CADB163B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22" name="Rectangle 230">
                  <a:extLst>
                    <a:ext uri="{FF2B5EF4-FFF2-40B4-BE49-F238E27FC236}">
                      <a16:creationId xmlns:a16="http://schemas.microsoft.com/office/drawing/2014/main" id="{3DCBD6E3-4F5A-5EB5-921F-D01976A1DE18}"/>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08" name="Group 231">
                <a:extLst>
                  <a:ext uri="{FF2B5EF4-FFF2-40B4-BE49-F238E27FC236}">
                    <a16:creationId xmlns:a16="http://schemas.microsoft.com/office/drawing/2014/main" id="{252C8F76-9BC2-82CE-B778-E426BDB24D81}"/>
                  </a:ext>
                </a:extLst>
              </p:cNvPr>
              <p:cNvGrpSpPr>
                <a:grpSpLocks/>
              </p:cNvGrpSpPr>
              <p:nvPr/>
            </p:nvGrpSpPr>
            <p:grpSpPr bwMode="auto">
              <a:xfrm>
                <a:off x="3412" y="560"/>
                <a:ext cx="348" cy="243"/>
                <a:chOff x="3528" y="148"/>
                <a:chExt cx="348" cy="243"/>
              </a:xfrm>
            </p:grpSpPr>
            <p:sp>
              <p:nvSpPr>
                <p:cNvPr id="69717" name="Rectangle 232">
                  <a:extLst>
                    <a:ext uri="{FF2B5EF4-FFF2-40B4-BE49-F238E27FC236}">
                      <a16:creationId xmlns:a16="http://schemas.microsoft.com/office/drawing/2014/main" id="{9EA89AA1-0300-2354-19AE-853DF6AC88C5}"/>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8" name="Rectangle 233">
                  <a:extLst>
                    <a:ext uri="{FF2B5EF4-FFF2-40B4-BE49-F238E27FC236}">
                      <a16:creationId xmlns:a16="http://schemas.microsoft.com/office/drawing/2014/main" id="{4CD947F8-77DD-BCD9-DBEF-B0FD539F1A7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9" name="Rectangle 234">
                  <a:extLst>
                    <a:ext uri="{FF2B5EF4-FFF2-40B4-BE49-F238E27FC236}">
                      <a16:creationId xmlns:a16="http://schemas.microsoft.com/office/drawing/2014/main" id="{CEC07D7D-0088-FC18-B0C4-D14AC7DDAAA1}"/>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09" name="Group 235">
                <a:extLst>
                  <a:ext uri="{FF2B5EF4-FFF2-40B4-BE49-F238E27FC236}">
                    <a16:creationId xmlns:a16="http://schemas.microsoft.com/office/drawing/2014/main" id="{6E7CCE11-7484-F451-643D-14B5A397AC4F}"/>
                  </a:ext>
                </a:extLst>
              </p:cNvPr>
              <p:cNvGrpSpPr>
                <a:grpSpLocks/>
              </p:cNvGrpSpPr>
              <p:nvPr/>
            </p:nvGrpSpPr>
            <p:grpSpPr bwMode="auto">
              <a:xfrm>
                <a:off x="4096" y="260"/>
                <a:ext cx="348" cy="243"/>
                <a:chOff x="3528" y="148"/>
                <a:chExt cx="348" cy="243"/>
              </a:xfrm>
            </p:grpSpPr>
            <p:sp>
              <p:nvSpPr>
                <p:cNvPr id="69714" name="Rectangle 236">
                  <a:extLst>
                    <a:ext uri="{FF2B5EF4-FFF2-40B4-BE49-F238E27FC236}">
                      <a16:creationId xmlns:a16="http://schemas.microsoft.com/office/drawing/2014/main" id="{F80FA2CF-4322-A47E-014B-2B63ACE245C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5" name="Rectangle 237">
                  <a:extLst>
                    <a:ext uri="{FF2B5EF4-FFF2-40B4-BE49-F238E27FC236}">
                      <a16:creationId xmlns:a16="http://schemas.microsoft.com/office/drawing/2014/main" id="{C44F24AC-194B-B0C8-C8B5-9F4E9667050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6" name="Rectangle 238">
                  <a:extLst>
                    <a:ext uri="{FF2B5EF4-FFF2-40B4-BE49-F238E27FC236}">
                      <a16:creationId xmlns:a16="http://schemas.microsoft.com/office/drawing/2014/main" id="{7A77CB13-BB9B-21B8-ACE9-2A5C65442347}"/>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710" name="Group 239">
                <a:extLst>
                  <a:ext uri="{FF2B5EF4-FFF2-40B4-BE49-F238E27FC236}">
                    <a16:creationId xmlns:a16="http://schemas.microsoft.com/office/drawing/2014/main" id="{956BCC5D-FEF5-41B3-1CD7-4C1278DBB5DA}"/>
                  </a:ext>
                </a:extLst>
              </p:cNvPr>
              <p:cNvGrpSpPr>
                <a:grpSpLocks/>
              </p:cNvGrpSpPr>
              <p:nvPr/>
            </p:nvGrpSpPr>
            <p:grpSpPr bwMode="auto">
              <a:xfrm>
                <a:off x="4084" y="692"/>
                <a:ext cx="348" cy="243"/>
                <a:chOff x="3528" y="148"/>
                <a:chExt cx="348" cy="243"/>
              </a:xfrm>
            </p:grpSpPr>
            <p:sp>
              <p:nvSpPr>
                <p:cNvPr id="69711" name="Rectangle 240">
                  <a:extLst>
                    <a:ext uri="{FF2B5EF4-FFF2-40B4-BE49-F238E27FC236}">
                      <a16:creationId xmlns:a16="http://schemas.microsoft.com/office/drawing/2014/main" id="{6E121351-BE0E-4A76-0587-5B8626ECFA23}"/>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2" name="Rectangle 241">
                  <a:extLst>
                    <a:ext uri="{FF2B5EF4-FFF2-40B4-BE49-F238E27FC236}">
                      <a16:creationId xmlns:a16="http://schemas.microsoft.com/office/drawing/2014/main" id="{216853F2-BA8F-1594-3EBD-DC764B3424A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13" name="Rectangle 242">
                  <a:extLst>
                    <a:ext uri="{FF2B5EF4-FFF2-40B4-BE49-F238E27FC236}">
                      <a16:creationId xmlns:a16="http://schemas.microsoft.com/office/drawing/2014/main" id="{C4381E6C-F3FB-022B-60FF-4E28FC9B2C1A}"/>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701" name="Rectangle 243">
              <a:extLst>
                <a:ext uri="{FF2B5EF4-FFF2-40B4-BE49-F238E27FC236}">
                  <a16:creationId xmlns:a16="http://schemas.microsoft.com/office/drawing/2014/main" id="{95EBC890-36D9-A704-B46D-6327AD799A1A}"/>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702" name="Rectangle 244">
              <a:extLst>
                <a:ext uri="{FF2B5EF4-FFF2-40B4-BE49-F238E27FC236}">
                  <a16:creationId xmlns:a16="http://schemas.microsoft.com/office/drawing/2014/main" id="{020A2B09-F686-0DDD-44FA-0ACDE2D49BD8}"/>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5" name="Group 245">
            <a:extLst>
              <a:ext uri="{FF2B5EF4-FFF2-40B4-BE49-F238E27FC236}">
                <a16:creationId xmlns:a16="http://schemas.microsoft.com/office/drawing/2014/main" id="{43598CE6-1522-414F-79B4-830A207DDC9C}"/>
              </a:ext>
            </a:extLst>
          </p:cNvPr>
          <p:cNvGrpSpPr>
            <a:grpSpLocks/>
          </p:cNvGrpSpPr>
          <p:nvPr/>
        </p:nvGrpSpPr>
        <p:grpSpPr bwMode="auto">
          <a:xfrm>
            <a:off x="3005138" y="3622675"/>
            <a:ext cx="768350" cy="565150"/>
            <a:chOff x="920" y="3686"/>
            <a:chExt cx="610" cy="471"/>
          </a:xfrm>
        </p:grpSpPr>
        <p:grpSp>
          <p:nvGrpSpPr>
            <p:cNvPr id="69677" name="Group 246">
              <a:extLst>
                <a:ext uri="{FF2B5EF4-FFF2-40B4-BE49-F238E27FC236}">
                  <a16:creationId xmlns:a16="http://schemas.microsoft.com/office/drawing/2014/main" id="{E239C210-64A3-2651-F337-95B3F89CD37F}"/>
                </a:ext>
              </a:extLst>
            </p:cNvPr>
            <p:cNvGrpSpPr>
              <a:grpSpLocks/>
            </p:cNvGrpSpPr>
            <p:nvPr/>
          </p:nvGrpSpPr>
          <p:grpSpPr bwMode="auto">
            <a:xfrm>
              <a:off x="990" y="3791"/>
              <a:ext cx="435" cy="333"/>
              <a:chOff x="3412" y="148"/>
              <a:chExt cx="1032" cy="787"/>
            </a:xfrm>
          </p:grpSpPr>
          <p:sp>
            <p:nvSpPr>
              <p:cNvPr id="69680" name="Line 247">
                <a:extLst>
                  <a:ext uri="{FF2B5EF4-FFF2-40B4-BE49-F238E27FC236}">
                    <a16:creationId xmlns:a16="http://schemas.microsoft.com/office/drawing/2014/main" id="{C302C757-69F5-27E9-1527-8A58E1F6D420}"/>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81" name="Line 248">
                <a:extLst>
                  <a:ext uri="{FF2B5EF4-FFF2-40B4-BE49-F238E27FC236}">
                    <a16:creationId xmlns:a16="http://schemas.microsoft.com/office/drawing/2014/main" id="{B39CFDCA-CF85-83D5-2987-0726206334B1}"/>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82" name="Line 249">
                <a:extLst>
                  <a:ext uri="{FF2B5EF4-FFF2-40B4-BE49-F238E27FC236}">
                    <a16:creationId xmlns:a16="http://schemas.microsoft.com/office/drawing/2014/main" id="{AE4FDF85-E8E7-45CC-FE38-54E234ABAC34}"/>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83" name="Line 250">
                <a:extLst>
                  <a:ext uri="{FF2B5EF4-FFF2-40B4-BE49-F238E27FC236}">
                    <a16:creationId xmlns:a16="http://schemas.microsoft.com/office/drawing/2014/main" id="{714A2290-46B7-6352-78F3-6876C1186054}"/>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684" name="Group 251">
                <a:extLst>
                  <a:ext uri="{FF2B5EF4-FFF2-40B4-BE49-F238E27FC236}">
                    <a16:creationId xmlns:a16="http://schemas.microsoft.com/office/drawing/2014/main" id="{05D0FA5F-AC23-3979-B772-41B2094E2CDB}"/>
                  </a:ext>
                </a:extLst>
              </p:cNvPr>
              <p:cNvGrpSpPr>
                <a:grpSpLocks/>
              </p:cNvGrpSpPr>
              <p:nvPr/>
            </p:nvGrpSpPr>
            <p:grpSpPr bwMode="auto">
              <a:xfrm>
                <a:off x="3528" y="148"/>
                <a:ext cx="348" cy="243"/>
                <a:chOff x="3528" y="148"/>
                <a:chExt cx="348" cy="243"/>
              </a:xfrm>
            </p:grpSpPr>
            <p:sp>
              <p:nvSpPr>
                <p:cNvPr id="69697" name="Rectangle 252">
                  <a:extLst>
                    <a:ext uri="{FF2B5EF4-FFF2-40B4-BE49-F238E27FC236}">
                      <a16:creationId xmlns:a16="http://schemas.microsoft.com/office/drawing/2014/main" id="{EE62DFAD-8A70-1DB4-D886-B3202F71C60E}"/>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8" name="Rectangle 253">
                  <a:extLst>
                    <a:ext uri="{FF2B5EF4-FFF2-40B4-BE49-F238E27FC236}">
                      <a16:creationId xmlns:a16="http://schemas.microsoft.com/office/drawing/2014/main" id="{1AA9F4E8-867E-8462-0894-8707D9D00F1F}"/>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9" name="Rectangle 254">
                  <a:extLst>
                    <a:ext uri="{FF2B5EF4-FFF2-40B4-BE49-F238E27FC236}">
                      <a16:creationId xmlns:a16="http://schemas.microsoft.com/office/drawing/2014/main" id="{09CE5737-EDB1-D677-F4A0-3DD09580F962}"/>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85" name="Group 255">
                <a:extLst>
                  <a:ext uri="{FF2B5EF4-FFF2-40B4-BE49-F238E27FC236}">
                    <a16:creationId xmlns:a16="http://schemas.microsoft.com/office/drawing/2014/main" id="{FA8689A5-F666-FB6C-D8C2-DDFC360280FF}"/>
                  </a:ext>
                </a:extLst>
              </p:cNvPr>
              <p:cNvGrpSpPr>
                <a:grpSpLocks/>
              </p:cNvGrpSpPr>
              <p:nvPr/>
            </p:nvGrpSpPr>
            <p:grpSpPr bwMode="auto">
              <a:xfrm>
                <a:off x="3412" y="560"/>
                <a:ext cx="348" cy="243"/>
                <a:chOff x="3528" y="148"/>
                <a:chExt cx="348" cy="243"/>
              </a:xfrm>
            </p:grpSpPr>
            <p:sp>
              <p:nvSpPr>
                <p:cNvPr id="69694" name="Rectangle 256">
                  <a:extLst>
                    <a:ext uri="{FF2B5EF4-FFF2-40B4-BE49-F238E27FC236}">
                      <a16:creationId xmlns:a16="http://schemas.microsoft.com/office/drawing/2014/main" id="{EF3169CC-C831-54B8-96D5-DDC647D78D5C}"/>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5" name="Rectangle 257">
                  <a:extLst>
                    <a:ext uri="{FF2B5EF4-FFF2-40B4-BE49-F238E27FC236}">
                      <a16:creationId xmlns:a16="http://schemas.microsoft.com/office/drawing/2014/main" id="{A227F7A1-E77F-2033-CC8F-CA8CF6FDC66B}"/>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6" name="Rectangle 258">
                  <a:extLst>
                    <a:ext uri="{FF2B5EF4-FFF2-40B4-BE49-F238E27FC236}">
                      <a16:creationId xmlns:a16="http://schemas.microsoft.com/office/drawing/2014/main" id="{6BF54704-75D5-731C-9605-3F7D9BF5568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86" name="Group 259">
                <a:extLst>
                  <a:ext uri="{FF2B5EF4-FFF2-40B4-BE49-F238E27FC236}">
                    <a16:creationId xmlns:a16="http://schemas.microsoft.com/office/drawing/2014/main" id="{E5EA4F0C-E5AA-3360-156F-0F5478C946C8}"/>
                  </a:ext>
                </a:extLst>
              </p:cNvPr>
              <p:cNvGrpSpPr>
                <a:grpSpLocks/>
              </p:cNvGrpSpPr>
              <p:nvPr/>
            </p:nvGrpSpPr>
            <p:grpSpPr bwMode="auto">
              <a:xfrm>
                <a:off x="4096" y="260"/>
                <a:ext cx="348" cy="243"/>
                <a:chOff x="3528" y="148"/>
                <a:chExt cx="348" cy="243"/>
              </a:xfrm>
            </p:grpSpPr>
            <p:sp>
              <p:nvSpPr>
                <p:cNvPr id="69691" name="Rectangle 260">
                  <a:extLst>
                    <a:ext uri="{FF2B5EF4-FFF2-40B4-BE49-F238E27FC236}">
                      <a16:creationId xmlns:a16="http://schemas.microsoft.com/office/drawing/2014/main" id="{EF6456AB-5F25-82ED-FB22-1779A4AB4D8A}"/>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2" name="Rectangle 261">
                  <a:extLst>
                    <a:ext uri="{FF2B5EF4-FFF2-40B4-BE49-F238E27FC236}">
                      <a16:creationId xmlns:a16="http://schemas.microsoft.com/office/drawing/2014/main" id="{FDEBAD50-F5B3-CCE8-EF39-CE4E372F29C1}"/>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3" name="Rectangle 262">
                  <a:extLst>
                    <a:ext uri="{FF2B5EF4-FFF2-40B4-BE49-F238E27FC236}">
                      <a16:creationId xmlns:a16="http://schemas.microsoft.com/office/drawing/2014/main" id="{DFE898B2-F019-FB21-B030-FE86D07B7631}"/>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87" name="Group 263">
                <a:extLst>
                  <a:ext uri="{FF2B5EF4-FFF2-40B4-BE49-F238E27FC236}">
                    <a16:creationId xmlns:a16="http://schemas.microsoft.com/office/drawing/2014/main" id="{F8CCCBC3-6B65-3112-E65F-14BA57DEF0BD}"/>
                  </a:ext>
                </a:extLst>
              </p:cNvPr>
              <p:cNvGrpSpPr>
                <a:grpSpLocks/>
              </p:cNvGrpSpPr>
              <p:nvPr/>
            </p:nvGrpSpPr>
            <p:grpSpPr bwMode="auto">
              <a:xfrm>
                <a:off x="4084" y="692"/>
                <a:ext cx="348" cy="243"/>
                <a:chOff x="3528" y="148"/>
                <a:chExt cx="348" cy="243"/>
              </a:xfrm>
            </p:grpSpPr>
            <p:sp>
              <p:nvSpPr>
                <p:cNvPr id="69688" name="Rectangle 264">
                  <a:extLst>
                    <a:ext uri="{FF2B5EF4-FFF2-40B4-BE49-F238E27FC236}">
                      <a16:creationId xmlns:a16="http://schemas.microsoft.com/office/drawing/2014/main" id="{1FE4472E-5B38-D24E-4C03-24196489F3CE}"/>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89" name="Rectangle 265">
                  <a:extLst>
                    <a:ext uri="{FF2B5EF4-FFF2-40B4-BE49-F238E27FC236}">
                      <a16:creationId xmlns:a16="http://schemas.microsoft.com/office/drawing/2014/main" id="{48DFDF96-B5F7-691D-59C9-DA7C7D706ECD}"/>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90" name="Rectangle 266">
                  <a:extLst>
                    <a:ext uri="{FF2B5EF4-FFF2-40B4-BE49-F238E27FC236}">
                      <a16:creationId xmlns:a16="http://schemas.microsoft.com/office/drawing/2014/main" id="{01D840C2-D24D-00E3-03D3-7B2D31DDF19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678" name="Rectangle 267">
              <a:extLst>
                <a:ext uri="{FF2B5EF4-FFF2-40B4-BE49-F238E27FC236}">
                  <a16:creationId xmlns:a16="http://schemas.microsoft.com/office/drawing/2014/main" id="{55A29E00-14D9-5729-B387-5CD3911A1426}"/>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9" name="Rectangle 268">
              <a:extLst>
                <a:ext uri="{FF2B5EF4-FFF2-40B4-BE49-F238E27FC236}">
                  <a16:creationId xmlns:a16="http://schemas.microsoft.com/office/drawing/2014/main" id="{B9E6CE7D-710F-8FAB-5B0A-9A94E8EB6126}"/>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46" name="Group 269">
            <a:extLst>
              <a:ext uri="{FF2B5EF4-FFF2-40B4-BE49-F238E27FC236}">
                <a16:creationId xmlns:a16="http://schemas.microsoft.com/office/drawing/2014/main" id="{E2D55D3B-C72C-029D-5B61-926D41235501}"/>
              </a:ext>
            </a:extLst>
          </p:cNvPr>
          <p:cNvGrpSpPr>
            <a:grpSpLocks/>
          </p:cNvGrpSpPr>
          <p:nvPr/>
        </p:nvGrpSpPr>
        <p:grpSpPr bwMode="auto">
          <a:xfrm>
            <a:off x="4186238" y="3621088"/>
            <a:ext cx="768350" cy="565150"/>
            <a:chOff x="920" y="3686"/>
            <a:chExt cx="610" cy="471"/>
          </a:xfrm>
        </p:grpSpPr>
        <p:grpSp>
          <p:nvGrpSpPr>
            <p:cNvPr id="69654" name="Group 270">
              <a:extLst>
                <a:ext uri="{FF2B5EF4-FFF2-40B4-BE49-F238E27FC236}">
                  <a16:creationId xmlns:a16="http://schemas.microsoft.com/office/drawing/2014/main" id="{76A397E0-B6DA-6F15-3CAD-1C0CA441401F}"/>
                </a:ext>
              </a:extLst>
            </p:cNvPr>
            <p:cNvGrpSpPr>
              <a:grpSpLocks/>
            </p:cNvGrpSpPr>
            <p:nvPr/>
          </p:nvGrpSpPr>
          <p:grpSpPr bwMode="auto">
            <a:xfrm>
              <a:off x="990" y="3791"/>
              <a:ext cx="435" cy="333"/>
              <a:chOff x="3412" y="148"/>
              <a:chExt cx="1032" cy="787"/>
            </a:xfrm>
          </p:grpSpPr>
          <p:sp>
            <p:nvSpPr>
              <p:cNvPr id="69657" name="Line 271">
                <a:extLst>
                  <a:ext uri="{FF2B5EF4-FFF2-40B4-BE49-F238E27FC236}">
                    <a16:creationId xmlns:a16="http://schemas.microsoft.com/office/drawing/2014/main" id="{5778632E-3F83-E384-56A7-3F2FDD3F9C8E}"/>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58" name="Line 272">
                <a:extLst>
                  <a:ext uri="{FF2B5EF4-FFF2-40B4-BE49-F238E27FC236}">
                    <a16:creationId xmlns:a16="http://schemas.microsoft.com/office/drawing/2014/main" id="{C457F4B4-3D82-2812-9BFB-0F1E2C305D85}"/>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59" name="Line 273">
                <a:extLst>
                  <a:ext uri="{FF2B5EF4-FFF2-40B4-BE49-F238E27FC236}">
                    <a16:creationId xmlns:a16="http://schemas.microsoft.com/office/drawing/2014/main" id="{34583FE5-51D3-D6A4-A77A-FD384EF802E7}"/>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60" name="Line 274">
                <a:extLst>
                  <a:ext uri="{FF2B5EF4-FFF2-40B4-BE49-F238E27FC236}">
                    <a16:creationId xmlns:a16="http://schemas.microsoft.com/office/drawing/2014/main" id="{494B9996-D494-1343-E6ED-5FE1B28FC1E7}"/>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69661" name="Group 275">
                <a:extLst>
                  <a:ext uri="{FF2B5EF4-FFF2-40B4-BE49-F238E27FC236}">
                    <a16:creationId xmlns:a16="http://schemas.microsoft.com/office/drawing/2014/main" id="{82B3669F-2467-897A-403E-A9508CD63BB2}"/>
                  </a:ext>
                </a:extLst>
              </p:cNvPr>
              <p:cNvGrpSpPr>
                <a:grpSpLocks/>
              </p:cNvGrpSpPr>
              <p:nvPr/>
            </p:nvGrpSpPr>
            <p:grpSpPr bwMode="auto">
              <a:xfrm>
                <a:off x="3528" y="148"/>
                <a:ext cx="348" cy="243"/>
                <a:chOff x="3528" y="148"/>
                <a:chExt cx="348" cy="243"/>
              </a:xfrm>
            </p:grpSpPr>
            <p:sp>
              <p:nvSpPr>
                <p:cNvPr id="69674" name="Rectangle 276">
                  <a:extLst>
                    <a:ext uri="{FF2B5EF4-FFF2-40B4-BE49-F238E27FC236}">
                      <a16:creationId xmlns:a16="http://schemas.microsoft.com/office/drawing/2014/main" id="{2C010C32-8C57-C81E-75E6-4005DEF0029E}"/>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5" name="Rectangle 277">
                  <a:extLst>
                    <a:ext uri="{FF2B5EF4-FFF2-40B4-BE49-F238E27FC236}">
                      <a16:creationId xmlns:a16="http://schemas.microsoft.com/office/drawing/2014/main" id="{37F37617-0DEF-2F9D-762F-1E82E20DBD3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6" name="Rectangle 278">
                  <a:extLst>
                    <a:ext uri="{FF2B5EF4-FFF2-40B4-BE49-F238E27FC236}">
                      <a16:creationId xmlns:a16="http://schemas.microsoft.com/office/drawing/2014/main" id="{4C694B10-598B-DB62-7943-9BBD7369EB1D}"/>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62" name="Group 279">
                <a:extLst>
                  <a:ext uri="{FF2B5EF4-FFF2-40B4-BE49-F238E27FC236}">
                    <a16:creationId xmlns:a16="http://schemas.microsoft.com/office/drawing/2014/main" id="{B31B645E-1727-77AC-FF64-FBD726EF298F}"/>
                  </a:ext>
                </a:extLst>
              </p:cNvPr>
              <p:cNvGrpSpPr>
                <a:grpSpLocks/>
              </p:cNvGrpSpPr>
              <p:nvPr/>
            </p:nvGrpSpPr>
            <p:grpSpPr bwMode="auto">
              <a:xfrm>
                <a:off x="3412" y="560"/>
                <a:ext cx="348" cy="243"/>
                <a:chOff x="3528" y="148"/>
                <a:chExt cx="348" cy="243"/>
              </a:xfrm>
            </p:grpSpPr>
            <p:sp>
              <p:nvSpPr>
                <p:cNvPr id="69671" name="Rectangle 280">
                  <a:extLst>
                    <a:ext uri="{FF2B5EF4-FFF2-40B4-BE49-F238E27FC236}">
                      <a16:creationId xmlns:a16="http://schemas.microsoft.com/office/drawing/2014/main" id="{5252AF2C-FF65-0EFD-4CAA-8E5E442EC7D5}"/>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2" name="Rectangle 281">
                  <a:extLst>
                    <a:ext uri="{FF2B5EF4-FFF2-40B4-BE49-F238E27FC236}">
                      <a16:creationId xmlns:a16="http://schemas.microsoft.com/office/drawing/2014/main" id="{50784EFE-C620-031C-0027-24A48A575798}"/>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3" name="Rectangle 282">
                  <a:extLst>
                    <a:ext uri="{FF2B5EF4-FFF2-40B4-BE49-F238E27FC236}">
                      <a16:creationId xmlns:a16="http://schemas.microsoft.com/office/drawing/2014/main" id="{A1D6C0BA-3E96-5C35-A249-551F4DEE68B1}"/>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63" name="Group 283">
                <a:extLst>
                  <a:ext uri="{FF2B5EF4-FFF2-40B4-BE49-F238E27FC236}">
                    <a16:creationId xmlns:a16="http://schemas.microsoft.com/office/drawing/2014/main" id="{2CE905C3-C84D-CF80-0EFC-5C25A97B47C0}"/>
                  </a:ext>
                </a:extLst>
              </p:cNvPr>
              <p:cNvGrpSpPr>
                <a:grpSpLocks/>
              </p:cNvGrpSpPr>
              <p:nvPr/>
            </p:nvGrpSpPr>
            <p:grpSpPr bwMode="auto">
              <a:xfrm>
                <a:off x="4096" y="260"/>
                <a:ext cx="348" cy="243"/>
                <a:chOff x="3528" y="148"/>
                <a:chExt cx="348" cy="243"/>
              </a:xfrm>
            </p:grpSpPr>
            <p:sp>
              <p:nvSpPr>
                <p:cNvPr id="69668" name="Rectangle 284">
                  <a:extLst>
                    <a:ext uri="{FF2B5EF4-FFF2-40B4-BE49-F238E27FC236}">
                      <a16:creationId xmlns:a16="http://schemas.microsoft.com/office/drawing/2014/main" id="{A62184F3-6D28-7501-A764-7D5A8B0C001F}"/>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69" name="Rectangle 285">
                  <a:extLst>
                    <a:ext uri="{FF2B5EF4-FFF2-40B4-BE49-F238E27FC236}">
                      <a16:creationId xmlns:a16="http://schemas.microsoft.com/office/drawing/2014/main" id="{20F317CD-6E9D-A340-E5FF-A1FF89752E31}"/>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70" name="Rectangle 286">
                  <a:extLst>
                    <a:ext uri="{FF2B5EF4-FFF2-40B4-BE49-F238E27FC236}">
                      <a16:creationId xmlns:a16="http://schemas.microsoft.com/office/drawing/2014/main" id="{583D6652-AC8F-C7E1-2110-86FE4EB9C03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69664" name="Group 287">
                <a:extLst>
                  <a:ext uri="{FF2B5EF4-FFF2-40B4-BE49-F238E27FC236}">
                    <a16:creationId xmlns:a16="http://schemas.microsoft.com/office/drawing/2014/main" id="{13202F89-700B-4F68-50F3-C2A2D778377A}"/>
                  </a:ext>
                </a:extLst>
              </p:cNvPr>
              <p:cNvGrpSpPr>
                <a:grpSpLocks/>
              </p:cNvGrpSpPr>
              <p:nvPr/>
            </p:nvGrpSpPr>
            <p:grpSpPr bwMode="auto">
              <a:xfrm>
                <a:off x="4084" y="692"/>
                <a:ext cx="348" cy="243"/>
                <a:chOff x="3528" y="148"/>
                <a:chExt cx="348" cy="243"/>
              </a:xfrm>
            </p:grpSpPr>
            <p:sp>
              <p:nvSpPr>
                <p:cNvPr id="69665" name="Rectangle 288">
                  <a:extLst>
                    <a:ext uri="{FF2B5EF4-FFF2-40B4-BE49-F238E27FC236}">
                      <a16:creationId xmlns:a16="http://schemas.microsoft.com/office/drawing/2014/main" id="{35688B57-C53C-CB29-61B4-F6194548CE20}"/>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66" name="Rectangle 289">
                  <a:extLst>
                    <a:ext uri="{FF2B5EF4-FFF2-40B4-BE49-F238E27FC236}">
                      <a16:creationId xmlns:a16="http://schemas.microsoft.com/office/drawing/2014/main" id="{70F9EA28-D7A3-9DC5-B792-06EB5A07B97A}"/>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67" name="Rectangle 290">
                  <a:extLst>
                    <a:ext uri="{FF2B5EF4-FFF2-40B4-BE49-F238E27FC236}">
                      <a16:creationId xmlns:a16="http://schemas.microsoft.com/office/drawing/2014/main" id="{8BCF0B2C-98DD-DF8C-203C-9F360183305D}"/>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69655" name="Rectangle 291">
              <a:extLst>
                <a:ext uri="{FF2B5EF4-FFF2-40B4-BE49-F238E27FC236}">
                  <a16:creationId xmlns:a16="http://schemas.microsoft.com/office/drawing/2014/main" id="{EDA4C9FE-4A8C-7263-E03C-7202DDB734E5}"/>
                </a:ext>
              </a:extLst>
            </p:cNvPr>
            <p:cNvSpPr>
              <a:spLocks noChangeArrowheads="1"/>
            </p:cNvSpPr>
            <p:nvPr/>
          </p:nvSpPr>
          <p:spPr bwMode="auto">
            <a:xfrm>
              <a:off x="920" y="3746"/>
              <a:ext cx="610" cy="41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69656" name="Rectangle 292">
              <a:extLst>
                <a:ext uri="{FF2B5EF4-FFF2-40B4-BE49-F238E27FC236}">
                  <a16:creationId xmlns:a16="http://schemas.microsoft.com/office/drawing/2014/main" id="{E7665BD1-6DFB-3AC6-FE11-347370C93347}"/>
                </a:ext>
              </a:extLst>
            </p:cNvPr>
            <p:cNvSpPr>
              <a:spLocks noChangeArrowheads="1"/>
            </p:cNvSpPr>
            <p:nvPr/>
          </p:nvSpPr>
          <p:spPr bwMode="auto">
            <a:xfrm>
              <a:off x="921" y="3686"/>
              <a:ext cx="159" cy="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69647" name="Line 293">
            <a:extLst>
              <a:ext uri="{FF2B5EF4-FFF2-40B4-BE49-F238E27FC236}">
                <a16:creationId xmlns:a16="http://schemas.microsoft.com/office/drawing/2014/main" id="{F9D7CDE7-541E-6E2C-7701-3E1AEB55DD72}"/>
              </a:ext>
            </a:extLst>
          </p:cNvPr>
          <p:cNvSpPr>
            <a:spLocks noChangeShapeType="1"/>
          </p:cNvSpPr>
          <p:nvPr/>
        </p:nvSpPr>
        <p:spPr bwMode="auto">
          <a:xfrm>
            <a:off x="3025776" y="5918200"/>
            <a:ext cx="718185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48" name="Line 294">
            <a:extLst>
              <a:ext uri="{FF2B5EF4-FFF2-40B4-BE49-F238E27FC236}">
                <a16:creationId xmlns:a16="http://schemas.microsoft.com/office/drawing/2014/main" id="{BF2D854E-8920-25EE-A0FE-1E649C311480}"/>
              </a:ext>
            </a:extLst>
          </p:cNvPr>
          <p:cNvSpPr>
            <a:spLocks noChangeShapeType="1"/>
          </p:cNvSpPr>
          <p:nvPr/>
        </p:nvSpPr>
        <p:spPr bwMode="auto">
          <a:xfrm>
            <a:off x="3025776" y="5070475"/>
            <a:ext cx="718185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49" name="Line 295">
            <a:extLst>
              <a:ext uri="{FF2B5EF4-FFF2-40B4-BE49-F238E27FC236}">
                <a16:creationId xmlns:a16="http://schemas.microsoft.com/office/drawing/2014/main" id="{7DB0DA31-787E-C710-EB07-B70CA60924A0}"/>
              </a:ext>
            </a:extLst>
          </p:cNvPr>
          <p:cNvSpPr>
            <a:spLocks noChangeShapeType="1"/>
          </p:cNvSpPr>
          <p:nvPr/>
        </p:nvSpPr>
        <p:spPr bwMode="auto">
          <a:xfrm>
            <a:off x="3008313" y="4271963"/>
            <a:ext cx="718185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69650" name="Text Box 296">
            <a:extLst>
              <a:ext uri="{FF2B5EF4-FFF2-40B4-BE49-F238E27FC236}">
                <a16:creationId xmlns:a16="http://schemas.microsoft.com/office/drawing/2014/main" id="{7CE001D6-D56B-F58F-692A-515F19965784}"/>
              </a:ext>
            </a:extLst>
          </p:cNvPr>
          <p:cNvSpPr txBox="1">
            <a:spLocks noChangeArrowheads="1"/>
          </p:cNvSpPr>
          <p:nvPr/>
        </p:nvSpPr>
        <p:spPr bwMode="auto">
          <a:xfrm>
            <a:off x="6529388" y="3709988"/>
            <a:ext cx="235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Application-specific</a:t>
            </a:r>
            <a:endParaRPr lang="cs-CZ" altLang="en-US" sz="1800"/>
          </a:p>
        </p:txBody>
      </p:sp>
      <p:sp>
        <p:nvSpPr>
          <p:cNvPr id="69651" name="Text Box 297">
            <a:extLst>
              <a:ext uri="{FF2B5EF4-FFF2-40B4-BE49-F238E27FC236}">
                <a16:creationId xmlns:a16="http://schemas.microsoft.com/office/drawing/2014/main" id="{7CE5A41B-EBE3-EB5F-C356-9BE36D4156BF}"/>
              </a:ext>
            </a:extLst>
          </p:cNvPr>
          <p:cNvSpPr txBox="1">
            <a:spLocks noChangeArrowheads="1"/>
          </p:cNvSpPr>
          <p:nvPr/>
        </p:nvSpPr>
        <p:spPr bwMode="auto">
          <a:xfrm>
            <a:off x="6518276" y="4491038"/>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Business-specific</a:t>
            </a:r>
            <a:endParaRPr lang="cs-CZ" altLang="en-US" sz="1800"/>
          </a:p>
        </p:txBody>
      </p:sp>
      <p:sp>
        <p:nvSpPr>
          <p:cNvPr id="69652" name="Text Box 298">
            <a:extLst>
              <a:ext uri="{FF2B5EF4-FFF2-40B4-BE49-F238E27FC236}">
                <a16:creationId xmlns:a16="http://schemas.microsoft.com/office/drawing/2014/main" id="{2FC0CF2F-FB48-6D4A-B8AC-7C12FBD963A2}"/>
              </a:ext>
            </a:extLst>
          </p:cNvPr>
          <p:cNvSpPr txBox="1">
            <a:spLocks noChangeArrowheads="1"/>
          </p:cNvSpPr>
          <p:nvPr/>
        </p:nvSpPr>
        <p:spPr bwMode="auto">
          <a:xfrm>
            <a:off x="6532563" y="5305426"/>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Middleware</a:t>
            </a:r>
            <a:endParaRPr lang="cs-CZ" altLang="en-US" sz="1800"/>
          </a:p>
        </p:txBody>
      </p:sp>
      <p:sp>
        <p:nvSpPr>
          <p:cNvPr id="69653" name="Text Box 299">
            <a:extLst>
              <a:ext uri="{FF2B5EF4-FFF2-40B4-BE49-F238E27FC236}">
                <a16:creationId xmlns:a16="http://schemas.microsoft.com/office/drawing/2014/main" id="{8CA08FB1-8283-681D-7D7E-B5F58ABD747B}"/>
              </a:ext>
            </a:extLst>
          </p:cNvPr>
          <p:cNvSpPr txBox="1">
            <a:spLocks noChangeArrowheads="1"/>
          </p:cNvSpPr>
          <p:nvPr/>
        </p:nvSpPr>
        <p:spPr bwMode="auto">
          <a:xfrm>
            <a:off x="6578601" y="6188076"/>
            <a:ext cx="200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System software</a:t>
            </a:r>
            <a:endParaRPr lang="cs-CZ" altLang="en-US"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B08E54D-2C32-087C-D582-AE6229A71EB5}"/>
              </a:ext>
            </a:extLst>
          </p:cNvPr>
          <p:cNvSpPr>
            <a:spLocks noGrp="1" noChangeArrowheads="1"/>
          </p:cNvSpPr>
          <p:nvPr>
            <p:ph type="title"/>
          </p:nvPr>
        </p:nvSpPr>
        <p:spPr/>
        <p:txBody>
          <a:bodyPr/>
          <a:lstStyle/>
          <a:p>
            <a:pPr eaLnBrk="1" hangingPunct="1"/>
            <a:r>
              <a:rPr lang="en-US" altLang="en-US"/>
              <a:t>Use-Case-Driven Development</a:t>
            </a:r>
          </a:p>
        </p:txBody>
      </p:sp>
      <p:sp>
        <p:nvSpPr>
          <p:cNvPr id="70659" name="Rectangle 3">
            <a:extLst>
              <a:ext uri="{FF2B5EF4-FFF2-40B4-BE49-F238E27FC236}">
                <a16:creationId xmlns:a16="http://schemas.microsoft.com/office/drawing/2014/main" id="{2792D5EC-A5C7-27F5-A9C3-B0205A2AAAB2}"/>
              </a:ext>
            </a:extLst>
          </p:cNvPr>
          <p:cNvSpPr>
            <a:spLocks noGrp="1" noChangeArrowheads="1"/>
          </p:cNvSpPr>
          <p:nvPr>
            <p:ph type="body" idx="1"/>
          </p:nvPr>
        </p:nvSpPr>
        <p:spPr/>
        <p:txBody>
          <a:bodyPr/>
          <a:lstStyle/>
          <a:p>
            <a:pPr eaLnBrk="1" hangingPunct="1"/>
            <a:r>
              <a:rPr lang="en-US" altLang="en-US"/>
              <a:t>A </a:t>
            </a:r>
            <a:r>
              <a:rPr lang="en-US" altLang="en-US" b="1"/>
              <a:t>use case</a:t>
            </a:r>
            <a:r>
              <a:rPr lang="en-US" altLang="en-US"/>
              <a:t> is a sequence of actions a system performs that yields a result of observable value to a particular actor.</a:t>
            </a:r>
          </a:p>
          <a:p>
            <a:pPr eaLnBrk="1" hangingPunct="1"/>
            <a:r>
              <a:rPr lang="en-US" altLang="en-US"/>
              <a:t>An </a:t>
            </a:r>
            <a:r>
              <a:rPr lang="en-US" altLang="en-US" b="1"/>
              <a:t>actor</a:t>
            </a:r>
            <a:r>
              <a:rPr lang="en-US" altLang="en-US"/>
              <a:t> is someone or something outside the system that interacts with the system.</a:t>
            </a:r>
          </a:p>
          <a:p>
            <a:pPr eaLnBrk="1" hangingPunct="1"/>
            <a:endParaRPr lang="en-US" altLang="en-US"/>
          </a:p>
        </p:txBody>
      </p:sp>
      <p:grpSp>
        <p:nvGrpSpPr>
          <p:cNvPr id="70660" name="Group 4">
            <a:extLst>
              <a:ext uri="{FF2B5EF4-FFF2-40B4-BE49-F238E27FC236}">
                <a16:creationId xmlns:a16="http://schemas.microsoft.com/office/drawing/2014/main" id="{37EC1DA1-CE61-D82D-9727-BCF8839650DF}"/>
              </a:ext>
            </a:extLst>
          </p:cNvPr>
          <p:cNvGrpSpPr>
            <a:grpSpLocks/>
          </p:cNvGrpSpPr>
          <p:nvPr/>
        </p:nvGrpSpPr>
        <p:grpSpPr bwMode="auto">
          <a:xfrm>
            <a:off x="3136902" y="4087814"/>
            <a:ext cx="471487" cy="1036637"/>
            <a:chOff x="3636" y="936"/>
            <a:chExt cx="246" cy="588"/>
          </a:xfrm>
        </p:grpSpPr>
        <p:sp>
          <p:nvSpPr>
            <p:cNvPr id="1081349" name="Oval 5">
              <a:extLst>
                <a:ext uri="{FF2B5EF4-FFF2-40B4-BE49-F238E27FC236}">
                  <a16:creationId xmlns:a16="http://schemas.microsoft.com/office/drawing/2014/main" id="{B7A07691-3837-835E-8DCB-8E6A078530E3}"/>
                </a:ext>
              </a:extLst>
            </p:cNvPr>
            <p:cNvSpPr>
              <a:spLocks noChangeArrowheads="1"/>
            </p:cNvSpPr>
            <p:nvPr/>
          </p:nvSpPr>
          <p:spPr bwMode="auto">
            <a:xfrm>
              <a:off x="3684" y="936"/>
              <a:ext cx="144" cy="144"/>
            </a:xfrm>
            <a:prstGeom prst="ellipse">
              <a:avLst/>
            </a:prstGeom>
            <a:solidFill>
              <a:schemeClr val="tx1"/>
            </a:solidFill>
            <a:ln w="12700">
              <a:solidFill>
                <a:schemeClr val="tx1"/>
              </a:solidFill>
              <a:round/>
              <a:headEnd type="none" w="sm" len="sm"/>
              <a:tailEnd type="none" w="sm" len="sm"/>
            </a:ln>
            <a:effectLst>
              <a:outerShdw dist="35921" dir="2700000" algn="ctr" rotWithShape="0">
                <a:schemeClr val="bg2">
                  <a:alpha val="50000"/>
                </a:schemeClr>
              </a:outerShdw>
            </a:effectLst>
          </p:spPr>
          <p:txBody>
            <a:bodyPr wrap="none" anchor="ctr"/>
            <a:lstStyle/>
            <a:p>
              <a:pPr>
                <a:defRPr/>
              </a:pPr>
              <a:endParaRPr lang="cs-CZ">
                <a:latin typeface="Arial" charset="0"/>
              </a:endParaRPr>
            </a:p>
          </p:txBody>
        </p:sp>
        <p:sp>
          <p:nvSpPr>
            <p:cNvPr id="1081350" name="Line 6">
              <a:extLst>
                <a:ext uri="{FF2B5EF4-FFF2-40B4-BE49-F238E27FC236}">
                  <a16:creationId xmlns:a16="http://schemas.microsoft.com/office/drawing/2014/main" id="{CC7D269B-768D-3EEE-08C2-C0593C6BFDA0}"/>
                </a:ext>
              </a:extLst>
            </p:cNvPr>
            <p:cNvSpPr>
              <a:spLocks noChangeShapeType="1"/>
            </p:cNvSpPr>
            <p:nvPr/>
          </p:nvSpPr>
          <p:spPr bwMode="auto">
            <a:xfrm>
              <a:off x="3756" y="1104"/>
              <a:ext cx="0" cy="204"/>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51" name="Line 7">
              <a:extLst>
                <a:ext uri="{FF2B5EF4-FFF2-40B4-BE49-F238E27FC236}">
                  <a16:creationId xmlns:a16="http://schemas.microsoft.com/office/drawing/2014/main" id="{D1C2C56C-C443-130F-56B8-C37DDD1B8A91}"/>
                </a:ext>
              </a:extLst>
            </p:cNvPr>
            <p:cNvSpPr>
              <a:spLocks noChangeShapeType="1"/>
            </p:cNvSpPr>
            <p:nvPr/>
          </p:nvSpPr>
          <p:spPr bwMode="auto">
            <a:xfrm>
              <a:off x="3636" y="1140"/>
              <a:ext cx="246" cy="0"/>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52" name="Line 8">
              <a:extLst>
                <a:ext uri="{FF2B5EF4-FFF2-40B4-BE49-F238E27FC236}">
                  <a16:creationId xmlns:a16="http://schemas.microsoft.com/office/drawing/2014/main" id="{08516396-4C1A-38B6-8E07-45F89D633230}"/>
                </a:ext>
              </a:extLst>
            </p:cNvPr>
            <p:cNvSpPr>
              <a:spLocks noChangeShapeType="1"/>
            </p:cNvSpPr>
            <p:nvPr/>
          </p:nvSpPr>
          <p:spPr bwMode="auto">
            <a:xfrm flipH="1">
              <a:off x="3660" y="1296"/>
              <a:ext cx="96" cy="222"/>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53" name="Line 9">
              <a:extLst>
                <a:ext uri="{FF2B5EF4-FFF2-40B4-BE49-F238E27FC236}">
                  <a16:creationId xmlns:a16="http://schemas.microsoft.com/office/drawing/2014/main" id="{495118D9-FAE2-3A94-6F24-A9C68143E529}"/>
                </a:ext>
              </a:extLst>
            </p:cNvPr>
            <p:cNvSpPr>
              <a:spLocks noChangeShapeType="1"/>
            </p:cNvSpPr>
            <p:nvPr/>
          </p:nvSpPr>
          <p:spPr bwMode="auto">
            <a:xfrm>
              <a:off x="3756" y="1296"/>
              <a:ext cx="102" cy="228"/>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grpSp>
      <p:sp>
        <p:nvSpPr>
          <p:cNvPr id="70661" name="Oval 10">
            <a:extLst>
              <a:ext uri="{FF2B5EF4-FFF2-40B4-BE49-F238E27FC236}">
                <a16:creationId xmlns:a16="http://schemas.microsoft.com/office/drawing/2014/main" id="{A4834AA9-F32C-A2B3-930F-A4D8D90A0A41}"/>
              </a:ext>
            </a:extLst>
          </p:cNvPr>
          <p:cNvSpPr>
            <a:spLocks noChangeArrowheads="1"/>
          </p:cNvSpPr>
          <p:nvPr/>
        </p:nvSpPr>
        <p:spPr bwMode="auto">
          <a:xfrm>
            <a:off x="4973638" y="3997325"/>
            <a:ext cx="1416050" cy="4064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0662" name="Text Box 11">
            <a:extLst>
              <a:ext uri="{FF2B5EF4-FFF2-40B4-BE49-F238E27FC236}">
                <a16:creationId xmlns:a16="http://schemas.microsoft.com/office/drawing/2014/main" id="{364C0D8F-FC9F-21C8-A07C-75AC543A49D8}"/>
              </a:ext>
            </a:extLst>
          </p:cNvPr>
          <p:cNvSpPr txBox="1">
            <a:spLocks noChangeArrowheads="1"/>
          </p:cNvSpPr>
          <p:nvPr/>
        </p:nvSpPr>
        <p:spPr bwMode="auto">
          <a:xfrm>
            <a:off x="2755901" y="5259388"/>
            <a:ext cx="125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Customer</a:t>
            </a:r>
            <a:endParaRPr lang="cs-CZ" altLang="en-US" sz="1800"/>
          </a:p>
        </p:txBody>
      </p:sp>
      <p:sp>
        <p:nvSpPr>
          <p:cNvPr id="70663" name="Text Box 12">
            <a:extLst>
              <a:ext uri="{FF2B5EF4-FFF2-40B4-BE49-F238E27FC236}">
                <a16:creationId xmlns:a16="http://schemas.microsoft.com/office/drawing/2014/main" id="{7FC57137-3759-649C-C64F-6746D5FBC01E}"/>
              </a:ext>
            </a:extLst>
          </p:cNvPr>
          <p:cNvSpPr txBox="1">
            <a:spLocks noChangeArrowheads="1"/>
          </p:cNvSpPr>
          <p:nvPr/>
        </p:nvSpPr>
        <p:spPr bwMode="auto">
          <a:xfrm>
            <a:off x="4681538" y="4484688"/>
            <a:ext cx="20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Withdraw Money</a:t>
            </a:r>
            <a:endParaRPr lang="cs-CZ" altLang="en-US" sz="1800"/>
          </a:p>
        </p:txBody>
      </p:sp>
      <p:grpSp>
        <p:nvGrpSpPr>
          <p:cNvPr id="70664" name="Group 13">
            <a:extLst>
              <a:ext uri="{FF2B5EF4-FFF2-40B4-BE49-F238E27FC236}">
                <a16:creationId xmlns:a16="http://schemas.microsoft.com/office/drawing/2014/main" id="{FC3C685F-9A3F-D6AE-6630-EE4CF1132438}"/>
              </a:ext>
            </a:extLst>
          </p:cNvPr>
          <p:cNvGrpSpPr>
            <a:grpSpLocks/>
          </p:cNvGrpSpPr>
          <p:nvPr/>
        </p:nvGrpSpPr>
        <p:grpSpPr bwMode="auto">
          <a:xfrm>
            <a:off x="7707313" y="4170364"/>
            <a:ext cx="471488" cy="1036637"/>
            <a:chOff x="3636" y="936"/>
            <a:chExt cx="246" cy="588"/>
          </a:xfrm>
        </p:grpSpPr>
        <p:sp>
          <p:nvSpPr>
            <p:cNvPr id="1081358" name="Oval 14">
              <a:extLst>
                <a:ext uri="{FF2B5EF4-FFF2-40B4-BE49-F238E27FC236}">
                  <a16:creationId xmlns:a16="http://schemas.microsoft.com/office/drawing/2014/main" id="{7037429D-8E5E-4F10-48F6-7D45CE0DEBB0}"/>
                </a:ext>
              </a:extLst>
            </p:cNvPr>
            <p:cNvSpPr>
              <a:spLocks noChangeArrowheads="1"/>
            </p:cNvSpPr>
            <p:nvPr/>
          </p:nvSpPr>
          <p:spPr bwMode="auto">
            <a:xfrm>
              <a:off x="3684" y="936"/>
              <a:ext cx="144" cy="144"/>
            </a:xfrm>
            <a:prstGeom prst="ellipse">
              <a:avLst/>
            </a:prstGeom>
            <a:solidFill>
              <a:schemeClr val="tx1"/>
            </a:solidFill>
            <a:ln w="12700">
              <a:solidFill>
                <a:schemeClr val="tx1"/>
              </a:solidFill>
              <a:round/>
              <a:headEnd type="none" w="sm" len="sm"/>
              <a:tailEnd type="none" w="sm" len="sm"/>
            </a:ln>
            <a:effectLst>
              <a:outerShdw dist="35921" dir="2700000" algn="ctr" rotWithShape="0">
                <a:schemeClr val="bg2">
                  <a:alpha val="50000"/>
                </a:schemeClr>
              </a:outerShdw>
            </a:effectLst>
          </p:spPr>
          <p:txBody>
            <a:bodyPr wrap="none" anchor="ctr"/>
            <a:lstStyle/>
            <a:p>
              <a:pPr>
                <a:defRPr/>
              </a:pPr>
              <a:endParaRPr lang="cs-CZ">
                <a:latin typeface="Arial" charset="0"/>
              </a:endParaRPr>
            </a:p>
          </p:txBody>
        </p:sp>
        <p:sp>
          <p:nvSpPr>
            <p:cNvPr id="1081359" name="Line 15">
              <a:extLst>
                <a:ext uri="{FF2B5EF4-FFF2-40B4-BE49-F238E27FC236}">
                  <a16:creationId xmlns:a16="http://schemas.microsoft.com/office/drawing/2014/main" id="{F1070BDF-60F8-A4BC-64E4-3F7348D1D569}"/>
                </a:ext>
              </a:extLst>
            </p:cNvPr>
            <p:cNvSpPr>
              <a:spLocks noChangeShapeType="1"/>
            </p:cNvSpPr>
            <p:nvPr/>
          </p:nvSpPr>
          <p:spPr bwMode="auto">
            <a:xfrm>
              <a:off x="3756" y="1104"/>
              <a:ext cx="0" cy="204"/>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60" name="Line 16">
              <a:extLst>
                <a:ext uri="{FF2B5EF4-FFF2-40B4-BE49-F238E27FC236}">
                  <a16:creationId xmlns:a16="http://schemas.microsoft.com/office/drawing/2014/main" id="{A4777C93-79F0-AE4C-9009-9CD48B6CFEED}"/>
                </a:ext>
              </a:extLst>
            </p:cNvPr>
            <p:cNvSpPr>
              <a:spLocks noChangeShapeType="1"/>
            </p:cNvSpPr>
            <p:nvPr/>
          </p:nvSpPr>
          <p:spPr bwMode="auto">
            <a:xfrm>
              <a:off x="3636" y="1140"/>
              <a:ext cx="246" cy="0"/>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61" name="Line 17">
              <a:extLst>
                <a:ext uri="{FF2B5EF4-FFF2-40B4-BE49-F238E27FC236}">
                  <a16:creationId xmlns:a16="http://schemas.microsoft.com/office/drawing/2014/main" id="{76F27B33-11A5-1229-FBA1-C5D088187EA4}"/>
                </a:ext>
              </a:extLst>
            </p:cNvPr>
            <p:cNvSpPr>
              <a:spLocks noChangeShapeType="1"/>
            </p:cNvSpPr>
            <p:nvPr/>
          </p:nvSpPr>
          <p:spPr bwMode="auto">
            <a:xfrm flipH="1">
              <a:off x="3660" y="1296"/>
              <a:ext cx="96" cy="222"/>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81362" name="Line 18">
              <a:extLst>
                <a:ext uri="{FF2B5EF4-FFF2-40B4-BE49-F238E27FC236}">
                  <a16:creationId xmlns:a16="http://schemas.microsoft.com/office/drawing/2014/main" id="{020B661E-AA62-3E51-86C0-FF2F693CDAE6}"/>
                </a:ext>
              </a:extLst>
            </p:cNvPr>
            <p:cNvSpPr>
              <a:spLocks noChangeShapeType="1"/>
            </p:cNvSpPr>
            <p:nvPr/>
          </p:nvSpPr>
          <p:spPr bwMode="auto">
            <a:xfrm>
              <a:off x="3756" y="1296"/>
              <a:ext cx="102" cy="228"/>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grpSp>
      <p:sp>
        <p:nvSpPr>
          <p:cNvPr id="70665" name="Text Box 19">
            <a:extLst>
              <a:ext uri="{FF2B5EF4-FFF2-40B4-BE49-F238E27FC236}">
                <a16:creationId xmlns:a16="http://schemas.microsoft.com/office/drawing/2014/main" id="{C06170B9-41DB-7681-245C-C7B9F8E5B64F}"/>
              </a:ext>
            </a:extLst>
          </p:cNvPr>
          <p:cNvSpPr txBox="1">
            <a:spLocks noChangeArrowheads="1"/>
          </p:cNvSpPr>
          <p:nvPr/>
        </p:nvSpPr>
        <p:spPr bwMode="auto">
          <a:xfrm>
            <a:off x="7326313" y="5341938"/>
            <a:ext cx="168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Bank System </a:t>
            </a:r>
            <a:endParaRPr lang="cs-CZ" altLang="en-US" sz="1800"/>
          </a:p>
        </p:txBody>
      </p:sp>
      <p:sp>
        <p:nvSpPr>
          <p:cNvPr id="70666" name="Oval 29">
            <a:extLst>
              <a:ext uri="{FF2B5EF4-FFF2-40B4-BE49-F238E27FC236}">
                <a16:creationId xmlns:a16="http://schemas.microsoft.com/office/drawing/2014/main" id="{77C25071-C323-E7B2-B507-2571C197ED66}"/>
              </a:ext>
            </a:extLst>
          </p:cNvPr>
          <p:cNvSpPr>
            <a:spLocks noChangeArrowheads="1"/>
          </p:cNvSpPr>
          <p:nvPr/>
        </p:nvSpPr>
        <p:spPr bwMode="auto">
          <a:xfrm>
            <a:off x="4922838" y="5078413"/>
            <a:ext cx="1416050" cy="4064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0667" name="Text Box 30">
            <a:extLst>
              <a:ext uri="{FF2B5EF4-FFF2-40B4-BE49-F238E27FC236}">
                <a16:creationId xmlns:a16="http://schemas.microsoft.com/office/drawing/2014/main" id="{C8F87E0E-4F02-AF09-8831-CBFC964321AB}"/>
              </a:ext>
            </a:extLst>
          </p:cNvPr>
          <p:cNvSpPr txBox="1">
            <a:spLocks noChangeArrowheads="1"/>
          </p:cNvSpPr>
          <p:nvPr/>
        </p:nvSpPr>
        <p:spPr bwMode="auto">
          <a:xfrm>
            <a:off x="4730751" y="5599113"/>
            <a:ext cx="180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Check Balance</a:t>
            </a:r>
            <a:endParaRPr lang="cs-CZ" altLang="en-US" sz="1800"/>
          </a:p>
        </p:txBody>
      </p:sp>
      <p:sp>
        <p:nvSpPr>
          <p:cNvPr id="70668" name="Line 33">
            <a:extLst>
              <a:ext uri="{FF2B5EF4-FFF2-40B4-BE49-F238E27FC236}">
                <a16:creationId xmlns:a16="http://schemas.microsoft.com/office/drawing/2014/main" id="{14A9F363-A4E1-ED35-D36D-6BA975987AFA}"/>
              </a:ext>
            </a:extLst>
          </p:cNvPr>
          <p:cNvSpPr>
            <a:spLocks noChangeShapeType="1"/>
          </p:cNvSpPr>
          <p:nvPr/>
        </p:nvSpPr>
        <p:spPr bwMode="auto">
          <a:xfrm flipV="1">
            <a:off x="3833813" y="4210051"/>
            <a:ext cx="1081088" cy="3333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69" name="Line 34">
            <a:extLst>
              <a:ext uri="{FF2B5EF4-FFF2-40B4-BE49-F238E27FC236}">
                <a16:creationId xmlns:a16="http://schemas.microsoft.com/office/drawing/2014/main" id="{488D6980-E052-BFCF-5732-FF19531ACA98}"/>
              </a:ext>
            </a:extLst>
          </p:cNvPr>
          <p:cNvSpPr>
            <a:spLocks noChangeShapeType="1"/>
          </p:cNvSpPr>
          <p:nvPr/>
        </p:nvSpPr>
        <p:spPr bwMode="auto">
          <a:xfrm>
            <a:off x="3833814" y="4841875"/>
            <a:ext cx="1014413" cy="38258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70" name="Line 35">
            <a:extLst>
              <a:ext uri="{FF2B5EF4-FFF2-40B4-BE49-F238E27FC236}">
                <a16:creationId xmlns:a16="http://schemas.microsoft.com/office/drawing/2014/main" id="{87655F9F-B197-11F0-5483-368DC652BD12}"/>
              </a:ext>
            </a:extLst>
          </p:cNvPr>
          <p:cNvSpPr>
            <a:spLocks noChangeShapeType="1"/>
          </p:cNvSpPr>
          <p:nvPr/>
        </p:nvSpPr>
        <p:spPr bwMode="auto">
          <a:xfrm>
            <a:off x="6461127" y="4194175"/>
            <a:ext cx="1246187" cy="4826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0671" name="Line 36">
            <a:extLst>
              <a:ext uri="{FF2B5EF4-FFF2-40B4-BE49-F238E27FC236}">
                <a16:creationId xmlns:a16="http://schemas.microsoft.com/office/drawing/2014/main" id="{E5E24A1F-9B3E-22F5-BB65-C25C13C910F1}"/>
              </a:ext>
            </a:extLst>
          </p:cNvPr>
          <p:cNvSpPr>
            <a:spLocks noChangeShapeType="1"/>
          </p:cNvSpPr>
          <p:nvPr/>
        </p:nvSpPr>
        <p:spPr bwMode="auto">
          <a:xfrm flipV="1">
            <a:off x="6378576" y="4792663"/>
            <a:ext cx="1395412" cy="4826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CA0F236-17CD-E88D-AB71-707A5352467D}"/>
              </a:ext>
            </a:extLst>
          </p:cNvPr>
          <p:cNvSpPr>
            <a:spLocks noGrp="1" noChangeArrowheads="1"/>
          </p:cNvSpPr>
          <p:nvPr>
            <p:ph type="title"/>
          </p:nvPr>
        </p:nvSpPr>
        <p:spPr/>
        <p:txBody>
          <a:bodyPr/>
          <a:lstStyle/>
          <a:p>
            <a:pPr eaLnBrk="1" hangingPunct="1"/>
            <a:r>
              <a:rPr lang="en-US" altLang="en-US"/>
              <a:t>Use Case</a:t>
            </a:r>
          </a:p>
        </p:txBody>
      </p:sp>
      <p:sp>
        <p:nvSpPr>
          <p:cNvPr id="71683" name="Rectangle 3">
            <a:extLst>
              <a:ext uri="{FF2B5EF4-FFF2-40B4-BE49-F238E27FC236}">
                <a16:creationId xmlns:a16="http://schemas.microsoft.com/office/drawing/2014/main" id="{270BD27B-51F8-927E-E1B7-63C316B23B4D}"/>
              </a:ext>
            </a:extLst>
          </p:cNvPr>
          <p:cNvSpPr>
            <a:spLocks noGrp="1" noChangeArrowheads="1"/>
          </p:cNvSpPr>
          <p:nvPr>
            <p:ph type="body" idx="1"/>
          </p:nvPr>
        </p:nvSpPr>
        <p:spPr/>
        <p:txBody>
          <a:bodyPr/>
          <a:lstStyle/>
          <a:p>
            <a:pPr eaLnBrk="1" hangingPunct="1"/>
            <a:r>
              <a:rPr lang="en-US" altLang="en-US"/>
              <a:t>A system functionality is defined by a set of use cases, each of which represents a specific sequence of actions (flow of events).</a:t>
            </a:r>
          </a:p>
          <a:p>
            <a:pPr eaLnBrk="1" hangingPunct="1"/>
            <a:r>
              <a:rPr lang="en-US" altLang="en-US"/>
              <a:t>The use-case flow of events expresses the behavior of the system in a black box view of the system, whereas a use-case realization is the white box view that shows how the use case is actually performed in terms of interaction objects.</a:t>
            </a:r>
          </a:p>
          <a:p>
            <a:pPr eaLnBrk="1" hangingPunct="1"/>
            <a:r>
              <a:rPr lang="en-US" altLang="en-US"/>
              <a:t>A use case is initiated by an actor to invoke a certain functionality in the system.</a:t>
            </a:r>
          </a:p>
          <a:p>
            <a:pPr eaLnBrk="1" hangingPunct="1"/>
            <a:r>
              <a:rPr lang="en-US" altLang="en-US"/>
              <a:t>All use cases constitute all possible ways of using the system.</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756745"/>
            <a:ext cx="11799716" cy="717331"/>
          </a:xfrm>
        </p:spPr>
        <p:txBody>
          <a:bodyPr anchor="b">
            <a:normAutofit/>
          </a:bodyPr>
          <a:lstStyle/>
          <a:p>
            <a:r>
              <a:rPr lang="en-GB" b="1" dirty="0"/>
              <a:t>Waterfall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734207"/>
            <a:ext cx="6024533" cy="4442756"/>
          </a:xfrm>
        </p:spPr>
        <p:txBody>
          <a:bodyPr>
            <a:normAutofit fontScale="62500" lnSpcReduction="20000"/>
          </a:bodyPr>
          <a:lstStyle/>
          <a:p>
            <a:pPr marL="0" indent="0">
              <a:buNone/>
            </a:pPr>
            <a:r>
              <a:rPr lang="en-GB" sz="3600" b="1" dirty="0"/>
              <a:t>- Disadvantages of Waterfall model</a:t>
            </a:r>
          </a:p>
          <a:p>
            <a:pPr>
              <a:buFont typeface="Arial" panose="020B0604020202020204" pitchFamily="34" charset="0"/>
              <a:buChar char="•"/>
            </a:pPr>
            <a:r>
              <a:rPr lang="en-GB" sz="3600" dirty="0"/>
              <a:t>In this model, the risk factor is higher, so this model is not suitable for more significant and complex projects.</a:t>
            </a:r>
          </a:p>
          <a:p>
            <a:pPr>
              <a:buFont typeface="Arial" panose="020B0604020202020204" pitchFamily="34" charset="0"/>
              <a:buChar char="•"/>
            </a:pPr>
            <a:r>
              <a:rPr lang="en-GB" sz="3600" dirty="0"/>
              <a:t>This model cannot accept changes in requirements during development.</a:t>
            </a:r>
          </a:p>
          <a:p>
            <a:pPr>
              <a:buFont typeface="Arial" panose="020B0604020202020204" pitchFamily="34" charset="0"/>
              <a:buChar char="•"/>
            </a:pPr>
            <a:r>
              <a:rPr lang="en-GB" sz="3600" dirty="0"/>
              <a:t>It becomes tough to go back to the phase. For example, if the application has now shifted to the coding phase, and there is a change in requirement, It becomes tough to go back and change it.</a:t>
            </a:r>
          </a:p>
          <a:p>
            <a:pPr>
              <a:buFont typeface="Arial" panose="020B0604020202020204" pitchFamily="34" charset="0"/>
              <a:buChar char="•"/>
            </a:pPr>
            <a:r>
              <a:rPr lang="en-GB" sz="3600" dirty="0"/>
              <a:t>Since the testing is done at a later stage, it does not allow identifying the challenges and risks in the earlier phase, so the risk reduction strategy is difficult to prepare.</a:t>
            </a:r>
          </a:p>
          <a:p>
            <a:endParaRPr lang="en-US" dirty="0"/>
          </a:p>
        </p:txBody>
      </p:sp>
      <p:pic>
        <p:nvPicPr>
          <p:cNvPr id="8" name="Picture 7" descr="A screenshot of a computer&#10;&#10;Description automatically generated with low confidence">
            <a:extLst>
              <a:ext uri="{FF2B5EF4-FFF2-40B4-BE49-F238E27FC236}">
                <a16:creationId xmlns:a16="http://schemas.microsoft.com/office/drawing/2014/main" id="{DFEB8080-5EBC-D6D9-18F1-E6D3CD8DD83A}"/>
              </a:ext>
            </a:extLst>
          </p:cNvPr>
          <p:cNvPicPr>
            <a:picLocks noChangeAspect="1"/>
          </p:cNvPicPr>
          <p:nvPr/>
        </p:nvPicPr>
        <p:blipFill>
          <a:blip r:embed="rId2"/>
          <a:stretch>
            <a:fillRect/>
          </a:stretch>
        </p:blipFill>
        <p:spPr>
          <a:xfrm>
            <a:off x="6717298" y="2162285"/>
            <a:ext cx="4769264" cy="4038490"/>
          </a:xfrm>
          <a:prstGeom prst="rect">
            <a:avLst/>
          </a:prstGeom>
          <a:noFill/>
        </p:spPr>
      </p:pic>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a:xfrm>
            <a:off x="203497" y="6356350"/>
            <a:ext cx="926054" cy="312738"/>
          </a:xfrm>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a:xfrm>
            <a:off x="11352213" y="6356349"/>
            <a:ext cx="612775" cy="312739"/>
          </a:xfrm>
        </p:spPr>
        <p:txBody>
          <a:bodyPr anchor="ctr">
            <a:normAutofit/>
          </a:bodyPr>
          <a:lstStyle/>
          <a:p>
            <a:pPr>
              <a:spcAft>
                <a:spcPts val="600"/>
              </a:spcAft>
            </a:pPr>
            <a:fld id="{1EA44BAA-1A06-B141-8215-9D88CF6A7203}" type="slidenum">
              <a:rPr lang="cs-CZ" smtClean="0"/>
              <a:pPr>
                <a:spcAft>
                  <a:spcPts val="600"/>
                </a:spcAft>
              </a:pPr>
              <a:t>10</a:t>
            </a:fld>
            <a:endParaRPr lang="cs-CZ"/>
          </a:p>
        </p:txBody>
      </p:sp>
    </p:spTree>
    <p:extLst>
      <p:ext uri="{BB962C8B-B14F-4D97-AF65-F5344CB8AC3E}">
        <p14:creationId xmlns:p14="http://schemas.microsoft.com/office/powerpoint/2010/main" val="32022358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7112A4B-EB9C-D16A-0A1D-CC4034D92058}"/>
              </a:ext>
            </a:extLst>
          </p:cNvPr>
          <p:cNvSpPr>
            <a:spLocks noGrp="1" noChangeArrowheads="1"/>
          </p:cNvSpPr>
          <p:nvPr>
            <p:ph type="title"/>
          </p:nvPr>
        </p:nvSpPr>
        <p:spPr/>
        <p:txBody>
          <a:bodyPr/>
          <a:lstStyle/>
          <a:p>
            <a:pPr eaLnBrk="1" hangingPunct="1"/>
            <a:r>
              <a:rPr lang="en-US" altLang="en-US"/>
              <a:t>Scenarios</a:t>
            </a:r>
          </a:p>
        </p:txBody>
      </p:sp>
      <p:sp>
        <p:nvSpPr>
          <p:cNvPr id="72707" name="Rectangle 3">
            <a:extLst>
              <a:ext uri="{FF2B5EF4-FFF2-40B4-BE49-F238E27FC236}">
                <a16:creationId xmlns:a16="http://schemas.microsoft.com/office/drawing/2014/main" id="{85D825DD-249B-5207-14D8-119287990D6E}"/>
              </a:ext>
            </a:extLst>
          </p:cNvPr>
          <p:cNvSpPr>
            <a:spLocks noGrp="1" noChangeArrowheads="1"/>
          </p:cNvSpPr>
          <p:nvPr>
            <p:ph type="body" idx="1"/>
          </p:nvPr>
        </p:nvSpPr>
        <p:spPr/>
        <p:txBody>
          <a:bodyPr/>
          <a:lstStyle/>
          <a:p>
            <a:pPr eaLnBrk="1" hangingPunct="1"/>
            <a:r>
              <a:rPr lang="en-US" altLang="en-US"/>
              <a:t>A </a:t>
            </a:r>
            <a:r>
              <a:rPr lang="en-US" altLang="en-US" b="1"/>
              <a:t>scenario</a:t>
            </a:r>
            <a:r>
              <a:rPr lang="en-US" altLang="en-US"/>
              <a:t> is an unique sequence of actions (thread) through a use case – one path through use case.</a:t>
            </a:r>
          </a:p>
          <a:p>
            <a:pPr eaLnBrk="1" hangingPunct="1"/>
            <a:r>
              <a:rPr lang="en-US" altLang="en-US"/>
              <a:t>A scenario is an instance of the use case – using object technology: use case is a class, whereas scenario is the instance of this class.</a:t>
            </a:r>
          </a:p>
          <a:p>
            <a:pPr eaLnBrk="1" hangingPunct="1"/>
            <a:r>
              <a:rPr lang="en-US" altLang="en-US"/>
              <a:t>Obviously, each use case can have many instances (scenarios)</a:t>
            </a:r>
          </a:p>
          <a:p>
            <a:pPr eaLnBrk="1" hangingPunct="1"/>
            <a:r>
              <a:rPr lang="en-US" altLang="en-US"/>
              <a:t>ATM example: one scenario exhibits correct money withdrawal, another scenario show how the process of money withdrawal is canceled because of insufficient balance etc.</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98206FD-079F-7B15-8135-82FD9B5A34B2}"/>
              </a:ext>
            </a:extLst>
          </p:cNvPr>
          <p:cNvSpPr>
            <a:spLocks noGrp="1" noChangeArrowheads="1"/>
          </p:cNvSpPr>
          <p:nvPr>
            <p:ph type="title"/>
          </p:nvPr>
        </p:nvSpPr>
        <p:spPr/>
        <p:txBody>
          <a:bodyPr/>
          <a:lstStyle/>
          <a:p>
            <a:pPr eaLnBrk="1" hangingPunct="1"/>
            <a:r>
              <a:rPr lang="en-US" altLang="en-US"/>
              <a:t>Actor</a:t>
            </a:r>
          </a:p>
        </p:txBody>
      </p:sp>
      <p:sp>
        <p:nvSpPr>
          <p:cNvPr id="73731" name="Rectangle 3">
            <a:extLst>
              <a:ext uri="{FF2B5EF4-FFF2-40B4-BE49-F238E27FC236}">
                <a16:creationId xmlns:a16="http://schemas.microsoft.com/office/drawing/2014/main" id="{758EE9AB-6580-56E9-651F-5872212692C7}"/>
              </a:ext>
            </a:extLst>
          </p:cNvPr>
          <p:cNvSpPr>
            <a:spLocks noGrp="1" noChangeArrowheads="1"/>
          </p:cNvSpPr>
          <p:nvPr>
            <p:ph type="body" idx="1"/>
          </p:nvPr>
        </p:nvSpPr>
        <p:spPr/>
        <p:txBody>
          <a:bodyPr/>
          <a:lstStyle/>
          <a:p>
            <a:pPr eaLnBrk="1" hangingPunct="1"/>
            <a:r>
              <a:rPr lang="en-US" altLang="en-US"/>
              <a:t>Actors are not part of the system. They represent roles a user of the system can play.</a:t>
            </a:r>
          </a:p>
          <a:p>
            <a:pPr eaLnBrk="1" hangingPunct="1"/>
            <a:r>
              <a:rPr lang="en-US" altLang="en-US"/>
              <a:t>An actor can actively interchange information with the system:</a:t>
            </a:r>
          </a:p>
          <a:p>
            <a:pPr lvl="1" eaLnBrk="1" hangingPunct="1"/>
            <a:r>
              <a:rPr lang="en-US" altLang="en-US"/>
              <a:t>An actor can be a passive recipient of information.</a:t>
            </a:r>
          </a:p>
          <a:p>
            <a:pPr lvl="1" eaLnBrk="1" hangingPunct="1"/>
            <a:r>
              <a:rPr lang="en-US" altLang="en-US"/>
              <a:t>An actor can be a provider of information.</a:t>
            </a:r>
          </a:p>
          <a:p>
            <a:pPr eaLnBrk="1" hangingPunct="1"/>
            <a:r>
              <a:rPr lang="en-US" altLang="en-US"/>
              <a:t>An actor can represent a human, a machine or another system.</a:t>
            </a:r>
          </a:p>
          <a:p>
            <a:pPr eaLnBrk="1" hangingPunct="1"/>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C854CE0-11EB-73BF-6E10-D496DE17EBF6}"/>
              </a:ext>
            </a:extLst>
          </p:cNvPr>
          <p:cNvSpPr>
            <a:spLocks noGrp="1" noChangeArrowheads="1"/>
          </p:cNvSpPr>
          <p:nvPr>
            <p:ph type="title"/>
          </p:nvPr>
        </p:nvSpPr>
        <p:spPr/>
        <p:txBody>
          <a:bodyPr/>
          <a:lstStyle/>
          <a:p>
            <a:pPr eaLnBrk="1" hangingPunct="1"/>
            <a:r>
              <a:rPr lang="en-US" altLang="en-US"/>
              <a:t>Use-Case Model</a:t>
            </a:r>
          </a:p>
        </p:txBody>
      </p:sp>
      <p:sp>
        <p:nvSpPr>
          <p:cNvPr id="74755" name="Rectangle 3">
            <a:extLst>
              <a:ext uri="{FF2B5EF4-FFF2-40B4-BE49-F238E27FC236}">
                <a16:creationId xmlns:a16="http://schemas.microsoft.com/office/drawing/2014/main" id="{B10930F7-CAC9-B7BD-13D8-F0934D082762}"/>
              </a:ext>
            </a:extLst>
          </p:cNvPr>
          <p:cNvSpPr>
            <a:spLocks noGrp="1" noChangeArrowheads="1"/>
          </p:cNvSpPr>
          <p:nvPr>
            <p:ph type="body" idx="1"/>
          </p:nvPr>
        </p:nvSpPr>
        <p:spPr/>
        <p:txBody>
          <a:bodyPr/>
          <a:lstStyle/>
          <a:p>
            <a:pPr eaLnBrk="1" hangingPunct="1"/>
            <a:r>
              <a:rPr lang="en-US" altLang="en-US"/>
              <a:t>Use-case model consists of the set of all uses cases together with the set of actors that interact with these use cases.  It provides a model of the system intended functions, and can serve as a contract between the customer and the developers.</a:t>
            </a:r>
          </a:p>
          <a:p>
            <a:pPr eaLnBrk="1" hangingPunct="1"/>
            <a:r>
              <a:rPr lang="en-US" altLang="en-US"/>
              <a:t>Use-case model is represented by UML </a:t>
            </a:r>
            <a:r>
              <a:rPr lang="en-US" altLang="en-US" b="1"/>
              <a:t>use-case diagrams</a:t>
            </a:r>
            <a:r>
              <a:rPr lang="en-US" altLang="en-US"/>
              <a:t> and </a:t>
            </a:r>
            <a:r>
              <a:rPr lang="en-US" altLang="en-US" b="1"/>
              <a:t>activity diagrams</a:t>
            </a:r>
            <a:r>
              <a:rPr lang="en-US" altLang="en-US"/>
              <a:t> to visualize use cases.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2566B8B2-192F-E037-2017-A3D94D2B2C9F}"/>
              </a:ext>
            </a:extLst>
          </p:cNvPr>
          <p:cNvSpPr>
            <a:spLocks noGrp="1" noChangeArrowheads="1"/>
          </p:cNvSpPr>
          <p:nvPr>
            <p:ph type="title"/>
          </p:nvPr>
        </p:nvSpPr>
        <p:spPr/>
        <p:txBody>
          <a:bodyPr/>
          <a:lstStyle/>
          <a:p>
            <a:pPr eaLnBrk="1" hangingPunct="1"/>
            <a:r>
              <a:rPr lang="en-US" altLang="en-US"/>
              <a:t>Disciplines Produce and Share Models</a:t>
            </a:r>
          </a:p>
        </p:txBody>
      </p:sp>
      <p:sp>
        <p:nvSpPr>
          <p:cNvPr id="1086469" name="Text Box 5">
            <a:extLst>
              <a:ext uri="{FF2B5EF4-FFF2-40B4-BE49-F238E27FC236}">
                <a16:creationId xmlns:a16="http://schemas.microsoft.com/office/drawing/2014/main" id="{8C14ABA2-2A72-FDF9-C3A4-F80AFAC2BCF6}"/>
              </a:ext>
            </a:extLst>
          </p:cNvPr>
          <p:cNvSpPr txBox="1">
            <a:spLocks noChangeArrowheads="1"/>
          </p:cNvSpPr>
          <p:nvPr/>
        </p:nvSpPr>
        <p:spPr bwMode="auto">
          <a:xfrm>
            <a:off x="1320802" y="1457325"/>
            <a:ext cx="1627187" cy="660400"/>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Business</a:t>
            </a:r>
          </a:p>
          <a:p>
            <a:pPr>
              <a:defRPr/>
            </a:pPr>
            <a:r>
              <a:rPr lang="en-US">
                <a:latin typeface="Arial" charset="0"/>
              </a:rPr>
              <a:t>Modeling</a:t>
            </a:r>
          </a:p>
        </p:txBody>
      </p:sp>
      <p:sp>
        <p:nvSpPr>
          <p:cNvPr id="1086477" name="Text Box 13">
            <a:extLst>
              <a:ext uri="{FF2B5EF4-FFF2-40B4-BE49-F238E27FC236}">
                <a16:creationId xmlns:a16="http://schemas.microsoft.com/office/drawing/2014/main" id="{2A9998FA-8AB0-8ABC-A631-130B0E4B04BF}"/>
              </a:ext>
            </a:extLst>
          </p:cNvPr>
          <p:cNvSpPr txBox="1">
            <a:spLocks noChangeArrowheads="1"/>
          </p:cNvSpPr>
          <p:nvPr/>
        </p:nvSpPr>
        <p:spPr bwMode="auto">
          <a:xfrm>
            <a:off x="3255964" y="1457325"/>
            <a:ext cx="1725613" cy="660400"/>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nchor="ctr"/>
          <a:lstStyle/>
          <a:p>
            <a:pPr>
              <a:defRPr/>
            </a:pPr>
            <a:r>
              <a:rPr lang="en-US">
                <a:latin typeface="Arial" charset="0"/>
              </a:rPr>
              <a:t>Requirements</a:t>
            </a:r>
          </a:p>
        </p:txBody>
      </p:sp>
      <p:sp>
        <p:nvSpPr>
          <p:cNvPr id="1086478" name="Text Box 14">
            <a:extLst>
              <a:ext uri="{FF2B5EF4-FFF2-40B4-BE49-F238E27FC236}">
                <a16:creationId xmlns:a16="http://schemas.microsoft.com/office/drawing/2014/main" id="{9F7FA8B2-BB25-F5DD-3DE8-773349D468C9}"/>
              </a:ext>
            </a:extLst>
          </p:cNvPr>
          <p:cNvSpPr txBox="1">
            <a:spLocks noChangeArrowheads="1"/>
          </p:cNvSpPr>
          <p:nvPr/>
        </p:nvSpPr>
        <p:spPr bwMode="auto">
          <a:xfrm>
            <a:off x="5291138" y="1457325"/>
            <a:ext cx="1627188" cy="660400"/>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Analysis &amp;</a:t>
            </a:r>
          </a:p>
          <a:p>
            <a:pPr>
              <a:defRPr/>
            </a:pPr>
            <a:r>
              <a:rPr lang="en-US">
                <a:latin typeface="Arial" charset="0"/>
              </a:rPr>
              <a:t>Design</a:t>
            </a:r>
          </a:p>
        </p:txBody>
      </p:sp>
      <p:sp>
        <p:nvSpPr>
          <p:cNvPr id="1086480" name="Text Box 16">
            <a:extLst>
              <a:ext uri="{FF2B5EF4-FFF2-40B4-BE49-F238E27FC236}">
                <a16:creationId xmlns:a16="http://schemas.microsoft.com/office/drawing/2014/main" id="{F21730AB-613D-7433-49AA-769C29231BC8}"/>
              </a:ext>
            </a:extLst>
          </p:cNvPr>
          <p:cNvSpPr txBox="1">
            <a:spLocks noChangeArrowheads="1"/>
          </p:cNvSpPr>
          <p:nvPr/>
        </p:nvSpPr>
        <p:spPr bwMode="auto">
          <a:xfrm>
            <a:off x="7227888" y="1457325"/>
            <a:ext cx="1974850" cy="660400"/>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nchor="ctr"/>
          <a:lstStyle/>
          <a:p>
            <a:pPr>
              <a:defRPr/>
            </a:pPr>
            <a:r>
              <a:rPr lang="en-US">
                <a:latin typeface="Arial" charset="0"/>
              </a:rPr>
              <a:t>Implementation</a:t>
            </a:r>
          </a:p>
        </p:txBody>
      </p:sp>
      <p:sp>
        <p:nvSpPr>
          <p:cNvPr id="1086481" name="Text Box 17">
            <a:extLst>
              <a:ext uri="{FF2B5EF4-FFF2-40B4-BE49-F238E27FC236}">
                <a16:creationId xmlns:a16="http://schemas.microsoft.com/office/drawing/2014/main" id="{2533F5EB-33A6-6AE7-FBB4-7E70EAA29AF4}"/>
              </a:ext>
            </a:extLst>
          </p:cNvPr>
          <p:cNvSpPr txBox="1">
            <a:spLocks noChangeArrowheads="1"/>
          </p:cNvSpPr>
          <p:nvPr/>
        </p:nvSpPr>
        <p:spPr bwMode="auto">
          <a:xfrm>
            <a:off x="9512301" y="1457325"/>
            <a:ext cx="1344612" cy="660400"/>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nchor="ctr"/>
          <a:lstStyle/>
          <a:p>
            <a:pPr>
              <a:defRPr/>
            </a:pPr>
            <a:r>
              <a:rPr lang="en-US">
                <a:latin typeface="Arial" charset="0"/>
              </a:rPr>
              <a:t>Test</a:t>
            </a:r>
          </a:p>
        </p:txBody>
      </p:sp>
      <p:sp>
        <p:nvSpPr>
          <p:cNvPr id="75784" name="Line 18">
            <a:extLst>
              <a:ext uri="{FF2B5EF4-FFF2-40B4-BE49-F238E27FC236}">
                <a16:creationId xmlns:a16="http://schemas.microsoft.com/office/drawing/2014/main" id="{DE4B244F-D0A0-96A9-85DC-476D9B0200FD}"/>
              </a:ext>
            </a:extLst>
          </p:cNvPr>
          <p:cNvSpPr>
            <a:spLocks noChangeShapeType="1"/>
          </p:cNvSpPr>
          <p:nvPr/>
        </p:nvSpPr>
        <p:spPr bwMode="auto">
          <a:xfrm>
            <a:off x="3089276" y="1981200"/>
            <a:ext cx="0" cy="478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785" name="Line 19">
            <a:extLst>
              <a:ext uri="{FF2B5EF4-FFF2-40B4-BE49-F238E27FC236}">
                <a16:creationId xmlns:a16="http://schemas.microsoft.com/office/drawing/2014/main" id="{63B6A529-3DE8-12C9-5999-28148CFBAD3D}"/>
              </a:ext>
            </a:extLst>
          </p:cNvPr>
          <p:cNvSpPr>
            <a:spLocks noChangeShapeType="1"/>
          </p:cNvSpPr>
          <p:nvPr/>
        </p:nvSpPr>
        <p:spPr bwMode="auto">
          <a:xfrm>
            <a:off x="5149851" y="1981200"/>
            <a:ext cx="0" cy="478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786" name="Line 20">
            <a:extLst>
              <a:ext uri="{FF2B5EF4-FFF2-40B4-BE49-F238E27FC236}">
                <a16:creationId xmlns:a16="http://schemas.microsoft.com/office/drawing/2014/main" id="{4BEF2687-ABDC-D55D-C49A-185EC26D5FDF}"/>
              </a:ext>
            </a:extLst>
          </p:cNvPr>
          <p:cNvSpPr>
            <a:spLocks noChangeShapeType="1"/>
          </p:cNvSpPr>
          <p:nvPr/>
        </p:nvSpPr>
        <p:spPr bwMode="auto">
          <a:xfrm>
            <a:off x="7062788" y="1981200"/>
            <a:ext cx="0" cy="478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787" name="Line 21">
            <a:extLst>
              <a:ext uri="{FF2B5EF4-FFF2-40B4-BE49-F238E27FC236}">
                <a16:creationId xmlns:a16="http://schemas.microsoft.com/office/drawing/2014/main" id="{8A2878B7-DCBC-1AB4-AF0E-BEB71BCD50A6}"/>
              </a:ext>
            </a:extLst>
          </p:cNvPr>
          <p:cNvSpPr>
            <a:spLocks noChangeShapeType="1"/>
          </p:cNvSpPr>
          <p:nvPr/>
        </p:nvSpPr>
        <p:spPr bwMode="auto">
          <a:xfrm>
            <a:off x="9356726" y="1981200"/>
            <a:ext cx="0" cy="4787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788" name="Rectangle 22">
            <a:extLst>
              <a:ext uri="{FF2B5EF4-FFF2-40B4-BE49-F238E27FC236}">
                <a16:creationId xmlns:a16="http://schemas.microsoft.com/office/drawing/2014/main" id="{2ED2D72A-3C9C-84A6-9A60-938778DA5E13}"/>
              </a:ext>
            </a:extLst>
          </p:cNvPr>
          <p:cNvSpPr>
            <a:spLocks noChangeArrowheads="1"/>
          </p:cNvSpPr>
          <p:nvPr/>
        </p:nvSpPr>
        <p:spPr bwMode="auto">
          <a:xfrm>
            <a:off x="1144589" y="3395663"/>
            <a:ext cx="19034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Business</a:t>
            </a:r>
          </a:p>
          <a:p>
            <a:pPr eaLnBrk="1" hangingPunct="1"/>
            <a:r>
              <a:rPr lang="en-US" altLang="en-US" sz="1400" b="0"/>
              <a:t>Use-Case Model</a:t>
            </a:r>
          </a:p>
        </p:txBody>
      </p:sp>
      <p:grpSp>
        <p:nvGrpSpPr>
          <p:cNvPr id="75789" name="Group 75">
            <a:extLst>
              <a:ext uri="{FF2B5EF4-FFF2-40B4-BE49-F238E27FC236}">
                <a16:creationId xmlns:a16="http://schemas.microsoft.com/office/drawing/2014/main" id="{390B8DC2-679E-0362-878D-1A15981B1E8E}"/>
              </a:ext>
            </a:extLst>
          </p:cNvPr>
          <p:cNvGrpSpPr>
            <a:grpSpLocks/>
          </p:cNvGrpSpPr>
          <p:nvPr/>
        </p:nvGrpSpPr>
        <p:grpSpPr bwMode="auto">
          <a:xfrm>
            <a:off x="7661276" y="2720976"/>
            <a:ext cx="876300" cy="715963"/>
            <a:chOff x="3412" y="148"/>
            <a:chExt cx="1032" cy="787"/>
          </a:xfrm>
        </p:grpSpPr>
        <p:sp>
          <p:nvSpPr>
            <p:cNvPr id="76022" name="Line 76">
              <a:extLst>
                <a:ext uri="{FF2B5EF4-FFF2-40B4-BE49-F238E27FC236}">
                  <a16:creationId xmlns:a16="http://schemas.microsoft.com/office/drawing/2014/main" id="{B98B598F-F25A-CE31-8486-AEE2E6CBA968}"/>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6023" name="Line 77">
              <a:extLst>
                <a:ext uri="{FF2B5EF4-FFF2-40B4-BE49-F238E27FC236}">
                  <a16:creationId xmlns:a16="http://schemas.microsoft.com/office/drawing/2014/main" id="{A0B27CD4-3024-B841-552B-5B443F4EF1BC}"/>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6024" name="Line 78">
              <a:extLst>
                <a:ext uri="{FF2B5EF4-FFF2-40B4-BE49-F238E27FC236}">
                  <a16:creationId xmlns:a16="http://schemas.microsoft.com/office/drawing/2014/main" id="{E8643F73-2C2A-DCD1-9351-42542E310D8E}"/>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6025" name="Line 79">
              <a:extLst>
                <a:ext uri="{FF2B5EF4-FFF2-40B4-BE49-F238E27FC236}">
                  <a16:creationId xmlns:a16="http://schemas.microsoft.com/office/drawing/2014/main" id="{E5C3897B-49AB-71E1-FBF4-6D87446DD39B}"/>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76026" name="Group 80">
              <a:extLst>
                <a:ext uri="{FF2B5EF4-FFF2-40B4-BE49-F238E27FC236}">
                  <a16:creationId xmlns:a16="http://schemas.microsoft.com/office/drawing/2014/main" id="{0E0AF7A4-D45C-12AB-E90A-808FB39A4664}"/>
                </a:ext>
              </a:extLst>
            </p:cNvPr>
            <p:cNvGrpSpPr>
              <a:grpSpLocks/>
            </p:cNvGrpSpPr>
            <p:nvPr/>
          </p:nvGrpSpPr>
          <p:grpSpPr bwMode="auto">
            <a:xfrm>
              <a:off x="3528" y="148"/>
              <a:ext cx="348" cy="243"/>
              <a:chOff x="3528" y="148"/>
              <a:chExt cx="348" cy="243"/>
            </a:xfrm>
          </p:grpSpPr>
          <p:sp>
            <p:nvSpPr>
              <p:cNvPr id="76039" name="Rectangle 81">
                <a:extLst>
                  <a:ext uri="{FF2B5EF4-FFF2-40B4-BE49-F238E27FC236}">
                    <a16:creationId xmlns:a16="http://schemas.microsoft.com/office/drawing/2014/main" id="{73A9E721-BA20-27BA-1D62-21A2CC24EAC1}"/>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40" name="Rectangle 82">
                <a:extLst>
                  <a:ext uri="{FF2B5EF4-FFF2-40B4-BE49-F238E27FC236}">
                    <a16:creationId xmlns:a16="http://schemas.microsoft.com/office/drawing/2014/main" id="{9DB2535C-3A93-7AC3-5F2E-E599A4248327}"/>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41" name="Rectangle 83">
                <a:extLst>
                  <a:ext uri="{FF2B5EF4-FFF2-40B4-BE49-F238E27FC236}">
                    <a16:creationId xmlns:a16="http://schemas.microsoft.com/office/drawing/2014/main" id="{582EFA46-E25C-5282-AED9-3BEFD735C3F6}"/>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76027" name="Group 84">
              <a:extLst>
                <a:ext uri="{FF2B5EF4-FFF2-40B4-BE49-F238E27FC236}">
                  <a16:creationId xmlns:a16="http://schemas.microsoft.com/office/drawing/2014/main" id="{9BFC951B-E6BF-9014-D8E8-008F62233B6B}"/>
                </a:ext>
              </a:extLst>
            </p:cNvPr>
            <p:cNvGrpSpPr>
              <a:grpSpLocks/>
            </p:cNvGrpSpPr>
            <p:nvPr/>
          </p:nvGrpSpPr>
          <p:grpSpPr bwMode="auto">
            <a:xfrm>
              <a:off x="3412" y="560"/>
              <a:ext cx="348" cy="243"/>
              <a:chOff x="3528" y="148"/>
              <a:chExt cx="348" cy="243"/>
            </a:xfrm>
          </p:grpSpPr>
          <p:sp>
            <p:nvSpPr>
              <p:cNvPr id="76036" name="Rectangle 85">
                <a:extLst>
                  <a:ext uri="{FF2B5EF4-FFF2-40B4-BE49-F238E27FC236}">
                    <a16:creationId xmlns:a16="http://schemas.microsoft.com/office/drawing/2014/main" id="{34B06E1B-CC42-9204-B186-3C93226B015E}"/>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7" name="Rectangle 86">
                <a:extLst>
                  <a:ext uri="{FF2B5EF4-FFF2-40B4-BE49-F238E27FC236}">
                    <a16:creationId xmlns:a16="http://schemas.microsoft.com/office/drawing/2014/main" id="{B06FC3C6-4DF9-C01A-C07E-FB5D9213DD73}"/>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8" name="Rectangle 87">
                <a:extLst>
                  <a:ext uri="{FF2B5EF4-FFF2-40B4-BE49-F238E27FC236}">
                    <a16:creationId xmlns:a16="http://schemas.microsoft.com/office/drawing/2014/main" id="{A3D09B2B-3AE7-6094-D837-C0190169BED2}"/>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76028" name="Group 88">
              <a:extLst>
                <a:ext uri="{FF2B5EF4-FFF2-40B4-BE49-F238E27FC236}">
                  <a16:creationId xmlns:a16="http://schemas.microsoft.com/office/drawing/2014/main" id="{C4D64F3F-6FDD-1FC9-0540-364FB080B241}"/>
                </a:ext>
              </a:extLst>
            </p:cNvPr>
            <p:cNvGrpSpPr>
              <a:grpSpLocks/>
            </p:cNvGrpSpPr>
            <p:nvPr/>
          </p:nvGrpSpPr>
          <p:grpSpPr bwMode="auto">
            <a:xfrm>
              <a:off x="4096" y="260"/>
              <a:ext cx="348" cy="243"/>
              <a:chOff x="3528" y="148"/>
              <a:chExt cx="348" cy="243"/>
            </a:xfrm>
          </p:grpSpPr>
          <p:sp>
            <p:nvSpPr>
              <p:cNvPr id="76033" name="Rectangle 89">
                <a:extLst>
                  <a:ext uri="{FF2B5EF4-FFF2-40B4-BE49-F238E27FC236}">
                    <a16:creationId xmlns:a16="http://schemas.microsoft.com/office/drawing/2014/main" id="{8493BB46-46D2-6A19-C3A1-708FA3268449}"/>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4" name="Rectangle 90">
                <a:extLst>
                  <a:ext uri="{FF2B5EF4-FFF2-40B4-BE49-F238E27FC236}">
                    <a16:creationId xmlns:a16="http://schemas.microsoft.com/office/drawing/2014/main" id="{249730A6-A2EF-3FA3-8634-9FC63A0BC516}"/>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5" name="Rectangle 91">
                <a:extLst>
                  <a:ext uri="{FF2B5EF4-FFF2-40B4-BE49-F238E27FC236}">
                    <a16:creationId xmlns:a16="http://schemas.microsoft.com/office/drawing/2014/main" id="{FEF12365-DE87-5FBE-BA11-63CCCC2D67B4}"/>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76029" name="Group 92">
              <a:extLst>
                <a:ext uri="{FF2B5EF4-FFF2-40B4-BE49-F238E27FC236}">
                  <a16:creationId xmlns:a16="http://schemas.microsoft.com/office/drawing/2014/main" id="{201323CC-DCC1-D2B2-6532-EF6FEE1EE71D}"/>
                </a:ext>
              </a:extLst>
            </p:cNvPr>
            <p:cNvGrpSpPr>
              <a:grpSpLocks/>
            </p:cNvGrpSpPr>
            <p:nvPr/>
          </p:nvGrpSpPr>
          <p:grpSpPr bwMode="auto">
            <a:xfrm>
              <a:off x="4084" y="692"/>
              <a:ext cx="348" cy="243"/>
              <a:chOff x="3528" y="148"/>
              <a:chExt cx="348" cy="243"/>
            </a:xfrm>
          </p:grpSpPr>
          <p:sp>
            <p:nvSpPr>
              <p:cNvPr id="76030" name="Rectangle 93">
                <a:extLst>
                  <a:ext uri="{FF2B5EF4-FFF2-40B4-BE49-F238E27FC236}">
                    <a16:creationId xmlns:a16="http://schemas.microsoft.com/office/drawing/2014/main" id="{0776A46A-A3E3-B863-7C1D-4550923A6D01}"/>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1" name="Rectangle 94">
                <a:extLst>
                  <a:ext uri="{FF2B5EF4-FFF2-40B4-BE49-F238E27FC236}">
                    <a16:creationId xmlns:a16="http://schemas.microsoft.com/office/drawing/2014/main" id="{6A913294-35E0-EF55-A923-C6E0E2FB292D}"/>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32" name="Rectangle 95">
                <a:extLst>
                  <a:ext uri="{FF2B5EF4-FFF2-40B4-BE49-F238E27FC236}">
                    <a16:creationId xmlns:a16="http://schemas.microsoft.com/office/drawing/2014/main" id="{1DC6845D-0258-6458-2EA5-D3489392F17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grpSp>
        <p:nvGrpSpPr>
          <p:cNvPr id="75790" name="Group 137">
            <a:extLst>
              <a:ext uri="{FF2B5EF4-FFF2-40B4-BE49-F238E27FC236}">
                <a16:creationId xmlns:a16="http://schemas.microsoft.com/office/drawing/2014/main" id="{89000E49-2539-5BE5-9419-7353E414CC68}"/>
              </a:ext>
            </a:extLst>
          </p:cNvPr>
          <p:cNvGrpSpPr>
            <a:grpSpLocks/>
          </p:cNvGrpSpPr>
          <p:nvPr/>
        </p:nvGrpSpPr>
        <p:grpSpPr bwMode="auto">
          <a:xfrm>
            <a:off x="1641476" y="2754313"/>
            <a:ext cx="995362" cy="603250"/>
            <a:chOff x="408" y="2175"/>
            <a:chExt cx="627" cy="380"/>
          </a:xfrm>
        </p:grpSpPr>
        <p:grpSp>
          <p:nvGrpSpPr>
            <p:cNvPr id="76000" name="Group 107">
              <a:extLst>
                <a:ext uri="{FF2B5EF4-FFF2-40B4-BE49-F238E27FC236}">
                  <a16:creationId xmlns:a16="http://schemas.microsoft.com/office/drawing/2014/main" id="{72AE30A1-73E2-211A-854C-6235E1584F02}"/>
                </a:ext>
              </a:extLst>
            </p:cNvPr>
            <p:cNvGrpSpPr>
              <a:grpSpLocks/>
            </p:cNvGrpSpPr>
            <p:nvPr/>
          </p:nvGrpSpPr>
          <p:grpSpPr bwMode="auto">
            <a:xfrm>
              <a:off x="594" y="2175"/>
              <a:ext cx="305" cy="98"/>
              <a:chOff x="594" y="2175"/>
              <a:chExt cx="305" cy="98"/>
            </a:xfrm>
          </p:grpSpPr>
          <p:sp>
            <p:nvSpPr>
              <p:cNvPr id="76019" name="Oval 32">
                <a:extLst>
                  <a:ext uri="{FF2B5EF4-FFF2-40B4-BE49-F238E27FC236}">
                    <a16:creationId xmlns:a16="http://schemas.microsoft.com/office/drawing/2014/main" id="{0FC0CE56-AD0F-6429-922B-DA2193889492}"/>
                  </a:ext>
                </a:extLst>
              </p:cNvPr>
              <p:cNvSpPr>
                <a:spLocks noChangeArrowheads="1"/>
              </p:cNvSpPr>
              <p:nvPr/>
            </p:nvSpPr>
            <p:spPr bwMode="auto">
              <a:xfrm>
                <a:off x="594" y="2175"/>
                <a:ext cx="305" cy="98"/>
              </a:xfrm>
              <a:prstGeom prst="ellipse">
                <a:avLst/>
              </a:prstGeom>
              <a:solidFill>
                <a:schemeClr val="folHlink"/>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20" name="Line 100">
                <a:extLst>
                  <a:ext uri="{FF2B5EF4-FFF2-40B4-BE49-F238E27FC236}">
                    <a16:creationId xmlns:a16="http://schemas.microsoft.com/office/drawing/2014/main" id="{994741A6-950D-6C3B-DCC9-30A8DF1FD86B}"/>
                  </a:ext>
                </a:extLst>
              </p:cNvPr>
              <p:cNvSpPr>
                <a:spLocks noChangeShapeType="1"/>
              </p:cNvSpPr>
              <p:nvPr/>
            </p:nvSpPr>
            <p:spPr bwMode="auto">
              <a:xfrm flipH="1">
                <a:off x="760" y="2184"/>
                <a:ext cx="68"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21" name="Line 101">
                <a:extLst>
                  <a:ext uri="{FF2B5EF4-FFF2-40B4-BE49-F238E27FC236}">
                    <a16:creationId xmlns:a16="http://schemas.microsoft.com/office/drawing/2014/main" id="{09F8DD32-896C-1BBD-0E1F-0588E04C98D9}"/>
                  </a:ext>
                </a:extLst>
              </p:cNvPr>
              <p:cNvSpPr>
                <a:spLocks noChangeShapeType="1"/>
              </p:cNvSpPr>
              <p:nvPr/>
            </p:nvSpPr>
            <p:spPr bwMode="auto">
              <a:xfrm flipV="1">
                <a:off x="760" y="2188"/>
                <a:ext cx="88"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001" name="Group 108">
              <a:extLst>
                <a:ext uri="{FF2B5EF4-FFF2-40B4-BE49-F238E27FC236}">
                  <a16:creationId xmlns:a16="http://schemas.microsoft.com/office/drawing/2014/main" id="{51B04E98-CA5D-CD18-08BE-00900EC2686F}"/>
                </a:ext>
              </a:extLst>
            </p:cNvPr>
            <p:cNvGrpSpPr>
              <a:grpSpLocks/>
            </p:cNvGrpSpPr>
            <p:nvPr/>
          </p:nvGrpSpPr>
          <p:grpSpPr bwMode="auto">
            <a:xfrm>
              <a:off x="408" y="2202"/>
              <a:ext cx="116" cy="246"/>
              <a:chOff x="408" y="2202"/>
              <a:chExt cx="116" cy="246"/>
            </a:xfrm>
          </p:grpSpPr>
          <p:sp>
            <p:nvSpPr>
              <p:cNvPr id="76013" name="Oval 97">
                <a:extLst>
                  <a:ext uri="{FF2B5EF4-FFF2-40B4-BE49-F238E27FC236}">
                    <a16:creationId xmlns:a16="http://schemas.microsoft.com/office/drawing/2014/main" id="{4DA31BEE-99B5-E765-3BCE-9D7AD615FE16}"/>
                  </a:ext>
                </a:extLst>
              </p:cNvPr>
              <p:cNvSpPr>
                <a:spLocks noChangeArrowheads="1"/>
              </p:cNvSpPr>
              <p:nvPr/>
            </p:nvSpPr>
            <p:spPr bwMode="auto">
              <a:xfrm>
                <a:off x="422" y="2202"/>
                <a:ext cx="90" cy="90"/>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14" name="Line 102">
                <a:extLst>
                  <a:ext uri="{FF2B5EF4-FFF2-40B4-BE49-F238E27FC236}">
                    <a16:creationId xmlns:a16="http://schemas.microsoft.com/office/drawing/2014/main" id="{7BA374C0-4E17-F0FA-1221-6F22B8FEB137}"/>
                  </a:ext>
                </a:extLst>
              </p:cNvPr>
              <p:cNvSpPr>
                <a:spLocks noChangeShapeType="1"/>
              </p:cNvSpPr>
              <p:nvPr/>
            </p:nvSpPr>
            <p:spPr bwMode="auto">
              <a:xfrm>
                <a:off x="464" y="2292"/>
                <a:ext cx="0"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15" name="Line 103">
                <a:extLst>
                  <a:ext uri="{FF2B5EF4-FFF2-40B4-BE49-F238E27FC236}">
                    <a16:creationId xmlns:a16="http://schemas.microsoft.com/office/drawing/2014/main" id="{DCFFCD81-8869-E328-EB45-DDEBC1FDC442}"/>
                  </a:ext>
                </a:extLst>
              </p:cNvPr>
              <p:cNvSpPr>
                <a:spLocks noChangeShapeType="1"/>
              </p:cNvSpPr>
              <p:nvPr/>
            </p:nvSpPr>
            <p:spPr bwMode="auto">
              <a:xfrm flipH="1">
                <a:off x="412" y="2358"/>
                <a:ext cx="52"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16" name="Line 104">
                <a:extLst>
                  <a:ext uri="{FF2B5EF4-FFF2-40B4-BE49-F238E27FC236}">
                    <a16:creationId xmlns:a16="http://schemas.microsoft.com/office/drawing/2014/main" id="{B8DD9299-A5EA-ED03-1D9E-C3F02236466F}"/>
                  </a:ext>
                </a:extLst>
              </p:cNvPr>
              <p:cNvSpPr>
                <a:spLocks noChangeShapeType="1"/>
              </p:cNvSpPr>
              <p:nvPr/>
            </p:nvSpPr>
            <p:spPr bwMode="auto">
              <a:xfrm>
                <a:off x="464" y="2360"/>
                <a:ext cx="44"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17" name="Line 105">
                <a:extLst>
                  <a:ext uri="{FF2B5EF4-FFF2-40B4-BE49-F238E27FC236}">
                    <a16:creationId xmlns:a16="http://schemas.microsoft.com/office/drawing/2014/main" id="{4B3AEAAA-B9F5-9387-C762-05D6005DEDDD}"/>
                  </a:ext>
                </a:extLst>
              </p:cNvPr>
              <p:cNvSpPr>
                <a:spLocks noChangeShapeType="1"/>
              </p:cNvSpPr>
              <p:nvPr/>
            </p:nvSpPr>
            <p:spPr bwMode="auto">
              <a:xfrm>
                <a:off x="408" y="2316"/>
                <a:ext cx="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18" name="Freeform 106">
                <a:extLst>
                  <a:ext uri="{FF2B5EF4-FFF2-40B4-BE49-F238E27FC236}">
                    <a16:creationId xmlns:a16="http://schemas.microsoft.com/office/drawing/2014/main" id="{955C9ADB-A919-DF7C-38F6-8822C2982B63}"/>
                  </a:ext>
                </a:extLst>
              </p:cNvPr>
              <p:cNvSpPr>
                <a:spLocks/>
              </p:cNvSpPr>
              <p:nvPr/>
            </p:nvSpPr>
            <p:spPr bwMode="auto">
              <a:xfrm>
                <a:off x="446" y="2212"/>
                <a:ext cx="54" cy="70"/>
              </a:xfrm>
              <a:custGeom>
                <a:avLst/>
                <a:gdLst>
                  <a:gd name="T0" fmla="*/ 44 w 54"/>
                  <a:gd name="T1" fmla="*/ 0 h 70"/>
                  <a:gd name="T2" fmla="*/ 0 w 54"/>
                  <a:gd name="T3" fmla="*/ 70 h 70"/>
                  <a:gd name="T4" fmla="*/ 54 w 54"/>
                  <a:gd name="T5" fmla="*/ 8 h 70"/>
                  <a:gd name="T6" fmla="*/ 0 60000 65536"/>
                  <a:gd name="T7" fmla="*/ 0 60000 65536"/>
                  <a:gd name="T8" fmla="*/ 0 60000 65536"/>
                  <a:gd name="T9" fmla="*/ 0 w 54"/>
                  <a:gd name="T10" fmla="*/ 0 h 70"/>
                  <a:gd name="T11" fmla="*/ 54 w 54"/>
                  <a:gd name="T12" fmla="*/ 70 h 70"/>
                </a:gdLst>
                <a:ahLst/>
                <a:cxnLst>
                  <a:cxn ang="T6">
                    <a:pos x="T0" y="T1"/>
                  </a:cxn>
                  <a:cxn ang="T7">
                    <a:pos x="T2" y="T3"/>
                  </a:cxn>
                  <a:cxn ang="T8">
                    <a:pos x="T4" y="T5"/>
                  </a:cxn>
                </a:cxnLst>
                <a:rect l="T9" t="T10" r="T11" b="T12"/>
                <a:pathLst>
                  <a:path w="54" h="70">
                    <a:moveTo>
                      <a:pt x="44" y="0"/>
                    </a:moveTo>
                    <a:lnTo>
                      <a:pt x="0" y="70"/>
                    </a:lnTo>
                    <a:lnTo>
                      <a:pt x="54" y="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76002" name="Group 109">
              <a:extLst>
                <a:ext uri="{FF2B5EF4-FFF2-40B4-BE49-F238E27FC236}">
                  <a16:creationId xmlns:a16="http://schemas.microsoft.com/office/drawing/2014/main" id="{49D22FA7-ACA8-0342-5352-6924A90E788C}"/>
                </a:ext>
              </a:extLst>
            </p:cNvPr>
            <p:cNvGrpSpPr>
              <a:grpSpLocks/>
            </p:cNvGrpSpPr>
            <p:nvPr/>
          </p:nvGrpSpPr>
          <p:grpSpPr bwMode="auto">
            <a:xfrm>
              <a:off x="730" y="2311"/>
              <a:ext cx="305" cy="98"/>
              <a:chOff x="594" y="2175"/>
              <a:chExt cx="305" cy="98"/>
            </a:xfrm>
          </p:grpSpPr>
          <p:sp>
            <p:nvSpPr>
              <p:cNvPr id="76010" name="Oval 110">
                <a:extLst>
                  <a:ext uri="{FF2B5EF4-FFF2-40B4-BE49-F238E27FC236}">
                    <a16:creationId xmlns:a16="http://schemas.microsoft.com/office/drawing/2014/main" id="{F2702423-47DE-FBFF-A64E-D97D141D0C9B}"/>
                  </a:ext>
                </a:extLst>
              </p:cNvPr>
              <p:cNvSpPr>
                <a:spLocks noChangeArrowheads="1"/>
              </p:cNvSpPr>
              <p:nvPr/>
            </p:nvSpPr>
            <p:spPr bwMode="auto">
              <a:xfrm>
                <a:off x="594" y="2175"/>
                <a:ext cx="305" cy="98"/>
              </a:xfrm>
              <a:prstGeom prst="ellipse">
                <a:avLst/>
              </a:prstGeom>
              <a:solidFill>
                <a:schemeClr val="folHlink"/>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11" name="Line 111">
                <a:extLst>
                  <a:ext uri="{FF2B5EF4-FFF2-40B4-BE49-F238E27FC236}">
                    <a16:creationId xmlns:a16="http://schemas.microsoft.com/office/drawing/2014/main" id="{89CDA00B-DCE1-4401-B165-37360DB0D377}"/>
                  </a:ext>
                </a:extLst>
              </p:cNvPr>
              <p:cNvSpPr>
                <a:spLocks noChangeShapeType="1"/>
              </p:cNvSpPr>
              <p:nvPr/>
            </p:nvSpPr>
            <p:spPr bwMode="auto">
              <a:xfrm flipH="1">
                <a:off x="760" y="2184"/>
                <a:ext cx="68"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12" name="Line 112">
                <a:extLst>
                  <a:ext uri="{FF2B5EF4-FFF2-40B4-BE49-F238E27FC236}">
                    <a16:creationId xmlns:a16="http://schemas.microsoft.com/office/drawing/2014/main" id="{3675F5AB-1339-67BC-7F17-3F20B16440B5}"/>
                  </a:ext>
                </a:extLst>
              </p:cNvPr>
              <p:cNvSpPr>
                <a:spLocks noChangeShapeType="1"/>
              </p:cNvSpPr>
              <p:nvPr/>
            </p:nvSpPr>
            <p:spPr bwMode="auto">
              <a:xfrm flipV="1">
                <a:off x="760" y="2188"/>
                <a:ext cx="88"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003" name="Group 113">
              <a:extLst>
                <a:ext uri="{FF2B5EF4-FFF2-40B4-BE49-F238E27FC236}">
                  <a16:creationId xmlns:a16="http://schemas.microsoft.com/office/drawing/2014/main" id="{F62054C6-04FF-3ECD-01F7-331B6BBFA99A}"/>
                </a:ext>
              </a:extLst>
            </p:cNvPr>
            <p:cNvGrpSpPr>
              <a:grpSpLocks/>
            </p:cNvGrpSpPr>
            <p:nvPr/>
          </p:nvGrpSpPr>
          <p:grpSpPr bwMode="auto">
            <a:xfrm>
              <a:off x="534" y="2457"/>
              <a:ext cx="305" cy="98"/>
              <a:chOff x="594" y="2175"/>
              <a:chExt cx="305" cy="98"/>
            </a:xfrm>
          </p:grpSpPr>
          <p:sp>
            <p:nvSpPr>
              <p:cNvPr id="76007" name="Oval 114">
                <a:extLst>
                  <a:ext uri="{FF2B5EF4-FFF2-40B4-BE49-F238E27FC236}">
                    <a16:creationId xmlns:a16="http://schemas.microsoft.com/office/drawing/2014/main" id="{0A8B2F6D-C4BC-E332-6CA9-0201116BC5D3}"/>
                  </a:ext>
                </a:extLst>
              </p:cNvPr>
              <p:cNvSpPr>
                <a:spLocks noChangeArrowheads="1"/>
              </p:cNvSpPr>
              <p:nvPr/>
            </p:nvSpPr>
            <p:spPr bwMode="auto">
              <a:xfrm>
                <a:off x="594" y="2175"/>
                <a:ext cx="305" cy="98"/>
              </a:xfrm>
              <a:prstGeom prst="ellipse">
                <a:avLst/>
              </a:prstGeom>
              <a:solidFill>
                <a:schemeClr val="folHlink"/>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6008" name="Line 115">
                <a:extLst>
                  <a:ext uri="{FF2B5EF4-FFF2-40B4-BE49-F238E27FC236}">
                    <a16:creationId xmlns:a16="http://schemas.microsoft.com/office/drawing/2014/main" id="{2B0DB388-5BB4-87CD-DFF2-96010F2A6964}"/>
                  </a:ext>
                </a:extLst>
              </p:cNvPr>
              <p:cNvSpPr>
                <a:spLocks noChangeShapeType="1"/>
              </p:cNvSpPr>
              <p:nvPr/>
            </p:nvSpPr>
            <p:spPr bwMode="auto">
              <a:xfrm flipH="1">
                <a:off x="760" y="2184"/>
                <a:ext cx="68"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09" name="Line 116">
                <a:extLst>
                  <a:ext uri="{FF2B5EF4-FFF2-40B4-BE49-F238E27FC236}">
                    <a16:creationId xmlns:a16="http://schemas.microsoft.com/office/drawing/2014/main" id="{D03B19E4-B64F-548D-2F80-8D82707B4D78}"/>
                  </a:ext>
                </a:extLst>
              </p:cNvPr>
              <p:cNvSpPr>
                <a:spLocks noChangeShapeType="1"/>
              </p:cNvSpPr>
              <p:nvPr/>
            </p:nvSpPr>
            <p:spPr bwMode="auto">
              <a:xfrm flipV="1">
                <a:off x="760" y="2188"/>
                <a:ext cx="88"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6004" name="Line 117">
              <a:extLst>
                <a:ext uri="{FF2B5EF4-FFF2-40B4-BE49-F238E27FC236}">
                  <a16:creationId xmlns:a16="http://schemas.microsoft.com/office/drawing/2014/main" id="{C91160CF-CDB7-CE12-24E1-C430189FF2E0}"/>
                </a:ext>
              </a:extLst>
            </p:cNvPr>
            <p:cNvSpPr>
              <a:spLocks noChangeShapeType="1"/>
            </p:cNvSpPr>
            <p:nvPr/>
          </p:nvSpPr>
          <p:spPr bwMode="auto">
            <a:xfrm>
              <a:off x="800" y="2268"/>
              <a:ext cx="42"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05" name="Line 118">
              <a:extLst>
                <a:ext uri="{FF2B5EF4-FFF2-40B4-BE49-F238E27FC236}">
                  <a16:creationId xmlns:a16="http://schemas.microsoft.com/office/drawing/2014/main" id="{0F2AF6A7-465E-E0F1-989B-07D5E47B97C8}"/>
                </a:ext>
              </a:extLst>
            </p:cNvPr>
            <p:cNvSpPr>
              <a:spLocks noChangeShapeType="1"/>
            </p:cNvSpPr>
            <p:nvPr/>
          </p:nvSpPr>
          <p:spPr bwMode="auto">
            <a:xfrm flipH="1">
              <a:off x="750" y="2408"/>
              <a:ext cx="9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006" name="Line 119">
              <a:extLst>
                <a:ext uri="{FF2B5EF4-FFF2-40B4-BE49-F238E27FC236}">
                  <a16:creationId xmlns:a16="http://schemas.microsoft.com/office/drawing/2014/main" id="{A51C72F5-5F5C-E1CE-FFD1-E0EBC9168D35}"/>
                </a:ext>
              </a:extLst>
            </p:cNvPr>
            <p:cNvSpPr>
              <a:spLocks noChangeShapeType="1"/>
            </p:cNvSpPr>
            <p:nvPr/>
          </p:nvSpPr>
          <p:spPr bwMode="auto">
            <a:xfrm>
              <a:off x="540" y="2346"/>
              <a:ext cx="170" cy="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75791" name="Rectangle 138">
            <a:extLst>
              <a:ext uri="{FF2B5EF4-FFF2-40B4-BE49-F238E27FC236}">
                <a16:creationId xmlns:a16="http://schemas.microsoft.com/office/drawing/2014/main" id="{6A028AEA-4412-094E-7788-7E66B7B237A5}"/>
              </a:ext>
            </a:extLst>
          </p:cNvPr>
          <p:cNvSpPr>
            <a:spLocks noChangeArrowheads="1"/>
          </p:cNvSpPr>
          <p:nvPr/>
        </p:nvSpPr>
        <p:spPr bwMode="auto">
          <a:xfrm>
            <a:off x="1560513" y="2640013"/>
            <a:ext cx="1144588" cy="812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792" name="Group 159">
            <a:extLst>
              <a:ext uri="{FF2B5EF4-FFF2-40B4-BE49-F238E27FC236}">
                <a16:creationId xmlns:a16="http://schemas.microsoft.com/office/drawing/2014/main" id="{40F1AA4F-26CE-DD48-02B5-52C44EB8596C}"/>
              </a:ext>
            </a:extLst>
          </p:cNvPr>
          <p:cNvGrpSpPr>
            <a:grpSpLocks/>
          </p:cNvGrpSpPr>
          <p:nvPr/>
        </p:nvGrpSpPr>
        <p:grpSpPr bwMode="auto">
          <a:xfrm>
            <a:off x="1531938" y="4059238"/>
            <a:ext cx="1144588" cy="812800"/>
            <a:chOff x="274" y="2637"/>
            <a:chExt cx="721" cy="512"/>
          </a:xfrm>
        </p:grpSpPr>
        <p:grpSp>
          <p:nvGrpSpPr>
            <p:cNvPr id="75967" name="Group 136">
              <a:extLst>
                <a:ext uri="{FF2B5EF4-FFF2-40B4-BE49-F238E27FC236}">
                  <a16:creationId xmlns:a16="http://schemas.microsoft.com/office/drawing/2014/main" id="{E35D260E-2E75-0C46-2A28-56DCDEF5836B}"/>
                </a:ext>
              </a:extLst>
            </p:cNvPr>
            <p:cNvGrpSpPr>
              <a:grpSpLocks/>
            </p:cNvGrpSpPr>
            <p:nvPr/>
          </p:nvGrpSpPr>
          <p:grpSpPr bwMode="auto">
            <a:xfrm>
              <a:off x="542" y="2685"/>
              <a:ext cx="162" cy="150"/>
              <a:chOff x="604" y="2968"/>
              <a:chExt cx="162" cy="150"/>
            </a:xfrm>
          </p:grpSpPr>
          <p:grpSp>
            <p:nvGrpSpPr>
              <p:cNvPr id="75996" name="Group 123">
                <a:extLst>
                  <a:ext uri="{FF2B5EF4-FFF2-40B4-BE49-F238E27FC236}">
                    <a16:creationId xmlns:a16="http://schemas.microsoft.com/office/drawing/2014/main" id="{6570D05F-2EAB-9A58-C4EF-2E199F3AB21F}"/>
                  </a:ext>
                </a:extLst>
              </p:cNvPr>
              <p:cNvGrpSpPr>
                <a:grpSpLocks/>
              </p:cNvGrpSpPr>
              <p:nvPr/>
            </p:nvGrpSpPr>
            <p:grpSpPr bwMode="auto">
              <a:xfrm>
                <a:off x="612" y="2968"/>
                <a:ext cx="148" cy="148"/>
                <a:chOff x="286" y="3064"/>
                <a:chExt cx="148" cy="148"/>
              </a:xfrm>
            </p:grpSpPr>
            <p:sp>
              <p:nvSpPr>
                <p:cNvPr id="75998" name="Oval 124">
                  <a:extLst>
                    <a:ext uri="{FF2B5EF4-FFF2-40B4-BE49-F238E27FC236}">
                      <a16:creationId xmlns:a16="http://schemas.microsoft.com/office/drawing/2014/main" id="{6EB8BB38-CD09-B72C-AA49-AA2AA9048EE4}"/>
                    </a:ext>
                  </a:extLst>
                </p:cNvPr>
                <p:cNvSpPr>
                  <a:spLocks noChangeArrowheads="1"/>
                </p:cNvSpPr>
                <p:nvPr/>
              </p:nvSpPr>
              <p:spPr bwMode="auto">
                <a:xfrm>
                  <a:off x="286" y="3064"/>
                  <a:ext cx="148" cy="148"/>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99" name="Freeform 125">
                  <a:extLst>
                    <a:ext uri="{FF2B5EF4-FFF2-40B4-BE49-F238E27FC236}">
                      <a16:creationId xmlns:a16="http://schemas.microsoft.com/office/drawing/2014/main" id="{61456655-9719-A236-12CD-C9FCD6D486BD}"/>
                    </a:ext>
                  </a:extLst>
                </p:cNvPr>
                <p:cNvSpPr>
                  <a:spLocks/>
                </p:cNvSpPr>
                <p:nvPr/>
              </p:nvSpPr>
              <p:spPr bwMode="auto">
                <a:xfrm>
                  <a:off x="328" y="3076"/>
                  <a:ext cx="88" cy="128"/>
                </a:xfrm>
                <a:custGeom>
                  <a:avLst/>
                  <a:gdLst>
                    <a:gd name="T0" fmla="*/ 70 w 88"/>
                    <a:gd name="T1" fmla="*/ 0 h 128"/>
                    <a:gd name="T2" fmla="*/ 0 w 88"/>
                    <a:gd name="T3" fmla="*/ 128 h 128"/>
                    <a:gd name="T4" fmla="*/ 88 w 88"/>
                    <a:gd name="T5" fmla="*/ 20 h 128"/>
                    <a:gd name="T6" fmla="*/ 0 60000 65536"/>
                    <a:gd name="T7" fmla="*/ 0 60000 65536"/>
                    <a:gd name="T8" fmla="*/ 0 60000 65536"/>
                    <a:gd name="T9" fmla="*/ 0 w 88"/>
                    <a:gd name="T10" fmla="*/ 0 h 128"/>
                    <a:gd name="T11" fmla="*/ 88 w 88"/>
                    <a:gd name="T12" fmla="*/ 128 h 128"/>
                  </a:gdLst>
                  <a:ahLst/>
                  <a:cxnLst>
                    <a:cxn ang="T6">
                      <a:pos x="T0" y="T1"/>
                    </a:cxn>
                    <a:cxn ang="T7">
                      <a:pos x="T2" y="T3"/>
                    </a:cxn>
                    <a:cxn ang="T8">
                      <a:pos x="T4" y="T5"/>
                    </a:cxn>
                  </a:cxnLst>
                  <a:rect l="T9" t="T10" r="T11" b="T12"/>
                  <a:pathLst>
                    <a:path w="88" h="128">
                      <a:moveTo>
                        <a:pt x="70" y="0"/>
                      </a:moveTo>
                      <a:lnTo>
                        <a:pt x="0" y="128"/>
                      </a:lnTo>
                      <a:lnTo>
                        <a:pt x="88" y="2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75997" name="Line 126">
                <a:extLst>
                  <a:ext uri="{FF2B5EF4-FFF2-40B4-BE49-F238E27FC236}">
                    <a16:creationId xmlns:a16="http://schemas.microsoft.com/office/drawing/2014/main" id="{A6B072AD-BA48-D104-3817-2A8C7EF9F937}"/>
                  </a:ext>
                </a:extLst>
              </p:cNvPr>
              <p:cNvSpPr>
                <a:spLocks noChangeShapeType="1"/>
              </p:cNvSpPr>
              <p:nvPr/>
            </p:nvSpPr>
            <p:spPr bwMode="auto">
              <a:xfrm>
                <a:off x="604" y="3118"/>
                <a:ext cx="1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5968" name="Group 135">
              <a:extLst>
                <a:ext uri="{FF2B5EF4-FFF2-40B4-BE49-F238E27FC236}">
                  <a16:creationId xmlns:a16="http://schemas.microsoft.com/office/drawing/2014/main" id="{02DE42A3-7079-FC57-F92B-3F4DD59906DC}"/>
                </a:ext>
              </a:extLst>
            </p:cNvPr>
            <p:cNvGrpSpPr>
              <a:grpSpLocks/>
            </p:cNvGrpSpPr>
            <p:nvPr/>
          </p:nvGrpSpPr>
          <p:grpSpPr bwMode="auto">
            <a:xfrm>
              <a:off x="329" y="2833"/>
              <a:ext cx="148" cy="148"/>
              <a:chOff x="286" y="3064"/>
              <a:chExt cx="148" cy="148"/>
            </a:xfrm>
          </p:grpSpPr>
          <p:sp>
            <p:nvSpPr>
              <p:cNvPr id="75988" name="Oval 120">
                <a:extLst>
                  <a:ext uri="{FF2B5EF4-FFF2-40B4-BE49-F238E27FC236}">
                    <a16:creationId xmlns:a16="http://schemas.microsoft.com/office/drawing/2014/main" id="{D99282C9-1A09-62B9-A82B-029752ECA464}"/>
                  </a:ext>
                </a:extLst>
              </p:cNvPr>
              <p:cNvSpPr>
                <a:spLocks noChangeArrowheads="1"/>
              </p:cNvSpPr>
              <p:nvPr/>
            </p:nvSpPr>
            <p:spPr bwMode="auto">
              <a:xfrm>
                <a:off x="286" y="3064"/>
                <a:ext cx="148" cy="148"/>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989" name="Group 128">
                <a:extLst>
                  <a:ext uri="{FF2B5EF4-FFF2-40B4-BE49-F238E27FC236}">
                    <a16:creationId xmlns:a16="http://schemas.microsoft.com/office/drawing/2014/main" id="{8298B8BD-E31D-5558-0F2D-F551B7300045}"/>
                  </a:ext>
                </a:extLst>
              </p:cNvPr>
              <p:cNvGrpSpPr>
                <a:grpSpLocks/>
              </p:cNvGrpSpPr>
              <p:nvPr/>
            </p:nvGrpSpPr>
            <p:grpSpPr bwMode="auto">
              <a:xfrm>
                <a:off x="334" y="3074"/>
                <a:ext cx="58" cy="123"/>
                <a:chOff x="408" y="2202"/>
                <a:chExt cx="116" cy="246"/>
              </a:xfrm>
            </p:grpSpPr>
            <p:sp>
              <p:nvSpPr>
                <p:cNvPr id="75990" name="Oval 129">
                  <a:extLst>
                    <a:ext uri="{FF2B5EF4-FFF2-40B4-BE49-F238E27FC236}">
                      <a16:creationId xmlns:a16="http://schemas.microsoft.com/office/drawing/2014/main" id="{67DB8F68-1985-BA82-A25A-0FC6BCE3B907}"/>
                    </a:ext>
                  </a:extLst>
                </p:cNvPr>
                <p:cNvSpPr>
                  <a:spLocks noChangeArrowheads="1"/>
                </p:cNvSpPr>
                <p:nvPr/>
              </p:nvSpPr>
              <p:spPr bwMode="auto">
                <a:xfrm>
                  <a:off x="422" y="2202"/>
                  <a:ext cx="90" cy="90"/>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91" name="Line 130">
                  <a:extLst>
                    <a:ext uri="{FF2B5EF4-FFF2-40B4-BE49-F238E27FC236}">
                      <a16:creationId xmlns:a16="http://schemas.microsoft.com/office/drawing/2014/main" id="{0165B558-9DA7-C8C8-DCF5-D3ADE3228314}"/>
                    </a:ext>
                  </a:extLst>
                </p:cNvPr>
                <p:cNvSpPr>
                  <a:spLocks noChangeShapeType="1"/>
                </p:cNvSpPr>
                <p:nvPr/>
              </p:nvSpPr>
              <p:spPr bwMode="auto">
                <a:xfrm>
                  <a:off x="464" y="2292"/>
                  <a:ext cx="0"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92" name="Line 131">
                  <a:extLst>
                    <a:ext uri="{FF2B5EF4-FFF2-40B4-BE49-F238E27FC236}">
                      <a16:creationId xmlns:a16="http://schemas.microsoft.com/office/drawing/2014/main" id="{75838AFA-A002-2A71-A79E-64650C9F3887}"/>
                    </a:ext>
                  </a:extLst>
                </p:cNvPr>
                <p:cNvSpPr>
                  <a:spLocks noChangeShapeType="1"/>
                </p:cNvSpPr>
                <p:nvPr/>
              </p:nvSpPr>
              <p:spPr bwMode="auto">
                <a:xfrm flipH="1">
                  <a:off x="412" y="2358"/>
                  <a:ext cx="52"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93" name="Line 132">
                  <a:extLst>
                    <a:ext uri="{FF2B5EF4-FFF2-40B4-BE49-F238E27FC236}">
                      <a16:creationId xmlns:a16="http://schemas.microsoft.com/office/drawing/2014/main" id="{EAD74604-9743-B0F9-4872-8FC2C96068F8}"/>
                    </a:ext>
                  </a:extLst>
                </p:cNvPr>
                <p:cNvSpPr>
                  <a:spLocks noChangeShapeType="1"/>
                </p:cNvSpPr>
                <p:nvPr/>
              </p:nvSpPr>
              <p:spPr bwMode="auto">
                <a:xfrm>
                  <a:off x="464" y="2360"/>
                  <a:ext cx="44"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94" name="Line 133">
                  <a:extLst>
                    <a:ext uri="{FF2B5EF4-FFF2-40B4-BE49-F238E27FC236}">
                      <a16:creationId xmlns:a16="http://schemas.microsoft.com/office/drawing/2014/main" id="{236E7C25-499C-E10E-0F87-E0BB472C0A2F}"/>
                    </a:ext>
                  </a:extLst>
                </p:cNvPr>
                <p:cNvSpPr>
                  <a:spLocks noChangeShapeType="1"/>
                </p:cNvSpPr>
                <p:nvPr/>
              </p:nvSpPr>
              <p:spPr bwMode="auto">
                <a:xfrm>
                  <a:off x="408" y="2316"/>
                  <a:ext cx="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95" name="Freeform 134">
                  <a:extLst>
                    <a:ext uri="{FF2B5EF4-FFF2-40B4-BE49-F238E27FC236}">
                      <a16:creationId xmlns:a16="http://schemas.microsoft.com/office/drawing/2014/main" id="{7689507E-FFF6-8B63-E06E-465C408C1F89}"/>
                    </a:ext>
                  </a:extLst>
                </p:cNvPr>
                <p:cNvSpPr>
                  <a:spLocks/>
                </p:cNvSpPr>
                <p:nvPr/>
              </p:nvSpPr>
              <p:spPr bwMode="auto">
                <a:xfrm>
                  <a:off x="446" y="2212"/>
                  <a:ext cx="54" cy="70"/>
                </a:xfrm>
                <a:custGeom>
                  <a:avLst/>
                  <a:gdLst>
                    <a:gd name="T0" fmla="*/ 44 w 54"/>
                    <a:gd name="T1" fmla="*/ 0 h 70"/>
                    <a:gd name="T2" fmla="*/ 0 w 54"/>
                    <a:gd name="T3" fmla="*/ 70 h 70"/>
                    <a:gd name="T4" fmla="*/ 54 w 54"/>
                    <a:gd name="T5" fmla="*/ 8 h 70"/>
                    <a:gd name="T6" fmla="*/ 0 60000 65536"/>
                    <a:gd name="T7" fmla="*/ 0 60000 65536"/>
                    <a:gd name="T8" fmla="*/ 0 60000 65536"/>
                    <a:gd name="T9" fmla="*/ 0 w 54"/>
                    <a:gd name="T10" fmla="*/ 0 h 70"/>
                    <a:gd name="T11" fmla="*/ 54 w 54"/>
                    <a:gd name="T12" fmla="*/ 70 h 70"/>
                  </a:gdLst>
                  <a:ahLst/>
                  <a:cxnLst>
                    <a:cxn ang="T6">
                      <a:pos x="T0" y="T1"/>
                    </a:cxn>
                    <a:cxn ang="T7">
                      <a:pos x="T2" y="T3"/>
                    </a:cxn>
                    <a:cxn ang="T8">
                      <a:pos x="T4" y="T5"/>
                    </a:cxn>
                  </a:cxnLst>
                  <a:rect l="T9" t="T10" r="T11" b="T12"/>
                  <a:pathLst>
                    <a:path w="54" h="70">
                      <a:moveTo>
                        <a:pt x="44" y="0"/>
                      </a:moveTo>
                      <a:lnTo>
                        <a:pt x="0" y="70"/>
                      </a:lnTo>
                      <a:lnTo>
                        <a:pt x="54" y="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grpSp>
          <p:nvGrpSpPr>
            <p:cNvPr id="75969" name="Group 139">
              <a:extLst>
                <a:ext uri="{FF2B5EF4-FFF2-40B4-BE49-F238E27FC236}">
                  <a16:creationId xmlns:a16="http://schemas.microsoft.com/office/drawing/2014/main" id="{E1002A1F-CADB-6D7E-42B9-D2C8AC704EC6}"/>
                </a:ext>
              </a:extLst>
            </p:cNvPr>
            <p:cNvGrpSpPr>
              <a:grpSpLocks/>
            </p:cNvGrpSpPr>
            <p:nvPr/>
          </p:nvGrpSpPr>
          <p:grpSpPr bwMode="auto">
            <a:xfrm>
              <a:off x="622" y="2969"/>
              <a:ext cx="148" cy="148"/>
              <a:chOff x="286" y="3064"/>
              <a:chExt cx="148" cy="148"/>
            </a:xfrm>
          </p:grpSpPr>
          <p:sp>
            <p:nvSpPr>
              <p:cNvPr id="75980" name="Oval 140">
                <a:extLst>
                  <a:ext uri="{FF2B5EF4-FFF2-40B4-BE49-F238E27FC236}">
                    <a16:creationId xmlns:a16="http://schemas.microsoft.com/office/drawing/2014/main" id="{121F116B-34E1-67B2-41C9-AFC8B4B2790A}"/>
                  </a:ext>
                </a:extLst>
              </p:cNvPr>
              <p:cNvSpPr>
                <a:spLocks noChangeArrowheads="1"/>
              </p:cNvSpPr>
              <p:nvPr/>
            </p:nvSpPr>
            <p:spPr bwMode="auto">
              <a:xfrm>
                <a:off x="286" y="3064"/>
                <a:ext cx="148" cy="148"/>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981" name="Group 141">
                <a:extLst>
                  <a:ext uri="{FF2B5EF4-FFF2-40B4-BE49-F238E27FC236}">
                    <a16:creationId xmlns:a16="http://schemas.microsoft.com/office/drawing/2014/main" id="{293883B5-288F-FDD7-E1AD-40D2C757E60F}"/>
                  </a:ext>
                </a:extLst>
              </p:cNvPr>
              <p:cNvGrpSpPr>
                <a:grpSpLocks/>
              </p:cNvGrpSpPr>
              <p:nvPr/>
            </p:nvGrpSpPr>
            <p:grpSpPr bwMode="auto">
              <a:xfrm>
                <a:off x="334" y="3074"/>
                <a:ext cx="58" cy="123"/>
                <a:chOff x="408" y="2202"/>
                <a:chExt cx="116" cy="246"/>
              </a:xfrm>
            </p:grpSpPr>
            <p:sp>
              <p:nvSpPr>
                <p:cNvPr id="75982" name="Oval 142">
                  <a:extLst>
                    <a:ext uri="{FF2B5EF4-FFF2-40B4-BE49-F238E27FC236}">
                      <a16:creationId xmlns:a16="http://schemas.microsoft.com/office/drawing/2014/main" id="{D1A8C291-6D50-B1B6-C346-C269D5899D04}"/>
                    </a:ext>
                  </a:extLst>
                </p:cNvPr>
                <p:cNvSpPr>
                  <a:spLocks noChangeArrowheads="1"/>
                </p:cNvSpPr>
                <p:nvPr/>
              </p:nvSpPr>
              <p:spPr bwMode="auto">
                <a:xfrm>
                  <a:off x="422" y="2202"/>
                  <a:ext cx="90" cy="90"/>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83" name="Line 143">
                  <a:extLst>
                    <a:ext uri="{FF2B5EF4-FFF2-40B4-BE49-F238E27FC236}">
                      <a16:creationId xmlns:a16="http://schemas.microsoft.com/office/drawing/2014/main" id="{32D43B76-C4EC-B509-F655-C712B3F98B48}"/>
                    </a:ext>
                  </a:extLst>
                </p:cNvPr>
                <p:cNvSpPr>
                  <a:spLocks noChangeShapeType="1"/>
                </p:cNvSpPr>
                <p:nvPr/>
              </p:nvSpPr>
              <p:spPr bwMode="auto">
                <a:xfrm>
                  <a:off x="464" y="2292"/>
                  <a:ext cx="0"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84" name="Line 144">
                  <a:extLst>
                    <a:ext uri="{FF2B5EF4-FFF2-40B4-BE49-F238E27FC236}">
                      <a16:creationId xmlns:a16="http://schemas.microsoft.com/office/drawing/2014/main" id="{9CCD4CE9-0277-97D0-DB1D-432331E04A6B}"/>
                    </a:ext>
                  </a:extLst>
                </p:cNvPr>
                <p:cNvSpPr>
                  <a:spLocks noChangeShapeType="1"/>
                </p:cNvSpPr>
                <p:nvPr/>
              </p:nvSpPr>
              <p:spPr bwMode="auto">
                <a:xfrm flipH="1">
                  <a:off x="412" y="2358"/>
                  <a:ext cx="52"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85" name="Line 145">
                  <a:extLst>
                    <a:ext uri="{FF2B5EF4-FFF2-40B4-BE49-F238E27FC236}">
                      <a16:creationId xmlns:a16="http://schemas.microsoft.com/office/drawing/2014/main" id="{FC188DC5-2B66-DA0C-3CAA-9B00F6DBD792}"/>
                    </a:ext>
                  </a:extLst>
                </p:cNvPr>
                <p:cNvSpPr>
                  <a:spLocks noChangeShapeType="1"/>
                </p:cNvSpPr>
                <p:nvPr/>
              </p:nvSpPr>
              <p:spPr bwMode="auto">
                <a:xfrm>
                  <a:off x="464" y="2360"/>
                  <a:ext cx="44"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86" name="Line 146">
                  <a:extLst>
                    <a:ext uri="{FF2B5EF4-FFF2-40B4-BE49-F238E27FC236}">
                      <a16:creationId xmlns:a16="http://schemas.microsoft.com/office/drawing/2014/main" id="{F3A2415D-32A1-0B46-C7FC-B23C73705822}"/>
                    </a:ext>
                  </a:extLst>
                </p:cNvPr>
                <p:cNvSpPr>
                  <a:spLocks noChangeShapeType="1"/>
                </p:cNvSpPr>
                <p:nvPr/>
              </p:nvSpPr>
              <p:spPr bwMode="auto">
                <a:xfrm>
                  <a:off x="408" y="2316"/>
                  <a:ext cx="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87" name="Freeform 147">
                  <a:extLst>
                    <a:ext uri="{FF2B5EF4-FFF2-40B4-BE49-F238E27FC236}">
                      <a16:creationId xmlns:a16="http://schemas.microsoft.com/office/drawing/2014/main" id="{28300A89-5163-2A8C-1B72-829DF91BE21B}"/>
                    </a:ext>
                  </a:extLst>
                </p:cNvPr>
                <p:cNvSpPr>
                  <a:spLocks/>
                </p:cNvSpPr>
                <p:nvPr/>
              </p:nvSpPr>
              <p:spPr bwMode="auto">
                <a:xfrm>
                  <a:off x="446" y="2212"/>
                  <a:ext cx="54" cy="70"/>
                </a:xfrm>
                <a:custGeom>
                  <a:avLst/>
                  <a:gdLst>
                    <a:gd name="T0" fmla="*/ 44 w 54"/>
                    <a:gd name="T1" fmla="*/ 0 h 70"/>
                    <a:gd name="T2" fmla="*/ 0 w 54"/>
                    <a:gd name="T3" fmla="*/ 70 h 70"/>
                    <a:gd name="T4" fmla="*/ 54 w 54"/>
                    <a:gd name="T5" fmla="*/ 8 h 70"/>
                    <a:gd name="T6" fmla="*/ 0 60000 65536"/>
                    <a:gd name="T7" fmla="*/ 0 60000 65536"/>
                    <a:gd name="T8" fmla="*/ 0 60000 65536"/>
                    <a:gd name="T9" fmla="*/ 0 w 54"/>
                    <a:gd name="T10" fmla="*/ 0 h 70"/>
                    <a:gd name="T11" fmla="*/ 54 w 54"/>
                    <a:gd name="T12" fmla="*/ 70 h 70"/>
                  </a:gdLst>
                  <a:ahLst/>
                  <a:cxnLst>
                    <a:cxn ang="T6">
                      <a:pos x="T0" y="T1"/>
                    </a:cxn>
                    <a:cxn ang="T7">
                      <a:pos x="T2" y="T3"/>
                    </a:cxn>
                    <a:cxn ang="T8">
                      <a:pos x="T4" y="T5"/>
                    </a:cxn>
                  </a:cxnLst>
                  <a:rect l="T9" t="T10" r="T11" b="T12"/>
                  <a:pathLst>
                    <a:path w="54" h="70">
                      <a:moveTo>
                        <a:pt x="44" y="0"/>
                      </a:moveTo>
                      <a:lnTo>
                        <a:pt x="0" y="70"/>
                      </a:lnTo>
                      <a:lnTo>
                        <a:pt x="54" y="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grpSp>
          <p:nvGrpSpPr>
            <p:cNvPr id="75970" name="Group 148">
              <a:extLst>
                <a:ext uri="{FF2B5EF4-FFF2-40B4-BE49-F238E27FC236}">
                  <a16:creationId xmlns:a16="http://schemas.microsoft.com/office/drawing/2014/main" id="{1E8EB04C-3A8E-62BF-7FB8-A966E64C13CC}"/>
                </a:ext>
              </a:extLst>
            </p:cNvPr>
            <p:cNvGrpSpPr>
              <a:grpSpLocks/>
            </p:cNvGrpSpPr>
            <p:nvPr/>
          </p:nvGrpSpPr>
          <p:grpSpPr bwMode="auto">
            <a:xfrm>
              <a:off x="783" y="2780"/>
              <a:ext cx="162" cy="150"/>
              <a:chOff x="604" y="2968"/>
              <a:chExt cx="162" cy="150"/>
            </a:xfrm>
          </p:grpSpPr>
          <p:grpSp>
            <p:nvGrpSpPr>
              <p:cNvPr id="75976" name="Group 149">
                <a:extLst>
                  <a:ext uri="{FF2B5EF4-FFF2-40B4-BE49-F238E27FC236}">
                    <a16:creationId xmlns:a16="http://schemas.microsoft.com/office/drawing/2014/main" id="{2C110D31-A777-7603-4353-BF3618B901D2}"/>
                  </a:ext>
                </a:extLst>
              </p:cNvPr>
              <p:cNvGrpSpPr>
                <a:grpSpLocks/>
              </p:cNvGrpSpPr>
              <p:nvPr/>
            </p:nvGrpSpPr>
            <p:grpSpPr bwMode="auto">
              <a:xfrm>
                <a:off x="612" y="2968"/>
                <a:ext cx="148" cy="148"/>
                <a:chOff x="286" y="3064"/>
                <a:chExt cx="148" cy="148"/>
              </a:xfrm>
            </p:grpSpPr>
            <p:sp>
              <p:nvSpPr>
                <p:cNvPr id="75978" name="Oval 150">
                  <a:extLst>
                    <a:ext uri="{FF2B5EF4-FFF2-40B4-BE49-F238E27FC236}">
                      <a16:creationId xmlns:a16="http://schemas.microsoft.com/office/drawing/2014/main" id="{C36C0545-85EC-1781-3D1F-AB2453929E8F}"/>
                    </a:ext>
                  </a:extLst>
                </p:cNvPr>
                <p:cNvSpPr>
                  <a:spLocks noChangeArrowheads="1"/>
                </p:cNvSpPr>
                <p:nvPr/>
              </p:nvSpPr>
              <p:spPr bwMode="auto">
                <a:xfrm>
                  <a:off x="286" y="3064"/>
                  <a:ext cx="148" cy="148"/>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79" name="Freeform 151">
                  <a:extLst>
                    <a:ext uri="{FF2B5EF4-FFF2-40B4-BE49-F238E27FC236}">
                      <a16:creationId xmlns:a16="http://schemas.microsoft.com/office/drawing/2014/main" id="{6A98B29B-B564-56BF-B023-9AB8CE04F26C}"/>
                    </a:ext>
                  </a:extLst>
                </p:cNvPr>
                <p:cNvSpPr>
                  <a:spLocks/>
                </p:cNvSpPr>
                <p:nvPr/>
              </p:nvSpPr>
              <p:spPr bwMode="auto">
                <a:xfrm>
                  <a:off x="328" y="3076"/>
                  <a:ext cx="88" cy="128"/>
                </a:xfrm>
                <a:custGeom>
                  <a:avLst/>
                  <a:gdLst>
                    <a:gd name="T0" fmla="*/ 70 w 88"/>
                    <a:gd name="T1" fmla="*/ 0 h 128"/>
                    <a:gd name="T2" fmla="*/ 0 w 88"/>
                    <a:gd name="T3" fmla="*/ 128 h 128"/>
                    <a:gd name="T4" fmla="*/ 88 w 88"/>
                    <a:gd name="T5" fmla="*/ 20 h 128"/>
                    <a:gd name="T6" fmla="*/ 0 60000 65536"/>
                    <a:gd name="T7" fmla="*/ 0 60000 65536"/>
                    <a:gd name="T8" fmla="*/ 0 60000 65536"/>
                    <a:gd name="T9" fmla="*/ 0 w 88"/>
                    <a:gd name="T10" fmla="*/ 0 h 128"/>
                    <a:gd name="T11" fmla="*/ 88 w 88"/>
                    <a:gd name="T12" fmla="*/ 128 h 128"/>
                  </a:gdLst>
                  <a:ahLst/>
                  <a:cxnLst>
                    <a:cxn ang="T6">
                      <a:pos x="T0" y="T1"/>
                    </a:cxn>
                    <a:cxn ang="T7">
                      <a:pos x="T2" y="T3"/>
                    </a:cxn>
                    <a:cxn ang="T8">
                      <a:pos x="T4" y="T5"/>
                    </a:cxn>
                  </a:cxnLst>
                  <a:rect l="T9" t="T10" r="T11" b="T12"/>
                  <a:pathLst>
                    <a:path w="88" h="128">
                      <a:moveTo>
                        <a:pt x="70" y="0"/>
                      </a:moveTo>
                      <a:lnTo>
                        <a:pt x="0" y="128"/>
                      </a:lnTo>
                      <a:lnTo>
                        <a:pt x="88" y="2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75977" name="Line 152">
                <a:extLst>
                  <a:ext uri="{FF2B5EF4-FFF2-40B4-BE49-F238E27FC236}">
                    <a16:creationId xmlns:a16="http://schemas.microsoft.com/office/drawing/2014/main" id="{55E645AF-A476-ECE8-93A1-D389725C756D}"/>
                  </a:ext>
                </a:extLst>
              </p:cNvPr>
              <p:cNvSpPr>
                <a:spLocks noChangeShapeType="1"/>
              </p:cNvSpPr>
              <p:nvPr/>
            </p:nvSpPr>
            <p:spPr bwMode="auto">
              <a:xfrm>
                <a:off x="604" y="3118"/>
                <a:ext cx="1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5971" name="Line 153">
              <a:extLst>
                <a:ext uri="{FF2B5EF4-FFF2-40B4-BE49-F238E27FC236}">
                  <a16:creationId xmlns:a16="http://schemas.microsoft.com/office/drawing/2014/main" id="{DE781BA3-CAC0-9E74-90BD-F875463AB21F}"/>
                </a:ext>
              </a:extLst>
            </p:cNvPr>
            <p:cNvSpPr>
              <a:spLocks noChangeShapeType="1"/>
            </p:cNvSpPr>
            <p:nvPr/>
          </p:nvSpPr>
          <p:spPr bwMode="auto">
            <a:xfrm flipV="1">
              <a:off x="446" y="2775"/>
              <a:ext cx="101"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72" name="Line 154">
              <a:extLst>
                <a:ext uri="{FF2B5EF4-FFF2-40B4-BE49-F238E27FC236}">
                  <a16:creationId xmlns:a16="http://schemas.microsoft.com/office/drawing/2014/main" id="{1D21895C-88B4-455E-1906-C665E02427C7}"/>
                </a:ext>
              </a:extLst>
            </p:cNvPr>
            <p:cNvSpPr>
              <a:spLocks noChangeShapeType="1"/>
            </p:cNvSpPr>
            <p:nvPr/>
          </p:nvSpPr>
          <p:spPr bwMode="auto">
            <a:xfrm>
              <a:off x="693" y="2769"/>
              <a:ext cx="102"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73" name="Line 155">
              <a:extLst>
                <a:ext uri="{FF2B5EF4-FFF2-40B4-BE49-F238E27FC236}">
                  <a16:creationId xmlns:a16="http://schemas.microsoft.com/office/drawing/2014/main" id="{F5F72127-6BD7-E96D-2C3B-83F4024C5956}"/>
                </a:ext>
              </a:extLst>
            </p:cNvPr>
            <p:cNvSpPr>
              <a:spLocks noChangeShapeType="1"/>
            </p:cNvSpPr>
            <p:nvPr/>
          </p:nvSpPr>
          <p:spPr bwMode="auto">
            <a:xfrm flipV="1">
              <a:off x="477" y="2868"/>
              <a:ext cx="309"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74" name="Line 156">
              <a:extLst>
                <a:ext uri="{FF2B5EF4-FFF2-40B4-BE49-F238E27FC236}">
                  <a16:creationId xmlns:a16="http://schemas.microsoft.com/office/drawing/2014/main" id="{DD13F771-2DE6-FE46-9982-9988C1B5851A}"/>
                </a:ext>
              </a:extLst>
            </p:cNvPr>
            <p:cNvSpPr>
              <a:spLocks noChangeShapeType="1"/>
            </p:cNvSpPr>
            <p:nvPr/>
          </p:nvSpPr>
          <p:spPr bwMode="auto">
            <a:xfrm flipH="1">
              <a:off x="768" y="2931"/>
              <a:ext cx="90" cy="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75" name="Rectangle 157">
              <a:extLst>
                <a:ext uri="{FF2B5EF4-FFF2-40B4-BE49-F238E27FC236}">
                  <a16:creationId xmlns:a16="http://schemas.microsoft.com/office/drawing/2014/main" id="{EC063595-CA91-1FDE-6C16-46333ABD121E}"/>
                </a:ext>
              </a:extLst>
            </p:cNvPr>
            <p:cNvSpPr>
              <a:spLocks noChangeArrowheads="1"/>
            </p:cNvSpPr>
            <p:nvPr/>
          </p:nvSpPr>
          <p:spPr bwMode="auto">
            <a:xfrm>
              <a:off x="274" y="2637"/>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75793" name="Rectangle 158">
            <a:extLst>
              <a:ext uri="{FF2B5EF4-FFF2-40B4-BE49-F238E27FC236}">
                <a16:creationId xmlns:a16="http://schemas.microsoft.com/office/drawing/2014/main" id="{7445D058-D76F-7A77-EE5F-E2CB6FE8305F}"/>
              </a:ext>
            </a:extLst>
          </p:cNvPr>
          <p:cNvSpPr>
            <a:spLocks noChangeArrowheads="1"/>
          </p:cNvSpPr>
          <p:nvPr/>
        </p:nvSpPr>
        <p:spPr bwMode="auto">
          <a:xfrm>
            <a:off x="1144589" y="4846638"/>
            <a:ext cx="19034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Business</a:t>
            </a:r>
          </a:p>
          <a:p>
            <a:pPr eaLnBrk="1" hangingPunct="1"/>
            <a:r>
              <a:rPr lang="en-US" altLang="en-US" sz="1400" b="0"/>
              <a:t>Domain Model</a:t>
            </a:r>
          </a:p>
        </p:txBody>
      </p:sp>
      <p:sp>
        <p:nvSpPr>
          <p:cNvPr id="75794" name="Rectangle 213">
            <a:extLst>
              <a:ext uri="{FF2B5EF4-FFF2-40B4-BE49-F238E27FC236}">
                <a16:creationId xmlns:a16="http://schemas.microsoft.com/office/drawing/2014/main" id="{93C8FBD4-3C86-6C74-70AB-E101F2FD7047}"/>
              </a:ext>
            </a:extLst>
          </p:cNvPr>
          <p:cNvSpPr>
            <a:spLocks noChangeArrowheads="1"/>
          </p:cNvSpPr>
          <p:nvPr/>
        </p:nvSpPr>
        <p:spPr bwMode="auto">
          <a:xfrm>
            <a:off x="1144589" y="6292850"/>
            <a:ext cx="19034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Business</a:t>
            </a:r>
          </a:p>
          <a:p>
            <a:pPr eaLnBrk="1" hangingPunct="1"/>
            <a:r>
              <a:rPr lang="en-US" altLang="en-US" sz="1400" b="0"/>
              <a:t>Process Model</a:t>
            </a:r>
          </a:p>
        </p:txBody>
      </p:sp>
      <p:sp>
        <p:nvSpPr>
          <p:cNvPr id="75795" name="Rectangle 215">
            <a:extLst>
              <a:ext uri="{FF2B5EF4-FFF2-40B4-BE49-F238E27FC236}">
                <a16:creationId xmlns:a16="http://schemas.microsoft.com/office/drawing/2014/main" id="{303A6D96-6908-79CB-4FC1-184212CEF25B}"/>
              </a:ext>
            </a:extLst>
          </p:cNvPr>
          <p:cNvSpPr>
            <a:spLocks noChangeArrowheads="1"/>
          </p:cNvSpPr>
          <p:nvPr/>
        </p:nvSpPr>
        <p:spPr bwMode="auto">
          <a:xfrm>
            <a:off x="3140076" y="3429000"/>
            <a:ext cx="1903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Use-Case</a:t>
            </a:r>
          </a:p>
          <a:p>
            <a:pPr eaLnBrk="1" hangingPunct="1"/>
            <a:r>
              <a:rPr lang="en-US" altLang="en-US" sz="1400" b="0"/>
              <a:t>Model</a:t>
            </a:r>
          </a:p>
        </p:txBody>
      </p:sp>
      <p:grpSp>
        <p:nvGrpSpPr>
          <p:cNvPr id="75796" name="Group 353">
            <a:extLst>
              <a:ext uri="{FF2B5EF4-FFF2-40B4-BE49-F238E27FC236}">
                <a16:creationId xmlns:a16="http://schemas.microsoft.com/office/drawing/2014/main" id="{C6623ECF-FFE2-A114-6782-8AFAC911BAFF}"/>
              </a:ext>
            </a:extLst>
          </p:cNvPr>
          <p:cNvGrpSpPr>
            <a:grpSpLocks/>
          </p:cNvGrpSpPr>
          <p:nvPr/>
        </p:nvGrpSpPr>
        <p:grpSpPr bwMode="auto">
          <a:xfrm>
            <a:off x="3556002" y="2673350"/>
            <a:ext cx="1144587" cy="812800"/>
            <a:chOff x="1519" y="1684"/>
            <a:chExt cx="721" cy="512"/>
          </a:xfrm>
        </p:grpSpPr>
        <p:sp>
          <p:nvSpPr>
            <p:cNvPr id="75954" name="Rectangle 216">
              <a:extLst>
                <a:ext uri="{FF2B5EF4-FFF2-40B4-BE49-F238E27FC236}">
                  <a16:creationId xmlns:a16="http://schemas.microsoft.com/office/drawing/2014/main" id="{AAFB1971-562B-9D15-2799-5B60FDB23BEF}"/>
                </a:ext>
              </a:extLst>
            </p:cNvPr>
            <p:cNvSpPr>
              <a:spLocks noChangeArrowheads="1"/>
            </p:cNvSpPr>
            <p:nvPr/>
          </p:nvSpPr>
          <p:spPr bwMode="auto">
            <a:xfrm>
              <a:off x="1519" y="1684"/>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55" name="Oval 219">
              <a:extLst>
                <a:ext uri="{FF2B5EF4-FFF2-40B4-BE49-F238E27FC236}">
                  <a16:creationId xmlns:a16="http://schemas.microsoft.com/office/drawing/2014/main" id="{DE8D22E9-94A5-FE96-C87B-23491081FCF5}"/>
                </a:ext>
              </a:extLst>
            </p:cNvPr>
            <p:cNvSpPr>
              <a:spLocks noChangeArrowheads="1"/>
            </p:cNvSpPr>
            <p:nvPr/>
          </p:nvSpPr>
          <p:spPr bwMode="auto">
            <a:xfrm>
              <a:off x="1766" y="1745"/>
              <a:ext cx="305" cy="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956" name="Group 346">
              <a:extLst>
                <a:ext uri="{FF2B5EF4-FFF2-40B4-BE49-F238E27FC236}">
                  <a16:creationId xmlns:a16="http://schemas.microsoft.com/office/drawing/2014/main" id="{D13D4335-41D3-1C81-28CC-76C128608E49}"/>
                </a:ext>
              </a:extLst>
            </p:cNvPr>
            <p:cNvGrpSpPr>
              <a:grpSpLocks/>
            </p:cNvGrpSpPr>
            <p:nvPr/>
          </p:nvGrpSpPr>
          <p:grpSpPr bwMode="auto">
            <a:xfrm>
              <a:off x="1580" y="1772"/>
              <a:ext cx="116" cy="246"/>
              <a:chOff x="1580" y="1772"/>
              <a:chExt cx="116" cy="246"/>
            </a:xfrm>
          </p:grpSpPr>
          <p:sp>
            <p:nvSpPr>
              <p:cNvPr id="75962" name="Oval 223">
                <a:extLst>
                  <a:ext uri="{FF2B5EF4-FFF2-40B4-BE49-F238E27FC236}">
                    <a16:creationId xmlns:a16="http://schemas.microsoft.com/office/drawing/2014/main" id="{7E3100BD-64E0-7A32-9C6E-87CFA8F01F2C}"/>
                  </a:ext>
                </a:extLst>
              </p:cNvPr>
              <p:cNvSpPr>
                <a:spLocks noChangeArrowheads="1"/>
              </p:cNvSpPr>
              <p:nvPr/>
            </p:nvSpPr>
            <p:spPr bwMode="auto">
              <a:xfrm>
                <a:off x="1594" y="1772"/>
                <a:ext cx="90" cy="90"/>
              </a:xfrm>
              <a:prstGeom prst="ellipse">
                <a:avLst/>
              </a:prstGeom>
              <a:solidFill>
                <a:schemeClr val="accent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63" name="Line 224">
                <a:extLst>
                  <a:ext uri="{FF2B5EF4-FFF2-40B4-BE49-F238E27FC236}">
                    <a16:creationId xmlns:a16="http://schemas.microsoft.com/office/drawing/2014/main" id="{2058843A-3878-7442-B17E-4F272494510C}"/>
                  </a:ext>
                </a:extLst>
              </p:cNvPr>
              <p:cNvSpPr>
                <a:spLocks noChangeShapeType="1"/>
              </p:cNvSpPr>
              <p:nvPr/>
            </p:nvSpPr>
            <p:spPr bwMode="auto">
              <a:xfrm>
                <a:off x="1636" y="1862"/>
                <a:ext cx="0"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64" name="Line 225">
                <a:extLst>
                  <a:ext uri="{FF2B5EF4-FFF2-40B4-BE49-F238E27FC236}">
                    <a16:creationId xmlns:a16="http://schemas.microsoft.com/office/drawing/2014/main" id="{94FFFE4E-DB34-F340-A884-6405D75F816A}"/>
                  </a:ext>
                </a:extLst>
              </p:cNvPr>
              <p:cNvSpPr>
                <a:spLocks noChangeShapeType="1"/>
              </p:cNvSpPr>
              <p:nvPr/>
            </p:nvSpPr>
            <p:spPr bwMode="auto">
              <a:xfrm flipH="1">
                <a:off x="1584" y="1928"/>
                <a:ext cx="52"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65" name="Line 226">
                <a:extLst>
                  <a:ext uri="{FF2B5EF4-FFF2-40B4-BE49-F238E27FC236}">
                    <a16:creationId xmlns:a16="http://schemas.microsoft.com/office/drawing/2014/main" id="{D7B4E513-9560-E01B-A87D-8F43E26C866A}"/>
                  </a:ext>
                </a:extLst>
              </p:cNvPr>
              <p:cNvSpPr>
                <a:spLocks noChangeShapeType="1"/>
              </p:cNvSpPr>
              <p:nvPr/>
            </p:nvSpPr>
            <p:spPr bwMode="auto">
              <a:xfrm>
                <a:off x="1636" y="1930"/>
                <a:ext cx="44"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66" name="Line 227">
                <a:extLst>
                  <a:ext uri="{FF2B5EF4-FFF2-40B4-BE49-F238E27FC236}">
                    <a16:creationId xmlns:a16="http://schemas.microsoft.com/office/drawing/2014/main" id="{5957AE30-0E18-63D0-E231-CE618B579AC3}"/>
                  </a:ext>
                </a:extLst>
              </p:cNvPr>
              <p:cNvSpPr>
                <a:spLocks noChangeShapeType="1"/>
              </p:cNvSpPr>
              <p:nvPr/>
            </p:nvSpPr>
            <p:spPr bwMode="auto">
              <a:xfrm>
                <a:off x="1580" y="1886"/>
                <a:ext cx="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5957" name="Oval 230">
              <a:extLst>
                <a:ext uri="{FF2B5EF4-FFF2-40B4-BE49-F238E27FC236}">
                  <a16:creationId xmlns:a16="http://schemas.microsoft.com/office/drawing/2014/main" id="{8ACDFE59-4AB7-224E-C2AD-8C181DB9D681}"/>
                </a:ext>
              </a:extLst>
            </p:cNvPr>
            <p:cNvSpPr>
              <a:spLocks noChangeArrowheads="1"/>
            </p:cNvSpPr>
            <p:nvPr/>
          </p:nvSpPr>
          <p:spPr bwMode="auto">
            <a:xfrm>
              <a:off x="1902" y="1881"/>
              <a:ext cx="305" cy="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58" name="Oval 234">
              <a:extLst>
                <a:ext uri="{FF2B5EF4-FFF2-40B4-BE49-F238E27FC236}">
                  <a16:creationId xmlns:a16="http://schemas.microsoft.com/office/drawing/2014/main" id="{661829BA-D4D1-0304-8C65-1CB1EB4F4DA7}"/>
                </a:ext>
              </a:extLst>
            </p:cNvPr>
            <p:cNvSpPr>
              <a:spLocks noChangeArrowheads="1"/>
            </p:cNvSpPr>
            <p:nvPr/>
          </p:nvSpPr>
          <p:spPr bwMode="auto">
            <a:xfrm>
              <a:off x="1706" y="2027"/>
              <a:ext cx="305" cy="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59" name="Line 237">
              <a:extLst>
                <a:ext uri="{FF2B5EF4-FFF2-40B4-BE49-F238E27FC236}">
                  <a16:creationId xmlns:a16="http://schemas.microsoft.com/office/drawing/2014/main" id="{CD15F331-8BF5-A187-89C7-58B90ABAFBF8}"/>
                </a:ext>
              </a:extLst>
            </p:cNvPr>
            <p:cNvSpPr>
              <a:spLocks noChangeShapeType="1"/>
            </p:cNvSpPr>
            <p:nvPr/>
          </p:nvSpPr>
          <p:spPr bwMode="auto">
            <a:xfrm>
              <a:off x="1972" y="1838"/>
              <a:ext cx="42"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60" name="Line 238">
              <a:extLst>
                <a:ext uri="{FF2B5EF4-FFF2-40B4-BE49-F238E27FC236}">
                  <a16:creationId xmlns:a16="http://schemas.microsoft.com/office/drawing/2014/main" id="{2D60A9BA-E3D6-847B-A891-D67BBA4A73B5}"/>
                </a:ext>
              </a:extLst>
            </p:cNvPr>
            <p:cNvSpPr>
              <a:spLocks noChangeShapeType="1"/>
            </p:cNvSpPr>
            <p:nvPr/>
          </p:nvSpPr>
          <p:spPr bwMode="auto">
            <a:xfrm flipH="1">
              <a:off x="1922" y="1978"/>
              <a:ext cx="90"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61" name="Line 239">
              <a:extLst>
                <a:ext uri="{FF2B5EF4-FFF2-40B4-BE49-F238E27FC236}">
                  <a16:creationId xmlns:a16="http://schemas.microsoft.com/office/drawing/2014/main" id="{2C3AE0AF-8F16-675F-8E80-5710E8A00F41}"/>
                </a:ext>
              </a:extLst>
            </p:cNvPr>
            <p:cNvSpPr>
              <a:spLocks noChangeShapeType="1"/>
            </p:cNvSpPr>
            <p:nvPr/>
          </p:nvSpPr>
          <p:spPr bwMode="auto">
            <a:xfrm>
              <a:off x="1712" y="1916"/>
              <a:ext cx="170" cy="1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75797" name="Group 242">
            <a:extLst>
              <a:ext uri="{FF2B5EF4-FFF2-40B4-BE49-F238E27FC236}">
                <a16:creationId xmlns:a16="http://schemas.microsoft.com/office/drawing/2014/main" id="{ABF587A4-C1B7-4C57-D2A4-40DEADFF1391}"/>
              </a:ext>
            </a:extLst>
          </p:cNvPr>
          <p:cNvGrpSpPr>
            <a:grpSpLocks/>
          </p:cNvGrpSpPr>
          <p:nvPr/>
        </p:nvGrpSpPr>
        <p:grpSpPr bwMode="auto">
          <a:xfrm>
            <a:off x="1562102" y="5510213"/>
            <a:ext cx="1144587" cy="812800"/>
            <a:chOff x="263" y="3471"/>
            <a:chExt cx="721" cy="512"/>
          </a:xfrm>
        </p:grpSpPr>
        <p:sp>
          <p:nvSpPr>
            <p:cNvPr id="75936" name="Rectangle 193">
              <a:extLst>
                <a:ext uri="{FF2B5EF4-FFF2-40B4-BE49-F238E27FC236}">
                  <a16:creationId xmlns:a16="http://schemas.microsoft.com/office/drawing/2014/main" id="{533FD855-8361-F994-5FEB-F8FF4A615F51}"/>
                </a:ext>
              </a:extLst>
            </p:cNvPr>
            <p:cNvSpPr>
              <a:spLocks noChangeArrowheads="1"/>
            </p:cNvSpPr>
            <p:nvPr/>
          </p:nvSpPr>
          <p:spPr bwMode="auto">
            <a:xfrm>
              <a:off x="263" y="3471"/>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37" name="Oval 194">
              <a:extLst>
                <a:ext uri="{FF2B5EF4-FFF2-40B4-BE49-F238E27FC236}">
                  <a16:creationId xmlns:a16="http://schemas.microsoft.com/office/drawing/2014/main" id="{59E7B361-81A2-869C-DA49-A23D87B4B7EA}"/>
                </a:ext>
              </a:extLst>
            </p:cNvPr>
            <p:cNvSpPr>
              <a:spLocks noChangeArrowheads="1"/>
            </p:cNvSpPr>
            <p:nvPr/>
          </p:nvSpPr>
          <p:spPr bwMode="auto">
            <a:xfrm>
              <a:off x="396" y="3485"/>
              <a:ext cx="56" cy="56"/>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38" name="Line 195">
              <a:extLst>
                <a:ext uri="{FF2B5EF4-FFF2-40B4-BE49-F238E27FC236}">
                  <a16:creationId xmlns:a16="http://schemas.microsoft.com/office/drawing/2014/main" id="{915C3E20-74CF-24DF-FC38-540A2C632291}"/>
                </a:ext>
              </a:extLst>
            </p:cNvPr>
            <p:cNvSpPr>
              <a:spLocks noChangeShapeType="1"/>
            </p:cNvSpPr>
            <p:nvPr/>
          </p:nvSpPr>
          <p:spPr bwMode="auto">
            <a:xfrm>
              <a:off x="345" y="3596"/>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39" name="AutoShape 197">
              <a:extLst>
                <a:ext uri="{FF2B5EF4-FFF2-40B4-BE49-F238E27FC236}">
                  <a16:creationId xmlns:a16="http://schemas.microsoft.com/office/drawing/2014/main" id="{BDA5EF25-FBFF-9CC2-C2B8-C9A29F44CA82}"/>
                </a:ext>
              </a:extLst>
            </p:cNvPr>
            <p:cNvSpPr>
              <a:spLocks noChangeArrowheads="1"/>
            </p:cNvSpPr>
            <p:nvPr/>
          </p:nvSpPr>
          <p:spPr bwMode="auto">
            <a:xfrm>
              <a:off x="348" y="3641"/>
              <a:ext cx="138" cy="60"/>
            </a:xfrm>
            <a:prstGeom prst="roundRect">
              <a:avLst>
                <a:gd name="adj" fmla="val 16667"/>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40" name="Freeform 200">
              <a:extLst>
                <a:ext uri="{FF2B5EF4-FFF2-40B4-BE49-F238E27FC236}">
                  <a16:creationId xmlns:a16="http://schemas.microsoft.com/office/drawing/2014/main" id="{7CFE9B64-2B14-6525-09D5-BE566A8D6C28}"/>
                </a:ext>
              </a:extLst>
            </p:cNvPr>
            <p:cNvSpPr>
              <a:spLocks/>
            </p:cNvSpPr>
            <p:nvPr/>
          </p:nvSpPr>
          <p:spPr bwMode="auto">
            <a:xfrm>
              <a:off x="423" y="3638"/>
              <a:ext cx="45" cy="63"/>
            </a:xfrm>
            <a:custGeom>
              <a:avLst/>
              <a:gdLst>
                <a:gd name="T0" fmla="*/ 24 w 45"/>
                <a:gd name="T1" fmla="*/ 3 h 63"/>
                <a:gd name="T2" fmla="*/ 0 w 45"/>
                <a:gd name="T3" fmla="*/ 63 h 63"/>
                <a:gd name="T4" fmla="*/ 45 w 45"/>
                <a:gd name="T5" fmla="*/ 0 h 63"/>
                <a:gd name="T6" fmla="*/ 0 60000 65536"/>
                <a:gd name="T7" fmla="*/ 0 60000 65536"/>
                <a:gd name="T8" fmla="*/ 0 60000 65536"/>
                <a:gd name="T9" fmla="*/ 0 w 45"/>
                <a:gd name="T10" fmla="*/ 0 h 63"/>
                <a:gd name="T11" fmla="*/ 45 w 45"/>
                <a:gd name="T12" fmla="*/ 63 h 63"/>
              </a:gdLst>
              <a:ahLst/>
              <a:cxnLst>
                <a:cxn ang="T6">
                  <a:pos x="T0" y="T1"/>
                </a:cxn>
                <a:cxn ang="T7">
                  <a:pos x="T2" y="T3"/>
                </a:cxn>
                <a:cxn ang="T8">
                  <a:pos x="T4" y="T5"/>
                </a:cxn>
              </a:cxnLst>
              <a:rect l="T9" t="T10" r="T11" b="T12"/>
              <a:pathLst>
                <a:path w="45" h="63">
                  <a:moveTo>
                    <a:pt x="24" y="3"/>
                  </a:moveTo>
                  <a:lnTo>
                    <a:pt x="0" y="63"/>
                  </a:lnTo>
                  <a:lnTo>
                    <a:pt x="45"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41" name="AutoShape 201">
              <a:extLst>
                <a:ext uri="{FF2B5EF4-FFF2-40B4-BE49-F238E27FC236}">
                  <a16:creationId xmlns:a16="http://schemas.microsoft.com/office/drawing/2014/main" id="{08ADB037-FFC6-F47E-0269-2DB05EBA7BAA}"/>
                </a:ext>
              </a:extLst>
            </p:cNvPr>
            <p:cNvSpPr>
              <a:spLocks noChangeArrowheads="1"/>
            </p:cNvSpPr>
            <p:nvPr/>
          </p:nvSpPr>
          <p:spPr bwMode="auto">
            <a:xfrm>
              <a:off x="694" y="3639"/>
              <a:ext cx="138" cy="60"/>
            </a:xfrm>
            <a:prstGeom prst="roundRect">
              <a:avLst>
                <a:gd name="adj" fmla="val 16667"/>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42" name="AutoShape 202">
              <a:extLst>
                <a:ext uri="{FF2B5EF4-FFF2-40B4-BE49-F238E27FC236}">
                  <a16:creationId xmlns:a16="http://schemas.microsoft.com/office/drawing/2014/main" id="{A38B8D12-EE22-3E50-3A02-BEBED88C2AF2}"/>
                </a:ext>
              </a:extLst>
            </p:cNvPr>
            <p:cNvSpPr>
              <a:spLocks noChangeArrowheads="1"/>
            </p:cNvSpPr>
            <p:nvPr/>
          </p:nvSpPr>
          <p:spPr bwMode="auto">
            <a:xfrm>
              <a:off x="703" y="3755"/>
              <a:ext cx="56" cy="57"/>
            </a:xfrm>
            <a:prstGeom prst="diamond">
              <a:avLst/>
            </a:prstGeom>
            <a:solidFill>
              <a:schemeClr val="folHlink"/>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75943" name="AutoShape 203">
              <a:extLst>
                <a:ext uri="{FF2B5EF4-FFF2-40B4-BE49-F238E27FC236}">
                  <a16:creationId xmlns:a16="http://schemas.microsoft.com/office/drawing/2014/main" id="{B945B1BF-19A2-1C5E-89AE-E1704DCDDE39}"/>
                </a:ext>
              </a:extLst>
            </p:cNvPr>
            <p:cNvCxnSpPr>
              <a:cxnSpLocks noChangeShapeType="1"/>
              <a:stCxn id="75942" idx="1"/>
              <a:endCxn id="75941" idx="1"/>
            </p:cNvCxnSpPr>
            <p:nvPr/>
          </p:nvCxnSpPr>
          <p:spPr bwMode="auto">
            <a:xfrm rot="10800000">
              <a:off x="694" y="3669"/>
              <a:ext cx="9" cy="115"/>
            </a:xfrm>
            <a:prstGeom prst="bentConnector3">
              <a:avLst>
                <a:gd name="adj1" fmla="val 17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5944" name="Line 204">
              <a:extLst>
                <a:ext uri="{FF2B5EF4-FFF2-40B4-BE49-F238E27FC236}">
                  <a16:creationId xmlns:a16="http://schemas.microsoft.com/office/drawing/2014/main" id="{51D4BD5D-837E-38EA-0ED4-052EDF05358A}"/>
                </a:ext>
              </a:extLst>
            </p:cNvPr>
            <p:cNvSpPr>
              <a:spLocks noChangeShapeType="1"/>
            </p:cNvSpPr>
            <p:nvPr/>
          </p:nvSpPr>
          <p:spPr bwMode="auto">
            <a:xfrm>
              <a:off x="423" y="3542"/>
              <a:ext cx="3" cy="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45" name="Line 205">
              <a:extLst>
                <a:ext uri="{FF2B5EF4-FFF2-40B4-BE49-F238E27FC236}">
                  <a16:creationId xmlns:a16="http://schemas.microsoft.com/office/drawing/2014/main" id="{711DBC50-D9FF-A0D1-BA1E-863A5CCF34A2}"/>
                </a:ext>
              </a:extLst>
            </p:cNvPr>
            <p:cNvSpPr>
              <a:spLocks noChangeShapeType="1"/>
            </p:cNvSpPr>
            <p:nvPr/>
          </p:nvSpPr>
          <p:spPr bwMode="auto">
            <a:xfrm>
              <a:off x="393" y="3596"/>
              <a:ext cx="0" cy="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46" name="Line 206">
              <a:extLst>
                <a:ext uri="{FF2B5EF4-FFF2-40B4-BE49-F238E27FC236}">
                  <a16:creationId xmlns:a16="http://schemas.microsoft.com/office/drawing/2014/main" id="{CDFB5F17-BD97-23F1-0721-B84518A92253}"/>
                </a:ext>
              </a:extLst>
            </p:cNvPr>
            <p:cNvSpPr>
              <a:spLocks noChangeShapeType="1"/>
            </p:cNvSpPr>
            <p:nvPr/>
          </p:nvSpPr>
          <p:spPr bwMode="auto">
            <a:xfrm>
              <a:off x="765" y="3593"/>
              <a:ext cx="0" cy="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75947" name="AutoShape 207">
              <a:extLst>
                <a:ext uri="{FF2B5EF4-FFF2-40B4-BE49-F238E27FC236}">
                  <a16:creationId xmlns:a16="http://schemas.microsoft.com/office/drawing/2014/main" id="{C7114C4A-EF52-82A5-67EA-3713D7322C02}"/>
                </a:ext>
              </a:extLst>
            </p:cNvPr>
            <p:cNvCxnSpPr>
              <a:cxnSpLocks noChangeShapeType="1"/>
              <a:stCxn id="75941" idx="2"/>
              <a:endCxn id="75942" idx="3"/>
            </p:cNvCxnSpPr>
            <p:nvPr/>
          </p:nvCxnSpPr>
          <p:spPr bwMode="auto">
            <a:xfrm rot="5400000">
              <a:off x="718" y="3740"/>
              <a:ext cx="85" cy="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5948" name="Line 208">
              <a:extLst>
                <a:ext uri="{FF2B5EF4-FFF2-40B4-BE49-F238E27FC236}">
                  <a16:creationId xmlns:a16="http://schemas.microsoft.com/office/drawing/2014/main" id="{33E82FBB-15DF-352E-A1E1-3D1BFAEAD7DE}"/>
                </a:ext>
              </a:extLst>
            </p:cNvPr>
            <p:cNvSpPr>
              <a:spLocks noChangeShapeType="1"/>
            </p:cNvSpPr>
            <p:nvPr/>
          </p:nvSpPr>
          <p:spPr bwMode="auto">
            <a:xfrm>
              <a:off x="343" y="386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49" name="Line 209">
              <a:extLst>
                <a:ext uri="{FF2B5EF4-FFF2-40B4-BE49-F238E27FC236}">
                  <a16:creationId xmlns:a16="http://schemas.microsoft.com/office/drawing/2014/main" id="{7052CE00-9013-B4B9-BC4D-36FC3F340915}"/>
                </a:ext>
              </a:extLst>
            </p:cNvPr>
            <p:cNvSpPr>
              <a:spLocks noChangeShapeType="1"/>
            </p:cNvSpPr>
            <p:nvPr/>
          </p:nvSpPr>
          <p:spPr bwMode="auto">
            <a:xfrm>
              <a:off x="414" y="3701"/>
              <a:ext cx="0" cy="15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50" name="Line 210">
              <a:extLst>
                <a:ext uri="{FF2B5EF4-FFF2-40B4-BE49-F238E27FC236}">
                  <a16:creationId xmlns:a16="http://schemas.microsoft.com/office/drawing/2014/main" id="{0C03B2AE-41FC-40BD-3D50-3A7E0F6FB720}"/>
                </a:ext>
              </a:extLst>
            </p:cNvPr>
            <p:cNvSpPr>
              <a:spLocks noChangeShapeType="1"/>
            </p:cNvSpPr>
            <p:nvPr/>
          </p:nvSpPr>
          <p:spPr bwMode="auto">
            <a:xfrm>
              <a:off x="729" y="3812"/>
              <a:ext cx="0" cy="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51" name="Oval 211">
              <a:extLst>
                <a:ext uri="{FF2B5EF4-FFF2-40B4-BE49-F238E27FC236}">
                  <a16:creationId xmlns:a16="http://schemas.microsoft.com/office/drawing/2014/main" id="{AD827EA7-9855-C9BC-97DF-B8CB47521A72}"/>
                </a:ext>
              </a:extLst>
            </p:cNvPr>
            <p:cNvSpPr>
              <a:spLocks noChangeArrowheads="1"/>
            </p:cNvSpPr>
            <p:nvPr/>
          </p:nvSpPr>
          <p:spPr bwMode="auto">
            <a:xfrm>
              <a:off x="585" y="3911"/>
              <a:ext cx="56" cy="56"/>
            </a:xfrm>
            <a:prstGeom prst="ellipse">
              <a:avLst/>
            </a:prstGeom>
            <a:solidFill>
              <a:schemeClr val="fo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52" name="Line 212">
              <a:extLst>
                <a:ext uri="{FF2B5EF4-FFF2-40B4-BE49-F238E27FC236}">
                  <a16:creationId xmlns:a16="http://schemas.microsoft.com/office/drawing/2014/main" id="{C061AB15-BB0F-BF22-6FE6-193D67733F9C}"/>
                </a:ext>
              </a:extLst>
            </p:cNvPr>
            <p:cNvSpPr>
              <a:spLocks noChangeShapeType="1"/>
            </p:cNvSpPr>
            <p:nvPr/>
          </p:nvSpPr>
          <p:spPr bwMode="auto">
            <a:xfrm>
              <a:off x="612" y="3866"/>
              <a:ext cx="0" cy="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53" name="Freeform 241">
              <a:extLst>
                <a:ext uri="{FF2B5EF4-FFF2-40B4-BE49-F238E27FC236}">
                  <a16:creationId xmlns:a16="http://schemas.microsoft.com/office/drawing/2014/main" id="{4A3A822D-8DBC-B51B-1169-2E63D2E67348}"/>
                </a:ext>
              </a:extLst>
            </p:cNvPr>
            <p:cNvSpPr>
              <a:spLocks/>
            </p:cNvSpPr>
            <p:nvPr/>
          </p:nvSpPr>
          <p:spPr bwMode="auto">
            <a:xfrm>
              <a:off x="769" y="3639"/>
              <a:ext cx="45" cy="63"/>
            </a:xfrm>
            <a:custGeom>
              <a:avLst/>
              <a:gdLst>
                <a:gd name="T0" fmla="*/ 24 w 45"/>
                <a:gd name="T1" fmla="*/ 3 h 63"/>
                <a:gd name="T2" fmla="*/ 0 w 45"/>
                <a:gd name="T3" fmla="*/ 63 h 63"/>
                <a:gd name="T4" fmla="*/ 45 w 45"/>
                <a:gd name="T5" fmla="*/ 0 h 63"/>
                <a:gd name="T6" fmla="*/ 0 60000 65536"/>
                <a:gd name="T7" fmla="*/ 0 60000 65536"/>
                <a:gd name="T8" fmla="*/ 0 60000 65536"/>
                <a:gd name="T9" fmla="*/ 0 w 45"/>
                <a:gd name="T10" fmla="*/ 0 h 63"/>
                <a:gd name="T11" fmla="*/ 45 w 45"/>
                <a:gd name="T12" fmla="*/ 63 h 63"/>
              </a:gdLst>
              <a:ahLst/>
              <a:cxnLst>
                <a:cxn ang="T6">
                  <a:pos x="T0" y="T1"/>
                </a:cxn>
                <a:cxn ang="T7">
                  <a:pos x="T2" y="T3"/>
                </a:cxn>
                <a:cxn ang="T8">
                  <a:pos x="T4" y="T5"/>
                </a:cxn>
              </a:cxnLst>
              <a:rect l="T9" t="T10" r="T11" b="T12"/>
              <a:pathLst>
                <a:path w="45" h="63">
                  <a:moveTo>
                    <a:pt x="24" y="3"/>
                  </a:moveTo>
                  <a:lnTo>
                    <a:pt x="0" y="63"/>
                  </a:lnTo>
                  <a:lnTo>
                    <a:pt x="45"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75798" name="Rectangle 243">
            <a:extLst>
              <a:ext uri="{FF2B5EF4-FFF2-40B4-BE49-F238E27FC236}">
                <a16:creationId xmlns:a16="http://schemas.microsoft.com/office/drawing/2014/main" id="{BDA751C9-B390-0584-1AA2-1E3ED51A69E8}"/>
              </a:ext>
            </a:extLst>
          </p:cNvPr>
          <p:cNvSpPr>
            <a:spLocks noChangeArrowheads="1"/>
          </p:cNvSpPr>
          <p:nvPr/>
        </p:nvSpPr>
        <p:spPr bwMode="auto">
          <a:xfrm>
            <a:off x="3117851" y="4822825"/>
            <a:ext cx="1903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Use-Case</a:t>
            </a:r>
          </a:p>
          <a:p>
            <a:pPr eaLnBrk="1" hangingPunct="1"/>
            <a:r>
              <a:rPr lang="en-US" altLang="en-US" sz="1400" b="0"/>
              <a:t>Model</a:t>
            </a:r>
          </a:p>
        </p:txBody>
      </p:sp>
      <p:grpSp>
        <p:nvGrpSpPr>
          <p:cNvPr id="75799" name="Group 263">
            <a:extLst>
              <a:ext uri="{FF2B5EF4-FFF2-40B4-BE49-F238E27FC236}">
                <a16:creationId xmlns:a16="http://schemas.microsoft.com/office/drawing/2014/main" id="{3D4B5607-D954-7E26-6EC9-6BC91F5AA112}"/>
              </a:ext>
            </a:extLst>
          </p:cNvPr>
          <p:cNvGrpSpPr>
            <a:grpSpLocks/>
          </p:cNvGrpSpPr>
          <p:nvPr/>
        </p:nvGrpSpPr>
        <p:grpSpPr bwMode="auto">
          <a:xfrm>
            <a:off x="3535363" y="4040188"/>
            <a:ext cx="1144588" cy="812800"/>
            <a:chOff x="1506" y="2545"/>
            <a:chExt cx="721" cy="512"/>
          </a:xfrm>
        </p:grpSpPr>
        <p:sp>
          <p:nvSpPr>
            <p:cNvPr id="75920" name="Rectangle 245">
              <a:extLst>
                <a:ext uri="{FF2B5EF4-FFF2-40B4-BE49-F238E27FC236}">
                  <a16:creationId xmlns:a16="http://schemas.microsoft.com/office/drawing/2014/main" id="{5403F71E-EC45-FD6C-8E53-6FF060965D43}"/>
                </a:ext>
              </a:extLst>
            </p:cNvPr>
            <p:cNvSpPr>
              <a:spLocks noChangeArrowheads="1"/>
            </p:cNvSpPr>
            <p:nvPr/>
          </p:nvSpPr>
          <p:spPr bwMode="auto">
            <a:xfrm>
              <a:off x="1506" y="2545"/>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21" name="Oval 246">
              <a:extLst>
                <a:ext uri="{FF2B5EF4-FFF2-40B4-BE49-F238E27FC236}">
                  <a16:creationId xmlns:a16="http://schemas.microsoft.com/office/drawing/2014/main" id="{9A73C357-6972-2A24-1527-0D942AC8B0C2}"/>
                </a:ext>
              </a:extLst>
            </p:cNvPr>
            <p:cNvSpPr>
              <a:spLocks noChangeArrowheads="1"/>
            </p:cNvSpPr>
            <p:nvPr/>
          </p:nvSpPr>
          <p:spPr bwMode="auto">
            <a:xfrm>
              <a:off x="1639" y="2559"/>
              <a:ext cx="56" cy="56"/>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22" name="Line 247">
              <a:extLst>
                <a:ext uri="{FF2B5EF4-FFF2-40B4-BE49-F238E27FC236}">
                  <a16:creationId xmlns:a16="http://schemas.microsoft.com/office/drawing/2014/main" id="{15B614A0-B434-23E2-DAAF-4DBCC544B059}"/>
                </a:ext>
              </a:extLst>
            </p:cNvPr>
            <p:cNvSpPr>
              <a:spLocks noChangeShapeType="1"/>
            </p:cNvSpPr>
            <p:nvPr/>
          </p:nvSpPr>
          <p:spPr bwMode="auto">
            <a:xfrm>
              <a:off x="1588" y="2670"/>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23" name="AutoShape 248">
              <a:extLst>
                <a:ext uri="{FF2B5EF4-FFF2-40B4-BE49-F238E27FC236}">
                  <a16:creationId xmlns:a16="http://schemas.microsoft.com/office/drawing/2014/main" id="{AC6209D0-5F7F-2C82-AE24-874EABBEBA2E}"/>
                </a:ext>
              </a:extLst>
            </p:cNvPr>
            <p:cNvSpPr>
              <a:spLocks noChangeArrowheads="1"/>
            </p:cNvSpPr>
            <p:nvPr/>
          </p:nvSpPr>
          <p:spPr bwMode="auto">
            <a:xfrm>
              <a:off x="1591" y="2715"/>
              <a:ext cx="138" cy="60"/>
            </a:xfrm>
            <a:prstGeom prst="roundRect">
              <a:avLst>
                <a:gd name="adj" fmla="val 16667"/>
              </a:avLst>
            </a:prstGeom>
            <a:solidFill>
              <a:schemeClr val="accent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24" name="AutoShape 250">
              <a:extLst>
                <a:ext uri="{FF2B5EF4-FFF2-40B4-BE49-F238E27FC236}">
                  <a16:creationId xmlns:a16="http://schemas.microsoft.com/office/drawing/2014/main" id="{A8014DDC-2A96-5C6C-DF1A-46DD893F12EB}"/>
                </a:ext>
              </a:extLst>
            </p:cNvPr>
            <p:cNvSpPr>
              <a:spLocks noChangeArrowheads="1"/>
            </p:cNvSpPr>
            <p:nvPr/>
          </p:nvSpPr>
          <p:spPr bwMode="auto">
            <a:xfrm>
              <a:off x="1937" y="2713"/>
              <a:ext cx="138" cy="60"/>
            </a:xfrm>
            <a:prstGeom prst="roundRect">
              <a:avLst>
                <a:gd name="adj" fmla="val 16667"/>
              </a:avLst>
            </a:prstGeom>
            <a:solidFill>
              <a:schemeClr val="accent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25" name="AutoShape 251">
              <a:extLst>
                <a:ext uri="{FF2B5EF4-FFF2-40B4-BE49-F238E27FC236}">
                  <a16:creationId xmlns:a16="http://schemas.microsoft.com/office/drawing/2014/main" id="{92479591-3701-C4A3-CA3D-E9B50BAE89DF}"/>
                </a:ext>
              </a:extLst>
            </p:cNvPr>
            <p:cNvSpPr>
              <a:spLocks noChangeArrowheads="1"/>
            </p:cNvSpPr>
            <p:nvPr/>
          </p:nvSpPr>
          <p:spPr bwMode="auto">
            <a:xfrm>
              <a:off x="1946" y="2829"/>
              <a:ext cx="56" cy="57"/>
            </a:xfrm>
            <a:prstGeom prst="diamond">
              <a:avLst/>
            </a:prstGeom>
            <a:solidFill>
              <a:schemeClr val="accent1"/>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75926" name="AutoShape 252">
              <a:extLst>
                <a:ext uri="{FF2B5EF4-FFF2-40B4-BE49-F238E27FC236}">
                  <a16:creationId xmlns:a16="http://schemas.microsoft.com/office/drawing/2014/main" id="{DBBC565B-B0A7-0ED5-F749-69FF6B1FC9AF}"/>
                </a:ext>
              </a:extLst>
            </p:cNvPr>
            <p:cNvCxnSpPr>
              <a:cxnSpLocks noChangeShapeType="1"/>
              <a:stCxn id="75925" idx="1"/>
              <a:endCxn id="75924" idx="1"/>
            </p:cNvCxnSpPr>
            <p:nvPr/>
          </p:nvCxnSpPr>
          <p:spPr bwMode="auto">
            <a:xfrm rot="10800000">
              <a:off x="1937" y="2743"/>
              <a:ext cx="9" cy="115"/>
            </a:xfrm>
            <a:prstGeom prst="bentConnector3">
              <a:avLst>
                <a:gd name="adj1" fmla="val 17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5927" name="Line 253">
              <a:extLst>
                <a:ext uri="{FF2B5EF4-FFF2-40B4-BE49-F238E27FC236}">
                  <a16:creationId xmlns:a16="http://schemas.microsoft.com/office/drawing/2014/main" id="{7F86ECEE-10F5-3F24-0511-928CCFEC7E98}"/>
                </a:ext>
              </a:extLst>
            </p:cNvPr>
            <p:cNvSpPr>
              <a:spLocks noChangeShapeType="1"/>
            </p:cNvSpPr>
            <p:nvPr/>
          </p:nvSpPr>
          <p:spPr bwMode="auto">
            <a:xfrm>
              <a:off x="1666" y="2616"/>
              <a:ext cx="3" cy="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28" name="Line 254">
              <a:extLst>
                <a:ext uri="{FF2B5EF4-FFF2-40B4-BE49-F238E27FC236}">
                  <a16:creationId xmlns:a16="http://schemas.microsoft.com/office/drawing/2014/main" id="{5581F454-D715-B866-82CB-360F2D63C66B}"/>
                </a:ext>
              </a:extLst>
            </p:cNvPr>
            <p:cNvSpPr>
              <a:spLocks noChangeShapeType="1"/>
            </p:cNvSpPr>
            <p:nvPr/>
          </p:nvSpPr>
          <p:spPr bwMode="auto">
            <a:xfrm>
              <a:off x="1636" y="2670"/>
              <a:ext cx="0" cy="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29" name="Line 255">
              <a:extLst>
                <a:ext uri="{FF2B5EF4-FFF2-40B4-BE49-F238E27FC236}">
                  <a16:creationId xmlns:a16="http://schemas.microsoft.com/office/drawing/2014/main" id="{E75E1F19-411F-6BDD-D969-A22D130330DD}"/>
                </a:ext>
              </a:extLst>
            </p:cNvPr>
            <p:cNvSpPr>
              <a:spLocks noChangeShapeType="1"/>
            </p:cNvSpPr>
            <p:nvPr/>
          </p:nvSpPr>
          <p:spPr bwMode="auto">
            <a:xfrm>
              <a:off x="2008" y="2667"/>
              <a:ext cx="0" cy="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75930" name="AutoShape 256">
              <a:extLst>
                <a:ext uri="{FF2B5EF4-FFF2-40B4-BE49-F238E27FC236}">
                  <a16:creationId xmlns:a16="http://schemas.microsoft.com/office/drawing/2014/main" id="{3ECCABB3-6902-EFBB-3FBF-074867CFC88A}"/>
                </a:ext>
              </a:extLst>
            </p:cNvPr>
            <p:cNvCxnSpPr>
              <a:cxnSpLocks noChangeShapeType="1"/>
              <a:stCxn id="75924" idx="2"/>
              <a:endCxn id="75925" idx="3"/>
            </p:cNvCxnSpPr>
            <p:nvPr/>
          </p:nvCxnSpPr>
          <p:spPr bwMode="auto">
            <a:xfrm rot="5400000">
              <a:off x="1961" y="2814"/>
              <a:ext cx="85" cy="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5931" name="Line 257">
              <a:extLst>
                <a:ext uri="{FF2B5EF4-FFF2-40B4-BE49-F238E27FC236}">
                  <a16:creationId xmlns:a16="http://schemas.microsoft.com/office/drawing/2014/main" id="{E13C67B8-8A7A-6BAB-87E7-4EBB830A6571}"/>
                </a:ext>
              </a:extLst>
            </p:cNvPr>
            <p:cNvSpPr>
              <a:spLocks noChangeShapeType="1"/>
            </p:cNvSpPr>
            <p:nvPr/>
          </p:nvSpPr>
          <p:spPr bwMode="auto">
            <a:xfrm>
              <a:off x="1586" y="2938"/>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932" name="Line 258">
              <a:extLst>
                <a:ext uri="{FF2B5EF4-FFF2-40B4-BE49-F238E27FC236}">
                  <a16:creationId xmlns:a16="http://schemas.microsoft.com/office/drawing/2014/main" id="{998E57AF-A943-6421-AAC3-056122F0F9B1}"/>
                </a:ext>
              </a:extLst>
            </p:cNvPr>
            <p:cNvSpPr>
              <a:spLocks noChangeShapeType="1"/>
            </p:cNvSpPr>
            <p:nvPr/>
          </p:nvSpPr>
          <p:spPr bwMode="auto">
            <a:xfrm>
              <a:off x="1657" y="2775"/>
              <a:ext cx="0" cy="15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33" name="Line 259">
              <a:extLst>
                <a:ext uri="{FF2B5EF4-FFF2-40B4-BE49-F238E27FC236}">
                  <a16:creationId xmlns:a16="http://schemas.microsoft.com/office/drawing/2014/main" id="{8D1E4EA4-6040-6212-576E-F72F4D66A18D}"/>
                </a:ext>
              </a:extLst>
            </p:cNvPr>
            <p:cNvSpPr>
              <a:spLocks noChangeShapeType="1"/>
            </p:cNvSpPr>
            <p:nvPr/>
          </p:nvSpPr>
          <p:spPr bwMode="auto">
            <a:xfrm>
              <a:off x="1972" y="2886"/>
              <a:ext cx="0" cy="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934" name="Oval 260">
              <a:extLst>
                <a:ext uri="{FF2B5EF4-FFF2-40B4-BE49-F238E27FC236}">
                  <a16:creationId xmlns:a16="http://schemas.microsoft.com/office/drawing/2014/main" id="{559FC9EB-17E8-33EE-26D1-3A90AA7329E1}"/>
                </a:ext>
              </a:extLst>
            </p:cNvPr>
            <p:cNvSpPr>
              <a:spLocks noChangeArrowheads="1"/>
            </p:cNvSpPr>
            <p:nvPr/>
          </p:nvSpPr>
          <p:spPr bwMode="auto">
            <a:xfrm>
              <a:off x="1828" y="2985"/>
              <a:ext cx="56" cy="56"/>
            </a:xfrm>
            <a:prstGeom prst="ellipse">
              <a:avLst/>
            </a:prstGeom>
            <a:solidFill>
              <a:schemeClr val="accent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35" name="Line 261">
              <a:extLst>
                <a:ext uri="{FF2B5EF4-FFF2-40B4-BE49-F238E27FC236}">
                  <a16:creationId xmlns:a16="http://schemas.microsoft.com/office/drawing/2014/main" id="{28C5384A-8B4C-3D47-55BB-DE8C62442C39}"/>
                </a:ext>
              </a:extLst>
            </p:cNvPr>
            <p:cNvSpPr>
              <a:spLocks noChangeShapeType="1"/>
            </p:cNvSpPr>
            <p:nvPr/>
          </p:nvSpPr>
          <p:spPr bwMode="auto">
            <a:xfrm>
              <a:off x="1855" y="2940"/>
              <a:ext cx="0" cy="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75800" name="Rectangle 264">
            <a:extLst>
              <a:ext uri="{FF2B5EF4-FFF2-40B4-BE49-F238E27FC236}">
                <a16:creationId xmlns:a16="http://schemas.microsoft.com/office/drawing/2014/main" id="{8F200374-6A72-7691-8540-D2A773E5F169}"/>
              </a:ext>
            </a:extLst>
          </p:cNvPr>
          <p:cNvSpPr>
            <a:spLocks noChangeArrowheads="1"/>
          </p:cNvSpPr>
          <p:nvPr/>
        </p:nvSpPr>
        <p:spPr bwMode="auto">
          <a:xfrm>
            <a:off x="5516563" y="3427413"/>
            <a:ext cx="112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Design</a:t>
            </a:r>
          </a:p>
          <a:p>
            <a:pPr eaLnBrk="1" hangingPunct="1"/>
            <a:r>
              <a:rPr lang="en-US" altLang="en-US" sz="1400" b="0"/>
              <a:t>Model</a:t>
            </a:r>
          </a:p>
        </p:txBody>
      </p:sp>
      <p:grpSp>
        <p:nvGrpSpPr>
          <p:cNvPr id="75801" name="Group 417">
            <a:extLst>
              <a:ext uri="{FF2B5EF4-FFF2-40B4-BE49-F238E27FC236}">
                <a16:creationId xmlns:a16="http://schemas.microsoft.com/office/drawing/2014/main" id="{504F5E91-A1A5-280D-9325-FED0ED0E6C73}"/>
              </a:ext>
            </a:extLst>
          </p:cNvPr>
          <p:cNvGrpSpPr>
            <a:grpSpLocks/>
          </p:cNvGrpSpPr>
          <p:nvPr/>
        </p:nvGrpSpPr>
        <p:grpSpPr bwMode="auto">
          <a:xfrm>
            <a:off x="5091114" y="5464176"/>
            <a:ext cx="1903413" cy="1306513"/>
            <a:chOff x="2483" y="2531"/>
            <a:chExt cx="1199" cy="823"/>
          </a:xfrm>
        </p:grpSpPr>
        <p:sp>
          <p:nvSpPr>
            <p:cNvPr id="75905" name="Rectangle 295">
              <a:extLst>
                <a:ext uri="{FF2B5EF4-FFF2-40B4-BE49-F238E27FC236}">
                  <a16:creationId xmlns:a16="http://schemas.microsoft.com/office/drawing/2014/main" id="{60DF1B3F-05AA-BDC1-11B8-22D142D590B1}"/>
                </a:ext>
              </a:extLst>
            </p:cNvPr>
            <p:cNvSpPr>
              <a:spLocks noChangeArrowheads="1"/>
            </p:cNvSpPr>
            <p:nvPr/>
          </p:nvSpPr>
          <p:spPr bwMode="auto">
            <a:xfrm>
              <a:off x="2483" y="3024"/>
              <a:ext cx="11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Design</a:t>
              </a:r>
            </a:p>
            <a:p>
              <a:pPr eaLnBrk="1" hangingPunct="1"/>
              <a:r>
                <a:rPr lang="en-US" altLang="en-US" sz="1400" b="0"/>
                <a:t>Model</a:t>
              </a:r>
            </a:p>
          </p:txBody>
        </p:sp>
        <p:sp>
          <p:nvSpPr>
            <p:cNvPr id="75906" name="Rectangle 297">
              <a:extLst>
                <a:ext uri="{FF2B5EF4-FFF2-40B4-BE49-F238E27FC236}">
                  <a16:creationId xmlns:a16="http://schemas.microsoft.com/office/drawing/2014/main" id="{F857F3D4-90DA-F2FE-34B3-7D814FED95FD}"/>
                </a:ext>
              </a:extLst>
            </p:cNvPr>
            <p:cNvSpPr>
              <a:spLocks noChangeArrowheads="1"/>
            </p:cNvSpPr>
            <p:nvPr/>
          </p:nvSpPr>
          <p:spPr bwMode="auto">
            <a:xfrm>
              <a:off x="2746" y="2531"/>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07" name="Oval 298">
              <a:extLst>
                <a:ext uri="{FF2B5EF4-FFF2-40B4-BE49-F238E27FC236}">
                  <a16:creationId xmlns:a16="http://schemas.microsoft.com/office/drawing/2014/main" id="{5F492677-D6BD-A440-D672-D32CB301D348}"/>
                </a:ext>
              </a:extLst>
            </p:cNvPr>
            <p:cNvSpPr>
              <a:spLocks noChangeArrowheads="1"/>
            </p:cNvSpPr>
            <p:nvPr/>
          </p:nvSpPr>
          <p:spPr bwMode="auto">
            <a:xfrm>
              <a:off x="3056" y="2545"/>
              <a:ext cx="56" cy="56"/>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08" name="AutoShape 300">
              <a:extLst>
                <a:ext uri="{FF2B5EF4-FFF2-40B4-BE49-F238E27FC236}">
                  <a16:creationId xmlns:a16="http://schemas.microsoft.com/office/drawing/2014/main" id="{C5B5B189-75EF-0AF0-1FBC-C595088F46C1}"/>
                </a:ext>
              </a:extLst>
            </p:cNvPr>
            <p:cNvSpPr>
              <a:spLocks noChangeArrowheads="1"/>
            </p:cNvSpPr>
            <p:nvPr/>
          </p:nvSpPr>
          <p:spPr bwMode="auto">
            <a:xfrm>
              <a:off x="3014" y="2686"/>
              <a:ext cx="138" cy="60"/>
            </a:xfrm>
            <a:prstGeom prst="roundRect">
              <a:avLst>
                <a:gd name="adj" fmla="val 16667"/>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09" name="AutoShape 301">
              <a:extLst>
                <a:ext uri="{FF2B5EF4-FFF2-40B4-BE49-F238E27FC236}">
                  <a16:creationId xmlns:a16="http://schemas.microsoft.com/office/drawing/2014/main" id="{79A5654F-E071-8198-A19C-3B0FC5049399}"/>
                </a:ext>
              </a:extLst>
            </p:cNvPr>
            <p:cNvSpPr>
              <a:spLocks noChangeArrowheads="1"/>
            </p:cNvSpPr>
            <p:nvPr/>
          </p:nvSpPr>
          <p:spPr bwMode="auto">
            <a:xfrm>
              <a:off x="3015" y="2828"/>
              <a:ext cx="138" cy="60"/>
            </a:xfrm>
            <a:prstGeom prst="roundRect">
              <a:avLst>
                <a:gd name="adj" fmla="val 16667"/>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10" name="Oval 311">
              <a:extLst>
                <a:ext uri="{FF2B5EF4-FFF2-40B4-BE49-F238E27FC236}">
                  <a16:creationId xmlns:a16="http://schemas.microsoft.com/office/drawing/2014/main" id="{6781C219-0474-B1AF-0C88-C8B8AC3126F6}"/>
                </a:ext>
              </a:extLst>
            </p:cNvPr>
            <p:cNvSpPr>
              <a:spLocks noChangeArrowheads="1"/>
            </p:cNvSpPr>
            <p:nvPr/>
          </p:nvSpPr>
          <p:spPr bwMode="auto">
            <a:xfrm>
              <a:off x="3056" y="2971"/>
              <a:ext cx="56" cy="56"/>
            </a:xfrm>
            <a:prstGeom prst="ellipse">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11" name="AutoShape 313">
              <a:extLst>
                <a:ext uri="{FF2B5EF4-FFF2-40B4-BE49-F238E27FC236}">
                  <a16:creationId xmlns:a16="http://schemas.microsoft.com/office/drawing/2014/main" id="{A29874A1-5471-730B-7852-E0CAAFF3DBED}"/>
                </a:ext>
              </a:extLst>
            </p:cNvPr>
            <p:cNvSpPr>
              <a:spLocks noChangeArrowheads="1"/>
            </p:cNvSpPr>
            <p:nvPr/>
          </p:nvSpPr>
          <p:spPr bwMode="auto">
            <a:xfrm>
              <a:off x="2808" y="2684"/>
              <a:ext cx="138" cy="60"/>
            </a:xfrm>
            <a:prstGeom prst="roundRect">
              <a:avLst>
                <a:gd name="adj" fmla="val 16667"/>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12" name="AutoShape 314">
              <a:extLst>
                <a:ext uri="{FF2B5EF4-FFF2-40B4-BE49-F238E27FC236}">
                  <a16:creationId xmlns:a16="http://schemas.microsoft.com/office/drawing/2014/main" id="{29C6B634-2CE7-B2CB-F0D4-8AE4C6F4A529}"/>
                </a:ext>
              </a:extLst>
            </p:cNvPr>
            <p:cNvSpPr>
              <a:spLocks noChangeArrowheads="1"/>
            </p:cNvSpPr>
            <p:nvPr/>
          </p:nvSpPr>
          <p:spPr bwMode="auto">
            <a:xfrm>
              <a:off x="3234" y="2828"/>
              <a:ext cx="138" cy="60"/>
            </a:xfrm>
            <a:prstGeom prst="roundRect">
              <a:avLst>
                <a:gd name="adj" fmla="val 16667"/>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75913" name="AutoShape 315">
              <a:extLst>
                <a:ext uri="{FF2B5EF4-FFF2-40B4-BE49-F238E27FC236}">
                  <a16:creationId xmlns:a16="http://schemas.microsoft.com/office/drawing/2014/main" id="{FDBD4EFE-D9AC-18BC-EB94-A7C233431F5D}"/>
                </a:ext>
              </a:extLst>
            </p:cNvPr>
            <p:cNvCxnSpPr>
              <a:cxnSpLocks noChangeShapeType="1"/>
              <a:stCxn id="75907" idx="4"/>
              <a:endCxn id="75908" idx="0"/>
            </p:cNvCxnSpPr>
            <p:nvPr/>
          </p:nvCxnSpPr>
          <p:spPr bwMode="auto">
            <a:xfrm flipH="1">
              <a:off x="3083" y="2601"/>
              <a:ext cx="1" cy="8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914" name="AutoShape 316">
              <a:extLst>
                <a:ext uri="{FF2B5EF4-FFF2-40B4-BE49-F238E27FC236}">
                  <a16:creationId xmlns:a16="http://schemas.microsoft.com/office/drawing/2014/main" id="{7E45D23D-A7BA-0AE3-FFE7-383688F9C07F}"/>
                </a:ext>
              </a:extLst>
            </p:cNvPr>
            <p:cNvCxnSpPr>
              <a:cxnSpLocks noChangeShapeType="1"/>
              <a:stCxn id="75908" idx="2"/>
              <a:endCxn id="75909" idx="0"/>
            </p:cNvCxnSpPr>
            <p:nvPr/>
          </p:nvCxnSpPr>
          <p:spPr bwMode="auto">
            <a:xfrm>
              <a:off x="3083" y="2746"/>
              <a:ext cx="1" cy="8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915" name="AutoShape 317">
              <a:extLst>
                <a:ext uri="{FF2B5EF4-FFF2-40B4-BE49-F238E27FC236}">
                  <a16:creationId xmlns:a16="http://schemas.microsoft.com/office/drawing/2014/main" id="{B52656C4-05C2-D251-E2BD-524B26959C51}"/>
                </a:ext>
              </a:extLst>
            </p:cNvPr>
            <p:cNvCxnSpPr>
              <a:cxnSpLocks noChangeShapeType="1"/>
              <a:stCxn id="75909" idx="2"/>
              <a:endCxn id="75910" idx="0"/>
            </p:cNvCxnSpPr>
            <p:nvPr/>
          </p:nvCxnSpPr>
          <p:spPr bwMode="auto">
            <a:xfrm>
              <a:off x="3084" y="2888"/>
              <a:ext cx="0" cy="8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916" name="AutoShape 318">
              <a:extLst>
                <a:ext uri="{FF2B5EF4-FFF2-40B4-BE49-F238E27FC236}">
                  <a16:creationId xmlns:a16="http://schemas.microsoft.com/office/drawing/2014/main" id="{53D23A09-6DED-7C65-2E12-1EA858CDCD9E}"/>
                </a:ext>
              </a:extLst>
            </p:cNvPr>
            <p:cNvCxnSpPr>
              <a:cxnSpLocks noChangeShapeType="1"/>
              <a:stCxn id="75909" idx="1"/>
              <a:endCxn id="75911" idx="2"/>
            </p:cNvCxnSpPr>
            <p:nvPr/>
          </p:nvCxnSpPr>
          <p:spPr bwMode="auto">
            <a:xfrm rot="10800000">
              <a:off x="2877" y="2744"/>
              <a:ext cx="138" cy="11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5917" name="AutoShape 319">
              <a:extLst>
                <a:ext uri="{FF2B5EF4-FFF2-40B4-BE49-F238E27FC236}">
                  <a16:creationId xmlns:a16="http://schemas.microsoft.com/office/drawing/2014/main" id="{71E77B4F-E419-6B27-EDC3-80E62DC6E529}"/>
                </a:ext>
              </a:extLst>
            </p:cNvPr>
            <p:cNvCxnSpPr>
              <a:cxnSpLocks noChangeShapeType="1"/>
              <a:stCxn id="75911" idx="3"/>
              <a:endCxn id="75908" idx="1"/>
            </p:cNvCxnSpPr>
            <p:nvPr/>
          </p:nvCxnSpPr>
          <p:spPr bwMode="auto">
            <a:xfrm>
              <a:off x="2946" y="2714"/>
              <a:ext cx="68" cy="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918" name="AutoShape 320">
              <a:extLst>
                <a:ext uri="{FF2B5EF4-FFF2-40B4-BE49-F238E27FC236}">
                  <a16:creationId xmlns:a16="http://schemas.microsoft.com/office/drawing/2014/main" id="{C81D3619-CDCF-5457-724E-4B9B3633C41A}"/>
                </a:ext>
              </a:extLst>
            </p:cNvPr>
            <p:cNvCxnSpPr>
              <a:cxnSpLocks noChangeShapeType="1"/>
              <a:stCxn id="75908" idx="3"/>
              <a:endCxn id="75912" idx="0"/>
            </p:cNvCxnSpPr>
            <p:nvPr/>
          </p:nvCxnSpPr>
          <p:spPr bwMode="auto">
            <a:xfrm>
              <a:off x="3152" y="2716"/>
              <a:ext cx="151" cy="112"/>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5919" name="AutoShape 321">
              <a:extLst>
                <a:ext uri="{FF2B5EF4-FFF2-40B4-BE49-F238E27FC236}">
                  <a16:creationId xmlns:a16="http://schemas.microsoft.com/office/drawing/2014/main" id="{F009F3B5-9ACF-0598-3B7D-411EAB48319D}"/>
                </a:ext>
              </a:extLst>
            </p:cNvPr>
            <p:cNvCxnSpPr>
              <a:cxnSpLocks noChangeShapeType="1"/>
              <a:stCxn id="75912" idx="2"/>
              <a:endCxn id="75910" idx="6"/>
            </p:cNvCxnSpPr>
            <p:nvPr/>
          </p:nvCxnSpPr>
          <p:spPr bwMode="auto">
            <a:xfrm rot="5400000">
              <a:off x="3152" y="2848"/>
              <a:ext cx="111" cy="191"/>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5802" name="Group 322">
            <a:extLst>
              <a:ext uri="{FF2B5EF4-FFF2-40B4-BE49-F238E27FC236}">
                <a16:creationId xmlns:a16="http://schemas.microsoft.com/office/drawing/2014/main" id="{4656273B-638F-96A3-596C-B8C718BE8993}"/>
              </a:ext>
            </a:extLst>
          </p:cNvPr>
          <p:cNvGrpSpPr>
            <a:grpSpLocks/>
          </p:cNvGrpSpPr>
          <p:nvPr/>
        </p:nvGrpSpPr>
        <p:grpSpPr bwMode="auto">
          <a:xfrm>
            <a:off x="5672138" y="4059238"/>
            <a:ext cx="749300" cy="749300"/>
            <a:chOff x="3328" y="168"/>
            <a:chExt cx="868" cy="904"/>
          </a:xfrm>
        </p:grpSpPr>
        <p:grpSp>
          <p:nvGrpSpPr>
            <p:cNvPr id="75885" name="Group 323">
              <a:extLst>
                <a:ext uri="{FF2B5EF4-FFF2-40B4-BE49-F238E27FC236}">
                  <a16:creationId xmlns:a16="http://schemas.microsoft.com/office/drawing/2014/main" id="{4B6F2A38-2040-5EAE-514E-B6D96FD58CBB}"/>
                </a:ext>
              </a:extLst>
            </p:cNvPr>
            <p:cNvGrpSpPr>
              <a:grpSpLocks/>
            </p:cNvGrpSpPr>
            <p:nvPr/>
          </p:nvGrpSpPr>
          <p:grpSpPr bwMode="auto">
            <a:xfrm>
              <a:off x="3408" y="168"/>
              <a:ext cx="256" cy="276"/>
              <a:chOff x="3408" y="168"/>
              <a:chExt cx="376" cy="396"/>
            </a:xfrm>
          </p:grpSpPr>
          <p:sp>
            <p:nvSpPr>
              <p:cNvPr id="75902" name="Rectangle 324">
                <a:extLst>
                  <a:ext uri="{FF2B5EF4-FFF2-40B4-BE49-F238E27FC236}">
                    <a16:creationId xmlns:a16="http://schemas.microsoft.com/office/drawing/2014/main" id="{CB0553CF-7B18-FA02-5AB1-36ACF8E61F9F}"/>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03" name="Line 325">
                <a:extLst>
                  <a:ext uri="{FF2B5EF4-FFF2-40B4-BE49-F238E27FC236}">
                    <a16:creationId xmlns:a16="http://schemas.microsoft.com/office/drawing/2014/main" id="{6DEA78D7-FAA2-7FB8-BF16-11B08E8584DF}"/>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904" name="Line 326">
                <a:extLst>
                  <a:ext uri="{FF2B5EF4-FFF2-40B4-BE49-F238E27FC236}">
                    <a16:creationId xmlns:a16="http://schemas.microsoft.com/office/drawing/2014/main" id="{0AC8E182-7949-F109-AD99-814E010EDFF4}"/>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75886" name="Group 327">
              <a:extLst>
                <a:ext uri="{FF2B5EF4-FFF2-40B4-BE49-F238E27FC236}">
                  <a16:creationId xmlns:a16="http://schemas.microsoft.com/office/drawing/2014/main" id="{36043BF3-EFEB-1CB0-2E3D-76540957115B}"/>
                </a:ext>
              </a:extLst>
            </p:cNvPr>
            <p:cNvGrpSpPr>
              <a:grpSpLocks/>
            </p:cNvGrpSpPr>
            <p:nvPr/>
          </p:nvGrpSpPr>
          <p:grpSpPr bwMode="auto">
            <a:xfrm>
              <a:off x="3328" y="628"/>
              <a:ext cx="256" cy="276"/>
              <a:chOff x="3408" y="168"/>
              <a:chExt cx="376" cy="396"/>
            </a:xfrm>
          </p:grpSpPr>
          <p:sp>
            <p:nvSpPr>
              <p:cNvPr id="75899" name="Rectangle 328">
                <a:extLst>
                  <a:ext uri="{FF2B5EF4-FFF2-40B4-BE49-F238E27FC236}">
                    <a16:creationId xmlns:a16="http://schemas.microsoft.com/office/drawing/2014/main" id="{B420A0B6-F489-790C-F703-77F97421A0E7}"/>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900" name="Line 329">
                <a:extLst>
                  <a:ext uri="{FF2B5EF4-FFF2-40B4-BE49-F238E27FC236}">
                    <a16:creationId xmlns:a16="http://schemas.microsoft.com/office/drawing/2014/main" id="{2B9DEDA7-07D8-3748-D5AA-BE8290EE15C2}"/>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901" name="Line 330">
                <a:extLst>
                  <a:ext uri="{FF2B5EF4-FFF2-40B4-BE49-F238E27FC236}">
                    <a16:creationId xmlns:a16="http://schemas.microsoft.com/office/drawing/2014/main" id="{C1A031FA-DAD5-8838-F000-CB1CAF838605}"/>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75887" name="Group 331">
              <a:extLst>
                <a:ext uri="{FF2B5EF4-FFF2-40B4-BE49-F238E27FC236}">
                  <a16:creationId xmlns:a16="http://schemas.microsoft.com/office/drawing/2014/main" id="{E948B49C-7A93-E5FF-338F-6777E834F351}"/>
                </a:ext>
              </a:extLst>
            </p:cNvPr>
            <p:cNvGrpSpPr>
              <a:grpSpLocks/>
            </p:cNvGrpSpPr>
            <p:nvPr/>
          </p:nvGrpSpPr>
          <p:grpSpPr bwMode="auto">
            <a:xfrm>
              <a:off x="3940" y="304"/>
              <a:ext cx="256" cy="276"/>
              <a:chOff x="3408" y="168"/>
              <a:chExt cx="376" cy="396"/>
            </a:xfrm>
          </p:grpSpPr>
          <p:sp>
            <p:nvSpPr>
              <p:cNvPr id="75896" name="Rectangle 332">
                <a:extLst>
                  <a:ext uri="{FF2B5EF4-FFF2-40B4-BE49-F238E27FC236}">
                    <a16:creationId xmlns:a16="http://schemas.microsoft.com/office/drawing/2014/main" id="{21801555-931A-EC1F-4581-36C047D5F2DE}"/>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97" name="Line 333">
                <a:extLst>
                  <a:ext uri="{FF2B5EF4-FFF2-40B4-BE49-F238E27FC236}">
                    <a16:creationId xmlns:a16="http://schemas.microsoft.com/office/drawing/2014/main" id="{C6F629C4-F52B-4868-B151-856EE54A60FB}"/>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898" name="Line 334">
                <a:extLst>
                  <a:ext uri="{FF2B5EF4-FFF2-40B4-BE49-F238E27FC236}">
                    <a16:creationId xmlns:a16="http://schemas.microsoft.com/office/drawing/2014/main" id="{12D1852F-942C-4B17-A52C-8B832508F61A}"/>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75888" name="Group 335">
              <a:extLst>
                <a:ext uri="{FF2B5EF4-FFF2-40B4-BE49-F238E27FC236}">
                  <a16:creationId xmlns:a16="http://schemas.microsoft.com/office/drawing/2014/main" id="{80086EC0-8885-ABCA-E3BA-B25B63AE9693}"/>
                </a:ext>
              </a:extLst>
            </p:cNvPr>
            <p:cNvGrpSpPr>
              <a:grpSpLocks/>
            </p:cNvGrpSpPr>
            <p:nvPr/>
          </p:nvGrpSpPr>
          <p:grpSpPr bwMode="auto">
            <a:xfrm>
              <a:off x="3928" y="796"/>
              <a:ext cx="256" cy="276"/>
              <a:chOff x="3408" y="168"/>
              <a:chExt cx="376" cy="396"/>
            </a:xfrm>
          </p:grpSpPr>
          <p:sp>
            <p:nvSpPr>
              <p:cNvPr id="75893" name="Rectangle 336">
                <a:extLst>
                  <a:ext uri="{FF2B5EF4-FFF2-40B4-BE49-F238E27FC236}">
                    <a16:creationId xmlns:a16="http://schemas.microsoft.com/office/drawing/2014/main" id="{1847A777-0A9A-8DAE-CBD0-71C9A56DEC35}"/>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94" name="Line 337">
                <a:extLst>
                  <a:ext uri="{FF2B5EF4-FFF2-40B4-BE49-F238E27FC236}">
                    <a16:creationId xmlns:a16="http://schemas.microsoft.com/office/drawing/2014/main" id="{2263E130-8709-3403-6123-F7410AA9C8A7}"/>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895" name="Line 338">
                <a:extLst>
                  <a:ext uri="{FF2B5EF4-FFF2-40B4-BE49-F238E27FC236}">
                    <a16:creationId xmlns:a16="http://schemas.microsoft.com/office/drawing/2014/main" id="{CA21F1F1-3C9E-2BE3-0BD6-CE840042F341}"/>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sp>
          <p:nvSpPr>
            <p:cNvPr id="75889" name="Line 339">
              <a:extLst>
                <a:ext uri="{FF2B5EF4-FFF2-40B4-BE49-F238E27FC236}">
                  <a16:creationId xmlns:a16="http://schemas.microsoft.com/office/drawing/2014/main" id="{F58FB020-2F47-7846-A5EB-BABDF4B4E364}"/>
                </a:ext>
              </a:extLst>
            </p:cNvPr>
            <p:cNvSpPr>
              <a:spLocks noChangeShapeType="1"/>
            </p:cNvSpPr>
            <p:nvPr/>
          </p:nvSpPr>
          <p:spPr bwMode="auto">
            <a:xfrm>
              <a:off x="3660" y="300"/>
              <a:ext cx="26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890" name="Line 340">
              <a:extLst>
                <a:ext uri="{FF2B5EF4-FFF2-40B4-BE49-F238E27FC236}">
                  <a16:creationId xmlns:a16="http://schemas.microsoft.com/office/drawing/2014/main" id="{1420BA3E-1378-BE8C-E62F-90D0446342C2}"/>
                </a:ext>
              </a:extLst>
            </p:cNvPr>
            <p:cNvSpPr>
              <a:spLocks noChangeShapeType="1"/>
            </p:cNvSpPr>
            <p:nvPr/>
          </p:nvSpPr>
          <p:spPr bwMode="auto">
            <a:xfrm>
              <a:off x="4056" y="576"/>
              <a:ext cx="0"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891" name="Line 341">
              <a:extLst>
                <a:ext uri="{FF2B5EF4-FFF2-40B4-BE49-F238E27FC236}">
                  <a16:creationId xmlns:a16="http://schemas.microsoft.com/office/drawing/2014/main" id="{DA3D2044-E736-99F6-01BA-55C2A31425C0}"/>
                </a:ext>
              </a:extLst>
            </p:cNvPr>
            <p:cNvSpPr>
              <a:spLocks noChangeShapeType="1"/>
            </p:cNvSpPr>
            <p:nvPr/>
          </p:nvSpPr>
          <p:spPr bwMode="auto">
            <a:xfrm flipV="1">
              <a:off x="3576" y="516"/>
              <a:ext cx="36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75892" name="Line 342">
              <a:extLst>
                <a:ext uri="{FF2B5EF4-FFF2-40B4-BE49-F238E27FC236}">
                  <a16:creationId xmlns:a16="http://schemas.microsoft.com/office/drawing/2014/main" id="{F542FD64-3970-05C2-86B1-2114DDCA8545}"/>
                </a:ext>
              </a:extLst>
            </p:cNvPr>
            <p:cNvSpPr>
              <a:spLocks noChangeShapeType="1"/>
            </p:cNvSpPr>
            <p:nvPr/>
          </p:nvSpPr>
          <p:spPr bwMode="auto">
            <a:xfrm flipH="1">
              <a:off x="3456" y="444"/>
              <a:ext cx="72" cy="1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sp>
        <p:nvSpPr>
          <p:cNvPr id="75803" name="Rectangle 343">
            <a:extLst>
              <a:ext uri="{FF2B5EF4-FFF2-40B4-BE49-F238E27FC236}">
                <a16:creationId xmlns:a16="http://schemas.microsoft.com/office/drawing/2014/main" id="{BAFD8317-5C13-CC54-F61A-A2EFDC9CC6DE}"/>
              </a:ext>
            </a:extLst>
          </p:cNvPr>
          <p:cNvSpPr>
            <a:spLocks noChangeArrowheads="1"/>
          </p:cNvSpPr>
          <p:nvPr/>
        </p:nvSpPr>
        <p:spPr bwMode="auto">
          <a:xfrm>
            <a:off x="5095876" y="4787900"/>
            <a:ext cx="1903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Design</a:t>
            </a:r>
          </a:p>
          <a:p>
            <a:pPr eaLnBrk="1" hangingPunct="1"/>
            <a:r>
              <a:rPr lang="en-US" altLang="en-US" sz="1400" b="0"/>
              <a:t>Model</a:t>
            </a:r>
          </a:p>
        </p:txBody>
      </p:sp>
      <p:sp>
        <p:nvSpPr>
          <p:cNvPr id="75804" name="Rectangle 344">
            <a:extLst>
              <a:ext uri="{FF2B5EF4-FFF2-40B4-BE49-F238E27FC236}">
                <a16:creationId xmlns:a16="http://schemas.microsoft.com/office/drawing/2014/main" id="{7A62CF43-C691-1BE6-1B56-CD65E5881F35}"/>
              </a:ext>
            </a:extLst>
          </p:cNvPr>
          <p:cNvSpPr>
            <a:spLocks noChangeArrowheads="1"/>
          </p:cNvSpPr>
          <p:nvPr/>
        </p:nvSpPr>
        <p:spPr bwMode="auto">
          <a:xfrm>
            <a:off x="5511802" y="4032250"/>
            <a:ext cx="1144587" cy="812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805" name="Group 368">
            <a:extLst>
              <a:ext uri="{FF2B5EF4-FFF2-40B4-BE49-F238E27FC236}">
                <a16:creationId xmlns:a16="http://schemas.microsoft.com/office/drawing/2014/main" id="{80F558D4-D100-3DF2-BAC5-F549139760E4}"/>
              </a:ext>
            </a:extLst>
          </p:cNvPr>
          <p:cNvGrpSpPr>
            <a:grpSpLocks/>
          </p:cNvGrpSpPr>
          <p:nvPr/>
        </p:nvGrpSpPr>
        <p:grpSpPr bwMode="auto">
          <a:xfrm>
            <a:off x="5518152" y="2671763"/>
            <a:ext cx="1144587" cy="812800"/>
            <a:chOff x="2755" y="1673"/>
            <a:chExt cx="721" cy="512"/>
          </a:xfrm>
        </p:grpSpPr>
        <p:sp>
          <p:nvSpPr>
            <p:cNvPr id="75865" name="Rectangle 56">
              <a:extLst>
                <a:ext uri="{FF2B5EF4-FFF2-40B4-BE49-F238E27FC236}">
                  <a16:creationId xmlns:a16="http://schemas.microsoft.com/office/drawing/2014/main" id="{443C8AC7-6E55-6487-675E-6763DCF83DC2}"/>
                </a:ext>
              </a:extLst>
            </p:cNvPr>
            <p:cNvSpPr>
              <a:spLocks noChangeArrowheads="1"/>
            </p:cNvSpPr>
            <p:nvPr/>
          </p:nvSpPr>
          <p:spPr bwMode="auto">
            <a:xfrm>
              <a:off x="3036" y="1686"/>
              <a:ext cx="138" cy="64"/>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6" name="Rectangle 266">
              <a:extLst>
                <a:ext uri="{FF2B5EF4-FFF2-40B4-BE49-F238E27FC236}">
                  <a16:creationId xmlns:a16="http://schemas.microsoft.com/office/drawing/2014/main" id="{7AE9E242-3835-72DA-8CFD-1435289C01E7}"/>
                </a:ext>
              </a:extLst>
            </p:cNvPr>
            <p:cNvSpPr>
              <a:spLocks noChangeArrowheads="1"/>
            </p:cNvSpPr>
            <p:nvPr/>
          </p:nvSpPr>
          <p:spPr bwMode="auto">
            <a:xfrm>
              <a:off x="2755" y="1673"/>
              <a:ext cx="721" cy="5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7" name="Rectangle 345">
              <a:extLst>
                <a:ext uri="{FF2B5EF4-FFF2-40B4-BE49-F238E27FC236}">
                  <a16:creationId xmlns:a16="http://schemas.microsoft.com/office/drawing/2014/main" id="{D68CF6E0-8CEE-FE37-8462-3A74C4E13F6F}"/>
                </a:ext>
              </a:extLst>
            </p:cNvPr>
            <p:cNvSpPr>
              <a:spLocks noChangeArrowheads="1"/>
            </p:cNvSpPr>
            <p:nvPr/>
          </p:nvSpPr>
          <p:spPr bwMode="auto">
            <a:xfrm>
              <a:off x="3320" y="1686"/>
              <a:ext cx="138" cy="64"/>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75868" name="Group 354">
              <a:extLst>
                <a:ext uri="{FF2B5EF4-FFF2-40B4-BE49-F238E27FC236}">
                  <a16:creationId xmlns:a16="http://schemas.microsoft.com/office/drawing/2014/main" id="{6AEDCAD0-F5FA-B97A-CF56-AAAE2F972548}"/>
                </a:ext>
              </a:extLst>
            </p:cNvPr>
            <p:cNvGrpSpPr>
              <a:grpSpLocks/>
            </p:cNvGrpSpPr>
            <p:nvPr/>
          </p:nvGrpSpPr>
          <p:grpSpPr bwMode="auto">
            <a:xfrm>
              <a:off x="2808" y="1688"/>
              <a:ext cx="56" cy="119"/>
              <a:chOff x="2784" y="1688"/>
              <a:chExt cx="116" cy="246"/>
            </a:xfrm>
          </p:grpSpPr>
          <p:sp>
            <p:nvSpPr>
              <p:cNvPr id="75880" name="Oval 348">
                <a:extLst>
                  <a:ext uri="{FF2B5EF4-FFF2-40B4-BE49-F238E27FC236}">
                    <a16:creationId xmlns:a16="http://schemas.microsoft.com/office/drawing/2014/main" id="{DA768BAA-AAE4-AA92-6408-A75A5B3BD162}"/>
                  </a:ext>
                </a:extLst>
              </p:cNvPr>
              <p:cNvSpPr>
                <a:spLocks noChangeArrowheads="1"/>
              </p:cNvSpPr>
              <p:nvPr/>
            </p:nvSpPr>
            <p:spPr bwMode="auto">
              <a:xfrm>
                <a:off x="2798" y="1688"/>
                <a:ext cx="90" cy="90"/>
              </a:xfrm>
              <a:prstGeom prst="ellipse">
                <a:avLst/>
              </a:prstGeom>
              <a:solidFill>
                <a:schemeClr val="hlink"/>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81" name="Line 349">
                <a:extLst>
                  <a:ext uri="{FF2B5EF4-FFF2-40B4-BE49-F238E27FC236}">
                    <a16:creationId xmlns:a16="http://schemas.microsoft.com/office/drawing/2014/main" id="{8D7756E0-C5A4-FDE8-D140-BA5466567507}"/>
                  </a:ext>
                </a:extLst>
              </p:cNvPr>
              <p:cNvSpPr>
                <a:spLocks noChangeShapeType="1"/>
              </p:cNvSpPr>
              <p:nvPr/>
            </p:nvSpPr>
            <p:spPr bwMode="auto">
              <a:xfrm>
                <a:off x="2840" y="1778"/>
                <a:ext cx="0"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882" name="Line 350">
                <a:extLst>
                  <a:ext uri="{FF2B5EF4-FFF2-40B4-BE49-F238E27FC236}">
                    <a16:creationId xmlns:a16="http://schemas.microsoft.com/office/drawing/2014/main" id="{17AA9ACB-9E93-3CCF-8032-B23DAD3C4D46}"/>
                  </a:ext>
                </a:extLst>
              </p:cNvPr>
              <p:cNvSpPr>
                <a:spLocks noChangeShapeType="1"/>
              </p:cNvSpPr>
              <p:nvPr/>
            </p:nvSpPr>
            <p:spPr bwMode="auto">
              <a:xfrm flipH="1">
                <a:off x="2788" y="1844"/>
                <a:ext cx="52"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883" name="Line 351">
                <a:extLst>
                  <a:ext uri="{FF2B5EF4-FFF2-40B4-BE49-F238E27FC236}">
                    <a16:creationId xmlns:a16="http://schemas.microsoft.com/office/drawing/2014/main" id="{8743380B-0D31-DC75-F3D7-6C758545DBCA}"/>
                  </a:ext>
                </a:extLst>
              </p:cNvPr>
              <p:cNvSpPr>
                <a:spLocks noChangeShapeType="1"/>
              </p:cNvSpPr>
              <p:nvPr/>
            </p:nvSpPr>
            <p:spPr bwMode="auto">
              <a:xfrm>
                <a:off x="2840" y="1846"/>
                <a:ext cx="44"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5884" name="Line 352">
                <a:extLst>
                  <a:ext uri="{FF2B5EF4-FFF2-40B4-BE49-F238E27FC236}">
                    <a16:creationId xmlns:a16="http://schemas.microsoft.com/office/drawing/2014/main" id="{534AF1E2-D3EF-F9A2-8E60-0B7A81E97235}"/>
                  </a:ext>
                </a:extLst>
              </p:cNvPr>
              <p:cNvSpPr>
                <a:spLocks noChangeShapeType="1"/>
              </p:cNvSpPr>
              <p:nvPr/>
            </p:nvSpPr>
            <p:spPr bwMode="auto">
              <a:xfrm>
                <a:off x="2784" y="1802"/>
                <a:ext cx="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5869" name="Line 355">
              <a:extLst>
                <a:ext uri="{FF2B5EF4-FFF2-40B4-BE49-F238E27FC236}">
                  <a16:creationId xmlns:a16="http://schemas.microsoft.com/office/drawing/2014/main" id="{854CB4D4-F9E1-FE33-C8AF-831E49826592}"/>
                </a:ext>
              </a:extLst>
            </p:cNvPr>
            <p:cNvSpPr>
              <a:spLocks noChangeShapeType="1"/>
            </p:cNvSpPr>
            <p:nvPr/>
          </p:nvSpPr>
          <p:spPr bwMode="auto">
            <a:xfrm>
              <a:off x="2832" y="1820"/>
              <a:ext cx="0" cy="34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75870" name="Line 356">
              <a:extLst>
                <a:ext uri="{FF2B5EF4-FFF2-40B4-BE49-F238E27FC236}">
                  <a16:creationId xmlns:a16="http://schemas.microsoft.com/office/drawing/2014/main" id="{48B67FFB-FC15-6AC1-87D7-FC9178170F2E}"/>
                </a:ext>
              </a:extLst>
            </p:cNvPr>
            <p:cNvSpPr>
              <a:spLocks noChangeShapeType="1"/>
            </p:cNvSpPr>
            <p:nvPr/>
          </p:nvSpPr>
          <p:spPr bwMode="auto">
            <a:xfrm>
              <a:off x="3100" y="1760"/>
              <a:ext cx="0" cy="40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75871" name="Line 357">
              <a:extLst>
                <a:ext uri="{FF2B5EF4-FFF2-40B4-BE49-F238E27FC236}">
                  <a16:creationId xmlns:a16="http://schemas.microsoft.com/office/drawing/2014/main" id="{B9878A2C-0933-C18E-7B59-CF779EE87CF6}"/>
                </a:ext>
              </a:extLst>
            </p:cNvPr>
            <p:cNvSpPr>
              <a:spLocks noChangeShapeType="1"/>
            </p:cNvSpPr>
            <p:nvPr/>
          </p:nvSpPr>
          <p:spPr bwMode="auto">
            <a:xfrm>
              <a:off x="3384" y="1756"/>
              <a:ext cx="0" cy="40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75872" name="Rectangle 358">
              <a:extLst>
                <a:ext uri="{FF2B5EF4-FFF2-40B4-BE49-F238E27FC236}">
                  <a16:creationId xmlns:a16="http://schemas.microsoft.com/office/drawing/2014/main" id="{F872CFF9-80C7-C26E-9878-8FE7464748B1}"/>
                </a:ext>
              </a:extLst>
            </p:cNvPr>
            <p:cNvSpPr>
              <a:spLocks noChangeArrowheads="1"/>
            </p:cNvSpPr>
            <p:nvPr/>
          </p:nvSpPr>
          <p:spPr bwMode="auto">
            <a:xfrm>
              <a:off x="2812" y="1856"/>
              <a:ext cx="56" cy="272"/>
            </a:xfrm>
            <a:prstGeom prst="rect">
              <a:avLst/>
            </a:prstGeom>
            <a:solidFill>
              <a:schemeClr val="bg1"/>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73" name="Rectangle 360">
              <a:extLst>
                <a:ext uri="{FF2B5EF4-FFF2-40B4-BE49-F238E27FC236}">
                  <a16:creationId xmlns:a16="http://schemas.microsoft.com/office/drawing/2014/main" id="{DF7106C8-D1A5-2746-3AD8-FB7E7BD41959}"/>
                </a:ext>
              </a:extLst>
            </p:cNvPr>
            <p:cNvSpPr>
              <a:spLocks noChangeArrowheads="1"/>
            </p:cNvSpPr>
            <p:nvPr/>
          </p:nvSpPr>
          <p:spPr bwMode="auto">
            <a:xfrm>
              <a:off x="3076" y="1852"/>
              <a:ext cx="56" cy="112"/>
            </a:xfrm>
            <a:prstGeom prst="rect">
              <a:avLst/>
            </a:prstGeom>
            <a:solidFill>
              <a:schemeClr val="bg1"/>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74" name="Rectangle 361">
              <a:extLst>
                <a:ext uri="{FF2B5EF4-FFF2-40B4-BE49-F238E27FC236}">
                  <a16:creationId xmlns:a16="http://schemas.microsoft.com/office/drawing/2014/main" id="{E3CCCF12-8B6C-AD67-7D0B-438C33FDDA48}"/>
                </a:ext>
              </a:extLst>
            </p:cNvPr>
            <p:cNvSpPr>
              <a:spLocks noChangeArrowheads="1"/>
            </p:cNvSpPr>
            <p:nvPr/>
          </p:nvSpPr>
          <p:spPr bwMode="auto">
            <a:xfrm>
              <a:off x="3072" y="2016"/>
              <a:ext cx="56" cy="112"/>
            </a:xfrm>
            <a:prstGeom prst="rect">
              <a:avLst/>
            </a:prstGeom>
            <a:solidFill>
              <a:schemeClr val="bg1"/>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75" name="Line 362">
              <a:extLst>
                <a:ext uri="{FF2B5EF4-FFF2-40B4-BE49-F238E27FC236}">
                  <a16:creationId xmlns:a16="http://schemas.microsoft.com/office/drawing/2014/main" id="{B078E4D3-99FA-77EB-A347-F6F61CA6B17B}"/>
                </a:ext>
              </a:extLst>
            </p:cNvPr>
            <p:cNvSpPr>
              <a:spLocks noChangeShapeType="1"/>
            </p:cNvSpPr>
            <p:nvPr/>
          </p:nvSpPr>
          <p:spPr bwMode="auto">
            <a:xfrm>
              <a:off x="2868" y="1856"/>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876" name="Rectangle 363">
              <a:extLst>
                <a:ext uri="{FF2B5EF4-FFF2-40B4-BE49-F238E27FC236}">
                  <a16:creationId xmlns:a16="http://schemas.microsoft.com/office/drawing/2014/main" id="{9E75AC33-4391-7297-4171-250CC69C6DEF}"/>
                </a:ext>
              </a:extLst>
            </p:cNvPr>
            <p:cNvSpPr>
              <a:spLocks noChangeArrowheads="1"/>
            </p:cNvSpPr>
            <p:nvPr/>
          </p:nvSpPr>
          <p:spPr bwMode="auto">
            <a:xfrm>
              <a:off x="3356" y="2056"/>
              <a:ext cx="56" cy="64"/>
            </a:xfrm>
            <a:prstGeom prst="rect">
              <a:avLst/>
            </a:prstGeom>
            <a:solidFill>
              <a:schemeClr val="bg1"/>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77" name="Line 364">
              <a:extLst>
                <a:ext uri="{FF2B5EF4-FFF2-40B4-BE49-F238E27FC236}">
                  <a16:creationId xmlns:a16="http://schemas.microsoft.com/office/drawing/2014/main" id="{2FE0D141-25D6-94C0-5227-127B2E15D677}"/>
                </a:ext>
              </a:extLst>
            </p:cNvPr>
            <p:cNvSpPr>
              <a:spLocks noChangeShapeType="1"/>
            </p:cNvSpPr>
            <p:nvPr/>
          </p:nvSpPr>
          <p:spPr bwMode="auto">
            <a:xfrm>
              <a:off x="3128" y="2056"/>
              <a:ext cx="22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878" name="Line 366">
              <a:extLst>
                <a:ext uri="{FF2B5EF4-FFF2-40B4-BE49-F238E27FC236}">
                  <a16:creationId xmlns:a16="http://schemas.microsoft.com/office/drawing/2014/main" id="{333704EE-6FB3-DF0E-0A32-221ED50AA228}"/>
                </a:ext>
              </a:extLst>
            </p:cNvPr>
            <p:cNvSpPr>
              <a:spLocks noChangeShapeType="1"/>
            </p:cNvSpPr>
            <p:nvPr/>
          </p:nvSpPr>
          <p:spPr bwMode="auto">
            <a:xfrm>
              <a:off x="2864" y="2020"/>
              <a:ext cx="2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5879" name="Line 367">
              <a:extLst>
                <a:ext uri="{FF2B5EF4-FFF2-40B4-BE49-F238E27FC236}">
                  <a16:creationId xmlns:a16="http://schemas.microsoft.com/office/drawing/2014/main" id="{E0A64846-E44F-739E-6DB1-27A394DC4EE0}"/>
                </a:ext>
              </a:extLst>
            </p:cNvPr>
            <p:cNvSpPr>
              <a:spLocks noChangeShapeType="1"/>
            </p:cNvSpPr>
            <p:nvPr/>
          </p:nvSpPr>
          <p:spPr bwMode="auto">
            <a:xfrm flipH="1">
              <a:off x="2868" y="1964"/>
              <a:ext cx="208"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75806" name="Rectangle 371">
            <a:extLst>
              <a:ext uri="{FF2B5EF4-FFF2-40B4-BE49-F238E27FC236}">
                <a16:creationId xmlns:a16="http://schemas.microsoft.com/office/drawing/2014/main" id="{90C43CDF-1CB3-93EA-AB35-794132ED8CA3}"/>
              </a:ext>
            </a:extLst>
          </p:cNvPr>
          <p:cNvSpPr>
            <a:spLocks noChangeArrowheads="1"/>
          </p:cNvSpPr>
          <p:nvPr/>
        </p:nvSpPr>
        <p:spPr bwMode="auto">
          <a:xfrm>
            <a:off x="7162801" y="3435350"/>
            <a:ext cx="1903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Implementation</a:t>
            </a:r>
          </a:p>
          <a:p>
            <a:pPr eaLnBrk="1" hangingPunct="1"/>
            <a:r>
              <a:rPr lang="en-US" altLang="en-US" sz="1400" b="0"/>
              <a:t>Model</a:t>
            </a:r>
          </a:p>
        </p:txBody>
      </p:sp>
      <p:sp>
        <p:nvSpPr>
          <p:cNvPr id="75807" name="Rectangle 372">
            <a:extLst>
              <a:ext uri="{FF2B5EF4-FFF2-40B4-BE49-F238E27FC236}">
                <a16:creationId xmlns:a16="http://schemas.microsoft.com/office/drawing/2014/main" id="{41B99259-2F3C-5997-84D6-185FD352E77A}"/>
              </a:ext>
            </a:extLst>
          </p:cNvPr>
          <p:cNvSpPr>
            <a:spLocks noChangeArrowheads="1"/>
          </p:cNvSpPr>
          <p:nvPr/>
        </p:nvSpPr>
        <p:spPr bwMode="auto">
          <a:xfrm>
            <a:off x="7578727" y="2679700"/>
            <a:ext cx="1144587" cy="812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08" name="Rectangle 373">
            <a:extLst>
              <a:ext uri="{FF2B5EF4-FFF2-40B4-BE49-F238E27FC236}">
                <a16:creationId xmlns:a16="http://schemas.microsoft.com/office/drawing/2014/main" id="{7D172EF8-170F-3B10-1B5A-8C806FBF5F98}"/>
              </a:ext>
            </a:extLst>
          </p:cNvPr>
          <p:cNvSpPr>
            <a:spLocks noChangeArrowheads="1"/>
          </p:cNvSpPr>
          <p:nvPr/>
        </p:nvSpPr>
        <p:spPr bwMode="auto">
          <a:xfrm>
            <a:off x="7162801" y="4781550"/>
            <a:ext cx="1903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Implementation</a:t>
            </a:r>
          </a:p>
          <a:p>
            <a:pPr eaLnBrk="1" hangingPunct="1"/>
            <a:r>
              <a:rPr lang="en-US" altLang="en-US" sz="1400" b="0"/>
              <a:t>Model</a:t>
            </a:r>
          </a:p>
        </p:txBody>
      </p:sp>
      <p:sp>
        <p:nvSpPr>
          <p:cNvPr id="75809" name="Rectangle 374">
            <a:extLst>
              <a:ext uri="{FF2B5EF4-FFF2-40B4-BE49-F238E27FC236}">
                <a16:creationId xmlns:a16="http://schemas.microsoft.com/office/drawing/2014/main" id="{7F737D45-2C5A-0D3B-A3F1-7895FF230E58}"/>
              </a:ext>
            </a:extLst>
          </p:cNvPr>
          <p:cNvSpPr>
            <a:spLocks noChangeArrowheads="1"/>
          </p:cNvSpPr>
          <p:nvPr/>
        </p:nvSpPr>
        <p:spPr bwMode="auto">
          <a:xfrm>
            <a:off x="7578727" y="4025900"/>
            <a:ext cx="1144587" cy="812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839" name="Rectangle 375">
            <a:extLst>
              <a:ext uri="{FF2B5EF4-FFF2-40B4-BE49-F238E27FC236}">
                <a16:creationId xmlns:a16="http://schemas.microsoft.com/office/drawing/2014/main" id="{F43DCA65-6171-845C-2D11-723C5AB30372}"/>
              </a:ext>
            </a:extLst>
          </p:cNvPr>
          <p:cNvSpPr>
            <a:spLocks noChangeArrowheads="1"/>
          </p:cNvSpPr>
          <p:nvPr/>
        </p:nvSpPr>
        <p:spPr bwMode="auto">
          <a:xfrm>
            <a:off x="7653338" y="4098925"/>
            <a:ext cx="374650" cy="266700"/>
          </a:xfrm>
          <a:prstGeom prst="rect">
            <a:avLst/>
          </a:prstGeom>
          <a:solidFill>
            <a:schemeClr val="bg2"/>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sp>
        <p:nvSpPr>
          <p:cNvPr id="1086842" name="Rectangle 378">
            <a:extLst>
              <a:ext uri="{FF2B5EF4-FFF2-40B4-BE49-F238E27FC236}">
                <a16:creationId xmlns:a16="http://schemas.microsoft.com/office/drawing/2014/main" id="{4D038170-A8A4-5E93-F8C2-57AF37D1D511}"/>
              </a:ext>
            </a:extLst>
          </p:cNvPr>
          <p:cNvSpPr>
            <a:spLocks noChangeArrowheads="1"/>
          </p:cNvSpPr>
          <p:nvPr/>
        </p:nvSpPr>
        <p:spPr bwMode="auto">
          <a:xfrm>
            <a:off x="8174038" y="4429125"/>
            <a:ext cx="374650" cy="266700"/>
          </a:xfrm>
          <a:prstGeom prst="rect">
            <a:avLst/>
          </a:prstGeom>
          <a:solidFill>
            <a:schemeClr val="bg2"/>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cxnSp>
        <p:nvCxnSpPr>
          <p:cNvPr id="1086843" name="AutoShape 379">
            <a:extLst>
              <a:ext uri="{FF2B5EF4-FFF2-40B4-BE49-F238E27FC236}">
                <a16:creationId xmlns:a16="http://schemas.microsoft.com/office/drawing/2014/main" id="{AC6CD5FC-BC8D-A75F-7DA3-AB610D50594D}"/>
              </a:ext>
            </a:extLst>
          </p:cNvPr>
          <p:cNvCxnSpPr>
            <a:cxnSpLocks noChangeShapeType="1"/>
            <a:stCxn id="1086839" idx="2"/>
            <a:endCxn id="1086842" idx="1"/>
          </p:cNvCxnSpPr>
          <p:nvPr/>
        </p:nvCxnSpPr>
        <p:spPr bwMode="auto">
          <a:xfrm rot="16200000" flipH="1">
            <a:off x="7908926" y="4297363"/>
            <a:ext cx="196850" cy="333375"/>
          </a:xfrm>
          <a:prstGeom prst="bentConnector2">
            <a:avLst/>
          </a:prstGeom>
          <a:noFill/>
          <a:ln w="12700">
            <a:solidFill>
              <a:schemeClr val="tx1"/>
            </a:solidFill>
            <a:prstDash val="dash"/>
            <a:miter lim="800000"/>
            <a:headEnd/>
            <a:tailEnd type="triangle" w="med" len="med"/>
          </a:ln>
          <a:effectLst>
            <a:outerShdw dist="107763" dir="2700000" algn="ctr" rotWithShape="0">
              <a:schemeClr val="bg2">
                <a:alpha val="50000"/>
              </a:schemeClr>
            </a:outerShdw>
          </a:effectLst>
        </p:spPr>
      </p:cxnSp>
      <p:sp>
        <p:nvSpPr>
          <p:cNvPr id="75813" name="Rectangle 380">
            <a:extLst>
              <a:ext uri="{FF2B5EF4-FFF2-40B4-BE49-F238E27FC236}">
                <a16:creationId xmlns:a16="http://schemas.microsoft.com/office/drawing/2014/main" id="{B58094A8-F602-35CC-1D77-51A586DD5B8B}"/>
              </a:ext>
            </a:extLst>
          </p:cNvPr>
          <p:cNvSpPr>
            <a:spLocks noChangeArrowheads="1"/>
          </p:cNvSpPr>
          <p:nvPr/>
        </p:nvSpPr>
        <p:spPr bwMode="auto">
          <a:xfrm>
            <a:off x="9601201" y="3438525"/>
            <a:ext cx="1236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Test Suite</a:t>
            </a:r>
          </a:p>
        </p:txBody>
      </p:sp>
      <p:sp>
        <p:nvSpPr>
          <p:cNvPr id="75814" name="Rectangle 381">
            <a:extLst>
              <a:ext uri="{FF2B5EF4-FFF2-40B4-BE49-F238E27FC236}">
                <a16:creationId xmlns:a16="http://schemas.microsoft.com/office/drawing/2014/main" id="{FE5B1DB9-37D8-C59A-D372-C3CBCA5724D3}"/>
              </a:ext>
            </a:extLst>
          </p:cNvPr>
          <p:cNvSpPr>
            <a:spLocks noChangeArrowheads="1"/>
          </p:cNvSpPr>
          <p:nvPr/>
        </p:nvSpPr>
        <p:spPr bwMode="auto">
          <a:xfrm>
            <a:off x="9642477" y="2676525"/>
            <a:ext cx="1144587" cy="8128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pic>
        <p:nvPicPr>
          <p:cNvPr id="75815" name="Picture 382" descr="MCj04260520000[1]">
            <a:extLst>
              <a:ext uri="{FF2B5EF4-FFF2-40B4-BE49-F238E27FC236}">
                <a16:creationId xmlns:a16="http://schemas.microsoft.com/office/drawing/2014/main" id="{9FDF3E67-1AA4-3334-FB3F-455E2A930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038" y="2714625"/>
            <a:ext cx="2555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16" name="Picture 383" descr="MCj04260520000[1]">
            <a:extLst>
              <a:ext uri="{FF2B5EF4-FFF2-40B4-BE49-F238E27FC236}">
                <a16:creationId xmlns:a16="http://schemas.microsoft.com/office/drawing/2014/main" id="{FB7A6019-7748-F8CD-4251-5D33E5534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2838" y="2714625"/>
            <a:ext cx="2555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817" name="Group 416">
            <a:extLst>
              <a:ext uri="{FF2B5EF4-FFF2-40B4-BE49-F238E27FC236}">
                <a16:creationId xmlns:a16="http://schemas.microsoft.com/office/drawing/2014/main" id="{1B9FCF09-B433-15AB-DC2E-3BFB38C40DB7}"/>
              </a:ext>
            </a:extLst>
          </p:cNvPr>
          <p:cNvGrpSpPr>
            <a:grpSpLocks/>
          </p:cNvGrpSpPr>
          <p:nvPr/>
        </p:nvGrpSpPr>
        <p:grpSpPr bwMode="auto">
          <a:xfrm>
            <a:off x="10415588" y="3089275"/>
            <a:ext cx="266700" cy="304800"/>
            <a:chOff x="5332" y="2800"/>
            <a:chExt cx="168" cy="192"/>
          </a:xfrm>
        </p:grpSpPr>
        <p:grpSp>
          <p:nvGrpSpPr>
            <p:cNvPr id="75834" name="Group 387">
              <a:extLst>
                <a:ext uri="{FF2B5EF4-FFF2-40B4-BE49-F238E27FC236}">
                  <a16:creationId xmlns:a16="http://schemas.microsoft.com/office/drawing/2014/main" id="{78E0D429-A918-5AA9-D729-3EBBDC33984A}"/>
                </a:ext>
              </a:extLst>
            </p:cNvPr>
            <p:cNvGrpSpPr>
              <a:grpSpLocks noChangeAspect="1"/>
            </p:cNvGrpSpPr>
            <p:nvPr/>
          </p:nvGrpSpPr>
          <p:grpSpPr bwMode="auto">
            <a:xfrm>
              <a:off x="5332" y="2800"/>
              <a:ext cx="161" cy="168"/>
              <a:chOff x="5332" y="2800"/>
              <a:chExt cx="161" cy="168"/>
            </a:xfrm>
          </p:grpSpPr>
          <p:sp>
            <p:nvSpPr>
              <p:cNvPr id="75836" name="AutoShape 386">
                <a:extLst>
                  <a:ext uri="{FF2B5EF4-FFF2-40B4-BE49-F238E27FC236}">
                    <a16:creationId xmlns:a16="http://schemas.microsoft.com/office/drawing/2014/main" id="{4FE65146-734A-F0E4-BFCF-9E8D57AB46A1}"/>
                  </a:ext>
                </a:extLst>
              </p:cNvPr>
              <p:cNvSpPr>
                <a:spLocks noChangeAspect="1" noChangeArrowheads="1" noTextEdit="1"/>
              </p:cNvSpPr>
              <p:nvPr/>
            </p:nvSpPr>
            <p:spPr bwMode="auto">
              <a:xfrm>
                <a:off x="5332" y="2800"/>
                <a:ext cx="16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75837" name="Freeform 388">
                <a:extLst>
                  <a:ext uri="{FF2B5EF4-FFF2-40B4-BE49-F238E27FC236}">
                    <a16:creationId xmlns:a16="http://schemas.microsoft.com/office/drawing/2014/main" id="{2E4570C8-874C-4822-0C43-09F29B0FC2C5}"/>
                  </a:ext>
                </a:extLst>
              </p:cNvPr>
              <p:cNvSpPr>
                <a:spLocks/>
              </p:cNvSpPr>
              <p:nvPr/>
            </p:nvSpPr>
            <p:spPr bwMode="auto">
              <a:xfrm>
                <a:off x="5333" y="2801"/>
                <a:ext cx="159" cy="166"/>
              </a:xfrm>
              <a:custGeom>
                <a:avLst/>
                <a:gdLst>
                  <a:gd name="T0" fmla="*/ 366 w 640"/>
                  <a:gd name="T1" fmla="*/ 0 h 668"/>
                  <a:gd name="T2" fmla="*/ 0 w 640"/>
                  <a:gd name="T3" fmla="*/ 0 h 668"/>
                  <a:gd name="T4" fmla="*/ 0 w 640"/>
                  <a:gd name="T5" fmla="*/ 668 h 668"/>
                  <a:gd name="T6" fmla="*/ 537 w 640"/>
                  <a:gd name="T7" fmla="*/ 668 h 668"/>
                  <a:gd name="T8" fmla="*/ 537 w 640"/>
                  <a:gd name="T9" fmla="*/ 668 h 668"/>
                  <a:gd name="T10" fmla="*/ 537 w 640"/>
                  <a:gd name="T11" fmla="*/ 323 h 668"/>
                  <a:gd name="T12" fmla="*/ 537 w 640"/>
                  <a:gd name="T13" fmla="*/ 323 h 668"/>
                  <a:gd name="T14" fmla="*/ 629 w 640"/>
                  <a:gd name="T15" fmla="*/ 231 h 668"/>
                  <a:gd name="T16" fmla="*/ 629 w 640"/>
                  <a:gd name="T17" fmla="*/ 231 h 668"/>
                  <a:gd name="T18" fmla="*/ 633 w 640"/>
                  <a:gd name="T19" fmla="*/ 226 h 668"/>
                  <a:gd name="T20" fmla="*/ 637 w 640"/>
                  <a:gd name="T21" fmla="*/ 220 h 668"/>
                  <a:gd name="T22" fmla="*/ 638 w 640"/>
                  <a:gd name="T23" fmla="*/ 212 h 668"/>
                  <a:gd name="T24" fmla="*/ 640 w 640"/>
                  <a:gd name="T25" fmla="*/ 206 h 668"/>
                  <a:gd name="T26" fmla="*/ 640 w 640"/>
                  <a:gd name="T27" fmla="*/ 206 h 668"/>
                  <a:gd name="T28" fmla="*/ 640 w 640"/>
                  <a:gd name="T29" fmla="*/ 206 h 668"/>
                  <a:gd name="T30" fmla="*/ 640 w 640"/>
                  <a:gd name="T31" fmla="*/ 206 h 668"/>
                  <a:gd name="T32" fmla="*/ 638 w 640"/>
                  <a:gd name="T33" fmla="*/ 199 h 668"/>
                  <a:gd name="T34" fmla="*/ 637 w 640"/>
                  <a:gd name="T35" fmla="*/ 192 h 668"/>
                  <a:gd name="T36" fmla="*/ 633 w 640"/>
                  <a:gd name="T37" fmla="*/ 185 h 668"/>
                  <a:gd name="T38" fmla="*/ 629 w 640"/>
                  <a:gd name="T39" fmla="*/ 181 h 668"/>
                  <a:gd name="T40" fmla="*/ 547 w 640"/>
                  <a:gd name="T41" fmla="*/ 99 h 668"/>
                  <a:gd name="T42" fmla="*/ 547 w 640"/>
                  <a:gd name="T43" fmla="*/ 99 h 668"/>
                  <a:gd name="T44" fmla="*/ 542 w 640"/>
                  <a:gd name="T45" fmla="*/ 94 h 668"/>
                  <a:gd name="T46" fmla="*/ 536 w 640"/>
                  <a:gd name="T47" fmla="*/ 91 h 668"/>
                  <a:gd name="T48" fmla="*/ 529 w 640"/>
                  <a:gd name="T49" fmla="*/ 89 h 668"/>
                  <a:gd name="T50" fmla="*/ 521 w 640"/>
                  <a:gd name="T51" fmla="*/ 88 h 668"/>
                  <a:gd name="T52" fmla="*/ 515 w 640"/>
                  <a:gd name="T53" fmla="*/ 89 h 668"/>
                  <a:gd name="T54" fmla="*/ 508 w 640"/>
                  <a:gd name="T55" fmla="*/ 91 h 668"/>
                  <a:gd name="T56" fmla="*/ 502 w 640"/>
                  <a:gd name="T57" fmla="*/ 94 h 668"/>
                  <a:gd name="T58" fmla="*/ 497 w 640"/>
                  <a:gd name="T59" fmla="*/ 99 h 668"/>
                  <a:gd name="T60" fmla="*/ 497 w 640"/>
                  <a:gd name="T61" fmla="*/ 99 h 668"/>
                  <a:gd name="T62" fmla="*/ 485 w 640"/>
                  <a:gd name="T63" fmla="*/ 110 h 668"/>
                  <a:gd name="T64" fmla="*/ 485 w 640"/>
                  <a:gd name="T65" fmla="*/ 110 h 668"/>
                  <a:gd name="T66" fmla="*/ 375 w 640"/>
                  <a:gd name="T67" fmla="*/ 0 h 668"/>
                  <a:gd name="T68" fmla="*/ 366 w 640"/>
                  <a:gd name="T69" fmla="*/ 0 h 6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0"/>
                  <a:gd name="T106" fmla="*/ 0 h 668"/>
                  <a:gd name="T107" fmla="*/ 640 w 640"/>
                  <a:gd name="T108" fmla="*/ 668 h 6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0" h="668">
                    <a:moveTo>
                      <a:pt x="366" y="0"/>
                    </a:moveTo>
                    <a:lnTo>
                      <a:pt x="0" y="0"/>
                    </a:lnTo>
                    <a:lnTo>
                      <a:pt x="0" y="668"/>
                    </a:lnTo>
                    <a:lnTo>
                      <a:pt x="537" y="668"/>
                    </a:lnTo>
                    <a:lnTo>
                      <a:pt x="537" y="323"/>
                    </a:lnTo>
                    <a:lnTo>
                      <a:pt x="629" y="231"/>
                    </a:lnTo>
                    <a:lnTo>
                      <a:pt x="633" y="226"/>
                    </a:lnTo>
                    <a:lnTo>
                      <a:pt x="637" y="220"/>
                    </a:lnTo>
                    <a:lnTo>
                      <a:pt x="638" y="212"/>
                    </a:lnTo>
                    <a:lnTo>
                      <a:pt x="640" y="206"/>
                    </a:lnTo>
                    <a:lnTo>
                      <a:pt x="638" y="199"/>
                    </a:lnTo>
                    <a:lnTo>
                      <a:pt x="637" y="192"/>
                    </a:lnTo>
                    <a:lnTo>
                      <a:pt x="633" y="185"/>
                    </a:lnTo>
                    <a:lnTo>
                      <a:pt x="629" y="181"/>
                    </a:lnTo>
                    <a:lnTo>
                      <a:pt x="547" y="99"/>
                    </a:lnTo>
                    <a:lnTo>
                      <a:pt x="542" y="94"/>
                    </a:lnTo>
                    <a:lnTo>
                      <a:pt x="536" y="91"/>
                    </a:lnTo>
                    <a:lnTo>
                      <a:pt x="529" y="89"/>
                    </a:lnTo>
                    <a:lnTo>
                      <a:pt x="521" y="88"/>
                    </a:lnTo>
                    <a:lnTo>
                      <a:pt x="515" y="89"/>
                    </a:lnTo>
                    <a:lnTo>
                      <a:pt x="508" y="91"/>
                    </a:lnTo>
                    <a:lnTo>
                      <a:pt x="502" y="94"/>
                    </a:lnTo>
                    <a:lnTo>
                      <a:pt x="497" y="99"/>
                    </a:lnTo>
                    <a:lnTo>
                      <a:pt x="485" y="110"/>
                    </a:lnTo>
                    <a:lnTo>
                      <a:pt x="375" y="0"/>
                    </a:lnTo>
                    <a:lnTo>
                      <a:pt x="366" y="0"/>
                    </a:lnTo>
                    <a:close/>
                  </a:path>
                </a:pathLst>
              </a:custGeom>
              <a:solidFill>
                <a:srgbClr val="8DD4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38" name="Freeform 389">
                <a:extLst>
                  <a:ext uri="{FF2B5EF4-FFF2-40B4-BE49-F238E27FC236}">
                    <a16:creationId xmlns:a16="http://schemas.microsoft.com/office/drawing/2014/main" id="{9B07B699-7929-05DB-CD8D-3FD9AF6653FC}"/>
                  </a:ext>
                </a:extLst>
              </p:cNvPr>
              <p:cNvSpPr>
                <a:spLocks/>
              </p:cNvSpPr>
              <p:nvPr/>
            </p:nvSpPr>
            <p:spPr bwMode="auto">
              <a:xfrm>
                <a:off x="5336" y="2804"/>
                <a:ext cx="153" cy="160"/>
              </a:xfrm>
              <a:custGeom>
                <a:avLst/>
                <a:gdLst>
                  <a:gd name="T0" fmla="*/ 351 w 610"/>
                  <a:gd name="T1" fmla="*/ 0 h 638"/>
                  <a:gd name="T2" fmla="*/ 0 w 610"/>
                  <a:gd name="T3" fmla="*/ 0 h 638"/>
                  <a:gd name="T4" fmla="*/ 0 w 610"/>
                  <a:gd name="T5" fmla="*/ 638 h 638"/>
                  <a:gd name="T6" fmla="*/ 507 w 610"/>
                  <a:gd name="T7" fmla="*/ 638 h 638"/>
                  <a:gd name="T8" fmla="*/ 507 w 610"/>
                  <a:gd name="T9" fmla="*/ 638 h 638"/>
                  <a:gd name="T10" fmla="*/ 507 w 610"/>
                  <a:gd name="T11" fmla="*/ 302 h 638"/>
                  <a:gd name="T12" fmla="*/ 507 w 610"/>
                  <a:gd name="T13" fmla="*/ 302 h 638"/>
                  <a:gd name="T14" fmla="*/ 604 w 610"/>
                  <a:gd name="T15" fmla="*/ 206 h 638"/>
                  <a:gd name="T16" fmla="*/ 604 w 610"/>
                  <a:gd name="T17" fmla="*/ 206 h 638"/>
                  <a:gd name="T18" fmla="*/ 606 w 610"/>
                  <a:gd name="T19" fmla="*/ 202 h 638"/>
                  <a:gd name="T20" fmla="*/ 609 w 610"/>
                  <a:gd name="T21" fmla="*/ 198 h 638"/>
                  <a:gd name="T22" fmla="*/ 610 w 610"/>
                  <a:gd name="T23" fmla="*/ 195 h 638"/>
                  <a:gd name="T24" fmla="*/ 610 w 610"/>
                  <a:gd name="T25" fmla="*/ 191 h 638"/>
                  <a:gd name="T26" fmla="*/ 610 w 610"/>
                  <a:gd name="T27" fmla="*/ 191 h 638"/>
                  <a:gd name="T28" fmla="*/ 610 w 610"/>
                  <a:gd name="T29" fmla="*/ 191 h 638"/>
                  <a:gd name="T30" fmla="*/ 610 w 610"/>
                  <a:gd name="T31" fmla="*/ 191 h 638"/>
                  <a:gd name="T32" fmla="*/ 610 w 610"/>
                  <a:gd name="T33" fmla="*/ 186 h 638"/>
                  <a:gd name="T34" fmla="*/ 609 w 610"/>
                  <a:gd name="T35" fmla="*/ 183 h 638"/>
                  <a:gd name="T36" fmla="*/ 606 w 610"/>
                  <a:gd name="T37" fmla="*/ 179 h 638"/>
                  <a:gd name="T38" fmla="*/ 604 w 610"/>
                  <a:gd name="T39" fmla="*/ 175 h 638"/>
                  <a:gd name="T40" fmla="*/ 522 w 610"/>
                  <a:gd name="T41" fmla="*/ 94 h 638"/>
                  <a:gd name="T42" fmla="*/ 522 w 610"/>
                  <a:gd name="T43" fmla="*/ 94 h 638"/>
                  <a:gd name="T44" fmla="*/ 518 w 610"/>
                  <a:gd name="T45" fmla="*/ 91 h 638"/>
                  <a:gd name="T46" fmla="*/ 515 w 610"/>
                  <a:gd name="T47" fmla="*/ 89 h 638"/>
                  <a:gd name="T48" fmla="*/ 511 w 610"/>
                  <a:gd name="T49" fmla="*/ 88 h 638"/>
                  <a:gd name="T50" fmla="*/ 506 w 610"/>
                  <a:gd name="T51" fmla="*/ 88 h 638"/>
                  <a:gd name="T52" fmla="*/ 503 w 610"/>
                  <a:gd name="T53" fmla="*/ 88 h 638"/>
                  <a:gd name="T54" fmla="*/ 499 w 610"/>
                  <a:gd name="T55" fmla="*/ 89 h 638"/>
                  <a:gd name="T56" fmla="*/ 495 w 610"/>
                  <a:gd name="T57" fmla="*/ 91 h 638"/>
                  <a:gd name="T58" fmla="*/ 492 w 610"/>
                  <a:gd name="T59" fmla="*/ 94 h 638"/>
                  <a:gd name="T60" fmla="*/ 492 w 610"/>
                  <a:gd name="T61" fmla="*/ 94 h 638"/>
                  <a:gd name="T62" fmla="*/ 470 w 610"/>
                  <a:gd name="T63" fmla="*/ 116 h 638"/>
                  <a:gd name="T64" fmla="*/ 470 w 610"/>
                  <a:gd name="T65" fmla="*/ 116 h 638"/>
                  <a:gd name="T66" fmla="*/ 354 w 610"/>
                  <a:gd name="T67" fmla="*/ 0 h 638"/>
                  <a:gd name="T68" fmla="*/ 351 w 610"/>
                  <a:gd name="T69" fmla="*/ 0 h 6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0"/>
                  <a:gd name="T106" fmla="*/ 0 h 638"/>
                  <a:gd name="T107" fmla="*/ 610 w 610"/>
                  <a:gd name="T108" fmla="*/ 638 h 6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0" h="638">
                    <a:moveTo>
                      <a:pt x="351" y="0"/>
                    </a:moveTo>
                    <a:lnTo>
                      <a:pt x="0" y="0"/>
                    </a:lnTo>
                    <a:lnTo>
                      <a:pt x="0" y="638"/>
                    </a:lnTo>
                    <a:lnTo>
                      <a:pt x="507" y="638"/>
                    </a:lnTo>
                    <a:lnTo>
                      <a:pt x="507" y="302"/>
                    </a:lnTo>
                    <a:lnTo>
                      <a:pt x="604" y="206"/>
                    </a:lnTo>
                    <a:lnTo>
                      <a:pt x="606" y="202"/>
                    </a:lnTo>
                    <a:lnTo>
                      <a:pt x="609" y="198"/>
                    </a:lnTo>
                    <a:lnTo>
                      <a:pt x="610" y="195"/>
                    </a:lnTo>
                    <a:lnTo>
                      <a:pt x="610" y="191"/>
                    </a:lnTo>
                    <a:lnTo>
                      <a:pt x="610" y="186"/>
                    </a:lnTo>
                    <a:lnTo>
                      <a:pt x="609" y="183"/>
                    </a:lnTo>
                    <a:lnTo>
                      <a:pt x="606" y="179"/>
                    </a:lnTo>
                    <a:lnTo>
                      <a:pt x="604" y="175"/>
                    </a:lnTo>
                    <a:lnTo>
                      <a:pt x="522" y="94"/>
                    </a:lnTo>
                    <a:lnTo>
                      <a:pt x="518" y="91"/>
                    </a:lnTo>
                    <a:lnTo>
                      <a:pt x="515" y="89"/>
                    </a:lnTo>
                    <a:lnTo>
                      <a:pt x="511" y="88"/>
                    </a:lnTo>
                    <a:lnTo>
                      <a:pt x="506" y="88"/>
                    </a:lnTo>
                    <a:lnTo>
                      <a:pt x="503" y="88"/>
                    </a:lnTo>
                    <a:lnTo>
                      <a:pt x="499" y="89"/>
                    </a:lnTo>
                    <a:lnTo>
                      <a:pt x="495" y="91"/>
                    </a:lnTo>
                    <a:lnTo>
                      <a:pt x="492" y="94"/>
                    </a:lnTo>
                    <a:lnTo>
                      <a:pt x="470" y="116"/>
                    </a:lnTo>
                    <a:lnTo>
                      <a:pt x="354" y="0"/>
                    </a:lnTo>
                    <a:lnTo>
                      <a:pt x="3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39" name="Freeform 390">
                <a:extLst>
                  <a:ext uri="{FF2B5EF4-FFF2-40B4-BE49-F238E27FC236}">
                    <a16:creationId xmlns:a16="http://schemas.microsoft.com/office/drawing/2014/main" id="{C47A5B98-05E6-996B-816F-889D62C04381}"/>
                  </a:ext>
                </a:extLst>
              </p:cNvPr>
              <p:cNvSpPr>
                <a:spLocks/>
              </p:cNvSpPr>
              <p:nvPr/>
            </p:nvSpPr>
            <p:spPr bwMode="auto">
              <a:xfrm>
                <a:off x="5339" y="2807"/>
                <a:ext cx="121" cy="154"/>
              </a:xfrm>
              <a:custGeom>
                <a:avLst/>
                <a:gdLst>
                  <a:gd name="T0" fmla="*/ 483 w 483"/>
                  <a:gd name="T1" fmla="*/ 146 h 614"/>
                  <a:gd name="T2" fmla="*/ 483 w 483"/>
                  <a:gd name="T3" fmla="*/ 614 h 614"/>
                  <a:gd name="T4" fmla="*/ 0 w 483"/>
                  <a:gd name="T5" fmla="*/ 614 h 614"/>
                  <a:gd name="T6" fmla="*/ 0 w 483"/>
                  <a:gd name="T7" fmla="*/ 0 h 614"/>
                  <a:gd name="T8" fmla="*/ 337 w 483"/>
                  <a:gd name="T9" fmla="*/ 0 h 614"/>
                  <a:gd name="T10" fmla="*/ 483 w 483"/>
                  <a:gd name="T11" fmla="*/ 146 h 614"/>
                  <a:gd name="T12" fmla="*/ 0 60000 65536"/>
                  <a:gd name="T13" fmla="*/ 0 60000 65536"/>
                  <a:gd name="T14" fmla="*/ 0 60000 65536"/>
                  <a:gd name="T15" fmla="*/ 0 60000 65536"/>
                  <a:gd name="T16" fmla="*/ 0 60000 65536"/>
                  <a:gd name="T17" fmla="*/ 0 60000 65536"/>
                  <a:gd name="T18" fmla="*/ 0 w 483"/>
                  <a:gd name="T19" fmla="*/ 0 h 614"/>
                  <a:gd name="T20" fmla="*/ 483 w 483"/>
                  <a:gd name="T21" fmla="*/ 614 h 614"/>
                </a:gdLst>
                <a:ahLst/>
                <a:cxnLst>
                  <a:cxn ang="T12">
                    <a:pos x="T0" y="T1"/>
                  </a:cxn>
                  <a:cxn ang="T13">
                    <a:pos x="T2" y="T3"/>
                  </a:cxn>
                  <a:cxn ang="T14">
                    <a:pos x="T4" y="T5"/>
                  </a:cxn>
                  <a:cxn ang="T15">
                    <a:pos x="T6" y="T7"/>
                  </a:cxn>
                  <a:cxn ang="T16">
                    <a:pos x="T8" y="T9"/>
                  </a:cxn>
                  <a:cxn ang="T17">
                    <a:pos x="T10" y="T11"/>
                  </a:cxn>
                </a:cxnLst>
                <a:rect l="T18" t="T19" r="T20" b="T21"/>
                <a:pathLst>
                  <a:path w="483" h="614">
                    <a:moveTo>
                      <a:pt x="483" y="146"/>
                    </a:moveTo>
                    <a:lnTo>
                      <a:pt x="483" y="614"/>
                    </a:lnTo>
                    <a:lnTo>
                      <a:pt x="0" y="614"/>
                    </a:lnTo>
                    <a:lnTo>
                      <a:pt x="0" y="0"/>
                    </a:lnTo>
                    <a:lnTo>
                      <a:pt x="337" y="0"/>
                    </a:lnTo>
                    <a:lnTo>
                      <a:pt x="483"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0" name="Freeform 391">
                <a:extLst>
                  <a:ext uri="{FF2B5EF4-FFF2-40B4-BE49-F238E27FC236}">
                    <a16:creationId xmlns:a16="http://schemas.microsoft.com/office/drawing/2014/main" id="{AD2F356C-F249-DB0B-8E66-D6660146734B}"/>
                  </a:ext>
                </a:extLst>
              </p:cNvPr>
              <p:cNvSpPr>
                <a:spLocks/>
              </p:cNvSpPr>
              <p:nvPr/>
            </p:nvSpPr>
            <p:spPr bwMode="auto">
              <a:xfrm>
                <a:off x="5339" y="2856"/>
                <a:ext cx="121" cy="105"/>
              </a:xfrm>
              <a:custGeom>
                <a:avLst/>
                <a:gdLst>
                  <a:gd name="T0" fmla="*/ 483 w 483"/>
                  <a:gd name="T1" fmla="*/ 331 h 420"/>
                  <a:gd name="T2" fmla="*/ 483 w 483"/>
                  <a:gd name="T3" fmla="*/ 420 h 420"/>
                  <a:gd name="T4" fmla="*/ 0 w 483"/>
                  <a:gd name="T5" fmla="*/ 420 h 420"/>
                  <a:gd name="T6" fmla="*/ 0 w 483"/>
                  <a:gd name="T7" fmla="*/ 0 h 420"/>
                  <a:gd name="T8" fmla="*/ 0 w 483"/>
                  <a:gd name="T9" fmla="*/ 0 h 420"/>
                  <a:gd name="T10" fmla="*/ 19 w 483"/>
                  <a:gd name="T11" fmla="*/ 8 h 420"/>
                  <a:gd name="T12" fmla="*/ 37 w 483"/>
                  <a:gd name="T13" fmla="*/ 17 h 420"/>
                  <a:gd name="T14" fmla="*/ 53 w 483"/>
                  <a:gd name="T15" fmla="*/ 27 h 420"/>
                  <a:gd name="T16" fmla="*/ 67 w 483"/>
                  <a:gd name="T17" fmla="*/ 36 h 420"/>
                  <a:gd name="T18" fmla="*/ 82 w 483"/>
                  <a:gd name="T19" fmla="*/ 47 h 420"/>
                  <a:gd name="T20" fmla="*/ 94 w 483"/>
                  <a:gd name="T21" fmla="*/ 59 h 420"/>
                  <a:gd name="T22" fmla="*/ 106 w 483"/>
                  <a:gd name="T23" fmla="*/ 72 h 420"/>
                  <a:gd name="T24" fmla="*/ 117 w 483"/>
                  <a:gd name="T25" fmla="*/ 85 h 420"/>
                  <a:gd name="T26" fmla="*/ 139 w 483"/>
                  <a:gd name="T27" fmla="*/ 112 h 420"/>
                  <a:gd name="T28" fmla="*/ 159 w 483"/>
                  <a:gd name="T29" fmla="*/ 140 h 420"/>
                  <a:gd name="T30" fmla="*/ 177 w 483"/>
                  <a:gd name="T31" fmla="*/ 168 h 420"/>
                  <a:gd name="T32" fmla="*/ 197 w 483"/>
                  <a:gd name="T33" fmla="*/ 197 h 420"/>
                  <a:gd name="T34" fmla="*/ 217 w 483"/>
                  <a:gd name="T35" fmla="*/ 224 h 420"/>
                  <a:gd name="T36" fmla="*/ 228 w 483"/>
                  <a:gd name="T37" fmla="*/ 236 h 420"/>
                  <a:gd name="T38" fmla="*/ 241 w 483"/>
                  <a:gd name="T39" fmla="*/ 249 h 420"/>
                  <a:gd name="T40" fmla="*/ 254 w 483"/>
                  <a:gd name="T41" fmla="*/ 260 h 420"/>
                  <a:gd name="T42" fmla="*/ 267 w 483"/>
                  <a:gd name="T43" fmla="*/ 272 h 420"/>
                  <a:gd name="T44" fmla="*/ 282 w 483"/>
                  <a:gd name="T45" fmla="*/ 282 h 420"/>
                  <a:gd name="T46" fmla="*/ 298 w 483"/>
                  <a:gd name="T47" fmla="*/ 292 h 420"/>
                  <a:gd name="T48" fmla="*/ 316 w 483"/>
                  <a:gd name="T49" fmla="*/ 300 h 420"/>
                  <a:gd name="T50" fmla="*/ 334 w 483"/>
                  <a:gd name="T51" fmla="*/ 309 h 420"/>
                  <a:gd name="T52" fmla="*/ 354 w 483"/>
                  <a:gd name="T53" fmla="*/ 315 h 420"/>
                  <a:gd name="T54" fmla="*/ 376 w 483"/>
                  <a:gd name="T55" fmla="*/ 321 h 420"/>
                  <a:gd name="T56" fmla="*/ 400 w 483"/>
                  <a:gd name="T57" fmla="*/ 326 h 420"/>
                  <a:gd name="T58" fmla="*/ 426 w 483"/>
                  <a:gd name="T59" fmla="*/ 328 h 420"/>
                  <a:gd name="T60" fmla="*/ 454 w 483"/>
                  <a:gd name="T61" fmla="*/ 330 h 420"/>
                  <a:gd name="T62" fmla="*/ 483 w 483"/>
                  <a:gd name="T63" fmla="*/ 331 h 420"/>
                  <a:gd name="T64" fmla="*/ 483 w 483"/>
                  <a:gd name="T65" fmla="*/ 331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3"/>
                  <a:gd name="T100" fmla="*/ 0 h 420"/>
                  <a:gd name="T101" fmla="*/ 483 w 48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3" h="420">
                    <a:moveTo>
                      <a:pt x="483" y="331"/>
                    </a:moveTo>
                    <a:lnTo>
                      <a:pt x="483" y="420"/>
                    </a:lnTo>
                    <a:lnTo>
                      <a:pt x="0" y="420"/>
                    </a:lnTo>
                    <a:lnTo>
                      <a:pt x="0" y="0"/>
                    </a:lnTo>
                    <a:lnTo>
                      <a:pt x="19" y="8"/>
                    </a:lnTo>
                    <a:lnTo>
                      <a:pt x="37" y="17"/>
                    </a:lnTo>
                    <a:lnTo>
                      <a:pt x="53" y="27"/>
                    </a:lnTo>
                    <a:lnTo>
                      <a:pt x="67" y="36"/>
                    </a:lnTo>
                    <a:lnTo>
                      <a:pt x="82" y="47"/>
                    </a:lnTo>
                    <a:lnTo>
                      <a:pt x="94" y="59"/>
                    </a:lnTo>
                    <a:lnTo>
                      <a:pt x="106" y="72"/>
                    </a:lnTo>
                    <a:lnTo>
                      <a:pt x="117" y="85"/>
                    </a:lnTo>
                    <a:lnTo>
                      <a:pt x="139" y="112"/>
                    </a:lnTo>
                    <a:lnTo>
                      <a:pt x="159" y="140"/>
                    </a:lnTo>
                    <a:lnTo>
                      <a:pt x="177" y="168"/>
                    </a:lnTo>
                    <a:lnTo>
                      <a:pt x="197" y="197"/>
                    </a:lnTo>
                    <a:lnTo>
                      <a:pt x="217" y="224"/>
                    </a:lnTo>
                    <a:lnTo>
                      <a:pt x="228" y="236"/>
                    </a:lnTo>
                    <a:lnTo>
                      <a:pt x="241" y="249"/>
                    </a:lnTo>
                    <a:lnTo>
                      <a:pt x="254" y="260"/>
                    </a:lnTo>
                    <a:lnTo>
                      <a:pt x="267" y="272"/>
                    </a:lnTo>
                    <a:lnTo>
                      <a:pt x="282" y="282"/>
                    </a:lnTo>
                    <a:lnTo>
                      <a:pt x="298" y="292"/>
                    </a:lnTo>
                    <a:lnTo>
                      <a:pt x="316" y="300"/>
                    </a:lnTo>
                    <a:lnTo>
                      <a:pt x="334" y="309"/>
                    </a:lnTo>
                    <a:lnTo>
                      <a:pt x="354" y="315"/>
                    </a:lnTo>
                    <a:lnTo>
                      <a:pt x="376" y="321"/>
                    </a:lnTo>
                    <a:lnTo>
                      <a:pt x="400" y="326"/>
                    </a:lnTo>
                    <a:lnTo>
                      <a:pt x="426" y="328"/>
                    </a:lnTo>
                    <a:lnTo>
                      <a:pt x="454" y="330"/>
                    </a:lnTo>
                    <a:lnTo>
                      <a:pt x="483" y="33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1" name="Freeform 392">
                <a:extLst>
                  <a:ext uri="{FF2B5EF4-FFF2-40B4-BE49-F238E27FC236}">
                    <a16:creationId xmlns:a16="http://schemas.microsoft.com/office/drawing/2014/main" id="{01735663-6E0F-D845-B653-EBC8D2B5505A}"/>
                  </a:ext>
                </a:extLst>
              </p:cNvPr>
              <p:cNvSpPr>
                <a:spLocks/>
              </p:cNvSpPr>
              <p:nvPr/>
            </p:nvSpPr>
            <p:spPr bwMode="auto">
              <a:xfrm>
                <a:off x="5353" y="2854"/>
                <a:ext cx="90" cy="2"/>
              </a:xfrm>
              <a:custGeom>
                <a:avLst/>
                <a:gdLst>
                  <a:gd name="T0" fmla="*/ 5 w 361"/>
                  <a:gd name="T1" fmla="*/ 0 h 10"/>
                  <a:gd name="T2" fmla="*/ 5 w 361"/>
                  <a:gd name="T3" fmla="*/ 0 h 10"/>
                  <a:gd name="T4" fmla="*/ 2 w 361"/>
                  <a:gd name="T5" fmla="*/ 0 h 10"/>
                  <a:gd name="T6" fmla="*/ 1 w 361"/>
                  <a:gd name="T7" fmla="*/ 1 h 10"/>
                  <a:gd name="T8" fmla="*/ 0 w 361"/>
                  <a:gd name="T9" fmla="*/ 3 h 10"/>
                  <a:gd name="T10" fmla="*/ 0 w 361"/>
                  <a:gd name="T11" fmla="*/ 5 h 10"/>
                  <a:gd name="T12" fmla="*/ 0 w 361"/>
                  <a:gd name="T13" fmla="*/ 5 h 10"/>
                  <a:gd name="T14" fmla="*/ 0 w 361"/>
                  <a:gd name="T15" fmla="*/ 8 h 10"/>
                  <a:gd name="T16" fmla="*/ 1 w 361"/>
                  <a:gd name="T17" fmla="*/ 9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9 h 10"/>
                  <a:gd name="T30" fmla="*/ 361 w 361"/>
                  <a:gd name="T31" fmla="*/ 8 h 10"/>
                  <a:gd name="T32" fmla="*/ 361 w 361"/>
                  <a:gd name="T33" fmla="*/ 5 h 10"/>
                  <a:gd name="T34" fmla="*/ 361 w 361"/>
                  <a:gd name="T35" fmla="*/ 5 h 10"/>
                  <a:gd name="T36" fmla="*/ 361 w 361"/>
                  <a:gd name="T37" fmla="*/ 3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3"/>
                    </a:lnTo>
                    <a:lnTo>
                      <a:pt x="0" y="5"/>
                    </a:lnTo>
                    <a:lnTo>
                      <a:pt x="0" y="8"/>
                    </a:lnTo>
                    <a:lnTo>
                      <a:pt x="1" y="9"/>
                    </a:lnTo>
                    <a:lnTo>
                      <a:pt x="2" y="10"/>
                    </a:lnTo>
                    <a:lnTo>
                      <a:pt x="5" y="10"/>
                    </a:lnTo>
                    <a:lnTo>
                      <a:pt x="356" y="10"/>
                    </a:lnTo>
                    <a:lnTo>
                      <a:pt x="359" y="10"/>
                    </a:lnTo>
                    <a:lnTo>
                      <a:pt x="360" y="9"/>
                    </a:lnTo>
                    <a:lnTo>
                      <a:pt x="361" y="8"/>
                    </a:lnTo>
                    <a:lnTo>
                      <a:pt x="361" y="5"/>
                    </a:lnTo>
                    <a:lnTo>
                      <a:pt x="361" y="3"/>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2" name="Freeform 393">
                <a:extLst>
                  <a:ext uri="{FF2B5EF4-FFF2-40B4-BE49-F238E27FC236}">
                    <a16:creationId xmlns:a16="http://schemas.microsoft.com/office/drawing/2014/main" id="{5E1F8FD4-9976-EBD5-841E-3F816AE76E9D}"/>
                  </a:ext>
                </a:extLst>
              </p:cNvPr>
              <p:cNvSpPr>
                <a:spLocks/>
              </p:cNvSpPr>
              <p:nvPr/>
            </p:nvSpPr>
            <p:spPr bwMode="auto">
              <a:xfrm>
                <a:off x="5353" y="2865"/>
                <a:ext cx="90" cy="2"/>
              </a:xfrm>
              <a:custGeom>
                <a:avLst/>
                <a:gdLst>
                  <a:gd name="T0" fmla="*/ 5 w 361"/>
                  <a:gd name="T1" fmla="*/ 0 h 10"/>
                  <a:gd name="T2" fmla="*/ 5 w 361"/>
                  <a:gd name="T3" fmla="*/ 0 h 10"/>
                  <a:gd name="T4" fmla="*/ 2 w 361"/>
                  <a:gd name="T5" fmla="*/ 0 h 10"/>
                  <a:gd name="T6" fmla="*/ 1 w 361"/>
                  <a:gd name="T7" fmla="*/ 1 h 10"/>
                  <a:gd name="T8" fmla="*/ 0 w 361"/>
                  <a:gd name="T9" fmla="*/ 3 h 10"/>
                  <a:gd name="T10" fmla="*/ 0 w 361"/>
                  <a:gd name="T11" fmla="*/ 5 h 10"/>
                  <a:gd name="T12" fmla="*/ 0 w 361"/>
                  <a:gd name="T13" fmla="*/ 5 h 10"/>
                  <a:gd name="T14" fmla="*/ 0 w 361"/>
                  <a:gd name="T15" fmla="*/ 7 h 10"/>
                  <a:gd name="T16" fmla="*/ 1 w 361"/>
                  <a:gd name="T17" fmla="*/ 9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9 h 10"/>
                  <a:gd name="T30" fmla="*/ 361 w 361"/>
                  <a:gd name="T31" fmla="*/ 7 h 10"/>
                  <a:gd name="T32" fmla="*/ 361 w 361"/>
                  <a:gd name="T33" fmla="*/ 5 h 10"/>
                  <a:gd name="T34" fmla="*/ 361 w 361"/>
                  <a:gd name="T35" fmla="*/ 5 h 10"/>
                  <a:gd name="T36" fmla="*/ 361 w 361"/>
                  <a:gd name="T37" fmla="*/ 3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3"/>
                    </a:lnTo>
                    <a:lnTo>
                      <a:pt x="0" y="5"/>
                    </a:lnTo>
                    <a:lnTo>
                      <a:pt x="0" y="7"/>
                    </a:lnTo>
                    <a:lnTo>
                      <a:pt x="1" y="9"/>
                    </a:lnTo>
                    <a:lnTo>
                      <a:pt x="2" y="10"/>
                    </a:lnTo>
                    <a:lnTo>
                      <a:pt x="5" y="10"/>
                    </a:lnTo>
                    <a:lnTo>
                      <a:pt x="356" y="10"/>
                    </a:lnTo>
                    <a:lnTo>
                      <a:pt x="359" y="10"/>
                    </a:lnTo>
                    <a:lnTo>
                      <a:pt x="360" y="9"/>
                    </a:lnTo>
                    <a:lnTo>
                      <a:pt x="361" y="7"/>
                    </a:lnTo>
                    <a:lnTo>
                      <a:pt x="361" y="5"/>
                    </a:lnTo>
                    <a:lnTo>
                      <a:pt x="361" y="3"/>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3" name="Freeform 394">
                <a:extLst>
                  <a:ext uri="{FF2B5EF4-FFF2-40B4-BE49-F238E27FC236}">
                    <a16:creationId xmlns:a16="http://schemas.microsoft.com/office/drawing/2014/main" id="{7B93832E-1E0A-F4CC-EA6A-6A3B0A4DB210}"/>
                  </a:ext>
                </a:extLst>
              </p:cNvPr>
              <p:cNvSpPr>
                <a:spLocks/>
              </p:cNvSpPr>
              <p:nvPr/>
            </p:nvSpPr>
            <p:spPr bwMode="auto">
              <a:xfrm>
                <a:off x="5353" y="2875"/>
                <a:ext cx="90" cy="3"/>
              </a:xfrm>
              <a:custGeom>
                <a:avLst/>
                <a:gdLst>
                  <a:gd name="T0" fmla="*/ 5 w 361"/>
                  <a:gd name="T1" fmla="*/ 0 h 10"/>
                  <a:gd name="T2" fmla="*/ 5 w 361"/>
                  <a:gd name="T3" fmla="*/ 0 h 10"/>
                  <a:gd name="T4" fmla="*/ 2 w 361"/>
                  <a:gd name="T5" fmla="*/ 0 h 10"/>
                  <a:gd name="T6" fmla="*/ 1 w 361"/>
                  <a:gd name="T7" fmla="*/ 1 h 10"/>
                  <a:gd name="T8" fmla="*/ 0 w 361"/>
                  <a:gd name="T9" fmla="*/ 2 h 10"/>
                  <a:gd name="T10" fmla="*/ 0 w 361"/>
                  <a:gd name="T11" fmla="*/ 5 h 10"/>
                  <a:gd name="T12" fmla="*/ 0 w 361"/>
                  <a:gd name="T13" fmla="*/ 5 h 10"/>
                  <a:gd name="T14" fmla="*/ 0 w 361"/>
                  <a:gd name="T15" fmla="*/ 7 h 10"/>
                  <a:gd name="T16" fmla="*/ 1 w 361"/>
                  <a:gd name="T17" fmla="*/ 8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8 h 10"/>
                  <a:gd name="T30" fmla="*/ 361 w 361"/>
                  <a:gd name="T31" fmla="*/ 7 h 10"/>
                  <a:gd name="T32" fmla="*/ 361 w 361"/>
                  <a:gd name="T33" fmla="*/ 5 h 10"/>
                  <a:gd name="T34" fmla="*/ 361 w 361"/>
                  <a:gd name="T35" fmla="*/ 5 h 10"/>
                  <a:gd name="T36" fmla="*/ 361 w 361"/>
                  <a:gd name="T37" fmla="*/ 2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2"/>
                    </a:lnTo>
                    <a:lnTo>
                      <a:pt x="0" y="5"/>
                    </a:lnTo>
                    <a:lnTo>
                      <a:pt x="0" y="7"/>
                    </a:lnTo>
                    <a:lnTo>
                      <a:pt x="1" y="8"/>
                    </a:lnTo>
                    <a:lnTo>
                      <a:pt x="2" y="10"/>
                    </a:lnTo>
                    <a:lnTo>
                      <a:pt x="5" y="10"/>
                    </a:lnTo>
                    <a:lnTo>
                      <a:pt x="356" y="10"/>
                    </a:lnTo>
                    <a:lnTo>
                      <a:pt x="359" y="10"/>
                    </a:lnTo>
                    <a:lnTo>
                      <a:pt x="360" y="8"/>
                    </a:lnTo>
                    <a:lnTo>
                      <a:pt x="361" y="7"/>
                    </a:lnTo>
                    <a:lnTo>
                      <a:pt x="361" y="5"/>
                    </a:lnTo>
                    <a:lnTo>
                      <a:pt x="361" y="2"/>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4" name="Freeform 395">
                <a:extLst>
                  <a:ext uri="{FF2B5EF4-FFF2-40B4-BE49-F238E27FC236}">
                    <a16:creationId xmlns:a16="http://schemas.microsoft.com/office/drawing/2014/main" id="{24093F61-CEF2-BE75-62E3-47165E183B64}"/>
                  </a:ext>
                </a:extLst>
              </p:cNvPr>
              <p:cNvSpPr>
                <a:spLocks/>
              </p:cNvSpPr>
              <p:nvPr/>
            </p:nvSpPr>
            <p:spPr bwMode="auto">
              <a:xfrm>
                <a:off x="5353" y="2886"/>
                <a:ext cx="90" cy="3"/>
              </a:xfrm>
              <a:custGeom>
                <a:avLst/>
                <a:gdLst>
                  <a:gd name="T0" fmla="*/ 5 w 361"/>
                  <a:gd name="T1" fmla="*/ 0 h 9"/>
                  <a:gd name="T2" fmla="*/ 5 w 361"/>
                  <a:gd name="T3" fmla="*/ 0 h 9"/>
                  <a:gd name="T4" fmla="*/ 2 w 361"/>
                  <a:gd name="T5" fmla="*/ 0 h 9"/>
                  <a:gd name="T6" fmla="*/ 1 w 361"/>
                  <a:gd name="T7" fmla="*/ 1 h 9"/>
                  <a:gd name="T8" fmla="*/ 0 w 361"/>
                  <a:gd name="T9" fmla="*/ 2 h 9"/>
                  <a:gd name="T10" fmla="*/ 0 w 361"/>
                  <a:gd name="T11" fmla="*/ 5 h 9"/>
                  <a:gd name="T12" fmla="*/ 0 w 361"/>
                  <a:gd name="T13" fmla="*/ 5 h 9"/>
                  <a:gd name="T14" fmla="*/ 0 w 361"/>
                  <a:gd name="T15" fmla="*/ 7 h 9"/>
                  <a:gd name="T16" fmla="*/ 1 w 361"/>
                  <a:gd name="T17" fmla="*/ 8 h 9"/>
                  <a:gd name="T18" fmla="*/ 2 w 361"/>
                  <a:gd name="T19" fmla="*/ 9 h 9"/>
                  <a:gd name="T20" fmla="*/ 5 w 361"/>
                  <a:gd name="T21" fmla="*/ 9 h 9"/>
                  <a:gd name="T22" fmla="*/ 356 w 361"/>
                  <a:gd name="T23" fmla="*/ 9 h 9"/>
                  <a:gd name="T24" fmla="*/ 356 w 361"/>
                  <a:gd name="T25" fmla="*/ 9 h 9"/>
                  <a:gd name="T26" fmla="*/ 359 w 361"/>
                  <a:gd name="T27" fmla="*/ 9 h 9"/>
                  <a:gd name="T28" fmla="*/ 360 w 361"/>
                  <a:gd name="T29" fmla="*/ 8 h 9"/>
                  <a:gd name="T30" fmla="*/ 361 w 361"/>
                  <a:gd name="T31" fmla="*/ 7 h 9"/>
                  <a:gd name="T32" fmla="*/ 361 w 361"/>
                  <a:gd name="T33" fmla="*/ 5 h 9"/>
                  <a:gd name="T34" fmla="*/ 361 w 361"/>
                  <a:gd name="T35" fmla="*/ 5 h 9"/>
                  <a:gd name="T36" fmla="*/ 361 w 361"/>
                  <a:gd name="T37" fmla="*/ 2 h 9"/>
                  <a:gd name="T38" fmla="*/ 360 w 361"/>
                  <a:gd name="T39" fmla="*/ 1 h 9"/>
                  <a:gd name="T40" fmla="*/ 359 w 361"/>
                  <a:gd name="T41" fmla="*/ 0 h 9"/>
                  <a:gd name="T42" fmla="*/ 356 w 361"/>
                  <a:gd name="T43" fmla="*/ 0 h 9"/>
                  <a:gd name="T44" fmla="*/ 5 w 361"/>
                  <a:gd name="T45" fmla="*/ 0 h 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9"/>
                  <a:gd name="T71" fmla="*/ 361 w 361"/>
                  <a:gd name="T72" fmla="*/ 9 h 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9">
                    <a:moveTo>
                      <a:pt x="5" y="0"/>
                    </a:moveTo>
                    <a:lnTo>
                      <a:pt x="5" y="0"/>
                    </a:lnTo>
                    <a:lnTo>
                      <a:pt x="2" y="0"/>
                    </a:lnTo>
                    <a:lnTo>
                      <a:pt x="1" y="1"/>
                    </a:lnTo>
                    <a:lnTo>
                      <a:pt x="0" y="2"/>
                    </a:lnTo>
                    <a:lnTo>
                      <a:pt x="0" y="5"/>
                    </a:lnTo>
                    <a:lnTo>
                      <a:pt x="0" y="7"/>
                    </a:lnTo>
                    <a:lnTo>
                      <a:pt x="1" y="8"/>
                    </a:lnTo>
                    <a:lnTo>
                      <a:pt x="2" y="9"/>
                    </a:lnTo>
                    <a:lnTo>
                      <a:pt x="5" y="9"/>
                    </a:lnTo>
                    <a:lnTo>
                      <a:pt x="356" y="9"/>
                    </a:lnTo>
                    <a:lnTo>
                      <a:pt x="359" y="9"/>
                    </a:lnTo>
                    <a:lnTo>
                      <a:pt x="360" y="8"/>
                    </a:lnTo>
                    <a:lnTo>
                      <a:pt x="361" y="7"/>
                    </a:lnTo>
                    <a:lnTo>
                      <a:pt x="361" y="5"/>
                    </a:lnTo>
                    <a:lnTo>
                      <a:pt x="361" y="2"/>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5" name="Freeform 396">
                <a:extLst>
                  <a:ext uri="{FF2B5EF4-FFF2-40B4-BE49-F238E27FC236}">
                    <a16:creationId xmlns:a16="http://schemas.microsoft.com/office/drawing/2014/main" id="{396AE599-AD3D-0481-2206-778F85EDFFC7}"/>
                  </a:ext>
                </a:extLst>
              </p:cNvPr>
              <p:cNvSpPr>
                <a:spLocks/>
              </p:cNvSpPr>
              <p:nvPr/>
            </p:nvSpPr>
            <p:spPr bwMode="auto">
              <a:xfrm>
                <a:off x="5353" y="2897"/>
                <a:ext cx="90" cy="3"/>
              </a:xfrm>
              <a:custGeom>
                <a:avLst/>
                <a:gdLst>
                  <a:gd name="T0" fmla="*/ 5 w 361"/>
                  <a:gd name="T1" fmla="*/ 0 h 9"/>
                  <a:gd name="T2" fmla="*/ 5 w 361"/>
                  <a:gd name="T3" fmla="*/ 0 h 9"/>
                  <a:gd name="T4" fmla="*/ 2 w 361"/>
                  <a:gd name="T5" fmla="*/ 0 h 9"/>
                  <a:gd name="T6" fmla="*/ 1 w 361"/>
                  <a:gd name="T7" fmla="*/ 1 h 9"/>
                  <a:gd name="T8" fmla="*/ 0 w 361"/>
                  <a:gd name="T9" fmla="*/ 2 h 9"/>
                  <a:gd name="T10" fmla="*/ 0 w 361"/>
                  <a:gd name="T11" fmla="*/ 4 h 9"/>
                  <a:gd name="T12" fmla="*/ 0 w 361"/>
                  <a:gd name="T13" fmla="*/ 4 h 9"/>
                  <a:gd name="T14" fmla="*/ 0 w 361"/>
                  <a:gd name="T15" fmla="*/ 7 h 9"/>
                  <a:gd name="T16" fmla="*/ 1 w 361"/>
                  <a:gd name="T17" fmla="*/ 8 h 9"/>
                  <a:gd name="T18" fmla="*/ 2 w 361"/>
                  <a:gd name="T19" fmla="*/ 9 h 9"/>
                  <a:gd name="T20" fmla="*/ 5 w 361"/>
                  <a:gd name="T21" fmla="*/ 9 h 9"/>
                  <a:gd name="T22" fmla="*/ 356 w 361"/>
                  <a:gd name="T23" fmla="*/ 9 h 9"/>
                  <a:gd name="T24" fmla="*/ 356 w 361"/>
                  <a:gd name="T25" fmla="*/ 9 h 9"/>
                  <a:gd name="T26" fmla="*/ 359 w 361"/>
                  <a:gd name="T27" fmla="*/ 9 h 9"/>
                  <a:gd name="T28" fmla="*/ 360 w 361"/>
                  <a:gd name="T29" fmla="*/ 8 h 9"/>
                  <a:gd name="T30" fmla="*/ 361 w 361"/>
                  <a:gd name="T31" fmla="*/ 7 h 9"/>
                  <a:gd name="T32" fmla="*/ 361 w 361"/>
                  <a:gd name="T33" fmla="*/ 4 h 9"/>
                  <a:gd name="T34" fmla="*/ 361 w 361"/>
                  <a:gd name="T35" fmla="*/ 4 h 9"/>
                  <a:gd name="T36" fmla="*/ 361 w 361"/>
                  <a:gd name="T37" fmla="*/ 2 h 9"/>
                  <a:gd name="T38" fmla="*/ 360 w 361"/>
                  <a:gd name="T39" fmla="*/ 1 h 9"/>
                  <a:gd name="T40" fmla="*/ 359 w 361"/>
                  <a:gd name="T41" fmla="*/ 0 h 9"/>
                  <a:gd name="T42" fmla="*/ 356 w 361"/>
                  <a:gd name="T43" fmla="*/ 0 h 9"/>
                  <a:gd name="T44" fmla="*/ 5 w 361"/>
                  <a:gd name="T45" fmla="*/ 0 h 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9"/>
                  <a:gd name="T71" fmla="*/ 361 w 361"/>
                  <a:gd name="T72" fmla="*/ 9 h 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9">
                    <a:moveTo>
                      <a:pt x="5" y="0"/>
                    </a:moveTo>
                    <a:lnTo>
                      <a:pt x="5" y="0"/>
                    </a:lnTo>
                    <a:lnTo>
                      <a:pt x="2" y="0"/>
                    </a:lnTo>
                    <a:lnTo>
                      <a:pt x="1" y="1"/>
                    </a:lnTo>
                    <a:lnTo>
                      <a:pt x="0" y="2"/>
                    </a:lnTo>
                    <a:lnTo>
                      <a:pt x="0" y="4"/>
                    </a:lnTo>
                    <a:lnTo>
                      <a:pt x="0" y="7"/>
                    </a:lnTo>
                    <a:lnTo>
                      <a:pt x="1" y="8"/>
                    </a:lnTo>
                    <a:lnTo>
                      <a:pt x="2" y="9"/>
                    </a:lnTo>
                    <a:lnTo>
                      <a:pt x="5" y="9"/>
                    </a:lnTo>
                    <a:lnTo>
                      <a:pt x="356" y="9"/>
                    </a:lnTo>
                    <a:lnTo>
                      <a:pt x="359" y="9"/>
                    </a:lnTo>
                    <a:lnTo>
                      <a:pt x="360" y="8"/>
                    </a:lnTo>
                    <a:lnTo>
                      <a:pt x="361" y="7"/>
                    </a:lnTo>
                    <a:lnTo>
                      <a:pt x="361" y="4"/>
                    </a:lnTo>
                    <a:lnTo>
                      <a:pt x="361" y="2"/>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6" name="Freeform 397">
                <a:extLst>
                  <a:ext uri="{FF2B5EF4-FFF2-40B4-BE49-F238E27FC236}">
                    <a16:creationId xmlns:a16="http://schemas.microsoft.com/office/drawing/2014/main" id="{87529FA4-D2B0-ACC3-B4D5-2F0FE24D0E0F}"/>
                  </a:ext>
                </a:extLst>
              </p:cNvPr>
              <p:cNvSpPr>
                <a:spLocks/>
              </p:cNvSpPr>
              <p:nvPr/>
            </p:nvSpPr>
            <p:spPr bwMode="auto">
              <a:xfrm>
                <a:off x="5353" y="2908"/>
                <a:ext cx="90" cy="3"/>
              </a:xfrm>
              <a:custGeom>
                <a:avLst/>
                <a:gdLst>
                  <a:gd name="T0" fmla="*/ 5 w 361"/>
                  <a:gd name="T1" fmla="*/ 0 h 10"/>
                  <a:gd name="T2" fmla="*/ 5 w 361"/>
                  <a:gd name="T3" fmla="*/ 0 h 10"/>
                  <a:gd name="T4" fmla="*/ 2 w 361"/>
                  <a:gd name="T5" fmla="*/ 0 h 10"/>
                  <a:gd name="T6" fmla="*/ 1 w 361"/>
                  <a:gd name="T7" fmla="*/ 2 h 10"/>
                  <a:gd name="T8" fmla="*/ 0 w 361"/>
                  <a:gd name="T9" fmla="*/ 3 h 10"/>
                  <a:gd name="T10" fmla="*/ 0 w 361"/>
                  <a:gd name="T11" fmla="*/ 5 h 10"/>
                  <a:gd name="T12" fmla="*/ 0 w 361"/>
                  <a:gd name="T13" fmla="*/ 5 h 10"/>
                  <a:gd name="T14" fmla="*/ 0 w 361"/>
                  <a:gd name="T15" fmla="*/ 8 h 10"/>
                  <a:gd name="T16" fmla="*/ 1 w 361"/>
                  <a:gd name="T17" fmla="*/ 9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9 h 10"/>
                  <a:gd name="T30" fmla="*/ 361 w 361"/>
                  <a:gd name="T31" fmla="*/ 8 h 10"/>
                  <a:gd name="T32" fmla="*/ 361 w 361"/>
                  <a:gd name="T33" fmla="*/ 5 h 10"/>
                  <a:gd name="T34" fmla="*/ 361 w 361"/>
                  <a:gd name="T35" fmla="*/ 5 h 10"/>
                  <a:gd name="T36" fmla="*/ 361 w 361"/>
                  <a:gd name="T37" fmla="*/ 3 h 10"/>
                  <a:gd name="T38" fmla="*/ 360 w 361"/>
                  <a:gd name="T39" fmla="*/ 2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2"/>
                    </a:lnTo>
                    <a:lnTo>
                      <a:pt x="0" y="3"/>
                    </a:lnTo>
                    <a:lnTo>
                      <a:pt x="0" y="5"/>
                    </a:lnTo>
                    <a:lnTo>
                      <a:pt x="0" y="8"/>
                    </a:lnTo>
                    <a:lnTo>
                      <a:pt x="1" y="9"/>
                    </a:lnTo>
                    <a:lnTo>
                      <a:pt x="2" y="10"/>
                    </a:lnTo>
                    <a:lnTo>
                      <a:pt x="5" y="10"/>
                    </a:lnTo>
                    <a:lnTo>
                      <a:pt x="356" y="10"/>
                    </a:lnTo>
                    <a:lnTo>
                      <a:pt x="359" y="10"/>
                    </a:lnTo>
                    <a:lnTo>
                      <a:pt x="360" y="9"/>
                    </a:lnTo>
                    <a:lnTo>
                      <a:pt x="361" y="8"/>
                    </a:lnTo>
                    <a:lnTo>
                      <a:pt x="361" y="5"/>
                    </a:lnTo>
                    <a:lnTo>
                      <a:pt x="361" y="3"/>
                    </a:lnTo>
                    <a:lnTo>
                      <a:pt x="360" y="2"/>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7" name="Freeform 398">
                <a:extLst>
                  <a:ext uri="{FF2B5EF4-FFF2-40B4-BE49-F238E27FC236}">
                    <a16:creationId xmlns:a16="http://schemas.microsoft.com/office/drawing/2014/main" id="{AC412CFF-22E5-BDF1-6784-706CC4B9C54C}"/>
                  </a:ext>
                </a:extLst>
              </p:cNvPr>
              <p:cNvSpPr>
                <a:spLocks/>
              </p:cNvSpPr>
              <p:nvPr/>
            </p:nvSpPr>
            <p:spPr bwMode="auto">
              <a:xfrm>
                <a:off x="5353" y="2919"/>
                <a:ext cx="90" cy="3"/>
              </a:xfrm>
              <a:custGeom>
                <a:avLst/>
                <a:gdLst>
                  <a:gd name="T0" fmla="*/ 5 w 361"/>
                  <a:gd name="T1" fmla="*/ 0 h 10"/>
                  <a:gd name="T2" fmla="*/ 5 w 361"/>
                  <a:gd name="T3" fmla="*/ 0 h 10"/>
                  <a:gd name="T4" fmla="*/ 2 w 361"/>
                  <a:gd name="T5" fmla="*/ 0 h 10"/>
                  <a:gd name="T6" fmla="*/ 1 w 361"/>
                  <a:gd name="T7" fmla="*/ 1 h 10"/>
                  <a:gd name="T8" fmla="*/ 0 w 361"/>
                  <a:gd name="T9" fmla="*/ 3 h 10"/>
                  <a:gd name="T10" fmla="*/ 0 w 361"/>
                  <a:gd name="T11" fmla="*/ 5 h 10"/>
                  <a:gd name="T12" fmla="*/ 0 w 361"/>
                  <a:gd name="T13" fmla="*/ 5 h 10"/>
                  <a:gd name="T14" fmla="*/ 0 w 361"/>
                  <a:gd name="T15" fmla="*/ 8 h 10"/>
                  <a:gd name="T16" fmla="*/ 1 w 361"/>
                  <a:gd name="T17" fmla="*/ 9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9 h 10"/>
                  <a:gd name="T30" fmla="*/ 361 w 361"/>
                  <a:gd name="T31" fmla="*/ 8 h 10"/>
                  <a:gd name="T32" fmla="*/ 361 w 361"/>
                  <a:gd name="T33" fmla="*/ 5 h 10"/>
                  <a:gd name="T34" fmla="*/ 361 w 361"/>
                  <a:gd name="T35" fmla="*/ 5 h 10"/>
                  <a:gd name="T36" fmla="*/ 361 w 361"/>
                  <a:gd name="T37" fmla="*/ 3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3"/>
                    </a:lnTo>
                    <a:lnTo>
                      <a:pt x="0" y="5"/>
                    </a:lnTo>
                    <a:lnTo>
                      <a:pt x="0" y="8"/>
                    </a:lnTo>
                    <a:lnTo>
                      <a:pt x="1" y="9"/>
                    </a:lnTo>
                    <a:lnTo>
                      <a:pt x="2" y="10"/>
                    </a:lnTo>
                    <a:lnTo>
                      <a:pt x="5" y="10"/>
                    </a:lnTo>
                    <a:lnTo>
                      <a:pt x="356" y="10"/>
                    </a:lnTo>
                    <a:lnTo>
                      <a:pt x="359" y="10"/>
                    </a:lnTo>
                    <a:lnTo>
                      <a:pt x="360" y="9"/>
                    </a:lnTo>
                    <a:lnTo>
                      <a:pt x="361" y="8"/>
                    </a:lnTo>
                    <a:lnTo>
                      <a:pt x="361" y="5"/>
                    </a:lnTo>
                    <a:lnTo>
                      <a:pt x="361" y="3"/>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8" name="Freeform 399">
                <a:extLst>
                  <a:ext uri="{FF2B5EF4-FFF2-40B4-BE49-F238E27FC236}">
                    <a16:creationId xmlns:a16="http://schemas.microsoft.com/office/drawing/2014/main" id="{C0169031-EE77-2D2B-B80E-4FEDE0ED5675}"/>
                  </a:ext>
                </a:extLst>
              </p:cNvPr>
              <p:cNvSpPr>
                <a:spLocks/>
              </p:cNvSpPr>
              <p:nvPr/>
            </p:nvSpPr>
            <p:spPr bwMode="auto">
              <a:xfrm>
                <a:off x="5353" y="2930"/>
                <a:ext cx="90" cy="3"/>
              </a:xfrm>
              <a:custGeom>
                <a:avLst/>
                <a:gdLst>
                  <a:gd name="T0" fmla="*/ 5 w 361"/>
                  <a:gd name="T1" fmla="*/ 0 h 10"/>
                  <a:gd name="T2" fmla="*/ 5 w 361"/>
                  <a:gd name="T3" fmla="*/ 0 h 10"/>
                  <a:gd name="T4" fmla="*/ 2 w 361"/>
                  <a:gd name="T5" fmla="*/ 0 h 10"/>
                  <a:gd name="T6" fmla="*/ 1 w 361"/>
                  <a:gd name="T7" fmla="*/ 1 h 10"/>
                  <a:gd name="T8" fmla="*/ 0 w 361"/>
                  <a:gd name="T9" fmla="*/ 2 h 10"/>
                  <a:gd name="T10" fmla="*/ 0 w 361"/>
                  <a:gd name="T11" fmla="*/ 5 h 10"/>
                  <a:gd name="T12" fmla="*/ 0 w 361"/>
                  <a:gd name="T13" fmla="*/ 5 h 10"/>
                  <a:gd name="T14" fmla="*/ 0 w 361"/>
                  <a:gd name="T15" fmla="*/ 7 h 10"/>
                  <a:gd name="T16" fmla="*/ 1 w 361"/>
                  <a:gd name="T17" fmla="*/ 9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9 h 10"/>
                  <a:gd name="T30" fmla="*/ 361 w 361"/>
                  <a:gd name="T31" fmla="*/ 7 h 10"/>
                  <a:gd name="T32" fmla="*/ 361 w 361"/>
                  <a:gd name="T33" fmla="*/ 5 h 10"/>
                  <a:gd name="T34" fmla="*/ 361 w 361"/>
                  <a:gd name="T35" fmla="*/ 5 h 10"/>
                  <a:gd name="T36" fmla="*/ 361 w 361"/>
                  <a:gd name="T37" fmla="*/ 2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2"/>
                    </a:lnTo>
                    <a:lnTo>
                      <a:pt x="0" y="5"/>
                    </a:lnTo>
                    <a:lnTo>
                      <a:pt x="0" y="7"/>
                    </a:lnTo>
                    <a:lnTo>
                      <a:pt x="1" y="9"/>
                    </a:lnTo>
                    <a:lnTo>
                      <a:pt x="2" y="10"/>
                    </a:lnTo>
                    <a:lnTo>
                      <a:pt x="5" y="10"/>
                    </a:lnTo>
                    <a:lnTo>
                      <a:pt x="356" y="10"/>
                    </a:lnTo>
                    <a:lnTo>
                      <a:pt x="359" y="10"/>
                    </a:lnTo>
                    <a:lnTo>
                      <a:pt x="360" y="9"/>
                    </a:lnTo>
                    <a:lnTo>
                      <a:pt x="361" y="7"/>
                    </a:lnTo>
                    <a:lnTo>
                      <a:pt x="361" y="5"/>
                    </a:lnTo>
                    <a:lnTo>
                      <a:pt x="361" y="2"/>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49" name="Freeform 400">
                <a:extLst>
                  <a:ext uri="{FF2B5EF4-FFF2-40B4-BE49-F238E27FC236}">
                    <a16:creationId xmlns:a16="http://schemas.microsoft.com/office/drawing/2014/main" id="{C431E067-B4A0-8F7B-50C6-979F33E17992}"/>
                  </a:ext>
                </a:extLst>
              </p:cNvPr>
              <p:cNvSpPr>
                <a:spLocks/>
              </p:cNvSpPr>
              <p:nvPr/>
            </p:nvSpPr>
            <p:spPr bwMode="auto">
              <a:xfrm>
                <a:off x="5353" y="2941"/>
                <a:ext cx="90" cy="3"/>
              </a:xfrm>
              <a:custGeom>
                <a:avLst/>
                <a:gdLst>
                  <a:gd name="T0" fmla="*/ 5 w 361"/>
                  <a:gd name="T1" fmla="*/ 0 h 10"/>
                  <a:gd name="T2" fmla="*/ 5 w 361"/>
                  <a:gd name="T3" fmla="*/ 0 h 10"/>
                  <a:gd name="T4" fmla="*/ 2 w 361"/>
                  <a:gd name="T5" fmla="*/ 0 h 10"/>
                  <a:gd name="T6" fmla="*/ 1 w 361"/>
                  <a:gd name="T7" fmla="*/ 1 h 10"/>
                  <a:gd name="T8" fmla="*/ 0 w 361"/>
                  <a:gd name="T9" fmla="*/ 2 h 10"/>
                  <a:gd name="T10" fmla="*/ 0 w 361"/>
                  <a:gd name="T11" fmla="*/ 5 h 10"/>
                  <a:gd name="T12" fmla="*/ 0 w 361"/>
                  <a:gd name="T13" fmla="*/ 5 h 10"/>
                  <a:gd name="T14" fmla="*/ 0 w 361"/>
                  <a:gd name="T15" fmla="*/ 7 h 10"/>
                  <a:gd name="T16" fmla="*/ 1 w 361"/>
                  <a:gd name="T17" fmla="*/ 8 h 10"/>
                  <a:gd name="T18" fmla="*/ 2 w 361"/>
                  <a:gd name="T19" fmla="*/ 10 h 10"/>
                  <a:gd name="T20" fmla="*/ 5 w 361"/>
                  <a:gd name="T21" fmla="*/ 10 h 10"/>
                  <a:gd name="T22" fmla="*/ 356 w 361"/>
                  <a:gd name="T23" fmla="*/ 10 h 10"/>
                  <a:gd name="T24" fmla="*/ 356 w 361"/>
                  <a:gd name="T25" fmla="*/ 10 h 10"/>
                  <a:gd name="T26" fmla="*/ 359 w 361"/>
                  <a:gd name="T27" fmla="*/ 10 h 10"/>
                  <a:gd name="T28" fmla="*/ 360 w 361"/>
                  <a:gd name="T29" fmla="*/ 8 h 10"/>
                  <a:gd name="T30" fmla="*/ 361 w 361"/>
                  <a:gd name="T31" fmla="*/ 7 h 10"/>
                  <a:gd name="T32" fmla="*/ 361 w 361"/>
                  <a:gd name="T33" fmla="*/ 5 h 10"/>
                  <a:gd name="T34" fmla="*/ 361 w 361"/>
                  <a:gd name="T35" fmla="*/ 5 h 10"/>
                  <a:gd name="T36" fmla="*/ 361 w 361"/>
                  <a:gd name="T37" fmla="*/ 2 h 10"/>
                  <a:gd name="T38" fmla="*/ 360 w 361"/>
                  <a:gd name="T39" fmla="*/ 1 h 10"/>
                  <a:gd name="T40" fmla="*/ 359 w 361"/>
                  <a:gd name="T41" fmla="*/ 0 h 10"/>
                  <a:gd name="T42" fmla="*/ 356 w 361"/>
                  <a:gd name="T43" fmla="*/ 0 h 10"/>
                  <a:gd name="T44" fmla="*/ 5 w 361"/>
                  <a:gd name="T45" fmla="*/ 0 h 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
                  <a:gd name="T70" fmla="*/ 0 h 10"/>
                  <a:gd name="T71" fmla="*/ 361 w 361"/>
                  <a:gd name="T72" fmla="*/ 10 h 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 h="10">
                    <a:moveTo>
                      <a:pt x="5" y="0"/>
                    </a:moveTo>
                    <a:lnTo>
                      <a:pt x="5" y="0"/>
                    </a:lnTo>
                    <a:lnTo>
                      <a:pt x="2" y="0"/>
                    </a:lnTo>
                    <a:lnTo>
                      <a:pt x="1" y="1"/>
                    </a:lnTo>
                    <a:lnTo>
                      <a:pt x="0" y="2"/>
                    </a:lnTo>
                    <a:lnTo>
                      <a:pt x="0" y="5"/>
                    </a:lnTo>
                    <a:lnTo>
                      <a:pt x="0" y="7"/>
                    </a:lnTo>
                    <a:lnTo>
                      <a:pt x="1" y="8"/>
                    </a:lnTo>
                    <a:lnTo>
                      <a:pt x="2" y="10"/>
                    </a:lnTo>
                    <a:lnTo>
                      <a:pt x="5" y="10"/>
                    </a:lnTo>
                    <a:lnTo>
                      <a:pt x="356" y="10"/>
                    </a:lnTo>
                    <a:lnTo>
                      <a:pt x="359" y="10"/>
                    </a:lnTo>
                    <a:lnTo>
                      <a:pt x="360" y="8"/>
                    </a:lnTo>
                    <a:lnTo>
                      <a:pt x="361" y="7"/>
                    </a:lnTo>
                    <a:lnTo>
                      <a:pt x="361" y="5"/>
                    </a:lnTo>
                    <a:lnTo>
                      <a:pt x="361" y="2"/>
                    </a:lnTo>
                    <a:lnTo>
                      <a:pt x="360" y="1"/>
                    </a:lnTo>
                    <a:lnTo>
                      <a:pt x="359" y="0"/>
                    </a:lnTo>
                    <a:lnTo>
                      <a:pt x="356" y="0"/>
                    </a:lnTo>
                    <a:lnTo>
                      <a:pt x="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0" name="Freeform 401">
                <a:extLst>
                  <a:ext uri="{FF2B5EF4-FFF2-40B4-BE49-F238E27FC236}">
                    <a16:creationId xmlns:a16="http://schemas.microsoft.com/office/drawing/2014/main" id="{5CB4D78D-5860-BD90-A3AF-2C4CE9FC57AA}"/>
                  </a:ext>
                </a:extLst>
              </p:cNvPr>
              <p:cNvSpPr>
                <a:spLocks/>
              </p:cNvSpPr>
              <p:nvPr/>
            </p:nvSpPr>
            <p:spPr bwMode="auto">
              <a:xfrm>
                <a:off x="5423" y="2807"/>
                <a:ext cx="37" cy="37"/>
              </a:xfrm>
              <a:custGeom>
                <a:avLst/>
                <a:gdLst>
                  <a:gd name="T0" fmla="*/ 146 w 146"/>
                  <a:gd name="T1" fmla="*/ 146 h 146"/>
                  <a:gd name="T2" fmla="*/ 0 w 146"/>
                  <a:gd name="T3" fmla="*/ 146 h 146"/>
                  <a:gd name="T4" fmla="*/ 0 w 146"/>
                  <a:gd name="T5" fmla="*/ 0 h 146"/>
                  <a:gd name="T6" fmla="*/ 146 w 146"/>
                  <a:gd name="T7" fmla="*/ 146 h 146"/>
                  <a:gd name="T8" fmla="*/ 0 60000 65536"/>
                  <a:gd name="T9" fmla="*/ 0 60000 65536"/>
                  <a:gd name="T10" fmla="*/ 0 60000 65536"/>
                  <a:gd name="T11" fmla="*/ 0 60000 65536"/>
                  <a:gd name="T12" fmla="*/ 0 w 146"/>
                  <a:gd name="T13" fmla="*/ 0 h 146"/>
                  <a:gd name="T14" fmla="*/ 146 w 146"/>
                  <a:gd name="T15" fmla="*/ 146 h 146"/>
                </a:gdLst>
                <a:ahLst/>
                <a:cxnLst>
                  <a:cxn ang="T8">
                    <a:pos x="T0" y="T1"/>
                  </a:cxn>
                  <a:cxn ang="T9">
                    <a:pos x="T2" y="T3"/>
                  </a:cxn>
                  <a:cxn ang="T10">
                    <a:pos x="T4" y="T5"/>
                  </a:cxn>
                  <a:cxn ang="T11">
                    <a:pos x="T6" y="T7"/>
                  </a:cxn>
                </a:cxnLst>
                <a:rect l="T12" t="T13" r="T14" b="T15"/>
                <a:pathLst>
                  <a:path w="146" h="146">
                    <a:moveTo>
                      <a:pt x="146" y="146"/>
                    </a:moveTo>
                    <a:lnTo>
                      <a:pt x="0" y="146"/>
                    </a:lnTo>
                    <a:lnTo>
                      <a:pt x="0" y="0"/>
                    </a:lnTo>
                    <a:lnTo>
                      <a:pt x="146" y="14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1" name="Freeform 402">
                <a:extLst>
                  <a:ext uri="{FF2B5EF4-FFF2-40B4-BE49-F238E27FC236}">
                    <a16:creationId xmlns:a16="http://schemas.microsoft.com/office/drawing/2014/main" id="{38D25B01-2B08-D3F2-6D8D-053272DE0154}"/>
                  </a:ext>
                </a:extLst>
              </p:cNvPr>
              <p:cNvSpPr>
                <a:spLocks/>
              </p:cNvSpPr>
              <p:nvPr/>
            </p:nvSpPr>
            <p:spPr bwMode="auto">
              <a:xfrm>
                <a:off x="5423" y="2812"/>
                <a:ext cx="32" cy="32"/>
              </a:xfrm>
              <a:custGeom>
                <a:avLst/>
                <a:gdLst>
                  <a:gd name="T0" fmla="*/ 127 w 127"/>
                  <a:gd name="T1" fmla="*/ 126 h 126"/>
                  <a:gd name="T2" fmla="*/ 0 w 127"/>
                  <a:gd name="T3" fmla="*/ 126 h 126"/>
                  <a:gd name="T4" fmla="*/ 0 w 127"/>
                  <a:gd name="T5" fmla="*/ 0 h 126"/>
                  <a:gd name="T6" fmla="*/ 127 w 127"/>
                  <a:gd name="T7" fmla="*/ 126 h 126"/>
                  <a:gd name="T8" fmla="*/ 0 60000 65536"/>
                  <a:gd name="T9" fmla="*/ 0 60000 65536"/>
                  <a:gd name="T10" fmla="*/ 0 60000 65536"/>
                  <a:gd name="T11" fmla="*/ 0 60000 65536"/>
                  <a:gd name="T12" fmla="*/ 0 w 127"/>
                  <a:gd name="T13" fmla="*/ 0 h 126"/>
                  <a:gd name="T14" fmla="*/ 127 w 127"/>
                  <a:gd name="T15" fmla="*/ 126 h 126"/>
                </a:gdLst>
                <a:ahLst/>
                <a:cxnLst>
                  <a:cxn ang="T8">
                    <a:pos x="T0" y="T1"/>
                  </a:cxn>
                  <a:cxn ang="T9">
                    <a:pos x="T2" y="T3"/>
                  </a:cxn>
                  <a:cxn ang="T10">
                    <a:pos x="T4" y="T5"/>
                  </a:cxn>
                  <a:cxn ang="T11">
                    <a:pos x="T6" y="T7"/>
                  </a:cxn>
                </a:cxnLst>
                <a:rect l="T12" t="T13" r="T14" b="T15"/>
                <a:pathLst>
                  <a:path w="127" h="126">
                    <a:moveTo>
                      <a:pt x="127" y="126"/>
                    </a:moveTo>
                    <a:lnTo>
                      <a:pt x="0" y="126"/>
                    </a:lnTo>
                    <a:lnTo>
                      <a:pt x="0" y="0"/>
                    </a:lnTo>
                    <a:lnTo>
                      <a:pt x="127" y="12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2" name="Rectangle 403">
                <a:extLst>
                  <a:ext uri="{FF2B5EF4-FFF2-40B4-BE49-F238E27FC236}">
                    <a16:creationId xmlns:a16="http://schemas.microsoft.com/office/drawing/2014/main" id="{88391A07-C552-6760-56CD-40FAE9C3C8B8}"/>
                  </a:ext>
                </a:extLst>
              </p:cNvPr>
              <p:cNvSpPr>
                <a:spLocks noChangeArrowheads="1"/>
              </p:cNvSpPr>
              <p:nvPr/>
            </p:nvSpPr>
            <p:spPr bwMode="auto">
              <a:xfrm>
                <a:off x="5425" y="2844"/>
                <a:ext cx="35" cy="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3" name="Freeform 404">
                <a:extLst>
                  <a:ext uri="{FF2B5EF4-FFF2-40B4-BE49-F238E27FC236}">
                    <a16:creationId xmlns:a16="http://schemas.microsoft.com/office/drawing/2014/main" id="{70D6ADF1-93AD-11DC-A37A-E0122D074B38}"/>
                  </a:ext>
                </a:extLst>
              </p:cNvPr>
              <p:cNvSpPr>
                <a:spLocks noEditPoints="1"/>
              </p:cNvSpPr>
              <p:nvPr/>
            </p:nvSpPr>
            <p:spPr bwMode="auto">
              <a:xfrm>
                <a:off x="5338" y="2806"/>
                <a:ext cx="123" cy="156"/>
              </a:xfrm>
              <a:custGeom>
                <a:avLst/>
                <a:gdLst>
                  <a:gd name="T0" fmla="*/ 10 w 493"/>
                  <a:gd name="T1" fmla="*/ 614 h 624"/>
                  <a:gd name="T2" fmla="*/ 10 w 493"/>
                  <a:gd name="T3" fmla="*/ 614 h 624"/>
                  <a:gd name="T4" fmla="*/ 10 w 493"/>
                  <a:gd name="T5" fmla="*/ 10 h 624"/>
                  <a:gd name="T6" fmla="*/ 10 w 493"/>
                  <a:gd name="T7" fmla="*/ 10 h 624"/>
                  <a:gd name="T8" fmla="*/ 337 w 493"/>
                  <a:gd name="T9" fmla="*/ 10 h 624"/>
                  <a:gd name="T10" fmla="*/ 337 w 493"/>
                  <a:gd name="T11" fmla="*/ 156 h 624"/>
                  <a:gd name="T12" fmla="*/ 483 w 493"/>
                  <a:gd name="T13" fmla="*/ 156 h 624"/>
                  <a:gd name="T14" fmla="*/ 483 w 493"/>
                  <a:gd name="T15" fmla="*/ 156 h 624"/>
                  <a:gd name="T16" fmla="*/ 483 w 493"/>
                  <a:gd name="T17" fmla="*/ 614 h 624"/>
                  <a:gd name="T18" fmla="*/ 483 w 493"/>
                  <a:gd name="T19" fmla="*/ 614 h 624"/>
                  <a:gd name="T20" fmla="*/ 10 w 493"/>
                  <a:gd name="T21" fmla="*/ 614 h 624"/>
                  <a:gd name="T22" fmla="*/ 10 w 493"/>
                  <a:gd name="T23" fmla="*/ 614 h 624"/>
                  <a:gd name="T24" fmla="*/ 476 w 493"/>
                  <a:gd name="T25" fmla="*/ 146 h 624"/>
                  <a:gd name="T26" fmla="*/ 476 w 493"/>
                  <a:gd name="T27" fmla="*/ 146 h 624"/>
                  <a:gd name="T28" fmla="*/ 347 w 493"/>
                  <a:gd name="T29" fmla="*/ 146 h 624"/>
                  <a:gd name="T30" fmla="*/ 347 w 493"/>
                  <a:gd name="T31" fmla="*/ 146 h 624"/>
                  <a:gd name="T32" fmla="*/ 347 w 493"/>
                  <a:gd name="T33" fmla="*/ 17 h 624"/>
                  <a:gd name="T34" fmla="*/ 347 w 493"/>
                  <a:gd name="T35" fmla="*/ 17 h 624"/>
                  <a:gd name="T36" fmla="*/ 476 w 493"/>
                  <a:gd name="T37" fmla="*/ 146 h 624"/>
                  <a:gd name="T38" fmla="*/ 476 w 493"/>
                  <a:gd name="T39" fmla="*/ 146 h 624"/>
                  <a:gd name="T40" fmla="*/ 344 w 493"/>
                  <a:gd name="T41" fmla="*/ 0 h 624"/>
                  <a:gd name="T42" fmla="*/ 342 w 493"/>
                  <a:gd name="T43" fmla="*/ 0 h 624"/>
                  <a:gd name="T44" fmla="*/ 0 w 493"/>
                  <a:gd name="T45" fmla="*/ 0 h 624"/>
                  <a:gd name="T46" fmla="*/ 0 w 493"/>
                  <a:gd name="T47" fmla="*/ 624 h 624"/>
                  <a:gd name="T48" fmla="*/ 493 w 493"/>
                  <a:gd name="T49" fmla="*/ 624 h 624"/>
                  <a:gd name="T50" fmla="*/ 493 w 493"/>
                  <a:gd name="T51" fmla="*/ 149 h 624"/>
                  <a:gd name="T52" fmla="*/ 344 w 493"/>
                  <a:gd name="T53" fmla="*/ 0 h 6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3"/>
                  <a:gd name="T82" fmla="*/ 0 h 624"/>
                  <a:gd name="T83" fmla="*/ 493 w 493"/>
                  <a:gd name="T84" fmla="*/ 624 h 6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3" h="624">
                    <a:moveTo>
                      <a:pt x="10" y="614"/>
                    </a:moveTo>
                    <a:lnTo>
                      <a:pt x="10" y="614"/>
                    </a:lnTo>
                    <a:lnTo>
                      <a:pt x="10" y="10"/>
                    </a:lnTo>
                    <a:lnTo>
                      <a:pt x="337" y="10"/>
                    </a:lnTo>
                    <a:lnTo>
                      <a:pt x="337" y="156"/>
                    </a:lnTo>
                    <a:lnTo>
                      <a:pt x="483" y="156"/>
                    </a:lnTo>
                    <a:lnTo>
                      <a:pt x="483" y="614"/>
                    </a:lnTo>
                    <a:lnTo>
                      <a:pt x="10" y="614"/>
                    </a:lnTo>
                    <a:close/>
                    <a:moveTo>
                      <a:pt x="476" y="146"/>
                    </a:moveTo>
                    <a:lnTo>
                      <a:pt x="476" y="146"/>
                    </a:lnTo>
                    <a:lnTo>
                      <a:pt x="347" y="146"/>
                    </a:lnTo>
                    <a:lnTo>
                      <a:pt x="347" y="17"/>
                    </a:lnTo>
                    <a:lnTo>
                      <a:pt x="476" y="146"/>
                    </a:lnTo>
                    <a:close/>
                    <a:moveTo>
                      <a:pt x="344" y="0"/>
                    </a:moveTo>
                    <a:lnTo>
                      <a:pt x="342" y="0"/>
                    </a:lnTo>
                    <a:lnTo>
                      <a:pt x="0" y="0"/>
                    </a:lnTo>
                    <a:lnTo>
                      <a:pt x="0" y="624"/>
                    </a:lnTo>
                    <a:lnTo>
                      <a:pt x="493" y="624"/>
                    </a:lnTo>
                    <a:lnTo>
                      <a:pt x="493" y="149"/>
                    </a:lnTo>
                    <a:lnTo>
                      <a:pt x="3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4" name="Freeform 405">
                <a:extLst>
                  <a:ext uri="{FF2B5EF4-FFF2-40B4-BE49-F238E27FC236}">
                    <a16:creationId xmlns:a16="http://schemas.microsoft.com/office/drawing/2014/main" id="{A6AF0545-F4A9-8D8D-2D7E-998F159F154E}"/>
                  </a:ext>
                </a:extLst>
              </p:cNvPr>
              <p:cNvSpPr>
                <a:spLocks/>
              </p:cNvSpPr>
              <p:nvPr/>
            </p:nvSpPr>
            <p:spPr bwMode="auto">
              <a:xfrm>
                <a:off x="5352" y="2829"/>
                <a:ext cx="134" cy="106"/>
              </a:xfrm>
              <a:custGeom>
                <a:avLst/>
                <a:gdLst>
                  <a:gd name="T0" fmla="*/ 192 w 534"/>
                  <a:gd name="T1" fmla="*/ 422 h 425"/>
                  <a:gd name="T2" fmla="*/ 192 w 534"/>
                  <a:gd name="T3" fmla="*/ 422 h 425"/>
                  <a:gd name="T4" fmla="*/ 196 w 534"/>
                  <a:gd name="T5" fmla="*/ 425 h 425"/>
                  <a:gd name="T6" fmla="*/ 200 w 534"/>
                  <a:gd name="T7" fmla="*/ 425 h 425"/>
                  <a:gd name="T8" fmla="*/ 202 w 534"/>
                  <a:gd name="T9" fmla="*/ 425 h 425"/>
                  <a:gd name="T10" fmla="*/ 206 w 534"/>
                  <a:gd name="T11" fmla="*/ 422 h 425"/>
                  <a:gd name="T12" fmla="*/ 531 w 534"/>
                  <a:gd name="T13" fmla="*/ 97 h 425"/>
                  <a:gd name="T14" fmla="*/ 531 w 534"/>
                  <a:gd name="T15" fmla="*/ 97 h 425"/>
                  <a:gd name="T16" fmla="*/ 533 w 534"/>
                  <a:gd name="T17" fmla="*/ 94 h 425"/>
                  <a:gd name="T18" fmla="*/ 534 w 534"/>
                  <a:gd name="T19" fmla="*/ 91 h 425"/>
                  <a:gd name="T20" fmla="*/ 533 w 534"/>
                  <a:gd name="T21" fmla="*/ 88 h 425"/>
                  <a:gd name="T22" fmla="*/ 531 w 534"/>
                  <a:gd name="T23" fmla="*/ 84 h 425"/>
                  <a:gd name="T24" fmla="*/ 450 w 534"/>
                  <a:gd name="T25" fmla="*/ 2 h 425"/>
                  <a:gd name="T26" fmla="*/ 450 w 534"/>
                  <a:gd name="T27" fmla="*/ 2 h 425"/>
                  <a:gd name="T28" fmla="*/ 446 w 534"/>
                  <a:gd name="T29" fmla="*/ 1 h 425"/>
                  <a:gd name="T30" fmla="*/ 442 w 534"/>
                  <a:gd name="T31" fmla="*/ 0 h 425"/>
                  <a:gd name="T32" fmla="*/ 440 w 534"/>
                  <a:gd name="T33" fmla="*/ 1 h 425"/>
                  <a:gd name="T34" fmla="*/ 436 w 534"/>
                  <a:gd name="T35" fmla="*/ 2 h 425"/>
                  <a:gd name="T36" fmla="*/ 200 w 534"/>
                  <a:gd name="T37" fmla="*/ 240 h 425"/>
                  <a:gd name="T38" fmla="*/ 97 w 534"/>
                  <a:gd name="T39" fmla="*/ 137 h 425"/>
                  <a:gd name="T40" fmla="*/ 97 w 534"/>
                  <a:gd name="T41" fmla="*/ 137 h 425"/>
                  <a:gd name="T42" fmla="*/ 95 w 534"/>
                  <a:gd name="T43" fmla="*/ 136 h 425"/>
                  <a:gd name="T44" fmla="*/ 91 w 534"/>
                  <a:gd name="T45" fmla="*/ 135 h 425"/>
                  <a:gd name="T46" fmla="*/ 87 w 534"/>
                  <a:gd name="T47" fmla="*/ 136 h 425"/>
                  <a:gd name="T48" fmla="*/ 84 w 534"/>
                  <a:gd name="T49" fmla="*/ 137 h 425"/>
                  <a:gd name="T50" fmla="*/ 2 w 534"/>
                  <a:gd name="T51" fmla="*/ 219 h 425"/>
                  <a:gd name="T52" fmla="*/ 2 w 534"/>
                  <a:gd name="T53" fmla="*/ 219 h 425"/>
                  <a:gd name="T54" fmla="*/ 1 w 534"/>
                  <a:gd name="T55" fmla="*/ 223 h 425"/>
                  <a:gd name="T56" fmla="*/ 0 w 534"/>
                  <a:gd name="T57" fmla="*/ 226 h 425"/>
                  <a:gd name="T58" fmla="*/ 1 w 534"/>
                  <a:gd name="T59" fmla="*/ 229 h 425"/>
                  <a:gd name="T60" fmla="*/ 2 w 534"/>
                  <a:gd name="T61" fmla="*/ 232 h 425"/>
                  <a:gd name="T62" fmla="*/ 192 w 534"/>
                  <a:gd name="T63" fmla="*/ 422 h 425"/>
                  <a:gd name="T64" fmla="*/ 192 w 534"/>
                  <a:gd name="T65" fmla="*/ 422 h 425"/>
                  <a:gd name="T66" fmla="*/ 196 w 534"/>
                  <a:gd name="T67" fmla="*/ 425 h 425"/>
                  <a:gd name="T68" fmla="*/ 200 w 534"/>
                  <a:gd name="T69" fmla="*/ 425 h 425"/>
                  <a:gd name="T70" fmla="*/ 202 w 534"/>
                  <a:gd name="T71" fmla="*/ 425 h 425"/>
                  <a:gd name="T72" fmla="*/ 206 w 534"/>
                  <a:gd name="T73" fmla="*/ 422 h 425"/>
                  <a:gd name="T74" fmla="*/ 192 w 534"/>
                  <a:gd name="T75" fmla="*/ 422 h 4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4"/>
                  <a:gd name="T115" fmla="*/ 0 h 425"/>
                  <a:gd name="T116" fmla="*/ 534 w 534"/>
                  <a:gd name="T117" fmla="*/ 425 h 4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4" h="425">
                    <a:moveTo>
                      <a:pt x="192" y="422"/>
                    </a:moveTo>
                    <a:lnTo>
                      <a:pt x="192" y="422"/>
                    </a:lnTo>
                    <a:lnTo>
                      <a:pt x="196" y="425"/>
                    </a:lnTo>
                    <a:lnTo>
                      <a:pt x="200" y="425"/>
                    </a:lnTo>
                    <a:lnTo>
                      <a:pt x="202" y="425"/>
                    </a:lnTo>
                    <a:lnTo>
                      <a:pt x="206" y="422"/>
                    </a:lnTo>
                    <a:lnTo>
                      <a:pt x="531" y="97"/>
                    </a:lnTo>
                    <a:lnTo>
                      <a:pt x="533" y="94"/>
                    </a:lnTo>
                    <a:lnTo>
                      <a:pt x="534" y="91"/>
                    </a:lnTo>
                    <a:lnTo>
                      <a:pt x="533" y="88"/>
                    </a:lnTo>
                    <a:lnTo>
                      <a:pt x="531" y="84"/>
                    </a:lnTo>
                    <a:lnTo>
                      <a:pt x="450" y="2"/>
                    </a:lnTo>
                    <a:lnTo>
                      <a:pt x="446" y="1"/>
                    </a:lnTo>
                    <a:lnTo>
                      <a:pt x="442" y="0"/>
                    </a:lnTo>
                    <a:lnTo>
                      <a:pt x="440" y="1"/>
                    </a:lnTo>
                    <a:lnTo>
                      <a:pt x="436" y="2"/>
                    </a:lnTo>
                    <a:lnTo>
                      <a:pt x="200" y="240"/>
                    </a:lnTo>
                    <a:lnTo>
                      <a:pt x="97" y="137"/>
                    </a:lnTo>
                    <a:lnTo>
                      <a:pt x="95" y="136"/>
                    </a:lnTo>
                    <a:lnTo>
                      <a:pt x="91" y="135"/>
                    </a:lnTo>
                    <a:lnTo>
                      <a:pt x="87" y="136"/>
                    </a:lnTo>
                    <a:lnTo>
                      <a:pt x="84" y="137"/>
                    </a:lnTo>
                    <a:lnTo>
                      <a:pt x="2" y="219"/>
                    </a:lnTo>
                    <a:lnTo>
                      <a:pt x="1" y="223"/>
                    </a:lnTo>
                    <a:lnTo>
                      <a:pt x="0" y="226"/>
                    </a:lnTo>
                    <a:lnTo>
                      <a:pt x="1" y="229"/>
                    </a:lnTo>
                    <a:lnTo>
                      <a:pt x="2" y="232"/>
                    </a:lnTo>
                    <a:lnTo>
                      <a:pt x="192" y="422"/>
                    </a:lnTo>
                    <a:lnTo>
                      <a:pt x="196" y="425"/>
                    </a:lnTo>
                    <a:lnTo>
                      <a:pt x="200" y="425"/>
                    </a:lnTo>
                    <a:lnTo>
                      <a:pt x="202" y="425"/>
                    </a:lnTo>
                    <a:lnTo>
                      <a:pt x="206" y="422"/>
                    </a:lnTo>
                    <a:lnTo>
                      <a:pt x="192" y="422"/>
                    </a:lnTo>
                    <a:close/>
                  </a:path>
                </a:pathLst>
              </a:custGeom>
              <a:solidFill>
                <a:srgbClr val="67C6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5" name="Freeform 406">
                <a:extLst>
                  <a:ext uri="{FF2B5EF4-FFF2-40B4-BE49-F238E27FC236}">
                    <a16:creationId xmlns:a16="http://schemas.microsoft.com/office/drawing/2014/main" id="{4909C6CB-71A8-A6F0-BE6F-82CAF6655B78}"/>
                  </a:ext>
                </a:extLst>
              </p:cNvPr>
              <p:cNvSpPr>
                <a:spLocks/>
              </p:cNvSpPr>
              <p:nvPr/>
            </p:nvSpPr>
            <p:spPr bwMode="auto">
              <a:xfrm>
                <a:off x="5352" y="2829"/>
                <a:ext cx="134" cy="106"/>
              </a:xfrm>
              <a:custGeom>
                <a:avLst/>
                <a:gdLst>
                  <a:gd name="T0" fmla="*/ 192 w 534"/>
                  <a:gd name="T1" fmla="*/ 422 h 425"/>
                  <a:gd name="T2" fmla="*/ 192 w 534"/>
                  <a:gd name="T3" fmla="*/ 422 h 425"/>
                  <a:gd name="T4" fmla="*/ 196 w 534"/>
                  <a:gd name="T5" fmla="*/ 425 h 425"/>
                  <a:gd name="T6" fmla="*/ 200 w 534"/>
                  <a:gd name="T7" fmla="*/ 425 h 425"/>
                  <a:gd name="T8" fmla="*/ 202 w 534"/>
                  <a:gd name="T9" fmla="*/ 425 h 425"/>
                  <a:gd name="T10" fmla="*/ 206 w 534"/>
                  <a:gd name="T11" fmla="*/ 422 h 425"/>
                  <a:gd name="T12" fmla="*/ 531 w 534"/>
                  <a:gd name="T13" fmla="*/ 97 h 425"/>
                  <a:gd name="T14" fmla="*/ 531 w 534"/>
                  <a:gd name="T15" fmla="*/ 97 h 425"/>
                  <a:gd name="T16" fmla="*/ 533 w 534"/>
                  <a:gd name="T17" fmla="*/ 94 h 425"/>
                  <a:gd name="T18" fmla="*/ 534 w 534"/>
                  <a:gd name="T19" fmla="*/ 91 h 425"/>
                  <a:gd name="T20" fmla="*/ 533 w 534"/>
                  <a:gd name="T21" fmla="*/ 88 h 425"/>
                  <a:gd name="T22" fmla="*/ 531 w 534"/>
                  <a:gd name="T23" fmla="*/ 84 h 425"/>
                  <a:gd name="T24" fmla="*/ 450 w 534"/>
                  <a:gd name="T25" fmla="*/ 2 h 425"/>
                  <a:gd name="T26" fmla="*/ 450 w 534"/>
                  <a:gd name="T27" fmla="*/ 2 h 425"/>
                  <a:gd name="T28" fmla="*/ 446 w 534"/>
                  <a:gd name="T29" fmla="*/ 1 h 425"/>
                  <a:gd name="T30" fmla="*/ 442 w 534"/>
                  <a:gd name="T31" fmla="*/ 0 h 425"/>
                  <a:gd name="T32" fmla="*/ 440 w 534"/>
                  <a:gd name="T33" fmla="*/ 1 h 425"/>
                  <a:gd name="T34" fmla="*/ 436 w 534"/>
                  <a:gd name="T35" fmla="*/ 2 h 425"/>
                  <a:gd name="T36" fmla="*/ 200 w 534"/>
                  <a:gd name="T37" fmla="*/ 240 h 425"/>
                  <a:gd name="T38" fmla="*/ 97 w 534"/>
                  <a:gd name="T39" fmla="*/ 137 h 425"/>
                  <a:gd name="T40" fmla="*/ 97 w 534"/>
                  <a:gd name="T41" fmla="*/ 137 h 425"/>
                  <a:gd name="T42" fmla="*/ 95 w 534"/>
                  <a:gd name="T43" fmla="*/ 136 h 425"/>
                  <a:gd name="T44" fmla="*/ 91 w 534"/>
                  <a:gd name="T45" fmla="*/ 135 h 425"/>
                  <a:gd name="T46" fmla="*/ 87 w 534"/>
                  <a:gd name="T47" fmla="*/ 136 h 425"/>
                  <a:gd name="T48" fmla="*/ 84 w 534"/>
                  <a:gd name="T49" fmla="*/ 137 h 425"/>
                  <a:gd name="T50" fmla="*/ 2 w 534"/>
                  <a:gd name="T51" fmla="*/ 219 h 425"/>
                  <a:gd name="T52" fmla="*/ 2 w 534"/>
                  <a:gd name="T53" fmla="*/ 219 h 425"/>
                  <a:gd name="T54" fmla="*/ 1 w 534"/>
                  <a:gd name="T55" fmla="*/ 223 h 425"/>
                  <a:gd name="T56" fmla="*/ 0 w 534"/>
                  <a:gd name="T57" fmla="*/ 226 h 425"/>
                  <a:gd name="T58" fmla="*/ 1 w 534"/>
                  <a:gd name="T59" fmla="*/ 229 h 425"/>
                  <a:gd name="T60" fmla="*/ 2 w 534"/>
                  <a:gd name="T61" fmla="*/ 232 h 425"/>
                  <a:gd name="T62" fmla="*/ 192 w 534"/>
                  <a:gd name="T63" fmla="*/ 422 h 425"/>
                  <a:gd name="T64" fmla="*/ 192 w 534"/>
                  <a:gd name="T65" fmla="*/ 422 h 425"/>
                  <a:gd name="T66" fmla="*/ 196 w 534"/>
                  <a:gd name="T67" fmla="*/ 425 h 425"/>
                  <a:gd name="T68" fmla="*/ 200 w 534"/>
                  <a:gd name="T69" fmla="*/ 425 h 425"/>
                  <a:gd name="T70" fmla="*/ 202 w 534"/>
                  <a:gd name="T71" fmla="*/ 425 h 425"/>
                  <a:gd name="T72" fmla="*/ 206 w 534"/>
                  <a:gd name="T73" fmla="*/ 422 h 4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4"/>
                  <a:gd name="T112" fmla="*/ 0 h 425"/>
                  <a:gd name="T113" fmla="*/ 534 w 534"/>
                  <a:gd name="T114" fmla="*/ 425 h 4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4" h="425">
                    <a:moveTo>
                      <a:pt x="192" y="422"/>
                    </a:moveTo>
                    <a:lnTo>
                      <a:pt x="192" y="422"/>
                    </a:lnTo>
                    <a:lnTo>
                      <a:pt x="196" y="425"/>
                    </a:lnTo>
                    <a:lnTo>
                      <a:pt x="200" y="425"/>
                    </a:lnTo>
                    <a:lnTo>
                      <a:pt x="202" y="425"/>
                    </a:lnTo>
                    <a:lnTo>
                      <a:pt x="206" y="422"/>
                    </a:lnTo>
                    <a:lnTo>
                      <a:pt x="531" y="97"/>
                    </a:lnTo>
                    <a:lnTo>
                      <a:pt x="533" y="94"/>
                    </a:lnTo>
                    <a:lnTo>
                      <a:pt x="534" y="91"/>
                    </a:lnTo>
                    <a:lnTo>
                      <a:pt x="533" y="88"/>
                    </a:lnTo>
                    <a:lnTo>
                      <a:pt x="531" y="84"/>
                    </a:lnTo>
                    <a:lnTo>
                      <a:pt x="450" y="2"/>
                    </a:lnTo>
                    <a:lnTo>
                      <a:pt x="446" y="1"/>
                    </a:lnTo>
                    <a:lnTo>
                      <a:pt x="442" y="0"/>
                    </a:lnTo>
                    <a:lnTo>
                      <a:pt x="440" y="1"/>
                    </a:lnTo>
                    <a:lnTo>
                      <a:pt x="436" y="2"/>
                    </a:lnTo>
                    <a:lnTo>
                      <a:pt x="200" y="240"/>
                    </a:lnTo>
                    <a:lnTo>
                      <a:pt x="97" y="137"/>
                    </a:lnTo>
                    <a:lnTo>
                      <a:pt x="95" y="136"/>
                    </a:lnTo>
                    <a:lnTo>
                      <a:pt x="91" y="135"/>
                    </a:lnTo>
                    <a:lnTo>
                      <a:pt x="87" y="136"/>
                    </a:lnTo>
                    <a:lnTo>
                      <a:pt x="84" y="137"/>
                    </a:lnTo>
                    <a:lnTo>
                      <a:pt x="2" y="219"/>
                    </a:lnTo>
                    <a:lnTo>
                      <a:pt x="1" y="223"/>
                    </a:lnTo>
                    <a:lnTo>
                      <a:pt x="0" y="226"/>
                    </a:lnTo>
                    <a:lnTo>
                      <a:pt x="1" y="229"/>
                    </a:lnTo>
                    <a:lnTo>
                      <a:pt x="2" y="232"/>
                    </a:lnTo>
                    <a:lnTo>
                      <a:pt x="192" y="422"/>
                    </a:lnTo>
                    <a:lnTo>
                      <a:pt x="196" y="425"/>
                    </a:lnTo>
                    <a:lnTo>
                      <a:pt x="200" y="425"/>
                    </a:lnTo>
                    <a:lnTo>
                      <a:pt x="202" y="425"/>
                    </a:lnTo>
                    <a:lnTo>
                      <a:pt x="206" y="4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6" name="Freeform 407">
                <a:extLst>
                  <a:ext uri="{FF2B5EF4-FFF2-40B4-BE49-F238E27FC236}">
                    <a16:creationId xmlns:a16="http://schemas.microsoft.com/office/drawing/2014/main" id="{3230252B-7D3C-B278-86CD-228958DD6C3C}"/>
                  </a:ext>
                </a:extLst>
              </p:cNvPr>
              <p:cNvSpPr>
                <a:spLocks/>
              </p:cNvSpPr>
              <p:nvPr/>
            </p:nvSpPr>
            <p:spPr bwMode="auto">
              <a:xfrm>
                <a:off x="5355" y="2832"/>
                <a:ext cx="128" cy="101"/>
              </a:xfrm>
              <a:custGeom>
                <a:avLst/>
                <a:gdLst>
                  <a:gd name="T0" fmla="*/ 432 w 513"/>
                  <a:gd name="T1" fmla="*/ 0 h 403"/>
                  <a:gd name="T2" fmla="*/ 432 w 513"/>
                  <a:gd name="T3" fmla="*/ 0 h 403"/>
                  <a:gd name="T4" fmla="*/ 513 w 513"/>
                  <a:gd name="T5" fmla="*/ 80 h 403"/>
                  <a:gd name="T6" fmla="*/ 513 w 513"/>
                  <a:gd name="T7" fmla="*/ 80 h 403"/>
                  <a:gd name="T8" fmla="*/ 190 w 513"/>
                  <a:gd name="T9" fmla="*/ 403 h 403"/>
                  <a:gd name="T10" fmla="*/ 190 w 513"/>
                  <a:gd name="T11" fmla="*/ 403 h 403"/>
                  <a:gd name="T12" fmla="*/ 0 w 513"/>
                  <a:gd name="T13" fmla="*/ 215 h 403"/>
                  <a:gd name="T14" fmla="*/ 0 w 513"/>
                  <a:gd name="T15" fmla="*/ 215 h 403"/>
                  <a:gd name="T16" fmla="*/ 81 w 513"/>
                  <a:gd name="T17" fmla="*/ 135 h 403"/>
                  <a:gd name="T18" fmla="*/ 81 w 513"/>
                  <a:gd name="T19" fmla="*/ 135 h 403"/>
                  <a:gd name="T20" fmla="*/ 190 w 513"/>
                  <a:gd name="T21" fmla="*/ 243 h 403"/>
                  <a:gd name="T22" fmla="*/ 190 w 513"/>
                  <a:gd name="T23" fmla="*/ 243 h 403"/>
                  <a:gd name="T24" fmla="*/ 432 w 513"/>
                  <a:gd name="T25" fmla="*/ 0 h 403"/>
                  <a:gd name="T26" fmla="*/ 432 w 513"/>
                  <a:gd name="T27" fmla="*/ 0 h 4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3"/>
                  <a:gd name="T43" fmla="*/ 0 h 403"/>
                  <a:gd name="T44" fmla="*/ 513 w 513"/>
                  <a:gd name="T45" fmla="*/ 403 h 4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3" h="403">
                    <a:moveTo>
                      <a:pt x="432" y="0"/>
                    </a:moveTo>
                    <a:lnTo>
                      <a:pt x="432" y="0"/>
                    </a:lnTo>
                    <a:lnTo>
                      <a:pt x="513" y="80"/>
                    </a:lnTo>
                    <a:lnTo>
                      <a:pt x="190" y="403"/>
                    </a:lnTo>
                    <a:lnTo>
                      <a:pt x="0" y="215"/>
                    </a:lnTo>
                    <a:lnTo>
                      <a:pt x="81" y="135"/>
                    </a:lnTo>
                    <a:lnTo>
                      <a:pt x="190" y="243"/>
                    </a:lnTo>
                    <a:lnTo>
                      <a:pt x="432" y="0"/>
                    </a:lnTo>
                    <a:close/>
                  </a:path>
                </a:pathLst>
              </a:custGeom>
              <a:solidFill>
                <a:srgbClr val="67C6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7" name="Freeform 408">
                <a:extLst>
                  <a:ext uri="{FF2B5EF4-FFF2-40B4-BE49-F238E27FC236}">
                    <a16:creationId xmlns:a16="http://schemas.microsoft.com/office/drawing/2014/main" id="{77022330-477D-5AF7-D2FC-51B2E1F0CCF1}"/>
                  </a:ext>
                </a:extLst>
              </p:cNvPr>
              <p:cNvSpPr>
                <a:spLocks/>
              </p:cNvSpPr>
              <p:nvPr/>
            </p:nvSpPr>
            <p:spPr bwMode="auto">
              <a:xfrm>
                <a:off x="5435" y="2832"/>
                <a:ext cx="46" cy="28"/>
              </a:xfrm>
              <a:custGeom>
                <a:avLst/>
                <a:gdLst>
                  <a:gd name="T0" fmla="*/ 0 w 186"/>
                  <a:gd name="T1" fmla="*/ 111 h 111"/>
                  <a:gd name="T2" fmla="*/ 0 w 186"/>
                  <a:gd name="T3" fmla="*/ 111 h 111"/>
                  <a:gd name="T4" fmla="*/ 111 w 186"/>
                  <a:gd name="T5" fmla="*/ 0 h 111"/>
                  <a:gd name="T6" fmla="*/ 111 w 186"/>
                  <a:gd name="T7" fmla="*/ 0 h 111"/>
                  <a:gd name="T8" fmla="*/ 186 w 186"/>
                  <a:gd name="T9" fmla="*/ 73 h 111"/>
                  <a:gd name="T10" fmla="*/ 186 w 186"/>
                  <a:gd name="T11" fmla="*/ 73 h 111"/>
                  <a:gd name="T12" fmla="*/ 175 w 186"/>
                  <a:gd name="T13" fmla="*/ 81 h 111"/>
                  <a:gd name="T14" fmla="*/ 164 w 186"/>
                  <a:gd name="T15" fmla="*/ 86 h 111"/>
                  <a:gd name="T16" fmla="*/ 154 w 186"/>
                  <a:gd name="T17" fmla="*/ 90 h 111"/>
                  <a:gd name="T18" fmla="*/ 143 w 186"/>
                  <a:gd name="T19" fmla="*/ 92 h 111"/>
                  <a:gd name="T20" fmla="*/ 133 w 186"/>
                  <a:gd name="T21" fmla="*/ 92 h 111"/>
                  <a:gd name="T22" fmla="*/ 122 w 186"/>
                  <a:gd name="T23" fmla="*/ 92 h 111"/>
                  <a:gd name="T24" fmla="*/ 101 w 186"/>
                  <a:gd name="T25" fmla="*/ 90 h 111"/>
                  <a:gd name="T26" fmla="*/ 78 w 186"/>
                  <a:gd name="T27" fmla="*/ 89 h 111"/>
                  <a:gd name="T28" fmla="*/ 67 w 186"/>
                  <a:gd name="T29" fmla="*/ 89 h 111"/>
                  <a:gd name="T30" fmla="*/ 55 w 186"/>
                  <a:gd name="T31" fmla="*/ 89 h 111"/>
                  <a:gd name="T32" fmla="*/ 42 w 186"/>
                  <a:gd name="T33" fmla="*/ 91 h 111"/>
                  <a:gd name="T34" fmla="*/ 30 w 186"/>
                  <a:gd name="T35" fmla="*/ 96 h 111"/>
                  <a:gd name="T36" fmla="*/ 15 w 186"/>
                  <a:gd name="T37" fmla="*/ 102 h 111"/>
                  <a:gd name="T38" fmla="*/ 0 w 186"/>
                  <a:gd name="T39" fmla="*/ 111 h 111"/>
                  <a:gd name="T40" fmla="*/ 0 w 186"/>
                  <a:gd name="T41" fmla="*/ 111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6"/>
                  <a:gd name="T64" fmla="*/ 0 h 111"/>
                  <a:gd name="T65" fmla="*/ 186 w 186"/>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6" h="111">
                    <a:moveTo>
                      <a:pt x="0" y="111"/>
                    </a:moveTo>
                    <a:lnTo>
                      <a:pt x="0" y="111"/>
                    </a:lnTo>
                    <a:lnTo>
                      <a:pt x="111" y="0"/>
                    </a:lnTo>
                    <a:lnTo>
                      <a:pt x="186" y="73"/>
                    </a:lnTo>
                    <a:lnTo>
                      <a:pt x="175" y="81"/>
                    </a:lnTo>
                    <a:lnTo>
                      <a:pt x="164" y="86"/>
                    </a:lnTo>
                    <a:lnTo>
                      <a:pt x="154" y="90"/>
                    </a:lnTo>
                    <a:lnTo>
                      <a:pt x="143" y="92"/>
                    </a:lnTo>
                    <a:lnTo>
                      <a:pt x="133" y="92"/>
                    </a:lnTo>
                    <a:lnTo>
                      <a:pt x="122" y="92"/>
                    </a:lnTo>
                    <a:lnTo>
                      <a:pt x="101" y="90"/>
                    </a:lnTo>
                    <a:lnTo>
                      <a:pt x="78" y="89"/>
                    </a:lnTo>
                    <a:lnTo>
                      <a:pt x="67" y="89"/>
                    </a:lnTo>
                    <a:lnTo>
                      <a:pt x="55" y="89"/>
                    </a:lnTo>
                    <a:lnTo>
                      <a:pt x="42" y="91"/>
                    </a:lnTo>
                    <a:lnTo>
                      <a:pt x="30" y="96"/>
                    </a:lnTo>
                    <a:lnTo>
                      <a:pt x="15" y="102"/>
                    </a:lnTo>
                    <a:lnTo>
                      <a:pt x="0" y="111"/>
                    </a:lnTo>
                    <a:close/>
                  </a:path>
                </a:pathLst>
              </a:custGeom>
              <a:solidFill>
                <a:srgbClr val="8DD4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8" name="Freeform 409">
                <a:extLst>
                  <a:ext uri="{FF2B5EF4-FFF2-40B4-BE49-F238E27FC236}">
                    <a16:creationId xmlns:a16="http://schemas.microsoft.com/office/drawing/2014/main" id="{4CBB0A81-028F-8A19-12BA-2745A8AE1112}"/>
                  </a:ext>
                </a:extLst>
              </p:cNvPr>
              <p:cNvSpPr>
                <a:spLocks/>
              </p:cNvSpPr>
              <p:nvPr/>
            </p:nvSpPr>
            <p:spPr bwMode="auto">
              <a:xfrm>
                <a:off x="5357" y="2866"/>
                <a:ext cx="40" cy="22"/>
              </a:xfrm>
              <a:custGeom>
                <a:avLst/>
                <a:gdLst>
                  <a:gd name="T0" fmla="*/ 0 w 162"/>
                  <a:gd name="T1" fmla="*/ 73 h 89"/>
                  <a:gd name="T2" fmla="*/ 0 w 162"/>
                  <a:gd name="T3" fmla="*/ 73 h 89"/>
                  <a:gd name="T4" fmla="*/ 73 w 162"/>
                  <a:gd name="T5" fmla="*/ 0 h 89"/>
                  <a:gd name="T6" fmla="*/ 73 w 162"/>
                  <a:gd name="T7" fmla="*/ 0 h 89"/>
                  <a:gd name="T8" fmla="*/ 162 w 162"/>
                  <a:gd name="T9" fmla="*/ 89 h 89"/>
                  <a:gd name="T10" fmla="*/ 162 w 162"/>
                  <a:gd name="T11" fmla="*/ 89 h 89"/>
                  <a:gd name="T12" fmla="*/ 138 w 162"/>
                  <a:gd name="T13" fmla="*/ 74 h 89"/>
                  <a:gd name="T14" fmla="*/ 116 w 162"/>
                  <a:gd name="T15" fmla="*/ 64 h 89"/>
                  <a:gd name="T16" fmla="*/ 105 w 162"/>
                  <a:gd name="T17" fmla="*/ 61 h 89"/>
                  <a:gd name="T18" fmla="*/ 95 w 162"/>
                  <a:gd name="T19" fmla="*/ 58 h 89"/>
                  <a:gd name="T20" fmla="*/ 85 w 162"/>
                  <a:gd name="T21" fmla="*/ 56 h 89"/>
                  <a:gd name="T22" fmla="*/ 75 w 162"/>
                  <a:gd name="T23" fmla="*/ 56 h 89"/>
                  <a:gd name="T24" fmla="*/ 66 w 162"/>
                  <a:gd name="T25" fmla="*/ 55 h 89"/>
                  <a:gd name="T26" fmla="*/ 56 w 162"/>
                  <a:gd name="T27" fmla="*/ 56 h 89"/>
                  <a:gd name="T28" fmla="*/ 38 w 162"/>
                  <a:gd name="T29" fmla="*/ 58 h 89"/>
                  <a:gd name="T30" fmla="*/ 19 w 162"/>
                  <a:gd name="T31" fmla="*/ 64 h 89"/>
                  <a:gd name="T32" fmla="*/ 0 w 162"/>
                  <a:gd name="T33" fmla="*/ 73 h 89"/>
                  <a:gd name="T34" fmla="*/ 0 w 162"/>
                  <a:gd name="T35" fmla="*/ 73 h 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89"/>
                  <a:gd name="T56" fmla="*/ 162 w 162"/>
                  <a:gd name="T57" fmla="*/ 89 h 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89">
                    <a:moveTo>
                      <a:pt x="0" y="73"/>
                    </a:moveTo>
                    <a:lnTo>
                      <a:pt x="0" y="73"/>
                    </a:lnTo>
                    <a:lnTo>
                      <a:pt x="73" y="0"/>
                    </a:lnTo>
                    <a:lnTo>
                      <a:pt x="162" y="89"/>
                    </a:lnTo>
                    <a:lnTo>
                      <a:pt x="138" y="74"/>
                    </a:lnTo>
                    <a:lnTo>
                      <a:pt x="116" y="64"/>
                    </a:lnTo>
                    <a:lnTo>
                      <a:pt x="105" y="61"/>
                    </a:lnTo>
                    <a:lnTo>
                      <a:pt x="95" y="58"/>
                    </a:lnTo>
                    <a:lnTo>
                      <a:pt x="85" y="56"/>
                    </a:lnTo>
                    <a:lnTo>
                      <a:pt x="75" y="56"/>
                    </a:lnTo>
                    <a:lnTo>
                      <a:pt x="66" y="55"/>
                    </a:lnTo>
                    <a:lnTo>
                      <a:pt x="56" y="56"/>
                    </a:lnTo>
                    <a:lnTo>
                      <a:pt x="38" y="58"/>
                    </a:lnTo>
                    <a:lnTo>
                      <a:pt x="19" y="64"/>
                    </a:lnTo>
                    <a:lnTo>
                      <a:pt x="0" y="73"/>
                    </a:lnTo>
                    <a:close/>
                  </a:path>
                </a:pathLst>
              </a:custGeom>
              <a:solidFill>
                <a:srgbClr val="8DD4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59" name="Freeform 410">
                <a:extLst>
                  <a:ext uri="{FF2B5EF4-FFF2-40B4-BE49-F238E27FC236}">
                    <a16:creationId xmlns:a16="http://schemas.microsoft.com/office/drawing/2014/main" id="{2477F68F-DF85-0DFE-223D-AA1FE3943D3A}"/>
                  </a:ext>
                </a:extLst>
              </p:cNvPr>
              <p:cNvSpPr>
                <a:spLocks/>
              </p:cNvSpPr>
              <p:nvPr/>
            </p:nvSpPr>
            <p:spPr bwMode="auto">
              <a:xfrm>
                <a:off x="5380" y="2894"/>
                <a:ext cx="64" cy="41"/>
              </a:xfrm>
              <a:custGeom>
                <a:avLst/>
                <a:gdLst>
                  <a:gd name="T0" fmla="*/ 259 w 259"/>
                  <a:gd name="T1" fmla="*/ 0 h 166"/>
                  <a:gd name="T2" fmla="*/ 97 w 259"/>
                  <a:gd name="T3" fmla="*/ 163 h 166"/>
                  <a:gd name="T4" fmla="*/ 97 w 259"/>
                  <a:gd name="T5" fmla="*/ 163 h 166"/>
                  <a:gd name="T6" fmla="*/ 93 w 259"/>
                  <a:gd name="T7" fmla="*/ 166 h 166"/>
                  <a:gd name="T8" fmla="*/ 91 w 259"/>
                  <a:gd name="T9" fmla="*/ 166 h 166"/>
                  <a:gd name="T10" fmla="*/ 87 w 259"/>
                  <a:gd name="T11" fmla="*/ 166 h 166"/>
                  <a:gd name="T12" fmla="*/ 83 w 259"/>
                  <a:gd name="T13" fmla="*/ 163 h 166"/>
                  <a:gd name="T14" fmla="*/ 0 w 259"/>
                  <a:gd name="T15" fmla="*/ 81 h 166"/>
                  <a:gd name="T16" fmla="*/ 0 w 259"/>
                  <a:gd name="T17" fmla="*/ 81 h 166"/>
                  <a:gd name="T18" fmla="*/ 14 w 259"/>
                  <a:gd name="T19" fmla="*/ 76 h 166"/>
                  <a:gd name="T20" fmla="*/ 25 w 259"/>
                  <a:gd name="T21" fmla="*/ 74 h 166"/>
                  <a:gd name="T22" fmla="*/ 34 w 259"/>
                  <a:gd name="T23" fmla="*/ 74 h 166"/>
                  <a:gd name="T24" fmla="*/ 44 w 259"/>
                  <a:gd name="T25" fmla="*/ 77 h 166"/>
                  <a:gd name="T26" fmla="*/ 64 w 259"/>
                  <a:gd name="T27" fmla="*/ 83 h 166"/>
                  <a:gd name="T28" fmla="*/ 73 w 259"/>
                  <a:gd name="T29" fmla="*/ 85 h 166"/>
                  <a:gd name="T30" fmla="*/ 84 w 259"/>
                  <a:gd name="T31" fmla="*/ 87 h 166"/>
                  <a:gd name="T32" fmla="*/ 98 w 259"/>
                  <a:gd name="T33" fmla="*/ 88 h 166"/>
                  <a:gd name="T34" fmla="*/ 111 w 259"/>
                  <a:gd name="T35" fmla="*/ 87 h 166"/>
                  <a:gd name="T36" fmla="*/ 128 w 259"/>
                  <a:gd name="T37" fmla="*/ 82 h 166"/>
                  <a:gd name="T38" fmla="*/ 148 w 259"/>
                  <a:gd name="T39" fmla="*/ 74 h 166"/>
                  <a:gd name="T40" fmla="*/ 170 w 259"/>
                  <a:gd name="T41" fmla="*/ 63 h 166"/>
                  <a:gd name="T42" fmla="*/ 195 w 259"/>
                  <a:gd name="T43" fmla="*/ 48 h 166"/>
                  <a:gd name="T44" fmla="*/ 225 w 259"/>
                  <a:gd name="T45" fmla="*/ 27 h 166"/>
                  <a:gd name="T46" fmla="*/ 259 w 259"/>
                  <a:gd name="T47" fmla="*/ 0 h 166"/>
                  <a:gd name="T48" fmla="*/ 259 w 259"/>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9"/>
                  <a:gd name="T76" fmla="*/ 0 h 166"/>
                  <a:gd name="T77" fmla="*/ 259 w 259"/>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9" h="166">
                    <a:moveTo>
                      <a:pt x="259" y="0"/>
                    </a:moveTo>
                    <a:lnTo>
                      <a:pt x="97" y="163"/>
                    </a:lnTo>
                    <a:lnTo>
                      <a:pt x="93" y="166"/>
                    </a:lnTo>
                    <a:lnTo>
                      <a:pt x="91" y="166"/>
                    </a:lnTo>
                    <a:lnTo>
                      <a:pt x="87" y="166"/>
                    </a:lnTo>
                    <a:lnTo>
                      <a:pt x="83" y="163"/>
                    </a:lnTo>
                    <a:lnTo>
                      <a:pt x="0" y="81"/>
                    </a:lnTo>
                    <a:lnTo>
                      <a:pt x="14" y="76"/>
                    </a:lnTo>
                    <a:lnTo>
                      <a:pt x="25" y="74"/>
                    </a:lnTo>
                    <a:lnTo>
                      <a:pt x="34" y="74"/>
                    </a:lnTo>
                    <a:lnTo>
                      <a:pt x="44" y="77"/>
                    </a:lnTo>
                    <a:lnTo>
                      <a:pt x="64" y="83"/>
                    </a:lnTo>
                    <a:lnTo>
                      <a:pt x="73" y="85"/>
                    </a:lnTo>
                    <a:lnTo>
                      <a:pt x="84" y="87"/>
                    </a:lnTo>
                    <a:lnTo>
                      <a:pt x="98" y="88"/>
                    </a:lnTo>
                    <a:lnTo>
                      <a:pt x="111" y="87"/>
                    </a:lnTo>
                    <a:lnTo>
                      <a:pt x="128" y="82"/>
                    </a:lnTo>
                    <a:lnTo>
                      <a:pt x="148" y="74"/>
                    </a:lnTo>
                    <a:lnTo>
                      <a:pt x="170" y="63"/>
                    </a:lnTo>
                    <a:lnTo>
                      <a:pt x="195" y="48"/>
                    </a:lnTo>
                    <a:lnTo>
                      <a:pt x="225" y="27"/>
                    </a:lnTo>
                    <a:lnTo>
                      <a:pt x="259" y="0"/>
                    </a:lnTo>
                    <a:close/>
                  </a:path>
                </a:pathLst>
              </a:custGeom>
              <a:solidFill>
                <a:srgbClr val="41B8D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0" name="Freeform 411">
                <a:extLst>
                  <a:ext uri="{FF2B5EF4-FFF2-40B4-BE49-F238E27FC236}">
                    <a16:creationId xmlns:a16="http://schemas.microsoft.com/office/drawing/2014/main" id="{2BEF136D-264A-D83C-3B44-CC7AD443565A}"/>
                  </a:ext>
                </a:extLst>
              </p:cNvPr>
              <p:cNvSpPr>
                <a:spLocks/>
              </p:cNvSpPr>
              <p:nvPr/>
            </p:nvSpPr>
            <p:spPr bwMode="auto">
              <a:xfrm>
                <a:off x="5382" y="2839"/>
                <a:ext cx="74" cy="56"/>
              </a:xfrm>
              <a:custGeom>
                <a:avLst/>
                <a:gdLst>
                  <a:gd name="T0" fmla="*/ 296 w 296"/>
                  <a:gd name="T1" fmla="*/ 0 h 224"/>
                  <a:gd name="T2" fmla="*/ 296 w 296"/>
                  <a:gd name="T3" fmla="*/ 0 h 224"/>
                  <a:gd name="T4" fmla="*/ 82 w 296"/>
                  <a:gd name="T5" fmla="*/ 215 h 224"/>
                  <a:gd name="T6" fmla="*/ 82 w 296"/>
                  <a:gd name="T7" fmla="*/ 215 h 224"/>
                  <a:gd name="T8" fmla="*/ 0 w 296"/>
                  <a:gd name="T9" fmla="*/ 135 h 224"/>
                  <a:gd name="T10" fmla="*/ 82 w 296"/>
                  <a:gd name="T11" fmla="*/ 224 h 224"/>
                  <a:gd name="T12" fmla="*/ 296 w 296"/>
                  <a:gd name="T13" fmla="*/ 0 h 224"/>
                  <a:gd name="T14" fmla="*/ 0 60000 65536"/>
                  <a:gd name="T15" fmla="*/ 0 60000 65536"/>
                  <a:gd name="T16" fmla="*/ 0 60000 65536"/>
                  <a:gd name="T17" fmla="*/ 0 60000 65536"/>
                  <a:gd name="T18" fmla="*/ 0 60000 65536"/>
                  <a:gd name="T19" fmla="*/ 0 60000 65536"/>
                  <a:gd name="T20" fmla="*/ 0 60000 65536"/>
                  <a:gd name="T21" fmla="*/ 0 w 296"/>
                  <a:gd name="T22" fmla="*/ 0 h 224"/>
                  <a:gd name="T23" fmla="*/ 296 w 29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224">
                    <a:moveTo>
                      <a:pt x="296" y="0"/>
                    </a:moveTo>
                    <a:lnTo>
                      <a:pt x="296" y="0"/>
                    </a:lnTo>
                    <a:lnTo>
                      <a:pt x="82" y="215"/>
                    </a:lnTo>
                    <a:lnTo>
                      <a:pt x="0" y="135"/>
                    </a:lnTo>
                    <a:lnTo>
                      <a:pt x="82" y="224"/>
                    </a:lnTo>
                    <a:lnTo>
                      <a:pt x="2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1" name="Freeform 412">
                <a:extLst>
                  <a:ext uri="{FF2B5EF4-FFF2-40B4-BE49-F238E27FC236}">
                    <a16:creationId xmlns:a16="http://schemas.microsoft.com/office/drawing/2014/main" id="{F523C4D6-AB76-E828-FF4B-32685BE951F5}"/>
                  </a:ext>
                </a:extLst>
              </p:cNvPr>
              <p:cNvSpPr>
                <a:spLocks/>
              </p:cNvSpPr>
              <p:nvPr/>
            </p:nvSpPr>
            <p:spPr bwMode="auto">
              <a:xfrm>
                <a:off x="5362" y="2858"/>
                <a:ext cx="115" cy="75"/>
              </a:xfrm>
              <a:custGeom>
                <a:avLst/>
                <a:gdLst>
                  <a:gd name="T0" fmla="*/ 461 w 461"/>
                  <a:gd name="T1" fmla="*/ 0 h 298"/>
                  <a:gd name="T2" fmla="*/ 461 w 461"/>
                  <a:gd name="T3" fmla="*/ 0 h 298"/>
                  <a:gd name="T4" fmla="*/ 163 w 461"/>
                  <a:gd name="T5" fmla="*/ 298 h 298"/>
                  <a:gd name="T6" fmla="*/ 163 w 461"/>
                  <a:gd name="T7" fmla="*/ 298 h 298"/>
                  <a:gd name="T8" fmla="*/ 0 w 461"/>
                  <a:gd name="T9" fmla="*/ 137 h 298"/>
                  <a:gd name="T10" fmla="*/ 163 w 461"/>
                  <a:gd name="T11" fmla="*/ 289 h 298"/>
                  <a:gd name="T12" fmla="*/ 461 w 461"/>
                  <a:gd name="T13" fmla="*/ 0 h 298"/>
                  <a:gd name="T14" fmla="*/ 0 60000 65536"/>
                  <a:gd name="T15" fmla="*/ 0 60000 65536"/>
                  <a:gd name="T16" fmla="*/ 0 60000 65536"/>
                  <a:gd name="T17" fmla="*/ 0 60000 65536"/>
                  <a:gd name="T18" fmla="*/ 0 60000 65536"/>
                  <a:gd name="T19" fmla="*/ 0 60000 65536"/>
                  <a:gd name="T20" fmla="*/ 0 60000 65536"/>
                  <a:gd name="T21" fmla="*/ 0 w 461"/>
                  <a:gd name="T22" fmla="*/ 0 h 298"/>
                  <a:gd name="T23" fmla="*/ 461 w 461"/>
                  <a:gd name="T24" fmla="*/ 298 h 2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1" h="298">
                    <a:moveTo>
                      <a:pt x="461" y="0"/>
                    </a:moveTo>
                    <a:lnTo>
                      <a:pt x="461" y="0"/>
                    </a:lnTo>
                    <a:lnTo>
                      <a:pt x="163" y="298"/>
                    </a:lnTo>
                    <a:lnTo>
                      <a:pt x="0" y="137"/>
                    </a:lnTo>
                    <a:lnTo>
                      <a:pt x="163" y="289"/>
                    </a:lnTo>
                    <a:lnTo>
                      <a:pt x="4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2" name="Freeform 413">
                <a:extLst>
                  <a:ext uri="{FF2B5EF4-FFF2-40B4-BE49-F238E27FC236}">
                    <a16:creationId xmlns:a16="http://schemas.microsoft.com/office/drawing/2014/main" id="{C2973FC0-AD99-73DA-18C1-138A6481505F}"/>
                  </a:ext>
                </a:extLst>
              </p:cNvPr>
              <p:cNvSpPr>
                <a:spLocks/>
              </p:cNvSpPr>
              <p:nvPr/>
            </p:nvSpPr>
            <p:spPr bwMode="auto">
              <a:xfrm>
                <a:off x="5460" y="2837"/>
                <a:ext cx="6" cy="10"/>
              </a:xfrm>
              <a:custGeom>
                <a:avLst/>
                <a:gdLst>
                  <a:gd name="T0" fmla="*/ 25 w 25"/>
                  <a:gd name="T1" fmla="*/ 19 h 38"/>
                  <a:gd name="T2" fmla="*/ 25 w 25"/>
                  <a:gd name="T3" fmla="*/ 19 h 38"/>
                  <a:gd name="T4" fmla="*/ 24 w 25"/>
                  <a:gd name="T5" fmla="*/ 26 h 38"/>
                  <a:gd name="T6" fmla="*/ 21 w 25"/>
                  <a:gd name="T7" fmla="*/ 32 h 38"/>
                  <a:gd name="T8" fmla="*/ 18 w 25"/>
                  <a:gd name="T9" fmla="*/ 37 h 38"/>
                  <a:gd name="T10" fmla="*/ 15 w 25"/>
                  <a:gd name="T11" fmla="*/ 38 h 38"/>
                  <a:gd name="T12" fmla="*/ 13 w 25"/>
                  <a:gd name="T13" fmla="*/ 38 h 38"/>
                  <a:gd name="T14" fmla="*/ 13 w 25"/>
                  <a:gd name="T15" fmla="*/ 38 h 38"/>
                  <a:gd name="T16" fmla="*/ 10 w 25"/>
                  <a:gd name="T17" fmla="*/ 38 h 38"/>
                  <a:gd name="T18" fmla="*/ 8 w 25"/>
                  <a:gd name="T19" fmla="*/ 37 h 38"/>
                  <a:gd name="T20" fmla="*/ 4 w 25"/>
                  <a:gd name="T21" fmla="*/ 32 h 38"/>
                  <a:gd name="T22" fmla="*/ 2 w 25"/>
                  <a:gd name="T23" fmla="*/ 26 h 38"/>
                  <a:gd name="T24" fmla="*/ 0 w 25"/>
                  <a:gd name="T25" fmla="*/ 19 h 38"/>
                  <a:gd name="T26" fmla="*/ 0 w 25"/>
                  <a:gd name="T27" fmla="*/ 19 h 38"/>
                  <a:gd name="T28" fmla="*/ 2 w 25"/>
                  <a:gd name="T29" fmla="*/ 12 h 38"/>
                  <a:gd name="T30" fmla="*/ 4 w 25"/>
                  <a:gd name="T31" fmla="*/ 6 h 38"/>
                  <a:gd name="T32" fmla="*/ 8 w 25"/>
                  <a:gd name="T33" fmla="*/ 1 h 38"/>
                  <a:gd name="T34" fmla="*/ 10 w 25"/>
                  <a:gd name="T35" fmla="*/ 0 h 38"/>
                  <a:gd name="T36" fmla="*/ 13 w 25"/>
                  <a:gd name="T37" fmla="*/ 0 h 38"/>
                  <a:gd name="T38" fmla="*/ 13 w 25"/>
                  <a:gd name="T39" fmla="*/ 0 h 38"/>
                  <a:gd name="T40" fmla="*/ 15 w 25"/>
                  <a:gd name="T41" fmla="*/ 0 h 38"/>
                  <a:gd name="T42" fmla="*/ 18 w 25"/>
                  <a:gd name="T43" fmla="*/ 1 h 38"/>
                  <a:gd name="T44" fmla="*/ 21 w 25"/>
                  <a:gd name="T45" fmla="*/ 6 h 38"/>
                  <a:gd name="T46" fmla="*/ 24 w 25"/>
                  <a:gd name="T47" fmla="*/ 12 h 38"/>
                  <a:gd name="T48" fmla="*/ 25 w 25"/>
                  <a:gd name="T49" fmla="*/ 19 h 38"/>
                  <a:gd name="T50" fmla="*/ 25 w 25"/>
                  <a:gd name="T51" fmla="*/ 19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
                  <a:gd name="T79" fmla="*/ 0 h 38"/>
                  <a:gd name="T80" fmla="*/ 25 w 25"/>
                  <a:gd name="T81" fmla="*/ 38 h 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 h="38">
                    <a:moveTo>
                      <a:pt x="25" y="19"/>
                    </a:moveTo>
                    <a:lnTo>
                      <a:pt x="25" y="19"/>
                    </a:lnTo>
                    <a:lnTo>
                      <a:pt x="24" y="26"/>
                    </a:lnTo>
                    <a:lnTo>
                      <a:pt x="21" y="32"/>
                    </a:lnTo>
                    <a:lnTo>
                      <a:pt x="18" y="37"/>
                    </a:lnTo>
                    <a:lnTo>
                      <a:pt x="15" y="38"/>
                    </a:lnTo>
                    <a:lnTo>
                      <a:pt x="13" y="38"/>
                    </a:lnTo>
                    <a:lnTo>
                      <a:pt x="10" y="38"/>
                    </a:lnTo>
                    <a:lnTo>
                      <a:pt x="8" y="37"/>
                    </a:lnTo>
                    <a:lnTo>
                      <a:pt x="4" y="32"/>
                    </a:lnTo>
                    <a:lnTo>
                      <a:pt x="2" y="26"/>
                    </a:lnTo>
                    <a:lnTo>
                      <a:pt x="0" y="19"/>
                    </a:lnTo>
                    <a:lnTo>
                      <a:pt x="2" y="12"/>
                    </a:lnTo>
                    <a:lnTo>
                      <a:pt x="4" y="6"/>
                    </a:lnTo>
                    <a:lnTo>
                      <a:pt x="8" y="1"/>
                    </a:lnTo>
                    <a:lnTo>
                      <a:pt x="10" y="0"/>
                    </a:lnTo>
                    <a:lnTo>
                      <a:pt x="13" y="0"/>
                    </a:lnTo>
                    <a:lnTo>
                      <a:pt x="15" y="0"/>
                    </a:lnTo>
                    <a:lnTo>
                      <a:pt x="18" y="1"/>
                    </a:lnTo>
                    <a:lnTo>
                      <a:pt x="21" y="6"/>
                    </a:lnTo>
                    <a:lnTo>
                      <a:pt x="24" y="12"/>
                    </a:lnTo>
                    <a:lnTo>
                      <a:pt x="25" y="19"/>
                    </a:lnTo>
                    <a:close/>
                  </a:path>
                </a:pathLst>
              </a:custGeom>
              <a:solidFill>
                <a:srgbClr val="B3E3E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3" name="Freeform 414">
                <a:extLst>
                  <a:ext uri="{FF2B5EF4-FFF2-40B4-BE49-F238E27FC236}">
                    <a16:creationId xmlns:a16="http://schemas.microsoft.com/office/drawing/2014/main" id="{3B2A4D25-8B40-9E53-0D9A-A9BBB56892AF}"/>
                  </a:ext>
                </a:extLst>
              </p:cNvPr>
              <p:cNvSpPr>
                <a:spLocks/>
              </p:cNvSpPr>
              <p:nvPr/>
            </p:nvSpPr>
            <p:spPr bwMode="auto">
              <a:xfrm>
                <a:off x="5468" y="2845"/>
                <a:ext cx="3" cy="5"/>
              </a:xfrm>
              <a:custGeom>
                <a:avLst/>
                <a:gdLst>
                  <a:gd name="T0" fmla="*/ 12 w 12"/>
                  <a:gd name="T1" fmla="*/ 11 h 21"/>
                  <a:gd name="T2" fmla="*/ 12 w 12"/>
                  <a:gd name="T3" fmla="*/ 11 h 21"/>
                  <a:gd name="T4" fmla="*/ 12 w 12"/>
                  <a:gd name="T5" fmla="*/ 15 h 21"/>
                  <a:gd name="T6" fmla="*/ 11 w 12"/>
                  <a:gd name="T7" fmla="*/ 18 h 21"/>
                  <a:gd name="T8" fmla="*/ 8 w 12"/>
                  <a:gd name="T9" fmla="*/ 21 h 21"/>
                  <a:gd name="T10" fmla="*/ 6 w 12"/>
                  <a:gd name="T11" fmla="*/ 21 h 21"/>
                  <a:gd name="T12" fmla="*/ 6 w 12"/>
                  <a:gd name="T13" fmla="*/ 21 h 21"/>
                  <a:gd name="T14" fmla="*/ 3 w 12"/>
                  <a:gd name="T15" fmla="*/ 21 h 21"/>
                  <a:gd name="T16" fmla="*/ 2 w 12"/>
                  <a:gd name="T17" fmla="*/ 18 h 21"/>
                  <a:gd name="T18" fmla="*/ 0 w 12"/>
                  <a:gd name="T19" fmla="*/ 15 h 21"/>
                  <a:gd name="T20" fmla="*/ 0 w 12"/>
                  <a:gd name="T21" fmla="*/ 11 h 21"/>
                  <a:gd name="T22" fmla="*/ 0 w 12"/>
                  <a:gd name="T23" fmla="*/ 11 h 21"/>
                  <a:gd name="T24" fmla="*/ 0 w 12"/>
                  <a:gd name="T25" fmla="*/ 6 h 21"/>
                  <a:gd name="T26" fmla="*/ 2 w 12"/>
                  <a:gd name="T27" fmla="*/ 4 h 21"/>
                  <a:gd name="T28" fmla="*/ 3 w 12"/>
                  <a:gd name="T29" fmla="*/ 1 h 21"/>
                  <a:gd name="T30" fmla="*/ 6 w 12"/>
                  <a:gd name="T31" fmla="*/ 0 h 21"/>
                  <a:gd name="T32" fmla="*/ 6 w 12"/>
                  <a:gd name="T33" fmla="*/ 0 h 21"/>
                  <a:gd name="T34" fmla="*/ 8 w 12"/>
                  <a:gd name="T35" fmla="*/ 1 h 21"/>
                  <a:gd name="T36" fmla="*/ 11 w 12"/>
                  <a:gd name="T37" fmla="*/ 4 h 21"/>
                  <a:gd name="T38" fmla="*/ 12 w 12"/>
                  <a:gd name="T39" fmla="*/ 6 h 21"/>
                  <a:gd name="T40" fmla="*/ 12 w 12"/>
                  <a:gd name="T41" fmla="*/ 11 h 21"/>
                  <a:gd name="T42" fmla="*/ 12 w 12"/>
                  <a:gd name="T43" fmla="*/ 11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
                  <a:gd name="T67" fmla="*/ 0 h 21"/>
                  <a:gd name="T68" fmla="*/ 12 w 12"/>
                  <a:gd name="T69" fmla="*/ 21 h 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 h="21">
                    <a:moveTo>
                      <a:pt x="12" y="11"/>
                    </a:moveTo>
                    <a:lnTo>
                      <a:pt x="12" y="11"/>
                    </a:lnTo>
                    <a:lnTo>
                      <a:pt x="12" y="15"/>
                    </a:lnTo>
                    <a:lnTo>
                      <a:pt x="11" y="18"/>
                    </a:lnTo>
                    <a:lnTo>
                      <a:pt x="8" y="21"/>
                    </a:lnTo>
                    <a:lnTo>
                      <a:pt x="6" y="21"/>
                    </a:lnTo>
                    <a:lnTo>
                      <a:pt x="3" y="21"/>
                    </a:lnTo>
                    <a:lnTo>
                      <a:pt x="2" y="18"/>
                    </a:lnTo>
                    <a:lnTo>
                      <a:pt x="0" y="15"/>
                    </a:lnTo>
                    <a:lnTo>
                      <a:pt x="0" y="11"/>
                    </a:lnTo>
                    <a:lnTo>
                      <a:pt x="0" y="6"/>
                    </a:lnTo>
                    <a:lnTo>
                      <a:pt x="2" y="4"/>
                    </a:lnTo>
                    <a:lnTo>
                      <a:pt x="3" y="1"/>
                    </a:lnTo>
                    <a:lnTo>
                      <a:pt x="6" y="0"/>
                    </a:lnTo>
                    <a:lnTo>
                      <a:pt x="8" y="1"/>
                    </a:lnTo>
                    <a:lnTo>
                      <a:pt x="11" y="4"/>
                    </a:lnTo>
                    <a:lnTo>
                      <a:pt x="12" y="6"/>
                    </a:lnTo>
                    <a:lnTo>
                      <a:pt x="12" y="11"/>
                    </a:lnTo>
                    <a:close/>
                  </a:path>
                </a:pathLst>
              </a:custGeom>
              <a:solidFill>
                <a:srgbClr val="B3E3E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5864" name="Freeform 415">
                <a:extLst>
                  <a:ext uri="{FF2B5EF4-FFF2-40B4-BE49-F238E27FC236}">
                    <a16:creationId xmlns:a16="http://schemas.microsoft.com/office/drawing/2014/main" id="{E5B08987-69A6-44EB-222F-B7DCF4BCCFC7}"/>
                  </a:ext>
                </a:extLst>
              </p:cNvPr>
              <p:cNvSpPr>
                <a:spLocks noEditPoints="1"/>
              </p:cNvSpPr>
              <p:nvPr/>
            </p:nvSpPr>
            <p:spPr bwMode="auto">
              <a:xfrm>
                <a:off x="5351" y="2828"/>
                <a:ext cx="136" cy="109"/>
              </a:xfrm>
              <a:custGeom>
                <a:avLst/>
                <a:gdLst>
                  <a:gd name="T0" fmla="*/ 445 w 544"/>
                  <a:gd name="T1" fmla="*/ 11 h 435"/>
                  <a:gd name="T2" fmla="*/ 447 w 544"/>
                  <a:gd name="T3" fmla="*/ 10 h 435"/>
                  <a:gd name="T4" fmla="*/ 533 w 544"/>
                  <a:gd name="T5" fmla="*/ 93 h 435"/>
                  <a:gd name="T6" fmla="*/ 534 w 544"/>
                  <a:gd name="T7" fmla="*/ 96 h 435"/>
                  <a:gd name="T8" fmla="*/ 533 w 544"/>
                  <a:gd name="T9" fmla="*/ 99 h 435"/>
                  <a:gd name="T10" fmla="*/ 207 w 544"/>
                  <a:gd name="T11" fmla="*/ 424 h 435"/>
                  <a:gd name="T12" fmla="*/ 205 w 544"/>
                  <a:gd name="T13" fmla="*/ 425 h 435"/>
                  <a:gd name="T14" fmla="*/ 205 w 544"/>
                  <a:gd name="T15" fmla="*/ 425 h 435"/>
                  <a:gd name="T16" fmla="*/ 201 w 544"/>
                  <a:gd name="T17" fmla="*/ 424 h 435"/>
                  <a:gd name="T18" fmla="*/ 11 w 544"/>
                  <a:gd name="T19" fmla="*/ 234 h 435"/>
                  <a:gd name="T20" fmla="*/ 11 w 544"/>
                  <a:gd name="T21" fmla="*/ 228 h 435"/>
                  <a:gd name="T22" fmla="*/ 92 w 544"/>
                  <a:gd name="T23" fmla="*/ 146 h 435"/>
                  <a:gd name="T24" fmla="*/ 96 w 544"/>
                  <a:gd name="T25" fmla="*/ 145 h 435"/>
                  <a:gd name="T26" fmla="*/ 98 w 544"/>
                  <a:gd name="T27" fmla="*/ 146 h 435"/>
                  <a:gd name="T28" fmla="*/ 207 w 544"/>
                  <a:gd name="T29" fmla="*/ 248 h 435"/>
                  <a:gd name="T30" fmla="*/ 437 w 544"/>
                  <a:gd name="T31" fmla="*/ 4 h 435"/>
                  <a:gd name="T32" fmla="*/ 205 w 544"/>
                  <a:gd name="T33" fmla="*/ 237 h 435"/>
                  <a:gd name="T34" fmla="*/ 106 w 544"/>
                  <a:gd name="T35" fmla="*/ 139 h 435"/>
                  <a:gd name="T36" fmla="*/ 96 w 544"/>
                  <a:gd name="T37" fmla="*/ 135 h 435"/>
                  <a:gd name="T38" fmla="*/ 90 w 544"/>
                  <a:gd name="T39" fmla="*/ 136 h 435"/>
                  <a:gd name="T40" fmla="*/ 5 w 544"/>
                  <a:gd name="T41" fmla="*/ 220 h 435"/>
                  <a:gd name="T42" fmla="*/ 1 w 544"/>
                  <a:gd name="T43" fmla="*/ 225 h 435"/>
                  <a:gd name="T44" fmla="*/ 1 w 544"/>
                  <a:gd name="T45" fmla="*/ 236 h 435"/>
                  <a:gd name="T46" fmla="*/ 194 w 544"/>
                  <a:gd name="T47" fmla="*/ 431 h 435"/>
                  <a:gd name="T48" fmla="*/ 198 w 544"/>
                  <a:gd name="T49" fmla="*/ 433 h 435"/>
                  <a:gd name="T50" fmla="*/ 205 w 544"/>
                  <a:gd name="T51" fmla="*/ 435 h 435"/>
                  <a:gd name="T52" fmla="*/ 214 w 544"/>
                  <a:gd name="T53" fmla="*/ 431 h 435"/>
                  <a:gd name="T54" fmla="*/ 540 w 544"/>
                  <a:gd name="T55" fmla="*/ 106 h 435"/>
                  <a:gd name="T56" fmla="*/ 544 w 544"/>
                  <a:gd name="T57" fmla="*/ 96 h 435"/>
                  <a:gd name="T58" fmla="*/ 542 w 544"/>
                  <a:gd name="T59" fmla="*/ 90 h 435"/>
                  <a:gd name="T60" fmla="*/ 458 w 544"/>
                  <a:gd name="T61" fmla="*/ 4 h 435"/>
                  <a:gd name="T62" fmla="*/ 453 w 544"/>
                  <a:gd name="T63" fmla="*/ 1 h 435"/>
                  <a:gd name="T64" fmla="*/ 442 w 544"/>
                  <a:gd name="T65" fmla="*/ 1 h 435"/>
                  <a:gd name="T66" fmla="*/ 437 w 544"/>
                  <a:gd name="T67" fmla="*/ 4 h 4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44"/>
                  <a:gd name="T103" fmla="*/ 0 h 435"/>
                  <a:gd name="T104" fmla="*/ 544 w 544"/>
                  <a:gd name="T105" fmla="*/ 435 h 4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44" h="435">
                    <a:moveTo>
                      <a:pt x="207" y="248"/>
                    </a:moveTo>
                    <a:lnTo>
                      <a:pt x="445" y="11"/>
                    </a:lnTo>
                    <a:lnTo>
                      <a:pt x="447" y="10"/>
                    </a:lnTo>
                    <a:lnTo>
                      <a:pt x="451" y="11"/>
                    </a:lnTo>
                    <a:lnTo>
                      <a:pt x="533" y="93"/>
                    </a:lnTo>
                    <a:lnTo>
                      <a:pt x="534" y="96"/>
                    </a:lnTo>
                    <a:lnTo>
                      <a:pt x="533" y="99"/>
                    </a:lnTo>
                    <a:lnTo>
                      <a:pt x="207" y="424"/>
                    </a:lnTo>
                    <a:lnTo>
                      <a:pt x="205" y="425"/>
                    </a:lnTo>
                    <a:lnTo>
                      <a:pt x="201" y="424"/>
                    </a:lnTo>
                    <a:lnTo>
                      <a:pt x="11" y="234"/>
                    </a:lnTo>
                    <a:lnTo>
                      <a:pt x="9" y="231"/>
                    </a:lnTo>
                    <a:lnTo>
                      <a:pt x="11" y="228"/>
                    </a:lnTo>
                    <a:lnTo>
                      <a:pt x="92" y="146"/>
                    </a:lnTo>
                    <a:lnTo>
                      <a:pt x="96" y="145"/>
                    </a:lnTo>
                    <a:lnTo>
                      <a:pt x="98" y="146"/>
                    </a:lnTo>
                    <a:lnTo>
                      <a:pt x="205" y="251"/>
                    </a:lnTo>
                    <a:lnTo>
                      <a:pt x="207" y="248"/>
                    </a:lnTo>
                    <a:close/>
                    <a:moveTo>
                      <a:pt x="437" y="4"/>
                    </a:moveTo>
                    <a:lnTo>
                      <a:pt x="437" y="4"/>
                    </a:lnTo>
                    <a:lnTo>
                      <a:pt x="205" y="237"/>
                    </a:lnTo>
                    <a:lnTo>
                      <a:pt x="106" y="139"/>
                    </a:lnTo>
                    <a:lnTo>
                      <a:pt x="101" y="136"/>
                    </a:lnTo>
                    <a:lnTo>
                      <a:pt x="96" y="135"/>
                    </a:lnTo>
                    <a:lnTo>
                      <a:pt x="90" y="136"/>
                    </a:lnTo>
                    <a:lnTo>
                      <a:pt x="86" y="139"/>
                    </a:lnTo>
                    <a:lnTo>
                      <a:pt x="5" y="220"/>
                    </a:lnTo>
                    <a:lnTo>
                      <a:pt x="1" y="225"/>
                    </a:lnTo>
                    <a:lnTo>
                      <a:pt x="0" y="231"/>
                    </a:lnTo>
                    <a:lnTo>
                      <a:pt x="1" y="236"/>
                    </a:lnTo>
                    <a:lnTo>
                      <a:pt x="5" y="241"/>
                    </a:lnTo>
                    <a:lnTo>
                      <a:pt x="194" y="431"/>
                    </a:lnTo>
                    <a:lnTo>
                      <a:pt x="198" y="433"/>
                    </a:lnTo>
                    <a:lnTo>
                      <a:pt x="205" y="435"/>
                    </a:lnTo>
                    <a:lnTo>
                      <a:pt x="209" y="433"/>
                    </a:lnTo>
                    <a:lnTo>
                      <a:pt x="214" y="431"/>
                    </a:lnTo>
                    <a:lnTo>
                      <a:pt x="540" y="106"/>
                    </a:lnTo>
                    <a:lnTo>
                      <a:pt x="542" y="101"/>
                    </a:lnTo>
                    <a:lnTo>
                      <a:pt x="544" y="96"/>
                    </a:lnTo>
                    <a:lnTo>
                      <a:pt x="542" y="90"/>
                    </a:lnTo>
                    <a:lnTo>
                      <a:pt x="540" y="85"/>
                    </a:lnTo>
                    <a:lnTo>
                      <a:pt x="458" y="4"/>
                    </a:lnTo>
                    <a:lnTo>
                      <a:pt x="453" y="1"/>
                    </a:lnTo>
                    <a:lnTo>
                      <a:pt x="447" y="0"/>
                    </a:lnTo>
                    <a:lnTo>
                      <a:pt x="442" y="1"/>
                    </a:lnTo>
                    <a:lnTo>
                      <a:pt x="4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75835" name="AutoShape 384">
              <a:extLst>
                <a:ext uri="{FF2B5EF4-FFF2-40B4-BE49-F238E27FC236}">
                  <a16:creationId xmlns:a16="http://schemas.microsoft.com/office/drawing/2014/main" id="{8F980964-1F8E-A060-D398-83AFF55C2DCA}"/>
                </a:ext>
              </a:extLst>
            </p:cNvPr>
            <p:cNvSpPr>
              <a:spLocks noChangeArrowheads="1"/>
            </p:cNvSpPr>
            <p:nvPr/>
          </p:nvSpPr>
          <p:spPr bwMode="auto">
            <a:xfrm rot="-2199812">
              <a:off x="5336" y="2820"/>
              <a:ext cx="164" cy="172"/>
            </a:xfrm>
            <a:prstGeom prst="plus">
              <a:avLst>
                <a:gd name="adj" fmla="val 25000"/>
              </a:avLst>
            </a:prstGeom>
            <a:solidFill>
              <a:srgbClr val="FD022F"/>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cxnSp>
        <p:nvCxnSpPr>
          <p:cNvPr id="75818" name="AutoShape 418">
            <a:extLst>
              <a:ext uri="{FF2B5EF4-FFF2-40B4-BE49-F238E27FC236}">
                <a16:creationId xmlns:a16="http://schemas.microsoft.com/office/drawing/2014/main" id="{D147B82D-0D67-8EDB-37EB-B5E8A84F0827}"/>
              </a:ext>
            </a:extLst>
          </p:cNvPr>
          <p:cNvCxnSpPr>
            <a:cxnSpLocks noChangeShapeType="1"/>
            <a:stCxn id="75788" idx="2"/>
            <a:endCxn id="75975" idx="1"/>
          </p:cNvCxnSpPr>
          <p:nvPr/>
        </p:nvCxnSpPr>
        <p:spPr bwMode="auto">
          <a:xfrm rot="5400000">
            <a:off x="1540741" y="3910083"/>
            <a:ext cx="546755" cy="564357"/>
          </a:xfrm>
          <a:prstGeom prst="bentConnector4">
            <a:avLst>
              <a:gd name="adj1" fmla="val 12835"/>
              <a:gd name="adj2" fmla="val 140506"/>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19" name="AutoShape 419">
            <a:extLst>
              <a:ext uri="{FF2B5EF4-FFF2-40B4-BE49-F238E27FC236}">
                <a16:creationId xmlns:a16="http://schemas.microsoft.com/office/drawing/2014/main" id="{3CEBB583-CF0B-D124-E0A8-F4EED4AB0540}"/>
              </a:ext>
            </a:extLst>
          </p:cNvPr>
          <p:cNvCxnSpPr>
            <a:cxnSpLocks noChangeShapeType="1"/>
            <a:stCxn id="75791" idx="1"/>
            <a:endCxn id="75936" idx="1"/>
          </p:cNvCxnSpPr>
          <p:nvPr/>
        </p:nvCxnSpPr>
        <p:spPr bwMode="auto">
          <a:xfrm rot="10800000" flipH="1" flipV="1">
            <a:off x="1560513" y="3046413"/>
            <a:ext cx="1588" cy="2870200"/>
          </a:xfrm>
          <a:prstGeom prst="bentConnector3">
            <a:avLst>
              <a:gd name="adj1" fmla="val -20700009"/>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0" name="AutoShape 420">
            <a:extLst>
              <a:ext uri="{FF2B5EF4-FFF2-40B4-BE49-F238E27FC236}">
                <a16:creationId xmlns:a16="http://schemas.microsoft.com/office/drawing/2014/main" id="{07DD66ED-6A25-251D-3AB5-FEAB5B26F05F}"/>
              </a:ext>
            </a:extLst>
          </p:cNvPr>
          <p:cNvCxnSpPr>
            <a:cxnSpLocks noChangeShapeType="1"/>
            <a:stCxn id="75936" idx="3"/>
            <a:endCxn id="75954" idx="1"/>
          </p:cNvCxnSpPr>
          <p:nvPr/>
        </p:nvCxnSpPr>
        <p:spPr bwMode="auto">
          <a:xfrm flipV="1">
            <a:off x="2706689" y="3079751"/>
            <a:ext cx="849313" cy="2836863"/>
          </a:xfrm>
          <a:prstGeom prst="bentConnector3">
            <a:avLst>
              <a:gd name="adj1" fmla="val 49907"/>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1" name="AutoShape 421">
            <a:extLst>
              <a:ext uri="{FF2B5EF4-FFF2-40B4-BE49-F238E27FC236}">
                <a16:creationId xmlns:a16="http://schemas.microsoft.com/office/drawing/2014/main" id="{3FD0F3EE-CF84-B4AA-2952-9E418EF723F2}"/>
              </a:ext>
            </a:extLst>
          </p:cNvPr>
          <p:cNvCxnSpPr>
            <a:cxnSpLocks noChangeShapeType="1"/>
            <a:stCxn id="75954" idx="3"/>
            <a:endCxn id="75866" idx="1"/>
          </p:cNvCxnSpPr>
          <p:nvPr/>
        </p:nvCxnSpPr>
        <p:spPr bwMode="auto">
          <a:xfrm flipV="1">
            <a:off x="4700589" y="3078164"/>
            <a:ext cx="817563" cy="1587"/>
          </a:xfrm>
          <a:prstGeom prst="bentConnector3">
            <a:avLst>
              <a:gd name="adj1" fmla="val 49903"/>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2" name="AutoShape 422">
            <a:extLst>
              <a:ext uri="{FF2B5EF4-FFF2-40B4-BE49-F238E27FC236}">
                <a16:creationId xmlns:a16="http://schemas.microsoft.com/office/drawing/2014/main" id="{E470F394-767C-01EA-3D94-89771D462623}"/>
              </a:ext>
            </a:extLst>
          </p:cNvPr>
          <p:cNvCxnSpPr>
            <a:cxnSpLocks noChangeShapeType="1"/>
            <a:stCxn id="75795" idx="2"/>
            <a:endCxn id="75920" idx="1"/>
          </p:cNvCxnSpPr>
          <p:nvPr/>
        </p:nvCxnSpPr>
        <p:spPr bwMode="auto">
          <a:xfrm rot="5400000">
            <a:off x="3566389" y="3921196"/>
            <a:ext cx="494368" cy="556419"/>
          </a:xfrm>
          <a:prstGeom prst="bentConnector4">
            <a:avLst>
              <a:gd name="adj1" fmla="val 8897"/>
              <a:gd name="adj2" fmla="val 141084"/>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3" name="AutoShape 423">
            <a:extLst>
              <a:ext uri="{FF2B5EF4-FFF2-40B4-BE49-F238E27FC236}">
                <a16:creationId xmlns:a16="http://schemas.microsoft.com/office/drawing/2014/main" id="{61B703FA-DA61-0B1F-AF5A-E1520D3DCACE}"/>
              </a:ext>
            </a:extLst>
          </p:cNvPr>
          <p:cNvCxnSpPr>
            <a:cxnSpLocks noChangeShapeType="1"/>
            <a:stCxn id="75920" idx="3"/>
            <a:endCxn id="75866" idx="1"/>
          </p:cNvCxnSpPr>
          <p:nvPr/>
        </p:nvCxnSpPr>
        <p:spPr bwMode="auto">
          <a:xfrm flipV="1">
            <a:off x="4679951" y="3078164"/>
            <a:ext cx="838200" cy="1368425"/>
          </a:xfrm>
          <a:prstGeom prst="bentConnector3">
            <a:avLst>
              <a:gd name="adj1" fmla="val 49810"/>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4" name="AutoShape 424">
            <a:extLst>
              <a:ext uri="{FF2B5EF4-FFF2-40B4-BE49-F238E27FC236}">
                <a16:creationId xmlns:a16="http://schemas.microsoft.com/office/drawing/2014/main" id="{F1F1E1D3-417D-07A1-416D-1C73FF44B78F}"/>
              </a:ext>
            </a:extLst>
          </p:cNvPr>
          <p:cNvCxnSpPr>
            <a:cxnSpLocks noChangeShapeType="1"/>
            <a:stCxn id="75800" idx="2"/>
            <a:endCxn id="75804" idx="1"/>
          </p:cNvCxnSpPr>
          <p:nvPr/>
        </p:nvCxnSpPr>
        <p:spPr bwMode="auto">
          <a:xfrm rot="5400000">
            <a:off x="5551163" y="3911274"/>
            <a:ext cx="488017" cy="566737"/>
          </a:xfrm>
          <a:prstGeom prst="bentConnector4">
            <a:avLst>
              <a:gd name="adj1" fmla="val 8362"/>
              <a:gd name="adj2" fmla="val 140336"/>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5" name="AutoShape 425">
            <a:extLst>
              <a:ext uri="{FF2B5EF4-FFF2-40B4-BE49-F238E27FC236}">
                <a16:creationId xmlns:a16="http://schemas.microsoft.com/office/drawing/2014/main" id="{77FF2F0B-4114-1757-4D93-A04F1911FED7}"/>
              </a:ext>
            </a:extLst>
          </p:cNvPr>
          <p:cNvCxnSpPr>
            <a:cxnSpLocks noChangeShapeType="1"/>
            <a:stCxn id="75800" idx="2"/>
            <a:endCxn id="75906" idx="1"/>
          </p:cNvCxnSpPr>
          <p:nvPr/>
        </p:nvCxnSpPr>
        <p:spPr bwMode="auto">
          <a:xfrm rot="5400000">
            <a:off x="4833611" y="4625648"/>
            <a:ext cx="1919942" cy="569912"/>
          </a:xfrm>
          <a:prstGeom prst="bentConnector4">
            <a:avLst>
              <a:gd name="adj1" fmla="val 39416"/>
              <a:gd name="adj2" fmla="val 140111"/>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6" name="AutoShape 426">
            <a:extLst>
              <a:ext uri="{FF2B5EF4-FFF2-40B4-BE49-F238E27FC236}">
                <a16:creationId xmlns:a16="http://schemas.microsoft.com/office/drawing/2014/main" id="{BD9F8FE4-36A3-E6A5-CE88-147C6609935B}"/>
              </a:ext>
            </a:extLst>
          </p:cNvPr>
          <p:cNvCxnSpPr>
            <a:cxnSpLocks noChangeShapeType="1"/>
            <a:stCxn id="75954" idx="0"/>
            <a:endCxn id="75807" idx="0"/>
          </p:cNvCxnSpPr>
          <p:nvPr/>
        </p:nvCxnSpPr>
        <p:spPr bwMode="auto">
          <a:xfrm rot="5400000" flipV="1">
            <a:off x="6137276" y="665163"/>
            <a:ext cx="6350" cy="4022725"/>
          </a:xfrm>
          <a:prstGeom prst="bentConnector3">
            <a:avLst>
              <a:gd name="adj1" fmla="val -3600000"/>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7" name="AutoShape 427">
            <a:extLst>
              <a:ext uri="{FF2B5EF4-FFF2-40B4-BE49-F238E27FC236}">
                <a16:creationId xmlns:a16="http://schemas.microsoft.com/office/drawing/2014/main" id="{E7E0D6B0-D93D-0A19-2927-DFE395730ED9}"/>
              </a:ext>
            </a:extLst>
          </p:cNvPr>
          <p:cNvCxnSpPr>
            <a:cxnSpLocks noChangeShapeType="1"/>
            <a:stCxn id="75804" idx="3"/>
            <a:endCxn id="75807" idx="1"/>
          </p:cNvCxnSpPr>
          <p:nvPr/>
        </p:nvCxnSpPr>
        <p:spPr bwMode="auto">
          <a:xfrm flipV="1">
            <a:off x="6656388" y="3086100"/>
            <a:ext cx="922338" cy="1352550"/>
          </a:xfrm>
          <a:prstGeom prst="bentConnector3">
            <a:avLst>
              <a:gd name="adj1" fmla="val 49912"/>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8" name="AutoShape 428">
            <a:extLst>
              <a:ext uri="{FF2B5EF4-FFF2-40B4-BE49-F238E27FC236}">
                <a16:creationId xmlns:a16="http://schemas.microsoft.com/office/drawing/2014/main" id="{45608AA1-43A0-3F96-751B-1648BE81C502}"/>
              </a:ext>
            </a:extLst>
          </p:cNvPr>
          <p:cNvCxnSpPr>
            <a:cxnSpLocks noChangeShapeType="1"/>
            <a:stCxn id="75906" idx="3"/>
            <a:endCxn id="75807" idx="1"/>
          </p:cNvCxnSpPr>
          <p:nvPr/>
        </p:nvCxnSpPr>
        <p:spPr bwMode="auto">
          <a:xfrm flipV="1">
            <a:off x="6653214" y="3086101"/>
            <a:ext cx="925513" cy="2784475"/>
          </a:xfrm>
          <a:prstGeom prst="bentConnector3">
            <a:avLst>
              <a:gd name="adj1" fmla="val 49912"/>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29" name="AutoShape 429">
            <a:extLst>
              <a:ext uri="{FF2B5EF4-FFF2-40B4-BE49-F238E27FC236}">
                <a16:creationId xmlns:a16="http://schemas.microsoft.com/office/drawing/2014/main" id="{1ED163CB-4571-C75F-1AD7-69D88A31F3A6}"/>
              </a:ext>
            </a:extLst>
          </p:cNvPr>
          <p:cNvCxnSpPr>
            <a:cxnSpLocks noChangeShapeType="1"/>
            <a:stCxn id="75806" idx="2"/>
            <a:endCxn id="75809" idx="1"/>
          </p:cNvCxnSpPr>
          <p:nvPr/>
        </p:nvCxnSpPr>
        <p:spPr bwMode="auto">
          <a:xfrm rot="5400000">
            <a:off x="7609752" y="3927546"/>
            <a:ext cx="473730" cy="535781"/>
          </a:xfrm>
          <a:prstGeom prst="bentConnector4">
            <a:avLst>
              <a:gd name="adj1" fmla="val 7106"/>
              <a:gd name="adj2" fmla="val 142667"/>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30" name="AutoShape 430">
            <a:extLst>
              <a:ext uri="{FF2B5EF4-FFF2-40B4-BE49-F238E27FC236}">
                <a16:creationId xmlns:a16="http://schemas.microsoft.com/office/drawing/2014/main" id="{274555D0-F134-CC46-63A6-B755C91EEFFA}"/>
              </a:ext>
            </a:extLst>
          </p:cNvPr>
          <p:cNvCxnSpPr>
            <a:cxnSpLocks noChangeShapeType="1"/>
            <a:stCxn id="75954" idx="0"/>
            <a:endCxn id="75814" idx="0"/>
          </p:cNvCxnSpPr>
          <p:nvPr/>
        </p:nvCxnSpPr>
        <p:spPr bwMode="auto">
          <a:xfrm rot="5400000" flipV="1">
            <a:off x="7170739" y="-368300"/>
            <a:ext cx="3175" cy="6086475"/>
          </a:xfrm>
          <a:prstGeom prst="bentConnector3">
            <a:avLst>
              <a:gd name="adj1" fmla="val -13000005"/>
            </a:avLst>
          </a:prstGeom>
          <a:noFill/>
          <a:ln w="28575">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31" name="AutoShape 431">
            <a:extLst>
              <a:ext uri="{FF2B5EF4-FFF2-40B4-BE49-F238E27FC236}">
                <a16:creationId xmlns:a16="http://schemas.microsoft.com/office/drawing/2014/main" id="{43CEDC01-1929-1549-61FA-C9DE3EE9E4CE}"/>
              </a:ext>
            </a:extLst>
          </p:cNvPr>
          <p:cNvCxnSpPr>
            <a:cxnSpLocks noChangeShapeType="1"/>
            <a:stCxn id="75807" idx="3"/>
            <a:endCxn id="75814" idx="1"/>
          </p:cNvCxnSpPr>
          <p:nvPr/>
        </p:nvCxnSpPr>
        <p:spPr bwMode="auto">
          <a:xfrm flipV="1">
            <a:off x="8723314" y="3082926"/>
            <a:ext cx="919163" cy="3175"/>
          </a:xfrm>
          <a:prstGeom prst="bentConnector3">
            <a:avLst>
              <a:gd name="adj1" fmla="val 49912"/>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cxnSp>
        <p:nvCxnSpPr>
          <p:cNvPr id="75832" name="AutoShape 433">
            <a:extLst>
              <a:ext uri="{FF2B5EF4-FFF2-40B4-BE49-F238E27FC236}">
                <a16:creationId xmlns:a16="http://schemas.microsoft.com/office/drawing/2014/main" id="{11542DC2-6C86-C1FA-CC02-F99D5FB596CE}"/>
              </a:ext>
            </a:extLst>
          </p:cNvPr>
          <p:cNvCxnSpPr>
            <a:cxnSpLocks noChangeShapeType="1"/>
            <a:stCxn id="75866" idx="3"/>
            <a:endCxn id="75807" idx="1"/>
          </p:cNvCxnSpPr>
          <p:nvPr/>
        </p:nvCxnSpPr>
        <p:spPr bwMode="auto">
          <a:xfrm>
            <a:off x="6662738" y="3078164"/>
            <a:ext cx="915988" cy="7937"/>
          </a:xfrm>
          <a:prstGeom prst="bentConnector3">
            <a:avLst>
              <a:gd name="adj1" fmla="val 49912"/>
            </a:avLst>
          </a:prstGeom>
          <a:noFill/>
          <a:ln w="12700">
            <a:solidFill>
              <a:srgbClr val="000099"/>
            </a:solidFill>
            <a:miter lim="800000"/>
            <a:headEnd/>
            <a:tailEnd type="triangle" w="med" len="med"/>
          </a:ln>
          <a:extLst>
            <a:ext uri="{909E8E84-426E-40DD-AFC4-6F175D3DCCD1}">
              <a14:hiddenFill xmlns:a14="http://schemas.microsoft.com/office/drawing/2010/main">
                <a:noFill/>
              </a14:hiddenFill>
            </a:ext>
          </a:extLst>
        </p:spPr>
      </p:cxnSp>
      <p:sp>
        <p:nvSpPr>
          <p:cNvPr id="75833" name="AutoShape 434">
            <a:extLst>
              <a:ext uri="{FF2B5EF4-FFF2-40B4-BE49-F238E27FC236}">
                <a16:creationId xmlns:a16="http://schemas.microsoft.com/office/drawing/2014/main" id="{C4A68A20-D38D-0A06-6472-25B08B6E0ABE}"/>
              </a:ext>
            </a:extLst>
          </p:cNvPr>
          <p:cNvSpPr>
            <a:spLocks noChangeArrowheads="1"/>
          </p:cNvSpPr>
          <p:nvPr/>
        </p:nvSpPr>
        <p:spPr bwMode="auto">
          <a:xfrm>
            <a:off x="7275514" y="5683251"/>
            <a:ext cx="3571875" cy="942975"/>
          </a:xfrm>
          <a:prstGeom prst="wedgeRectCallout">
            <a:avLst>
              <a:gd name="adj1" fmla="val 1333"/>
              <a:gd name="adj2" fmla="val -405389"/>
            </a:avLst>
          </a:prstGeom>
          <a:solidFill>
            <a:schemeClr val="folHlink"/>
          </a:solidFill>
          <a:ln w="12700">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Use cases defined for a system are the basis for the entire development process.</a:t>
            </a:r>
            <a:endParaRPr lang="en-US" altLang="en-US" sz="1800">
              <a:cs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0705FAA-E94E-9083-3841-5C5FF444FB1D}"/>
              </a:ext>
            </a:extLst>
          </p:cNvPr>
          <p:cNvSpPr>
            <a:spLocks noGrp="1" noChangeArrowheads="1"/>
          </p:cNvSpPr>
          <p:nvPr>
            <p:ph type="title"/>
          </p:nvPr>
        </p:nvSpPr>
        <p:spPr/>
        <p:txBody>
          <a:bodyPr/>
          <a:lstStyle/>
          <a:p>
            <a:pPr eaLnBrk="1" hangingPunct="1"/>
            <a:r>
              <a:rPr lang="en-US" altLang="en-US"/>
              <a:t>Use Cases in the Process</a:t>
            </a:r>
          </a:p>
        </p:txBody>
      </p:sp>
      <p:sp>
        <p:nvSpPr>
          <p:cNvPr id="76803" name="Rectangle 3">
            <a:extLst>
              <a:ext uri="{FF2B5EF4-FFF2-40B4-BE49-F238E27FC236}">
                <a16:creationId xmlns:a16="http://schemas.microsoft.com/office/drawing/2014/main" id="{84F967DB-40FA-6D98-8FFC-35FF0D37D989}"/>
              </a:ext>
            </a:extLst>
          </p:cNvPr>
          <p:cNvSpPr>
            <a:spLocks noGrp="1" noChangeArrowheads="1"/>
          </p:cNvSpPr>
          <p:nvPr>
            <p:ph type="body" idx="1"/>
          </p:nvPr>
        </p:nvSpPr>
        <p:spPr/>
        <p:txBody>
          <a:bodyPr/>
          <a:lstStyle/>
          <a:p>
            <a:pPr eaLnBrk="1" hangingPunct="1"/>
            <a:r>
              <a:rPr lang="en-US" altLang="en-US"/>
              <a:t>The use-case model is a result of the requirements discipline. It captures what the system should do from user point of view.</a:t>
            </a:r>
          </a:p>
          <a:p>
            <a:pPr eaLnBrk="1" hangingPunct="1"/>
            <a:r>
              <a:rPr lang="en-US" altLang="en-US"/>
              <a:t>In analysis and design use cases serve as the basis for use case realizations that describe how the use case is performed in terms of interacting objects in design model.  All the required behavior is represented in the system design.</a:t>
            </a:r>
          </a:p>
          <a:p>
            <a:pPr eaLnBrk="1" hangingPunct="1"/>
            <a:r>
              <a:rPr lang="en-US" altLang="en-US"/>
              <a:t>Because use cases are the basis for the design model and the design model is the implementation specification, they are implemented in terms of design classes.</a:t>
            </a:r>
          </a:p>
          <a:p>
            <a:pPr eaLnBrk="1" hangingPunct="1"/>
            <a:r>
              <a:rPr lang="en-US" altLang="en-US"/>
              <a:t>During testing, use cases define the basis for identifying test cases and procedures.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a:extLst>
              <a:ext uri="{FF2B5EF4-FFF2-40B4-BE49-F238E27FC236}">
                <a16:creationId xmlns:a16="http://schemas.microsoft.com/office/drawing/2014/main" id="{F706562F-A7FE-E5B2-F0DD-6CBEF983EE9C}"/>
              </a:ext>
            </a:extLst>
          </p:cNvPr>
          <p:cNvSpPr>
            <a:spLocks noGrp="1" noChangeArrowheads="1"/>
          </p:cNvSpPr>
          <p:nvPr>
            <p:ph type="ctrTitle"/>
          </p:nvPr>
        </p:nvSpPr>
        <p:spPr/>
        <p:txBody>
          <a:bodyPr/>
          <a:lstStyle/>
          <a:p>
            <a:pPr eaLnBrk="1" hangingPunct="1"/>
            <a:r>
              <a:rPr lang="en-US" altLang="en-US"/>
              <a:t>Process Disciplines</a:t>
            </a:r>
          </a:p>
        </p:txBody>
      </p:sp>
      <p:sp>
        <p:nvSpPr>
          <p:cNvPr id="77827" name="Rectangle 5">
            <a:extLst>
              <a:ext uri="{FF2B5EF4-FFF2-40B4-BE49-F238E27FC236}">
                <a16:creationId xmlns:a16="http://schemas.microsoft.com/office/drawing/2014/main" id="{CBF0B021-EFEF-8CE9-4291-1ED63C172D62}"/>
              </a:ext>
            </a:extLst>
          </p:cNvPr>
          <p:cNvSpPr>
            <a:spLocks noGrp="1" noChangeArrowheads="1"/>
          </p:cNvSpPr>
          <p:nvPr>
            <p:ph type="subTitle" idx="1"/>
          </p:nvPr>
        </p:nvSpPr>
        <p:spPr/>
        <p:txBody>
          <a:bodyPr/>
          <a:lstStyle/>
          <a:p>
            <a:pPr eaLnBrk="1" hangingPunct="1">
              <a:lnSpc>
                <a:spcPct val="80000"/>
              </a:lnSpc>
            </a:pPr>
            <a:r>
              <a:rPr lang="en-US" altLang="en-US" sz="2000"/>
              <a:t>Business Modeling</a:t>
            </a:r>
            <a:br>
              <a:rPr lang="en-US" altLang="en-US" sz="2000"/>
            </a:br>
            <a:r>
              <a:rPr lang="en-US" altLang="en-US" sz="2000"/>
              <a:t>Requirements</a:t>
            </a:r>
            <a:br>
              <a:rPr lang="en-US" altLang="en-US" sz="2000"/>
            </a:br>
            <a:r>
              <a:rPr lang="en-US" altLang="en-US" sz="2000"/>
              <a:t>Analysis and Design</a:t>
            </a:r>
            <a:br>
              <a:rPr lang="en-US" altLang="en-US" sz="2000"/>
            </a:br>
            <a:r>
              <a:rPr lang="en-US" altLang="en-US" sz="2000"/>
              <a:t>Implementation</a:t>
            </a:r>
            <a:br>
              <a:rPr lang="en-US" altLang="en-US" sz="2000"/>
            </a:br>
            <a:r>
              <a:rPr lang="en-US" altLang="en-US" sz="2000"/>
              <a:t>Testing</a:t>
            </a:r>
            <a:br>
              <a:rPr lang="en-US" altLang="en-US" sz="2000"/>
            </a:br>
            <a:r>
              <a:rPr lang="en-US" altLang="en-US" sz="2000"/>
              <a:t>Deployment</a:t>
            </a:r>
            <a:br>
              <a:rPr lang="en-US" altLang="en-US" sz="2000"/>
            </a:br>
            <a:r>
              <a:rPr lang="en-US" altLang="en-US" sz="2000"/>
              <a:t>Project Management</a:t>
            </a:r>
            <a:br>
              <a:rPr lang="en-US" altLang="en-US" sz="2000"/>
            </a:br>
            <a:r>
              <a:rPr lang="en-US" altLang="en-US" sz="2000"/>
              <a:t>Configuration and Change Management</a:t>
            </a:r>
            <a:br>
              <a:rPr lang="en-US" altLang="en-US" sz="2000"/>
            </a:br>
            <a:r>
              <a:rPr lang="en-US" altLang="en-US" sz="2000"/>
              <a:t>Environment</a:t>
            </a:r>
          </a:p>
          <a:p>
            <a:pPr eaLnBrk="1" hangingPunct="1">
              <a:lnSpc>
                <a:spcPct val="80000"/>
              </a:lnSpc>
            </a:pPr>
            <a:endParaRPr lang="en-US" altLang="en-US" sz="20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865" name="Freeform 257">
            <a:extLst>
              <a:ext uri="{FF2B5EF4-FFF2-40B4-BE49-F238E27FC236}">
                <a16:creationId xmlns:a16="http://schemas.microsoft.com/office/drawing/2014/main" id="{30420365-6DFC-42DB-0708-767393EC33B7}"/>
              </a:ext>
            </a:extLst>
          </p:cNvPr>
          <p:cNvSpPr>
            <a:spLocks/>
          </p:cNvSpPr>
          <p:nvPr/>
        </p:nvSpPr>
        <p:spPr bwMode="auto">
          <a:xfrm>
            <a:off x="1444626" y="1497014"/>
            <a:ext cx="9226550" cy="4484687"/>
          </a:xfrm>
          <a:custGeom>
            <a:avLst/>
            <a:gdLst/>
            <a:ahLst/>
            <a:cxnLst>
              <a:cxn ang="0">
                <a:pos x="0" y="0"/>
              </a:cxn>
              <a:cxn ang="0">
                <a:pos x="785" y="1204"/>
              </a:cxn>
              <a:cxn ang="0">
                <a:pos x="1989" y="2324"/>
              </a:cxn>
              <a:cxn ang="0">
                <a:pos x="3948" y="2743"/>
              </a:cxn>
              <a:cxn ang="0">
                <a:pos x="5812" y="2817"/>
              </a:cxn>
            </a:cxnLst>
            <a:rect l="0" t="0" r="r" b="b"/>
            <a:pathLst>
              <a:path w="5812" h="2825">
                <a:moveTo>
                  <a:pt x="0" y="0"/>
                </a:moveTo>
                <a:cubicBezTo>
                  <a:pt x="227" y="408"/>
                  <a:pt x="454" y="817"/>
                  <a:pt x="785" y="1204"/>
                </a:cubicBezTo>
                <a:cubicBezTo>
                  <a:pt x="1116" y="1591"/>
                  <a:pt x="1462" y="2067"/>
                  <a:pt x="1989" y="2324"/>
                </a:cubicBezTo>
                <a:cubicBezTo>
                  <a:pt x="2516" y="2581"/>
                  <a:pt x="3311" y="2661"/>
                  <a:pt x="3948" y="2743"/>
                </a:cubicBezTo>
                <a:cubicBezTo>
                  <a:pt x="4585" y="2825"/>
                  <a:pt x="5198" y="2821"/>
                  <a:pt x="5812" y="2817"/>
                </a:cubicBezTo>
              </a:path>
            </a:pathLst>
          </a:custGeom>
          <a:noFill/>
          <a:ln w="57150" cap="flat" cmpd="sng">
            <a:solidFill>
              <a:schemeClr val="hlink"/>
            </a:solidFill>
            <a:prstDash val="solid"/>
            <a:round/>
            <a:headEnd type="none" w="med" len="med"/>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78851" name="Rectangle 2">
            <a:extLst>
              <a:ext uri="{FF2B5EF4-FFF2-40B4-BE49-F238E27FC236}">
                <a16:creationId xmlns:a16="http://schemas.microsoft.com/office/drawing/2014/main" id="{033CAACA-49A6-1898-8030-5E178D848C85}"/>
              </a:ext>
            </a:extLst>
          </p:cNvPr>
          <p:cNvSpPr>
            <a:spLocks noGrp="1" noChangeArrowheads="1"/>
          </p:cNvSpPr>
          <p:nvPr>
            <p:ph type="title"/>
          </p:nvPr>
        </p:nvSpPr>
        <p:spPr>
          <a:xfrm>
            <a:off x="1639889" y="122239"/>
            <a:ext cx="8626475" cy="846137"/>
          </a:xfrm>
        </p:spPr>
        <p:txBody>
          <a:bodyPr/>
          <a:lstStyle/>
          <a:p>
            <a:pPr eaLnBrk="1" hangingPunct="1"/>
            <a:r>
              <a:rPr lang="en-US" altLang="en-US"/>
              <a:t>Disciplines and Artifacts Evolution</a:t>
            </a:r>
          </a:p>
        </p:txBody>
      </p:sp>
      <p:pic>
        <p:nvPicPr>
          <p:cNvPr id="78852" name="Picture 4">
            <a:extLst>
              <a:ext uri="{FF2B5EF4-FFF2-40B4-BE49-F238E27FC236}">
                <a16:creationId xmlns:a16="http://schemas.microsoft.com/office/drawing/2014/main" id="{C67F902E-8701-B9E7-D328-5970BD173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738" y="871539"/>
            <a:ext cx="59309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92728" name="Group 120">
            <a:extLst>
              <a:ext uri="{FF2B5EF4-FFF2-40B4-BE49-F238E27FC236}">
                <a16:creationId xmlns:a16="http://schemas.microsoft.com/office/drawing/2014/main" id="{C8C1DAAC-65D2-1BBB-C491-4C50D6643611}"/>
              </a:ext>
            </a:extLst>
          </p:cNvPr>
          <p:cNvGraphicFramePr>
            <a:graphicFrameLocks noGrp="1"/>
          </p:cNvGraphicFramePr>
          <p:nvPr>
            <p:ph idx="1"/>
          </p:nvPr>
        </p:nvGraphicFramePr>
        <p:xfrm>
          <a:off x="1736727" y="1336676"/>
          <a:ext cx="2528887" cy="1500305"/>
        </p:xfrm>
        <a:graphic>
          <a:graphicData uri="http://schemas.openxmlformats.org/drawingml/2006/table">
            <a:tbl>
              <a:tblPr/>
              <a:tblGrid>
                <a:gridCol w="280987">
                  <a:extLst>
                    <a:ext uri="{9D8B030D-6E8A-4147-A177-3AD203B41FA5}">
                      <a16:colId xmlns:a16="http://schemas.microsoft.com/office/drawing/2014/main" val="20000"/>
                    </a:ext>
                  </a:extLst>
                </a:gridCol>
                <a:gridCol w="280988">
                  <a:extLst>
                    <a:ext uri="{9D8B030D-6E8A-4147-A177-3AD203B41FA5}">
                      <a16:colId xmlns:a16="http://schemas.microsoft.com/office/drawing/2014/main" val="20001"/>
                    </a:ext>
                  </a:extLst>
                </a:gridCol>
                <a:gridCol w="280987">
                  <a:extLst>
                    <a:ext uri="{9D8B030D-6E8A-4147-A177-3AD203B41FA5}">
                      <a16:colId xmlns:a16="http://schemas.microsoft.com/office/drawing/2014/main" val="20002"/>
                    </a:ext>
                  </a:extLst>
                </a:gridCol>
                <a:gridCol w="280988">
                  <a:extLst>
                    <a:ext uri="{9D8B030D-6E8A-4147-A177-3AD203B41FA5}">
                      <a16:colId xmlns:a16="http://schemas.microsoft.com/office/drawing/2014/main" val="20003"/>
                    </a:ext>
                  </a:extLst>
                </a:gridCol>
                <a:gridCol w="280987">
                  <a:extLst>
                    <a:ext uri="{9D8B030D-6E8A-4147-A177-3AD203B41FA5}">
                      <a16:colId xmlns:a16="http://schemas.microsoft.com/office/drawing/2014/main" val="20004"/>
                    </a:ext>
                  </a:extLst>
                </a:gridCol>
                <a:gridCol w="280988">
                  <a:extLst>
                    <a:ext uri="{9D8B030D-6E8A-4147-A177-3AD203B41FA5}">
                      <a16:colId xmlns:a16="http://schemas.microsoft.com/office/drawing/2014/main" val="20005"/>
                    </a:ext>
                  </a:extLst>
                </a:gridCol>
                <a:gridCol w="280987">
                  <a:extLst>
                    <a:ext uri="{9D8B030D-6E8A-4147-A177-3AD203B41FA5}">
                      <a16:colId xmlns:a16="http://schemas.microsoft.com/office/drawing/2014/main" val="20006"/>
                    </a:ext>
                  </a:extLst>
                </a:gridCol>
                <a:gridCol w="280988">
                  <a:extLst>
                    <a:ext uri="{9D8B030D-6E8A-4147-A177-3AD203B41FA5}">
                      <a16:colId xmlns:a16="http://schemas.microsoft.com/office/drawing/2014/main" val="20007"/>
                    </a:ext>
                  </a:extLst>
                </a:gridCol>
                <a:gridCol w="280987">
                  <a:extLst>
                    <a:ext uri="{9D8B030D-6E8A-4147-A177-3AD203B41FA5}">
                      <a16:colId xmlns:a16="http://schemas.microsoft.com/office/drawing/2014/main" val="20008"/>
                    </a:ext>
                  </a:extLst>
                </a:gridCol>
              </a:tblGrid>
              <a:tr h="113458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60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B</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P</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E</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8885" name="Rectangle 119">
            <a:extLst>
              <a:ext uri="{FF2B5EF4-FFF2-40B4-BE49-F238E27FC236}">
                <a16:creationId xmlns:a16="http://schemas.microsoft.com/office/drawing/2014/main" id="{42B1D9D0-99E1-F27B-C157-A093AFB09A43}"/>
              </a:ext>
            </a:extLst>
          </p:cNvPr>
          <p:cNvSpPr>
            <a:spLocks noChangeArrowheads="1"/>
          </p:cNvSpPr>
          <p:nvPr/>
        </p:nvSpPr>
        <p:spPr bwMode="auto">
          <a:xfrm>
            <a:off x="1733552" y="1912939"/>
            <a:ext cx="282575" cy="554037"/>
          </a:xfrm>
          <a:prstGeom prst="rect">
            <a:avLst/>
          </a:prstGeom>
          <a:solidFill>
            <a:srgbClr val="FD022F"/>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86" name="Rectangle 121">
            <a:extLst>
              <a:ext uri="{FF2B5EF4-FFF2-40B4-BE49-F238E27FC236}">
                <a16:creationId xmlns:a16="http://schemas.microsoft.com/office/drawing/2014/main" id="{D17F3EEC-14E0-5CA8-4231-F1F8EDABD4A9}"/>
              </a:ext>
            </a:extLst>
          </p:cNvPr>
          <p:cNvSpPr>
            <a:spLocks noChangeArrowheads="1"/>
          </p:cNvSpPr>
          <p:nvPr/>
        </p:nvSpPr>
        <p:spPr bwMode="auto">
          <a:xfrm>
            <a:off x="2016127" y="2028825"/>
            <a:ext cx="282575" cy="439738"/>
          </a:xfrm>
          <a:prstGeom prst="rect">
            <a:avLst/>
          </a:prstGeom>
          <a:solidFill>
            <a:srgbClr val="FF66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87" name="Rectangle 122">
            <a:extLst>
              <a:ext uri="{FF2B5EF4-FFF2-40B4-BE49-F238E27FC236}">
                <a16:creationId xmlns:a16="http://schemas.microsoft.com/office/drawing/2014/main" id="{4EF51720-4C7C-5BA5-3C3A-127778FD1E6D}"/>
              </a:ext>
            </a:extLst>
          </p:cNvPr>
          <p:cNvSpPr>
            <a:spLocks noChangeArrowheads="1"/>
          </p:cNvSpPr>
          <p:nvPr/>
        </p:nvSpPr>
        <p:spPr bwMode="auto">
          <a:xfrm>
            <a:off x="2301877" y="2281239"/>
            <a:ext cx="282575" cy="187325"/>
          </a:xfrm>
          <a:prstGeom prst="rect">
            <a:avLst/>
          </a:prstGeom>
          <a:solidFill>
            <a:srgbClr val="FF9933"/>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88" name="Rectangle 123">
            <a:extLst>
              <a:ext uri="{FF2B5EF4-FFF2-40B4-BE49-F238E27FC236}">
                <a16:creationId xmlns:a16="http://schemas.microsoft.com/office/drawing/2014/main" id="{405D19AE-7031-AC9E-2ABF-E77E41EB1E14}"/>
              </a:ext>
            </a:extLst>
          </p:cNvPr>
          <p:cNvSpPr>
            <a:spLocks noChangeArrowheads="1"/>
          </p:cNvSpPr>
          <p:nvPr/>
        </p:nvSpPr>
        <p:spPr bwMode="auto">
          <a:xfrm>
            <a:off x="2579689" y="2282826"/>
            <a:ext cx="282575" cy="187325"/>
          </a:xfrm>
          <a:prstGeom prst="rect">
            <a:avLst/>
          </a:prstGeom>
          <a:solidFill>
            <a:srgbClr val="FFFF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89" name="Rectangle 124">
            <a:extLst>
              <a:ext uri="{FF2B5EF4-FFF2-40B4-BE49-F238E27FC236}">
                <a16:creationId xmlns:a16="http://schemas.microsoft.com/office/drawing/2014/main" id="{7240B850-E52A-C4AE-4129-2A29CC21497D}"/>
              </a:ext>
            </a:extLst>
          </p:cNvPr>
          <p:cNvSpPr>
            <a:spLocks noChangeArrowheads="1"/>
          </p:cNvSpPr>
          <p:nvPr/>
        </p:nvSpPr>
        <p:spPr bwMode="auto">
          <a:xfrm>
            <a:off x="2860677" y="2282826"/>
            <a:ext cx="282575" cy="187325"/>
          </a:xfrm>
          <a:prstGeom prst="rect">
            <a:avLst/>
          </a:prstGeom>
          <a:solidFill>
            <a:srgbClr val="00CC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90" name="Rectangle 125">
            <a:extLst>
              <a:ext uri="{FF2B5EF4-FFF2-40B4-BE49-F238E27FC236}">
                <a16:creationId xmlns:a16="http://schemas.microsoft.com/office/drawing/2014/main" id="{50FAD3B7-CB14-7D73-AF14-0BE071EC5B63}"/>
              </a:ext>
            </a:extLst>
          </p:cNvPr>
          <p:cNvSpPr>
            <a:spLocks noChangeArrowheads="1"/>
          </p:cNvSpPr>
          <p:nvPr/>
        </p:nvSpPr>
        <p:spPr bwMode="auto">
          <a:xfrm>
            <a:off x="3422652" y="2044700"/>
            <a:ext cx="282575" cy="425450"/>
          </a:xfrm>
          <a:prstGeom prst="rect">
            <a:avLst/>
          </a:prstGeom>
          <a:solidFill>
            <a:srgbClr val="0000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91" name="Rectangle 126">
            <a:extLst>
              <a:ext uri="{FF2B5EF4-FFF2-40B4-BE49-F238E27FC236}">
                <a16:creationId xmlns:a16="http://schemas.microsoft.com/office/drawing/2014/main" id="{73D49753-4218-2BF5-2714-12F7C76B7BBE}"/>
              </a:ext>
            </a:extLst>
          </p:cNvPr>
          <p:cNvSpPr>
            <a:spLocks noChangeArrowheads="1"/>
          </p:cNvSpPr>
          <p:nvPr/>
        </p:nvSpPr>
        <p:spPr bwMode="auto">
          <a:xfrm>
            <a:off x="3703639" y="2282826"/>
            <a:ext cx="282575" cy="187325"/>
          </a:xfrm>
          <a:prstGeom prst="rect">
            <a:avLst/>
          </a:prstGeom>
          <a:solidFill>
            <a:srgbClr val="0066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92" name="Rectangle 127">
            <a:extLst>
              <a:ext uri="{FF2B5EF4-FFF2-40B4-BE49-F238E27FC236}">
                <a16:creationId xmlns:a16="http://schemas.microsoft.com/office/drawing/2014/main" id="{E9E9BA14-82A0-418C-07D4-EDD26A3CD7D7}"/>
              </a:ext>
            </a:extLst>
          </p:cNvPr>
          <p:cNvSpPr>
            <a:spLocks noChangeArrowheads="1"/>
          </p:cNvSpPr>
          <p:nvPr/>
        </p:nvSpPr>
        <p:spPr bwMode="auto">
          <a:xfrm>
            <a:off x="3989389" y="2282826"/>
            <a:ext cx="282575" cy="187325"/>
          </a:xfrm>
          <a:prstGeom prst="rect">
            <a:avLst/>
          </a:prstGeom>
          <a:solidFill>
            <a:srgbClr val="9900CC"/>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893" name="Rectangle 128">
            <a:extLst>
              <a:ext uri="{FF2B5EF4-FFF2-40B4-BE49-F238E27FC236}">
                <a16:creationId xmlns:a16="http://schemas.microsoft.com/office/drawing/2014/main" id="{6F822827-9B4A-9404-BBDF-3AE55B5D3134}"/>
              </a:ext>
            </a:extLst>
          </p:cNvPr>
          <p:cNvSpPr>
            <a:spLocks noChangeArrowheads="1"/>
          </p:cNvSpPr>
          <p:nvPr/>
        </p:nvSpPr>
        <p:spPr bwMode="auto">
          <a:xfrm>
            <a:off x="3141664" y="2282826"/>
            <a:ext cx="282575" cy="187325"/>
          </a:xfrm>
          <a:prstGeom prst="rect">
            <a:avLst/>
          </a:prstGeom>
          <a:solidFill>
            <a:schemeClr val="accent2"/>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aphicFrame>
        <p:nvGraphicFramePr>
          <p:cNvPr id="1092737" name="Group 129">
            <a:extLst>
              <a:ext uri="{FF2B5EF4-FFF2-40B4-BE49-F238E27FC236}">
                <a16:creationId xmlns:a16="http://schemas.microsoft.com/office/drawing/2014/main" id="{E4CEE107-9A63-DAC9-1DBF-91CC0C76F4E7}"/>
              </a:ext>
            </a:extLst>
          </p:cNvPr>
          <p:cNvGraphicFramePr>
            <a:graphicFrameLocks noGrp="1"/>
          </p:cNvGraphicFramePr>
          <p:nvPr/>
        </p:nvGraphicFramePr>
        <p:xfrm>
          <a:off x="2366963" y="3148013"/>
          <a:ext cx="2528888" cy="1500304"/>
        </p:xfrm>
        <a:graphic>
          <a:graphicData uri="http://schemas.openxmlformats.org/drawingml/2006/table">
            <a:tbl>
              <a:tblPr/>
              <a:tblGrid>
                <a:gridCol w="280988">
                  <a:extLst>
                    <a:ext uri="{9D8B030D-6E8A-4147-A177-3AD203B41FA5}">
                      <a16:colId xmlns:a16="http://schemas.microsoft.com/office/drawing/2014/main" val="20000"/>
                    </a:ext>
                  </a:extLst>
                </a:gridCol>
                <a:gridCol w="280987">
                  <a:extLst>
                    <a:ext uri="{9D8B030D-6E8A-4147-A177-3AD203B41FA5}">
                      <a16:colId xmlns:a16="http://schemas.microsoft.com/office/drawing/2014/main" val="20001"/>
                    </a:ext>
                  </a:extLst>
                </a:gridCol>
                <a:gridCol w="280988">
                  <a:extLst>
                    <a:ext uri="{9D8B030D-6E8A-4147-A177-3AD203B41FA5}">
                      <a16:colId xmlns:a16="http://schemas.microsoft.com/office/drawing/2014/main" val="20002"/>
                    </a:ext>
                  </a:extLst>
                </a:gridCol>
                <a:gridCol w="280987">
                  <a:extLst>
                    <a:ext uri="{9D8B030D-6E8A-4147-A177-3AD203B41FA5}">
                      <a16:colId xmlns:a16="http://schemas.microsoft.com/office/drawing/2014/main" val="20003"/>
                    </a:ext>
                  </a:extLst>
                </a:gridCol>
                <a:gridCol w="280988">
                  <a:extLst>
                    <a:ext uri="{9D8B030D-6E8A-4147-A177-3AD203B41FA5}">
                      <a16:colId xmlns:a16="http://schemas.microsoft.com/office/drawing/2014/main" val="20004"/>
                    </a:ext>
                  </a:extLst>
                </a:gridCol>
                <a:gridCol w="280987">
                  <a:extLst>
                    <a:ext uri="{9D8B030D-6E8A-4147-A177-3AD203B41FA5}">
                      <a16:colId xmlns:a16="http://schemas.microsoft.com/office/drawing/2014/main" val="20005"/>
                    </a:ext>
                  </a:extLst>
                </a:gridCol>
                <a:gridCol w="280988">
                  <a:extLst>
                    <a:ext uri="{9D8B030D-6E8A-4147-A177-3AD203B41FA5}">
                      <a16:colId xmlns:a16="http://schemas.microsoft.com/office/drawing/2014/main" val="20006"/>
                    </a:ext>
                  </a:extLst>
                </a:gridCol>
                <a:gridCol w="280987">
                  <a:extLst>
                    <a:ext uri="{9D8B030D-6E8A-4147-A177-3AD203B41FA5}">
                      <a16:colId xmlns:a16="http://schemas.microsoft.com/office/drawing/2014/main" val="20007"/>
                    </a:ext>
                  </a:extLst>
                </a:gridCol>
                <a:gridCol w="280988">
                  <a:extLst>
                    <a:ext uri="{9D8B030D-6E8A-4147-A177-3AD203B41FA5}">
                      <a16:colId xmlns:a16="http://schemas.microsoft.com/office/drawing/2014/main" val="20008"/>
                    </a:ext>
                  </a:extLst>
                </a:gridCol>
              </a:tblGrid>
              <a:tr h="113458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60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B</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P</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E</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8926" name="Rectangle 161">
            <a:extLst>
              <a:ext uri="{FF2B5EF4-FFF2-40B4-BE49-F238E27FC236}">
                <a16:creationId xmlns:a16="http://schemas.microsoft.com/office/drawing/2014/main" id="{1FB78A16-2F36-1CAF-9C44-DB5E0DA71E99}"/>
              </a:ext>
            </a:extLst>
          </p:cNvPr>
          <p:cNvSpPr>
            <a:spLocks noChangeArrowheads="1"/>
          </p:cNvSpPr>
          <p:nvPr/>
        </p:nvSpPr>
        <p:spPr bwMode="auto">
          <a:xfrm>
            <a:off x="2363789" y="3144839"/>
            <a:ext cx="282575" cy="1133475"/>
          </a:xfrm>
          <a:prstGeom prst="rect">
            <a:avLst/>
          </a:prstGeom>
          <a:solidFill>
            <a:srgbClr val="FD022F"/>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27" name="Rectangle 162">
            <a:extLst>
              <a:ext uri="{FF2B5EF4-FFF2-40B4-BE49-F238E27FC236}">
                <a16:creationId xmlns:a16="http://schemas.microsoft.com/office/drawing/2014/main" id="{3EE53285-2279-A3AE-9EFE-93307B783C21}"/>
              </a:ext>
            </a:extLst>
          </p:cNvPr>
          <p:cNvSpPr>
            <a:spLocks noChangeArrowheads="1"/>
          </p:cNvSpPr>
          <p:nvPr/>
        </p:nvSpPr>
        <p:spPr bwMode="auto">
          <a:xfrm>
            <a:off x="2646364" y="3368676"/>
            <a:ext cx="282575" cy="911225"/>
          </a:xfrm>
          <a:prstGeom prst="rect">
            <a:avLst/>
          </a:prstGeom>
          <a:solidFill>
            <a:srgbClr val="FF66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28" name="Rectangle 163">
            <a:extLst>
              <a:ext uri="{FF2B5EF4-FFF2-40B4-BE49-F238E27FC236}">
                <a16:creationId xmlns:a16="http://schemas.microsoft.com/office/drawing/2014/main" id="{F2A705DB-71E1-EC08-3E1B-CF207A92A323}"/>
              </a:ext>
            </a:extLst>
          </p:cNvPr>
          <p:cNvSpPr>
            <a:spLocks noChangeArrowheads="1"/>
          </p:cNvSpPr>
          <p:nvPr/>
        </p:nvSpPr>
        <p:spPr bwMode="auto">
          <a:xfrm>
            <a:off x="2932114" y="3783014"/>
            <a:ext cx="282575" cy="496887"/>
          </a:xfrm>
          <a:prstGeom prst="rect">
            <a:avLst/>
          </a:prstGeom>
          <a:solidFill>
            <a:srgbClr val="FF9933"/>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29" name="Rectangle 164">
            <a:extLst>
              <a:ext uri="{FF2B5EF4-FFF2-40B4-BE49-F238E27FC236}">
                <a16:creationId xmlns:a16="http://schemas.microsoft.com/office/drawing/2014/main" id="{D197F1F1-AE1C-90A6-3792-BF858E8DDC6F}"/>
              </a:ext>
            </a:extLst>
          </p:cNvPr>
          <p:cNvSpPr>
            <a:spLocks noChangeArrowheads="1"/>
          </p:cNvSpPr>
          <p:nvPr/>
        </p:nvSpPr>
        <p:spPr bwMode="auto">
          <a:xfrm>
            <a:off x="3209927" y="4022725"/>
            <a:ext cx="282575" cy="254000"/>
          </a:xfrm>
          <a:prstGeom prst="rect">
            <a:avLst/>
          </a:prstGeom>
          <a:solidFill>
            <a:srgbClr val="FFFF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30" name="Rectangle 165">
            <a:extLst>
              <a:ext uri="{FF2B5EF4-FFF2-40B4-BE49-F238E27FC236}">
                <a16:creationId xmlns:a16="http://schemas.microsoft.com/office/drawing/2014/main" id="{725B91F5-AD53-C681-C3E8-25EE52937B4C}"/>
              </a:ext>
            </a:extLst>
          </p:cNvPr>
          <p:cNvSpPr>
            <a:spLocks noChangeArrowheads="1"/>
          </p:cNvSpPr>
          <p:nvPr/>
        </p:nvSpPr>
        <p:spPr bwMode="auto">
          <a:xfrm>
            <a:off x="3490914" y="4022725"/>
            <a:ext cx="282575" cy="254000"/>
          </a:xfrm>
          <a:prstGeom prst="rect">
            <a:avLst/>
          </a:prstGeom>
          <a:solidFill>
            <a:srgbClr val="00CC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31" name="Rectangle 166">
            <a:extLst>
              <a:ext uri="{FF2B5EF4-FFF2-40B4-BE49-F238E27FC236}">
                <a16:creationId xmlns:a16="http://schemas.microsoft.com/office/drawing/2014/main" id="{1018E899-7BEE-DCA3-5D00-921EE25C989F}"/>
              </a:ext>
            </a:extLst>
          </p:cNvPr>
          <p:cNvSpPr>
            <a:spLocks noChangeArrowheads="1"/>
          </p:cNvSpPr>
          <p:nvPr/>
        </p:nvSpPr>
        <p:spPr bwMode="auto">
          <a:xfrm>
            <a:off x="4052889" y="3355975"/>
            <a:ext cx="282575" cy="920750"/>
          </a:xfrm>
          <a:prstGeom prst="rect">
            <a:avLst/>
          </a:prstGeom>
          <a:solidFill>
            <a:srgbClr val="0000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32" name="Rectangle 167">
            <a:extLst>
              <a:ext uri="{FF2B5EF4-FFF2-40B4-BE49-F238E27FC236}">
                <a16:creationId xmlns:a16="http://schemas.microsoft.com/office/drawing/2014/main" id="{45E2B87A-B16E-D616-BED2-9AC2C0FFE7B2}"/>
              </a:ext>
            </a:extLst>
          </p:cNvPr>
          <p:cNvSpPr>
            <a:spLocks noChangeArrowheads="1"/>
          </p:cNvSpPr>
          <p:nvPr/>
        </p:nvSpPr>
        <p:spPr bwMode="auto">
          <a:xfrm>
            <a:off x="4333877" y="4013201"/>
            <a:ext cx="282575" cy="263525"/>
          </a:xfrm>
          <a:prstGeom prst="rect">
            <a:avLst/>
          </a:prstGeom>
          <a:solidFill>
            <a:srgbClr val="0066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33" name="Rectangle 168">
            <a:extLst>
              <a:ext uri="{FF2B5EF4-FFF2-40B4-BE49-F238E27FC236}">
                <a16:creationId xmlns:a16="http://schemas.microsoft.com/office/drawing/2014/main" id="{B03820C6-83E0-B666-FDAB-B3D3F549E714}"/>
              </a:ext>
            </a:extLst>
          </p:cNvPr>
          <p:cNvSpPr>
            <a:spLocks noChangeArrowheads="1"/>
          </p:cNvSpPr>
          <p:nvPr/>
        </p:nvSpPr>
        <p:spPr bwMode="auto">
          <a:xfrm>
            <a:off x="4619627" y="3346451"/>
            <a:ext cx="282575" cy="930275"/>
          </a:xfrm>
          <a:prstGeom prst="rect">
            <a:avLst/>
          </a:prstGeom>
          <a:solidFill>
            <a:srgbClr val="9900CC"/>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34" name="Rectangle 169">
            <a:extLst>
              <a:ext uri="{FF2B5EF4-FFF2-40B4-BE49-F238E27FC236}">
                <a16:creationId xmlns:a16="http://schemas.microsoft.com/office/drawing/2014/main" id="{4AAA1661-684B-74BF-CCBB-0AA1BBA523D7}"/>
              </a:ext>
            </a:extLst>
          </p:cNvPr>
          <p:cNvSpPr>
            <a:spLocks noChangeArrowheads="1"/>
          </p:cNvSpPr>
          <p:nvPr/>
        </p:nvSpPr>
        <p:spPr bwMode="auto">
          <a:xfrm>
            <a:off x="3771902" y="4022726"/>
            <a:ext cx="282575" cy="258763"/>
          </a:xfrm>
          <a:prstGeom prst="rect">
            <a:avLst/>
          </a:prstGeom>
          <a:solidFill>
            <a:schemeClr val="accent2"/>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aphicFrame>
        <p:nvGraphicFramePr>
          <p:cNvPr id="1092778" name="Group 170">
            <a:extLst>
              <a:ext uri="{FF2B5EF4-FFF2-40B4-BE49-F238E27FC236}">
                <a16:creationId xmlns:a16="http://schemas.microsoft.com/office/drawing/2014/main" id="{E5C5B789-11EA-28EB-3E20-05BBEC10AD49}"/>
              </a:ext>
            </a:extLst>
          </p:cNvPr>
          <p:cNvGraphicFramePr>
            <a:graphicFrameLocks noGrp="1"/>
          </p:cNvGraphicFramePr>
          <p:nvPr/>
        </p:nvGraphicFramePr>
        <p:xfrm>
          <a:off x="3949702" y="4956176"/>
          <a:ext cx="2528887" cy="1500305"/>
        </p:xfrm>
        <a:graphic>
          <a:graphicData uri="http://schemas.openxmlformats.org/drawingml/2006/table">
            <a:tbl>
              <a:tblPr/>
              <a:tblGrid>
                <a:gridCol w="280987">
                  <a:extLst>
                    <a:ext uri="{9D8B030D-6E8A-4147-A177-3AD203B41FA5}">
                      <a16:colId xmlns:a16="http://schemas.microsoft.com/office/drawing/2014/main" val="20000"/>
                    </a:ext>
                  </a:extLst>
                </a:gridCol>
                <a:gridCol w="280988">
                  <a:extLst>
                    <a:ext uri="{9D8B030D-6E8A-4147-A177-3AD203B41FA5}">
                      <a16:colId xmlns:a16="http://schemas.microsoft.com/office/drawing/2014/main" val="20001"/>
                    </a:ext>
                  </a:extLst>
                </a:gridCol>
                <a:gridCol w="280987">
                  <a:extLst>
                    <a:ext uri="{9D8B030D-6E8A-4147-A177-3AD203B41FA5}">
                      <a16:colId xmlns:a16="http://schemas.microsoft.com/office/drawing/2014/main" val="20002"/>
                    </a:ext>
                  </a:extLst>
                </a:gridCol>
                <a:gridCol w="280988">
                  <a:extLst>
                    <a:ext uri="{9D8B030D-6E8A-4147-A177-3AD203B41FA5}">
                      <a16:colId xmlns:a16="http://schemas.microsoft.com/office/drawing/2014/main" val="20003"/>
                    </a:ext>
                  </a:extLst>
                </a:gridCol>
                <a:gridCol w="280987">
                  <a:extLst>
                    <a:ext uri="{9D8B030D-6E8A-4147-A177-3AD203B41FA5}">
                      <a16:colId xmlns:a16="http://schemas.microsoft.com/office/drawing/2014/main" val="20004"/>
                    </a:ext>
                  </a:extLst>
                </a:gridCol>
                <a:gridCol w="280988">
                  <a:extLst>
                    <a:ext uri="{9D8B030D-6E8A-4147-A177-3AD203B41FA5}">
                      <a16:colId xmlns:a16="http://schemas.microsoft.com/office/drawing/2014/main" val="20005"/>
                    </a:ext>
                  </a:extLst>
                </a:gridCol>
                <a:gridCol w="280987">
                  <a:extLst>
                    <a:ext uri="{9D8B030D-6E8A-4147-A177-3AD203B41FA5}">
                      <a16:colId xmlns:a16="http://schemas.microsoft.com/office/drawing/2014/main" val="20006"/>
                    </a:ext>
                  </a:extLst>
                </a:gridCol>
                <a:gridCol w="280988">
                  <a:extLst>
                    <a:ext uri="{9D8B030D-6E8A-4147-A177-3AD203B41FA5}">
                      <a16:colId xmlns:a16="http://schemas.microsoft.com/office/drawing/2014/main" val="20007"/>
                    </a:ext>
                  </a:extLst>
                </a:gridCol>
                <a:gridCol w="280987">
                  <a:extLst>
                    <a:ext uri="{9D8B030D-6E8A-4147-A177-3AD203B41FA5}">
                      <a16:colId xmlns:a16="http://schemas.microsoft.com/office/drawing/2014/main" val="20008"/>
                    </a:ext>
                  </a:extLst>
                </a:gridCol>
              </a:tblGrid>
              <a:tr h="113458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60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B</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P</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E</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8967" name="Rectangle 202">
            <a:extLst>
              <a:ext uri="{FF2B5EF4-FFF2-40B4-BE49-F238E27FC236}">
                <a16:creationId xmlns:a16="http://schemas.microsoft.com/office/drawing/2014/main" id="{CAE7E493-04F4-8E84-EF9C-47C253A2C139}"/>
              </a:ext>
            </a:extLst>
          </p:cNvPr>
          <p:cNvSpPr>
            <a:spLocks noChangeArrowheads="1"/>
          </p:cNvSpPr>
          <p:nvPr/>
        </p:nvSpPr>
        <p:spPr bwMode="auto">
          <a:xfrm>
            <a:off x="3946527" y="4960939"/>
            <a:ext cx="282575" cy="1125537"/>
          </a:xfrm>
          <a:prstGeom prst="rect">
            <a:avLst/>
          </a:prstGeom>
          <a:solidFill>
            <a:srgbClr val="FD022F"/>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68" name="Rectangle 203">
            <a:extLst>
              <a:ext uri="{FF2B5EF4-FFF2-40B4-BE49-F238E27FC236}">
                <a16:creationId xmlns:a16="http://schemas.microsoft.com/office/drawing/2014/main" id="{5323D625-D7B5-2A0E-FB29-FC757EFA1784}"/>
              </a:ext>
            </a:extLst>
          </p:cNvPr>
          <p:cNvSpPr>
            <a:spLocks noChangeArrowheads="1"/>
          </p:cNvSpPr>
          <p:nvPr/>
        </p:nvSpPr>
        <p:spPr bwMode="auto">
          <a:xfrm>
            <a:off x="4229102" y="4962525"/>
            <a:ext cx="282575" cy="1125538"/>
          </a:xfrm>
          <a:prstGeom prst="rect">
            <a:avLst/>
          </a:prstGeom>
          <a:solidFill>
            <a:srgbClr val="FF66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69" name="Rectangle 204">
            <a:extLst>
              <a:ext uri="{FF2B5EF4-FFF2-40B4-BE49-F238E27FC236}">
                <a16:creationId xmlns:a16="http://schemas.microsoft.com/office/drawing/2014/main" id="{B7915CC4-D8DF-03EF-EAAB-49C6F002549A}"/>
              </a:ext>
            </a:extLst>
          </p:cNvPr>
          <p:cNvSpPr>
            <a:spLocks noChangeArrowheads="1"/>
          </p:cNvSpPr>
          <p:nvPr/>
        </p:nvSpPr>
        <p:spPr bwMode="auto">
          <a:xfrm>
            <a:off x="4514852" y="5224463"/>
            <a:ext cx="282575" cy="863600"/>
          </a:xfrm>
          <a:prstGeom prst="rect">
            <a:avLst/>
          </a:prstGeom>
          <a:solidFill>
            <a:srgbClr val="FF9933"/>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0" name="Rectangle 205">
            <a:extLst>
              <a:ext uri="{FF2B5EF4-FFF2-40B4-BE49-F238E27FC236}">
                <a16:creationId xmlns:a16="http://schemas.microsoft.com/office/drawing/2014/main" id="{87B191D1-356A-B54F-015A-786268C7581E}"/>
              </a:ext>
            </a:extLst>
          </p:cNvPr>
          <p:cNvSpPr>
            <a:spLocks noChangeArrowheads="1"/>
          </p:cNvSpPr>
          <p:nvPr/>
        </p:nvSpPr>
        <p:spPr bwMode="auto">
          <a:xfrm>
            <a:off x="4792664" y="5226050"/>
            <a:ext cx="282575" cy="858838"/>
          </a:xfrm>
          <a:prstGeom prst="rect">
            <a:avLst/>
          </a:prstGeom>
          <a:solidFill>
            <a:srgbClr val="FFFF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1" name="Rectangle 206">
            <a:extLst>
              <a:ext uri="{FF2B5EF4-FFF2-40B4-BE49-F238E27FC236}">
                <a16:creationId xmlns:a16="http://schemas.microsoft.com/office/drawing/2014/main" id="{B3439C11-EDD1-BB28-07BC-E242C3E0EBA8}"/>
              </a:ext>
            </a:extLst>
          </p:cNvPr>
          <p:cNvSpPr>
            <a:spLocks noChangeArrowheads="1"/>
          </p:cNvSpPr>
          <p:nvPr/>
        </p:nvSpPr>
        <p:spPr bwMode="auto">
          <a:xfrm>
            <a:off x="5073652" y="5226050"/>
            <a:ext cx="282575" cy="858838"/>
          </a:xfrm>
          <a:prstGeom prst="rect">
            <a:avLst/>
          </a:prstGeom>
          <a:solidFill>
            <a:srgbClr val="00CC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2" name="Rectangle 207">
            <a:extLst>
              <a:ext uri="{FF2B5EF4-FFF2-40B4-BE49-F238E27FC236}">
                <a16:creationId xmlns:a16="http://schemas.microsoft.com/office/drawing/2014/main" id="{CB613FE8-E8FD-3317-BB86-FDD23132C95D}"/>
              </a:ext>
            </a:extLst>
          </p:cNvPr>
          <p:cNvSpPr>
            <a:spLocks noChangeArrowheads="1"/>
          </p:cNvSpPr>
          <p:nvPr/>
        </p:nvSpPr>
        <p:spPr bwMode="auto">
          <a:xfrm>
            <a:off x="5635627" y="5059364"/>
            <a:ext cx="282575" cy="1025525"/>
          </a:xfrm>
          <a:prstGeom prst="rect">
            <a:avLst/>
          </a:prstGeom>
          <a:solidFill>
            <a:srgbClr val="0000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3" name="Rectangle 208">
            <a:extLst>
              <a:ext uri="{FF2B5EF4-FFF2-40B4-BE49-F238E27FC236}">
                <a16:creationId xmlns:a16="http://schemas.microsoft.com/office/drawing/2014/main" id="{517372BA-0611-8775-D02C-AAF927C38BBA}"/>
              </a:ext>
            </a:extLst>
          </p:cNvPr>
          <p:cNvSpPr>
            <a:spLocks noChangeArrowheads="1"/>
          </p:cNvSpPr>
          <p:nvPr/>
        </p:nvSpPr>
        <p:spPr bwMode="auto">
          <a:xfrm>
            <a:off x="5916614" y="5221288"/>
            <a:ext cx="282575" cy="863600"/>
          </a:xfrm>
          <a:prstGeom prst="rect">
            <a:avLst/>
          </a:prstGeom>
          <a:solidFill>
            <a:srgbClr val="0066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4" name="Rectangle 209">
            <a:extLst>
              <a:ext uri="{FF2B5EF4-FFF2-40B4-BE49-F238E27FC236}">
                <a16:creationId xmlns:a16="http://schemas.microsoft.com/office/drawing/2014/main" id="{C638D0D4-DD14-5D02-4E71-55921446062E}"/>
              </a:ext>
            </a:extLst>
          </p:cNvPr>
          <p:cNvSpPr>
            <a:spLocks noChangeArrowheads="1"/>
          </p:cNvSpPr>
          <p:nvPr/>
        </p:nvSpPr>
        <p:spPr bwMode="auto">
          <a:xfrm>
            <a:off x="6202364" y="4964114"/>
            <a:ext cx="282575" cy="1120775"/>
          </a:xfrm>
          <a:prstGeom prst="rect">
            <a:avLst/>
          </a:prstGeom>
          <a:solidFill>
            <a:srgbClr val="9900CC"/>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8975" name="Rectangle 210">
            <a:extLst>
              <a:ext uri="{FF2B5EF4-FFF2-40B4-BE49-F238E27FC236}">
                <a16:creationId xmlns:a16="http://schemas.microsoft.com/office/drawing/2014/main" id="{52F3A95C-52FF-3B24-61DD-3DFC9E8B1E0B}"/>
              </a:ext>
            </a:extLst>
          </p:cNvPr>
          <p:cNvSpPr>
            <a:spLocks noChangeArrowheads="1"/>
          </p:cNvSpPr>
          <p:nvPr/>
        </p:nvSpPr>
        <p:spPr bwMode="auto">
          <a:xfrm>
            <a:off x="5354639" y="5226050"/>
            <a:ext cx="282575" cy="863600"/>
          </a:xfrm>
          <a:prstGeom prst="rect">
            <a:avLst/>
          </a:prstGeom>
          <a:solidFill>
            <a:schemeClr val="accent2"/>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aphicFrame>
        <p:nvGraphicFramePr>
          <p:cNvPr id="1092819" name="Group 211">
            <a:extLst>
              <a:ext uri="{FF2B5EF4-FFF2-40B4-BE49-F238E27FC236}">
                <a16:creationId xmlns:a16="http://schemas.microsoft.com/office/drawing/2014/main" id="{35D4806C-FBB3-A57A-720D-61708C178F3C}"/>
              </a:ext>
            </a:extLst>
          </p:cNvPr>
          <p:cNvGraphicFramePr>
            <a:graphicFrameLocks noGrp="1"/>
          </p:cNvGraphicFramePr>
          <p:nvPr/>
        </p:nvGraphicFramePr>
        <p:xfrm>
          <a:off x="7034213" y="5032376"/>
          <a:ext cx="2528888" cy="1500305"/>
        </p:xfrm>
        <a:graphic>
          <a:graphicData uri="http://schemas.openxmlformats.org/drawingml/2006/table">
            <a:tbl>
              <a:tblPr/>
              <a:tblGrid>
                <a:gridCol w="280988">
                  <a:extLst>
                    <a:ext uri="{9D8B030D-6E8A-4147-A177-3AD203B41FA5}">
                      <a16:colId xmlns:a16="http://schemas.microsoft.com/office/drawing/2014/main" val="20000"/>
                    </a:ext>
                  </a:extLst>
                </a:gridCol>
                <a:gridCol w="280987">
                  <a:extLst>
                    <a:ext uri="{9D8B030D-6E8A-4147-A177-3AD203B41FA5}">
                      <a16:colId xmlns:a16="http://schemas.microsoft.com/office/drawing/2014/main" val="20001"/>
                    </a:ext>
                  </a:extLst>
                </a:gridCol>
                <a:gridCol w="280988">
                  <a:extLst>
                    <a:ext uri="{9D8B030D-6E8A-4147-A177-3AD203B41FA5}">
                      <a16:colId xmlns:a16="http://schemas.microsoft.com/office/drawing/2014/main" val="20002"/>
                    </a:ext>
                  </a:extLst>
                </a:gridCol>
                <a:gridCol w="280987">
                  <a:extLst>
                    <a:ext uri="{9D8B030D-6E8A-4147-A177-3AD203B41FA5}">
                      <a16:colId xmlns:a16="http://schemas.microsoft.com/office/drawing/2014/main" val="20003"/>
                    </a:ext>
                  </a:extLst>
                </a:gridCol>
                <a:gridCol w="280988">
                  <a:extLst>
                    <a:ext uri="{9D8B030D-6E8A-4147-A177-3AD203B41FA5}">
                      <a16:colId xmlns:a16="http://schemas.microsoft.com/office/drawing/2014/main" val="20004"/>
                    </a:ext>
                  </a:extLst>
                </a:gridCol>
                <a:gridCol w="280987">
                  <a:extLst>
                    <a:ext uri="{9D8B030D-6E8A-4147-A177-3AD203B41FA5}">
                      <a16:colId xmlns:a16="http://schemas.microsoft.com/office/drawing/2014/main" val="20005"/>
                    </a:ext>
                  </a:extLst>
                </a:gridCol>
                <a:gridCol w="280988">
                  <a:extLst>
                    <a:ext uri="{9D8B030D-6E8A-4147-A177-3AD203B41FA5}">
                      <a16:colId xmlns:a16="http://schemas.microsoft.com/office/drawing/2014/main" val="20006"/>
                    </a:ext>
                  </a:extLst>
                </a:gridCol>
                <a:gridCol w="280987">
                  <a:extLst>
                    <a:ext uri="{9D8B030D-6E8A-4147-A177-3AD203B41FA5}">
                      <a16:colId xmlns:a16="http://schemas.microsoft.com/office/drawing/2014/main" val="20007"/>
                    </a:ext>
                  </a:extLst>
                </a:gridCol>
                <a:gridCol w="280988">
                  <a:extLst>
                    <a:ext uri="{9D8B030D-6E8A-4147-A177-3AD203B41FA5}">
                      <a16:colId xmlns:a16="http://schemas.microsoft.com/office/drawing/2014/main" val="20008"/>
                    </a:ext>
                  </a:extLst>
                </a:gridCol>
              </a:tblGrid>
              <a:tr h="113458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cs-CZ" sz="2000" b="0"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60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B</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P</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Arial" charset="0"/>
                        </a:rPr>
                        <a:t>E</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9008" name="Rectangle 243">
            <a:extLst>
              <a:ext uri="{FF2B5EF4-FFF2-40B4-BE49-F238E27FC236}">
                <a16:creationId xmlns:a16="http://schemas.microsoft.com/office/drawing/2014/main" id="{DAF60625-78C0-0739-9032-0BB4D304D3AE}"/>
              </a:ext>
            </a:extLst>
          </p:cNvPr>
          <p:cNvSpPr>
            <a:spLocks noChangeArrowheads="1"/>
          </p:cNvSpPr>
          <p:nvPr/>
        </p:nvSpPr>
        <p:spPr bwMode="auto">
          <a:xfrm>
            <a:off x="7031039" y="5032375"/>
            <a:ext cx="282575" cy="1130300"/>
          </a:xfrm>
          <a:prstGeom prst="rect">
            <a:avLst/>
          </a:prstGeom>
          <a:solidFill>
            <a:srgbClr val="FD022F"/>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09" name="Rectangle 244">
            <a:extLst>
              <a:ext uri="{FF2B5EF4-FFF2-40B4-BE49-F238E27FC236}">
                <a16:creationId xmlns:a16="http://schemas.microsoft.com/office/drawing/2014/main" id="{7EBAED53-8534-3E65-2CC5-1C4564B37789}"/>
              </a:ext>
            </a:extLst>
          </p:cNvPr>
          <p:cNvSpPr>
            <a:spLocks noChangeArrowheads="1"/>
          </p:cNvSpPr>
          <p:nvPr/>
        </p:nvSpPr>
        <p:spPr bwMode="auto">
          <a:xfrm>
            <a:off x="7313614" y="5033963"/>
            <a:ext cx="282575" cy="1130300"/>
          </a:xfrm>
          <a:prstGeom prst="rect">
            <a:avLst/>
          </a:prstGeom>
          <a:solidFill>
            <a:srgbClr val="FF66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0" name="Rectangle 245">
            <a:extLst>
              <a:ext uri="{FF2B5EF4-FFF2-40B4-BE49-F238E27FC236}">
                <a16:creationId xmlns:a16="http://schemas.microsoft.com/office/drawing/2014/main" id="{B968ABC3-A05D-5E83-F738-2ABF246830CB}"/>
              </a:ext>
            </a:extLst>
          </p:cNvPr>
          <p:cNvSpPr>
            <a:spLocks noChangeArrowheads="1"/>
          </p:cNvSpPr>
          <p:nvPr/>
        </p:nvSpPr>
        <p:spPr bwMode="auto">
          <a:xfrm>
            <a:off x="7599364" y="5033963"/>
            <a:ext cx="282575" cy="1130300"/>
          </a:xfrm>
          <a:prstGeom prst="rect">
            <a:avLst/>
          </a:prstGeom>
          <a:solidFill>
            <a:srgbClr val="FF9933"/>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1" name="Rectangle 246">
            <a:extLst>
              <a:ext uri="{FF2B5EF4-FFF2-40B4-BE49-F238E27FC236}">
                <a16:creationId xmlns:a16="http://schemas.microsoft.com/office/drawing/2014/main" id="{DD868A65-C509-A2F6-01DD-4E0665BCD4F9}"/>
              </a:ext>
            </a:extLst>
          </p:cNvPr>
          <p:cNvSpPr>
            <a:spLocks noChangeArrowheads="1"/>
          </p:cNvSpPr>
          <p:nvPr/>
        </p:nvSpPr>
        <p:spPr bwMode="auto">
          <a:xfrm>
            <a:off x="7877177" y="5030788"/>
            <a:ext cx="282575" cy="1130300"/>
          </a:xfrm>
          <a:prstGeom prst="rect">
            <a:avLst/>
          </a:prstGeom>
          <a:solidFill>
            <a:srgbClr val="FFFF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2" name="Rectangle 247">
            <a:extLst>
              <a:ext uri="{FF2B5EF4-FFF2-40B4-BE49-F238E27FC236}">
                <a16:creationId xmlns:a16="http://schemas.microsoft.com/office/drawing/2014/main" id="{A4579DBD-B1F4-9037-2A73-2BF0A0C56D32}"/>
              </a:ext>
            </a:extLst>
          </p:cNvPr>
          <p:cNvSpPr>
            <a:spLocks noChangeArrowheads="1"/>
          </p:cNvSpPr>
          <p:nvPr/>
        </p:nvSpPr>
        <p:spPr bwMode="auto">
          <a:xfrm>
            <a:off x="8158164" y="5035550"/>
            <a:ext cx="282575" cy="1125538"/>
          </a:xfrm>
          <a:prstGeom prst="rect">
            <a:avLst/>
          </a:prstGeom>
          <a:solidFill>
            <a:srgbClr val="00CC00"/>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3" name="Rectangle 248">
            <a:extLst>
              <a:ext uri="{FF2B5EF4-FFF2-40B4-BE49-F238E27FC236}">
                <a16:creationId xmlns:a16="http://schemas.microsoft.com/office/drawing/2014/main" id="{BAD4EFCB-50F6-5672-D69E-CE2B88431264}"/>
              </a:ext>
            </a:extLst>
          </p:cNvPr>
          <p:cNvSpPr>
            <a:spLocks noChangeArrowheads="1"/>
          </p:cNvSpPr>
          <p:nvPr/>
        </p:nvSpPr>
        <p:spPr bwMode="auto">
          <a:xfrm>
            <a:off x="8720139" y="5035550"/>
            <a:ext cx="282575" cy="1125538"/>
          </a:xfrm>
          <a:prstGeom prst="rect">
            <a:avLst/>
          </a:prstGeom>
          <a:solidFill>
            <a:srgbClr val="0000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4" name="Rectangle 249">
            <a:extLst>
              <a:ext uri="{FF2B5EF4-FFF2-40B4-BE49-F238E27FC236}">
                <a16:creationId xmlns:a16="http://schemas.microsoft.com/office/drawing/2014/main" id="{D59286FF-5662-2A25-098D-E8B9503711F5}"/>
              </a:ext>
            </a:extLst>
          </p:cNvPr>
          <p:cNvSpPr>
            <a:spLocks noChangeArrowheads="1"/>
          </p:cNvSpPr>
          <p:nvPr/>
        </p:nvSpPr>
        <p:spPr bwMode="auto">
          <a:xfrm>
            <a:off x="9001127" y="5030788"/>
            <a:ext cx="282575" cy="1130300"/>
          </a:xfrm>
          <a:prstGeom prst="rect">
            <a:avLst/>
          </a:prstGeom>
          <a:solidFill>
            <a:srgbClr val="006699"/>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5" name="Rectangle 250">
            <a:extLst>
              <a:ext uri="{FF2B5EF4-FFF2-40B4-BE49-F238E27FC236}">
                <a16:creationId xmlns:a16="http://schemas.microsoft.com/office/drawing/2014/main" id="{266DF62B-0DE0-3575-9EAF-498DCD17A653}"/>
              </a:ext>
            </a:extLst>
          </p:cNvPr>
          <p:cNvSpPr>
            <a:spLocks noChangeArrowheads="1"/>
          </p:cNvSpPr>
          <p:nvPr/>
        </p:nvSpPr>
        <p:spPr bwMode="auto">
          <a:xfrm>
            <a:off x="9286877" y="5030788"/>
            <a:ext cx="282575" cy="1130300"/>
          </a:xfrm>
          <a:prstGeom prst="rect">
            <a:avLst/>
          </a:prstGeom>
          <a:solidFill>
            <a:srgbClr val="9900CC"/>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6" name="Rectangle 251">
            <a:extLst>
              <a:ext uri="{FF2B5EF4-FFF2-40B4-BE49-F238E27FC236}">
                <a16:creationId xmlns:a16="http://schemas.microsoft.com/office/drawing/2014/main" id="{F937E7C3-FDD5-0691-356A-1D30F37C5878}"/>
              </a:ext>
            </a:extLst>
          </p:cNvPr>
          <p:cNvSpPr>
            <a:spLocks noChangeArrowheads="1"/>
          </p:cNvSpPr>
          <p:nvPr/>
        </p:nvSpPr>
        <p:spPr bwMode="auto">
          <a:xfrm>
            <a:off x="8439152" y="5030788"/>
            <a:ext cx="282575" cy="1135062"/>
          </a:xfrm>
          <a:prstGeom prst="rect">
            <a:avLst/>
          </a:prstGeom>
          <a:solidFill>
            <a:schemeClr val="accent2"/>
          </a:solidFill>
          <a:ln w="12700" algn="ctr">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79017" name="Text Box 252">
            <a:extLst>
              <a:ext uri="{FF2B5EF4-FFF2-40B4-BE49-F238E27FC236}">
                <a16:creationId xmlns:a16="http://schemas.microsoft.com/office/drawing/2014/main" id="{FF89AABF-732E-9CCC-0DB1-56259BBDCA79}"/>
              </a:ext>
            </a:extLst>
          </p:cNvPr>
          <p:cNvSpPr txBox="1">
            <a:spLocks noChangeArrowheads="1"/>
          </p:cNvSpPr>
          <p:nvPr/>
        </p:nvSpPr>
        <p:spPr bwMode="auto">
          <a:xfrm>
            <a:off x="2457452" y="2801938"/>
            <a:ext cx="1087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Inception</a:t>
            </a:r>
            <a:endParaRPr lang="cs-CZ" altLang="en-US" sz="1600"/>
          </a:p>
        </p:txBody>
      </p:sp>
      <p:sp>
        <p:nvSpPr>
          <p:cNvPr id="79018" name="Text Box 254">
            <a:extLst>
              <a:ext uri="{FF2B5EF4-FFF2-40B4-BE49-F238E27FC236}">
                <a16:creationId xmlns:a16="http://schemas.microsoft.com/office/drawing/2014/main" id="{47D6249A-9917-7948-022A-CAFB12FDEDB5}"/>
              </a:ext>
            </a:extLst>
          </p:cNvPr>
          <p:cNvSpPr txBox="1">
            <a:spLocks noChangeArrowheads="1"/>
          </p:cNvSpPr>
          <p:nvPr/>
        </p:nvSpPr>
        <p:spPr bwMode="auto">
          <a:xfrm>
            <a:off x="2924176" y="4630738"/>
            <a:ext cx="1301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Elaboration</a:t>
            </a:r>
            <a:endParaRPr lang="cs-CZ" altLang="en-US" sz="1600"/>
          </a:p>
        </p:txBody>
      </p:sp>
      <p:sp>
        <p:nvSpPr>
          <p:cNvPr id="79019" name="Text Box 255">
            <a:extLst>
              <a:ext uri="{FF2B5EF4-FFF2-40B4-BE49-F238E27FC236}">
                <a16:creationId xmlns:a16="http://schemas.microsoft.com/office/drawing/2014/main" id="{DA44F8E0-06D5-481A-BEC6-789CE7DE9A89}"/>
              </a:ext>
            </a:extLst>
          </p:cNvPr>
          <p:cNvSpPr txBox="1">
            <a:spLocks noChangeArrowheads="1"/>
          </p:cNvSpPr>
          <p:nvPr/>
        </p:nvSpPr>
        <p:spPr bwMode="auto">
          <a:xfrm>
            <a:off x="4460876" y="64579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Construction</a:t>
            </a:r>
            <a:endParaRPr lang="cs-CZ" altLang="en-US" sz="1600"/>
          </a:p>
        </p:txBody>
      </p:sp>
      <p:sp>
        <p:nvSpPr>
          <p:cNvPr id="79020" name="Text Box 256">
            <a:extLst>
              <a:ext uri="{FF2B5EF4-FFF2-40B4-BE49-F238E27FC236}">
                <a16:creationId xmlns:a16="http://schemas.microsoft.com/office/drawing/2014/main" id="{476C889F-1B95-D82E-4071-BED1A6C2583F}"/>
              </a:ext>
            </a:extLst>
          </p:cNvPr>
          <p:cNvSpPr txBox="1">
            <a:spLocks noChangeArrowheads="1"/>
          </p:cNvSpPr>
          <p:nvPr/>
        </p:nvSpPr>
        <p:spPr bwMode="auto">
          <a:xfrm>
            <a:off x="7710489" y="6521450"/>
            <a:ext cx="1166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Transition</a:t>
            </a:r>
            <a:endParaRPr lang="cs-CZ" altLang="en-US" sz="1600"/>
          </a:p>
        </p:txBody>
      </p:sp>
      <p:sp>
        <p:nvSpPr>
          <p:cNvPr id="79021" name="Text Box 258">
            <a:extLst>
              <a:ext uri="{FF2B5EF4-FFF2-40B4-BE49-F238E27FC236}">
                <a16:creationId xmlns:a16="http://schemas.microsoft.com/office/drawing/2014/main" id="{9A467961-018F-9CEF-3389-8C06FDD2D7EE}"/>
              </a:ext>
            </a:extLst>
          </p:cNvPr>
          <p:cNvSpPr txBox="1">
            <a:spLocks noChangeArrowheads="1"/>
          </p:cNvSpPr>
          <p:nvPr/>
        </p:nvSpPr>
        <p:spPr bwMode="auto">
          <a:xfrm>
            <a:off x="9867901" y="5483226"/>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Time</a:t>
            </a:r>
            <a:endParaRPr lang="cs-CZ" altLang="en-US" sz="1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E3D5D31-4209-7D6B-E6CF-F804B4456848}"/>
              </a:ext>
            </a:extLst>
          </p:cNvPr>
          <p:cNvSpPr>
            <a:spLocks noGrp="1" noChangeArrowheads="1"/>
          </p:cNvSpPr>
          <p:nvPr>
            <p:ph type="title"/>
          </p:nvPr>
        </p:nvSpPr>
        <p:spPr/>
        <p:txBody>
          <a:bodyPr/>
          <a:lstStyle/>
          <a:p>
            <a:pPr eaLnBrk="1" hangingPunct="1"/>
            <a:r>
              <a:rPr lang="en-US" altLang="en-US"/>
              <a:t>Business Modeling</a:t>
            </a:r>
          </a:p>
        </p:txBody>
      </p:sp>
      <p:sp>
        <p:nvSpPr>
          <p:cNvPr id="79875" name="Rectangle 3">
            <a:extLst>
              <a:ext uri="{FF2B5EF4-FFF2-40B4-BE49-F238E27FC236}">
                <a16:creationId xmlns:a16="http://schemas.microsoft.com/office/drawing/2014/main" id="{016AAA43-41E3-103B-6F87-3483028A0DA9}"/>
              </a:ext>
            </a:extLst>
          </p:cNvPr>
          <p:cNvSpPr>
            <a:spLocks noGrp="1" noChangeArrowheads="1"/>
          </p:cNvSpPr>
          <p:nvPr>
            <p:ph type="body" idx="1"/>
          </p:nvPr>
        </p:nvSpPr>
        <p:spPr>
          <a:xfrm>
            <a:off x="1597027" y="2547938"/>
            <a:ext cx="8912225" cy="3395662"/>
          </a:xfrm>
        </p:spPr>
        <p:txBody>
          <a:bodyPr/>
          <a:lstStyle/>
          <a:p>
            <a:pPr eaLnBrk="1" hangingPunct="1">
              <a:buFont typeface="Wingdings" panose="05000000000000000000" pitchFamily="2" charset="2"/>
              <a:buNone/>
            </a:pPr>
            <a:r>
              <a:rPr lang="en-US" altLang="en-US" sz="2000"/>
              <a:t>The goals are the following:</a:t>
            </a:r>
          </a:p>
          <a:p>
            <a:pPr eaLnBrk="1" hangingPunct="1"/>
            <a:r>
              <a:rPr lang="en-US" altLang="en-US" sz="2000"/>
              <a:t>To understand problems in target organization and identify potential improvements</a:t>
            </a:r>
          </a:p>
          <a:p>
            <a:pPr eaLnBrk="1" hangingPunct="1"/>
            <a:r>
              <a:rPr lang="en-US" altLang="en-US" sz="2000"/>
              <a:t>To ensure customer and end user have common understanding of target organization</a:t>
            </a:r>
          </a:p>
          <a:p>
            <a:pPr eaLnBrk="1" hangingPunct="1"/>
            <a:r>
              <a:rPr lang="en-US" altLang="en-US" sz="2000"/>
              <a:t>To derive system requirements to support target organization</a:t>
            </a:r>
          </a:p>
          <a:p>
            <a:pPr eaLnBrk="1" hangingPunct="1"/>
            <a:r>
              <a:rPr lang="en-US" altLang="en-US" sz="2000"/>
              <a:t>To understand structure and dynamics of organization in which system is to be deployed</a:t>
            </a:r>
          </a:p>
          <a:p>
            <a:pPr eaLnBrk="1" hangingPunct="1"/>
            <a:endParaRPr lang="en-US" altLang="en-US" sz="2000"/>
          </a:p>
        </p:txBody>
      </p:sp>
      <p:sp>
        <p:nvSpPr>
          <p:cNvPr id="79876" name="Text Box 4">
            <a:extLst>
              <a:ext uri="{FF2B5EF4-FFF2-40B4-BE49-F238E27FC236}">
                <a16:creationId xmlns:a16="http://schemas.microsoft.com/office/drawing/2014/main" id="{082740EE-9102-D6C7-3221-DF743DBF369C}"/>
              </a:ext>
            </a:extLst>
          </p:cNvPr>
          <p:cNvSpPr txBox="1">
            <a:spLocks noChangeArrowheads="1"/>
          </p:cNvSpPr>
          <p:nvPr/>
        </p:nvSpPr>
        <p:spPr bwMode="auto">
          <a:xfrm>
            <a:off x="1616076" y="1487489"/>
            <a:ext cx="840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The main goal of the business process modeling is to provide common language for communities of software and business engineers.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59BF046E-DC91-C147-A116-2174DCD09951}"/>
              </a:ext>
            </a:extLst>
          </p:cNvPr>
          <p:cNvSpPr>
            <a:spLocks noGrp="1" noChangeArrowheads="1"/>
          </p:cNvSpPr>
          <p:nvPr>
            <p:ph type="title"/>
          </p:nvPr>
        </p:nvSpPr>
        <p:spPr/>
        <p:txBody>
          <a:bodyPr/>
          <a:lstStyle/>
          <a:p>
            <a:pPr eaLnBrk="1" hangingPunct="1"/>
            <a:r>
              <a:rPr lang="en-US" altLang="en-US"/>
              <a:t>Business Modeling and Software Development</a:t>
            </a:r>
          </a:p>
        </p:txBody>
      </p:sp>
      <p:sp>
        <p:nvSpPr>
          <p:cNvPr id="80899" name="Rectangle 3">
            <a:extLst>
              <a:ext uri="{FF2B5EF4-FFF2-40B4-BE49-F238E27FC236}">
                <a16:creationId xmlns:a16="http://schemas.microsoft.com/office/drawing/2014/main" id="{CB5E51BB-F54B-BF72-AD3D-CC02D80D61A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Business Modeling acts as:</a:t>
            </a:r>
          </a:p>
          <a:p>
            <a:pPr eaLnBrk="1" hangingPunct="1"/>
            <a:r>
              <a:rPr lang="en-US" altLang="en-US"/>
              <a:t>Input to Requirements</a:t>
            </a:r>
          </a:p>
          <a:p>
            <a:pPr lvl="1" eaLnBrk="1" hangingPunct="1"/>
            <a:r>
              <a:rPr lang="en-US" altLang="en-US"/>
              <a:t>Business Use-Case Model and Business Process Model help to understand the requirements of the system and identify system use cases.</a:t>
            </a:r>
          </a:p>
          <a:p>
            <a:pPr eaLnBrk="1" hangingPunct="1"/>
            <a:r>
              <a:rPr lang="en-US" altLang="en-US"/>
              <a:t>Input to Analysis &amp; Design  </a:t>
            </a:r>
          </a:p>
          <a:p>
            <a:pPr lvl="1" eaLnBrk="1" hangingPunct="1"/>
            <a:r>
              <a:rPr lang="en-US" altLang="en-US"/>
              <a:t>Business entities from the Business Domain Model help to identify entity classes in the Analysis Model.</a:t>
            </a:r>
          </a:p>
          <a:p>
            <a:pPr eaLnBrk="1" hangingPunct="1"/>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4CD30CE-70DB-2305-F044-5234FBECBDDC}"/>
              </a:ext>
            </a:extLst>
          </p:cNvPr>
          <p:cNvSpPr>
            <a:spLocks noGrp="1" noChangeArrowheads="1"/>
          </p:cNvSpPr>
          <p:nvPr>
            <p:ph type="title"/>
          </p:nvPr>
        </p:nvSpPr>
        <p:spPr/>
        <p:txBody>
          <a:bodyPr/>
          <a:lstStyle/>
          <a:p>
            <a:pPr eaLnBrk="1" hangingPunct="1"/>
            <a:r>
              <a:rPr lang="en-US" altLang="en-US"/>
              <a:t>Workflow</a:t>
            </a:r>
          </a:p>
        </p:txBody>
      </p:sp>
      <p:grpSp>
        <p:nvGrpSpPr>
          <p:cNvPr id="81923" name="Group 199">
            <a:extLst>
              <a:ext uri="{FF2B5EF4-FFF2-40B4-BE49-F238E27FC236}">
                <a16:creationId xmlns:a16="http://schemas.microsoft.com/office/drawing/2014/main" id="{89DEE486-CDBA-F643-DCA3-D5D38DF5B555}"/>
              </a:ext>
            </a:extLst>
          </p:cNvPr>
          <p:cNvGrpSpPr>
            <a:grpSpLocks/>
          </p:cNvGrpSpPr>
          <p:nvPr/>
        </p:nvGrpSpPr>
        <p:grpSpPr bwMode="auto">
          <a:xfrm>
            <a:off x="3970339" y="101601"/>
            <a:ext cx="5673725" cy="6518275"/>
            <a:chOff x="1780" y="64"/>
            <a:chExt cx="3574" cy="4106"/>
          </a:xfrm>
        </p:grpSpPr>
        <p:sp>
          <p:nvSpPr>
            <p:cNvPr id="81924" name="Line 5">
              <a:extLst>
                <a:ext uri="{FF2B5EF4-FFF2-40B4-BE49-F238E27FC236}">
                  <a16:creationId xmlns:a16="http://schemas.microsoft.com/office/drawing/2014/main" id="{B514DD3B-BAF6-C839-1F27-268DC066DC86}"/>
                </a:ext>
              </a:extLst>
            </p:cNvPr>
            <p:cNvSpPr>
              <a:spLocks noChangeShapeType="1"/>
            </p:cNvSpPr>
            <p:nvPr/>
          </p:nvSpPr>
          <p:spPr bwMode="auto">
            <a:xfrm>
              <a:off x="2091" y="1305"/>
              <a:ext cx="2017"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81925" name="Group 6">
              <a:extLst>
                <a:ext uri="{FF2B5EF4-FFF2-40B4-BE49-F238E27FC236}">
                  <a16:creationId xmlns:a16="http://schemas.microsoft.com/office/drawing/2014/main" id="{BA8CB6B4-637D-F8E1-A2A1-794BCFDFFBD7}"/>
                </a:ext>
              </a:extLst>
            </p:cNvPr>
            <p:cNvGrpSpPr>
              <a:grpSpLocks/>
            </p:cNvGrpSpPr>
            <p:nvPr/>
          </p:nvGrpSpPr>
          <p:grpSpPr bwMode="auto">
            <a:xfrm>
              <a:off x="2470" y="3941"/>
              <a:ext cx="223" cy="223"/>
              <a:chOff x="2881" y="3966"/>
              <a:chExt cx="282" cy="282"/>
            </a:xfrm>
          </p:grpSpPr>
          <p:sp>
            <p:nvSpPr>
              <p:cNvPr id="82042" name="Oval 7">
                <a:extLst>
                  <a:ext uri="{FF2B5EF4-FFF2-40B4-BE49-F238E27FC236}">
                    <a16:creationId xmlns:a16="http://schemas.microsoft.com/office/drawing/2014/main" id="{822F0777-BAC5-6450-DADD-FF89D69CE509}"/>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43" name="Oval 8">
                <a:extLst>
                  <a:ext uri="{FF2B5EF4-FFF2-40B4-BE49-F238E27FC236}">
                    <a16:creationId xmlns:a16="http://schemas.microsoft.com/office/drawing/2014/main" id="{CD86CCB2-F454-2E18-7669-E2D284AB4115}"/>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26" name="AutoShape 18">
              <a:extLst>
                <a:ext uri="{FF2B5EF4-FFF2-40B4-BE49-F238E27FC236}">
                  <a16:creationId xmlns:a16="http://schemas.microsoft.com/office/drawing/2014/main" id="{CA672EA5-29BD-5110-91B4-6B14D766E037}"/>
                </a:ext>
              </a:extLst>
            </p:cNvPr>
            <p:cNvSpPr>
              <a:spLocks noChangeArrowheads="1"/>
            </p:cNvSpPr>
            <p:nvPr/>
          </p:nvSpPr>
          <p:spPr bwMode="auto">
            <a:xfrm>
              <a:off x="3000" y="68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27" name="AutoShape 19">
              <a:extLst>
                <a:ext uri="{FF2B5EF4-FFF2-40B4-BE49-F238E27FC236}">
                  <a16:creationId xmlns:a16="http://schemas.microsoft.com/office/drawing/2014/main" id="{43637C44-5F59-A227-F1C8-70F9AF201CD2}"/>
                </a:ext>
              </a:extLst>
            </p:cNvPr>
            <p:cNvSpPr>
              <a:spLocks noChangeArrowheads="1"/>
            </p:cNvSpPr>
            <p:nvPr/>
          </p:nvSpPr>
          <p:spPr bwMode="auto">
            <a:xfrm>
              <a:off x="3000" y="346"/>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28" name="Oval 27">
              <a:extLst>
                <a:ext uri="{FF2B5EF4-FFF2-40B4-BE49-F238E27FC236}">
                  <a16:creationId xmlns:a16="http://schemas.microsoft.com/office/drawing/2014/main" id="{BE5C3280-4383-B88D-0386-EF6020290342}"/>
                </a:ext>
              </a:extLst>
            </p:cNvPr>
            <p:cNvSpPr>
              <a:spLocks noChangeArrowheads="1"/>
            </p:cNvSpPr>
            <p:nvPr/>
          </p:nvSpPr>
          <p:spPr bwMode="auto">
            <a:xfrm>
              <a:off x="3020" y="64"/>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29" name="AutoShape 28">
              <a:extLst>
                <a:ext uri="{FF2B5EF4-FFF2-40B4-BE49-F238E27FC236}">
                  <a16:creationId xmlns:a16="http://schemas.microsoft.com/office/drawing/2014/main" id="{139FAC3F-340C-1405-10B8-00CBB6BB8B5B}"/>
                </a:ext>
              </a:extLst>
            </p:cNvPr>
            <p:cNvSpPr>
              <a:spLocks noChangeArrowheads="1"/>
            </p:cNvSpPr>
            <p:nvPr/>
          </p:nvSpPr>
          <p:spPr bwMode="auto">
            <a:xfrm>
              <a:off x="2995" y="1026"/>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81930" name="AutoShape 29">
              <a:extLst>
                <a:ext uri="{FF2B5EF4-FFF2-40B4-BE49-F238E27FC236}">
                  <a16:creationId xmlns:a16="http://schemas.microsoft.com/office/drawing/2014/main" id="{646D8051-F55B-6066-2887-80ACBEB5153F}"/>
                </a:ext>
              </a:extLst>
            </p:cNvPr>
            <p:cNvCxnSpPr>
              <a:cxnSpLocks noChangeShapeType="1"/>
              <a:stCxn id="81928" idx="4"/>
              <a:endCxn id="81927" idx="0"/>
            </p:cNvCxnSpPr>
            <p:nvPr/>
          </p:nvCxnSpPr>
          <p:spPr bwMode="auto">
            <a:xfrm>
              <a:off x="3112" y="248"/>
              <a:ext cx="3" cy="9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1" name="AutoShape 30">
              <a:extLst>
                <a:ext uri="{FF2B5EF4-FFF2-40B4-BE49-F238E27FC236}">
                  <a16:creationId xmlns:a16="http://schemas.microsoft.com/office/drawing/2014/main" id="{64D8A313-D83D-8646-A477-D8396F635CC5}"/>
                </a:ext>
              </a:extLst>
            </p:cNvPr>
            <p:cNvCxnSpPr>
              <a:cxnSpLocks noChangeShapeType="1"/>
              <a:stCxn id="81927" idx="2"/>
              <a:endCxn id="81926" idx="0"/>
            </p:cNvCxnSpPr>
            <p:nvPr/>
          </p:nvCxnSpPr>
          <p:spPr bwMode="auto">
            <a:xfrm>
              <a:off x="3115" y="576"/>
              <a:ext cx="0" cy="1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2" name="AutoShape 31">
              <a:extLst>
                <a:ext uri="{FF2B5EF4-FFF2-40B4-BE49-F238E27FC236}">
                  <a16:creationId xmlns:a16="http://schemas.microsoft.com/office/drawing/2014/main" id="{20A88233-CCA4-D7FC-2C47-280EBB8E2061}"/>
                </a:ext>
              </a:extLst>
            </p:cNvPr>
            <p:cNvCxnSpPr>
              <a:cxnSpLocks noChangeShapeType="1"/>
              <a:stCxn id="81926" idx="2"/>
              <a:endCxn id="81929" idx="0"/>
            </p:cNvCxnSpPr>
            <p:nvPr/>
          </p:nvCxnSpPr>
          <p:spPr bwMode="auto">
            <a:xfrm flipH="1">
              <a:off x="3110" y="910"/>
              <a:ext cx="5" cy="11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3" name="AutoShape 33">
              <a:extLst>
                <a:ext uri="{FF2B5EF4-FFF2-40B4-BE49-F238E27FC236}">
                  <a16:creationId xmlns:a16="http://schemas.microsoft.com/office/drawing/2014/main" id="{9F09E7B0-4D6D-C7F2-E176-0285F1E9CA39}"/>
                </a:ext>
              </a:extLst>
            </p:cNvPr>
            <p:cNvCxnSpPr>
              <a:cxnSpLocks noChangeShapeType="1"/>
              <a:stCxn id="81927" idx="1"/>
              <a:endCxn id="1103917" idx="3"/>
            </p:cNvCxnSpPr>
            <p:nvPr/>
          </p:nvCxnSpPr>
          <p:spPr bwMode="auto">
            <a:xfrm rot="10800000" flipV="1">
              <a:off x="2453" y="461"/>
              <a:ext cx="547" cy="1"/>
            </a:xfrm>
            <a:prstGeom prst="bentConnector3">
              <a:avLst>
                <a:gd name="adj1" fmla="val 49907"/>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81934" name="Group 55">
              <a:extLst>
                <a:ext uri="{FF2B5EF4-FFF2-40B4-BE49-F238E27FC236}">
                  <a16:creationId xmlns:a16="http://schemas.microsoft.com/office/drawing/2014/main" id="{B52865D8-DA22-09C4-FA72-6181208BBC2A}"/>
                </a:ext>
              </a:extLst>
            </p:cNvPr>
            <p:cNvGrpSpPr>
              <a:grpSpLocks/>
            </p:cNvGrpSpPr>
            <p:nvPr/>
          </p:nvGrpSpPr>
          <p:grpSpPr bwMode="auto">
            <a:xfrm>
              <a:off x="1859" y="353"/>
              <a:ext cx="903" cy="511"/>
              <a:chOff x="1869" y="2674"/>
              <a:chExt cx="1275" cy="736"/>
            </a:xfrm>
          </p:grpSpPr>
          <p:grpSp>
            <p:nvGrpSpPr>
              <p:cNvPr id="82032" name="Group 44">
                <a:extLst>
                  <a:ext uri="{FF2B5EF4-FFF2-40B4-BE49-F238E27FC236}">
                    <a16:creationId xmlns:a16="http://schemas.microsoft.com/office/drawing/2014/main" id="{A49CF6A3-88BD-DBF9-91B7-42625EC8C719}"/>
                  </a:ext>
                </a:extLst>
              </p:cNvPr>
              <p:cNvGrpSpPr>
                <a:grpSpLocks/>
              </p:cNvGrpSpPr>
              <p:nvPr/>
            </p:nvGrpSpPr>
            <p:grpSpPr bwMode="auto">
              <a:xfrm>
                <a:off x="2247" y="2674"/>
                <a:ext cx="460" cy="314"/>
                <a:chOff x="1383" y="1958"/>
                <a:chExt cx="848" cy="607"/>
              </a:xfrm>
            </p:grpSpPr>
            <p:sp>
              <p:nvSpPr>
                <p:cNvPr id="1103917" name="AutoShape 45">
                  <a:extLst>
                    <a:ext uri="{FF2B5EF4-FFF2-40B4-BE49-F238E27FC236}">
                      <a16:creationId xmlns:a16="http://schemas.microsoft.com/office/drawing/2014/main" id="{AD4B2943-DFDF-04FE-25FE-EC988A65C424}"/>
                    </a:ext>
                  </a:extLst>
                </p:cNvPr>
                <p:cNvSpPr>
                  <a:spLocks noChangeArrowheads="1"/>
                </p:cNvSpPr>
                <p:nvPr/>
              </p:nvSpPr>
              <p:spPr bwMode="auto">
                <a:xfrm>
                  <a:off x="1384"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2035" name="Group 46">
                  <a:extLst>
                    <a:ext uri="{FF2B5EF4-FFF2-40B4-BE49-F238E27FC236}">
                      <a16:creationId xmlns:a16="http://schemas.microsoft.com/office/drawing/2014/main" id="{E43AAD2A-9974-B248-169A-9B25B4DBBBDB}"/>
                    </a:ext>
                  </a:extLst>
                </p:cNvPr>
                <p:cNvGrpSpPr>
                  <a:grpSpLocks/>
                </p:cNvGrpSpPr>
                <p:nvPr/>
              </p:nvGrpSpPr>
              <p:grpSpPr bwMode="auto">
                <a:xfrm>
                  <a:off x="1692" y="2008"/>
                  <a:ext cx="210" cy="284"/>
                  <a:chOff x="3958" y="1770"/>
                  <a:chExt cx="629" cy="943"/>
                </a:xfrm>
              </p:grpSpPr>
              <p:sp>
                <p:nvSpPr>
                  <p:cNvPr id="82040" name="Freeform 47">
                    <a:extLst>
                      <a:ext uri="{FF2B5EF4-FFF2-40B4-BE49-F238E27FC236}">
                        <a16:creationId xmlns:a16="http://schemas.microsoft.com/office/drawing/2014/main" id="{C370B3CD-0E67-E584-DE24-685266C1663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41" name="Freeform 48">
                    <a:extLst>
                      <a:ext uri="{FF2B5EF4-FFF2-40B4-BE49-F238E27FC236}">
                        <a16:creationId xmlns:a16="http://schemas.microsoft.com/office/drawing/2014/main" id="{F728B7AC-C7D1-A6A7-7251-4EA1C7EF8C7E}"/>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2036" name="Group 49">
                  <a:extLst>
                    <a:ext uri="{FF2B5EF4-FFF2-40B4-BE49-F238E27FC236}">
                      <a16:creationId xmlns:a16="http://schemas.microsoft.com/office/drawing/2014/main" id="{4DACAFF8-A062-B028-7492-C0DB4140A33B}"/>
                    </a:ext>
                  </a:extLst>
                </p:cNvPr>
                <p:cNvGrpSpPr>
                  <a:grpSpLocks/>
                </p:cNvGrpSpPr>
                <p:nvPr/>
              </p:nvGrpSpPr>
              <p:grpSpPr bwMode="auto">
                <a:xfrm>
                  <a:off x="1486" y="2055"/>
                  <a:ext cx="250" cy="422"/>
                  <a:chOff x="1461" y="2355"/>
                  <a:chExt cx="250" cy="422"/>
                </a:xfrm>
              </p:grpSpPr>
              <p:sp>
                <p:nvSpPr>
                  <p:cNvPr id="82038" name="AutoShape 50">
                    <a:extLst>
                      <a:ext uri="{FF2B5EF4-FFF2-40B4-BE49-F238E27FC236}">
                        <a16:creationId xmlns:a16="http://schemas.microsoft.com/office/drawing/2014/main" id="{22876734-33BF-AA67-80EB-21331C0DC370}"/>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39" name="Oval 51">
                    <a:extLst>
                      <a:ext uri="{FF2B5EF4-FFF2-40B4-BE49-F238E27FC236}">
                        <a16:creationId xmlns:a16="http://schemas.microsoft.com/office/drawing/2014/main" id="{B83FB5DB-C173-B13A-FCF5-318B944F3C3D}"/>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37" name="AutoShape 52">
                  <a:extLst>
                    <a:ext uri="{FF2B5EF4-FFF2-40B4-BE49-F238E27FC236}">
                      <a16:creationId xmlns:a16="http://schemas.microsoft.com/office/drawing/2014/main" id="{71B881A9-66DF-DA1D-198B-4A773910A22B}"/>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33" name="Text Box 53">
                <a:extLst>
                  <a:ext uri="{FF2B5EF4-FFF2-40B4-BE49-F238E27FC236}">
                    <a16:creationId xmlns:a16="http://schemas.microsoft.com/office/drawing/2014/main" id="{A4C6C3BA-12DA-ED90-520E-4EAC2AA4FF69}"/>
                  </a:ext>
                </a:extLst>
              </p:cNvPr>
              <p:cNvSpPr txBox="1">
                <a:spLocks noChangeArrowheads="1"/>
              </p:cNvSpPr>
              <p:nvPr/>
            </p:nvSpPr>
            <p:spPr bwMode="auto">
              <a:xfrm>
                <a:off x="1869" y="2995"/>
                <a:ext cx="127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Assess Business</a:t>
                </a:r>
              </a:p>
              <a:p>
                <a:pPr eaLnBrk="1" hangingPunct="1"/>
                <a:r>
                  <a:rPr lang="en-US" altLang="en-US" sz="1200"/>
                  <a:t>Status</a:t>
                </a:r>
                <a:endParaRPr lang="cs-CZ" altLang="en-US" sz="1200"/>
              </a:p>
            </p:txBody>
          </p:sp>
        </p:grpSp>
        <p:sp>
          <p:nvSpPr>
            <p:cNvPr id="81935" name="Text Box 54">
              <a:extLst>
                <a:ext uri="{FF2B5EF4-FFF2-40B4-BE49-F238E27FC236}">
                  <a16:creationId xmlns:a16="http://schemas.microsoft.com/office/drawing/2014/main" id="{8DA147B1-C1F7-8096-E0C9-A6E7857F1EA0}"/>
                </a:ext>
              </a:extLst>
            </p:cNvPr>
            <p:cNvSpPr txBox="1">
              <a:spLocks noChangeArrowheads="1"/>
            </p:cNvSpPr>
            <p:nvPr/>
          </p:nvSpPr>
          <p:spPr bwMode="auto">
            <a:xfrm>
              <a:off x="2199" y="140"/>
              <a:ext cx="8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[Early Inception]</a:t>
              </a:r>
              <a:endParaRPr lang="cs-CZ" altLang="en-US" sz="1200" b="0"/>
            </a:p>
          </p:txBody>
        </p:sp>
        <p:cxnSp>
          <p:nvCxnSpPr>
            <p:cNvPr id="81936" name="AutoShape 56">
              <a:extLst>
                <a:ext uri="{FF2B5EF4-FFF2-40B4-BE49-F238E27FC236}">
                  <a16:creationId xmlns:a16="http://schemas.microsoft.com/office/drawing/2014/main" id="{F8AFABCC-ECE2-507A-6E7B-A651369E456B}"/>
                </a:ext>
              </a:extLst>
            </p:cNvPr>
            <p:cNvCxnSpPr>
              <a:cxnSpLocks noChangeShapeType="1"/>
              <a:stCxn id="82033" idx="2"/>
              <a:endCxn id="81926" idx="1"/>
            </p:cNvCxnSpPr>
            <p:nvPr/>
          </p:nvCxnSpPr>
          <p:spPr bwMode="auto">
            <a:xfrm rot="5400000" flipH="1" flipV="1">
              <a:off x="2621" y="485"/>
              <a:ext cx="69" cy="689"/>
            </a:xfrm>
            <a:prstGeom prst="bentConnector4">
              <a:avLst>
                <a:gd name="adj1" fmla="val -208694"/>
                <a:gd name="adj2" fmla="val 82727"/>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1937" name="AutoShape 69">
              <a:extLst>
                <a:ext uri="{FF2B5EF4-FFF2-40B4-BE49-F238E27FC236}">
                  <a16:creationId xmlns:a16="http://schemas.microsoft.com/office/drawing/2014/main" id="{9E9979D5-94E9-CD65-5674-61629A7C1BF7}"/>
                </a:ext>
              </a:extLst>
            </p:cNvPr>
            <p:cNvCxnSpPr>
              <a:cxnSpLocks noChangeShapeType="1"/>
              <a:stCxn id="81929" idx="3"/>
              <a:endCxn id="1104040" idx="0"/>
            </p:cNvCxnSpPr>
            <p:nvPr/>
          </p:nvCxnSpPr>
          <p:spPr bwMode="auto">
            <a:xfrm>
              <a:off x="3225" y="1141"/>
              <a:ext cx="1570" cy="121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81938" name="Group 103">
              <a:extLst>
                <a:ext uri="{FF2B5EF4-FFF2-40B4-BE49-F238E27FC236}">
                  <a16:creationId xmlns:a16="http://schemas.microsoft.com/office/drawing/2014/main" id="{B07EC4B0-BFCB-D350-A5B9-DF89E865232D}"/>
                </a:ext>
              </a:extLst>
            </p:cNvPr>
            <p:cNvGrpSpPr>
              <a:grpSpLocks/>
            </p:cNvGrpSpPr>
            <p:nvPr/>
          </p:nvGrpSpPr>
          <p:grpSpPr bwMode="auto">
            <a:xfrm>
              <a:off x="2678" y="1429"/>
              <a:ext cx="911" cy="511"/>
              <a:chOff x="1872" y="2674"/>
              <a:chExt cx="1287" cy="736"/>
            </a:xfrm>
          </p:grpSpPr>
          <p:grpSp>
            <p:nvGrpSpPr>
              <p:cNvPr id="82022" name="Group 104">
                <a:extLst>
                  <a:ext uri="{FF2B5EF4-FFF2-40B4-BE49-F238E27FC236}">
                    <a16:creationId xmlns:a16="http://schemas.microsoft.com/office/drawing/2014/main" id="{2E76429B-002F-2648-C20F-29275C1F5AA2}"/>
                  </a:ext>
                </a:extLst>
              </p:cNvPr>
              <p:cNvGrpSpPr>
                <a:grpSpLocks/>
              </p:cNvGrpSpPr>
              <p:nvPr/>
            </p:nvGrpSpPr>
            <p:grpSpPr bwMode="auto">
              <a:xfrm>
                <a:off x="2247" y="2674"/>
                <a:ext cx="460" cy="314"/>
                <a:chOff x="1383" y="1958"/>
                <a:chExt cx="848" cy="607"/>
              </a:xfrm>
            </p:grpSpPr>
            <p:sp>
              <p:nvSpPr>
                <p:cNvPr id="1103977" name="AutoShape 105">
                  <a:extLst>
                    <a:ext uri="{FF2B5EF4-FFF2-40B4-BE49-F238E27FC236}">
                      <a16:creationId xmlns:a16="http://schemas.microsoft.com/office/drawing/2014/main" id="{FD117620-97CD-3899-2A2C-080F46B4C6A2}"/>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2025" name="Group 106">
                  <a:extLst>
                    <a:ext uri="{FF2B5EF4-FFF2-40B4-BE49-F238E27FC236}">
                      <a16:creationId xmlns:a16="http://schemas.microsoft.com/office/drawing/2014/main" id="{503F91FA-CCDD-F555-0D08-91405F4E11AD}"/>
                    </a:ext>
                  </a:extLst>
                </p:cNvPr>
                <p:cNvGrpSpPr>
                  <a:grpSpLocks/>
                </p:cNvGrpSpPr>
                <p:nvPr/>
              </p:nvGrpSpPr>
              <p:grpSpPr bwMode="auto">
                <a:xfrm>
                  <a:off x="1692" y="2008"/>
                  <a:ext cx="210" cy="284"/>
                  <a:chOff x="3958" y="1770"/>
                  <a:chExt cx="629" cy="943"/>
                </a:xfrm>
              </p:grpSpPr>
              <p:sp>
                <p:nvSpPr>
                  <p:cNvPr id="82030" name="Freeform 107">
                    <a:extLst>
                      <a:ext uri="{FF2B5EF4-FFF2-40B4-BE49-F238E27FC236}">
                        <a16:creationId xmlns:a16="http://schemas.microsoft.com/office/drawing/2014/main" id="{5C57399B-BA37-554F-CD96-4E8FEEBEB649}"/>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31" name="Freeform 108">
                    <a:extLst>
                      <a:ext uri="{FF2B5EF4-FFF2-40B4-BE49-F238E27FC236}">
                        <a16:creationId xmlns:a16="http://schemas.microsoft.com/office/drawing/2014/main" id="{EA78525F-6941-93B9-BFC7-CD229CE869F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2026" name="Group 109">
                  <a:extLst>
                    <a:ext uri="{FF2B5EF4-FFF2-40B4-BE49-F238E27FC236}">
                      <a16:creationId xmlns:a16="http://schemas.microsoft.com/office/drawing/2014/main" id="{9D0701A4-EDA7-7789-6450-3E0F778FEC56}"/>
                    </a:ext>
                  </a:extLst>
                </p:cNvPr>
                <p:cNvGrpSpPr>
                  <a:grpSpLocks/>
                </p:cNvGrpSpPr>
                <p:nvPr/>
              </p:nvGrpSpPr>
              <p:grpSpPr bwMode="auto">
                <a:xfrm>
                  <a:off x="1486" y="2055"/>
                  <a:ext cx="250" cy="422"/>
                  <a:chOff x="1461" y="2355"/>
                  <a:chExt cx="250" cy="422"/>
                </a:xfrm>
              </p:grpSpPr>
              <p:sp>
                <p:nvSpPr>
                  <p:cNvPr id="82028" name="AutoShape 110">
                    <a:extLst>
                      <a:ext uri="{FF2B5EF4-FFF2-40B4-BE49-F238E27FC236}">
                        <a16:creationId xmlns:a16="http://schemas.microsoft.com/office/drawing/2014/main" id="{AF75FBF1-412E-72EF-3E6C-E52AA6E8928E}"/>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29" name="Oval 111">
                    <a:extLst>
                      <a:ext uri="{FF2B5EF4-FFF2-40B4-BE49-F238E27FC236}">
                        <a16:creationId xmlns:a16="http://schemas.microsoft.com/office/drawing/2014/main" id="{EDD0A703-5E35-B383-18D3-CD8DB8A1538F}"/>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27" name="AutoShape 112">
                  <a:extLst>
                    <a:ext uri="{FF2B5EF4-FFF2-40B4-BE49-F238E27FC236}">
                      <a16:creationId xmlns:a16="http://schemas.microsoft.com/office/drawing/2014/main" id="{633771CB-D15A-E14D-5728-5E96910C8A7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23" name="Text Box 113">
                <a:extLst>
                  <a:ext uri="{FF2B5EF4-FFF2-40B4-BE49-F238E27FC236}">
                    <a16:creationId xmlns:a16="http://schemas.microsoft.com/office/drawing/2014/main" id="{A3B9021B-769A-5F50-1168-2BB5A74F65B7}"/>
                  </a:ext>
                </a:extLst>
              </p:cNvPr>
              <p:cNvSpPr txBox="1">
                <a:spLocks noChangeArrowheads="1"/>
              </p:cNvSpPr>
              <p:nvPr/>
            </p:nvSpPr>
            <p:spPr bwMode="auto">
              <a:xfrm>
                <a:off x="1872" y="2995"/>
                <a:ext cx="128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Identify Business</a:t>
                </a:r>
              </a:p>
              <a:p>
                <a:pPr eaLnBrk="1" hangingPunct="1"/>
                <a:r>
                  <a:rPr lang="en-US" altLang="en-US" sz="1200"/>
                  <a:t>Processes</a:t>
                </a:r>
                <a:endParaRPr lang="cs-CZ" altLang="en-US" sz="1200"/>
              </a:p>
            </p:txBody>
          </p:sp>
        </p:grpSp>
        <p:grpSp>
          <p:nvGrpSpPr>
            <p:cNvPr id="81939" name="Group 114">
              <a:extLst>
                <a:ext uri="{FF2B5EF4-FFF2-40B4-BE49-F238E27FC236}">
                  <a16:creationId xmlns:a16="http://schemas.microsoft.com/office/drawing/2014/main" id="{6CD742A2-454B-A060-575C-836668874259}"/>
                </a:ext>
              </a:extLst>
            </p:cNvPr>
            <p:cNvGrpSpPr>
              <a:grpSpLocks/>
            </p:cNvGrpSpPr>
            <p:nvPr/>
          </p:nvGrpSpPr>
          <p:grpSpPr bwMode="auto">
            <a:xfrm>
              <a:off x="2658" y="2033"/>
              <a:ext cx="1012" cy="511"/>
              <a:chOff x="1801" y="2674"/>
              <a:chExt cx="1428" cy="736"/>
            </a:xfrm>
          </p:grpSpPr>
          <p:grpSp>
            <p:nvGrpSpPr>
              <p:cNvPr id="82012" name="Group 115">
                <a:extLst>
                  <a:ext uri="{FF2B5EF4-FFF2-40B4-BE49-F238E27FC236}">
                    <a16:creationId xmlns:a16="http://schemas.microsoft.com/office/drawing/2014/main" id="{E3665F24-E84A-18E7-9555-647F2031DF03}"/>
                  </a:ext>
                </a:extLst>
              </p:cNvPr>
              <p:cNvGrpSpPr>
                <a:grpSpLocks/>
              </p:cNvGrpSpPr>
              <p:nvPr/>
            </p:nvGrpSpPr>
            <p:grpSpPr bwMode="auto">
              <a:xfrm>
                <a:off x="2247" y="2674"/>
                <a:ext cx="460" cy="314"/>
                <a:chOff x="1383" y="1958"/>
                <a:chExt cx="848" cy="607"/>
              </a:xfrm>
            </p:grpSpPr>
            <p:sp>
              <p:nvSpPr>
                <p:cNvPr id="1103988" name="AutoShape 116">
                  <a:extLst>
                    <a:ext uri="{FF2B5EF4-FFF2-40B4-BE49-F238E27FC236}">
                      <a16:creationId xmlns:a16="http://schemas.microsoft.com/office/drawing/2014/main" id="{2ED84339-02BC-DB9D-88E4-F7D44075D9E9}"/>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2015" name="Group 117">
                  <a:extLst>
                    <a:ext uri="{FF2B5EF4-FFF2-40B4-BE49-F238E27FC236}">
                      <a16:creationId xmlns:a16="http://schemas.microsoft.com/office/drawing/2014/main" id="{B164A501-BC66-8099-E445-9C564EC7B608}"/>
                    </a:ext>
                  </a:extLst>
                </p:cNvPr>
                <p:cNvGrpSpPr>
                  <a:grpSpLocks/>
                </p:cNvGrpSpPr>
                <p:nvPr/>
              </p:nvGrpSpPr>
              <p:grpSpPr bwMode="auto">
                <a:xfrm>
                  <a:off x="1692" y="2008"/>
                  <a:ext cx="210" cy="284"/>
                  <a:chOff x="3958" y="1770"/>
                  <a:chExt cx="629" cy="943"/>
                </a:xfrm>
              </p:grpSpPr>
              <p:sp>
                <p:nvSpPr>
                  <p:cNvPr id="82020" name="Freeform 118">
                    <a:extLst>
                      <a:ext uri="{FF2B5EF4-FFF2-40B4-BE49-F238E27FC236}">
                        <a16:creationId xmlns:a16="http://schemas.microsoft.com/office/drawing/2014/main" id="{98C9E259-9727-2284-7E06-0D7DAD83015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21" name="Freeform 119">
                    <a:extLst>
                      <a:ext uri="{FF2B5EF4-FFF2-40B4-BE49-F238E27FC236}">
                        <a16:creationId xmlns:a16="http://schemas.microsoft.com/office/drawing/2014/main" id="{98E89FD5-DE5C-7B12-89D8-8037FD79883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2016" name="Group 120">
                  <a:extLst>
                    <a:ext uri="{FF2B5EF4-FFF2-40B4-BE49-F238E27FC236}">
                      <a16:creationId xmlns:a16="http://schemas.microsoft.com/office/drawing/2014/main" id="{94D698D5-B306-EA4D-CD33-08ECBBE50825}"/>
                    </a:ext>
                  </a:extLst>
                </p:cNvPr>
                <p:cNvGrpSpPr>
                  <a:grpSpLocks/>
                </p:cNvGrpSpPr>
                <p:nvPr/>
              </p:nvGrpSpPr>
              <p:grpSpPr bwMode="auto">
                <a:xfrm>
                  <a:off x="1486" y="2055"/>
                  <a:ext cx="250" cy="422"/>
                  <a:chOff x="1461" y="2355"/>
                  <a:chExt cx="250" cy="422"/>
                </a:xfrm>
              </p:grpSpPr>
              <p:sp>
                <p:nvSpPr>
                  <p:cNvPr id="82018" name="AutoShape 121">
                    <a:extLst>
                      <a:ext uri="{FF2B5EF4-FFF2-40B4-BE49-F238E27FC236}">
                        <a16:creationId xmlns:a16="http://schemas.microsoft.com/office/drawing/2014/main" id="{1C629DD4-29C5-6EE4-9F29-6FB53BB78053}"/>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19" name="Oval 122">
                    <a:extLst>
                      <a:ext uri="{FF2B5EF4-FFF2-40B4-BE49-F238E27FC236}">
                        <a16:creationId xmlns:a16="http://schemas.microsoft.com/office/drawing/2014/main" id="{E47A770D-F9F2-51F0-BAFE-654FE746EFD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17" name="AutoShape 123">
                  <a:extLst>
                    <a:ext uri="{FF2B5EF4-FFF2-40B4-BE49-F238E27FC236}">
                      <a16:creationId xmlns:a16="http://schemas.microsoft.com/office/drawing/2014/main" id="{9AF18339-DCB3-FFE1-732D-E6909BEA7FC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13" name="Text Box 124">
                <a:extLst>
                  <a:ext uri="{FF2B5EF4-FFF2-40B4-BE49-F238E27FC236}">
                    <a16:creationId xmlns:a16="http://schemas.microsoft.com/office/drawing/2014/main" id="{BB68A625-679F-013C-F654-D43BFCD770F7}"/>
                  </a:ext>
                </a:extLst>
              </p:cNvPr>
              <p:cNvSpPr txBox="1">
                <a:spLocks noChangeArrowheads="1"/>
              </p:cNvSpPr>
              <p:nvPr/>
            </p:nvSpPr>
            <p:spPr bwMode="auto">
              <a:xfrm>
                <a:off x="1801" y="2995"/>
                <a:ext cx="142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Refine Business</a:t>
                </a:r>
              </a:p>
              <a:p>
                <a:pPr eaLnBrk="1" hangingPunct="1"/>
                <a:r>
                  <a:rPr lang="en-US" altLang="en-US" sz="1200"/>
                  <a:t>Process Definitions</a:t>
                </a:r>
                <a:endParaRPr lang="cs-CZ" altLang="en-US" sz="1200"/>
              </a:p>
            </p:txBody>
          </p:sp>
        </p:grpSp>
        <p:grpSp>
          <p:nvGrpSpPr>
            <p:cNvPr id="81940" name="Group 125">
              <a:extLst>
                <a:ext uri="{FF2B5EF4-FFF2-40B4-BE49-F238E27FC236}">
                  <a16:creationId xmlns:a16="http://schemas.microsoft.com/office/drawing/2014/main" id="{9BD7B6D7-4680-57D3-6D8E-DD01F847233A}"/>
                </a:ext>
              </a:extLst>
            </p:cNvPr>
            <p:cNvGrpSpPr>
              <a:grpSpLocks/>
            </p:cNvGrpSpPr>
            <p:nvPr/>
          </p:nvGrpSpPr>
          <p:grpSpPr bwMode="auto">
            <a:xfrm>
              <a:off x="2656" y="2609"/>
              <a:ext cx="1075" cy="511"/>
              <a:chOff x="1759" y="2674"/>
              <a:chExt cx="1516" cy="736"/>
            </a:xfrm>
          </p:grpSpPr>
          <p:grpSp>
            <p:nvGrpSpPr>
              <p:cNvPr id="82002" name="Group 126">
                <a:extLst>
                  <a:ext uri="{FF2B5EF4-FFF2-40B4-BE49-F238E27FC236}">
                    <a16:creationId xmlns:a16="http://schemas.microsoft.com/office/drawing/2014/main" id="{86270EE1-B251-3A02-AF27-B55BA776BC08}"/>
                  </a:ext>
                </a:extLst>
              </p:cNvPr>
              <p:cNvGrpSpPr>
                <a:grpSpLocks/>
              </p:cNvGrpSpPr>
              <p:nvPr/>
            </p:nvGrpSpPr>
            <p:grpSpPr bwMode="auto">
              <a:xfrm>
                <a:off x="2247" y="2674"/>
                <a:ext cx="460" cy="314"/>
                <a:chOff x="1383" y="1958"/>
                <a:chExt cx="848" cy="607"/>
              </a:xfrm>
            </p:grpSpPr>
            <p:sp>
              <p:nvSpPr>
                <p:cNvPr id="1103999" name="AutoShape 127">
                  <a:extLst>
                    <a:ext uri="{FF2B5EF4-FFF2-40B4-BE49-F238E27FC236}">
                      <a16:creationId xmlns:a16="http://schemas.microsoft.com/office/drawing/2014/main" id="{FF3D551D-3F50-1A24-8772-04EBE2599159}"/>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2005" name="Group 128">
                  <a:extLst>
                    <a:ext uri="{FF2B5EF4-FFF2-40B4-BE49-F238E27FC236}">
                      <a16:creationId xmlns:a16="http://schemas.microsoft.com/office/drawing/2014/main" id="{F2C1CCCC-4794-EDA2-CBED-980075952206}"/>
                    </a:ext>
                  </a:extLst>
                </p:cNvPr>
                <p:cNvGrpSpPr>
                  <a:grpSpLocks/>
                </p:cNvGrpSpPr>
                <p:nvPr/>
              </p:nvGrpSpPr>
              <p:grpSpPr bwMode="auto">
                <a:xfrm>
                  <a:off x="1692" y="2008"/>
                  <a:ext cx="210" cy="284"/>
                  <a:chOff x="3958" y="1770"/>
                  <a:chExt cx="629" cy="943"/>
                </a:xfrm>
              </p:grpSpPr>
              <p:sp>
                <p:nvSpPr>
                  <p:cNvPr id="82010" name="Freeform 129">
                    <a:extLst>
                      <a:ext uri="{FF2B5EF4-FFF2-40B4-BE49-F238E27FC236}">
                        <a16:creationId xmlns:a16="http://schemas.microsoft.com/office/drawing/2014/main" id="{0E7609D5-727B-108E-2C92-B6A647BFD109}"/>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11" name="Freeform 130">
                    <a:extLst>
                      <a:ext uri="{FF2B5EF4-FFF2-40B4-BE49-F238E27FC236}">
                        <a16:creationId xmlns:a16="http://schemas.microsoft.com/office/drawing/2014/main" id="{D15ECCF0-8D8A-CBEE-8380-E633E079A40F}"/>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2006" name="Group 131">
                  <a:extLst>
                    <a:ext uri="{FF2B5EF4-FFF2-40B4-BE49-F238E27FC236}">
                      <a16:creationId xmlns:a16="http://schemas.microsoft.com/office/drawing/2014/main" id="{569A669B-B38E-E527-D461-3F1B61A6D567}"/>
                    </a:ext>
                  </a:extLst>
                </p:cNvPr>
                <p:cNvGrpSpPr>
                  <a:grpSpLocks/>
                </p:cNvGrpSpPr>
                <p:nvPr/>
              </p:nvGrpSpPr>
              <p:grpSpPr bwMode="auto">
                <a:xfrm>
                  <a:off x="1486" y="2055"/>
                  <a:ext cx="250" cy="422"/>
                  <a:chOff x="1461" y="2355"/>
                  <a:chExt cx="250" cy="422"/>
                </a:xfrm>
              </p:grpSpPr>
              <p:sp>
                <p:nvSpPr>
                  <p:cNvPr id="82008" name="AutoShape 132">
                    <a:extLst>
                      <a:ext uri="{FF2B5EF4-FFF2-40B4-BE49-F238E27FC236}">
                        <a16:creationId xmlns:a16="http://schemas.microsoft.com/office/drawing/2014/main" id="{56135CD1-8668-1713-171D-CD8D021E6F5F}"/>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09" name="Oval 133">
                    <a:extLst>
                      <a:ext uri="{FF2B5EF4-FFF2-40B4-BE49-F238E27FC236}">
                        <a16:creationId xmlns:a16="http://schemas.microsoft.com/office/drawing/2014/main" id="{E95D4108-D096-3E04-DC58-0175204E7D8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07" name="AutoShape 134">
                  <a:extLst>
                    <a:ext uri="{FF2B5EF4-FFF2-40B4-BE49-F238E27FC236}">
                      <a16:creationId xmlns:a16="http://schemas.microsoft.com/office/drawing/2014/main" id="{D73BED47-C3BC-C3F5-B526-968917553A20}"/>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2003" name="Text Box 135">
                <a:extLst>
                  <a:ext uri="{FF2B5EF4-FFF2-40B4-BE49-F238E27FC236}">
                    <a16:creationId xmlns:a16="http://schemas.microsoft.com/office/drawing/2014/main" id="{B8AE38DA-D0DA-0863-6ED5-5C17DB63E9C4}"/>
                  </a:ext>
                </a:extLst>
              </p:cNvPr>
              <p:cNvSpPr txBox="1">
                <a:spLocks noChangeArrowheads="1"/>
              </p:cNvSpPr>
              <p:nvPr/>
            </p:nvSpPr>
            <p:spPr bwMode="auto">
              <a:xfrm>
                <a:off x="1759" y="2995"/>
                <a:ext cx="151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Design Business</a:t>
                </a:r>
              </a:p>
              <a:p>
                <a:pPr eaLnBrk="1" hangingPunct="1"/>
                <a:r>
                  <a:rPr lang="en-US" altLang="en-US" sz="1200"/>
                  <a:t>Process Realizations</a:t>
                </a:r>
                <a:endParaRPr lang="cs-CZ" altLang="en-US" sz="1200"/>
              </a:p>
            </p:txBody>
          </p:sp>
        </p:grpSp>
        <p:grpSp>
          <p:nvGrpSpPr>
            <p:cNvPr id="81941" name="Group 136">
              <a:extLst>
                <a:ext uri="{FF2B5EF4-FFF2-40B4-BE49-F238E27FC236}">
                  <a16:creationId xmlns:a16="http://schemas.microsoft.com/office/drawing/2014/main" id="{6F71D6F3-8D42-861F-2D7A-3013100558D7}"/>
                </a:ext>
              </a:extLst>
            </p:cNvPr>
            <p:cNvGrpSpPr>
              <a:grpSpLocks/>
            </p:cNvGrpSpPr>
            <p:nvPr/>
          </p:nvGrpSpPr>
          <p:grpSpPr bwMode="auto">
            <a:xfrm>
              <a:off x="2771" y="3181"/>
              <a:ext cx="895" cy="511"/>
              <a:chOff x="1884" y="2674"/>
              <a:chExt cx="1262" cy="736"/>
            </a:xfrm>
          </p:grpSpPr>
          <p:grpSp>
            <p:nvGrpSpPr>
              <p:cNvPr id="81992" name="Group 137">
                <a:extLst>
                  <a:ext uri="{FF2B5EF4-FFF2-40B4-BE49-F238E27FC236}">
                    <a16:creationId xmlns:a16="http://schemas.microsoft.com/office/drawing/2014/main" id="{5011E201-9A31-6100-3B75-791FA9A2DDEA}"/>
                  </a:ext>
                </a:extLst>
              </p:cNvPr>
              <p:cNvGrpSpPr>
                <a:grpSpLocks/>
              </p:cNvGrpSpPr>
              <p:nvPr/>
            </p:nvGrpSpPr>
            <p:grpSpPr bwMode="auto">
              <a:xfrm>
                <a:off x="2247" y="2674"/>
                <a:ext cx="460" cy="314"/>
                <a:chOff x="1383" y="1958"/>
                <a:chExt cx="848" cy="607"/>
              </a:xfrm>
            </p:grpSpPr>
            <p:sp>
              <p:nvSpPr>
                <p:cNvPr id="1104010" name="AutoShape 138">
                  <a:extLst>
                    <a:ext uri="{FF2B5EF4-FFF2-40B4-BE49-F238E27FC236}">
                      <a16:creationId xmlns:a16="http://schemas.microsoft.com/office/drawing/2014/main" id="{5A1B73AE-8FAC-CFDA-E44B-4BD7AC3DBCC6}"/>
                    </a:ext>
                  </a:extLst>
                </p:cNvPr>
                <p:cNvSpPr>
                  <a:spLocks noChangeArrowheads="1"/>
                </p:cNvSpPr>
                <p:nvPr/>
              </p:nvSpPr>
              <p:spPr bwMode="auto">
                <a:xfrm>
                  <a:off x="1382" y="1958"/>
                  <a:ext cx="850"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1995" name="Group 139">
                  <a:extLst>
                    <a:ext uri="{FF2B5EF4-FFF2-40B4-BE49-F238E27FC236}">
                      <a16:creationId xmlns:a16="http://schemas.microsoft.com/office/drawing/2014/main" id="{49043EFA-22B2-8D99-8219-070A07B0CB9B}"/>
                    </a:ext>
                  </a:extLst>
                </p:cNvPr>
                <p:cNvGrpSpPr>
                  <a:grpSpLocks/>
                </p:cNvGrpSpPr>
                <p:nvPr/>
              </p:nvGrpSpPr>
              <p:grpSpPr bwMode="auto">
                <a:xfrm>
                  <a:off x="1692" y="2008"/>
                  <a:ext cx="210" cy="284"/>
                  <a:chOff x="3958" y="1770"/>
                  <a:chExt cx="629" cy="943"/>
                </a:xfrm>
              </p:grpSpPr>
              <p:sp>
                <p:nvSpPr>
                  <p:cNvPr id="82000" name="Freeform 140">
                    <a:extLst>
                      <a:ext uri="{FF2B5EF4-FFF2-40B4-BE49-F238E27FC236}">
                        <a16:creationId xmlns:a16="http://schemas.microsoft.com/office/drawing/2014/main" id="{58A18F87-0092-BFCC-47EC-E29F297BB2C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2001" name="Freeform 141">
                    <a:extLst>
                      <a:ext uri="{FF2B5EF4-FFF2-40B4-BE49-F238E27FC236}">
                        <a16:creationId xmlns:a16="http://schemas.microsoft.com/office/drawing/2014/main" id="{E8CE0426-D83C-5B6E-F3D5-4BAE532B5A5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1996" name="Group 142">
                  <a:extLst>
                    <a:ext uri="{FF2B5EF4-FFF2-40B4-BE49-F238E27FC236}">
                      <a16:creationId xmlns:a16="http://schemas.microsoft.com/office/drawing/2014/main" id="{B016C0C2-2DA8-384B-1765-9CD5AA5BA98C}"/>
                    </a:ext>
                  </a:extLst>
                </p:cNvPr>
                <p:cNvGrpSpPr>
                  <a:grpSpLocks/>
                </p:cNvGrpSpPr>
                <p:nvPr/>
              </p:nvGrpSpPr>
              <p:grpSpPr bwMode="auto">
                <a:xfrm>
                  <a:off x="1486" y="2055"/>
                  <a:ext cx="250" cy="422"/>
                  <a:chOff x="1461" y="2355"/>
                  <a:chExt cx="250" cy="422"/>
                </a:xfrm>
              </p:grpSpPr>
              <p:sp>
                <p:nvSpPr>
                  <p:cNvPr id="81998" name="AutoShape 143">
                    <a:extLst>
                      <a:ext uri="{FF2B5EF4-FFF2-40B4-BE49-F238E27FC236}">
                        <a16:creationId xmlns:a16="http://schemas.microsoft.com/office/drawing/2014/main" id="{A903B937-5122-CFA6-DED3-B652DF0AA086}"/>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99" name="Oval 144">
                    <a:extLst>
                      <a:ext uri="{FF2B5EF4-FFF2-40B4-BE49-F238E27FC236}">
                        <a16:creationId xmlns:a16="http://schemas.microsoft.com/office/drawing/2014/main" id="{2EF2F8D4-B470-38E2-B3DE-025EB4A24C09}"/>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97" name="AutoShape 145">
                  <a:extLst>
                    <a:ext uri="{FF2B5EF4-FFF2-40B4-BE49-F238E27FC236}">
                      <a16:creationId xmlns:a16="http://schemas.microsoft.com/office/drawing/2014/main" id="{C64B2F01-37C0-C86F-3802-B2DF83E934DA}"/>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93" name="Text Box 146">
                <a:extLst>
                  <a:ext uri="{FF2B5EF4-FFF2-40B4-BE49-F238E27FC236}">
                    <a16:creationId xmlns:a16="http://schemas.microsoft.com/office/drawing/2014/main" id="{2D681F41-7391-DB3A-FDCF-F0FC697A7BDE}"/>
                  </a:ext>
                </a:extLst>
              </p:cNvPr>
              <p:cNvSpPr txBox="1">
                <a:spLocks noChangeArrowheads="1"/>
              </p:cNvSpPr>
              <p:nvPr/>
            </p:nvSpPr>
            <p:spPr bwMode="auto">
              <a:xfrm>
                <a:off x="1884" y="2995"/>
                <a:ext cx="1262"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Refine Roles and</a:t>
                </a:r>
              </a:p>
              <a:p>
                <a:pPr eaLnBrk="1" hangingPunct="1"/>
                <a:r>
                  <a:rPr lang="en-US" altLang="en-US" sz="1200"/>
                  <a:t>Responsibilities</a:t>
                </a:r>
                <a:endParaRPr lang="cs-CZ" altLang="en-US" sz="1200"/>
              </a:p>
            </p:txBody>
          </p:sp>
        </p:grpSp>
        <p:sp>
          <p:nvSpPr>
            <p:cNvPr id="81942" name="Line 148">
              <a:extLst>
                <a:ext uri="{FF2B5EF4-FFF2-40B4-BE49-F238E27FC236}">
                  <a16:creationId xmlns:a16="http://schemas.microsoft.com/office/drawing/2014/main" id="{E9480C82-5234-4930-5BA5-FE2BF8E39C74}"/>
                </a:ext>
              </a:extLst>
            </p:cNvPr>
            <p:cNvSpPr>
              <a:spLocks noChangeShapeType="1"/>
            </p:cNvSpPr>
            <p:nvPr/>
          </p:nvSpPr>
          <p:spPr bwMode="auto">
            <a:xfrm>
              <a:off x="3109" y="1309"/>
              <a:ext cx="0" cy="11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81943" name="AutoShape 149">
              <a:extLst>
                <a:ext uri="{FF2B5EF4-FFF2-40B4-BE49-F238E27FC236}">
                  <a16:creationId xmlns:a16="http://schemas.microsoft.com/office/drawing/2014/main" id="{AE63F1EC-7295-60D2-58CB-7C6F3857A3C9}"/>
                </a:ext>
              </a:extLst>
            </p:cNvPr>
            <p:cNvCxnSpPr>
              <a:cxnSpLocks noChangeShapeType="1"/>
              <a:stCxn id="82023" idx="2"/>
              <a:endCxn id="1103988" idx="0"/>
            </p:cNvCxnSpPr>
            <p:nvPr/>
          </p:nvCxnSpPr>
          <p:spPr bwMode="auto">
            <a:xfrm>
              <a:off x="3134" y="1940"/>
              <a:ext cx="3" cy="9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4" name="AutoShape 150">
              <a:extLst>
                <a:ext uri="{FF2B5EF4-FFF2-40B4-BE49-F238E27FC236}">
                  <a16:creationId xmlns:a16="http://schemas.microsoft.com/office/drawing/2014/main" id="{FDC8CB20-F084-6167-07F8-6FB582C2EFA6}"/>
                </a:ext>
              </a:extLst>
            </p:cNvPr>
            <p:cNvCxnSpPr>
              <a:cxnSpLocks noChangeShapeType="1"/>
              <a:stCxn id="82013" idx="2"/>
              <a:endCxn id="1103999" idx="0"/>
            </p:cNvCxnSpPr>
            <p:nvPr/>
          </p:nvCxnSpPr>
          <p:spPr bwMode="auto">
            <a:xfrm>
              <a:off x="3164" y="2544"/>
              <a:ext cx="1" cy="6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5" name="AutoShape 151">
              <a:extLst>
                <a:ext uri="{FF2B5EF4-FFF2-40B4-BE49-F238E27FC236}">
                  <a16:creationId xmlns:a16="http://schemas.microsoft.com/office/drawing/2014/main" id="{CDE75802-C43F-19A6-FAEA-CDCC3C666869}"/>
                </a:ext>
              </a:extLst>
            </p:cNvPr>
            <p:cNvCxnSpPr>
              <a:cxnSpLocks noChangeShapeType="1"/>
              <a:stCxn id="82003" idx="2"/>
              <a:endCxn id="1104010" idx="0"/>
            </p:cNvCxnSpPr>
            <p:nvPr/>
          </p:nvCxnSpPr>
          <p:spPr bwMode="auto">
            <a:xfrm flipH="1">
              <a:off x="3192" y="3120"/>
              <a:ext cx="2" cy="61"/>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46" name="Line 152">
              <a:extLst>
                <a:ext uri="{FF2B5EF4-FFF2-40B4-BE49-F238E27FC236}">
                  <a16:creationId xmlns:a16="http://schemas.microsoft.com/office/drawing/2014/main" id="{3159071C-A2D8-5056-CFEC-B3F8500D2473}"/>
                </a:ext>
              </a:extLst>
            </p:cNvPr>
            <p:cNvSpPr>
              <a:spLocks noChangeShapeType="1"/>
            </p:cNvSpPr>
            <p:nvPr/>
          </p:nvSpPr>
          <p:spPr bwMode="auto">
            <a:xfrm>
              <a:off x="2084" y="3794"/>
              <a:ext cx="2077"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cxnSp>
          <p:nvCxnSpPr>
            <p:cNvPr id="81947" name="AutoShape 153">
              <a:extLst>
                <a:ext uri="{FF2B5EF4-FFF2-40B4-BE49-F238E27FC236}">
                  <a16:creationId xmlns:a16="http://schemas.microsoft.com/office/drawing/2014/main" id="{6A204653-4556-3314-4811-C3224DF7D3B1}"/>
                </a:ext>
              </a:extLst>
            </p:cNvPr>
            <p:cNvCxnSpPr>
              <a:cxnSpLocks noChangeShapeType="1"/>
              <a:stCxn id="81929" idx="1"/>
            </p:cNvCxnSpPr>
            <p:nvPr/>
          </p:nvCxnSpPr>
          <p:spPr bwMode="auto">
            <a:xfrm rot="10800000" flipV="1">
              <a:off x="2313" y="1141"/>
              <a:ext cx="682" cy="110"/>
            </a:xfrm>
            <a:prstGeom prst="bentConnector3">
              <a:avLst>
                <a:gd name="adj1" fmla="val 100144"/>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81948" name="Group 155">
              <a:extLst>
                <a:ext uri="{FF2B5EF4-FFF2-40B4-BE49-F238E27FC236}">
                  <a16:creationId xmlns:a16="http://schemas.microsoft.com/office/drawing/2014/main" id="{DD6F4C41-E2EE-169C-9D3C-CA48398BA8C7}"/>
                </a:ext>
              </a:extLst>
            </p:cNvPr>
            <p:cNvGrpSpPr>
              <a:grpSpLocks/>
            </p:cNvGrpSpPr>
            <p:nvPr/>
          </p:nvGrpSpPr>
          <p:grpSpPr bwMode="auto">
            <a:xfrm>
              <a:off x="1892" y="2356"/>
              <a:ext cx="893" cy="511"/>
              <a:chOff x="1886" y="2674"/>
              <a:chExt cx="1260" cy="736"/>
            </a:xfrm>
          </p:grpSpPr>
          <p:grpSp>
            <p:nvGrpSpPr>
              <p:cNvPr id="81982" name="Group 156">
                <a:extLst>
                  <a:ext uri="{FF2B5EF4-FFF2-40B4-BE49-F238E27FC236}">
                    <a16:creationId xmlns:a16="http://schemas.microsoft.com/office/drawing/2014/main" id="{A6338F7D-D1EE-2FB8-EDB0-CE473D90CADB}"/>
                  </a:ext>
                </a:extLst>
              </p:cNvPr>
              <p:cNvGrpSpPr>
                <a:grpSpLocks/>
              </p:cNvGrpSpPr>
              <p:nvPr/>
            </p:nvGrpSpPr>
            <p:grpSpPr bwMode="auto">
              <a:xfrm>
                <a:off x="2247" y="2674"/>
                <a:ext cx="460" cy="314"/>
                <a:chOff x="1383" y="1958"/>
                <a:chExt cx="848" cy="607"/>
              </a:xfrm>
            </p:grpSpPr>
            <p:sp>
              <p:nvSpPr>
                <p:cNvPr id="1104029" name="AutoShape 157">
                  <a:extLst>
                    <a:ext uri="{FF2B5EF4-FFF2-40B4-BE49-F238E27FC236}">
                      <a16:creationId xmlns:a16="http://schemas.microsoft.com/office/drawing/2014/main" id="{C076D39E-4D61-E449-E656-F96B64B10BB4}"/>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1985" name="Group 158">
                  <a:extLst>
                    <a:ext uri="{FF2B5EF4-FFF2-40B4-BE49-F238E27FC236}">
                      <a16:creationId xmlns:a16="http://schemas.microsoft.com/office/drawing/2014/main" id="{7F73BCBA-575A-AC9F-FE30-85CCABC4AB7F}"/>
                    </a:ext>
                  </a:extLst>
                </p:cNvPr>
                <p:cNvGrpSpPr>
                  <a:grpSpLocks/>
                </p:cNvGrpSpPr>
                <p:nvPr/>
              </p:nvGrpSpPr>
              <p:grpSpPr bwMode="auto">
                <a:xfrm>
                  <a:off x="1692" y="2008"/>
                  <a:ext cx="210" cy="284"/>
                  <a:chOff x="3958" y="1770"/>
                  <a:chExt cx="629" cy="943"/>
                </a:xfrm>
              </p:grpSpPr>
              <p:sp>
                <p:nvSpPr>
                  <p:cNvPr id="81990" name="Freeform 159">
                    <a:extLst>
                      <a:ext uri="{FF2B5EF4-FFF2-40B4-BE49-F238E27FC236}">
                        <a16:creationId xmlns:a16="http://schemas.microsoft.com/office/drawing/2014/main" id="{937A00AF-0030-5E0E-C92B-C465BD87B643}"/>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91" name="Freeform 160">
                    <a:extLst>
                      <a:ext uri="{FF2B5EF4-FFF2-40B4-BE49-F238E27FC236}">
                        <a16:creationId xmlns:a16="http://schemas.microsoft.com/office/drawing/2014/main" id="{D25271A9-5A4F-055B-88B3-5CDE21B81AF5}"/>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1986" name="Group 161">
                  <a:extLst>
                    <a:ext uri="{FF2B5EF4-FFF2-40B4-BE49-F238E27FC236}">
                      <a16:creationId xmlns:a16="http://schemas.microsoft.com/office/drawing/2014/main" id="{8C8935D9-A523-6991-8D69-825DD613C119}"/>
                    </a:ext>
                  </a:extLst>
                </p:cNvPr>
                <p:cNvGrpSpPr>
                  <a:grpSpLocks/>
                </p:cNvGrpSpPr>
                <p:nvPr/>
              </p:nvGrpSpPr>
              <p:grpSpPr bwMode="auto">
                <a:xfrm>
                  <a:off x="1486" y="2055"/>
                  <a:ext cx="250" cy="422"/>
                  <a:chOff x="1461" y="2355"/>
                  <a:chExt cx="250" cy="422"/>
                </a:xfrm>
              </p:grpSpPr>
              <p:sp>
                <p:nvSpPr>
                  <p:cNvPr id="81988" name="AutoShape 162">
                    <a:extLst>
                      <a:ext uri="{FF2B5EF4-FFF2-40B4-BE49-F238E27FC236}">
                        <a16:creationId xmlns:a16="http://schemas.microsoft.com/office/drawing/2014/main" id="{0FD78601-EA99-BCC2-079A-EC890D41A2B2}"/>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89" name="Oval 163">
                    <a:extLst>
                      <a:ext uri="{FF2B5EF4-FFF2-40B4-BE49-F238E27FC236}">
                        <a16:creationId xmlns:a16="http://schemas.microsoft.com/office/drawing/2014/main" id="{80E25387-7750-83CE-5122-7B15DFC0F62A}"/>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87" name="AutoShape 164">
                  <a:extLst>
                    <a:ext uri="{FF2B5EF4-FFF2-40B4-BE49-F238E27FC236}">
                      <a16:creationId xmlns:a16="http://schemas.microsoft.com/office/drawing/2014/main" id="{390FA0EC-D320-CD75-FDA3-DCBF7D6EDE4D}"/>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83" name="Text Box 165">
                <a:extLst>
                  <a:ext uri="{FF2B5EF4-FFF2-40B4-BE49-F238E27FC236}">
                    <a16:creationId xmlns:a16="http://schemas.microsoft.com/office/drawing/2014/main" id="{90B2D9D0-5C81-9E6F-2069-83FF0E14796E}"/>
                  </a:ext>
                </a:extLst>
              </p:cNvPr>
              <p:cNvSpPr txBox="1">
                <a:spLocks noChangeArrowheads="1"/>
              </p:cNvSpPr>
              <p:nvPr/>
            </p:nvSpPr>
            <p:spPr bwMode="auto">
              <a:xfrm>
                <a:off x="1886" y="2995"/>
                <a:ext cx="12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Describe Current</a:t>
                </a:r>
              </a:p>
              <a:p>
                <a:pPr eaLnBrk="1" hangingPunct="1"/>
                <a:r>
                  <a:rPr lang="en-US" altLang="en-US" sz="1200"/>
                  <a:t>Business</a:t>
                </a:r>
                <a:endParaRPr lang="cs-CZ" altLang="en-US" sz="1200"/>
              </a:p>
            </p:txBody>
          </p:sp>
        </p:grpSp>
        <p:grpSp>
          <p:nvGrpSpPr>
            <p:cNvPr id="81949" name="Group 166">
              <a:extLst>
                <a:ext uri="{FF2B5EF4-FFF2-40B4-BE49-F238E27FC236}">
                  <a16:creationId xmlns:a16="http://schemas.microsoft.com/office/drawing/2014/main" id="{88F03D36-74CD-6E1B-2CF2-924AFFDBA2EC}"/>
                </a:ext>
              </a:extLst>
            </p:cNvPr>
            <p:cNvGrpSpPr>
              <a:grpSpLocks/>
            </p:cNvGrpSpPr>
            <p:nvPr/>
          </p:nvGrpSpPr>
          <p:grpSpPr bwMode="auto">
            <a:xfrm>
              <a:off x="4388" y="2355"/>
              <a:ext cx="868" cy="511"/>
              <a:chOff x="1903" y="2674"/>
              <a:chExt cx="1224" cy="736"/>
            </a:xfrm>
          </p:grpSpPr>
          <p:grpSp>
            <p:nvGrpSpPr>
              <p:cNvPr id="81972" name="Group 167">
                <a:extLst>
                  <a:ext uri="{FF2B5EF4-FFF2-40B4-BE49-F238E27FC236}">
                    <a16:creationId xmlns:a16="http://schemas.microsoft.com/office/drawing/2014/main" id="{7BB682C1-1EF1-459B-CB47-24CF6CE29BE7}"/>
                  </a:ext>
                </a:extLst>
              </p:cNvPr>
              <p:cNvGrpSpPr>
                <a:grpSpLocks/>
              </p:cNvGrpSpPr>
              <p:nvPr/>
            </p:nvGrpSpPr>
            <p:grpSpPr bwMode="auto">
              <a:xfrm>
                <a:off x="2247" y="2674"/>
                <a:ext cx="460" cy="314"/>
                <a:chOff x="1383" y="1958"/>
                <a:chExt cx="848" cy="607"/>
              </a:xfrm>
            </p:grpSpPr>
            <p:sp>
              <p:nvSpPr>
                <p:cNvPr id="1104040" name="AutoShape 168">
                  <a:extLst>
                    <a:ext uri="{FF2B5EF4-FFF2-40B4-BE49-F238E27FC236}">
                      <a16:creationId xmlns:a16="http://schemas.microsoft.com/office/drawing/2014/main" id="{71599F5A-2163-41AC-A1CE-CAE21274DF43}"/>
                    </a:ext>
                  </a:extLst>
                </p:cNvPr>
                <p:cNvSpPr>
                  <a:spLocks noChangeArrowheads="1"/>
                </p:cNvSpPr>
                <p:nvPr/>
              </p:nvSpPr>
              <p:spPr bwMode="auto">
                <a:xfrm>
                  <a:off x="1383"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1975" name="Group 169">
                  <a:extLst>
                    <a:ext uri="{FF2B5EF4-FFF2-40B4-BE49-F238E27FC236}">
                      <a16:creationId xmlns:a16="http://schemas.microsoft.com/office/drawing/2014/main" id="{EB3455E5-5A5F-BF6D-5C10-BD3D400FBFFB}"/>
                    </a:ext>
                  </a:extLst>
                </p:cNvPr>
                <p:cNvGrpSpPr>
                  <a:grpSpLocks/>
                </p:cNvGrpSpPr>
                <p:nvPr/>
              </p:nvGrpSpPr>
              <p:grpSpPr bwMode="auto">
                <a:xfrm>
                  <a:off x="1692" y="2008"/>
                  <a:ext cx="210" cy="284"/>
                  <a:chOff x="3958" y="1770"/>
                  <a:chExt cx="629" cy="943"/>
                </a:xfrm>
              </p:grpSpPr>
              <p:sp>
                <p:nvSpPr>
                  <p:cNvPr id="81980" name="Freeform 170">
                    <a:extLst>
                      <a:ext uri="{FF2B5EF4-FFF2-40B4-BE49-F238E27FC236}">
                        <a16:creationId xmlns:a16="http://schemas.microsoft.com/office/drawing/2014/main" id="{28CCFCE4-12C9-06EC-3B73-3488797C4BF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81" name="Freeform 171">
                    <a:extLst>
                      <a:ext uri="{FF2B5EF4-FFF2-40B4-BE49-F238E27FC236}">
                        <a16:creationId xmlns:a16="http://schemas.microsoft.com/office/drawing/2014/main" id="{6DC6746C-C033-4C27-284A-3DF5972D5D8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1976" name="Group 172">
                  <a:extLst>
                    <a:ext uri="{FF2B5EF4-FFF2-40B4-BE49-F238E27FC236}">
                      <a16:creationId xmlns:a16="http://schemas.microsoft.com/office/drawing/2014/main" id="{2C29A874-24BA-CD48-249B-43517AE6F389}"/>
                    </a:ext>
                  </a:extLst>
                </p:cNvPr>
                <p:cNvGrpSpPr>
                  <a:grpSpLocks/>
                </p:cNvGrpSpPr>
                <p:nvPr/>
              </p:nvGrpSpPr>
              <p:grpSpPr bwMode="auto">
                <a:xfrm>
                  <a:off x="1486" y="2055"/>
                  <a:ext cx="250" cy="422"/>
                  <a:chOff x="1461" y="2355"/>
                  <a:chExt cx="250" cy="422"/>
                </a:xfrm>
              </p:grpSpPr>
              <p:sp>
                <p:nvSpPr>
                  <p:cNvPr id="81978" name="AutoShape 173">
                    <a:extLst>
                      <a:ext uri="{FF2B5EF4-FFF2-40B4-BE49-F238E27FC236}">
                        <a16:creationId xmlns:a16="http://schemas.microsoft.com/office/drawing/2014/main" id="{456281A5-5252-AA86-428E-5A7FCFCC1C66}"/>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79" name="Oval 174">
                    <a:extLst>
                      <a:ext uri="{FF2B5EF4-FFF2-40B4-BE49-F238E27FC236}">
                        <a16:creationId xmlns:a16="http://schemas.microsoft.com/office/drawing/2014/main" id="{8E4A2996-BED3-3D68-4D91-7DB400655C3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77" name="AutoShape 175">
                  <a:extLst>
                    <a:ext uri="{FF2B5EF4-FFF2-40B4-BE49-F238E27FC236}">
                      <a16:creationId xmlns:a16="http://schemas.microsoft.com/office/drawing/2014/main" id="{E41D5E28-8799-4FB1-E2C8-36E620BE3A0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73" name="Text Box 176">
                <a:extLst>
                  <a:ext uri="{FF2B5EF4-FFF2-40B4-BE49-F238E27FC236}">
                    <a16:creationId xmlns:a16="http://schemas.microsoft.com/office/drawing/2014/main" id="{9C25A381-77F9-407B-1367-E26D1ED02F99}"/>
                  </a:ext>
                </a:extLst>
              </p:cNvPr>
              <p:cNvSpPr txBox="1">
                <a:spLocks noChangeArrowheads="1"/>
              </p:cNvSpPr>
              <p:nvPr/>
            </p:nvSpPr>
            <p:spPr bwMode="auto">
              <a:xfrm>
                <a:off x="1903" y="2995"/>
                <a:ext cx="122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Develop Domain</a:t>
                </a:r>
              </a:p>
              <a:p>
                <a:pPr eaLnBrk="1" hangingPunct="1"/>
                <a:r>
                  <a:rPr lang="en-US" altLang="en-US" sz="1200"/>
                  <a:t>Model</a:t>
                </a:r>
                <a:endParaRPr lang="cs-CZ" altLang="en-US" sz="1200"/>
              </a:p>
            </p:txBody>
          </p:sp>
        </p:grpSp>
        <p:sp>
          <p:nvSpPr>
            <p:cNvPr id="81950" name="AutoShape 177">
              <a:extLst>
                <a:ext uri="{FF2B5EF4-FFF2-40B4-BE49-F238E27FC236}">
                  <a16:creationId xmlns:a16="http://schemas.microsoft.com/office/drawing/2014/main" id="{C65D37B2-49C6-A13F-40D6-2940E41307F0}"/>
                </a:ext>
              </a:extLst>
            </p:cNvPr>
            <p:cNvSpPr>
              <a:spLocks noChangeArrowheads="1"/>
            </p:cNvSpPr>
            <p:nvPr/>
          </p:nvSpPr>
          <p:spPr bwMode="auto">
            <a:xfrm>
              <a:off x="3082" y="394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81951" name="AutoShape 178">
              <a:extLst>
                <a:ext uri="{FF2B5EF4-FFF2-40B4-BE49-F238E27FC236}">
                  <a16:creationId xmlns:a16="http://schemas.microsoft.com/office/drawing/2014/main" id="{10DD463E-CD37-989E-C49E-3D3313778285}"/>
                </a:ext>
              </a:extLst>
            </p:cNvPr>
            <p:cNvCxnSpPr>
              <a:cxnSpLocks noChangeShapeType="1"/>
              <a:endCxn id="1104029" idx="0"/>
            </p:cNvCxnSpPr>
            <p:nvPr/>
          </p:nvCxnSpPr>
          <p:spPr bwMode="auto">
            <a:xfrm flipH="1">
              <a:off x="2311" y="1366"/>
              <a:ext cx="3" cy="99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52" name="AutoShape 179">
              <a:extLst>
                <a:ext uri="{FF2B5EF4-FFF2-40B4-BE49-F238E27FC236}">
                  <a16:creationId xmlns:a16="http://schemas.microsoft.com/office/drawing/2014/main" id="{0F2923B5-1DFF-8BAB-06EC-F0523F85AA28}"/>
                </a:ext>
              </a:extLst>
            </p:cNvPr>
            <p:cNvCxnSpPr>
              <a:cxnSpLocks noChangeShapeType="1"/>
              <a:stCxn id="81983" idx="2"/>
            </p:cNvCxnSpPr>
            <p:nvPr/>
          </p:nvCxnSpPr>
          <p:spPr bwMode="auto">
            <a:xfrm>
              <a:off x="2339" y="2867"/>
              <a:ext cx="2" cy="88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1953" name="Group 180">
              <a:extLst>
                <a:ext uri="{FF2B5EF4-FFF2-40B4-BE49-F238E27FC236}">
                  <a16:creationId xmlns:a16="http://schemas.microsoft.com/office/drawing/2014/main" id="{8B86EFD3-023C-56F9-0819-CB1E60F55FEF}"/>
                </a:ext>
              </a:extLst>
            </p:cNvPr>
            <p:cNvGrpSpPr>
              <a:grpSpLocks/>
            </p:cNvGrpSpPr>
            <p:nvPr/>
          </p:nvGrpSpPr>
          <p:grpSpPr bwMode="auto">
            <a:xfrm>
              <a:off x="3517" y="2355"/>
              <a:ext cx="867" cy="511"/>
              <a:chOff x="1902" y="2674"/>
              <a:chExt cx="1224" cy="736"/>
            </a:xfrm>
          </p:grpSpPr>
          <p:grpSp>
            <p:nvGrpSpPr>
              <p:cNvPr id="81962" name="Group 181">
                <a:extLst>
                  <a:ext uri="{FF2B5EF4-FFF2-40B4-BE49-F238E27FC236}">
                    <a16:creationId xmlns:a16="http://schemas.microsoft.com/office/drawing/2014/main" id="{1949383F-6241-F140-FD51-C0BAF5900E13}"/>
                  </a:ext>
                </a:extLst>
              </p:cNvPr>
              <p:cNvGrpSpPr>
                <a:grpSpLocks/>
              </p:cNvGrpSpPr>
              <p:nvPr/>
            </p:nvGrpSpPr>
            <p:grpSpPr bwMode="auto">
              <a:xfrm>
                <a:off x="2247" y="2674"/>
                <a:ext cx="460" cy="314"/>
                <a:chOff x="1383" y="1958"/>
                <a:chExt cx="848" cy="607"/>
              </a:xfrm>
            </p:grpSpPr>
            <p:sp>
              <p:nvSpPr>
                <p:cNvPr id="1104054" name="AutoShape 182">
                  <a:extLst>
                    <a:ext uri="{FF2B5EF4-FFF2-40B4-BE49-F238E27FC236}">
                      <a16:creationId xmlns:a16="http://schemas.microsoft.com/office/drawing/2014/main" id="{A3F6AA73-56D3-2AD8-BD29-EC9F553F99DE}"/>
                    </a:ext>
                  </a:extLst>
                </p:cNvPr>
                <p:cNvSpPr>
                  <a:spLocks noChangeArrowheads="1"/>
                </p:cNvSpPr>
                <p:nvPr/>
              </p:nvSpPr>
              <p:spPr bwMode="auto">
                <a:xfrm>
                  <a:off x="1382"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1965" name="Group 183">
                  <a:extLst>
                    <a:ext uri="{FF2B5EF4-FFF2-40B4-BE49-F238E27FC236}">
                      <a16:creationId xmlns:a16="http://schemas.microsoft.com/office/drawing/2014/main" id="{5E022F51-930B-99D7-DCAA-45D1558341A3}"/>
                    </a:ext>
                  </a:extLst>
                </p:cNvPr>
                <p:cNvGrpSpPr>
                  <a:grpSpLocks/>
                </p:cNvGrpSpPr>
                <p:nvPr/>
              </p:nvGrpSpPr>
              <p:grpSpPr bwMode="auto">
                <a:xfrm>
                  <a:off x="1692" y="2008"/>
                  <a:ext cx="210" cy="284"/>
                  <a:chOff x="3958" y="1770"/>
                  <a:chExt cx="629" cy="943"/>
                </a:xfrm>
              </p:grpSpPr>
              <p:sp>
                <p:nvSpPr>
                  <p:cNvPr id="81970" name="Freeform 184">
                    <a:extLst>
                      <a:ext uri="{FF2B5EF4-FFF2-40B4-BE49-F238E27FC236}">
                        <a16:creationId xmlns:a16="http://schemas.microsoft.com/office/drawing/2014/main" id="{01B2DA6D-0C21-5720-0579-A534B800562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71" name="Freeform 185">
                    <a:extLst>
                      <a:ext uri="{FF2B5EF4-FFF2-40B4-BE49-F238E27FC236}">
                        <a16:creationId xmlns:a16="http://schemas.microsoft.com/office/drawing/2014/main" id="{828DCE5A-5347-3D6B-3422-886E8D107ADA}"/>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1966" name="Group 186">
                  <a:extLst>
                    <a:ext uri="{FF2B5EF4-FFF2-40B4-BE49-F238E27FC236}">
                      <a16:creationId xmlns:a16="http://schemas.microsoft.com/office/drawing/2014/main" id="{6CF94A08-BF28-3511-4ACB-A871EDE5CB57}"/>
                    </a:ext>
                  </a:extLst>
                </p:cNvPr>
                <p:cNvGrpSpPr>
                  <a:grpSpLocks/>
                </p:cNvGrpSpPr>
                <p:nvPr/>
              </p:nvGrpSpPr>
              <p:grpSpPr bwMode="auto">
                <a:xfrm>
                  <a:off x="1486" y="2055"/>
                  <a:ext cx="250" cy="422"/>
                  <a:chOff x="1461" y="2355"/>
                  <a:chExt cx="250" cy="422"/>
                </a:xfrm>
              </p:grpSpPr>
              <p:sp>
                <p:nvSpPr>
                  <p:cNvPr id="81968" name="AutoShape 187">
                    <a:extLst>
                      <a:ext uri="{FF2B5EF4-FFF2-40B4-BE49-F238E27FC236}">
                        <a16:creationId xmlns:a16="http://schemas.microsoft.com/office/drawing/2014/main" id="{C87B458C-1D7F-6B19-9313-90741795F83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1969" name="Oval 188">
                    <a:extLst>
                      <a:ext uri="{FF2B5EF4-FFF2-40B4-BE49-F238E27FC236}">
                        <a16:creationId xmlns:a16="http://schemas.microsoft.com/office/drawing/2014/main" id="{8B8DFACB-974E-872A-798C-424D2B3E0EE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67" name="AutoShape 189">
                  <a:extLst>
                    <a:ext uri="{FF2B5EF4-FFF2-40B4-BE49-F238E27FC236}">
                      <a16:creationId xmlns:a16="http://schemas.microsoft.com/office/drawing/2014/main" id="{2E3D617C-AA06-78EE-65AB-B7A2671E105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1963" name="Text Box 190">
                <a:extLst>
                  <a:ext uri="{FF2B5EF4-FFF2-40B4-BE49-F238E27FC236}">
                    <a16:creationId xmlns:a16="http://schemas.microsoft.com/office/drawing/2014/main" id="{AA54A4CB-1B67-6E07-016C-2D4AA41F3A58}"/>
                  </a:ext>
                </a:extLst>
              </p:cNvPr>
              <p:cNvSpPr txBox="1">
                <a:spLocks noChangeArrowheads="1"/>
              </p:cNvSpPr>
              <p:nvPr/>
            </p:nvSpPr>
            <p:spPr bwMode="auto">
              <a:xfrm>
                <a:off x="1902" y="2995"/>
                <a:ext cx="122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Explore Process</a:t>
                </a:r>
              </a:p>
              <a:p>
                <a:pPr eaLnBrk="1" hangingPunct="1"/>
                <a:r>
                  <a:rPr lang="en-US" altLang="en-US" sz="1200"/>
                  <a:t>Automation</a:t>
                </a:r>
                <a:endParaRPr lang="cs-CZ" altLang="en-US" sz="1200"/>
              </a:p>
            </p:txBody>
          </p:sp>
        </p:grpSp>
        <p:cxnSp>
          <p:nvCxnSpPr>
            <p:cNvPr id="81954" name="AutoShape 191">
              <a:extLst>
                <a:ext uri="{FF2B5EF4-FFF2-40B4-BE49-F238E27FC236}">
                  <a16:creationId xmlns:a16="http://schemas.microsoft.com/office/drawing/2014/main" id="{F21200E7-5553-89C0-3A71-C5176A553AE8}"/>
                </a:ext>
              </a:extLst>
            </p:cNvPr>
            <p:cNvCxnSpPr>
              <a:cxnSpLocks noChangeShapeType="1"/>
              <a:endCxn id="1104054" idx="0"/>
            </p:cNvCxnSpPr>
            <p:nvPr/>
          </p:nvCxnSpPr>
          <p:spPr bwMode="auto">
            <a:xfrm flipH="1">
              <a:off x="3924" y="1365"/>
              <a:ext cx="3" cy="99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55" name="AutoShape 192">
              <a:extLst>
                <a:ext uri="{FF2B5EF4-FFF2-40B4-BE49-F238E27FC236}">
                  <a16:creationId xmlns:a16="http://schemas.microsoft.com/office/drawing/2014/main" id="{255EA871-8FFD-2B08-241D-FD2AB8DD8CA6}"/>
                </a:ext>
              </a:extLst>
            </p:cNvPr>
            <p:cNvCxnSpPr>
              <a:cxnSpLocks noChangeShapeType="1"/>
              <a:stCxn id="81963" idx="2"/>
            </p:cNvCxnSpPr>
            <p:nvPr/>
          </p:nvCxnSpPr>
          <p:spPr bwMode="auto">
            <a:xfrm>
              <a:off x="3951" y="2866"/>
              <a:ext cx="2" cy="886"/>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56" name="AutoShape 193">
              <a:extLst>
                <a:ext uri="{FF2B5EF4-FFF2-40B4-BE49-F238E27FC236}">
                  <a16:creationId xmlns:a16="http://schemas.microsoft.com/office/drawing/2014/main" id="{D49D6CFE-10CD-FB21-79A5-D1B2A66918EE}"/>
                </a:ext>
              </a:extLst>
            </p:cNvPr>
            <p:cNvCxnSpPr>
              <a:cxnSpLocks noChangeShapeType="1"/>
              <a:endCxn id="81950" idx="0"/>
            </p:cNvCxnSpPr>
            <p:nvPr/>
          </p:nvCxnSpPr>
          <p:spPr bwMode="auto">
            <a:xfrm>
              <a:off x="3195" y="3842"/>
              <a:ext cx="2" cy="9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57" name="AutoShape 194">
              <a:extLst>
                <a:ext uri="{FF2B5EF4-FFF2-40B4-BE49-F238E27FC236}">
                  <a16:creationId xmlns:a16="http://schemas.microsoft.com/office/drawing/2014/main" id="{5F240345-A42E-306D-3EE4-A8A13E71622D}"/>
                </a:ext>
              </a:extLst>
            </p:cNvPr>
            <p:cNvCxnSpPr>
              <a:cxnSpLocks noChangeShapeType="1"/>
              <a:stCxn id="81973" idx="2"/>
              <a:endCxn id="81950" idx="3"/>
            </p:cNvCxnSpPr>
            <p:nvPr/>
          </p:nvCxnSpPr>
          <p:spPr bwMode="auto">
            <a:xfrm rot="5400000">
              <a:off x="3472" y="2706"/>
              <a:ext cx="1189" cy="151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1958" name="AutoShape 195">
              <a:extLst>
                <a:ext uri="{FF2B5EF4-FFF2-40B4-BE49-F238E27FC236}">
                  <a16:creationId xmlns:a16="http://schemas.microsoft.com/office/drawing/2014/main" id="{B6298840-EA81-B677-4EF3-EDEB3DE002C6}"/>
                </a:ext>
              </a:extLst>
            </p:cNvPr>
            <p:cNvCxnSpPr>
              <a:cxnSpLocks noChangeShapeType="1"/>
              <a:stCxn id="81950" idx="1"/>
              <a:endCxn id="82043" idx="6"/>
            </p:cNvCxnSpPr>
            <p:nvPr/>
          </p:nvCxnSpPr>
          <p:spPr bwMode="auto">
            <a:xfrm rot="10800000">
              <a:off x="2693" y="4053"/>
              <a:ext cx="389" cy="2"/>
            </a:xfrm>
            <a:prstGeom prst="bentConnector3">
              <a:avLst>
                <a:gd name="adj1" fmla="val 5013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1959" name="Line 196">
              <a:extLst>
                <a:ext uri="{FF2B5EF4-FFF2-40B4-BE49-F238E27FC236}">
                  <a16:creationId xmlns:a16="http://schemas.microsoft.com/office/drawing/2014/main" id="{EFB678DB-2A34-3A6A-2D78-9F91D19BA929}"/>
                </a:ext>
              </a:extLst>
            </p:cNvPr>
            <p:cNvSpPr>
              <a:spLocks noChangeShapeType="1"/>
            </p:cNvSpPr>
            <p:nvPr/>
          </p:nvSpPr>
          <p:spPr bwMode="auto">
            <a:xfrm>
              <a:off x="3192" y="3690"/>
              <a:ext cx="0" cy="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1960" name="Text Box 197">
              <a:extLst>
                <a:ext uri="{FF2B5EF4-FFF2-40B4-BE49-F238E27FC236}">
                  <a16:creationId xmlns:a16="http://schemas.microsoft.com/office/drawing/2014/main" id="{5DF7CD35-4BC5-A688-968F-070B45102775}"/>
                </a:ext>
              </a:extLst>
            </p:cNvPr>
            <p:cNvSpPr txBox="1">
              <a:spLocks noChangeArrowheads="1"/>
            </p:cNvSpPr>
            <p:nvPr/>
          </p:nvSpPr>
          <p:spPr bwMode="auto">
            <a:xfrm>
              <a:off x="1780" y="1004"/>
              <a:ext cx="5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[Business </a:t>
              </a:r>
            </a:p>
            <a:p>
              <a:pPr eaLnBrk="1" hangingPunct="1"/>
              <a:r>
                <a:rPr lang="en-US" altLang="en-US" sz="1200" b="0"/>
                <a:t>Modeling]</a:t>
              </a:r>
              <a:endParaRPr lang="cs-CZ" altLang="en-US" sz="1200" b="0"/>
            </a:p>
          </p:txBody>
        </p:sp>
        <p:sp>
          <p:nvSpPr>
            <p:cNvPr id="81961" name="Text Box 198">
              <a:extLst>
                <a:ext uri="{FF2B5EF4-FFF2-40B4-BE49-F238E27FC236}">
                  <a16:creationId xmlns:a16="http://schemas.microsoft.com/office/drawing/2014/main" id="{0F9535A9-D652-9EB3-86A0-B34B7A452D16}"/>
                </a:ext>
              </a:extLst>
            </p:cNvPr>
            <p:cNvSpPr txBox="1">
              <a:spLocks noChangeArrowheads="1"/>
            </p:cNvSpPr>
            <p:nvPr/>
          </p:nvSpPr>
          <p:spPr bwMode="auto">
            <a:xfrm>
              <a:off x="4847" y="943"/>
              <a:ext cx="5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[Domain </a:t>
              </a:r>
            </a:p>
            <a:p>
              <a:pPr eaLnBrk="1" hangingPunct="1"/>
              <a:r>
                <a:rPr lang="en-US" altLang="en-US" sz="1200" b="0"/>
                <a:t>Modeling</a:t>
              </a:r>
            </a:p>
            <a:p>
              <a:pPr eaLnBrk="1" hangingPunct="1"/>
              <a:r>
                <a:rPr lang="en-US" altLang="en-US" sz="1200" b="0"/>
                <a:t>Only]</a:t>
              </a:r>
              <a:endParaRPr lang="cs-CZ" altLang="en-US" sz="1200" b="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RAD (Rapid Application Development) Model</a:t>
            </a:r>
            <a:endParaRPr lang="en-GB" dirty="0"/>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idx="1"/>
          </p:nvPr>
        </p:nvPicPr>
        <p:blipFill>
          <a:blip r:embed="rId2"/>
          <a:stretch>
            <a:fillRect/>
          </a:stretch>
        </p:blipFill>
        <p:spPr>
          <a:xfrm>
            <a:off x="2335661" y="1624013"/>
            <a:ext cx="7530203" cy="4579937"/>
          </a:xfrm>
        </p:spPr>
      </p:pic>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11</a:t>
            </a:fld>
            <a:endParaRPr lang="cs-CZ"/>
          </a:p>
        </p:txBody>
      </p:sp>
    </p:spTree>
    <p:extLst>
      <p:ext uri="{BB962C8B-B14F-4D97-AF65-F5344CB8AC3E}">
        <p14:creationId xmlns:p14="http://schemas.microsoft.com/office/powerpoint/2010/main" val="35715689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D55769D-A007-A04B-4E76-D78284DFC577}"/>
              </a:ext>
            </a:extLst>
          </p:cNvPr>
          <p:cNvSpPr>
            <a:spLocks noGrp="1" noChangeArrowheads="1"/>
          </p:cNvSpPr>
          <p:nvPr>
            <p:ph type="title"/>
          </p:nvPr>
        </p:nvSpPr>
        <p:spPr/>
        <p:txBody>
          <a:bodyPr/>
          <a:lstStyle/>
          <a:p>
            <a:pPr eaLnBrk="1" hangingPunct="1"/>
            <a:r>
              <a:rPr lang="en-US" altLang="en-US"/>
              <a:t>Workflow Details</a:t>
            </a:r>
          </a:p>
        </p:txBody>
      </p:sp>
      <p:sp>
        <p:nvSpPr>
          <p:cNvPr id="82947" name="Rectangle 3">
            <a:extLst>
              <a:ext uri="{FF2B5EF4-FFF2-40B4-BE49-F238E27FC236}">
                <a16:creationId xmlns:a16="http://schemas.microsoft.com/office/drawing/2014/main" id="{D4B667EF-4582-0AFF-BEE7-D39104E6275C}"/>
              </a:ext>
            </a:extLst>
          </p:cNvPr>
          <p:cNvSpPr>
            <a:spLocks noGrp="1" noChangeArrowheads="1"/>
          </p:cNvSpPr>
          <p:nvPr>
            <p:ph type="body" idx="1"/>
          </p:nvPr>
        </p:nvSpPr>
        <p:spPr>
          <a:xfrm>
            <a:off x="1639889" y="1719264"/>
            <a:ext cx="8912225" cy="4778375"/>
          </a:xfrm>
        </p:spPr>
        <p:txBody>
          <a:bodyPr/>
          <a:lstStyle/>
          <a:p>
            <a:pPr eaLnBrk="1" hangingPunct="1">
              <a:lnSpc>
                <a:spcPct val="80000"/>
              </a:lnSpc>
            </a:pPr>
            <a:r>
              <a:rPr lang="en-US" altLang="en-US" sz="1800" b="1"/>
              <a:t>Assess Business Status</a:t>
            </a:r>
            <a:r>
              <a:rPr lang="en-US" altLang="en-US" sz="1800"/>
              <a:t> – the common business vocabulary is captured and target organization is assessed.</a:t>
            </a:r>
          </a:p>
          <a:p>
            <a:pPr eaLnBrk="1" hangingPunct="1">
              <a:lnSpc>
                <a:spcPct val="80000"/>
              </a:lnSpc>
            </a:pPr>
            <a:r>
              <a:rPr lang="en-US" altLang="en-US" sz="1800" b="1"/>
              <a:t>Describe Current Business</a:t>
            </a:r>
            <a:r>
              <a:rPr lang="en-US" altLang="en-US" sz="1800"/>
              <a:t> – the business model of the current business processes is built in case that reengineering or improving of those processes is needed. </a:t>
            </a:r>
          </a:p>
          <a:p>
            <a:pPr eaLnBrk="1" hangingPunct="1">
              <a:lnSpc>
                <a:spcPct val="80000"/>
              </a:lnSpc>
            </a:pPr>
            <a:r>
              <a:rPr lang="en-US" altLang="en-US" sz="1800" b="1"/>
              <a:t>Identify Business Processes</a:t>
            </a:r>
            <a:r>
              <a:rPr lang="en-US" altLang="en-US" sz="1800"/>
              <a:t> – key business goals are identified as well as business processes.  Business architecture is defined.</a:t>
            </a:r>
          </a:p>
          <a:p>
            <a:pPr eaLnBrk="1" hangingPunct="1">
              <a:lnSpc>
                <a:spcPct val="80000"/>
              </a:lnSpc>
            </a:pPr>
            <a:r>
              <a:rPr lang="en-US" altLang="en-US" sz="1800" b="1"/>
              <a:t>Refine Business Process Definitions</a:t>
            </a:r>
            <a:r>
              <a:rPr lang="en-US" altLang="en-US" sz="1800"/>
              <a:t> – the business use cases are represented in form of structured business use-case models.</a:t>
            </a:r>
          </a:p>
          <a:p>
            <a:pPr eaLnBrk="1" hangingPunct="1">
              <a:lnSpc>
                <a:spcPct val="80000"/>
              </a:lnSpc>
            </a:pPr>
            <a:r>
              <a:rPr lang="en-US" altLang="en-US" sz="1800" b="1"/>
              <a:t>Design Business Process Realizations</a:t>
            </a:r>
            <a:r>
              <a:rPr lang="en-US" altLang="en-US" sz="1800"/>
              <a:t> – complete business model is built. Business workers and entities are identified in class diagrams.  Realizations of business processes are described and specified (e.g. in form of activity diagrams).</a:t>
            </a:r>
          </a:p>
          <a:p>
            <a:pPr eaLnBrk="1" hangingPunct="1">
              <a:lnSpc>
                <a:spcPct val="80000"/>
              </a:lnSpc>
            </a:pPr>
            <a:r>
              <a:rPr lang="en-US" altLang="en-US" sz="1800" b="1"/>
              <a:t>Refine Roles and Responsibilities</a:t>
            </a:r>
            <a:r>
              <a:rPr lang="en-US" altLang="en-US" sz="1800"/>
              <a:t> – business workers and entities are detailed and business model is reviewed.</a:t>
            </a:r>
          </a:p>
          <a:p>
            <a:pPr eaLnBrk="1" hangingPunct="1">
              <a:lnSpc>
                <a:spcPct val="80000"/>
              </a:lnSpc>
            </a:pPr>
            <a:r>
              <a:rPr lang="en-US" altLang="en-US" sz="1800" b="1"/>
              <a:t>Explore Process Automation</a:t>
            </a:r>
            <a:r>
              <a:rPr lang="en-US" altLang="en-US" sz="1800"/>
              <a:t> – the way how the business processes can be automated is discovered and described.</a:t>
            </a:r>
          </a:p>
          <a:p>
            <a:pPr eaLnBrk="1" hangingPunct="1">
              <a:lnSpc>
                <a:spcPct val="80000"/>
              </a:lnSpc>
            </a:pPr>
            <a:r>
              <a:rPr lang="en-US" altLang="en-US" sz="1800" b="1"/>
              <a:t>Develop Domain Model</a:t>
            </a:r>
            <a:r>
              <a:rPr lang="en-US" altLang="en-US" sz="1800"/>
              <a:t> – in case that there is no need of full-scale business model only domain model is built.</a:t>
            </a:r>
          </a:p>
          <a:p>
            <a:pPr eaLnBrk="1" hangingPunct="1">
              <a:lnSpc>
                <a:spcPct val="80000"/>
              </a:lnSpc>
              <a:buFont typeface="Wingdings" panose="05000000000000000000" pitchFamily="2" charset="2"/>
              <a:buNone/>
            </a:pPr>
            <a:endParaRPr lang="en-US" altLang="en-US" sz="1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BD3D9CB-F0AB-02A3-0C7C-666A911A6DF1}"/>
              </a:ext>
            </a:extLst>
          </p:cNvPr>
          <p:cNvSpPr>
            <a:spLocks noGrp="1" noChangeArrowheads="1"/>
          </p:cNvSpPr>
          <p:nvPr>
            <p:ph type="title"/>
          </p:nvPr>
        </p:nvSpPr>
        <p:spPr/>
        <p:txBody>
          <a:bodyPr/>
          <a:lstStyle/>
          <a:p>
            <a:pPr eaLnBrk="1" hangingPunct="1"/>
            <a:r>
              <a:rPr lang="en-US" altLang="en-US"/>
              <a:t>Roles</a:t>
            </a:r>
          </a:p>
        </p:txBody>
      </p:sp>
      <p:sp>
        <p:nvSpPr>
          <p:cNvPr id="83971" name="Rectangle 3">
            <a:extLst>
              <a:ext uri="{FF2B5EF4-FFF2-40B4-BE49-F238E27FC236}">
                <a16:creationId xmlns:a16="http://schemas.microsoft.com/office/drawing/2014/main" id="{13A626D5-009D-97B9-805D-F0BA285A63EA}"/>
              </a:ext>
            </a:extLst>
          </p:cNvPr>
          <p:cNvSpPr>
            <a:spLocks noGrp="1" noChangeArrowheads="1"/>
          </p:cNvSpPr>
          <p:nvPr>
            <p:ph type="body" idx="1"/>
          </p:nvPr>
        </p:nvSpPr>
        <p:spPr/>
        <p:txBody>
          <a:bodyPr/>
          <a:lstStyle/>
          <a:p>
            <a:pPr eaLnBrk="1" hangingPunct="1"/>
            <a:r>
              <a:rPr lang="en-US" altLang="en-US" b="1"/>
              <a:t>Business-Process Analyst</a:t>
            </a:r>
            <a:r>
              <a:rPr lang="en-US" altLang="en-US"/>
              <a:t> leads and coordinates business modeling by outlining the organization being modeled.  Business-Process Analyst establishes the business vision, he/she identifies business actors and use case and their interaction.</a:t>
            </a:r>
          </a:p>
          <a:p>
            <a:pPr eaLnBrk="1" hangingPunct="1"/>
            <a:r>
              <a:rPr lang="en-US" altLang="en-US" b="1"/>
              <a:t>Business Designer</a:t>
            </a:r>
            <a:r>
              <a:rPr lang="en-US" altLang="en-US"/>
              <a:t> details the specification of business use cases.  Business Designer completes the business model that specifies all business processes, workers, and entities.</a:t>
            </a:r>
          </a:p>
          <a:p>
            <a:pPr eaLnBrk="1" hangingPunct="1"/>
            <a:r>
              <a:rPr lang="en-US" altLang="en-US" b="1"/>
              <a:t>Stakeholders</a:t>
            </a:r>
            <a:r>
              <a:rPr lang="en-US" altLang="en-US"/>
              <a:t> provide all necessary input information and reviews.</a:t>
            </a:r>
          </a:p>
          <a:p>
            <a:pPr eaLnBrk="1" hangingPunct="1"/>
            <a:r>
              <a:rPr lang="en-US" altLang="en-US" b="1"/>
              <a:t>Business Reviewer</a:t>
            </a:r>
            <a:r>
              <a:rPr lang="en-US" altLang="en-US"/>
              <a:t> reviews the resulting artifacts.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75C3C97-9A9B-D94C-DAE1-1268D460AB6F}"/>
              </a:ext>
            </a:extLst>
          </p:cNvPr>
          <p:cNvSpPr>
            <a:spLocks noGrp="1" noChangeArrowheads="1"/>
          </p:cNvSpPr>
          <p:nvPr>
            <p:ph type="title"/>
          </p:nvPr>
        </p:nvSpPr>
        <p:spPr/>
        <p:txBody>
          <a:bodyPr/>
          <a:lstStyle/>
          <a:p>
            <a:pPr eaLnBrk="1" hangingPunct="1"/>
            <a:r>
              <a:rPr lang="en-US" altLang="en-US"/>
              <a:t>Key Artifacts</a:t>
            </a:r>
          </a:p>
        </p:txBody>
      </p:sp>
      <p:sp>
        <p:nvSpPr>
          <p:cNvPr id="84995" name="Rectangle 3">
            <a:extLst>
              <a:ext uri="{FF2B5EF4-FFF2-40B4-BE49-F238E27FC236}">
                <a16:creationId xmlns:a16="http://schemas.microsoft.com/office/drawing/2014/main" id="{81FF7DBE-7FE1-1C7B-04C1-0B291964FB74}"/>
              </a:ext>
            </a:extLst>
          </p:cNvPr>
          <p:cNvSpPr>
            <a:spLocks noGrp="1" noChangeArrowheads="1"/>
          </p:cNvSpPr>
          <p:nvPr>
            <p:ph type="body" idx="1"/>
          </p:nvPr>
        </p:nvSpPr>
        <p:spPr/>
        <p:txBody>
          <a:bodyPr/>
          <a:lstStyle/>
          <a:p>
            <a:pPr eaLnBrk="1" hangingPunct="1"/>
            <a:r>
              <a:rPr lang="en-US" altLang="en-US" b="1"/>
              <a:t>Business Vision Document</a:t>
            </a:r>
            <a:r>
              <a:rPr lang="en-US" altLang="en-US"/>
              <a:t> defines the objectives and business goals of the business modeling effort.</a:t>
            </a:r>
          </a:p>
          <a:p>
            <a:pPr eaLnBrk="1" hangingPunct="1"/>
            <a:r>
              <a:rPr lang="en-US" altLang="en-US" b="1"/>
              <a:t>Business Use-Case Model</a:t>
            </a:r>
            <a:r>
              <a:rPr lang="en-US" altLang="en-US"/>
              <a:t> specifies business functions – business processes. Sometimes this model is called as a process map.</a:t>
            </a:r>
          </a:p>
          <a:p>
            <a:pPr eaLnBrk="1" hangingPunct="1"/>
            <a:r>
              <a:rPr lang="en-US" altLang="en-US" b="1"/>
              <a:t>Business Domain Model</a:t>
            </a:r>
            <a:r>
              <a:rPr lang="en-US" altLang="en-US"/>
              <a:t> is the object model that describes business workers and entities and their relationships.</a:t>
            </a:r>
          </a:p>
          <a:p>
            <a:pPr eaLnBrk="1" hangingPunct="1"/>
            <a:r>
              <a:rPr lang="en-US" altLang="en-US" b="1"/>
              <a:t>Business Process Model</a:t>
            </a:r>
            <a:r>
              <a:rPr lang="en-US" altLang="en-US"/>
              <a:t> shows the realization of the business use-cases.  It shows how the business processes are executed.</a:t>
            </a:r>
          </a:p>
          <a:p>
            <a:pPr eaLnBrk="1" hangingPunct="1"/>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627590B-ADA5-8444-318D-B2B5DB693646}"/>
              </a:ext>
            </a:extLst>
          </p:cNvPr>
          <p:cNvSpPr>
            <a:spLocks noGrp="1" noChangeArrowheads="1"/>
          </p:cNvSpPr>
          <p:nvPr>
            <p:ph type="title"/>
          </p:nvPr>
        </p:nvSpPr>
        <p:spPr/>
        <p:txBody>
          <a:bodyPr/>
          <a:lstStyle/>
          <a:p>
            <a:pPr eaLnBrk="1" hangingPunct="1"/>
            <a:r>
              <a:rPr lang="en-US" altLang="en-US"/>
              <a:t>Requirements</a:t>
            </a:r>
          </a:p>
        </p:txBody>
      </p:sp>
      <p:sp>
        <p:nvSpPr>
          <p:cNvPr id="86019" name="Rectangle 3">
            <a:extLst>
              <a:ext uri="{FF2B5EF4-FFF2-40B4-BE49-F238E27FC236}">
                <a16:creationId xmlns:a16="http://schemas.microsoft.com/office/drawing/2014/main" id="{048CCDAD-334A-8067-0A72-6DACB2D6ADA0}"/>
              </a:ext>
            </a:extLst>
          </p:cNvPr>
          <p:cNvSpPr>
            <a:spLocks noGrp="1" noChangeArrowheads="1"/>
          </p:cNvSpPr>
          <p:nvPr>
            <p:ph type="body" idx="1"/>
          </p:nvPr>
        </p:nvSpPr>
        <p:spPr>
          <a:xfrm>
            <a:off x="1639889" y="3116263"/>
            <a:ext cx="8912225" cy="3014662"/>
          </a:xfrm>
        </p:spPr>
        <p:txBody>
          <a:bodyPr>
            <a:normAutofit lnSpcReduction="10000"/>
          </a:bodyPr>
          <a:lstStyle/>
          <a:p>
            <a:pPr eaLnBrk="1" hangingPunct="1">
              <a:lnSpc>
                <a:spcPct val="80000"/>
              </a:lnSpc>
              <a:buFont typeface="Wingdings" panose="05000000000000000000" pitchFamily="2" charset="2"/>
              <a:buNone/>
            </a:pPr>
            <a:r>
              <a:rPr lang="en-US" altLang="en-US" sz="2000"/>
              <a:t>The goals of the requirements discipline are following:</a:t>
            </a:r>
          </a:p>
          <a:p>
            <a:pPr eaLnBrk="1" hangingPunct="1">
              <a:lnSpc>
                <a:spcPct val="80000"/>
              </a:lnSpc>
            </a:pPr>
            <a:r>
              <a:rPr lang="en-US" altLang="en-US" sz="2000"/>
              <a:t>To establish and maintain agreement with the customers and other stakeholders on what the system should do and why</a:t>
            </a:r>
          </a:p>
          <a:p>
            <a:pPr eaLnBrk="1" hangingPunct="1">
              <a:lnSpc>
                <a:spcPct val="80000"/>
              </a:lnSpc>
            </a:pPr>
            <a:r>
              <a:rPr lang="en-US" altLang="en-US" sz="2000"/>
              <a:t>To provide system developers with a better understanding of the system requirements </a:t>
            </a:r>
          </a:p>
          <a:p>
            <a:pPr eaLnBrk="1" hangingPunct="1">
              <a:lnSpc>
                <a:spcPct val="80000"/>
              </a:lnSpc>
            </a:pPr>
            <a:r>
              <a:rPr lang="en-US" altLang="en-US" sz="2000"/>
              <a:t>To define the boundaries of the system </a:t>
            </a:r>
          </a:p>
          <a:p>
            <a:pPr eaLnBrk="1" hangingPunct="1">
              <a:lnSpc>
                <a:spcPct val="80000"/>
              </a:lnSpc>
            </a:pPr>
            <a:r>
              <a:rPr lang="en-US" altLang="en-US" sz="2000"/>
              <a:t>To provide a basis for planning the technical contents of iterations</a:t>
            </a:r>
          </a:p>
          <a:p>
            <a:pPr eaLnBrk="1" hangingPunct="1">
              <a:lnSpc>
                <a:spcPct val="80000"/>
              </a:lnSpc>
            </a:pPr>
            <a:r>
              <a:rPr lang="en-US" altLang="en-US" sz="2000"/>
              <a:t>To provide a basis for estimating cost and time to develop the system</a:t>
            </a:r>
          </a:p>
          <a:p>
            <a:pPr eaLnBrk="1" hangingPunct="1">
              <a:lnSpc>
                <a:spcPct val="80000"/>
              </a:lnSpc>
            </a:pPr>
            <a:r>
              <a:rPr lang="en-US" altLang="en-US" sz="2000"/>
              <a:t>To define a user-interface for the system, focusing on the needs of the users</a:t>
            </a:r>
          </a:p>
          <a:p>
            <a:pPr eaLnBrk="1" hangingPunct="1">
              <a:lnSpc>
                <a:spcPct val="80000"/>
              </a:lnSpc>
            </a:pPr>
            <a:endParaRPr lang="en-US" altLang="en-US" sz="2000"/>
          </a:p>
        </p:txBody>
      </p:sp>
      <p:sp>
        <p:nvSpPr>
          <p:cNvPr id="86020" name="Text Box 4">
            <a:extLst>
              <a:ext uri="{FF2B5EF4-FFF2-40B4-BE49-F238E27FC236}">
                <a16:creationId xmlns:a16="http://schemas.microsoft.com/office/drawing/2014/main" id="{E0476EF3-A08B-BAE0-2ADB-AF632C5CA628}"/>
              </a:ext>
            </a:extLst>
          </p:cNvPr>
          <p:cNvSpPr txBox="1">
            <a:spLocks noChangeArrowheads="1"/>
          </p:cNvSpPr>
          <p:nvPr/>
        </p:nvSpPr>
        <p:spPr bwMode="auto">
          <a:xfrm>
            <a:off x="1616076" y="1487489"/>
            <a:ext cx="8407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The main goal of the requirements discipline is to describe what the system should do by specifying its functionality.  Requirements modeling allows the developers and the customer to agree on that description.</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EB93616-0A9F-02B3-BB6F-1A2E3E896E0B}"/>
              </a:ext>
            </a:extLst>
          </p:cNvPr>
          <p:cNvSpPr>
            <a:spLocks noGrp="1" noChangeArrowheads="1"/>
          </p:cNvSpPr>
          <p:nvPr>
            <p:ph type="title"/>
          </p:nvPr>
        </p:nvSpPr>
        <p:spPr/>
        <p:txBody>
          <a:bodyPr/>
          <a:lstStyle/>
          <a:p>
            <a:pPr eaLnBrk="1" hangingPunct="1"/>
            <a:r>
              <a:rPr lang="en-US" altLang="en-US"/>
              <a:t>Types of Requirements</a:t>
            </a:r>
          </a:p>
        </p:txBody>
      </p:sp>
      <p:sp>
        <p:nvSpPr>
          <p:cNvPr id="87043" name="Rectangle 3">
            <a:extLst>
              <a:ext uri="{FF2B5EF4-FFF2-40B4-BE49-F238E27FC236}">
                <a16:creationId xmlns:a16="http://schemas.microsoft.com/office/drawing/2014/main" id="{CFA6DC70-3695-775C-7F21-E1B7FDCFA3CA}"/>
              </a:ext>
            </a:extLst>
          </p:cNvPr>
          <p:cNvSpPr>
            <a:spLocks noGrp="1" noChangeArrowheads="1"/>
          </p:cNvSpPr>
          <p:nvPr>
            <p:ph type="body" idx="1"/>
          </p:nvPr>
        </p:nvSpPr>
        <p:spPr/>
        <p:txBody>
          <a:bodyPr/>
          <a:lstStyle/>
          <a:p>
            <a:pPr eaLnBrk="1" hangingPunct="1"/>
            <a:r>
              <a:rPr lang="en-US" altLang="en-US" sz="2000" b="1"/>
              <a:t>Functional Requirements</a:t>
            </a:r>
            <a:r>
              <a:rPr lang="en-US" altLang="en-US" sz="2000"/>
              <a:t> (behavioral) are used to express the behavior of a system by specifying both the input and output conditions that are expected to result.</a:t>
            </a:r>
          </a:p>
          <a:p>
            <a:pPr eaLnBrk="1" hangingPunct="1"/>
            <a:r>
              <a:rPr lang="en-US" altLang="en-US" sz="2000" b="1"/>
              <a:t>Supplementary Requirements</a:t>
            </a:r>
            <a:r>
              <a:rPr lang="en-US" altLang="en-US" sz="2000"/>
              <a:t> (nonfunctional) exhibits quality attributes:</a:t>
            </a:r>
          </a:p>
          <a:p>
            <a:pPr lvl="1" eaLnBrk="1" hangingPunct="1"/>
            <a:r>
              <a:rPr lang="en-US" altLang="en-US" sz="2000" b="1"/>
              <a:t>Usability</a:t>
            </a:r>
            <a:r>
              <a:rPr lang="en-US" altLang="en-US" sz="2000"/>
              <a:t> addresses human factors like aesthetic, easy learning, easy of use, and so on</a:t>
            </a:r>
          </a:p>
          <a:p>
            <a:pPr lvl="1" eaLnBrk="1" hangingPunct="1"/>
            <a:r>
              <a:rPr lang="en-US" altLang="en-US" sz="2000" b="1"/>
              <a:t>Reliability </a:t>
            </a:r>
            <a:r>
              <a:rPr lang="en-US" altLang="en-US" sz="2000"/>
              <a:t>addresses frequency and severity of failure, recoverability, and accuracy.</a:t>
            </a:r>
          </a:p>
          <a:p>
            <a:pPr lvl="1" eaLnBrk="1" hangingPunct="1"/>
            <a:r>
              <a:rPr lang="en-US" altLang="en-US" sz="2000" b="1"/>
              <a:t>Performance</a:t>
            </a:r>
            <a:r>
              <a:rPr lang="en-US" altLang="en-US" sz="2000"/>
              <a:t> deals with quantities like transaction rate, speed, response time, and so on.</a:t>
            </a:r>
          </a:p>
          <a:p>
            <a:pPr lvl="1" eaLnBrk="1" hangingPunct="1"/>
            <a:r>
              <a:rPr lang="en-US" altLang="en-US" sz="2000" b="1"/>
              <a:t>Supportability</a:t>
            </a:r>
            <a:r>
              <a:rPr lang="en-US" altLang="en-US" sz="2000"/>
              <a:t> addresses how difficult is to maintain the system and other qualities required to keep the system up-to-date after its release.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AEA6FD7-545E-4E09-67FD-A2228FE1FC06}"/>
              </a:ext>
            </a:extLst>
          </p:cNvPr>
          <p:cNvSpPr>
            <a:spLocks noGrp="1" noChangeArrowheads="1"/>
          </p:cNvSpPr>
          <p:nvPr>
            <p:ph type="title"/>
          </p:nvPr>
        </p:nvSpPr>
        <p:spPr/>
        <p:txBody>
          <a:bodyPr/>
          <a:lstStyle/>
          <a:p>
            <a:pPr eaLnBrk="1" hangingPunct="1"/>
            <a:r>
              <a:rPr lang="en-US" altLang="en-US"/>
              <a:t>Workflow</a:t>
            </a:r>
          </a:p>
        </p:txBody>
      </p:sp>
      <p:grpSp>
        <p:nvGrpSpPr>
          <p:cNvPr id="88067" name="Group 101">
            <a:extLst>
              <a:ext uri="{FF2B5EF4-FFF2-40B4-BE49-F238E27FC236}">
                <a16:creationId xmlns:a16="http://schemas.microsoft.com/office/drawing/2014/main" id="{86D66886-28CE-B548-3CEA-4B251ABA6F1E}"/>
              </a:ext>
            </a:extLst>
          </p:cNvPr>
          <p:cNvGrpSpPr>
            <a:grpSpLocks/>
          </p:cNvGrpSpPr>
          <p:nvPr/>
        </p:nvGrpSpPr>
        <p:grpSpPr bwMode="auto">
          <a:xfrm>
            <a:off x="3632201" y="101601"/>
            <a:ext cx="5865812" cy="6651625"/>
            <a:chOff x="1567" y="64"/>
            <a:chExt cx="3695" cy="4190"/>
          </a:xfrm>
        </p:grpSpPr>
        <p:sp>
          <p:nvSpPr>
            <p:cNvPr id="88068" name="Line 4">
              <a:extLst>
                <a:ext uri="{FF2B5EF4-FFF2-40B4-BE49-F238E27FC236}">
                  <a16:creationId xmlns:a16="http://schemas.microsoft.com/office/drawing/2014/main" id="{A52ADBB9-36AC-37BE-A4DA-9B2146346A08}"/>
                </a:ext>
              </a:extLst>
            </p:cNvPr>
            <p:cNvSpPr>
              <a:spLocks noChangeShapeType="1"/>
            </p:cNvSpPr>
            <p:nvPr/>
          </p:nvSpPr>
          <p:spPr bwMode="auto">
            <a:xfrm>
              <a:off x="1567" y="383"/>
              <a:ext cx="3357"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88069" name="Group 5">
              <a:extLst>
                <a:ext uri="{FF2B5EF4-FFF2-40B4-BE49-F238E27FC236}">
                  <a16:creationId xmlns:a16="http://schemas.microsoft.com/office/drawing/2014/main" id="{23E2344D-58EB-1E5F-6C8D-9B561DC75251}"/>
                </a:ext>
              </a:extLst>
            </p:cNvPr>
            <p:cNvGrpSpPr>
              <a:grpSpLocks/>
            </p:cNvGrpSpPr>
            <p:nvPr/>
          </p:nvGrpSpPr>
          <p:grpSpPr bwMode="auto">
            <a:xfrm>
              <a:off x="2992" y="4031"/>
              <a:ext cx="223" cy="223"/>
              <a:chOff x="2881" y="3966"/>
              <a:chExt cx="282" cy="282"/>
            </a:xfrm>
          </p:grpSpPr>
          <p:sp>
            <p:nvSpPr>
              <p:cNvPr id="88163" name="Oval 6">
                <a:extLst>
                  <a:ext uri="{FF2B5EF4-FFF2-40B4-BE49-F238E27FC236}">
                    <a16:creationId xmlns:a16="http://schemas.microsoft.com/office/drawing/2014/main" id="{236AF5B5-16CE-18B0-263B-C94BB3034AD0}"/>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64" name="Oval 7">
                <a:extLst>
                  <a:ext uri="{FF2B5EF4-FFF2-40B4-BE49-F238E27FC236}">
                    <a16:creationId xmlns:a16="http://schemas.microsoft.com/office/drawing/2014/main" id="{7891ECBC-1676-8BA1-C7CA-5B806F442E2A}"/>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070" name="Oval 8">
              <a:extLst>
                <a:ext uri="{FF2B5EF4-FFF2-40B4-BE49-F238E27FC236}">
                  <a16:creationId xmlns:a16="http://schemas.microsoft.com/office/drawing/2014/main" id="{F898F8C0-3F81-F9D6-5BF3-BAA72A471E95}"/>
                </a:ext>
              </a:extLst>
            </p:cNvPr>
            <p:cNvSpPr>
              <a:spLocks noChangeArrowheads="1"/>
            </p:cNvSpPr>
            <p:nvPr/>
          </p:nvSpPr>
          <p:spPr bwMode="auto">
            <a:xfrm>
              <a:off x="3010" y="64"/>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88071" name="Group 9">
              <a:extLst>
                <a:ext uri="{FF2B5EF4-FFF2-40B4-BE49-F238E27FC236}">
                  <a16:creationId xmlns:a16="http://schemas.microsoft.com/office/drawing/2014/main" id="{34E0CDE3-92DF-11B4-0A65-1AA583ABEABF}"/>
                </a:ext>
              </a:extLst>
            </p:cNvPr>
            <p:cNvGrpSpPr>
              <a:grpSpLocks/>
            </p:cNvGrpSpPr>
            <p:nvPr/>
          </p:nvGrpSpPr>
          <p:grpSpPr bwMode="auto">
            <a:xfrm>
              <a:off x="1864" y="971"/>
              <a:ext cx="649" cy="511"/>
              <a:chOff x="2053" y="2674"/>
              <a:chExt cx="917" cy="736"/>
            </a:xfrm>
          </p:grpSpPr>
          <p:grpSp>
            <p:nvGrpSpPr>
              <p:cNvPr id="88153" name="Group 10">
                <a:extLst>
                  <a:ext uri="{FF2B5EF4-FFF2-40B4-BE49-F238E27FC236}">
                    <a16:creationId xmlns:a16="http://schemas.microsoft.com/office/drawing/2014/main" id="{50047416-2698-D20B-F495-7475178CE789}"/>
                  </a:ext>
                </a:extLst>
              </p:cNvPr>
              <p:cNvGrpSpPr>
                <a:grpSpLocks/>
              </p:cNvGrpSpPr>
              <p:nvPr/>
            </p:nvGrpSpPr>
            <p:grpSpPr bwMode="auto">
              <a:xfrm>
                <a:off x="2247" y="2674"/>
                <a:ext cx="460" cy="314"/>
                <a:chOff x="1383" y="1958"/>
                <a:chExt cx="848" cy="607"/>
              </a:xfrm>
            </p:grpSpPr>
            <p:sp>
              <p:nvSpPr>
                <p:cNvPr id="1104907" name="AutoShape 11">
                  <a:extLst>
                    <a:ext uri="{FF2B5EF4-FFF2-40B4-BE49-F238E27FC236}">
                      <a16:creationId xmlns:a16="http://schemas.microsoft.com/office/drawing/2014/main" id="{9D845650-5F35-3540-3406-1BBB462BCE3E}"/>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56" name="Group 12">
                  <a:extLst>
                    <a:ext uri="{FF2B5EF4-FFF2-40B4-BE49-F238E27FC236}">
                      <a16:creationId xmlns:a16="http://schemas.microsoft.com/office/drawing/2014/main" id="{09202D10-D050-2A80-882A-56D240C7016F}"/>
                    </a:ext>
                  </a:extLst>
                </p:cNvPr>
                <p:cNvGrpSpPr>
                  <a:grpSpLocks/>
                </p:cNvGrpSpPr>
                <p:nvPr/>
              </p:nvGrpSpPr>
              <p:grpSpPr bwMode="auto">
                <a:xfrm>
                  <a:off x="1692" y="2008"/>
                  <a:ext cx="210" cy="284"/>
                  <a:chOff x="3958" y="1770"/>
                  <a:chExt cx="629" cy="943"/>
                </a:xfrm>
              </p:grpSpPr>
              <p:sp>
                <p:nvSpPr>
                  <p:cNvPr id="88161" name="Freeform 13">
                    <a:extLst>
                      <a:ext uri="{FF2B5EF4-FFF2-40B4-BE49-F238E27FC236}">
                        <a16:creationId xmlns:a16="http://schemas.microsoft.com/office/drawing/2014/main" id="{B5350144-23E0-1976-B594-A4B8D2185F1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62" name="Freeform 14">
                    <a:extLst>
                      <a:ext uri="{FF2B5EF4-FFF2-40B4-BE49-F238E27FC236}">
                        <a16:creationId xmlns:a16="http://schemas.microsoft.com/office/drawing/2014/main" id="{44CCAD56-8D53-C3F2-C22B-1B106D108601}"/>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57" name="Group 15">
                  <a:extLst>
                    <a:ext uri="{FF2B5EF4-FFF2-40B4-BE49-F238E27FC236}">
                      <a16:creationId xmlns:a16="http://schemas.microsoft.com/office/drawing/2014/main" id="{D782C142-E414-74DA-0B00-58E02738FE11}"/>
                    </a:ext>
                  </a:extLst>
                </p:cNvPr>
                <p:cNvGrpSpPr>
                  <a:grpSpLocks/>
                </p:cNvGrpSpPr>
                <p:nvPr/>
              </p:nvGrpSpPr>
              <p:grpSpPr bwMode="auto">
                <a:xfrm>
                  <a:off x="1486" y="2055"/>
                  <a:ext cx="250" cy="422"/>
                  <a:chOff x="1461" y="2355"/>
                  <a:chExt cx="250" cy="422"/>
                </a:xfrm>
              </p:grpSpPr>
              <p:sp>
                <p:nvSpPr>
                  <p:cNvPr id="88159" name="AutoShape 16">
                    <a:extLst>
                      <a:ext uri="{FF2B5EF4-FFF2-40B4-BE49-F238E27FC236}">
                        <a16:creationId xmlns:a16="http://schemas.microsoft.com/office/drawing/2014/main" id="{5BDA606C-D73A-7149-D4AE-02D15592130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60" name="Oval 17">
                    <a:extLst>
                      <a:ext uri="{FF2B5EF4-FFF2-40B4-BE49-F238E27FC236}">
                        <a16:creationId xmlns:a16="http://schemas.microsoft.com/office/drawing/2014/main" id="{58A85FEB-3F91-F5CB-5B1B-30309590E219}"/>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58" name="AutoShape 18">
                  <a:extLst>
                    <a:ext uri="{FF2B5EF4-FFF2-40B4-BE49-F238E27FC236}">
                      <a16:creationId xmlns:a16="http://schemas.microsoft.com/office/drawing/2014/main" id="{FC3F47D0-5D81-5D30-4D70-EA3C2F26F409}"/>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54" name="Text Box 19">
                <a:extLst>
                  <a:ext uri="{FF2B5EF4-FFF2-40B4-BE49-F238E27FC236}">
                    <a16:creationId xmlns:a16="http://schemas.microsoft.com/office/drawing/2014/main" id="{D977526F-7424-59A2-9257-0DC1E92AB2DE}"/>
                  </a:ext>
                </a:extLst>
              </p:cNvPr>
              <p:cNvSpPr txBox="1">
                <a:spLocks noChangeArrowheads="1"/>
              </p:cNvSpPr>
              <p:nvPr/>
            </p:nvSpPr>
            <p:spPr bwMode="auto">
              <a:xfrm>
                <a:off x="2053" y="2995"/>
                <a:ext cx="91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Analyze the</a:t>
                </a:r>
              </a:p>
              <a:p>
                <a:pPr eaLnBrk="1" hangingPunct="1"/>
                <a:r>
                  <a:rPr lang="en-US" altLang="en-US" sz="1200"/>
                  <a:t>Problem</a:t>
                </a:r>
                <a:endParaRPr lang="cs-CZ" altLang="en-US" sz="1200"/>
              </a:p>
            </p:txBody>
          </p:sp>
        </p:grpSp>
        <p:sp>
          <p:nvSpPr>
            <p:cNvPr id="88072" name="Text Box 20">
              <a:extLst>
                <a:ext uri="{FF2B5EF4-FFF2-40B4-BE49-F238E27FC236}">
                  <a16:creationId xmlns:a16="http://schemas.microsoft.com/office/drawing/2014/main" id="{5DA705E0-FFE9-207C-7553-01F9CAB5EF25}"/>
                </a:ext>
              </a:extLst>
            </p:cNvPr>
            <p:cNvSpPr txBox="1">
              <a:spLocks noChangeArrowheads="1"/>
            </p:cNvSpPr>
            <p:nvPr/>
          </p:nvSpPr>
          <p:spPr bwMode="auto">
            <a:xfrm>
              <a:off x="2095" y="423"/>
              <a:ext cx="7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[New System]</a:t>
              </a:r>
              <a:endParaRPr lang="cs-CZ" altLang="en-US" sz="1200" b="0"/>
            </a:p>
          </p:txBody>
        </p:sp>
        <p:sp>
          <p:nvSpPr>
            <p:cNvPr id="88073" name="AutoShape 21">
              <a:extLst>
                <a:ext uri="{FF2B5EF4-FFF2-40B4-BE49-F238E27FC236}">
                  <a16:creationId xmlns:a16="http://schemas.microsoft.com/office/drawing/2014/main" id="{11792725-CD3E-E51C-1FDB-144EBF09FE30}"/>
                </a:ext>
              </a:extLst>
            </p:cNvPr>
            <p:cNvSpPr>
              <a:spLocks noChangeArrowheads="1"/>
            </p:cNvSpPr>
            <p:nvPr/>
          </p:nvSpPr>
          <p:spPr bwMode="auto">
            <a:xfrm>
              <a:off x="2989" y="482"/>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88074" name="Group 22">
              <a:extLst>
                <a:ext uri="{FF2B5EF4-FFF2-40B4-BE49-F238E27FC236}">
                  <a16:creationId xmlns:a16="http://schemas.microsoft.com/office/drawing/2014/main" id="{5CDA6888-3688-4A42-1A01-7B941564620E}"/>
                </a:ext>
              </a:extLst>
            </p:cNvPr>
            <p:cNvGrpSpPr>
              <a:grpSpLocks/>
            </p:cNvGrpSpPr>
            <p:nvPr/>
          </p:nvGrpSpPr>
          <p:grpSpPr bwMode="auto">
            <a:xfrm>
              <a:off x="3565" y="973"/>
              <a:ext cx="665" cy="626"/>
              <a:chOff x="2047" y="2674"/>
              <a:chExt cx="939" cy="902"/>
            </a:xfrm>
          </p:grpSpPr>
          <p:grpSp>
            <p:nvGrpSpPr>
              <p:cNvPr id="88143" name="Group 23">
                <a:extLst>
                  <a:ext uri="{FF2B5EF4-FFF2-40B4-BE49-F238E27FC236}">
                    <a16:creationId xmlns:a16="http://schemas.microsoft.com/office/drawing/2014/main" id="{9CE4D53A-E96D-340C-FAA2-6E696266622D}"/>
                  </a:ext>
                </a:extLst>
              </p:cNvPr>
              <p:cNvGrpSpPr>
                <a:grpSpLocks/>
              </p:cNvGrpSpPr>
              <p:nvPr/>
            </p:nvGrpSpPr>
            <p:grpSpPr bwMode="auto">
              <a:xfrm>
                <a:off x="2247" y="2674"/>
                <a:ext cx="460" cy="314"/>
                <a:chOff x="1383" y="1958"/>
                <a:chExt cx="848" cy="607"/>
              </a:xfrm>
            </p:grpSpPr>
            <p:sp>
              <p:nvSpPr>
                <p:cNvPr id="1104920" name="AutoShape 24">
                  <a:extLst>
                    <a:ext uri="{FF2B5EF4-FFF2-40B4-BE49-F238E27FC236}">
                      <a16:creationId xmlns:a16="http://schemas.microsoft.com/office/drawing/2014/main" id="{AF634C1E-191E-5AF2-28EC-8903C3B27603}"/>
                    </a:ext>
                  </a:extLst>
                </p:cNvPr>
                <p:cNvSpPr>
                  <a:spLocks noChangeArrowheads="1"/>
                </p:cNvSpPr>
                <p:nvPr/>
              </p:nvSpPr>
              <p:spPr bwMode="auto">
                <a:xfrm>
                  <a:off x="1384" y="1958"/>
                  <a:ext cx="846"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46" name="Group 25">
                  <a:extLst>
                    <a:ext uri="{FF2B5EF4-FFF2-40B4-BE49-F238E27FC236}">
                      <a16:creationId xmlns:a16="http://schemas.microsoft.com/office/drawing/2014/main" id="{5DD11D75-883B-AE56-F103-9A5EB770912F}"/>
                    </a:ext>
                  </a:extLst>
                </p:cNvPr>
                <p:cNvGrpSpPr>
                  <a:grpSpLocks/>
                </p:cNvGrpSpPr>
                <p:nvPr/>
              </p:nvGrpSpPr>
              <p:grpSpPr bwMode="auto">
                <a:xfrm>
                  <a:off x="1692" y="2008"/>
                  <a:ext cx="210" cy="284"/>
                  <a:chOff x="3958" y="1770"/>
                  <a:chExt cx="629" cy="943"/>
                </a:xfrm>
              </p:grpSpPr>
              <p:sp>
                <p:nvSpPr>
                  <p:cNvPr id="88151" name="Freeform 26">
                    <a:extLst>
                      <a:ext uri="{FF2B5EF4-FFF2-40B4-BE49-F238E27FC236}">
                        <a16:creationId xmlns:a16="http://schemas.microsoft.com/office/drawing/2014/main" id="{C53F4A38-EA2F-2952-2B9B-6AB47AED768A}"/>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52" name="Freeform 27">
                    <a:extLst>
                      <a:ext uri="{FF2B5EF4-FFF2-40B4-BE49-F238E27FC236}">
                        <a16:creationId xmlns:a16="http://schemas.microsoft.com/office/drawing/2014/main" id="{2832EBF1-FA09-3D69-2D05-D885FFFBDB9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47" name="Group 28">
                  <a:extLst>
                    <a:ext uri="{FF2B5EF4-FFF2-40B4-BE49-F238E27FC236}">
                      <a16:creationId xmlns:a16="http://schemas.microsoft.com/office/drawing/2014/main" id="{79B752C2-26EE-B511-3E93-2ADA21C07498}"/>
                    </a:ext>
                  </a:extLst>
                </p:cNvPr>
                <p:cNvGrpSpPr>
                  <a:grpSpLocks/>
                </p:cNvGrpSpPr>
                <p:nvPr/>
              </p:nvGrpSpPr>
              <p:grpSpPr bwMode="auto">
                <a:xfrm>
                  <a:off x="1486" y="2055"/>
                  <a:ext cx="250" cy="422"/>
                  <a:chOff x="1461" y="2355"/>
                  <a:chExt cx="250" cy="422"/>
                </a:xfrm>
              </p:grpSpPr>
              <p:sp>
                <p:nvSpPr>
                  <p:cNvPr id="88149" name="AutoShape 29">
                    <a:extLst>
                      <a:ext uri="{FF2B5EF4-FFF2-40B4-BE49-F238E27FC236}">
                        <a16:creationId xmlns:a16="http://schemas.microsoft.com/office/drawing/2014/main" id="{7927A750-9311-9F65-F91C-6295822D85AA}"/>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50" name="Oval 30">
                    <a:extLst>
                      <a:ext uri="{FF2B5EF4-FFF2-40B4-BE49-F238E27FC236}">
                        <a16:creationId xmlns:a16="http://schemas.microsoft.com/office/drawing/2014/main" id="{FD06DB01-86A3-C799-ABC9-07D45BA637A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48" name="AutoShape 31">
                  <a:extLst>
                    <a:ext uri="{FF2B5EF4-FFF2-40B4-BE49-F238E27FC236}">
                      <a16:creationId xmlns:a16="http://schemas.microsoft.com/office/drawing/2014/main" id="{5CFB97F3-13A3-BCFE-D499-F0020447C4E1}"/>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44" name="Text Box 32">
                <a:extLst>
                  <a:ext uri="{FF2B5EF4-FFF2-40B4-BE49-F238E27FC236}">
                    <a16:creationId xmlns:a16="http://schemas.microsoft.com/office/drawing/2014/main" id="{2790F7B7-4F54-D5E8-DBE1-C0128BA77E1F}"/>
                  </a:ext>
                </a:extLst>
              </p:cNvPr>
              <p:cNvSpPr txBox="1">
                <a:spLocks noChangeArrowheads="1"/>
              </p:cNvSpPr>
              <p:nvPr/>
            </p:nvSpPr>
            <p:spPr bwMode="auto">
              <a:xfrm>
                <a:off x="2047" y="2995"/>
                <a:ext cx="939"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Understand</a:t>
                </a:r>
              </a:p>
              <a:p>
                <a:pPr eaLnBrk="1" hangingPunct="1"/>
                <a:r>
                  <a:rPr lang="en-US" altLang="en-US" sz="1200"/>
                  <a:t>Stakeholder</a:t>
                </a:r>
              </a:p>
              <a:p>
                <a:pPr eaLnBrk="1" hangingPunct="1"/>
                <a:r>
                  <a:rPr lang="en-US" altLang="en-US" sz="1200"/>
                  <a:t>Needs</a:t>
                </a:r>
                <a:endParaRPr lang="cs-CZ" altLang="en-US" sz="1200"/>
              </a:p>
            </p:txBody>
          </p:sp>
        </p:grpSp>
        <p:grpSp>
          <p:nvGrpSpPr>
            <p:cNvPr id="88075" name="Group 33">
              <a:extLst>
                <a:ext uri="{FF2B5EF4-FFF2-40B4-BE49-F238E27FC236}">
                  <a16:creationId xmlns:a16="http://schemas.microsoft.com/office/drawing/2014/main" id="{27F66D3F-AF78-65A0-7B39-5E5800928334}"/>
                </a:ext>
              </a:extLst>
            </p:cNvPr>
            <p:cNvGrpSpPr>
              <a:grpSpLocks/>
            </p:cNvGrpSpPr>
            <p:nvPr/>
          </p:nvGrpSpPr>
          <p:grpSpPr bwMode="auto">
            <a:xfrm>
              <a:off x="4257" y="1954"/>
              <a:ext cx="944" cy="511"/>
              <a:chOff x="1854" y="2674"/>
              <a:chExt cx="1331" cy="736"/>
            </a:xfrm>
          </p:grpSpPr>
          <p:grpSp>
            <p:nvGrpSpPr>
              <p:cNvPr id="88133" name="Group 34">
                <a:extLst>
                  <a:ext uri="{FF2B5EF4-FFF2-40B4-BE49-F238E27FC236}">
                    <a16:creationId xmlns:a16="http://schemas.microsoft.com/office/drawing/2014/main" id="{E7E41610-CBA9-C06F-4E7E-106F1F1AACAE}"/>
                  </a:ext>
                </a:extLst>
              </p:cNvPr>
              <p:cNvGrpSpPr>
                <a:grpSpLocks/>
              </p:cNvGrpSpPr>
              <p:nvPr/>
            </p:nvGrpSpPr>
            <p:grpSpPr bwMode="auto">
              <a:xfrm>
                <a:off x="2247" y="2674"/>
                <a:ext cx="460" cy="314"/>
                <a:chOff x="1383" y="1958"/>
                <a:chExt cx="848" cy="607"/>
              </a:xfrm>
            </p:grpSpPr>
            <p:sp>
              <p:nvSpPr>
                <p:cNvPr id="1104931" name="AutoShape 35">
                  <a:extLst>
                    <a:ext uri="{FF2B5EF4-FFF2-40B4-BE49-F238E27FC236}">
                      <a16:creationId xmlns:a16="http://schemas.microsoft.com/office/drawing/2014/main" id="{3F76446F-F34F-25B9-5DA7-9589D97E12E2}"/>
                    </a:ext>
                  </a:extLst>
                </p:cNvPr>
                <p:cNvSpPr>
                  <a:spLocks noChangeArrowheads="1"/>
                </p:cNvSpPr>
                <p:nvPr/>
              </p:nvSpPr>
              <p:spPr bwMode="auto">
                <a:xfrm>
                  <a:off x="1384"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36" name="Group 36">
                  <a:extLst>
                    <a:ext uri="{FF2B5EF4-FFF2-40B4-BE49-F238E27FC236}">
                      <a16:creationId xmlns:a16="http://schemas.microsoft.com/office/drawing/2014/main" id="{922DBB8B-C817-C7B5-4A53-3A8666CC836E}"/>
                    </a:ext>
                  </a:extLst>
                </p:cNvPr>
                <p:cNvGrpSpPr>
                  <a:grpSpLocks/>
                </p:cNvGrpSpPr>
                <p:nvPr/>
              </p:nvGrpSpPr>
              <p:grpSpPr bwMode="auto">
                <a:xfrm>
                  <a:off x="1692" y="2008"/>
                  <a:ext cx="210" cy="284"/>
                  <a:chOff x="3958" y="1770"/>
                  <a:chExt cx="629" cy="943"/>
                </a:xfrm>
              </p:grpSpPr>
              <p:sp>
                <p:nvSpPr>
                  <p:cNvPr id="88141" name="Freeform 37">
                    <a:extLst>
                      <a:ext uri="{FF2B5EF4-FFF2-40B4-BE49-F238E27FC236}">
                        <a16:creationId xmlns:a16="http://schemas.microsoft.com/office/drawing/2014/main" id="{778CFDA6-0431-E6FB-45F2-7E200AA7C24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42" name="Freeform 38">
                    <a:extLst>
                      <a:ext uri="{FF2B5EF4-FFF2-40B4-BE49-F238E27FC236}">
                        <a16:creationId xmlns:a16="http://schemas.microsoft.com/office/drawing/2014/main" id="{9FF5E094-0D0A-A10F-AFFE-F4200B7183A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37" name="Group 39">
                  <a:extLst>
                    <a:ext uri="{FF2B5EF4-FFF2-40B4-BE49-F238E27FC236}">
                      <a16:creationId xmlns:a16="http://schemas.microsoft.com/office/drawing/2014/main" id="{97E6E159-99EF-0922-51BE-0F69A668E7A3}"/>
                    </a:ext>
                  </a:extLst>
                </p:cNvPr>
                <p:cNvGrpSpPr>
                  <a:grpSpLocks/>
                </p:cNvGrpSpPr>
                <p:nvPr/>
              </p:nvGrpSpPr>
              <p:grpSpPr bwMode="auto">
                <a:xfrm>
                  <a:off x="1486" y="2055"/>
                  <a:ext cx="250" cy="422"/>
                  <a:chOff x="1461" y="2355"/>
                  <a:chExt cx="250" cy="422"/>
                </a:xfrm>
              </p:grpSpPr>
              <p:sp>
                <p:nvSpPr>
                  <p:cNvPr id="88139" name="AutoShape 40">
                    <a:extLst>
                      <a:ext uri="{FF2B5EF4-FFF2-40B4-BE49-F238E27FC236}">
                        <a16:creationId xmlns:a16="http://schemas.microsoft.com/office/drawing/2014/main" id="{B2D11F4E-6401-BD28-94D9-28901F6EBC0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40" name="Oval 41">
                    <a:extLst>
                      <a:ext uri="{FF2B5EF4-FFF2-40B4-BE49-F238E27FC236}">
                        <a16:creationId xmlns:a16="http://schemas.microsoft.com/office/drawing/2014/main" id="{E54B899E-F724-84F2-826A-C91D4B2DA579}"/>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38" name="AutoShape 42">
                  <a:extLst>
                    <a:ext uri="{FF2B5EF4-FFF2-40B4-BE49-F238E27FC236}">
                      <a16:creationId xmlns:a16="http://schemas.microsoft.com/office/drawing/2014/main" id="{5680E05D-E7B8-4478-60D2-84B4DE5EE598}"/>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34" name="Text Box 43">
                <a:extLst>
                  <a:ext uri="{FF2B5EF4-FFF2-40B4-BE49-F238E27FC236}">
                    <a16:creationId xmlns:a16="http://schemas.microsoft.com/office/drawing/2014/main" id="{9F775BD7-553A-5FB8-6D14-836919CF6D5B}"/>
                  </a:ext>
                </a:extLst>
              </p:cNvPr>
              <p:cNvSpPr txBox="1">
                <a:spLocks noChangeArrowheads="1"/>
              </p:cNvSpPr>
              <p:nvPr/>
            </p:nvSpPr>
            <p:spPr bwMode="auto">
              <a:xfrm>
                <a:off x="1854" y="2995"/>
                <a:ext cx="133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 Changing</a:t>
                </a:r>
              </a:p>
              <a:p>
                <a:pPr eaLnBrk="1" hangingPunct="1"/>
                <a:r>
                  <a:rPr lang="en-US" altLang="en-US" sz="1200"/>
                  <a:t>Requirements</a:t>
                </a:r>
                <a:endParaRPr lang="cs-CZ" altLang="en-US" sz="1200"/>
              </a:p>
            </p:txBody>
          </p:sp>
        </p:grpSp>
        <p:grpSp>
          <p:nvGrpSpPr>
            <p:cNvPr id="88076" name="Group 44">
              <a:extLst>
                <a:ext uri="{FF2B5EF4-FFF2-40B4-BE49-F238E27FC236}">
                  <a16:creationId xmlns:a16="http://schemas.microsoft.com/office/drawing/2014/main" id="{8764E7D6-2380-418E-49A3-0171ACC0E79E}"/>
                </a:ext>
              </a:extLst>
            </p:cNvPr>
            <p:cNvGrpSpPr>
              <a:grpSpLocks/>
            </p:cNvGrpSpPr>
            <p:nvPr/>
          </p:nvGrpSpPr>
          <p:grpSpPr bwMode="auto">
            <a:xfrm>
              <a:off x="1871" y="2405"/>
              <a:ext cx="580" cy="511"/>
              <a:chOff x="2107" y="2674"/>
              <a:chExt cx="819" cy="736"/>
            </a:xfrm>
          </p:grpSpPr>
          <p:grpSp>
            <p:nvGrpSpPr>
              <p:cNvPr id="88123" name="Group 45">
                <a:extLst>
                  <a:ext uri="{FF2B5EF4-FFF2-40B4-BE49-F238E27FC236}">
                    <a16:creationId xmlns:a16="http://schemas.microsoft.com/office/drawing/2014/main" id="{D0553EAF-D8C5-095D-7EB2-DC1E9057BA8F}"/>
                  </a:ext>
                </a:extLst>
              </p:cNvPr>
              <p:cNvGrpSpPr>
                <a:grpSpLocks/>
              </p:cNvGrpSpPr>
              <p:nvPr/>
            </p:nvGrpSpPr>
            <p:grpSpPr bwMode="auto">
              <a:xfrm>
                <a:off x="2247" y="2674"/>
                <a:ext cx="460" cy="314"/>
                <a:chOff x="1383" y="1958"/>
                <a:chExt cx="848" cy="607"/>
              </a:xfrm>
            </p:grpSpPr>
            <p:sp>
              <p:nvSpPr>
                <p:cNvPr id="1104942" name="AutoShape 46">
                  <a:extLst>
                    <a:ext uri="{FF2B5EF4-FFF2-40B4-BE49-F238E27FC236}">
                      <a16:creationId xmlns:a16="http://schemas.microsoft.com/office/drawing/2014/main" id="{86F6E21E-3152-85D3-77CA-110A48312BFF}"/>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26" name="Group 47">
                  <a:extLst>
                    <a:ext uri="{FF2B5EF4-FFF2-40B4-BE49-F238E27FC236}">
                      <a16:creationId xmlns:a16="http://schemas.microsoft.com/office/drawing/2014/main" id="{EEB9913F-EC15-CB67-2886-C43755528593}"/>
                    </a:ext>
                  </a:extLst>
                </p:cNvPr>
                <p:cNvGrpSpPr>
                  <a:grpSpLocks/>
                </p:cNvGrpSpPr>
                <p:nvPr/>
              </p:nvGrpSpPr>
              <p:grpSpPr bwMode="auto">
                <a:xfrm>
                  <a:off x="1692" y="2008"/>
                  <a:ext cx="210" cy="284"/>
                  <a:chOff x="3958" y="1770"/>
                  <a:chExt cx="629" cy="943"/>
                </a:xfrm>
              </p:grpSpPr>
              <p:sp>
                <p:nvSpPr>
                  <p:cNvPr id="88131" name="Freeform 48">
                    <a:extLst>
                      <a:ext uri="{FF2B5EF4-FFF2-40B4-BE49-F238E27FC236}">
                        <a16:creationId xmlns:a16="http://schemas.microsoft.com/office/drawing/2014/main" id="{2DCF8EB2-FBA9-C0F3-E6B9-7DA0186CE6F7}"/>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32" name="Freeform 49">
                    <a:extLst>
                      <a:ext uri="{FF2B5EF4-FFF2-40B4-BE49-F238E27FC236}">
                        <a16:creationId xmlns:a16="http://schemas.microsoft.com/office/drawing/2014/main" id="{EFEDC0C9-0D80-AC3A-71C3-4A4BA5BFB4DE}"/>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27" name="Group 50">
                  <a:extLst>
                    <a:ext uri="{FF2B5EF4-FFF2-40B4-BE49-F238E27FC236}">
                      <a16:creationId xmlns:a16="http://schemas.microsoft.com/office/drawing/2014/main" id="{8DF58F1D-C13C-7B60-31A7-82FD8D1AE959}"/>
                    </a:ext>
                  </a:extLst>
                </p:cNvPr>
                <p:cNvGrpSpPr>
                  <a:grpSpLocks/>
                </p:cNvGrpSpPr>
                <p:nvPr/>
              </p:nvGrpSpPr>
              <p:grpSpPr bwMode="auto">
                <a:xfrm>
                  <a:off x="1486" y="2055"/>
                  <a:ext cx="250" cy="422"/>
                  <a:chOff x="1461" y="2355"/>
                  <a:chExt cx="250" cy="422"/>
                </a:xfrm>
              </p:grpSpPr>
              <p:sp>
                <p:nvSpPr>
                  <p:cNvPr id="88129" name="AutoShape 51">
                    <a:extLst>
                      <a:ext uri="{FF2B5EF4-FFF2-40B4-BE49-F238E27FC236}">
                        <a16:creationId xmlns:a16="http://schemas.microsoft.com/office/drawing/2014/main" id="{83248932-35B0-27B9-929E-5B70EE2A0C12}"/>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30" name="Oval 52">
                    <a:extLst>
                      <a:ext uri="{FF2B5EF4-FFF2-40B4-BE49-F238E27FC236}">
                        <a16:creationId xmlns:a16="http://schemas.microsoft.com/office/drawing/2014/main" id="{3EFE3515-9489-555C-D144-FA9B08AB763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28" name="AutoShape 53">
                  <a:extLst>
                    <a:ext uri="{FF2B5EF4-FFF2-40B4-BE49-F238E27FC236}">
                      <a16:creationId xmlns:a16="http://schemas.microsoft.com/office/drawing/2014/main" id="{1EB161CF-2E7B-DCFF-55FA-E128F7EFEF8B}"/>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24" name="Text Box 54">
                <a:extLst>
                  <a:ext uri="{FF2B5EF4-FFF2-40B4-BE49-F238E27FC236}">
                    <a16:creationId xmlns:a16="http://schemas.microsoft.com/office/drawing/2014/main" id="{C6D88B65-D0E0-677D-FA1E-D05C04AC30B1}"/>
                  </a:ext>
                </a:extLst>
              </p:cNvPr>
              <p:cNvSpPr txBox="1">
                <a:spLocks noChangeArrowheads="1"/>
              </p:cNvSpPr>
              <p:nvPr/>
            </p:nvSpPr>
            <p:spPr bwMode="auto">
              <a:xfrm>
                <a:off x="2107" y="2995"/>
                <a:ext cx="819"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Define the</a:t>
                </a:r>
              </a:p>
              <a:p>
                <a:pPr eaLnBrk="1" hangingPunct="1"/>
                <a:r>
                  <a:rPr lang="en-US" altLang="en-US" sz="1200"/>
                  <a:t>System</a:t>
                </a:r>
                <a:endParaRPr lang="cs-CZ" altLang="en-US" sz="1200"/>
              </a:p>
            </p:txBody>
          </p:sp>
        </p:grpSp>
        <p:grpSp>
          <p:nvGrpSpPr>
            <p:cNvPr id="88077" name="Group 55">
              <a:extLst>
                <a:ext uri="{FF2B5EF4-FFF2-40B4-BE49-F238E27FC236}">
                  <a16:creationId xmlns:a16="http://schemas.microsoft.com/office/drawing/2014/main" id="{230D0AF5-22E2-5F7F-B429-72207A7A3C79}"/>
                </a:ext>
              </a:extLst>
            </p:cNvPr>
            <p:cNvGrpSpPr>
              <a:grpSpLocks/>
            </p:cNvGrpSpPr>
            <p:nvPr/>
          </p:nvGrpSpPr>
          <p:grpSpPr bwMode="auto">
            <a:xfrm>
              <a:off x="2595" y="2405"/>
              <a:ext cx="959" cy="511"/>
              <a:chOff x="1842" y="2674"/>
              <a:chExt cx="1354" cy="736"/>
            </a:xfrm>
          </p:grpSpPr>
          <p:grpSp>
            <p:nvGrpSpPr>
              <p:cNvPr id="88113" name="Group 56">
                <a:extLst>
                  <a:ext uri="{FF2B5EF4-FFF2-40B4-BE49-F238E27FC236}">
                    <a16:creationId xmlns:a16="http://schemas.microsoft.com/office/drawing/2014/main" id="{2B6ED32F-056B-261D-59BA-F448C5C981DF}"/>
                  </a:ext>
                </a:extLst>
              </p:cNvPr>
              <p:cNvGrpSpPr>
                <a:grpSpLocks/>
              </p:cNvGrpSpPr>
              <p:nvPr/>
            </p:nvGrpSpPr>
            <p:grpSpPr bwMode="auto">
              <a:xfrm>
                <a:off x="2247" y="2674"/>
                <a:ext cx="460" cy="314"/>
                <a:chOff x="1383" y="1958"/>
                <a:chExt cx="848" cy="607"/>
              </a:xfrm>
            </p:grpSpPr>
            <p:sp>
              <p:nvSpPr>
                <p:cNvPr id="1104953" name="AutoShape 57">
                  <a:extLst>
                    <a:ext uri="{FF2B5EF4-FFF2-40B4-BE49-F238E27FC236}">
                      <a16:creationId xmlns:a16="http://schemas.microsoft.com/office/drawing/2014/main" id="{F48A4EA7-45FB-8907-57A1-589AA5D7F66D}"/>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16" name="Group 58">
                  <a:extLst>
                    <a:ext uri="{FF2B5EF4-FFF2-40B4-BE49-F238E27FC236}">
                      <a16:creationId xmlns:a16="http://schemas.microsoft.com/office/drawing/2014/main" id="{2AFE2F9B-B1AD-327F-B502-D5A5D3789862}"/>
                    </a:ext>
                  </a:extLst>
                </p:cNvPr>
                <p:cNvGrpSpPr>
                  <a:grpSpLocks/>
                </p:cNvGrpSpPr>
                <p:nvPr/>
              </p:nvGrpSpPr>
              <p:grpSpPr bwMode="auto">
                <a:xfrm>
                  <a:off x="1692" y="2008"/>
                  <a:ext cx="210" cy="284"/>
                  <a:chOff x="3958" y="1770"/>
                  <a:chExt cx="629" cy="943"/>
                </a:xfrm>
              </p:grpSpPr>
              <p:sp>
                <p:nvSpPr>
                  <p:cNvPr id="88121" name="Freeform 59">
                    <a:extLst>
                      <a:ext uri="{FF2B5EF4-FFF2-40B4-BE49-F238E27FC236}">
                        <a16:creationId xmlns:a16="http://schemas.microsoft.com/office/drawing/2014/main" id="{29C805FB-EE21-106C-C6B3-48D1E85D9358}"/>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22" name="Freeform 60">
                    <a:extLst>
                      <a:ext uri="{FF2B5EF4-FFF2-40B4-BE49-F238E27FC236}">
                        <a16:creationId xmlns:a16="http://schemas.microsoft.com/office/drawing/2014/main" id="{B78B6D28-7438-8419-5FDE-810D2C6F215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17" name="Group 61">
                  <a:extLst>
                    <a:ext uri="{FF2B5EF4-FFF2-40B4-BE49-F238E27FC236}">
                      <a16:creationId xmlns:a16="http://schemas.microsoft.com/office/drawing/2014/main" id="{A8608A11-1923-24E4-A52D-F8DC2752567F}"/>
                    </a:ext>
                  </a:extLst>
                </p:cNvPr>
                <p:cNvGrpSpPr>
                  <a:grpSpLocks/>
                </p:cNvGrpSpPr>
                <p:nvPr/>
              </p:nvGrpSpPr>
              <p:grpSpPr bwMode="auto">
                <a:xfrm>
                  <a:off x="1486" y="2055"/>
                  <a:ext cx="250" cy="422"/>
                  <a:chOff x="1461" y="2355"/>
                  <a:chExt cx="250" cy="422"/>
                </a:xfrm>
              </p:grpSpPr>
              <p:sp>
                <p:nvSpPr>
                  <p:cNvPr id="88119" name="AutoShape 62">
                    <a:extLst>
                      <a:ext uri="{FF2B5EF4-FFF2-40B4-BE49-F238E27FC236}">
                        <a16:creationId xmlns:a16="http://schemas.microsoft.com/office/drawing/2014/main" id="{DE99258D-6152-B2D9-1B5A-F4EA62A6B6CD}"/>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20" name="Oval 63">
                    <a:extLst>
                      <a:ext uri="{FF2B5EF4-FFF2-40B4-BE49-F238E27FC236}">
                        <a16:creationId xmlns:a16="http://schemas.microsoft.com/office/drawing/2014/main" id="{E92C32B0-F22F-3261-013E-C8DDBF85D017}"/>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18" name="AutoShape 64">
                  <a:extLst>
                    <a:ext uri="{FF2B5EF4-FFF2-40B4-BE49-F238E27FC236}">
                      <a16:creationId xmlns:a16="http://schemas.microsoft.com/office/drawing/2014/main" id="{A22CCC1C-5118-2276-F2CB-328D11C22D69}"/>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14" name="Text Box 65">
                <a:extLst>
                  <a:ext uri="{FF2B5EF4-FFF2-40B4-BE49-F238E27FC236}">
                    <a16:creationId xmlns:a16="http://schemas.microsoft.com/office/drawing/2014/main" id="{0A805374-0933-3CB3-62DB-E5EBD20B8196}"/>
                  </a:ext>
                </a:extLst>
              </p:cNvPr>
              <p:cNvSpPr txBox="1">
                <a:spLocks noChangeArrowheads="1"/>
              </p:cNvSpPr>
              <p:nvPr/>
            </p:nvSpPr>
            <p:spPr bwMode="auto">
              <a:xfrm>
                <a:off x="1842" y="2995"/>
                <a:ext cx="135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 the Scope</a:t>
                </a:r>
              </a:p>
              <a:p>
                <a:pPr eaLnBrk="1" hangingPunct="1"/>
                <a:r>
                  <a:rPr lang="en-US" altLang="en-US" sz="1200"/>
                  <a:t>of the System</a:t>
                </a:r>
                <a:endParaRPr lang="cs-CZ" altLang="en-US" sz="1200"/>
              </a:p>
            </p:txBody>
          </p:sp>
        </p:grpSp>
        <p:grpSp>
          <p:nvGrpSpPr>
            <p:cNvPr id="88078" name="Group 66">
              <a:extLst>
                <a:ext uri="{FF2B5EF4-FFF2-40B4-BE49-F238E27FC236}">
                  <a16:creationId xmlns:a16="http://schemas.microsoft.com/office/drawing/2014/main" id="{7604CC1D-7DD8-F6F1-38B3-4C954527490C}"/>
                </a:ext>
              </a:extLst>
            </p:cNvPr>
            <p:cNvGrpSpPr>
              <a:grpSpLocks/>
            </p:cNvGrpSpPr>
            <p:nvPr/>
          </p:nvGrpSpPr>
          <p:grpSpPr bwMode="auto">
            <a:xfrm>
              <a:off x="3407" y="3221"/>
              <a:ext cx="927" cy="511"/>
              <a:chOff x="1867" y="2674"/>
              <a:chExt cx="1309" cy="736"/>
            </a:xfrm>
          </p:grpSpPr>
          <p:grpSp>
            <p:nvGrpSpPr>
              <p:cNvPr id="88103" name="Group 67">
                <a:extLst>
                  <a:ext uri="{FF2B5EF4-FFF2-40B4-BE49-F238E27FC236}">
                    <a16:creationId xmlns:a16="http://schemas.microsoft.com/office/drawing/2014/main" id="{12873463-F4B1-CB03-3CAA-C5F00DF7D9E6}"/>
                  </a:ext>
                </a:extLst>
              </p:cNvPr>
              <p:cNvGrpSpPr>
                <a:grpSpLocks/>
              </p:cNvGrpSpPr>
              <p:nvPr/>
            </p:nvGrpSpPr>
            <p:grpSpPr bwMode="auto">
              <a:xfrm>
                <a:off x="2247" y="2674"/>
                <a:ext cx="460" cy="314"/>
                <a:chOff x="1383" y="1958"/>
                <a:chExt cx="848" cy="607"/>
              </a:xfrm>
            </p:grpSpPr>
            <p:sp>
              <p:nvSpPr>
                <p:cNvPr id="1104964" name="AutoShape 68">
                  <a:extLst>
                    <a:ext uri="{FF2B5EF4-FFF2-40B4-BE49-F238E27FC236}">
                      <a16:creationId xmlns:a16="http://schemas.microsoft.com/office/drawing/2014/main" id="{481AFB4D-6906-E384-04E2-80A6FCECCE58}"/>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88106" name="Group 69">
                  <a:extLst>
                    <a:ext uri="{FF2B5EF4-FFF2-40B4-BE49-F238E27FC236}">
                      <a16:creationId xmlns:a16="http://schemas.microsoft.com/office/drawing/2014/main" id="{D9E5646E-D910-B52E-5AA8-6EFB5B084E6D}"/>
                    </a:ext>
                  </a:extLst>
                </p:cNvPr>
                <p:cNvGrpSpPr>
                  <a:grpSpLocks/>
                </p:cNvGrpSpPr>
                <p:nvPr/>
              </p:nvGrpSpPr>
              <p:grpSpPr bwMode="auto">
                <a:xfrm>
                  <a:off x="1692" y="2008"/>
                  <a:ext cx="210" cy="284"/>
                  <a:chOff x="3958" y="1770"/>
                  <a:chExt cx="629" cy="943"/>
                </a:xfrm>
              </p:grpSpPr>
              <p:sp>
                <p:nvSpPr>
                  <p:cNvPr id="88111" name="Freeform 70">
                    <a:extLst>
                      <a:ext uri="{FF2B5EF4-FFF2-40B4-BE49-F238E27FC236}">
                        <a16:creationId xmlns:a16="http://schemas.microsoft.com/office/drawing/2014/main" id="{A4A64E7C-37F7-3ECA-E0B0-80BF60D3719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12" name="Freeform 71">
                    <a:extLst>
                      <a:ext uri="{FF2B5EF4-FFF2-40B4-BE49-F238E27FC236}">
                        <a16:creationId xmlns:a16="http://schemas.microsoft.com/office/drawing/2014/main" id="{13E5BEBA-D96A-59E8-1FD4-0EB4D401CF07}"/>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88107" name="Group 72">
                  <a:extLst>
                    <a:ext uri="{FF2B5EF4-FFF2-40B4-BE49-F238E27FC236}">
                      <a16:creationId xmlns:a16="http://schemas.microsoft.com/office/drawing/2014/main" id="{7B57D1C6-129A-76D0-824B-6013B01C50C6}"/>
                    </a:ext>
                  </a:extLst>
                </p:cNvPr>
                <p:cNvGrpSpPr>
                  <a:grpSpLocks/>
                </p:cNvGrpSpPr>
                <p:nvPr/>
              </p:nvGrpSpPr>
              <p:grpSpPr bwMode="auto">
                <a:xfrm>
                  <a:off x="1486" y="2055"/>
                  <a:ext cx="250" cy="422"/>
                  <a:chOff x="1461" y="2355"/>
                  <a:chExt cx="250" cy="422"/>
                </a:xfrm>
              </p:grpSpPr>
              <p:sp>
                <p:nvSpPr>
                  <p:cNvPr id="88109" name="AutoShape 73">
                    <a:extLst>
                      <a:ext uri="{FF2B5EF4-FFF2-40B4-BE49-F238E27FC236}">
                        <a16:creationId xmlns:a16="http://schemas.microsoft.com/office/drawing/2014/main" id="{AE004708-5D45-95D1-C135-D0D578C5A10A}"/>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110" name="Oval 74">
                    <a:extLst>
                      <a:ext uri="{FF2B5EF4-FFF2-40B4-BE49-F238E27FC236}">
                        <a16:creationId xmlns:a16="http://schemas.microsoft.com/office/drawing/2014/main" id="{3B0BD284-69BC-07AB-DEE8-6B0533C3888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08" name="AutoShape 75">
                  <a:extLst>
                    <a:ext uri="{FF2B5EF4-FFF2-40B4-BE49-F238E27FC236}">
                      <a16:creationId xmlns:a16="http://schemas.microsoft.com/office/drawing/2014/main" id="{2F6694CB-B4B7-CC02-5D25-292928427BB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88104" name="Text Box 76">
                <a:extLst>
                  <a:ext uri="{FF2B5EF4-FFF2-40B4-BE49-F238E27FC236}">
                    <a16:creationId xmlns:a16="http://schemas.microsoft.com/office/drawing/2014/main" id="{D79A3C92-4903-3DE2-0048-AE121D3DBDA0}"/>
                  </a:ext>
                </a:extLst>
              </p:cNvPr>
              <p:cNvSpPr txBox="1">
                <a:spLocks noChangeArrowheads="1"/>
              </p:cNvSpPr>
              <p:nvPr/>
            </p:nvSpPr>
            <p:spPr bwMode="auto">
              <a:xfrm>
                <a:off x="1867" y="2995"/>
                <a:ext cx="1309"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Refine the</a:t>
                </a:r>
              </a:p>
              <a:p>
                <a:pPr eaLnBrk="1" hangingPunct="1"/>
                <a:r>
                  <a:rPr lang="en-US" altLang="en-US" sz="1200"/>
                  <a:t>System Definition</a:t>
                </a:r>
                <a:endParaRPr lang="cs-CZ" altLang="en-US" sz="1200"/>
              </a:p>
            </p:txBody>
          </p:sp>
        </p:grpSp>
        <p:sp>
          <p:nvSpPr>
            <p:cNvPr id="88079" name="Line 77">
              <a:extLst>
                <a:ext uri="{FF2B5EF4-FFF2-40B4-BE49-F238E27FC236}">
                  <a16:creationId xmlns:a16="http://schemas.microsoft.com/office/drawing/2014/main" id="{0621FA0F-D391-921A-1090-04ADA2590D8E}"/>
                </a:ext>
              </a:extLst>
            </p:cNvPr>
            <p:cNvSpPr>
              <a:spLocks noChangeShapeType="1"/>
            </p:cNvSpPr>
            <p:nvPr/>
          </p:nvSpPr>
          <p:spPr bwMode="auto">
            <a:xfrm>
              <a:off x="1591" y="3890"/>
              <a:ext cx="3357"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88080" name="AutoShape 78">
              <a:extLst>
                <a:ext uri="{FF2B5EF4-FFF2-40B4-BE49-F238E27FC236}">
                  <a16:creationId xmlns:a16="http://schemas.microsoft.com/office/drawing/2014/main" id="{4364D579-F4E4-0FAA-DBD7-BA0584A9CAB9}"/>
                </a:ext>
              </a:extLst>
            </p:cNvPr>
            <p:cNvSpPr>
              <a:spLocks noChangeArrowheads="1"/>
            </p:cNvSpPr>
            <p:nvPr/>
          </p:nvSpPr>
          <p:spPr bwMode="auto">
            <a:xfrm>
              <a:off x="2976" y="1611"/>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88081" name="AutoShape 79">
              <a:extLst>
                <a:ext uri="{FF2B5EF4-FFF2-40B4-BE49-F238E27FC236}">
                  <a16:creationId xmlns:a16="http://schemas.microsoft.com/office/drawing/2014/main" id="{CEB57520-8F38-AC3F-D3D7-485DEBC5ED9B}"/>
                </a:ext>
              </a:extLst>
            </p:cNvPr>
            <p:cNvSpPr>
              <a:spLocks noChangeArrowheads="1"/>
            </p:cNvSpPr>
            <p:nvPr/>
          </p:nvSpPr>
          <p:spPr bwMode="auto">
            <a:xfrm>
              <a:off x="3719" y="2399"/>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88082" name="AutoShape 80">
              <a:extLst>
                <a:ext uri="{FF2B5EF4-FFF2-40B4-BE49-F238E27FC236}">
                  <a16:creationId xmlns:a16="http://schemas.microsoft.com/office/drawing/2014/main" id="{A8D0FD96-7698-6204-FD20-339B71ECA971}"/>
                </a:ext>
              </a:extLst>
            </p:cNvPr>
            <p:cNvCxnSpPr>
              <a:cxnSpLocks noChangeShapeType="1"/>
              <a:stCxn id="88070" idx="4"/>
              <a:endCxn id="88073" idx="0"/>
            </p:cNvCxnSpPr>
            <p:nvPr/>
          </p:nvCxnSpPr>
          <p:spPr bwMode="auto">
            <a:xfrm rot="16200000" flipH="1">
              <a:off x="2986" y="364"/>
              <a:ext cx="234" cy="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83" name="AutoShape 81">
              <a:extLst>
                <a:ext uri="{FF2B5EF4-FFF2-40B4-BE49-F238E27FC236}">
                  <a16:creationId xmlns:a16="http://schemas.microsoft.com/office/drawing/2014/main" id="{CC60D655-2925-9CDF-63CE-1D3D8F88088A}"/>
                </a:ext>
              </a:extLst>
            </p:cNvPr>
            <p:cNvCxnSpPr>
              <a:cxnSpLocks noChangeShapeType="1"/>
              <a:stCxn id="88073" idx="1"/>
              <a:endCxn id="88161" idx="4"/>
            </p:cNvCxnSpPr>
            <p:nvPr/>
          </p:nvCxnSpPr>
          <p:spPr bwMode="auto">
            <a:xfrm rot="10800000" flipV="1">
              <a:off x="2173" y="597"/>
              <a:ext cx="816" cy="39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84" name="AutoShape 82">
              <a:extLst>
                <a:ext uri="{FF2B5EF4-FFF2-40B4-BE49-F238E27FC236}">
                  <a16:creationId xmlns:a16="http://schemas.microsoft.com/office/drawing/2014/main" id="{BDCB7E5B-A34E-175A-BD10-AC0444255382}"/>
                </a:ext>
              </a:extLst>
            </p:cNvPr>
            <p:cNvCxnSpPr>
              <a:cxnSpLocks noChangeShapeType="1"/>
              <a:stCxn id="88073" idx="3"/>
              <a:endCxn id="1104920" idx="0"/>
            </p:cNvCxnSpPr>
            <p:nvPr/>
          </p:nvCxnSpPr>
          <p:spPr bwMode="auto">
            <a:xfrm>
              <a:off x="3219" y="597"/>
              <a:ext cx="651" cy="376"/>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85" name="AutoShape 83">
              <a:extLst>
                <a:ext uri="{FF2B5EF4-FFF2-40B4-BE49-F238E27FC236}">
                  <a16:creationId xmlns:a16="http://schemas.microsoft.com/office/drawing/2014/main" id="{1147EC07-B269-64EA-108C-41A87A427607}"/>
                </a:ext>
              </a:extLst>
            </p:cNvPr>
            <p:cNvCxnSpPr>
              <a:cxnSpLocks noChangeShapeType="1"/>
              <a:stCxn id="1104907" idx="3"/>
              <a:endCxn id="1104920" idx="1"/>
            </p:cNvCxnSpPr>
            <p:nvPr/>
          </p:nvCxnSpPr>
          <p:spPr bwMode="auto">
            <a:xfrm>
              <a:off x="2327" y="1080"/>
              <a:ext cx="1380" cy="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86" name="AutoShape 84">
              <a:extLst>
                <a:ext uri="{FF2B5EF4-FFF2-40B4-BE49-F238E27FC236}">
                  <a16:creationId xmlns:a16="http://schemas.microsoft.com/office/drawing/2014/main" id="{9B41BA6B-D96D-A448-86E9-7EF29FB3ABB4}"/>
                </a:ext>
              </a:extLst>
            </p:cNvPr>
            <p:cNvCxnSpPr>
              <a:cxnSpLocks noChangeShapeType="1"/>
              <a:stCxn id="88144" idx="2"/>
              <a:endCxn id="88080" idx="3"/>
            </p:cNvCxnSpPr>
            <p:nvPr/>
          </p:nvCxnSpPr>
          <p:spPr bwMode="auto">
            <a:xfrm rot="5400000">
              <a:off x="3488" y="1317"/>
              <a:ext cx="127" cy="692"/>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87" name="AutoShape 85">
              <a:extLst>
                <a:ext uri="{FF2B5EF4-FFF2-40B4-BE49-F238E27FC236}">
                  <a16:creationId xmlns:a16="http://schemas.microsoft.com/office/drawing/2014/main" id="{3E641041-3900-04E7-18FB-A8BA1DEAE82C}"/>
                </a:ext>
              </a:extLst>
            </p:cNvPr>
            <p:cNvCxnSpPr>
              <a:cxnSpLocks noChangeShapeType="1"/>
              <a:stCxn id="88080" idx="1"/>
              <a:endCxn id="88154" idx="2"/>
            </p:cNvCxnSpPr>
            <p:nvPr/>
          </p:nvCxnSpPr>
          <p:spPr bwMode="auto">
            <a:xfrm rot="10800000">
              <a:off x="2189" y="1482"/>
              <a:ext cx="787" cy="24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8088" name="Line 86">
              <a:extLst>
                <a:ext uri="{FF2B5EF4-FFF2-40B4-BE49-F238E27FC236}">
                  <a16:creationId xmlns:a16="http://schemas.microsoft.com/office/drawing/2014/main" id="{34A4626A-BB45-DB25-D084-C3A22D4EA3D3}"/>
                </a:ext>
              </a:extLst>
            </p:cNvPr>
            <p:cNvSpPr>
              <a:spLocks noChangeShapeType="1"/>
            </p:cNvSpPr>
            <p:nvPr/>
          </p:nvSpPr>
          <p:spPr bwMode="auto">
            <a:xfrm>
              <a:off x="4694" y="408"/>
              <a:ext cx="0" cy="15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89" name="Line 87">
              <a:extLst>
                <a:ext uri="{FF2B5EF4-FFF2-40B4-BE49-F238E27FC236}">
                  <a16:creationId xmlns:a16="http://schemas.microsoft.com/office/drawing/2014/main" id="{EA0B46D5-7019-9134-F230-5897092347F7}"/>
                </a:ext>
              </a:extLst>
            </p:cNvPr>
            <p:cNvSpPr>
              <a:spLocks noChangeShapeType="1"/>
            </p:cNvSpPr>
            <p:nvPr/>
          </p:nvSpPr>
          <p:spPr bwMode="auto">
            <a:xfrm>
              <a:off x="4691" y="2448"/>
              <a:ext cx="0" cy="1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88090" name="AutoShape 88">
              <a:extLst>
                <a:ext uri="{FF2B5EF4-FFF2-40B4-BE49-F238E27FC236}">
                  <a16:creationId xmlns:a16="http://schemas.microsoft.com/office/drawing/2014/main" id="{54643FE6-FD45-5AE1-D131-367043839FF9}"/>
                </a:ext>
              </a:extLst>
            </p:cNvPr>
            <p:cNvCxnSpPr>
              <a:cxnSpLocks noChangeShapeType="1"/>
              <a:stCxn id="88080" idx="2"/>
              <a:endCxn id="1104942" idx="0"/>
            </p:cNvCxnSpPr>
            <p:nvPr/>
          </p:nvCxnSpPr>
          <p:spPr bwMode="auto">
            <a:xfrm rot="5400000">
              <a:off x="2330" y="1644"/>
              <a:ext cx="564" cy="958"/>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91" name="AutoShape 89">
              <a:extLst>
                <a:ext uri="{FF2B5EF4-FFF2-40B4-BE49-F238E27FC236}">
                  <a16:creationId xmlns:a16="http://schemas.microsoft.com/office/drawing/2014/main" id="{CB720D0A-46E1-DC6F-7780-D68CDE489B40}"/>
                </a:ext>
              </a:extLst>
            </p:cNvPr>
            <p:cNvCxnSpPr>
              <a:cxnSpLocks noChangeShapeType="1"/>
              <a:stCxn id="1104942" idx="3"/>
              <a:endCxn id="1104953" idx="1"/>
            </p:cNvCxnSpPr>
            <p:nvPr/>
          </p:nvCxnSpPr>
          <p:spPr bwMode="auto">
            <a:xfrm>
              <a:off x="2296" y="2514"/>
              <a:ext cx="586"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92" name="AutoShape 90">
              <a:extLst>
                <a:ext uri="{FF2B5EF4-FFF2-40B4-BE49-F238E27FC236}">
                  <a16:creationId xmlns:a16="http://schemas.microsoft.com/office/drawing/2014/main" id="{4EEECA45-333B-6146-5A93-4748B09434D2}"/>
                </a:ext>
              </a:extLst>
            </p:cNvPr>
            <p:cNvCxnSpPr>
              <a:cxnSpLocks noChangeShapeType="1"/>
              <a:stCxn id="1104953" idx="3"/>
              <a:endCxn id="88081" idx="1"/>
            </p:cNvCxnSpPr>
            <p:nvPr/>
          </p:nvCxnSpPr>
          <p:spPr bwMode="auto">
            <a:xfrm>
              <a:off x="3208" y="2514"/>
              <a:ext cx="511"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93" name="AutoShape 91">
              <a:extLst>
                <a:ext uri="{FF2B5EF4-FFF2-40B4-BE49-F238E27FC236}">
                  <a16:creationId xmlns:a16="http://schemas.microsoft.com/office/drawing/2014/main" id="{C43C8B04-BD6A-F24F-F15C-35F6864DA3A7}"/>
                </a:ext>
              </a:extLst>
            </p:cNvPr>
            <p:cNvCxnSpPr>
              <a:cxnSpLocks noChangeShapeType="1"/>
              <a:stCxn id="88081" idx="3"/>
              <a:endCxn id="1104920" idx="3"/>
            </p:cNvCxnSpPr>
            <p:nvPr/>
          </p:nvCxnSpPr>
          <p:spPr bwMode="auto">
            <a:xfrm flipV="1">
              <a:off x="3949" y="1082"/>
              <a:ext cx="83" cy="1432"/>
            </a:xfrm>
            <a:prstGeom prst="bentConnector3">
              <a:avLst>
                <a:gd name="adj1" fmla="val 39397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8094" name="AutoShape 92">
              <a:extLst>
                <a:ext uri="{FF2B5EF4-FFF2-40B4-BE49-F238E27FC236}">
                  <a16:creationId xmlns:a16="http://schemas.microsoft.com/office/drawing/2014/main" id="{6CAB2DF4-9FB5-E69A-EE65-45D3242F830F}"/>
                </a:ext>
              </a:extLst>
            </p:cNvPr>
            <p:cNvCxnSpPr>
              <a:cxnSpLocks noChangeShapeType="1"/>
              <a:stCxn id="88081" idx="2"/>
              <a:endCxn id="1104964" idx="0"/>
            </p:cNvCxnSpPr>
            <p:nvPr/>
          </p:nvCxnSpPr>
          <p:spPr bwMode="auto">
            <a:xfrm rot="16200000" flipH="1">
              <a:off x="3541" y="2922"/>
              <a:ext cx="592" cy="5"/>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8095" name="Line 93">
              <a:extLst>
                <a:ext uri="{FF2B5EF4-FFF2-40B4-BE49-F238E27FC236}">
                  <a16:creationId xmlns:a16="http://schemas.microsoft.com/office/drawing/2014/main" id="{FF029424-EDED-B33E-7CE2-95F5D1FA78DF}"/>
                </a:ext>
              </a:extLst>
            </p:cNvPr>
            <p:cNvSpPr>
              <a:spLocks noChangeShapeType="1"/>
            </p:cNvSpPr>
            <p:nvPr/>
          </p:nvSpPr>
          <p:spPr bwMode="auto">
            <a:xfrm>
              <a:off x="3839" y="3710"/>
              <a:ext cx="1" cy="17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96" name="Line 94">
              <a:extLst>
                <a:ext uri="{FF2B5EF4-FFF2-40B4-BE49-F238E27FC236}">
                  <a16:creationId xmlns:a16="http://schemas.microsoft.com/office/drawing/2014/main" id="{3C47542E-78BE-59FD-8D2B-F55367296151}"/>
                </a:ext>
              </a:extLst>
            </p:cNvPr>
            <p:cNvSpPr>
              <a:spLocks noChangeShapeType="1"/>
            </p:cNvSpPr>
            <p:nvPr/>
          </p:nvSpPr>
          <p:spPr bwMode="auto">
            <a:xfrm>
              <a:off x="3106" y="3877"/>
              <a:ext cx="1" cy="1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8097" name="Text Box 95">
              <a:extLst>
                <a:ext uri="{FF2B5EF4-FFF2-40B4-BE49-F238E27FC236}">
                  <a16:creationId xmlns:a16="http://schemas.microsoft.com/office/drawing/2014/main" id="{0C1A9F49-876A-48DB-7D2A-575AF13035EA}"/>
                </a:ext>
              </a:extLst>
            </p:cNvPr>
            <p:cNvSpPr txBox="1">
              <a:spLocks noChangeArrowheads="1"/>
            </p:cNvSpPr>
            <p:nvPr/>
          </p:nvSpPr>
          <p:spPr bwMode="auto">
            <a:xfrm>
              <a:off x="3195" y="410"/>
              <a:ext cx="8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[Existing System]</a:t>
              </a:r>
              <a:endParaRPr lang="cs-CZ" altLang="en-US" sz="1200" b="0"/>
            </a:p>
          </p:txBody>
        </p:sp>
        <p:sp>
          <p:nvSpPr>
            <p:cNvPr id="88098" name="Text Box 96">
              <a:extLst>
                <a:ext uri="{FF2B5EF4-FFF2-40B4-BE49-F238E27FC236}">
                  <a16:creationId xmlns:a16="http://schemas.microsoft.com/office/drawing/2014/main" id="{04E9A760-75D7-C89D-946F-8DFA031EB036}"/>
                </a:ext>
              </a:extLst>
            </p:cNvPr>
            <p:cNvSpPr txBox="1">
              <a:spLocks noChangeArrowheads="1"/>
            </p:cNvSpPr>
            <p:nvPr/>
          </p:nvSpPr>
          <p:spPr bwMode="auto">
            <a:xfrm>
              <a:off x="4661" y="486"/>
              <a:ext cx="6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[New Input]</a:t>
              </a:r>
              <a:endParaRPr lang="cs-CZ" altLang="en-US" sz="1200" b="0"/>
            </a:p>
          </p:txBody>
        </p:sp>
        <p:sp>
          <p:nvSpPr>
            <p:cNvPr id="88099" name="Text Box 97">
              <a:extLst>
                <a:ext uri="{FF2B5EF4-FFF2-40B4-BE49-F238E27FC236}">
                  <a16:creationId xmlns:a16="http://schemas.microsoft.com/office/drawing/2014/main" id="{7EB78F0B-E986-57E7-E931-3FAD335AC441}"/>
                </a:ext>
              </a:extLst>
            </p:cNvPr>
            <p:cNvSpPr txBox="1">
              <a:spLocks noChangeArrowheads="1"/>
            </p:cNvSpPr>
            <p:nvPr/>
          </p:nvSpPr>
          <p:spPr bwMode="auto">
            <a:xfrm>
              <a:off x="2345" y="1439"/>
              <a:ext cx="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[Incorrect</a:t>
              </a:r>
            </a:p>
            <a:p>
              <a:pPr eaLnBrk="1" hangingPunct="1"/>
              <a:r>
                <a:rPr lang="en-US" altLang="en-US" sz="1200" b="0"/>
                <a:t>Problem]</a:t>
              </a:r>
              <a:endParaRPr lang="cs-CZ" altLang="en-US" sz="1200" b="0"/>
            </a:p>
          </p:txBody>
        </p:sp>
        <p:sp>
          <p:nvSpPr>
            <p:cNvPr id="88100" name="Text Box 98">
              <a:extLst>
                <a:ext uri="{FF2B5EF4-FFF2-40B4-BE49-F238E27FC236}">
                  <a16:creationId xmlns:a16="http://schemas.microsoft.com/office/drawing/2014/main" id="{B35E967A-038C-DC31-E8E8-A4C3206F6335}"/>
                </a:ext>
              </a:extLst>
            </p:cNvPr>
            <p:cNvSpPr txBox="1">
              <a:spLocks noChangeArrowheads="1"/>
            </p:cNvSpPr>
            <p:nvPr/>
          </p:nvSpPr>
          <p:spPr bwMode="auto">
            <a:xfrm>
              <a:off x="3153" y="1889"/>
              <a:ext cx="65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[Addressing </a:t>
              </a:r>
            </a:p>
            <a:p>
              <a:pPr eaLnBrk="1" hangingPunct="1"/>
              <a:r>
                <a:rPr lang="en-US" altLang="en-US" sz="1200" b="0"/>
                <a:t>Correct</a:t>
              </a:r>
            </a:p>
            <a:p>
              <a:pPr eaLnBrk="1" hangingPunct="1"/>
              <a:r>
                <a:rPr lang="en-US" altLang="en-US" sz="1200" b="0"/>
                <a:t>Problem]</a:t>
              </a:r>
              <a:endParaRPr lang="cs-CZ" altLang="en-US" sz="1200" b="0"/>
            </a:p>
          </p:txBody>
        </p:sp>
        <p:sp>
          <p:nvSpPr>
            <p:cNvPr id="88101" name="Text Box 99">
              <a:extLst>
                <a:ext uri="{FF2B5EF4-FFF2-40B4-BE49-F238E27FC236}">
                  <a16:creationId xmlns:a16="http://schemas.microsoft.com/office/drawing/2014/main" id="{2835B5D0-A6D9-FB8E-00D8-E0028372551D}"/>
                </a:ext>
              </a:extLst>
            </p:cNvPr>
            <p:cNvSpPr txBox="1">
              <a:spLocks noChangeArrowheads="1"/>
            </p:cNvSpPr>
            <p:nvPr/>
          </p:nvSpPr>
          <p:spPr bwMode="auto">
            <a:xfrm>
              <a:off x="3220" y="2916"/>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[Work in</a:t>
              </a:r>
            </a:p>
            <a:p>
              <a:pPr eaLnBrk="1" hangingPunct="1"/>
              <a:r>
                <a:rPr lang="en-US" altLang="en-US" sz="1200" b="0"/>
                <a:t>Scope]</a:t>
              </a:r>
              <a:endParaRPr lang="cs-CZ" altLang="en-US" sz="1200" b="0"/>
            </a:p>
          </p:txBody>
        </p:sp>
        <p:sp>
          <p:nvSpPr>
            <p:cNvPr id="88102" name="Text Box 100">
              <a:extLst>
                <a:ext uri="{FF2B5EF4-FFF2-40B4-BE49-F238E27FC236}">
                  <a16:creationId xmlns:a16="http://schemas.microsoft.com/office/drawing/2014/main" id="{8DEEFD80-2911-46C0-F6CA-A452ABE4F6D5}"/>
                </a:ext>
              </a:extLst>
            </p:cNvPr>
            <p:cNvSpPr txBox="1">
              <a:spLocks noChangeArrowheads="1"/>
            </p:cNvSpPr>
            <p:nvPr/>
          </p:nvSpPr>
          <p:spPr bwMode="auto">
            <a:xfrm>
              <a:off x="3889" y="2664"/>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[Can’t Do</a:t>
              </a:r>
            </a:p>
            <a:p>
              <a:pPr eaLnBrk="1" hangingPunct="1"/>
              <a:r>
                <a:rPr lang="en-US" altLang="en-US" sz="1200" b="0"/>
                <a:t>All the Work]</a:t>
              </a:r>
              <a:endParaRPr lang="cs-CZ" altLang="en-US" sz="1200" b="0"/>
            </a:p>
          </p:txBody>
        </p:sp>
      </p:gr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8A0E611-CD79-3C52-D64D-A2983045A3DD}"/>
              </a:ext>
            </a:extLst>
          </p:cNvPr>
          <p:cNvSpPr>
            <a:spLocks noGrp="1" noChangeArrowheads="1"/>
          </p:cNvSpPr>
          <p:nvPr>
            <p:ph type="title"/>
          </p:nvPr>
        </p:nvSpPr>
        <p:spPr/>
        <p:txBody>
          <a:bodyPr/>
          <a:lstStyle/>
          <a:p>
            <a:pPr eaLnBrk="1" hangingPunct="1"/>
            <a:r>
              <a:rPr lang="en-US" altLang="en-US"/>
              <a:t>Workflow Details</a:t>
            </a:r>
          </a:p>
        </p:txBody>
      </p:sp>
      <p:sp>
        <p:nvSpPr>
          <p:cNvPr id="89091" name="Rectangle 3">
            <a:extLst>
              <a:ext uri="{FF2B5EF4-FFF2-40B4-BE49-F238E27FC236}">
                <a16:creationId xmlns:a16="http://schemas.microsoft.com/office/drawing/2014/main" id="{861B2459-E19C-4405-77E7-5BC3903E7AEC}"/>
              </a:ext>
            </a:extLst>
          </p:cNvPr>
          <p:cNvSpPr>
            <a:spLocks noGrp="1" noChangeArrowheads="1"/>
          </p:cNvSpPr>
          <p:nvPr>
            <p:ph type="body" idx="1"/>
          </p:nvPr>
        </p:nvSpPr>
        <p:spPr/>
        <p:txBody>
          <a:bodyPr/>
          <a:lstStyle/>
          <a:p>
            <a:pPr eaLnBrk="1" hangingPunct="1">
              <a:lnSpc>
                <a:spcPct val="80000"/>
              </a:lnSpc>
            </a:pPr>
            <a:r>
              <a:rPr lang="en-US" altLang="en-US" sz="2000" b="1"/>
              <a:t>Analyze the Problem</a:t>
            </a:r>
            <a:r>
              <a:rPr lang="en-US" altLang="en-US" sz="2000"/>
              <a:t> – the agreement on a statement of the addressed problem is captured.  Stakeholders, boundaries and constraints of the system are identified.</a:t>
            </a:r>
          </a:p>
          <a:p>
            <a:pPr eaLnBrk="1" hangingPunct="1">
              <a:lnSpc>
                <a:spcPct val="80000"/>
              </a:lnSpc>
            </a:pPr>
            <a:r>
              <a:rPr lang="en-US" altLang="en-US" sz="2000" b="1"/>
              <a:t>Understand Stakeholder Needs</a:t>
            </a:r>
            <a:r>
              <a:rPr lang="en-US" altLang="en-US" sz="2000"/>
              <a:t> – stakeholders requests and clear understanding of the user needs are gathered.</a:t>
            </a:r>
          </a:p>
          <a:p>
            <a:pPr eaLnBrk="1" hangingPunct="1">
              <a:lnSpc>
                <a:spcPct val="80000"/>
              </a:lnSpc>
            </a:pPr>
            <a:r>
              <a:rPr lang="en-US" altLang="en-US" sz="2000" b="1"/>
              <a:t>Define the System</a:t>
            </a:r>
            <a:r>
              <a:rPr lang="en-US" altLang="en-US" sz="2000"/>
              <a:t> – the system features required by stakeholders are established.  Actors and use cases of the system are identified for each key features.</a:t>
            </a:r>
          </a:p>
          <a:p>
            <a:pPr eaLnBrk="1" hangingPunct="1">
              <a:lnSpc>
                <a:spcPct val="80000"/>
              </a:lnSpc>
            </a:pPr>
            <a:r>
              <a:rPr lang="en-US" altLang="en-US" sz="2000" b="1"/>
              <a:t>Manage the Scope of the System</a:t>
            </a:r>
            <a:r>
              <a:rPr lang="en-US" altLang="en-US" sz="2000"/>
              <a:t> – the vision is developed, functional and nonfunctional requirements are collected, the use cases are prioritized so the system can be delivered on expected time and budget. </a:t>
            </a:r>
          </a:p>
          <a:p>
            <a:pPr eaLnBrk="1" hangingPunct="1">
              <a:lnSpc>
                <a:spcPct val="80000"/>
              </a:lnSpc>
            </a:pPr>
            <a:r>
              <a:rPr lang="en-US" altLang="en-US" sz="2000" b="1"/>
              <a:t>Refine the System Definition</a:t>
            </a:r>
            <a:r>
              <a:rPr lang="en-US" altLang="en-US" sz="2000"/>
              <a:t> – use cases are detailed as well as the software requirements.</a:t>
            </a:r>
          </a:p>
          <a:p>
            <a:pPr eaLnBrk="1" hangingPunct="1">
              <a:lnSpc>
                <a:spcPct val="80000"/>
              </a:lnSpc>
            </a:pPr>
            <a:r>
              <a:rPr lang="en-US" altLang="en-US" sz="2000" b="1"/>
              <a:t>Manage Changing Requirements</a:t>
            </a:r>
            <a:r>
              <a:rPr lang="en-US" altLang="en-US" sz="2000"/>
              <a:t> – the central control authority is employed to control change to the requirements, the agreement with the customer is maintained.</a:t>
            </a:r>
          </a:p>
          <a:p>
            <a:pPr eaLnBrk="1" hangingPunct="1">
              <a:lnSpc>
                <a:spcPct val="80000"/>
              </a:lnSpc>
              <a:buFont typeface="Wingdings" panose="05000000000000000000" pitchFamily="2" charset="2"/>
              <a:buNone/>
            </a:pPr>
            <a:endParaRPr lang="en-US" altLang="en-US" sz="2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AC89965-645E-2B1C-4435-1A5E76047310}"/>
              </a:ext>
            </a:extLst>
          </p:cNvPr>
          <p:cNvSpPr>
            <a:spLocks noGrp="1" noChangeArrowheads="1"/>
          </p:cNvSpPr>
          <p:nvPr>
            <p:ph type="title"/>
          </p:nvPr>
        </p:nvSpPr>
        <p:spPr/>
        <p:txBody>
          <a:bodyPr/>
          <a:lstStyle/>
          <a:p>
            <a:pPr eaLnBrk="1" hangingPunct="1"/>
            <a:r>
              <a:rPr lang="en-US" altLang="en-US"/>
              <a:t>Roles</a:t>
            </a:r>
          </a:p>
        </p:txBody>
      </p:sp>
      <p:sp>
        <p:nvSpPr>
          <p:cNvPr id="90115" name="Rectangle 3">
            <a:extLst>
              <a:ext uri="{FF2B5EF4-FFF2-40B4-BE49-F238E27FC236}">
                <a16:creationId xmlns:a16="http://schemas.microsoft.com/office/drawing/2014/main" id="{CEB34C41-560A-901C-926D-C157E3C4782B}"/>
              </a:ext>
            </a:extLst>
          </p:cNvPr>
          <p:cNvSpPr>
            <a:spLocks noGrp="1" noChangeArrowheads="1"/>
          </p:cNvSpPr>
          <p:nvPr>
            <p:ph type="body" idx="1"/>
          </p:nvPr>
        </p:nvSpPr>
        <p:spPr/>
        <p:txBody>
          <a:bodyPr/>
          <a:lstStyle/>
          <a:p>
            <a:pPr eaLnBrk="1" hangingPunct="1"/>
            <a:r>
              <a:rPr lang="en-US" altLang="en-US" b="1"/>
              <a:t>System Analyst</a:t>
            </a:r>
            <a:r>
              <a:rPr lang="en-US" altLang="en-US"/>
              <a:t> leads and coordinates requirement elicitation and use-case modeling by outlining the system functionality.</a:t>
            </a:r>
          </a:p>
          <a:p>
            <a:pPr eaLnBrk="1" hangingPunct="1"/>
            <a:r>
              <a:rPr lang="en-US" altLang="en-US" b="1"/>
              <a:t>Requirements Specifier</a:t>
            </a:r>
            <a:r>
              <a:rPr lang="en-US" altLang="en-US"/>
              <a:t> details all or parts of the system functionality.  The goal is to coordinate requirements with other specifiers. System Analyst and Requirement Specifier work closely with the User Interface Designer.</a:t>
            </a:r>
          </a:p>
          <a:p>
            <a:pPr eaLnBrk="1" hangingPunct="1"/>
            <a:r>
              <a:rPr lang="en-US" altLang="en-US" b="1"/>
              <a:t>Software Architect</a:t>
            </a:r>
            <a:r>
              <a:rPr lang="en-US" altLang="en-US"/>
              <a:t>  ensures the integrity of the architecturally significant use cases.</a:t>
            </a:r>
          </a:p>
          <a:p>
            <a:pPr eaLnBrk="1" hangingPunct="1"/>
            <a:r>
              <a:rPr lang="en-US" altLang="en-US" b="1"/>
              <a:t>Requirement Reviewer</a:t>
            </a:r>
            <a:r>
              <a:rPr lang="en-US" altLang="en-US"/>
              <a:t> verifies that the requirements are perceived and interpreted correctly by the development team.</a:t>
            </a:r>
          </a:p>
          <a:p>
            <a:pPr eaLnBrk="1" hangingPunct="1"/>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BD8449D-383B-1345-77F1-34B533549501}"/>
              </a:ext>
            </a:extLst>
          </p:cNvPr>
          <p:cNvSpPr>
            <a:spLocks noGrp="1" noChangeArrowheads="1"/>
          </p:cNvSpPr>
          <p:nvPr>
            <p:ph type="title"/>
          </p:nvPr>
        </p:nvSpPr>
        <p:spPr/>
        <p:txBody>
          <a:bodyPr/>
          <a:lstStyle/>
          <a:p>
            <a:pPr eaLnBrk="1" hangingPunct="1"/>
            <a:r>
              <a:rPr lang="en-US" altLang="en-US"/>
              <a:t>Key Artifacts</a:t>
            </a:r>
          </a:p>
        </p:txBody>
      </p:sp>
      <p:sp>
        <p:nvSpPr>
          <p:cNvPr id="91139" name="Rectangle 3">
            <a:extLst>
              <a:ext uri="{FF2B5EF4-FFF2-40B4-BE49-F238E27FC236}">
                <a16:creationId xmlns:a16="http://schemas.microsoft.com/office/drawing/2014/main" id="{33E630A1-005B-CD2C-0957-88299E090BAE}"/>
              </a:ext>
            </a:extLst>
          </p:cNvPr>
          <p:cNvSpPr>
            <a:spLocks noGrp="1" noChangeArrowheads="1"/>
          </p:cNvSpPr>
          <p:nvPr>
            <p:ph type="body" idx="1"/>
          </p:nvPr>
        </p:nvSpPr>
        <p:spPr>
          <a:xfrm>
            <a:off x="1639889" y="1719263"/>
            <a:ext cx="8912225" cy="4781550"/>
          </a:xfrm>
        </p:spPr>
        <p:txBody>
          <a:bodyPr/>
          <a:lstStyle/>
          <a:p>
            <a:pPr eaLnBrk="1" hangingPunct="1"/>
            <a:r>
              <a:rPr lang="en-US" altLang="en-US" sz="2000" b="1"/>
              <a:t>Stakeholder Requests</a:t>
            </a:r>
            <a:r>
              <a:rPr lang="en-US" altLang="en-US" sz="2000"/>
              <a:t> are elicited and gathered to get a “wish list”.</a:t>
            </a:r>
          </a:p>
          <a:p>
            <a:pPr eaLnBrk="1" hangingPunct="1"/>
            <a:r>
              <a:rPr lang="en-US" altLang="en-US" sz="2000" b="1"/>
              <a:t>Vision Document</a:t>
            </a:r>
            <a:r>
              <a:rPr lang="en-US" altLang="en-US" sz="2000"/>
              <a:t> contains key needs and features of the system.  It supports the contract between the funding authority and the development organization.</a:t>
            </a:r>
          </a:p>
          <a:p>
            <a:pPr eaLnBrk="1" hangingPunct="1"/>
            <a:r>
              <a:rPr lang="en-US" altLang="en-US" sz="2000" b="1"/>
              <a:t>Use-Cases Model</a:t>
            </a:r>
            <a:r>
              <a:rPr lang="en-US" altLang="en-US" sz="2000"/>
              <a:t> is built to serve as a contract among customers, users and system developers on the system functionality.  </a:t>
            </a:r>
          </a:p>
          <a:p>
            <a:pPr eaLnBrk="1" hangingPunct="1"/>
            <a:r>
              <a:rPr lang="en-US" altLang="en-US" sz="2000" b="1"/>
              <a:t>Supplementary Specification</a:t>
            </a:r>
            <a:r>
              <a:rPr lang="en-US" altLang="en-US" sz="2000"/>
              <a:t> is a complement to Use-Case Model, because together they capture all software functional and nonfunctional requirements – complete Software Requirements Specification.</a:t>
            </a:r>
          </a:p>
          <a:p>
            <a:pPr eaLnBrk="1" hangingPunct="1"/>
            <a:r>
              <a:rPr lang="en-US" altLang="en-US" sz="2000" b="1"/>
              <a:t>Glossary</a:t>
            </a:r>
            <a:r>
              <a:rPr lang="en-US" altLang="en-US" sz="2000"/>
              <a:t> defines a common terminology that is used across the project.</a:t>
            </a:r>
          </a:p>
          <a:p>
            <a:pPr eaLnBrk="1" hangingPunct="1"/>
            <a:r>
              <a:rPr lang="en-US" altLang="en-US" sz="2000" b="1"/>
              <a:t>Storyboards</a:t>
            </a:r>
            <a:r>
              <a:rPr lang="en-US" altLang="en-US" sz="2000"/>
              <a:t>  associated with use cases serve as the basis for user interface prototypes.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A7E2133-3EE3-2569-2017-3D8E1AC14B60}"/>
              </a:ext>
            </a:extLst>
          </p:cNvPr>
          <p:cNvSpPr>
            <a:spLocks noGrp="1" noChangeArrowheads="1"/>
          </p:cNvSpPr>
          <p:nvPr>
            <p:ph type="title"/>
          </p:nvPr>
        </p:nvSpPr>
        <p:spPr/>
        <p:txBody>
          <a:bodyPr/>
          <a:lstStyle/>
          <a:p>
            <a:pPr eaLnBrk="1" hangingPunct="1"/>
            <a:r>
              <a:rPr lang="en-US" altLang="en-US"/>
              <a:t>Analysis &amp; Design</a:t>
            </a:r>
          </a:p>
        </p:txBody>
      </p:sp>
      <p:sp>
        <p:nvSpPr>
          <p:cNvPr id="92163" name="Rectangle 3">
            <a:extLst>
              <a:ext uri="{FF2B5EF4-FFF2-40B4-BE49-F238E27FC236}">
                <a16:creationId xmlns:a16="http://schemas.microsoft.com/office/drawing/2014/main" id="{B5D9F3EE-095E-EE6A-C103-5C702BDB57C9}"/>
              </a:ext>
            </a:extLst>
          </p:cNvPr>
          <p:cNvSpPr>
            <a:spLocks noGrp="1" noChangeArrowheads="1"/>
          </p:cNvSpPr>
          <p:nvPr>
            <p:ph type="body" idx="1"/>
          </p:nvPr>
        </p:nvSpPr>
        <p:spPr>
          <a:xfrm>
            <a:off x="1639889" y="3016251"/>
            <a:ext cx="8912225" cy="3114675"/>
          </a:xfrm>
        </p:spPr>
        <p:txBody>
          <a:bodyPr/>
          <a:lstStyle/>
          <a:p>
            <a:pPr eaLnBrk="1" hangingPunct="1">
              <a:buFont typeface="Wingdings" panose="05000000000000000000" pitchFamily="2" charset="2"/>
              <a:buNone/>
            </a:pPr>
            <a:r>
              <a:rPr lang="en-US" altLang="en-US"/>
              <a:t>The purpose of analysis and design is as follows:</a:t>
            </a:r>
          </a:p>
          <a:p>
            <a:pPr eaLnBrk="1" hangingPunct="1"/>
            <a:r>
              <a:rPr lang="en-US" altLang="en-US"/>
              <a:t>To translate the requirements into a specification that describes how to implement the system</a:t>
            </a:r>
          </a:p>
          <a:p>
            <a:pPr eaLnBrk="1" hangingPunct="1"/>
            <a:r>
              <a:rPr lang="en-US" altLang="en-US"/>
              <a:t>To establish robust architecture so that you can design a system that is easy to understand, build, and evolve</a:t>
            </a:r>
          </a:p>
        </p:txBody>
      </p:sp>
      <p:sp>
        <p:nvSpPr>
          <p:cNvPr id="92164" name="Text Box 4">
            <a:extLst>
              <a:ext uri="{FF2B5EF4-FFF2-40B4-BE49-F238E27FC236}">
                <a16:creationId xmlns:a16="http://schemas.microsoft.com/office/drawing/2014/main" id="{1A18C532-B57B-6172-CE44-43DFB1321D3E}"/>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main goal of the analysis &amp; design discipline is to show how the system will be realized in the implementation phase.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RAD (Rapid Application Development)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308313" cy="4619296"/>
          </a:xfrm>
        </p:spPr>
        <p:txBody>
          <a:bodyPr>
            <a:normAutofit fontScale="62500" lnSpcReduction="20000"/>
          </a:bodyPr>
          <a:lstStyle/>
          <a:p>
            <a:r>
              <a:rPr lang="cs-CZ" sz="3200" dirty="0" err="1"/>
              <a:t>Linear</a:t>
            </a:r>
            <a:r>
              <a:rPr lang="cs-CZ" sz="3200" dirty="0"/>
              <a:t> </a:t>
            </a:r>
            <a:r>
              <a:rPr lang="en-GB" sz="3200" dirty="0"/>
              <a:t>sequential software development process model that emphasizes a concise development cycle using an </a:t>
            </a:r>
            <a:r>
              <a:rPr lang="cs-CZ" sz="3200" dirty="0"/>
              <a:t>element-</a:t>
            </a:r>
            <a:r>
              <a:rPr lang="cs-CZ" sz="3200" dirty="0" err="1"/>
              <a:t>based</a:t>
            </a:r>
            <a:r>
              <a:rPr lang="en-GB" sz="3200" dirty="0"/>
              <a:t> construction approach. If the requirements are well understood and described, and the project scope is a constraint, the RAD process enables a development team to create a fully functional system within a concise time period.</a:t>
            </a:r>
          </a:p>
          <a:p>
            <a:r>
              <a:rPr lang="en-GB" sz="3200" dirty="0"/>
              <a:t>RAD (Rapid Application Development) is a concept that products can be developed faster and of higher quality through:</a:t>
            </a:r>
          </a:p>
          <a:p>
            <a:pPr>
              <a:buFont typeface="Arial" panose="020B0604020202020204" pitchFamily="34" charset="0"/>
              <a:buChar char="•"/>
            </a:pPr>
            <a:r>
              <a:rPr lang="en-GB" sz="3200" dirty="0"/>
              <a:t>Gathering requirements using workshops or focus groups</a:t>
            </a:r>
          </a:p>
          <a:p>
            <a:pPr>
              <a:buFont typeface="Arial" panose="020B0604020202020204" pitchFamily="34" charset="0"/>
              <a:buChar char="•"/>
            </a:pPr>
            <a:r>
              <a:rPr lang="en-GB" sz="3200" dirty="0"/>
              <a:t>Prototyping and early, reiterative user testing of designs</a:t>
            </a:r>
          </a:p>
          <a:p>
            <a:pPr>
              <a:buFont typeface="Arial" panose="020B0604020202020204" pitchFamily="34" charset="0"/>
              <a:buChar char="•"/>
            </a:pPr>
            <a:r>
              <a:rPr lang="en-GB" sz="3200" dirty="0"/>
              <a:t>The re-use of software components</a:t>
            </a:r>
          </a:p>
          <a:p>
            <a:pPr>
              <a:buFont typeface="Arial" panose="020B0604020202020204" pitchFamily="34" charset="0"/>
              <a:buChar char="•"/>
            </a:pPr>
            <a:r>
              <a:rPr lang="en-GB" sz="3200" dirty="0"/>
              <a:t>A rigidly paced schedule that refers to design improvements to the next product version</a:t>
            </a:r>
          </a:p>
          <a:p>
            <a:pPr>
              <a:buFont typeface="Arial" panose="020B0604020202020204" pitchFamily="34" charset="0"/>
              <a:buChar char="•"/>
            </a:pPr>
            <a:r>
              <a:rPr lang="en-GB" sz="3200" dirty="0"/>
              <a:t>Less formality in reviews and other team communication</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12</a:t>
            </a:fld>
            <a:endParaRPr lang="cs-CZ"/>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sz="half" idx="2"/>
          </p:nvPr>
        </p:nvPicPr>
        <p:blipFill>
          <a:blip r:embed="rId2"/>
          <a:stretch>
            <a:fillRect/>
          </a:stretch>
        </p:blipFill>
        <p:spPr>
          <a:xfrm>
            <a:off x="6676697" y="2477031"/>
            <a:ext cx="5323216" cy="3237627"/>
          </a:xfrm>
        </p:spPr>
      </p:pic>
    </p:spTree>
    <p:extLst>
      <p:ext uri="{BB962C8B-B14F-4D97-AF65-F5344CB8AC3E}">
        <p14:creationId xmlns:p14="http://schemas.microsoft.com/office/powerpoint/2010/main" val="1079706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2BD3DD8-3752-6856-409D-87E2200B2A01}"/>
              </a:ext>
            </a:extLst>
          </p:cNvPr>
          <p:cNvSpPr>
            <a:spLocks noGrp="1" noChangeArrowheads="1"/>
          </p:cNvSpPr>
          <p:nvPr>
            <p:ph type="title"/>
          </p:nvPr>
        </p:nvSpPr>
        <p:spPr/>
        <p:txBody>
          <a:bodyPr/>
          <a:lstStyle/>
          <a:p>
            <a:pPr eaLnBrk="1" hangingPunct="1"/>
            <a:r>
              <a:rPr lang="en-US" altLang="en-US"/>
              <a:t>Analysis versus Design</a:t>
            </a:r>
          </a:p>
        </p:txBody>
      </p:sp>
      <p:sp>
        <p:nvSpPr>
          <p:cNvPr id="93187" name="Rectangle 3">
            <a:extLst>
              <a:ext uri="{FF2B5EF4-FFF2-40B4-BE49-F238E27FC236}">
                <a16:creationId xmlns:a16="http://schemas.microsoft.com/office/drawing/2014/main" id="{1ED44D91-42C5-6C35-C5A5-CBD65B33BD51}"/>
              </a:ext>
            </a:extLst>
          </p:cNvPr>
          <p:cNvSpPr>
            <a:spLocks noGrp="1" noChangeArrowheads="1"/>
          </p:cNvSpPr>
          <p:nvPr>
            <p:ph type="body" idx="1"/>
          </p:nvPr>
        </p:nvSpPr>
        <p:spPr/>
        <p:txBody>
          <a:bodyPr/>
          <a:lstStyle/>
          <a:p>
            <a:pPr eaLnBrk="1" hangingPunct="1"/>
            <a:r>
              <a:rPr lang="en-US" altLang="en-US" b="1"/>
              <a:t>Analysis</a:t>
            </a:r>
            <a:r>
              <a:rPr lang="en-US" altLang="en-US"/>
              <a:t> focuses on ensuring that the system functional requirements are handled.  It ignores many of nonfunctional requirements of the system and also abstracts from the implementation environment.</a:t>
            </a:r>
          </a:p>
          <a:p>
            <a:pPr eaLnBrk="1" hangingPunct="1"/>
            <a:r>
              <a:rPr lang="en-US" altLang="en-US" b="1"/>
              <a:t>Design</a:t>
            </a:r>
            <a:r>
              <a:rPr lang="en-US" altLang="en-US"/>
              <a:t> further refines the analysis model in light of the actual implementation environment, performance requirements, and so on.   It focuses on optimizing the system design while ensuring complete requirements coverage - </a:t>
            </a:r>
            <a:r>
              <a:rPr lang="en-US" altLang="en-US" b="1"/>
              <a:t>the complete behavior of a use cases are allocated to collaborating classes</a:t>
            </a:r>
            <a:r>
              <a:rPr lang="en-US" altLang="en-US"/>
              <a:t>.</a:t>
            </a:r>
          </a:p>
          <a:p>
            <a:pPr eaLnBrk="1" hangingPunct="1"/>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A9A0DAB-5EBD-826F-C27E-E80B8F6FBB16}"/>
              </a:ext>
            </a:extLst>
          </p:cNvPr>
          <p:cNvSpPr>
            <a:spLocks noGrp="1" noChangeArrowheads="1"/>
          </p:cNvSpPr>
          <p:nvPr>
            <p:ph type="title"/>
          </p:nvPr>
        </p:nvSpPr>
        <p:spPr/>
        <p:txBody>
          <a:bodyPr/>
          <a:lstStyle/>
          <a:p>
            <a:pPr eaLnBrk="1" hangingPunct="1"/>
            <a:r>
              <a:rPr lang="en-US" altLang="en-US"/>
              <a:t>Workflow</a:t>
            </a:r>
          </a:p>
        </p:txBody>
      </p:sp>
      <p:grpSp>
        <p:nvGrpSpPr>
          <p:cNvPr id="94211" name="Group 109">
            <a:extLst>
              <a:ext uri="{FF2B5EF4-FFF2-40B4-BE49-F238E27FC236}">
                <a16:creationId xmlns:a16="http://schemas.microsoft.com/office/drawing/2014/main" id="{45A7F967-8B4C-82FC-274B-EFD876F5DCA5}"/>
              </a:ext>
            </a:extLst>
          </p:cNvPr>
          <p:cNvGrpSpPr>
            <a:grpSpLocks/>
          </p:cNvGrpSpPr>
          <p:nvPr/>
        </p:nvGrpSpPr>
        <p:grpSpPr bwMode="auto">
          <a:xfrm>
            <a:off x="4079877" y="101601"/>
            <a:ext cx="4632325" cy="6683375"/>
            <a:chOff x="1849" y="64"/>
            <a:chExt cx="2918" cy="4210"/>
          </a:xfrm>
        </p:grpSpPr>
        <p:sp>
          <p:nvSpPr>
            <p:cNvPr id="94212" name="Line 4">
              <a:extLst>
                <a:ext uri="{FF2B5EF4-FFF2-40B4-BE49-F238E27FC236}">
                  <a16:creationId xmlns:a16="http://schemas.microsoft.com/office/drawing/2014/main" id="{A5735520-AAA2-7CD5-E8DD-98B0F8878FB3}"/>
                </a:ext>
              </a:extLst>
            </p:cNvPr>
            <p:cNvSpPr>
              <a:spLocks noChangeShapeType="1"/>
            </p:cNvSpPr>
            <p:nvPr/>
          </p:nvSpPr>
          <p:spPr bwMode="auto">
            <a:xfrm>
              <a:off x="1849" y="3796"/>
              <a:ext cx="2436"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94213" name="Group 5">
              <a:extLst>
                <a:ext uri="{FF2B5EF4-FFF2-40B4-BE49-F238E27FC236}">
                  <a16:creationId xmlns:a16="http://schemas.microsoft.com/office/drawing/2014/main" id="{91792D17-8C38-8122-FCE7-D144CD021341}"/>
                </a:ext>
              </a:extLst>
            </p:cNvPr>
            <p:cNvGrpSpPr>
              <a:grpSpLocks/>
            </p:cNvGrpSpPr>
            <p:nvPr/>
          </p:nvGrpSpPr>
          <p:grpSpPr bwMode="auto">
            <a:xfrm>
              <a:off x="2992" y="4051"/>
              <a:ext cx="223" cy="223"/>
              <a:chOff x="2881" y="3966"/>
              <a:chExt cx="282" cy="282"/>
            </a:xfrm>
          </p:grpSpPr>
          <p:sp>
            <p:nvSpPr>
              <p:cNvPr id="94309" name="Oval 6">
                <a:extLst>
                  <a:ext uri="{FF2B5EF4-FFF2-40B4-BE49-F238E27FC236}">
                    <a16:creationId xmlns:a16="http://schemas.microsoft.com/office/drawing/2014/main" id="{747A78DF-1E39-DB7B-3FA6-B55D4EB0C483}"/>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310" name="Oval 7">
                <a:extLst>
                  <a:ext uri="{FF2B5EF4-FFF2-40B4-BE49-F238E27FC236}">
                    <a16:creationId xmlns:a16="http://schemas.microsoft.com/office/drawing/2014/main" id="{F8F0B1D0-8F73-2EB4-1E25-F150E799118F}"/>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14" name="Oval 8">
              <a:extLst>
                <a:ext uri="{FF2B5EF4-FFF2-40B4-BE49-F238E27FC236}">
                  <a16:creationId xmlns:a16="http://schemas.microsoft.com/office/drawing/2014/main" id="{58A925E4-D014-709F-BCDA-570DF209CBDB}"/>
                </a:ext>
              </a:extLst>
            </p:cNvPr>
            <p:cNvSpPr>
              <a:spLocks noChangeArrowheads="1"/>
            </p:cNvSpPr>
            <p:nvPr/>
          </p:nvSpPr>
          <p:spPr bwMode="auto">
            <a:xfrm>
              <a:off x="3010" y="64"/>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94215" name="Group 9">
              <a:extLst>
                <a:ext uri="{FF2B5EF4-FFF2-40B4-BE49-F238E27FC236}">
                  <a16:creationId xmlns:a16="http://schemas.microsoft.com/office/drawing/2014/main" id="{403164E5-E902-E375-74B1-0AE61FC6137A}"/>
                </a:ext>
              </a:extLst>
            </p:cNvPr>
            <p:cNvGrpSpPr>
              <a:grpSpLocks/>
            </p:cNvGrpSpPr>
            <p:nvPr/>
          </p:nvGrpSpPr>
          <p:grpSpPr bwMode="auto">
            <a:xfrm>
              <a:off x="1894" y="744"/>
              <a:ext cx="980" cy="511"/>
              <a:chOff x="1830" y="2674"/>
              <a:chExt cx="1383" cy="736"/>
            </a:xfrm>
          </p:grpSpPr>
          <p:grpSp>
            <p:nvGrpSpPr>
              <p:cNvPr id="94299" name="Group 10">
                <a:extLst>
                  <a:ext uri="{FF2B5EF4-FFF2-40B4-BE49-F238E27FC236}">
                    <a16:creationId xmlns:a16="http://schemas.microsoft.com/office/drawing/2014/main" id="{DF688486-AA43-3325-60AD-FBEA983CEBCB}"/>
                  </a:ext>
                </a:extLst>
              </p:cNvPr>
              <p:cNvGrpSpPr>
                <a:grpSpLocks/>
              </p:cNvGrpSpPr>
              <p:nvPr/>
            </p:nvGrpSpPr>
            <p:grpSpPr bwMode="auto">
              <a:xfrm>
                <a:off x="2247" y="2674"/>
                <a:ext cx="460" cy="314"/>
                <a:chOff x="1383" y="1958"/>
                <a:chExt cx="848" cy="607"/>
              </a:xfrm>
            </p:grpSpPr>
            <p:sp>
              <p:nvSpPr>
                <p:cNvPr id="1105931" name="AutoShape 11">
                  <a:extLst>
                    <a:ext uri="{FF2B5EF4-FFF2-40B4-BE49-F238E27FC236}">
                      <a16:creationId xmlns:a16="http://schemas.microsoft.com/office/drawing/2014/main" id="{AEEF5F8F-81EC-85D2-4B75-FE07B2FD3A01}"/>
                    </a:ext>
                  </a:extLst>
                </p:cNvPr>
                <p:cNvSpPr>
                  <a:spLocks noChangeArrowheads="1"/>
                </p:cNvSpPr>
                <p:nvPr/>
              </p:nvSpPr>
              <p:spPr bwMode="auto">
                <a:xfrm>
                  <a:off x="1382"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302" name="Group 12">
                  <a:extLst>
                    <a:ext uri="{FF2B5EF4-FFF2-40B4-BE49-F238E27FC236}">
                      <a16:creationId xmlns:a16="http://schemas.microsoft.com/office/drawing/2014/main" id="{A607C06A-A78E-6CCA-1C51-A21B34D7850E}"/>
                    </a:ext>
                  </a:extLst>
                </p:cNvPr>
                <p:cNvGrpSpPr>
                  <a:grpSpLocks/>
                </p:cNvGrpSpPr>
                <p:nvPr/>
              </p:nvGrpSpPr>
              <p:grpSpPr bwMode="auto">
                <a:xfrm>
                  <a:off x="1692" y="2008"/>
                  <a:ext cx="210" cy="284"/>
                  <a:chOff x="3958" y="1770"/>
                  <a:chExt cx="629" cy="943"/>
                </a:xfrm>
              </p:grpSpPr>
              <p:sp>
                <p:nvSpPr>
                  <p:cNvPr id="94307" name="Freeform 13">
                    <a:extLst>
                      <a:ext uri="{FF2B5EF4-FFF2-40B4-BE49-F238E27FC236}">
                        <a16:creationId xmlns:a16="http://schemas.microsoft.com/office/drawing/2014/main" id="{22E84DCE-66B5-7175-4E22-9AE114C86D5C}"/>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308" name="Freeform 14">
                    <a:extLst>
                      <a:ext uri="{FF2B5EF4-FFF2-40B4-BE49-F238E27FC236}">
                        <a16:creationId xmlns:a16="http://schemas.microsoft.com/office/drawing/2014/main" id="{94FAF2D7-9346-50AF-86CA-447A58AEB6F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303" name="Group 15">
                  <a:extLst>
                    <a:ext uri="{FF2B5EF4-FFF2-40B4-BE49-F238E27FC236}">
                      <a16:creationId xmlns:a16="http://schemas.microsoft.com/office/drawing/2014/main" id="{50327AC6-0777-41F7-F2E1-35EC1AC1B600}"/>
                    </a:ext>
                  </a:extLst>
                </p:cNvPr>
                <p:cNvGrpSpPr>
                  <a:grpSpLocks/>
                </p:cNvGrpSpPr>
                <p:nvPr/>
              </p:nvGrpSpPr>
              <p:grpSpPr bwMode="auto">
                <a:xfrm>
                  <a:off x="1486" y="2055"/>
                  <a:ext cx="250" cy="422"/>
                  <a:chOff x="1461" y="2355"/>
                  <a:chExt cx="250" cy="422"/>
                </a:xfrm>
              </p:grpSpPr>
              <p:sp>
                <p:nvSpPr>
                  <p:cNvPr id="94305" name="AutoShape 16">
                    <a:extLst>
                      <a:ext uri="{FF2B5EF4-FFF2-40B4-BE49-F238E27FC236}">
                        <a16:creationId xmlns:a16="http://schemas.microsoft.com/office/drawing/2014/main" id="{67FDE8A6-A731-BD63-E385-E44EA9B77A5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306" name="Oval 17">
                    <a:extLst>
                      <a:ext uri="{FF2B5EF4-FFF2-40B4-BE49-F238E27FC236}">
                        <a16:creationId xmlns:a16="http://schemas.microsoft.com/office/drawing/2014/main" id="{F1331E27-4AB8-07D0-0A2E-23C5298D781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304" name="AutoShape 18">
                  <a:extLst>
                    <a:ext uri="{FF2B5EF4-FFF2-40B4-BE49-F238E27FC236}">
                      <a16:creationId xmlns:a16="http://schemas.microsoft.com/office/drawing/2014/main" id="{FA7E3A98-A551-56C6-E11F-8B60E89796D8}"/>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300" name="Text Box 19">
                <a:extLst>
                  <a:ext uri="{FF2B5EF4-FFF2-40B4-BE49-F238E27FC236}">
                    <a16:creationId xmlns:a16="http://schemas.microsoft.com/office/drawing/2014/main" id="{C9523F25-EA7D-ED1D-0F5E-A979AE14DA51}"/>
                  </a:ext>
                </a:extLst>
              </p:cNvPr>
              <p:cNvSpPr txBox="1">
                <a:spLocks noChangeArrowheads="1"/>
              </p:cNvSpPr>
              <p:nvPr/>
            </p:nvSpPr>
            <p:spPr bwMode="auto">
              <a:xfrm>
                <a:off x="1830" y="2995"/>
                <a:ext cx="138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Define a Candidate</a:t>
                </a:r>
              </a:p>
              <a:p>
                <a:pPr eaLnBrk="1" hangingPunct="1"/>
                <a:r>
                  <a:rPr lang="en-US" altLang="en-US" sz="1200"/>
                  <a:t>Architecture</a:t>
                </a:r>
                <a:endParaRPr lang="cs-CZ" altLang="en-US" sz="1200"/>
              </a:p>
            </p:txBody>
          </p:sp>
        </p:grpSp>
        <p:sp>
          <p:nvSpPr>
            <p:cNvPr id="94216" name="AutoShape 20">
              <a:extLst>
                <a:ext uri="{FF2B5EF4-FFF2-40B4-BE49-F238E27FC236}">
                  <a16:creationId xmlns:a16="http://schemas.microsoft.com/office/drawing/2014/main" id="{E5597650-F99D-6BB7-3EDA-7913C5C64B5F}"/>
                </a:ext>
              </a:extLst>
            </p:cNvPr>
            <p:cNvSpPr>
              <a:spLocks noChangeArrowheads="1"/>
            </p:cNvSpPr>
            <p:nvPr/>
          </p:nvSpPr>
          <p:spPr bwMode="auto">
            <a:xfrm>
              <a:off x="2989" y="392"/>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17" name="Text Box 21">
              <a:extLst>
                <a:ext uri="{FF2B5EF4-FFF2-40B4-BE49-F238E27FC236}">
                  <a16:creationId xmlns:a16="http://schemas.microsoft.com/office/drawing/2014/main" id="{9693D9FF-5B19-FAAD-6387-07B539A83D6F}"/>
                </a:ext>
              </a:extLst>
            </p:cNvPr>
            <p:cNvSpPr txBox="1">
              <a:spLocks noChangeArrowheads="1"/>
            </p:cNvSpPr>
            <p:nvPr/>
          </p:nvSpPr>
          <p:spPr bwMode="auto">
            <a:xfrm>
              <a:off x="2109" y="162"/>
              <a:ext cx="8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[Early Elaboration</a:t>
              </a:r>
            </a:p>
            <a:p>
              <a:pPr eaLnBrk="1" hangingPunct="1"/>
              <a:r>
                <a:rPr lang="en-US" altLang="en-US" sz="1200" b="0"/>
                <a:t>Iteration]</a:t>
              </a:r>
              <a:endParaRPr lang="cs-CZ" altLang="en-US" sz="1200" b="0"/>
            </a:p>
          </p:txBody>
        </p:sp>
        <p:grpSp>
          <p:nvGrpSpPr>
            <p:cNvPr id="94218" name="Group 22">
              <a:extLst>
                <a:ext uri="{FF2B5EF4-FFF2-40B4-BE49-F238E27FC236}">
                  <a16:creationId xmlns:a16="http://schemas.microsoft.com/office/drawing/2014/main" id="{51975129-B17E-51EC-F15C-213138674972}"/>
                </a:ext>
              </a:extLst>
            </p:cNvPr>
            <p:cNvGrpSpPr>
              <a:grpSpLocks/>
            </p:cNvGrpSpPr>
            <p:nvPr/>
          </p:nvGrpSpPr>
          <p:grpSpPr bwMode="auto">
            <a:xfrm>
              <a:off x="3372" y="744"/>
              <a:ext cx="1101" cy="511"/>
              <a:chOff x="1746" y="2674"/>
              <a:chExt cx="1554" cy="736"/>
            </a:xfrm>
          </p:grpSpPr>
          <p:grpSp>
            <p:nvGrpSpPr>
              <p:cNvPr id="94289" name="Group 23">
                <a:extLst>
                  <a:ext uri="{FF2B5EF4-FFF2-40B4-BE49-F238E27FC236}">
                    <a16:creationId xmlns:a16="http://schemas.microsoft.com/office/drawing/2014/main" id="{9C999482-5070-9EAA-B03A-3CB705580716}"/>
                  </a:ext>
                </a:extLst>
              </p:cNvPr>
              <p:cNvGrpSpPr>
                <a:grpSpLocks/>
              </p:cNvGrpSpPr>
              <p:nvPr/>
            </p:nvGrpSpPr>
            <p:grpSpPr bwMode="auto">
              <a:xfrm>
                <a:off x="2247" y="2674"/>
                <a:ext cx="460" cy="314"/>
                <a:chOff x="1383" y="1958"/>
                <a:chExt cx="848" cy="607"/>
              </a:xfrm>
            </p:grpSpPr>
            <p:sp>
              <p:nvSpPr>
                <p:cNvPr id="1105944" name="AutoShape 24">
                  <a:extLst>
                    <a:ext uri="{FF2B5EF4-FFF2-40B4-BE49-F238E27FC236}">
                      <a16:creationId xmlns:a16="http://schemas.microsoft.com/office/drawing/2014/main" id="{E787DF96-A756-F4DC-9D73-C037D7F0A8D5}"/>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292" name="Group 25">
                  <a:extLst>
                    <a:ext uri="{FF2B5EF4-FFF2-40B4-BE49-F238E27FC236}">
                      <a16:creationId xmlns:a16="http://schemas.microsoft.com/office/drawing/2014/main" id="{A14CA152-83F4-2960-9AC8-DBDBA19A0DC8}"/>
                    </a:ext>
                  </a:extLst>
                </p:cNvPr>
                <p:cNvGrpSpPr>
                  <a:grpSpLocks/>
                </p:cNvGrpSpPr>
                <p:nvPr/>
              </p:nvGrpSpPr>
              <p:grpSpPr bwMode="auto">
                <a:xfrm>
                  <a:off x="1692" y="2008"/>
                  <a:ext cx="210" cy="284"/>
                  <a:chOff x="3958" y="1770"/>
                  <a:chExt cx="629" cy="943"/>
                </a:xfrm>
              </p:grpSpPr>
              <p:sp>
                <p:nvSpPr>
                  <p:cNvPr id="94297" name="Freeform 26">
                    <a:extLst>
                      <a:ext uri="{FF2B5EF4-FFF2-40B4-BE49-F238E27FC236}">
                        <a16:creationId xmlns:a16="http://schemas.microsoft.com/office/drawing/2014/main" id="{1DE87146-5B24-5435-E12A-171DFA04BB7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98" name="Freeform 27">
                    <a:extLst>
                      <a:ext uri="{FF2B5EF4-FFF2-40B4-BE49-F238E27FC236}">
                        <a16:creationId xmlns:a16="http://schemas.microsoft.com/office/drawing/2014/main" id="{31DC8000-9B78-81F1-0EEB-65D66B24478D}"/>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293" name="Group 28">
                  <a:extLst>
                    <a:ext uri="{FF2B5EF4-FFF2-40B4-BE49-F238E27FC236}">
                      <a16:creationId xmlns:a16="http://schemas.microsoft.com/office/drawing/2014/main" id="{E939881F-5372-21B3-E4D3-20162ED1320A}"/>
                    </a:ext>
                  </a:extLst>
                </p:cNvPr>
                <p:cNvGrpSpPr>
                  <a:grpSpLocks/>
                </p:cNvGrpSpPr>
                <p:nvPr/>
              </p:nvGrpSpPr>
              <p:grpSpPr bwMode="auto">
                <a:xfrm>
                  <a:off x="1486" y="2055"/>
                  <a:ext cx="250" cy="422"/>
                  <a:chOff x="1461" y="2355"/>
                  <a:chExt cx="250" cy="422"/>
                </a:xfrm>
              </p:grpSpPr>
              <p:sp>
                <p:nvSpPr>
                  <p:cNvPr id="94295" name="AutoShape 29">
                    <a:extLst>
                      <a:ext uri="{FF2B5EF4-FFF2-40B4-BE49-F238E27FC236}">
                        <a16:creationId xmlns:a16="http://schemas.microsoft.com/office/drawing/2014/main" id="{B1E47308-493D-FAFD-CE01-5D929808C753}"/>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96" name="Oval 30">
                    <a:extLst>
                      <a:ext uri="{FF2B5EF4-FFF2-40B4-BE49-F238E27FC236}">
                        <a16:creationId xmlns:a16="http://schemas.microsoft.com/office/drawing/2014/main" id="{0488843A-5795-1A6A-50A0-2258D2AFBA4D}"/>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94" name="AutoShape 31">
                  <a:extLst>
                    <a:ext uri="{FF2B5EF4-FFF2-40B4-BE49-F238E27FC236}">
                      <a16:creationId xmlns:a16="http://schemas.microsoft.com/office/drawing/2014/main" id="{2B0A0BA2-AD76-3F36-E937-019B622EDAC6}"/>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90" name="Text Box 32">
                <a:extLst>
                  <a:ext uri="{FF2B5EF4-FFF2-40B4-BE49-F238E27FC236}">
                    <a16:creationId xmlns:a16="http://schemas.microsoft.com/office/drawing/2014/main" id="{3DCCBAAF-409D-0E69-08E8-FD2EDD80F373}"/>
                  </a:ext>
                </a:extLst>
              </p:cNvPr>
              <p:cNvSpPr txBox="1">
                <a:spLocks noChangeArrowheads="1"/>
              </p:cNvSpPr>
              <p:nvPr/>
            </p:nvSpPr>
            <p:spPr bwMode="auto">
              <a:xfrm>
                <a:off x="1746" y="2995"/>
                <a:ext cx="155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Perform Architectural</a:t>
                </a:r>
              </a:p>
              <a:p>
                <a:pPr eaLnBrk="1" hangingPunct="1"/>
                <a:r>
                  <a:rPr lang="en-US" altLang="en-US" sz="1200"/>
                  <a:t>Synthesis</a:t>
                </a:r>
                <a:endParaRPr lang="cs-CZ" altLang="en-US" sz="1200"/>
              </a:p>
            </p:txBody>
          </p:sp>
        </p:grpSp>
        <p:grpSp>
          <p:nvGrpSpPr>
            <p:cNvPr id="94219" name="Group 33">
              <a:extLst>
                <a:ext uri="{FF2B5EF4-FFF2-40B4-BE49-F238E27FC236}">
                  <a16:creationId xmlns:a16="http://schemas.microsoft.com/office/drawing/2014/main" id="{C29BAE24-B91F-BCD8-CBA8-6BF06368FF7D}"/>
                </a:ext>
              </a:extLst>
            </p:cNvPr>
            <p:cNvGrpSpPr>
              <a:grpSpLocks/>
            </p:cNvGrpSpPr>
            <p:nvPr/>
          </p:nvGrpSpPr>
          <p:grpSpPr bwMode="auto">
            <a:xfrm>
              <a:off x="2165" y="1983"/>
              <a:ext cx="680" cy="511"/>
              <a:chOff x="2038" y="2674"/>
              <a:chExt cx="960" cy="736"/>
            </a:xfrm>
          </p:grpSpPr>
          <p:grpSp>
            <p:nvGrpSpPr>
              <p:cNvPr id="94279" name="Group 34">
                <a:extLst>
                  <a:ext uri="{FF2B5EF4-FFF2-40B4-BE49-F238E27FC236}">
                    <a16:creationId xmlns:a16="http://schemas.microsoft.com/office/drawing/2014/main" id="{597D3C38-8339-C26B-C759-E1605C5E8566}"/>
                  </a:ext>
                </a:extLst>
              </p:cNvPr>
              <p:cNvGrpSpPr>
                <a:grpSpLocks/>
              </p:cNvGrpSpPr>
              <p:nvPr/>
            </p:nvGrpSpPr>
            <p:grpSpPr bwMode="auto">
              <a:xfrm>
                <a:off x="2247" y="2674"/>
                <a:ext cx="460" cy="314"/>
                <a:chOff x="1383" y="1958"/>
                <a:chExt cx="848" cy="607"/>
              </a:xfrm>
            </p:grpSpPr>
            <p:sp>
              <p:nvSpPr>
                <p:cNvPr id="1105955" name="AutoShape 35">
                  <a:extLst>
                    <a:ext uri="{FF2B5EF4-FFF2-40B4-BE49-F238E27FC236}">
                      <a16:creationId xmlns:a16="http://schemas.microsoft.com/office/drawing/2014/main" id="{4EFA1ED5-54E4-BE54-992E-E4267D636BEB}"/>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282" name="Group 36">
                  <a:extLst>
                    <a:ext uri="{FF2B5EF4-FFF2-40B4-BE49-F238E27FC236}">
                      <a16:creationId xmlns:a16="http://schemas.microsoft.com/office/drawing/2014/main" id="{23F9B6F7-31F6-9B13-3DA3-D290DC4C1B90}"/>
                    </a:ext>
                  </a:extLst>
                </p:cNvPr>
                <p:cNvGrpSpPr>
                  <a:grpSpLocks/>
                </p:cNvGrpSpPr>
                <p:nvPr/>
              </p:nvGrpSpPr>
              <p:grpSpPr bwMode="auto">
                <a:xfrm>
                  <a:off x="1692" y="2008"/>
                  <a:ext cx="210" cy="284"/>
                  <a:chOff x="3958" y="1770"/>
                  <a:chExt cx="629" cy="943"/>
                </a:xfrm>
              </p:grpSpPr>
              <p:sp>
                <p:nvSpPr>
                  <p:cNvPr id="94287" name="Freeform 37">
                    <a:extLst>
                      <a:ext uri="{FF2B5EF4-FFF2-40B4-BE49-F238E27FC236}">
                        <a16:creationId xmlns:a16="http://schemas.microsoft.com/office/drawing/2014/main" id="{8D346530-8330-D7E4-9D16-F4E28FD696BA}"/>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88" name="Freeform 38">
                    <a:extLst>
                      <a:ext uri="{FF2B5EF4-FFF2-40B4-BE49-F238E27FC236}">
                        <a16:creationId xmlns:a16="http://schemas.microsoft.com/office/drawing/2014/main" id="{AC8E26A8-C891-AB29-DD00-14899E65B061}"/>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283" name="Group 39">
                  <a:extLst>
                    <a:ext uri="{FF2B5EF4-FFF2-40B4-BE49-F238E27FC236}">
                      <a16:creationId xmlns:a16="http://schemas.microsoft.com/office/drawing/2014/main" id="{EDF4B6D7-F4C4-13D1-AACF-71FE02C6E2BE}"/>
                    </a:ext>
                  </a:extLst>
                </p:cNvPr>
                <p:cNvGrpSpPr>
                  <a:grpSpLocks/>
                </p:cNvGrpSpPr>
                <p:nvPr/>
              </p:nvGrpSpPr>
              <p:grpSpPr bwMode="auto">
                <a:xfrm>
                  <a:off x="1486" y="2055"/>
                  <a:ext cx="250" cy="422"/>
                  <a:chOff x="1461" y="2355"/>
                  <a:chExt cx="250" cy="422"/>
                </a:xfrm>
              </p:grpSpPr>
              <p:sp>
                <p:nvSpPr>
                  <p:cNvPr id="94285" name="AutoShape 40">
                    <a:extLst>
                      <a:ext uri="{FF2B5EF4-FFF2-40B4-BE49-F238E27FC236}">
                        <a16:creationId xmlns:a16="http://schemas.microsoft.com/office/drawing/2014/main" id="{2AB8BE33-D42B-E42C-2FD1-0DB8576609FB}"/>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86" name="Oval 41">
                    <a:extLst>
                      <a:ext uri="{FF2B5EF4-FFF2-40B4-BE49-F238E27FC236}">
                        <a16:creationId xmlns:a16="http://schemas.microsoft.com/office/drawing/2014/main" id="{F1D62D80-0EAF-B766-626F-D7A33D3C4DC1}"/>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84" name="AutoShape 42">
                  <a:extLst>
                    <a:ext uri="{FF2B5EF4-FFF2-40B4-BE49-F238E27FC236}">
                      <a16:creationId xmlns:a16="http://schemas.microsoft.com/office/drawing/2014/main" id="{C08B969C-0757-0062-A091-D270ECD7A23A}"/>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80" name="Text Box 43">
                <a:extLst>
                  <a:ext uri="{FF2B5EF4-FFF2-40B4-BE49-F238E27FC236}">
                    <a16:creationId xmlns:a16="http://schemas.microsoft.com/office/drawing/2014/main" id="{4CB4DAFA-BCA0-F922-E64B-6388111830DE}"/>
                  </a:ext>
                </a:extLst>
              </p:cNvPr>
              <p:cNvSpPr txBox="1">
                <a:spLocks noChangeArrowheads="1"/>
              </p:cNvSpPr>
              <p:nvPr/>
            </p:nvSpPr>
            <p:spPr bwMode="auto">
              <a:xfrm>
                <a:off x="2038" y="2995"/>
                <a:ext cx="9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Refine the</a:t>
                </a:r>
              </a:p>
              <a:p>
                <a:pPr eaLnBrk="1" hangingPunct="1"/>
                <a:r>
                  <a:rPr lang="en-US" altLang="en-US" sz="1200"/>
                  <a:t>Architecture</a:t>
                </a:r>
                <a:endParaRPr lang="cs-CZ" altLang="en-US" sz="1200"/>
              </a:p>
            </p:txBody>
          </p:sp>
        </p:grpSp>
        <p:grpSp>
          <p:nvGrpSpPr>
            <p:cNvPr id="94220" name="Group 44">
              <a:extLst>
                <a:ext uri="{FF2B5EF4-FFF2-40B4-BE49-F238E27FC236}">
                  <a16:creationId xmlns:a16="http://schemas.microsoft.com/office/drawing/2014/main" id="{574A40E8-6148-807E-3C06-72FB60959868}"/>
                </a:ext>
              </a:extLst>
            </p:cNvPr>
            <p:cNvGrpSpPr>
              <a:grpSpLocks/>
            </p:cNvGrpSpPr>
            <p:nvPr/>
          </p:nvGrpSpPr>
          <p:grpSpPr bwMode="auto">
            <a:xfrm>
              <a:off x="3240" y="1972"/>
              <a:ext cx="915" cy="396"/>
              <a:chOff x="1869" y="2674"/>
              <a:chExt cx="1292" cy="570"/>
            </a:xfrm>
          </p:grpSpPr>
          <p:grpSp>
            <p:nvGrpSpPr>
              <p:cNvPr id="94269" name="Group 45">
                <a:extLst>
                  <a:ext uri="{FF2B5EF4-FFF2-40B4-BE49-F238E27FC236}">
                    <a16:creationId xmlns:a16="http://schemas.microsoft.com/office/drawing/2014/main" id="{B1176251-26B9-D1A9-2A53-196AA2D1C45C}"/>
                  </a:ext>
                </a:extLst>
              </p:cNvPr>
              <p:cNvGrpSpPr>
                <a:grpSpLocks/>
              </p:cNvGrpSpPr>
              <p:nvPr/>
            </p:nvGrpSpPr>
            <p:grpSpPr bwMode="auto">
              <a:xfrm>
                <a:off x="2247" y="2674"/>
                <a:ext cx="460" cy="314"/>
                <a:chOff x="1383" y="1958"/>
                <a:chExt cx="848" cy="607"/>
              </a:xfrm>
            </p:grpSpPr>
            <p:sp>
              <p:nvSpPr>
                <p:cNvPr id="1105966" name="AutoShape 46">
                  <a:extLst>
                    <a:ext uri="{FF2B5EF4-FFF2-40B4-BE49-F238E27FC236}">
                      <a16:creationId xmlns:a16="http://schemas.microsoft.com/office/drawing/2014/main" id="{08883F91-AB09-2E75-E3EA-5C801FCFE5FE}"/>
                    </a:ext>
                  </a:extLst>
                </p:cNvPr>
                <p:cNvSpPr>
                  <a:spLocks noChangeArrowheads="1"/>
                </p:cNvSpPr>
                <p:nvPr/>
              </p:nvSpPr>
              <p:spPr bwMode="auto">
                <a:xfrm>
                  <a:off x="1384" y="1958"/>
                  <a:ext cx="846"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272" name="Group 47">
                  <a:extLst>
                    <a:ext uri="{FF2B5EF4-FFF2-40B4-BE49-F238E27FC236}">
                      <a16:creationId xmlns:a16="http://schemas.microsoft.com/office/drawing/2014/main" id="{28DA0748-7096-F789-E1E2-5A774B102671}"/>
                    </a:ext>
                  </a:extLst>
                </p:cNvPr>
                <p:cNvGrpSpPr>
                  <a:grpSpLocks/>
                </p:cNvGrpSpPr>
                <p:nvPr/>
              </p:nvGrpSpPr>
              <p:grpSpPr bwMode="auto">
                <a:xfrm>
                  <a:off x="1692" y="2008"/>
                  <a:ext cx="210" cy="284"/>
                  <a:chOff x="3958" y="1770"/>
                  <a:chExt cx="629" cy="943"/>
                </a:xfrm>
              </p:grpSpPr>
              <p:sp>
                <p:nvSpPr>
                  <p:cNvPr id="94277" name="Freeform 48">
                    <a:extLst>
                      <a:ext uri="{FF2B5EF4-FFF2-40B4-BE49-F238E27FC236}">
                        <a16:creationId xmlns:a16="http://schemas.microsoft.com/office/drawing/2014/main" id="{D808FABF-E724-05D0-86DE-4D22B93EADD8}"/>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78" name="Freeform 49">
                    <a:extLst>
                      <a:ext uri="{FF2B5EF4-FFF2-40B4-BE49-F238E27FC236}">
                        <a16:creationId xmlns:a16="http://schemas.microsoft.com/office/drawing/2014/main" id="{4BC7DC4A-7B0D-9F38-E1CC-A387974C0A8A}"/>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273" name="Group 50">
                  <a:extLst>
                    <a:ext uri="{FF2B5EF4-FFF2-40B4-BE49-F238E27FC236}">
                      <a16:creationId xmlns:a16="http://schemas.microsoft.com/office/drawing/2014/main" id="{8FA7D50A-2474-5B49-A264-16900BDE3A92}"/>
                    </a:ext>
                  </a:extLst>
                </p:cNvPr>
                <p:cNvGrpSpPr>
                  <a:grpSpLocks/>
                </p:cNvGrpSpPr>
                <p:nvPr/>
              </p:nvGrpSpPr>
              <p:grpSpPr bwMode="auto">
                <a:xfrm>
                  <a:off x="1486" y="2055"/>
                  <a:ext cx="250" cy="422"/>
                  <a:chOff x="1461" y="2355"/>
                  <a:chExt cx="250" cy="422"/>
                </a:xfrm>
              </p:grpSpPr>
              <p:sp>
                <p:nvSpPr>
                  <p:cNvPr id="94275" name="AutoShape 51">
                    <a:extLst>
                      <a:ext uri="{FF2B5EF4-FFF2-40B4-BE49-F238E27FC236}">
                        <a16:creationId xmlns:a16="http://schemas.microsoft.com/office/drawing/2014/main" id="{5CEED970-3364-F3E2-5B59-017C36E5EECE}"/>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76" name="Oval 52">
                    <a:extLst>
                      <a:ext uri="{FF2B5EF4-FFF2-40B4-BE49-F238E27FC236}">
                        <a16:creationId xmlns:a16="http://schemas.microsoft.com/office/drawing/2014/main" id="{09545E0A-7CF0-AEF4-9453-C2403D868DF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74" name="AutoShape 53">
                  <a:extLst>
                    <a:ext uri="{FF2B5EF4-FFF2-40B4-BE49-F238E27FC236}">
                      <a16:creationId xmlns:a16="http://schemas.microsoft.com/office/drawing/2014/main" id="{97E3755F-CA6A-A468-F1D0-D07B43882A07}"/>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70" name="Text Box 54">
                <a:extLst>
                  <a:ext uri="{FF2B5EF4-FFF2-40B4-BE49-F238E27FC236}">
                    <a16:creationId xmlns:a16="http://schemas.microsoft.com/office/drawing/2014/main" id="{26081973-ADFF-58F8-FCB7-B101DDF1AD38}"/>
                  </a:ext>
                </a:extLst>
              </p:cNvPr>
              <p:cNvSpPr txBox="1">
                <a:spLocks noChangeArrowheads="1"/>
              </p:cNvSpPr>
              <p:nvPr/>
            </p:nvSpPr>
            <p:spPr bwMode="auto">
              <a:xfrm>
                <a:off x="1869" y="2995"/>
                <a:ext cx="129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Analyze Behavior</a:t>
                </a:r>
                <a:endParaRPr lang="cs-CZ" altLang="en-US" sz="1200"/>
              </a:p>
            </p:txBody>
          </p:sp>
        </p:grpSp>
        <p:grpSp>
          <p:nvGrpSpPr>
            <p:cNvPr id="94221" name="Group 55">
              <a:extLst>
                <a:ext uri="{FF2B5EF4-FFF2-40B4-BE49-F238E27FC236}">
                  <a16:creationId xmlns:a16="http://schemas.microsoft.com/office/drawing/2014/main" id="{7243BB4C-BDF3-463F-8B4E-58985268EBC3}"/>
                </a:ext>
              </a:extLst>
            </p:cNvPr>
            <p:cNvGrpSpPr>
              <a:grpSpLocks/>
            </p:cNvGrpSpPr>
            <p:nvPr/>
          </p:nvGrpSpPr>
          <p:grpSpPr bwMode="auto">
            <a:xfrm>
              <a:off x="2980" y="2852"/>
              <a:ext cx="703" cy="511"/>
              <a:chOff x="2022" y="2674"/>
              <a:chExt cx="991" cy="736"/>
            </a:xfrm>
          </p:grpSpPr>
          <p:grpSp>
            <p:nvGrpSpPr>
              <p:cNvPr id="94259" name="Group 56">
                <a:extLst>
                  <a:ext uri="{FF2B5EF4-FFF2-40B4-BE49-F238E27FC236}">
                    <a16:creationId xmlns:a16="http://schemas.microsoft.com/office/drawing/2014/main" id="{3366A1EF-146A-D242-A625-0A8C2C5F56D8}"/>
                  </a:ext>
                </a:extLst>
              </p:cNvPr>
              <p:cNvGrpSpPr>
                <a:grpSpLocks/>
              </p:cNvGrpSpPr>
              <p:nvPr/>
            </p:nvGrpSpPr>
            <p:grpSpPr bwMode="auto">
              <a:xfrm>
                <a:off x="2247" y="2674"/>
                <a:ext cx="460" cy="314"/>
                <a:chOff x="1383" y="1958"/>
                <a:chExt cx="848" cy="607"/>
              </a:xfrm>
            </p:grpSpPr>
            <p:sp>
              <p:nvSpPr>
                <p:cNvPr id="1105977" name="AutoShape 57">
                  <a:extLst>
                    <a:ext uri="{FF2B5EF4-FFF2-40B4-BE49-F238E27FC236}">
                      <a16:creationId xmlns:a16="http://schemas.microsoft.com/office/drawing/2014/main" id="{A5EF89DA-EB8E-6023-433B-2F30CD0F20A1}"/>
                    </a:ext>
                  </a:extLst>
                </p:cNvPr>
                <p:cNvSpPr>
                  <a:spLocks noChangeArrowheads="1"/>
                </p:cNvSpPr>
                <p:nvPr/>
              </p:nvSpPr>
              <p:spPr bwMode="auto">
                <a:xfrm>
                  <a:off x="1384"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262" name="Group 58">
                  <a:extLst>
                    <a:ext uri="{FF2B5EF4-FFF2-40B4-BE49-F238E27FC236}">
                      <a16:creationId xmlns:a16="http://schemas.microsoft.com/office/drawing/2014/main" id="{9F326E13-C5E3-C34B-7D65-7ACEBCAEC698}"/>
                    </a:ext>
                  </a:extLst>
                </p:cNvPr>
                <p:cNvGrpSpPr>
                  <a:grpSpLocks/>
                </p:cNvGrpSpPr>
                <p:nvPr/>
              </p:nvGrpSpPr>
              <p:grpSpPr bwMode="auto">
                <a:xfrm>
                  <a:off x="1692" y="2008"/>
                  <a:ext cx="210" cy="284"/>
                  <a:chOff x="3958" y="1770"/>
                  <a:chExt cx="629" cy="943"/>
                </a:xfrm>
              </p:grpSpPr>
              <p:sp>
                <p:nvSpPr>
                  <p:cNvPr id="94267" name="Freeform 59">
                    <a:extLst>
                      <a:ext uri="{FF2B5EF4-FFF2-40B4-BE49-F238E27FC236}">
                        <a16:creationId xmlns:a16="http://schemas.microsoft.com/office/drawing/2014/main" id="{1A426B48-D63E-9FDF-E12D-259FE0375899}"/>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68" name="Freeform 60">
                    <a:extLst>
                      <a:ext uri="{FF2B5EF4-FFF2-40B4-BE49-F238E27FC236}">
                        <a16:creationId xmlns:a16="http://schemas.microsoft.com/office/drawing/2014/main" id="{A8ABB438-CC33-751A-4C78-5EBECC0FB0D2}"/>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263" name="Group 61">
                  <a:extLst>
                    <a:ext uri="{FF2B5EF4-FFF2-40B4-BE49-F238E27FC236}">
                      <a16:creationId xmlns:a16="http://schemas.microsoft.com/office/drawing/2014/main" id="{42966CB9-3E77-B030-DE14-3C38CB1507CB}"/>
                    </a:ext>
                  </a:extLst>
                </p:cNvPr>
                <p:cNvGrpSpPr>
                  <a:grpSpLocks/>
                </p:cNvGrpSpPr>
                <p:nvPr/>
              </p:nvGrpSpPr>
              <p:grpSpPr bwMode="auto">
                <a:xfrm>
                  <a:off x="1486" y="2055"/>
                  <a:ext cx="250" cy="422"/>
                  <a:chOff x="1461" y="2355"/>
                  <a:chExt cx="250" cy="422"/>
                </a:xfrm>
              </p:grpSpPr>
              <p:sp>
                <p:nvSpPr>
                  <p:cNvPr id="94265" name="AutoShape 62">
                    <a:extLst>
                      <a:ext uri="{FF2B5EF4-FFF2-40B4-BE49-F238E27FC236}">
                        <a16:creationId xmlns:a16="http://schemas.microsoft.com/office/drawing/2014/main" id="{9824FE5D-C6B0-8CD3-FA7C-AB62D7644895}"/>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66" name="Oval 63">
                    <a:extLst>
                      <a:ext uri="{FF2B5EF4-FFF2-40B4-BE49-F238E27FC236}">
                        <a16:creationId xmlns:a16="http://schemas.microsoft.com/office/drawing/2014/main" id="{D712267F-770B-609C-019E-F96BE013373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64" name="AutoShape 64">
                  <a:extLst>
                    <a:ext uri="{FF2B5EF4-FFF2-40B4-BE49-F238E27FC236}">
                      <a16:creationId xmlns:a16="http://schemas.microsoft.com/office/drawing/2014/main" id="{BC642BF4-FEFE-E545-EE97-F5A42D7A044A}"/>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60" name="Text Box 65">
                <a:extLst>
                  <a:ext uri="{FF2B5EF4-FFF2-40B4-BE49-F238E27FC236}">
                    <a16:creationId xmlns:a16="http://schemas.microsoft.com/office/drawing/2014/main" id="{C97B68DE-BA73-604E-E944-2045F1E5CC97}"/>
                  </a:ext>
                </a:extLst>
              </p:cNvPr>
              <p:cNvSpPr txBox="1">
                <a:spLocks noChangeArrowheads="1"/>
              </p:cNvSpPr>
              <p:nvPr/>
            </p:nvSpPr>
            <p:spPr bwMode="auto">
              <a:xfrm>
                <a:off x="2022" y="2995"/>
                <a:ext cx="99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Design</a:t>
                </a:r>
              </a:p>
              <a:p>
                <a:pPr eaLnBrk="1" hangingPunct="1"/>
                <a:r>
                  <a:rPr lang="en-US" altLang="en-US" sz="1200"/>
                  <a:t>Components</a:t>
                </a:r>
                <a:endParaRPr lang="cs-CZ" altLang="en-US" sz="1200"/>
              </a:p>
            </p:txBody>
          </p:sp>
        </p:grpSp>
        <p:grpSp>
          <p:nvGrpSpPr>
            <p:cNvPr id="94222" name="Group 66">
              <a:extLst>
                <a:ext uri="{FF2B5EF4-FFF2-40B4-BE49-F238E27FC236}">
                  <a16:creationId xmlns:a16="http://schemas.microsoft.com/office/drawing/2014/main" id="{9D9024DB-4502-7867-25D6-AECA7616EFB3}"/>
                </a:ext>
              </a:extLst>
            </p:cNvPr>
            <p:cNvGrpSpPr>
              <a:grpSpLocks/>
            </p:cNvGrpSpPr>
            <p:nvPr/>
          </p:nvGrpSpPr>
          <p:grpSpPr bwMode="auto">
            <a:xfrm>
              <a:off x="3916" y="2850"/>
              <a:ext cx="607" cy="511"/>
              <a:chOff x="2089" y="2674"/>
              <a:chExt cx="856" cy="736"/>
            </a:xfrm>
          </p:grpSpPr>
          <p:grpSp>
            <p:nvGrpSpPr>
              <p:cNvPr id="94249" name="Group 67">
                <a:extLst>
                  <a:ext uri="{FF2B5EF4-FFF2-40B4-BE49-F238E27FC236}">
                    <a16:creationId xmlns:a16="http://schemas.microsoft.com/office/drawing/2014/main" id="{670B8709-C8CB-EDE4-305F-873680DCC95B}"/>
                  </a:ext>
                </a:extLst>
              </p:cNvPr>
              <p:cNvGrpSpPr>
                <a:grpSpLocks/>
              </p:cNvGrpSpPr>
              <p:nvPr/>
            </p:nvGrpSpPr>
            <p:grpSpPr bwMode="auto">
              <a:xfrm>
                <a:off x="2247" y="2674"/>
                <a:ext cx="460" cy="314"/>
                <a:chOff x="1383" y="1958"/>
                <a:chExt cx="848" cy="607"/>
              </a:xfrm>
            </p:grpSpPr>
            <p:sp>
              <p:nvSpPr>
                <p:cNvPr id="1105988" name="AutoShape 68">
                  <a:extLst>
                    <a:ext uri="{FF2B5EF4-FFF2-40B4-BE49-F238E27FC236}">
                      <a16:creationId xmlns:a16="http://schemas.microsoft.com/office/drawing/2014/main" id="{385630AC-D6AA-2F01-1A0B-F699591A973A}"/>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94252" name="Group 69">
                  <a:extLst>
                    <a:ext uri="{FF2B5EF4-FFF2-40B4-BE49-F238E27FC236}">
                      <a16:creationId xmlns:a16="http://schemas.microsoft.com/office/drawing/2014/main" id="{60DB3798-DF0A-1FEB-9680-195A71115EA6}"/>
                    </a:ext>
                  </a:extLst>
                </p:cNvPr>
                <p:cNvGrpSpPr>
                  <a:grpSpLocks/>
                </p:cNvGrpSpPr>
                <p:nvPr/>
              </p:nvGrpSpPr>
              <p:grpSpPr bwMode="auto">
                <a:xfrm>
                  <a:off x="1692" y="2008"/>
                  <a:ext cx="210" cy="284"/>
                  <a:chOff x="3958" y="1770"/>
                  <a:chExt cx="629" cy="943"/>
                </a:xfrm>
              </p:grpSpPr>
              <p:sp>
                <p:nvSpPr>
                  <p:cNvPr id="94257" name="Freeform 70">
                    <a:extLst>
                      <a:ext uri="{FF2B5EF4-FFF2-40B4-BE49-F238E27FC236}">
                        <a16:creationId xmlns:a16="http://schemas.microsoft.com/office/drawing/2014/main" id="{18DA325A-3181-AFAD-3492-23CF1665BAC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58" name="Freeform 71">
                    <a:extLst>
                      <a:ext uri="{FF2B5EF4-FFF2-40B4-BE49-F238E27FC236}">
                        <a16:creationId xmlns:a16="http://schemas.microsoft.com/office/drawing/2014/main" id="{15A4669E-DBF6-AF51-66C0-F8571ADADCC1}"/>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94253" name="Group 72">
                  <a:extLst>
                    <a:ext uri="{FF2B5EF4-FFF2-40B4-BE49-F238E27FC236}">
                      <a16:creationId xmlns:a16="http://schemas.microsoft.com/office/drawing/2014/main" id="{1A54555E-DEA1-0CD0-AD1F-6ACF1C53DF84}"/>
                    </a:ext>
                  </a:extLst>
                </p:cNvPr>
                <p:cNvGrpSpPr>
                  <a:grpSpLocks/>
                </p:cNvGrpSpPr>
                <p:nvPr/>
              </p:nvGrpSpPr>
              <p:grpSpPr bwMode="auto">
                <a:xfrm>
                  <a:off x="1486" y="2055"/>
                  <a:ext cx="250" cy="422"/>
                  <a:chOff x="1461" y="2355"/>
                  <a:chExt cx="250" cy="422"/>
                </a:xfrm>
              </p:grpSpPr>
              <p:sp>
                <p:nvSpPr>
                  <p:cNvPr id="94255" name="AutoShape 73">
                    <a:extLst>
                      <a:ext uri="{FF2B5EF4-FFF2-40B4-BE49-F238E27FC236}">
                        <a16:creationId xmlns:a16="http://schemas.microsoft.com/office/drawing/2014/main" id="{265C8730-8554-FE60-C4D2-C4054F9E4AD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56" name="Oval 74">
                    <a:extLst>
                      <a:ext uri="{FF2B5EF4-FFF2-40B4-BE49-F238E27FC236}">
                        <a16:creationId xmlns:a16="http://schemas.microsoft.com/office/drawing/2014/main" id="{7E78920E-6EA5-0233-0EB7-A0306B0C5413}"/>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54" name="AutoShape 75">
                  <a:extLst>
                    <a:ext uri="{FF2B5EF4-FFF2-40B4-BE49-F238E27FC236}">
                      <a16:creationId xmlns:a16="http://schemas.microsoft.com/office/drawing/2014/main" id="{84676D50-4D74-A432-0E91-8B1468B6073D}"/>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94250" name="Text Box 76">
                <a:extLst>
                  <a:ext uri="{FF2B5EF4-FFF2-40B4-BE49-F238E27FC236}">
                    <a16:creationId xmlns:a16="http://schemas.microsoft.com/office/drawing/2014/main" id="{FD5C92BF-0713-D82E-D85A-5025C2E52177}"/>
                  </a:ext>
                </a:extLst>
              </p:cNvPr>
              <p:cNvSpPr txBox="1">
                <a:spLocks noChangeArrowheads="1"/>
              </p:cNvSpPr>
              <p:nvPr/>
            </p:nvSpPr>
            <p:spPr bwMode="auto">
              <a:xfrm>
                <a:off x="2089" y="2995"/>
                <a:ext cx="85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Design the</a:t>
                </a:r>
              </a:p>
              <a:p>
                <a:pPr eaLnBrk="1" hangingPunct="1"/>
                <a:r>
                  <a:rPr lang="en-US" altLang="en-US" sz="1200"/>
                  <a:t>Database</a:t>
                </a:r>
                <a:endParaRPr lang="cs-CZ" altLang="en-US" sz="1200"/>
              </a:p>
            </p:txBody>
          </p:sp>
        </p:grpSp>
        <p:sp>
          <p:nvSpPr>
            <p:cNvPr id="94223" name="AutoShape 77">
              <a:extLst>
                <a:ext uri="{FF2B5EF4-FFF2-40B4-BE49-F238E27FC236}">
                  <a16:creationId xmlns:a16="http://schemas.microsoft.com/office/drawing/2014/main" id="{9390C09D-D3B4-094F-790A-B25F7B6894D5}"/>
                </a:ext>
              </a:extLst>
            </p:cNvPr>
            <p:cNvSpPr>
              <a:spLocks noChangeArrowheads="1"/>
            </p:cNvSpPr>
            <p:nvPr/>
          </p:nvSpPr>
          <p:spPr bwMode="auto">
            <a:xfrm>
              <a:off x="2992" y="129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24" name="Line 78">
              <a:extLst>
                <a:ext uri="{FF2B5EF4-FFF2-40B4-BE49-F238E27FC236}">
                  <a16:creationId xmlns:a16="http://schemas.microsoft.com/office/drawing/2014/main" id="{1CF60FA7-38DB-4032-83D5-0FB0DDA7BDCC}"/>
                </a:ext>
              </a:extLst>
            </p:cNvPr>
            <p:cNvSpPr>
              <a:spLocks noChangeShapeType="1"/>
            </p:cNvSpPr>
            <p:nvPr/>
          </p:nvSpPr>
          <p:spPr bwMode="auto">
            <a:xfrm>
              <a:off x="2474" y="1683"/>
              <a:ext cx="119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94225" name="Line 79">
              <a:extLst>
                <a:ext uri="{FF2B5EF4-FFF2-40B4-BE49-F238E27FC236}">
                  <a16:creationId xmlns:a16="http://schemas.microsoft.com/office/drawing/2014/main" id="{3E7A8095-E5BE-BFB8-B264-9B7B89DB0535}"/>
                </a:ext>
              </a:extLst>
            </p:cNvPr>
            <p:cNvSpPr>
              <a:spLocks noChangeShapeType="1"/>
            </p:cNvSpPr>
            <p:nvPr/>
          </p:nvSpPr>
          <p:spPr bwMode="auto">
            <a:xfrm>
              <a:off x="3197" y="2606"/>
              <a:ext cx="105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94226" name="Line 80">
              <a:extLst>
                <a:ext uri="{FF2B5EF4-FFF2-40B4-BE49-F238E27FC236}">
                  <a16:creationId xmlns:a16="http://schemas.microsoft.com/office/drawing/2014/main" id="{875811B4-F1A2-80A0-4CEB-FFD446B51505}"/>
                </a:ext>
              </a:extLst>
            </p:cNvPr>
            <p:cNvSpPr>
              <a:spLocks noChangeShapeType="1"/>
            </p:cNvSpPr>
            <p:nvPr/>
          </p:nvSpPr>
          <p:spPr bwMode="auto">
            <a:xfrm>
              <a:off x="3205" y="3536"/>
              <a:ext cx="105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cxnSp>
          <p:nvCxnSpPr>
            <p:cNvPr id="94227" name="AutoShape 81">
              <a:extLst>
                <a:ext uri="{FF2B5EF4-FFF2-40B4-BE49-F238E27FC236}">
                  <a16:creationId xmlns:a16="http://schemas.microsoft.com/office/drawing/2014/main" id="{D1BB6C57-DD52-64AA-2C21-371BB94CAFCD}"/>
                </a:ext>
              </a:extLst>
            </p:cNvPr>
            <p:cNvCxnSpPr>
              <a:cxnSpLocks noChangeShapeType="1"/>
              <a:stCxn id="94214" idx="4"/>
              <a:endCxn id="94216" idx="0"/>
            </p:cNvCxnSpPr>
            <p:nvPr/>
          </p:nvCxnSpPr>
          <p:spPr bwMode="auto">
            <a:xfrm rot="16200000" flipH="1">
              <a:off x="3031" y="319"/>
              <a:ext cx="144" cy="2"/>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28" name="AutoShape 83">
              <a:extLst>
                <a:ext uri="{FF2B5EF4-FFF2-40B4-BE49-F238E27FC236}">
                  <a16:creationId xmlns:a16="http://schemas.microsoft.com/office/drawing/2014/main" id="{91AEA75A-1B21-D8A8-B9A3-2BF75D89BC2A}"/>
                </a:ext>
              </a:extLst>
            </p:cNvPr>
            <p:cNvCxnSpPr>
              <a:cxnSpLocks noChangeShapeType="1"/>
              <a:stCxn id="94216" idx="1"/>
              <a:endCxn id="1105931" idx="0"/>
            </p:cNvCxnSpPr>
            <p:nvPr/>
          </p:nvCxnSpPr>
          <p:spPr bwMode="auto">
            <a:xfrm rot="10800000" flipV="1">
              <a:off x="2352" y="507"/>
              <a:ext cx="637" cy="237"/>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29" name="AutoShape 84">
              <a:extLst>
                <a:ext uri="{FF2B5EF4-FFF2-40B4-BE49-F238E27FC236}">
                  <a16:creationId xmlns:a16="http://schemas.microsoft.com/office/drawing/2014/main" id="{C84CBD99-EAAA-7B64-80D6-8E02268E0DCC}"/>
                </a:ext>
              </a:extLst>
            </p:cNvPr>
            <p:cNvCxnSpPr>
              <a:cxnSpLocks noChangeShapeType="1"/>
              <a:stCxn id="94216" idx="3"/>
              <a:endCxn id="1105944" idx="0"/>
            </p:cNvCxnSpPr>
            <p:nvPr/>
          </p:nvCxnSpPr>
          <p:spPr bwMode="auto">
            <a:xfrm>
              <a:off x="3219" y="507"/>
              <a:ext cx="671" cy="237"/>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0" name="AutoShape 85">
              <a:extLst>
                <a:ext uri="{FF2B5EF4-FFF2-40B4-BE49-F238E27FC236}">
                  <a16:creationId xmlns:a16="http://schemas.microsoft.com/office/drawing/2014/main" id="{04629812-7D0E-EB42-3F63-BBC41BED1B28}"/>
                </a:ext>
              </a:extLst>
            </p:cNvPr>
            <p:cNvCxnSpPr>
              <a:cxnSpLocks noChangeShapeType="1"/>
              <a:stCxn id="94300" idx="2"/>
              <a:endCxn id="94223" idx="1"/>
            </p:cNvCxnSpPr>
            <p:nvPr/>
          </p:nvCxnSpPr>
          <p:spPr bwMode="auto">
            <a:xfrm rot="16200000" flipH="1">
              <a:off x="2613" y="1026"/>
              <a:ext cx="150" cy="608"/>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4231" name="AutoShape 87">
              <a:extLst>
                <a:ext uri="{FF2B5EF4-FFF2-40B4-BE49-F238E27FC236}">
                  <a16:creationId xmlns:a16="http://schemas.microsoft.com/office/drawing/2014/main" id="{94C8E942-6BF4-8985-1018-477789387FE8}"/>
                </a:ext>
              </a:extLst>
            </p:cNvPr>
            <p:cNvCxnSpPr>
              <a:cxnSpLocks noChangeShapeType="1"/>
              <a:stCxn id="94216" idx="2"/>
              <a:endCxn id="94223" idx="0"/>
            </p:cNvCxnSpPr>
            <p:nvPr/>
          </p:nvCxnSpPr>
          <p:spPr bwMode="auto">
            <a:xfrm rot="16200000" flipH="1">
              <a:off x="2772" y="954"/>
              <a:ext cx="668" cy="3"/>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94232" name="Group 88">
              <a:extLst>
                <a:ext uri="{FF2B5EF4-FFF2-40B4-BE49-F238E27FC236}">
                  <a16:creationId xmlns:a16="http://schemas.microsoft.com/office/drawing/2014/main" id="{232F505D-E668-31DB-8A1D-447859371844}"/>
                </a:ext>
              </a:extLst>
            </p:cNvPr>
            <p:cNvGrpSpPr>
              <a:grpSpLocks/>
            </p:cNvGrpSpPr>
            <p:nvPr/>
          </p:nvGrpSpPr>
          <p:grpSpPr bwMode="auto">
            <a:xfrm>
              <a:off x="3811" y="1556"/>
              <a:ext cx="223" cy="223"/>
              <a:chOff x="2881" y="3966"/>
              <a:chExt cx="282" cy="282"/>
            </a:xfrm>
          </p:grpSpPr>
          <p:sp>
            <p:nvSpPr>
              <p:cNvPr id="94247" name="Oval 89">
                <a:extLst>
                  <a:ext uri="{FF2B5EF4-FFF2-40B4-BE49-F238E27FC236}">
                    <a16:creationId xmlns:a16="http://schemas.microsoft.com/office/drawing/2014/main" id="{911839AB-8DEB-3B0B-59B7-A3EECF591225}"/>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94248" name="Oval 90">
                <a:extLst>
                  <a:ext uri="{FF2B5EF4-FFF2-40B4-BE49-F238E27FC236}">
                    <a16:creationId xmlns:a16="http://schemas.microsoft.com/office/drawing/2014/main" id="{58E00EA8-C6D0-A4D4-1BF0-0100C1A4F456}"/>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cxnSp>
          <p:nvCxnSpPr>
            <p:cNvPr id="94233" name="AutoShape 91">
              <a:extLst>
                <a:ext uri="{FF2B5EF4-FFF2-40B4-BE49-F238E27FC236}">
                  <a16:creationId xmlns:a16="http://schemas.microsoft.com/office/drawing/2014/main" id="{00A005F6-7D09-344E-D14D-A0144C0AF667}"/>
                </a:ext>
              </a:extLst>
            </p:cNvPr>
            <p:cNvCxnSpPr>
              <a:cxnSpLocks noChangeShapeType="1"/>
              <a:stCxn id="94290" idx="2"/>
              <a:endCxn id="94248" idx="0"/>
            </p:cNvCxnSpPr>
            <p:nvPr/>
          </p:nvCxnSpPr>
          <p:spPr bwMode="auto">
            <a:xfrm rot="5400000">
              <a:off x="3772" y="1406"/>
              <a:ext cx="301"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34" name="AutoShape 93">
              <a:extLst>
                <a:ext uri="{FF2B5EF4-FFF2-40B4-BE49-F238E27FC236}">
                  <a16:creationId xmlns:a16="http://schemas.microsoft.com/office/drawing/2014/main" id="{282C6DCF-1066-9FA7-61AF-C42812281841}"/>
                </a:ext>
              </a:extLst>
            </p:cNvPr>
            <p:cNvCxnSpPr>
              <a:cxnSpLocks noChangeShapeType="1"/>
              <a:stCxn id="94223" idx="2"/>
            </p:cNvCxnSpPr>
            <p:nvPr/>
          </p:nvCxnSpPr>
          <p:spPr bwMode="auto">
            <a:xfrm flipH="1">
              <a:off x="3106" y="1520"/>
              <a:ext cx="1" cy="9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4235" name="AutoShape 96">
              <a:extLst>
                <a:ext uri="{FF2B5EF4-FFF2-40B4-BE49-F238E27FC236}">
                  <a16:creationId xmlns:a16="http://schemas.microsoft.com/office/drawing/2014/main" id="{71A47F4F-A4D9-CAEA-6403-1BB362ACC8AF}"/>
                </a:ext>
              </a:extLst>
            </p:cNvPr>
            <p:cNvCxnSpPr>
              <a:cxnSpLocks noChangeShapeType="1"/>
              <a:stCxn id="94224" idx="1"/>
              <a:endCxn id="1105966" idx="0"/>
            </p:cNvCxnSpPr>
            <p:nvPr/>
          </p:nvCxnSpPr>
          <p:spPr bwMode="auto">
            <a:xfrm rot="16200000" flipH="1">
              <a:off x="3537" y="1839"/>
              <a:ext cx="265" cy="2"/>
            </a:xfrm>
            <a:prstGeom prst="bentConnector3">
              <a:avLst>
                <a:gd name="adj1" fmla="val 4528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4236" name="Line 97">
              <a:extLst>
                <a:ext uri="{FF2B5EF4-FFF2-40B4-BE49-F238E27FC236}">
                  <a16:creationId xmlns:a16="http://schemas.microsoft.com/office/drawing/2014/main" id="{D2A3729A-DCB3-483B-6CAF-06809CFE6C71}"/>
                </a:ext>
              </a:extLst>
            </p:cNvPr>
            <p:cNvSpPr>
              <a:spLocks noChangeShapeType="1"/>
            </p:cNvSpPr>
            <p:nvPr/>
          </p:nvSpPr>
          <p:spPr bwMode="auto">
            <a:xfrm>
              <a:off x="3676" y="2377"/>
              <a:ext cx="0"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37" name="Line 98">
              <a:extLst>
                <a:ext uri="{FF2B5EF4-FFF2-40B4-BE49-F238E27FC236}">
                  <a16:creationId xmlns:a16="http://schemas.microsoft.com/office/drawing/2014/main" id="{BCFDCED7-0AEA-6E5A-3C25-7AAAC2A64F67}"/>
                </a:ext>
              </a:extLst>
            </p:cNvPr>
            <p:cNvSpPr>
              <a:spLocks noChangeShapeType="1"/>
            </p:cNvSpPr>
            <p:nvPr/>
          </p:nvSpPr>
          <p:spPr bwMode="auto">
            <a:xfrm>
              <a:off x="2451" y="2513"/>
              <a:ext cx="0" cy="12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38" name="Line 99">
              <a:extLst>
                <a:ext uri="{FF2B5EF4-FFF2-40B4-BE49-F238E27FC236}">
                  <a16:creationId xmlns:a16="http://schemas.microsoft.com/office/drawing/2014/main" id="{ABC04DD0-5EF0-8737-D03C-3A8FAF76973D}"/>
                </a:ext>
              </a:extLst>
            </p:cNvPr>
            <p:cNvSpPr>
              <a:spLocks noChangeShapeType="1"/>
            </p:cNvSpPr>
            <p:nvPr/>
          </p:nvSpPr>
          <p:spPr bwMode="auto">
            <a:xfrm>
              <a:off x="3288" y="2629"/>
              <a:ext cx="0" cy="19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39" name="Line 100">
              <a:extLst>
                <a:ext uri="{FF2B5EF4-FFF2-40B4-BE49-F238E27FC236}">
                  <a16:creationId xmlns:a16="http://schemas.microsoft.com/office/drawing/2014/main" id="{BF0F0073-C464-FB59-5A01-B9A012BD9167}"/>
                </a:ext>
              </a:extLst>
            </p:cNvPr>
            <p:cNvSpPr>
              <a:spLocks noChangeShapeType="1"/>
            </p:cNvSpPr>
            <p:nvPr/>
          </p:nvSpPr>
          <p:spPr bwMode="auto">
            <a:xfrm>
              <a:off x="4158" y="2629"/>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40" name="Line 101">
              <a:extLst>
                <a:ext uri="{FF2B5EF4-FFF2-40B4-BE49-F238E27FC236}">
                  <a16:creationId xmlns:a16="http://schemas.microsoft.com/office/drawing/2014/main" id="{6ADD071B-B242-138D-E54B-30A94709F55B}"/>
                </a:ext>
              </a:extLst>
            </p:cNvPr>
            <p:cNvSpPr>
              <a:spLocks noChangeShapeType="1"/>
            </p:cNvSpPr>
            <p:nvPr/>
          </p:nvSpPr>
          <p:spPr bwMode="auto">
            <a:xfrm>
              <a:off x="3288" y="3362"/>
              <a:ext cx="0" cy="1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41" name="Line 102">
              <a:extLst>
                <a:ext uri="{FF2B5EF4-FFF2-40B4-BE49-F238E27FC236}">
                  <a16:creationId xmlns:a16="http://schemas.microsoft.com/office/drawing/2014/main" id="{4CE4057C-69BA-CB6F-7FE1-1DD22B205302}"/>
                </a:ext>
              </a:extLst>
            </p:cNvPr>
            <p:cNvSpPr>
              <a:spLocks noChangeShapeType="1"/>
            </p:cNvSpPr>
            <p:nvPr/>
          </p:nvSpPr>
          <p:spPr bwMode="auto">
            <a:xfrm>
              <a:off x="4179" y="3351"/>
              <a:ext cx="0" cy="1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42" name="Line 103">
              <a:extLst>
                <a:ext uri="{FF2B5EF4-FFF2-40B4-BE49-F238E27FC236}">
                  <a16:creationId xmlns:a16="http://schemas.microsoft.com/office/drawing/2014/main" id="{8C500DD2-2792-7576-E709-0DA94126ABA3}"/>
                </a:ext>
              </a:extLst>
            </p:cNvPr>
            <p:cNvSpPr>
              <a:spLocks noChangeShapeType="1"/>
            </p:cNvSpPr>
            <p:nvPr/>
          </p:nvSpPr>
          <p:spPr bwMode="auto">
            <a:xfrm>
              <a:off x="3747" y="3558"/>
              <a:ext cx="0"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43" name="Line 104">
              <a:extLst>
                <a:ext uri="{FF2B5EF4-FFF2-40B4-BE49-F238E27FC236}">
                  <a16:creationId xmlns:a16="http://schemas.microsoft.com/office/drawing/2014/main" id="{CA5A9232-184A-0440-376F-73484D2A47A2}"/>
                </a:ext>
              </a:extLst>
            </p:cNvPr>
            <p:cNvSpPr>
              <a:spLocks noChangeShapeType="1"/>
            </p:cNvSpPr>
            <p:nvPr/>
          </p:nvSpPr>
          <p:spPr bwMode="auto">
            <a:xfrm>
              <a:off x="3108" y="3851"/>
              <a:ext cx="0" cy="18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44" name="Text Box 105">
              <a:extLst>
                <a:ext uri="{FF2B5EF4-FFF2-40B4-BE49-F238E27FC236}">
                  <a16:creationId xmlns:a16="http://schemas.microsoft.com/office/drawing/2014/main" id="{A07F22F7-F694-F63D-8A0F-D7BBCDD365E7}"/>
                </a:ext>
              </a:extLst>
            </p:cNvPr>
            <p:cNvSpPr txBox="1">
              <a:spLocks noChangeArrowheads="1"/>
            </p:cNvSpPr>
            <p:nvPr/>
          </p:nvSpPr>
          <p:spPr bwMode="auto">
            <a:xfrm>
              <a:off x="3246" y="161"/>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[Inception Iteration</a:t>
              </a:r>
            </a:p>
            <a:p>
              <a:pPr eaLnBrk="1" hangingPunct="1"/>
              <a:r>
                <a:rPr lang="en-US" altLang="en-US" sz="1200" b="0"/>
                <a:t>(Optional)]</a:t>
              </a:r>
              <a:endParaRPr lang="cs-CZ" altLang="en-US" sz="1200" b="0"/>
            </a:p>
          </p:txBody>
        </p:sp>
        <p:sp>
          <p:nvSpPr>
            <p:cNvPr id="94245" name="Text Box 106">
              <a:extLst>
                <a:ext uri="{FF2B5EF4-FFF2-40B4-BE49-F238E27FC236}">
                  <a16:creationId xmlns:a16="http://schemas.microsoft.com/office/drawing/2014/main" id="{652CFAFC-F822-081B-EFD1-514015B1FB38}"/>
                </a:ext>
              </a:extLst>
            </p:cNvPr>
            <p:cNvSpPr txBox="1">
              <a:spLocks noChangeArrowheads="1"/>
            </p:cNvSpPr>
            <p:nvPr/>
          </p:nvSpPr>
          <p:spPr bwMode="auto">
            <a:xfrm>
              <a:off x="4241" y="2620"/>
              <a:ext cx="5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[Optional]</a:t>
              </a:r>
              <a:endParaRPr lang="cs-CZ" altLang="en-US" sz="1200" b="0"/>
            </a:p>
          </p:txBody>
        </p:sp>
        <p:cxnSp>
          <p:nvCxnSpPr>
            <p:cNvPr id="94246" name="AutoShape 108">
              <a:extLst>
                <a:ext uri="{FF2B5EF4-FFF2-40B4-BE49-F238E27FC236}">
                  <a16:creationId xmlns:a16="http://schemas.microsoft.com/office/drawing/2014/main" id="{C14042D9-05ED-674D-AB2B-335C6F98D0C8}"/>
                </a:ext>
              </a:extLst>
            </p:cNvPr>
            <p:cNvCxnSpPr>
              <a:cxnSpLocks noChangeShapeType="1"/>
              <a:stCxn id="94224" idx="0"/>
              <a:endCxn id="1105955" idx="0"/>
            </p:cNvCxnSpPr>
            <p:nvPr/>
          </p:nvCxnSpPr>
          <p:spPr bwMode="auto">
            <a:xfrm>
              <a:off x="2474" y="1659"/>
              <a:ext cx="2" cy="32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A54A308-3D73-FE18-89D9-2C7332DEDDA6}"/>
              </a:ext>
            </a:extLst>
          </p:cNvPr>
          <p:cNvSpPr>
            <a:spLocks noGrp="1" noChangeArrowheads="1"/>
          </p:cNvSpPr>
          <p:nvPr>
            <p:ph type="title"/>
          </p:nvPr>
        </p:nvSpPr>
        <p:spPr/>
        <p:txBody>
          <a:bodyPr/>
          <a:lstStyle/>
          <a:p>
            <a:pPr eaLnBrk="1" hangingPunct="1"/>
            <a:r>
              <a:rPr lang="en-US" altLang="en-US"/>
              <a:t>Workflow Details</a:t>
            </a:r>
          </a:p>
        </p:txBody>
      </p:sp>
      <p:sp>
        <p:nvSpPr>
          <p:cNvPr id="95235" name="Rectangle 3">
            <a:extLst>
              <a:ext uri="{FF2B5EF4-FFF2-40B4-BE49-F238E27FC236}">
                <a16:creationId xmlns:a16="http://schemas.microsoft.com/office/drawing/2014/main" id="{844B000F-6250-DCEC-395F-5DD59DABC53D}"/>
              </a:ext>
            </a:extLst>
          </p:cNvPr>
          <p:cNvSpPr>
            <a:spLocks noGrp="1" noChangeArrowheads="1"/>
          </p:cNvSpPr>
          <p:nvPr>
            <p:ph type="body" idx="1"/>
          </p:nvPr>
        </p:nvSpPr>
        <p:spPr/>
        <p:txBody>
          <a:bodyPr/>
          <a:lstStyle/>
          <a:p>
            <a:pPr eaLnBrk="1" hangingPunct="1">
              <a:lnSpc>
                <a:spcPct val="80000"/>
              </a:lnSpc>
            </a:pPr>
            <a:r>
              <a:rPr lang="en-US" altLang="en-US" sz="2000" b="1"/>
              <a:t>Define a Candidate Architecture</a:t>
            </a:r>
            <a:r>
              <a:rPr lang="en-US" altLang="en-US" sz="2000"/>
              <a:t> – initial sketch of the architecture of the system is defined.</a:t>
            </a:r>
          </a:p>
          <a:p>
            <a:pPr eaLnBrk="1" hangingPunct="1">
              <a:lnSpc>
                <a:spcPct val="80000"/>
              </a:lnSpc>
            </a:pPr>
            <a:r>
              <a:rPr lang="en-US" altLang="en-US" sz="2000" b="1"/>
              <a:t>Perform Architectural Synthesis</a:t>
            </a:r>
            <a:r>
              <a:rPr lang="en-US" altLang="en-US" sz="2000"/>
              <a:t> – architectural proof-of-concept is constructed and its validity is assessed.</a:t>
            </a:r>
          </a:p>
          <a:p>
            <a:pPr eaLnBrk="1" hangingPunct="1">
              <a:lnSpc>
                <a:spcPct val="80000"/>
              </a:lnSpc>
            </a:pPr>
            <a:r>
              <a:rPr lang="en-US" altLang="en-US" sz="2000" b="1"/>
              <a:t>Refine the Architecture</a:t>
            </a:r>
            <a:r>
              <a:rPr lang="en-US" altLang="en-US" sz="2000"/>
              <a:t> – new design elements identified for the current iteration are integrated with preexisting elements. The consistency and integrity of the architecture is maintained.</a:t>
            </a:r>
          </a:p>
          <a:p>
            <a:pPr eaLnBrk="1" hangingPunct="1">
              <a:lnSpc>
                <a:spcPct val="80000"/>
              </a:lnSpc>
            </a:pPr>
            <a:r>
              <a:rPr lang="en-US" altLang="en-US" sz="2000" b="1"/>
              <a:t>Analyze Behavior</a:t>
            </a:r>
            <a:r>
              <a:rPr lang="en-US" altLang="en-US" sz="2000"/>
              <a:t> – behavioral descriptions specified by the use cases are transformed into the set of elements on which the design can be based.  User interfaces are designed and prototyped.</a:t>
            </a:r>
          </a:p>
          <a:p>
            <a:pPr eaLnBrk="1" hangingPunct="1">
              <a:lnSpc>
                <a:spcPct val="80000"/>
              </a:lnSpc>
            </a:pPr>
            <a:r>
              <a:rPr lang="en-US" altLang="en-US" sz="2000" b="1"/>
              <a:t>Design Components</a:t>
            </a:r>
            <a:r>
              <a:rPr lang="en-US" altLang="en-US" sz="2000"/>
              <a:t> – classes, interfaces and their relationship as well as their organization into packages and subsystem are specified.</a:t>
            </a:r>
          </a:p>
          <a:p>
            <a:pPr eaLnBrk="1" hangingPunct="1">
              <a:lnSpc>
                <a:spcPct val="80000"/>
              </a:lnSpc>
            </a:pPr>
            <a:r>
              <a:rPr lang="en-US" altLang="en-US" sz="2000" b="1"/>
              <a:t>Design the Database</a:t>
            </a:r>
            <a:r>
              <a:rPr lang="en-US" altLang="en-US" sz="2000"/>
              <a:t> – the persistent classes are identified and appropriate database structure to store them is designed.  The mechanism for storing and retrieving persistent data is specified.  This workflow detail is optional.</a:t>
            </a:r>
          </a:p>
          <a:p>
            <a:pPr eaLnBrk="1" hangingPunct="1">
              <a:lnSpc>
                <a:spcPct val="80000"/>
              </a:lnSpc>
            </a:pPr>
            <a:endParaRPr lang="en-US" altLang="en-US" sz="20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4589C85-2245-F7DB-69B2-457996188CC2}"/>
              </a:ext>
            </a:extLst>
          </p:cNvPr>
          <p:cNvSpPr>
            <a:spLocks noGrp="1" noChangeArrowheads="1"/>
          </p:cNvSpPr>
          <p:nvPr>
            <p:ph type="title"/>
          </p:nvPr>
        </p:nvSpPr>
        <p:spPr/>
        <p:txBody>
          <a:bodyPr/>
          <a:lstStyle/>
          <a:p>
            <a:pPr eaLnBrk="1" hangingPunct="1"/>
            <a:r>
              <a:rPr lang="en-US" altLang="en-US"/>
              <a:t>Roles</a:t>
            </a:r>
          </a:p>
        </p:txBody>
      </p:sp>
      <p:sp>
        <p:nvSpPr>
          <p:cNvPr id="96259" name="Rectangle 3">
            <a:extLst>
              <a:ext uri="{FF2B5EF4-FFF2-40B4-BE49-F238E27FC236}">
                <a16:creationId xmlns:a16="http://schemas.microsoft.com/office/drawing/2014/main" id="{737A2845-372D-9BA3-2CB2-08B332FD498B}"/>
              </a:ext>
            </a:extLst>
          </p:cNvPr>
          <p:cNvSpPr>
            <a:spLocks noGrp="1" noChangeArrowheads="1"/>
          </p:cNvSpPr>
          <p:nvPr>
            <p:ph type="body" idx="1"/>
          </p:nvPr>
        </p:nvSpPr>
        <p:spPr/>
        <p:txBody>
          <a:bodyPr/>
          <a:lstStyle/>
          <a:p>
            <a:pPr eaLnBrk="1" hangingPunct="1"/>
            <a:r>
              <a:rPr lang="en-US" altLang="en-US" b="1"/>
              <a:t>Software Architect</a:t>
            </a:r>
            <a:r>
              <a:rPr lang="en-US" altLang="en-US"/>
              <a:t> leads and coordinates technical activities and artifacts.  Software Architect establishes the overall structure for each architectural view including the decomposition of the view, the grouping of elements, and the interfaces between the major grouping.</a:t>
            </a:r>
          </a:p>
          <a:p>
            <a:pPr eaLnBrk="1" hangingPunct="1"/>
            <a:r>
              <a:rPr lang="en-US" altLang="en-US" b="1"/>
              <a:t>Designer</a:t>
            </a:r>
            <a:r>
              <a:rPr lang="en-US" altLang="en-US"/>
              <a:t> defines the responsibilities, operations, attributes, and relationships of classes.</a:t>
            </a:r>
          </a:p>
          <a:p>
            <a:pPr eaLnBrk="1" hangingPunct="1"/>
            <a:r>
              <a:rPr lang="en-US" altLang="en-US" b="1"/>
              <a:t>Database Designer</a:t>
            </a:r>
            <a:r>
              <a:rPr lang="en-US" altLang="en-US"/>
              <a:t> deals with all issues related to database design.</a:t>
            </a:r>
          </a:p>
          <a:p>
            <a:pPr eaLnBrk="1" hangingPunct="1"/>
            <a:r>
              <a:rPr lang="en-US" altLang="en-US" b="1"/>
              <a:t>Architecture</a:t>
            </a:r>
            <a:r>
              <a:rPr lang="en-US" altLang="en-US"/>
              <a:t> </a:t>
            </a:r>
            <a:r>
              <a:rPr lang="en-US" altLang="en-US" b="1"/>
              <a:t>and Design Reviewer</a:t>
            </a:r>
            <a:r>
              <a:rPr lang="en-US" altLang="en-US"/>
              <a:t> reviews the key artifacts produced through this workflow.</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86C98B3-B303-0C12-1149-BCC7B543BE9A}"/>
              </a:ext>
            </a:extLst>
          </p:cNvPr>
          <p:cNvSpPr>
            <a:spLocks noGrp="1" noChangeArrowheads="1"/>
          </p:cNvSpPr>
          <p:nvPr>
            <p:ph type="title"/>
          </p:nvPr>
        </p:nvSpPr>
        <p:spPr/>
        <p:txBody>
          <a:bodyPr/>
          <a:lstStyle/>
          <a:p>
            <a:pPr eaLnBrk="1" hangingPunct="1"/>
            <a:r>
              <a:rPr lang="en-US" altLang="en-US"/>
              <a:t>Key Artifacts</a:t>
            </a:r>
          </a:p>
        </p:txBody>
      </p:sp>
      <p:sp>
        <p:nvSpPr>
          <p:cNvPr id="97283" name="Rectangle 3">
            <a:extLst>
              <a:ext uri="{FF2B5EF4-FFF2-40B4-BE49-F238E27FC236}">
                <a16:creationId xmlns:a16="http://schemas.microsoft.com/office/drawing/2014/main" id="{3E70B045-EC65-FCFF-CA41-83255EB11936}"/>
              </a:ext>
            </a:extLst>
          </p:cNvPr>
          <p:cNvSpPr>
            <a:spLocks noGrp="1" noChangeArrowheads="1"/>
          </p:cNvSpPr>
          <p:nvPr>
            <p:ph type="body" idx="1"/>
          </p:nvPr>
        </p:nvSpPr>
        <p:spPr>
          <a:xfrm>
            <a:off x="1639889" y="1735138"/>
            <a:ext cx="8912225" cy="4881562"/>
          </a:xfrm>
        </p:spPr>
        <p:txBody>
          <a:bodyPr/>
          <a:lstStyle/>
          <a:p>
            <a:pPr eaLnBrk="1" hangingPunct="1"/>
            <a:r>
              <a:rPr lang="en-US" altLang="en-US" sz="2000" b="1"/>
              <a:t>Software Architecture Document</a:t>
            </a:r>
            <a:r>
              <a:rPr lang="en-US" altLang="en-US" sz="2000"/>
              <a:t> captures various architectural views of the system.</a:t>
            </a:r>
          </a:p>
          <a:p>
            <a:pPr eaLnBrk="1" hangingPunct="1"/>
            <a:r>
              <a:rPr lang="en-US" altLang="en-US" sz="2000" b="1"/>
              <a:t>Analysis Model</a:t>
            </a:r>
            <a:r>
              <a:rPr lang="en-US" altLang="en-US" sz="2000"/>
              <a:t> provides a rough sketch of the system.  It is the abstraction, or the generalization of the design where the implementation dimension is omitted.</a:t>
            </a:r>
          </a:p>
          <a:p>
            <a:pPr eaLnBrk="1" hangingPunct="1"/>
            <a:r>
              <a:rPr lang="en-US" altLang="en-US" sz="2000" b="1"/>
              <a:t>Design Model</a:t>
            </a:r>
            <a:r>
              <a:rPr lang="en-US" altLang="en-US" sz="2000"/>
              <a:t> consists of a set of collaborating elements that provide the behavior of the system.  This behavior is derived primarily from the use-case model.  It consists of classes, which are aggregated into </a:t>
            </a:r>
            <a:r>
              <a:rPr lang="en-US" altLang="en-US" sz="2000">
                <a:solidFill>
                  <a:srgbClr val="006699"/>
                </a:solidFill>
              </a:rPr>
              <a:t>packages</a:t>
            </a:r>
            <a:r>
              <a:rPr lang="en-US" altLang="en-US" sz="2000"/>
              <a:t> (logical grouping of classes) and </a:t>
            </a:r>
            <a:r>
              <a:rPr lang="en-US" altLang="en-US" sz="2000">
                <a:solidFill>
                  <a:srgbClr val="006699"/>
                </a:solidFill>
              </a:rPr>
              <a:t>subsystems</a:t>
            </a:r>
            <a:r>
              <a:rPr lang="en-US" altLang="en-US" sz="2000"/>
              <a:t> (package that act as a single unit to provide specific behavior).</a:t>
            </a:r>
          </a:p>
          <a:p>
            <a:pPr eaLnBrk="1" hangingPunct="1"/>
            <a:r>
              <a:rPr lang="en-US" altLang="en-US" sz="2000" b="1"/>
              <a:t>User Interface Design and Prototype</a:t>
            </a:r>
            <a:r>
              <a:rPr lang="en-US" altLang="en-US" sz="2000"/>
              <a:t> deals with the visual shaping of the user interface so that it handles various requirements.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A43539D-956B-B2F6-F8C7-68DD49F4052D}"/>
              </a:ext>
            </a:extLst>
          </p:cNvPr>
          <p:cNvSpPr>
            <a:spLocks noGrp="1" noChangeArrowheads="1"/>
          </p:cNvSpPr>
          <p:nvPr>
            <p:ph type="title"/>
          </p:nvPr>
        </p:nvSpPr>
        <p:spPr/>
        <p:txBody>
          <a:bodyPr/>
          <a:lstStyle/>
          <a:p>
            <a:pPr eaLnBrk="1" hangingPunct="1"/>
            <a:r>
              <a:rPr lang="en-US" altLang="en-US"/>
              <a:t>Implementation</a:t>
            </a:r>
          </a:p>
        </p:txBody>
      </p:sp>
      <p:sp>
        <p:nvSpPr>
          <p:cNvPr id="98307" name="Rectangle 3">
            <a:extLst>
              <a:ext uri="{FF2B5EF4-FFF2-40B4-BE49-F238E27FC236}">
                <a16:creationId xmlns:a16="http://schemas.microsoft.com/office/drawing/2014/main" id="{38C6CCC5-95A9-8A1C-67E1-666914E30389}"/>
              </a:ext>
            </a:extLst>
          </p:cNvPr>
          <p:cNvSpPr>
            <a:spLocks noGrp="1" noChangeArrowheads="1"/>
          </p:cNvSpPr>
          <p:nvPr>
            <p:ph type="body" idx="1"/>
          </p:nvPr>
        </p:nvSpPr>
        <p:spPr>
          <a:xfrm>
            <a:off x="1639889" y="2516189"/>
            <a:ext cx="8912225" cy="3614737"/>
          </a:xfrm>
        </p:spPr>
        <p:txBody>
          <a:bodyPr/>
          <a:lstStyle/>
          <a:p>
            <a:pPr eaLnBrk="1" hangingPunct="1">
              <a:buFont typeface="Wingdings" panose="05000000000000000000" pitchFamily="2" charset="2"/>
              <a:buNone/>
            </a:pPr>
            <a:r>
              <a:rPr lang="en-US" altLang="en-US"/>
              <a:t>The implementation discipline has following four purposes:</a:t>
            </a:r>
          </a:p>
          <a:p>
            <a:pPr eaLnBrk="1" hangingPunct="1"/>
            <a:r>
              <a:rPr lang="en-US" altLang="en-US"/>
              <a:t>To implement classes and objects in terms of components and source code</a:t>
            </a:r>
          </a:p>
          <a:p>
            <a:pPr eaLnBrk="1" hangingPunct="1"/>
            <a:r>
              <a:rPr lang="en-US" altLang="en-US"/>
              <a:t>To define the organization of the components in terms of implementation subsystems</a:t>
            </a:r>
          </a:p>
          <a:p>
            <a:pPr eaLnBrk="1" hangingPunct="1"/>
            <a:r>
              <a:rPr lang="en-US" altLang="en-US"/>
              <a:t>To test the developed components as units</a:t>
            </a:r>
          </a:p>
          <a:p>
            <a:pPr eaLnBrk="1" hangingPunct="1"/>
            <a:r>
              <a:rPr lang="en-US" altLang="en-US"/>
              <a:t>To integrate produced units to create an executable system</a:t>
            </a:r>
          </a:p>
          <a:p>
            <a:pPr eaLnBrk="1" hangingPunct="1"/>
            <a:endParaRPr lang="en-US" altLang="en-US"/>
          </a:p>
        </p:txBody>
      </p:sp>
      <p:sp>
        <p:nvSpPr>
          <p:cNvPr id="98308" name="Text Box 4">
            <a:extLst>
              <a:ext uri="{FF2B5EF4-FFF2-40B4-BE49-F238E27FC236}">
                <a16:creationId xmlns:a16="http://schemas.microsoft.com/office/drawing/2014/main" id="{30AE54E2-7195-58D3-0A00-6CC3EE7E34F4}"/>
              </a:ext>
            </a:extLst>
          </p:cNvPr>
          <p:cNvSpPr txBox="1">
            <a:spLocks noChangeArrowheads="1"/>
          </p:cNvSpPr>
          <p:nvPr/>
        </p:nvSpPr>
        <p:spPr bwMode="auto">
          <a:xfrm>
            <a:off x="1616076" y="1487489"/>
            <a:ext cx="840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goal of the implementation workflow is to flesh out the designed architecture and the system as a whole.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6BA2109-88F0-6036-2EED-8AC6ECF1A557}"/>
              </a:ext>
            </a:extLst>
          </p:cNvPr>
          <p:cNvSpPr>
            <a:spLocks noGrp="1" noChangeArrowheads="1"/>
          </p:cNvSpPr>
          <p:nvPr>
            <p:ph type="title"/>
          </p:nvPr>
        </p:nvSpPr>
        <p:spPr>
          <a:xfrm>
            <a:off x="1639888" y="122238"/>
            <a:ext cx="8591550" cy="1295400"/>
          </a:xfrm>
        </p:spPr>
        <p:txBody>
          <a:bodyPr/>
          <a:lstStyle/>
          <a:p>
            <a:pPr eaLnBrk="1" hangingPunct="1"/>
            <a:r>
              <a:rPr lang="en-US" altLang="en-US"/>
              <a:t>Builds, Integration, and Prototypes</a:t>
            </a:r>
          </a:p>
        </p:txBody>
      </p:sp>
      <p:sp>
        <p:nvSpPr>
          <p:cNvPr id="99331" name="Rectangle 3">
            <a:extLst>
              <a:ext uri="{FF2B5EF4-FFF2-40B4-BE49-F238E27FC236}">
                <a16:creationId xmlns:a16="http://schemas.microsoft.com/office/drawing/2014/main" id="{7986F2AB-C489-E5DF-1868-B397AC92CB5A}"/>
              </a:ext>
            </a:extLst>
          </p:cNvPr>
          <p:cNvSpPr>
            <a:spLocks noGrp="1" noChangeArrowheads="1"/>
          </p:cNvSpPr>
          <p:nvPr>
            <p:ph type="body" idx="1"/>
          </p:nvPr>
        </p:nvSpPr>
        <p:spPr/>
        <p:txBody>
          <a:bodyPr/>
          <a:lstStyle/>
          <a:p>
            <a:pPr eaLnBrk="1" hangingPunct="1">
              <a:lnSpc>
                <a:spcPct val="80000"/>
              </a:lnSpc>
            </a:pPr>
            <a:r>
              <a:rPr lang="en-US" altLang="en-US" sz="1800" b="1"/>
              <a:t>Build</a:t>
            </a:r>
            <a:r>
              <a:rPr lang="en-US" altLang="en-US" sz="1800"/>
              <a:t> is an operational version of a system or part of a system that demonstrates a subset of the capabilities to be provided in the final product.</a:t>
            </a:r>
          </a:p>
          <a:p>
            <a:pPr eaLnBrk="1" hangingPunct="1">
              <a:lnSpc>
                <a:spcPct val="80000"/>
              </a:lnSpc>
            </a:pPr>
            <a:r>
              <a:rPr lang="en-US" altLang="en-US" sz="1800" b="1"/>
              <a:t>Integration</a:t>
            </a:r>
            <a:r>
              <a:rPr lang="en-US" altLang="en-US" sz="1800"/>
              <a:t> refers to a software development activity in which separate software components are combined into a whole.</a:t>
            </a:r>
          </a:p>
          <a:p>
            <a:pPr eaLnBrk="1" hangingPunct="1">
              <a:lnSpc>
                <a:spcPct val="80000"/>
              </a:lnSpc>
            </a:pPr>
            <a:r>
              <a:rPr lang="en-US" altLang="en-US" sz="1800" b="1"/>
              <a:t>Prototypes</a:t>
            </a:r>
            <a:r>
              <a:rPr lang="en-US" altLang="en-US" sz="1800"/>
              <a:t> help to build support for the product be showing something concrete and executables to the users, customers, and managers. In many cases prototypes may evolve to the real product.  There are the following types of prototype:</a:t>
            </a:r>
          </a:p>
          <a:p>
            <a:pPr lvl="1" eaLnBrk="1" hangingPunct="1">
              <a:lnSpc>
                <a:spcPct val="80000"/>
              </a:lnSpc>
            </a:pPr>
            <a:r>
              <a:rPr lang="en-US" altLang="en-US" sz="1800" b="1"/>
              <a:t>Behavioral Prototypes</a:t>
            </a:r>
            <a:r>
              <a:rPr lang="en-US" altLang="en-US" sz="1800"/>
              <a:t> show what the system will do as seen by the users (the “skin”).</a:t>
            </a:r>
          </a:p>
          <a:p>
            <a:pPr lvl="1" eaLnBrk="1" hangingPunct="1">
              <a:lnSpc>
                <a:spcPct val="80000"/>
              </a:lnSpc>
            </a:pPr>
            <a:r>
              <a:rPr lang="en-US" altLang="en-US" sz="1800" b="1"/>
              <a:t>Structural Prototypes</a:t>
            </a:r>
            <a:r>
              <a:rPr lang="en-US" altLang="en-US" sz="1800"/>
              <a:t> show the infrastructure of the ultimate system (the “bones”).</a:t>
            </a:r>
          </a:p>
          <a:p>
            <a:pPr lvl="1" eaLnBrk="1" hangingPunct="1">
              <a:lnSpc>
                <a:spcPct val="80000"/>
              </a:lnSpc>
            </a:pPr>
            <a:r>
              <a:rPr lang="en-US" altLang="en-US" sz="1800" b="1"/>
              <a:t>Exploratory Prototypes</a:t>
            </a:r>
            <a:r>
              <a:rPr lang="en-US" altLang="en-US" sz="1800"/>
              <a:t> are designed to test a key assumptions that involves functionality or technology or both.  Behavioral prototypes tend to be exploratory prototypes.</a:t>
            </a:r>
          </a:p>
          <a:p>
            <a:pPr lvl="1" eaLnBrk="1" hangingPunct="1">
              <a:lnSpc>
                <a:spcPct val="80000"/>
              </a:lnSpc>
            </a:pPr>
            <a:r>
              <a:rPr lang="en-US" altLang="en-US" sz="1800" b="1"/>
              <a:t>Evolutionary Prototypes</a:t>
            </a:r>
            <a:r>
              <a:rPr lang="en-US" altLang="en-US" sz="1800"/>
              <a:t> evolve from one iteration to the next. Their code tends to be reworked as the product evolves.  Structural prototypes tend to be evolutionary prototypes.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4946894-4D10-801B-360B-B7DEE11F3663}"/>
              </a:ext>
            </a:extLst>
          </p:cNvPr>
          <p:cNvSpPr>
            <a:spLocks noGrp="1" noChangeArrowheads="1"/>
          </p:cNvSpPr>
          <p:nvPr>
            <p:ph type="title"/>
          </p:nvPr>
        </p:nvSpPr>
        <p:spPr/>
        <p:txBody>
          <a:bodyPr/>
          <a:lstStyle/>
          <a:p>
            <a:pPr eaLnBrk="1" hangingPunct="1"/>
            <a:r>
              <a:rPr lang="en-US" altLang="en-US"/>
              <a:t>Workflow</a:t>
            </a:r>
          </a:p>
        </p:txBody>
      </p:sp>
      <p:grpSp>
        <p:nvGrpSpPr>
          <p:cNvPr id="100355" name="Group 99">
            <a:extLst>
              <a:ext uri="{FF2B5EF4-FFF2-40B4-BE49-F238E27FC236}">
                <a16:creationId xmlns:a16="http://schemas.microsoft.com/office/drawing/2014/main" id="{8C9794C9-8504-A9F7-418D-59E78E228C5F}"/>
              </a:ext>
            </a:extLst>
          </p:cNvPr>
          <p:cNvGrpSpPr>
            <a:grpSpLocks/>
          </p:cNvGrpSpPr>
          <p:nvPr/>
        </p:nvGrpSpPr>
        <p:grpSpPr bwMode="auto">
          <a:xfrm>
            <a:off x="2644776" y="101600"/>
            <a:ext cx="7110412" cy="6724650"/>
            <a:chOff x="945" y="64"/>
            <a:chExt cx="4479" cy="4236"/>
          </a:xfrm>
        </p:grpSpPr>
        <p:sp>
          <p:nvSpPr>
            <p:cNvPr id="100356" name="Oval 4">
              <a:extLst>
                <a:ext uri="{FF2B5EF4-FFF2-40B4-BE49-F238E27FC236}">
                  <a16:creationId xmlns:a16="http://schemas.microsoft.com/office/drawing/2014/main" id="{963FD251-5C3D-89DB-CEC6-3E2DD885B1D3}"/>
                </a:ext>
              </a:extLst>
            </p:cNvPr>
            <p:cNvSpPr>
              <a:spLocks noChangeArrowheads="1"/>
            </p:cNvSpPr>
            <p:nvPr/>
          </p:nvSpPr>
          <p:spPr bwMode="auto">
            <a:xfrm>
              <a:off x="3004" y="64"/>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00357" name="Group 5">
              <a:extLst>
                <a:ext uri="{FF2B5EF4-FFF2-40B4-BE49-F238E27FC236}">
                  <a16:creationId xmlns:a16="http://schemas.microsoft.com/office/drawing/2014/main" id="{EAA808A5-D29F-76C8-59E9-54C3CCEDB4B1}"/>
                </a:ext>
              </a:extLst>
            </p:cNvPr>
            <p:cNvGrpSpPr>
              <a:grpSpLocks/>
            </p:cNvGrpSpPr>
            <p:nvPr/>
          </p:nvGrpSpPr>
          <p:grpSpPr bwMode="auto">
            <a:xfrm>
              <a:off x="2570" y="340"/>
              <a:ext cx="1131" cy="511"/>
              <a:chOff x="1735" y="2674"/>
              <a:chExt cx="1595" cy="736"/>
            </a:xfrm>
          </p:grpSpPr>
          <p:grpSp>
            <p:nvGrpSpPr>
              <p:cNvPr id="100436" name="Group 6">
                <a:extLst>
                  <a:ext uri="{FF2B5EF4-FFF2-40B4-BE49-F238E27FC236}">
                    <a16:creationId xmlns:a16="http://schemas.microsoft.com/office/drawing/2014/main" id="{4C419508-F2BB-73B5-AD4B-B57CF96A48F8}"/>
                  </a:ext>
                </a:extLst>
              </p:cNvPr>
              <p:cNvGrpSpPr>
                <a:grpSpLocks/>
              </p:cNvGrpSpPr>
              <p:nvPr/>
            </p:nvGrpSpPr>
            <p:grpSpPr bwMode="auto">
              <a:xfrm>
                <a:off x="2247" y="2674"/>
                <a:ext cx="460" cy="314"/>
                <a:chOff x="1383" y="1958"/>
                <a:chExt cx="848" cy="607"/>
              </a:xfrm>
            </p:grpSpPr>
            <p:sp>
              <p:nvSpPr>
                <p:cNvPr id="1106951" name="AutoShape 7">
                  <a:extLst>
                    <a:ext uri="{FF2B5EF4-FFF2-40B4-BE49-F238E27FC236}">
                      <a16:creationId xmlns:a16="http://schemas.microsoft.com/office/drawing/2014/main" id="{0D1AA472-DC42-59E3-1A06-898BE1C91404}"/>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0439" name="Group 8">
                  <a:extLst>
                    <a:ext uri="{FF2B5EF4-FFF2-40B4-BE49-F238E27FC236}">
                      <a16:creationId xmlns:a16="http://schemas.microsoft.com/office/drawing/2014/main" id="{DBD200BA-7B7E-5FC0-ED4A-F803E7A18BCA}"/>
                    </a:ext>
                  </a:extLst>
                </p:cNvPr>
                <p:cNvGrpSpPr>
                  <a:grpSpLocks/>
                </p:cNvGrpSpPr>
                <p:nvPr/>
              </p:nvGrpSpPr>
              <p:grpSpPr bwMode="auto">
                <a:xfrm>
                  <a:off x="1692" y="2008"/>
                  <a:ext cx="210" cy="284"/>
                  <a:chOff x="3958" y="1770"/>
                  <a:chExt cx="629" cy="943"/>
                </a:xfrm>
              </p:grpSpPr>
              <p:sp>
                <p:nvSpPr>
                  <p:cNvPr id="100444" name="Freeform 9">
                    <a:extLst>
                      <a:ext uri="{FF2B5EF4-FFF2-40B4-BE49-F238E27FC236}">
                        <a16:creationId xmlns:a16="http://schemas.microsoft.com/office/drawing/2014/main" id="{CE6FF2A4-1604-F26D-33EB-BC3B75D76BD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45" name="Freeform 10">
                    <a:extLst>
                      <a:ext uri="{FF2B5EF4-FFF2-40B4-BE49-F238E27FC236}">
                        <a16:creationId xmlns:a16="http://schemas.microsoft.com/office/drawing/2014/main" id="{78897C1A-E28C-A81E-8797-AC0326575E9B}"/>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440" name="Group 11">
                  <a:extLst>
                    <a:ext uri="{FF2B5EF4-FFF2-40B4-BE49-F238E27FC236}">
                      <a16:creationId xmlns:a16="http://schemas.microsoft.com/office/drawing/2014/main" id="{E7803E2B-1E4F-E3D6-064A-EB45F06A7F18}"/>
                    </a:ext>
                  </a:extLst>
                </p:cNvPr>
                <p:cNvGrpSpPr>
                  <a:grpSpLocks/>
                </p:cNvGrpSpPr>
                <p:nvPr/>
              </p:nvGrpSpPr>
              <p:grpSpPr bwMode="auto">
                <a:xfrm>
                  <a:off x="1486" y="2055"/>
                  <a:ext cx="250" cy="422"/>
                  <a:chOff x="1461" y="2355"/>
                  <a:chExt cx="250" cy="422"/>
                </a:xfrm>
              </p:grpSpPr>
              <p:sp>
                <p:nvSpPr>
                  <p:cNvPr id="100442" name="AutoShape 12">
                    <a:extLst>
                      <a:ext uri="{FF2B5EF4-FFF2-40B4-BE49-F238E27FC236}">
                        <a16:creationId xmlns:a16="http://schemas.microsoft.com/office/drawing/2014/main" id="{D1D3FE42-5530-5034-F07D-86514AA319AC}"/>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43" name="Oval 13">
                    <a:extLst>
                      <a:ext uri="{FF2B5EF4-FFF2-40B4-BE49-F238E27FC236}">
                        <a16:creationId xmlns:a16="http://schemas.microsoft.com/office/drawing/2014/main" id="{635B069A-0948-F40B-F63B-AC7A4975F25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41" name="AutoShape 14">
                  <a:extLst>
                    <a:ext uri="{FF2B5EF4-FFF2-40B4-BE49-F238E27FC236}">
                      <a16:creationId xmlns:a16="http://schemas.microsoft.com/office/drawing/2014/main" id="{B71D95B7-ECBC-FAD1-89CB-C222AE38C25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37" name="Text Box 15">
                <a:extLst>
                  <a:ext uri="{FF2B5EF4-FFF2-40B4-BE49-F238E27FC236}">
                    <a16:creationId xmlns:a16="http://schemas.microsoft.com/office/drawing/2014/main" id="{EF5338FC-62EE-BC07-6BCC-BFB60EEFD5C2}"/>
                  </a:ext>
                </a:extLst>
              </p:cNvPr>
              <p:cNvSpPr txBox="1">
                <a:spLocks noChangeArrowheads="1"/>
              </p:cNvSpPr>
              <p:nvPr/>
            </p:nvSpPr>
            <p:spPr bwMode="auto">
              <a:xfrm>
                <a:off x="1735" y="2995"/>
                <a:ext cx="159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Structure the</a:t>
                </a:r>
              </a:p>
              <a:p>
                <a:pPr eaLnBrk="1" hangingPunct="1"/>
                <a:r>
                  <a:rPr lang="en-US" altLang="en-US" sz="1200"/>
                  <a:t>Implementation Model</a:t>
                </a:r>
                <a:endParaRPr lang="cs-CZ" altLang="en-US" sz="1200"/>
              </a:p>
            </p:txBody>
          </p:sp>
        </p:grpSp>
        <p:sp>
          <p:nvSpPr>
            <p:cNvPr id="100358" name="AutoShape 16">
              <a:extLst>
                <a:ext uri="{FF2B5EF4-FFF2-40B4-BE49-F238E27FC236}">
                  <a16:creationId xmlns:a16="http://schemas.microsoft.com/office/drawing/2014/main" id="{6454C9A7-BAA3-9479-8D5B-4D966AECC6DC}"/>
                </a:ext>
              </a:extLst>
            </p:cNvPr>
            <p:cNvSpPr>
              <a:spLocks noChangeArrowheads="1"/>
            </p:cNvSpPr>
            <p:nvPr/>
          </p:nvSpPr>
          <p:spPr bwMode="auto">
            <a:xfrm>
              <a:off x="2046" y="2354"/>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359" name="Text Box 17">
              <a:extLst>
                <a:ext uri="{FF2B5EF4-FFF2-40B4-BE49-F238E27FC236}">
                  <a16:creationId xmlns:a16="http://schemas.microsoft.com/office/drawing/2014/main" id="{CFE88281-2E89-810D-0DB6-C38B929D7628}"/>
                </a:ext>
              </a:extLst>
            </p:cNvPr>
            <p:cNvSpPr txBox="1">
              <a:spLocks noChangeArrowheads="1"/>
            </p:cNvSpPr>
            <p:nvPr/>
          </p:nvSpPr>
          <p:spPr bwMode="auto">
            <a:xfrm>
              <a:off x="945" y="1674"/>
              <a:ext cx="93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[More Components</a:t>
              </a:r>
            </a:p>
            <a:p>
              <a:pPr eaLnBrk="1" hangingPunct="1"/>
              <a:r>
                <a:rPr lang="en-US" altLang="en-US" sz="1200" b="0"/>
                <a:t>to Implement</a:t>
              </a:r>
            </a:p>
            <a:p>
              <a:pPr eaLnBrk="1" hangingPunct="1"/>
              <a:r>
                <a:rPr lang="en-US" altLang="en-US" sz="1200" b="0"/>
                <a:t>for this Iteration]</a:t>
              </a:r>
              <a:endParaRPr lang="cs-CZ" altLang="en-US" sz="1200" b="0"/>
            </a:p>
          </p:txBody>
        </p:sp>
        <p:sp>
          <p:nvSpPr>
            <p:cNvPr id="100360" name="Line 18">
              <a:extLst>
                <a:ext uri="{FF2B5EF4-FFF2-40B4-BE49-F238E27FC236}">
                  <a16:creationId xmlns:a16="http://schemas.microsoft.com/office/drawing/2014/main" id="{D38D2720-5C6D-9EFD-A502-3B08704942D3}"/>
                </a:ext>
              </a:extLst>
            </p:cNvPr>
            <p:cNvSpPr>
              <a:spLocks noChangeShapeType="1"/>
            </p:cNvSpPr>
            <p:nvPr/>
          </p:nvSpPr>
          <p:spPr bwMode="auto">
            <a:xfrm>
              <a:off x="2015" y="2156"/>
              <a:ext cx="207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00361" name="Group 19">
              <a:extLst>
                <a:ext uri="{FF2B5EF4-FFF2-40B4-BE49-F238E27FC236}">
                  <a16:creationId xmlns:a16="http://schemas.microsoft.com/office/drawing/2014/main" id="{C88A287D-CC3B-0A9C-7F18-1D7F1280C934}"/>
                </a:ext>
              </a:extLst>
            </p:cNvPr>
            <p:cNvGrpSpPr>
              <a:grpSpLocks/>
            </p:cNvGrpSpPr>
            <p:nvPr/>
          </p:nvGrpSpPr>
          <p:grpSpPr bwMode="auto">
            <a:xfrm>
              <a:off x="2963" y="4077"/>
              <a:ext cx="223" cy="223"/>
              <a:chOff x="2881" y="3966"/>
              <a:chExt cx="282" cy="282"/>
            </a:xfrm>
          </p:grpSpPr>
          <p:sp>
            <p:nvSpPr>
              <p:cNvPr id="100434" name="Oval 20">
                <a:extLst>
                  <a:ext uri="{FF2B5EF4-FFF2-40B4-BE49-F238E27FC236}">
                    <a16:creationId xmlns:a16="http://schemas.microsoft.com/office/drawing/2014/main" id="{198EFA34-623D-0592-0F39-F0220E8E233A}"/>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35" name="Oval 21">
                <a:extLst>
                  <a:ext uri="{FF2B5EF4-FFF2-40B4-BE49-F238E27FC236}">
                    <a16:creationId xmlns:a16="http://schemas.microsoft.com/office/drawing/2014/main" id="{C8C82A6F-C6C2-EE74-6579-2D86C611DFAB}"/>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362" name="Group 22">
              <a:extLst>
                <a:ext uri="{FF2B5EF4-FFF2-40B4-BE49-F238E27FC236}">
                  <a16:creationId xmlns:a16="http://schemas.microsoft.com/office/drawing/2014/main" id="{A68CA4CD-83D6-C2D0-CFD3-283FF917A8D3}"/>
                </a:ext>
              </a:extLst>
            </p:cNvPr>
            <p:cNvGrpSpPr>
              <a:grpSpLocks/>
            </p:cNvGrpSpPr>
            <p:nvPr/>
          </p:nvGrpSpPr>
          <p:grpSpPr bwMode="auto">
            <a:xfrm>
              <a:off x="2835" y="918"/>
              <a:ext cx="613" cy="511"/>
              <a:chOff x="2105" y="2674"/>
              <a:chExt cx="865" cy="736"/>
            </a:xfrm>
          </p:grpSpPr>
          <p:grpSp>
            <p:nvGrpSpPr>
              <p:cNvPr id="100424" name="Group 23">
                <a:extLst>
                  <a:ext uri="{FF2B5EF4-FFF2-40B4-BE49-F238E27FC236}">
                    <a16:creationId xmlns:a16="http://schemas.microsoft.com/office/drawing/2014/main" id="{F133CBB3-C441-F2B6-91F9-E13D09E4F463}"/>
                  </a:ext>
                </a:extLst>
              </p:cNvPr>
              <p:cNvGrpSpPr>
                <a:grpSpLocks/>
              </p:cNvGrpSpPr>
              <p:nvPr/>
            </p:nvGrpSpPr>
            <p:grpSpPr bwMode="auto">
              <a:xfrm>
                <a:off x="2247" y="2674"/>
                <a:ext cx="460" cy="314"/>
                <a:chOff x="1383" y="1958"/>
                <a:chExt cx="848" cy="607"/>
              </a:xfrm>
            </p:grpSpPr>
            <p:sp>
              <p:nvSpPr>
                <p:cNvPr id="1106968" name="AutoShape 24">
                  <a:extLst>
                    <a:ext uri="{FF2B5EF4-FFF2-40B4-BE49-F238E27FC236}">
                      <a16:creationId xmlns:a16="http://schemas.microsoft.com/office/drawing/2014/main" id="{37D8DC78-ECCA-768C-8E5C-616E12580B23}"/>
                    </a:ext>
                  </a:extLst>
                </p:cNvPr>
                <p:cNvSpPr>
                  <a:spLocks noChangeArrowheads="1"/>
                </p:cNvSpPr>
                <p:nvPr/>
              </p:nvSpPr>
              <p:spPr bwMode="auto">
                <a:xfrm>
                  <a:off x="1384"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0427" name="Group 25">
                  <a:extLst>
                    <a:ext uri="{FF2B5EF4-FFF2-40B4-BE49-F238E27FC236}">
                      <a16:creationId xmlns:a16="http://schemas.microsoft.com/office/drawing/2014/main" id="{4E2034C9-C931-8FAB-EA9E-E5468E15C89E}"/>
                    </a:ext>
                  </a:extLst>
                </p:cNvPr>
                <p:cNvGrpSpPr>
                  <a:grpSpLocks/>
                </p:cNvGrpSpPr>
                <p:nvPr/>
              </p:nvGrpSpPr>
              <p:grpSpPr bwMode="auto">
                <a:xfrm>
                  <a:off x="1692" y="2008"/>
                  <a:ext cx="210" cy="284"/>
                  <a:chOff x="3958" y="1770"/>
                  <a:chExt cx="629" cy="943"/>
                </a:xfrm>
              </p:grpSpPr>
              <p:sp>
                <p:nvSpPr>
                  <p:cNvPr id="100432" name="Freeform 26">
                    <a:extLst>
                      <a:ext uri="{FF2B5EF4-FFF2-40B4-BE49-F238E27FC236}">
                        <a16:creationId xmlns:a16="http://schemas.microsoft.com/office/drawing/2014/main" id="{23311029-A8F1-4A2E-3349-1CD41DD4763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33" name="Freeform 27">
                    <a:extLst>
                      <a:ext uri="{FF2B5EF4-FFF2-40B4-BE49-F238E27FC236}">
                        <a16:creationId xmlns:a16="http://schemas.microsoft.com/office/drawing/2014/main" id="{B25EF7B2-58F7-44CE-D670-B33C8DE0B1EE}"/>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428" name="Group 28">
                  <a:extLst>
                    <a:ext uri="{FF2B5EF4-FFF2-40B4-BE49-F238E27FC236}">
                      <a16:creationId xmlns:a16="http://schemas.microsoft.com/office/drawing/2014/main" id="{F42A7CC7-5DFA-532B-C92C-2F20FB83EE7A}"/>
                    </a:ext>
                  </a:extLst>
                </p:cNvPr>
                <p:cNvGrpSpPr>
                  <a:grpSpLocks/>
                </p:cNvGrpSpPr>
                <p:nvPr/>
              </p:nvGrpSpPr>
              <p:grpSpPr bwMode="auto">
                <a:xfrm>
                  <a:off x="1486" y="2055"/>
                  <a:ext cx="250" cy="422"/>
                  <a:chOff x="1461" y="2355"/>
                  <a:chExt cx="250" cy="422"/>
                </a:xfrm>
              </p:grpSpPr>
              <p:sp>
                <p:nvSpPr>
                  <p:cNvPr id="100430" name="AutoShape 29">
                    <a:extLst>
                      <a:ext uri="{FF2B5EF4-FFF2-40B4-BE49-F238E27FC236}">
                        <a16:creationId xmlns:a16="http://schemas.microsoft.com/office/drawing/2014/main" id="{80DF87D9-6D47-A13B-7242-E640501F80C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31" name="Oval 30">
                    <a:extLst>
                      <a:ext uri="{FF2B5EF4-FFF2-40B4-BE49-F238E27FC236}">
                        <a16:creationId xmlns:a16="http://schemas.microsoft.com/office/drawing/2014/main" id="{45703264-7C24-7E94-D648-7A17D5A780B7}"/>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29" name="AutoShape 31">
                  <a:extLst>
                    <a:ext uri="{FF2B5EF4-FFF2-40B4-BE49-F238E27FC236}">
                      <a16:creationId xmlns:a16="http://schemas.microsoft.com/office/drawing/2014/main" id="{030AFD7E-484A-C6EF-16DC-086313AC1060}"/>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25" name="Text Box 32">
                <a:extLst>
                  <a:ext uri="{FF2B5EF4-FFF2-40B4-BE49-F238E27FC236}">
                    <a16:creationId xmlns:a16="http://schemas.microsoft.com/office/drawing/2014/main" id="{30CEC25B-259E-D166-642F-731B7AF40E1E}"/>
                  </a:ext>
                </a:extLst>
              </p:cNvPr>
              <p:cNvSpPr txBox="1">
                <a:spLocks noChangeArrowheads="1"/>
              </p:cNvSpPr>
              <p:nvPr/>
            </p:nvSpPr>
            <p:spPr bwMode="auto">
              <a:xfrm>
                <a:off x="2105" y="2995"/>
                <a:ext cx="86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the</a:t>
                </a:r>
              </a:p>
              <a:p>
                <a:pPr eaLnBrk="1" hangingPunct="1"/>
                <a:r>
                  <a:rPr lang="en-US" altLang="en-US" sz="1200"/>
                  <a:t>Integration</a:t>
                </a:r>
                <a:endParaRPr lang="cs-CZ" altLang="en-US" sz="1200"/>
              </a:p>
            </p:txBody>
          </p:sp>
        </p:grpSp>
        <p:grpSp>
          <p:nvGrpSpPr>
            <p:cNvPr id="100363" name="Group 33">
              <a:extLst>
                <a:ext uri="{FF2B5EF4-FFF2-40B4-BE49-F238E27FC236}">
                  <a16:creationId xmlns:a16="http://schemas.microsoft.com/office/drawing/2014/main" id="{50630445-163D-489B-6CD0-5AD2B1130AC8}"/>
                </a:ext>
              </a:extLst>
            </p:cNvPr>
            <p:cNvGrpSpPr>
              <a:grpSpLocks/>
            </p:cNvGrpSpPr>
            <p:nvPr/>
          </p:nvGrpSpPr>
          <p:grpSpPr bwMode="auto">
            <a:xfrm>
              <a:off x="2813" y="1505"/>
              <a:ext cx="703" cy="511"/>
              <a:chOff x="2040" y="2674"/>
              <a:chExt cx="996" cy="736"/>
            </a:xfrm>
          </p:grpSpPr>
          <p:grpSp>
            <p:nvGrpSpPr>
              <p:cNvPr id="100414" name="Group 34">
                <a:extLst>
                  <a:ext uri="{FF2B5EF4-FFF2-40B4-BE49-F238E27FC236}">
                    <a16:creationId xmlns:a16="http://schemas.microsoft.com/office/drawing/2014/main" id="{2DB1F028-CDF7-C8D1-D35A-27F0D1725933}"/>
                  </a:ext>
                </a:extLst>
              </p:cNvPr>
              <p:cNvGrpSpPr>
                <a:grpSpLocks/>
              </p:cNvGrpSpPr>
              <p:nvPr/>
            </p:nvGrpSpPr>
            <p:grpSpPr bwMode="auto">
              <a:xfrm>
                <a:off x="2247" y="2674"/>
                <a:ext cx="460" cy="314"/>
                <a:chOff x="1383" y="1958"/>
                <a:chExt cx="848" cy="607"/>
              </a:xfrm>
            </p:grpSpPr>
            <p:sp>
              <p:nvSpPr>
                <p:cNvPr id="1106979" name="AutoShape 35">
                  <a:extLst>
                    <a:ext uri="{FF2B5EF4-FFF2-40B4-BE49-F238E27FC236}">
                      <a16:creationId xmlns:a16="http://schemas.microsoft.com/office/drawing/2014/main" id="{54C245EB-DAE7-57C4-7479-4C1C88C8D165}"/>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0417" name="Group 36">
                  <a:extLst>
                    <a:ext uri="{FF2B5EF4-FFF2-40B4-BE49-F238E27FC236}">
                      <a16:creationId xmlns:a16="http://schemas.microsoft.com/office/drawing/2014/main" id="{B54A8F77-C154-657D-EA6A-3E025497332D}"/>
                    </a:ext>
                  </a:extLst>
                </p:cNvPr>
                <p:cNvGrpSpPr>
                  <a:grpSpLocks/>
                </p:cNvGrpSpPr>
                <p:nvPr/>
              </p:nvGrpSpPr>
              <p:grpSpPr bwMode="auto">
                <a:xfrm>
                  <a:off x="1692" y="2008"/>
                  <a:ext cx="210" cy="284"/>
                  <a:chOff x="3958" y="1770"/>
                  <a:chExt cx="629" cy="943"/>
                </a:xfrm>
              </p:grpSpPr>
              <p:sp>
                <p:nvSpPr>
                  <p:cNvPr id="100422" name="Freeform 37">
                    <a:extLst>
                      <a:ext uri="{FF2B5EF4-FFF2-40B4-BE49-F238E27FC236}">
                        <a16:creationId xmlns:a16="http://schemas.microsoft.com/office/drawing/2014/main" id="{921475E1-0771-1673-18A4-3EFF711EB5BC}"/>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23" name="Freeform 38">
                    <a:extLst>
                      <a:ext uri="{FF2B5EF4-FFF2-40B4-BE49-F238E27FC236}">
                        <a16:creationId xmlns:a16="http://schemas.microsoft.com/office/drawing/2014/main" id="{1E78EE80-84B0-D587-92BF-1E2A58810C96}"/>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418" name="Group 39">
                  <a:extLst>
                    <a:ext uri="{FF2B5EF4-FFF2-40B4-BE49-F238E27FC236}">
                      <a16:creationId xmlns:a16="http://schemas.microsoft.com/office/drawing/2014/main" id="{39D608D8-897F-75FD-30F3-13DE61B9F979}"/>
                    </a:ext>
                  </a:extLst>
                </p:cNvPr>
                <p:cNvGrpSpPr>
                  <a:grpSpLocks/>
                </p:cNvGrpSpPr>
                <p:nvPr/>
              </p:nvGrpSpPr>
              <p:grpSpPr bwMode="auto">
                <a:xfrm>
                  <a:off x="1486" y="2055"/>
                  <a:ext cx="250" cy="422"/>
                  <a:chOff x="1461" y="2355"/>
                  <a:chExt cx="250" cy="422"/>
                </a:xfrm>
              </p:grpSpPr>
              <p:sp>
                <p:nvSpPr>
                  <p:cNvPr id="100420" name="AutoShape 40">
                    <a:extLst>
                      <a:ext uri="{FF2B5EF4-FFF2-40B4-BE49-F238E27FC236}">
                        <a16:creationId xmlns:a16="http://schemas.microsoft.com/office/drawing/2014/main" id="{7FFFC0A9-171A-2024-F2CF-C6D761260227}"/>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21" name="Oval 41">
                    <a:extLst>
                      <a:ext uri="{FF2B5EF4-FFF2-40B4-BE49-F238E27FC236}">
                        <a16:creationId xmlns:a16="http://schemas.microsoft.com/office/drawing/2014/main" id="{09ABF4EB-5F15-D5CC-866C-59D2F74CBC8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19" name="AutoShape 42">
                  <a:extLst>
                    <a:ext uri="{FF2B5EF4-FFF2-40B4-BE49-F238E27FC236}">
                      <a16:creationId xmlns:a16="http://schemas.microsoft.com/office/drawing/2014/main" id="{9A7C59EE-DDCC-6DBF-0B41-E3493F6E19EE}"/>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15" name="Text Box 43">
                <a:extLst>
                  <a:ext uri="{FF2B5EF4-FFF2-40B4-BE49-F238E27FC236}">
                    <a16:creationId xmlns:a16="http://schemas.microsoft.com/office/drawing/2014/main" id="{07FC2F07-5D73-6920-CBF4-09BE2D1AA9D6}"/>
                  </a:ext>
                </a:extLst>
              </p:cNvPr>
              <p:cNvSpPr txBox="1">
                <a:spLocks noChangeArrowheads="1"/>
              </p:cNvSpPr>
              <p:nvPr/>
            </p:nvSpPr>
            <p:spPr bwMode="auto">
              <a:xfrm>
                <a:off x="2040" y="2995"/>
                <a:ext cx="99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Implement</a:t>
                </a:r>
              </a:p>
              <a:p>
                <a:pPr eaLnBrk="1" hangingPunct="1"/>
                <a:r>
                  <a:rPr lang="en-US" altLang="en-US" sz="1200"/>
                  <a:t>Components</a:t>
                </a:r>
                <a:endParaRPr lang="cs-CZ" altLang="en-US" sz="1200"/>
              </a:p>
            </p:txBody>
          </p:sp>
        </p:grpSp>
        <p:grpSp>
          <p:nvGrpSpPr>
            <p:cNvPr id="100364" name="Group 44">
              <a:extLst>
                <a:ext uri="{FF2B5EF4-FFF2-40B4-BE49-F238E27FC236}">
                  <a16:creationId xmlns:a16="http://schemas.microsoft.com/office/drawing/2014/main" id="{6364C96A-B146-8916-BF81-456FF2E7481F}"/>
                </a:ext>
              </a:extLst>
            </p:cNvPr>
            <p:cNvGrpSpPr>
              <a:grpSpLocks/>
            </p:cNvGrpSpPr>
            <p:nvPr/>
          </p:nvGrpSpPr>
          <p:grpSpPr bwMode="auto">
            <a:xfrm>
              <a:off x="3232" y="2324"/>
              <a:ext cx="777" cy="511"/>
              <a:chOff x="1995" y="2674"/>
              <a:chExt cx="1098" cy="736"/>
            </a:xfrm>
          </p:grpSpPr>
          <p:grpSp>
            <p:nvGrpSpPr>
              <p:cNvPr id="100404" name="Group 45">
                <a:extLst>
                  <a:ext uri="{FF2B5EF4-FFF2-40B4-BE49-F238E27FC236}">
                    <a16:creationId xmlns:a16="http://schemas.microsoft.com/office/drawing/2014/main" id="{67AE0EB8-2A27-741F-D797-B3C0CBE60212}"/>
                  </a:ext>
                </a:extLst>
              </p:cNvPr>
              <p:cNvGrpSpPr>
                <a:grpSpLocks/>
              </p:cNvGrpSpPr>
              <p:nvPr/>
            </p:nvGrpSpPr>
            <p:grpSpPr bwMode="auto">
              <a:xfrm>
                <a:off x="2247" y="2674"/>
                <a:ext cx="460" cy="314"/>
                <a:chOff x="1383" y="1958"/>
                <a:chExt cx="848" cy="607"/>
              </a:xfrm>
            </p:grpSpPr>
            <p:sp>
              <p:nvSpPr>
                <p:cNvPr id="1106990" name="AutoShape 46">
                  <a:extLst>
                    <a:ext uri="{FF2B5EF4-FFF2-40B4-BE49-F238E27FC236}">
                      <a16:creationId xmlns:a16="http://schemas.microsoft.com/office/drawing/2014/main" id="{F4625000-23B4-150C-8099-E7B13EF94DF5}"/>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0407" name="Group 47">
                  <a:extLst>
                    <a:ext uri="{FF2B5EF4-FFF2-40B4-BE49-F238E27FC236}">
                      <a16:creationId xmlns:a16="http://schemas.microsoft.com/office/drawing/2014/main" id="{0D46C87E-27D9-E0B3-9E1E-4649B095F223}"/>
                    </a:ext>
                  </a:extLst>
                </p:cNvPr>
                <p:cNvGrpSpPr>
                  <a:grpSpLocks/>
                </p:cNvGrpSpPr>
                <p:nvPr/>
              </p:nvGrpSpPr>
              <p:grpSpPr bwMode="auto">
                <a:xfrm>
                  <a:off x="1692" y="2008"/>
                  <a:ext cx="210" cy="284"/>
                  <a:chOff x="3958" y="1770"/>
                  <a:chExt cx="629" cy="943"/>
                </a:xfrm>
              </p:grpSpPr>
              <p:sp>
                <p:nvSpPr>
                  <p:cNvPr id="100412" name="Freeform 48">
                    <a:extLst>
                      <a:ext uri="{FF2B5EF4-FFF2-40B4-BE49-F238E27FC236}">
                        <a16:creationId xmlns:a16="http://schemas.microsoft.com/office/drawing/2014/main" id="{117064A6-387B-A02D-53FB-5CC74BE36B69}"/>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13" name="Freeform 49">
                    <a:extLst>
                      <a:ext uri="{FF2B5EF4-FFF2-40B4-BE49-F238E27FC236}">
                        <a16:creationId xmlns:a16="http://schemas.microsoft.com/office/drawing/2014/main" id="{415E68A1-B94B-01D2-FDA2-203D14AA683B}"/>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408" name="Group 50">
                  <a:extLst>
                    <a:ext uri="{FF2B5EF4-FFF2-40B4-BE49-F238E27FC236}">
                      <a16:creationId xmlns:a16="http://schemas.microsoft.com/office/drawing/2014/main" id="{466E4BAE-A3F9-F35B-3727-E73B94D0F72F}"/>
                    </a:ext>
                  </a:extLst>
                </p:cNvPr>
                <p:cNvGrpSpPr>
                  <a:grpSpLocks/>
                </p:cNvGrpSpPr>
                <p:nvPr/>
              </p:nvGrpSpPr>
              <p:grpSpPr bwMode="auto">
                <a:xfrm>
                  <a:off x="1486" y="2055"/>
                  <a:ext cx="250" cy="422"/>
                  <a:chOff x="1461" y="2355"/>
                  <a:chExt cx="250" cy="422"/>
                </a:xfrm>
              </p:grpSpPr>
              <p:sp>
                <p:nvSpPr>
                  <p:cNvPr id="100410" name="AutoShape 51">
                    <a:extLst>
                      <a:ext uri="{FF2B5EF4-FFF2-40B4-BE49-F238E27FC236}">
                        <a16:creationId xmlns:a16="http://schemas.microsoft.com/office/drawing/2014/main" id="{436532E1-EE86-CB29-AECF-B30079287087}"/>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11" name="Oval 52">
                    <a:extLst>
                      <a:ext uri="{FF2B5EF4-FFF2-40B4-BE49-F238E27FC236}">
                        <a16:creationId xmlns:a16="http://schemas.microsoft.com/office/drawing/2014/main" id="{76EBF863-BB38-E0DC-8BF3-033888075E9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09" name="AutoShape 53">
                  <a:extLst>
                    <a:ext uri="{FF2B5EF4-FFF2-40B4-BE49-F238E27FC236}">
                      <a16:creationId xmlns:a16="http://schemas.microsoft.com/office/drawing/2014/main" id="{3CABD3FA-3EB6-4FB6-D75E-7FB9109FB3B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405" name="Text Box 54">
                <a:extLst>
                  <a:ext uri="{FF2B5EF4-FFF2-40B4-BE49-F238E27FC236}">
                    <a16:creationId xmlns:a16="http://schemas.microsoft.com/office/drawing/2014/main" id="{CEF4DAE7-4E64-25E8-538D-4ACB714DC929}"/>
                  </a:ext>
                </a:extLst>
              </p:cNvPr>
              <p:cNvSpPr txBox="1">
                <a:spLocks noChangeArrowheads="1"/>
              </p:cNvSpPr>
              <p:nvPr/>
            </p:nvSpPr>
            <p:spPr bwMode="auto">
              <a:xfrm>
                <a:off x="1995" y="2995"/>
                <a:ext cx="109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Integrate Each</a:t>
                </a:r>
              </a:p>
              <a:p>
                <a:pPr eaLnBrk="1" hangingPunct="1"/>
                <a:r>
                  <a:rPr lang="en-US" altLang="en-US" sz="1200"/>
                  <a:t>Subsystem</a:t>
                </a:r>
                <a:endParaRPr lang="cs-CZ" altLang="en-US" sz="1200"/>
              </a:p>
            </p:txBody>
          </p:sp>
        </p:grpSp>
        <p:sp>
          <p:nvSpPr>
            <p:cNvPr id="100365" name="Line 55">
              <a:extLst>
                <a:ext uri="{FF2B5EF4-FFF2-40B4-BE49-F238E27FC236}">
                  <a16:creationId xmlns:a16="http://schemas.microsoft.com/office/drawing/2014/main" id="{5FC07FF9-E582-A5CB-D780-6E0D92CAFB59}"/>
                </a:ext>
              </a:extLst>
            </p:cNvPr>
            <p:cNvSpPr>
              <a:spLocks noChangeShapeType="1"/>
            </p:cNvSpPr>
            <p:nvPr/>
          </p:nvSpPr>
          <p:spPr bwMode="auto">
            <a:xfrm>
              <a:off x="3060" y="2933"/>
              <a:ext cx="169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00366" name="Line 56">
              <a:extLst>
                <a:ext uri="{FF2B5EF4-FFF2-40B4-BE49-F238E27FC236}">
                  <a16:creationId xmlns:a16="http://schemas.microsoft.com/office/drawing/2014/main" id="{EE729EDD-A2B2-9359-8BEF-A4FEFD2971E5}"/>
                </a:ext>
              </a:extLst>
            </p:cNvPr>
            <p:cNvSpPr>
              <a:spLocks noChangeShapeType="1"/>
            </p:cNvSpPr>
            <p:nvPr/>
          </p:nvSpPr>
          <p:spPr bwMode="auto">
            <a:xfrm>
              <a:off x="1983" y="3958"/>
              <a:ext cx="273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00367" name="Group 57">
              <a:extLst>
                <a:ext uri="{FF2B5EF4-FFF2-40B4-BE49-F238E27FC236}">
                  <a16:creationId xmlns:a16="http://schemas.microsoft.com/office/drawing/2014/main" id="{F5AF2853-6698-565B-1556-F586F09854EC}"/>
                </a:ext>
              </a:extLst>
            </p:cNvPr>
            <p:cNvGrpSpPr>
              <a:grpSpLocks/>
            </p:cNvGrpSpPr>
            <p:nvPr/>
          </p:nvGrpSpPr>
          <p:grpSpPr bwMode="auto">
            <a:xfrm>
              <a:off x="3902" y="3055"/>
              <a:ext cx="692" cy="511"/>
              <a:chOff x="2055" y="2674"/>
              <a:chExt cx="978" cy="736"/>
            </a:xfrm>
          </p:grpSpPr>
          <p:grpSp>
            <p:nvGrpSpPr>
              <p:cNvPr id="100394" name="Group 58">
                <a:extLst>
                  <a:ext uri="{FF2B5EF4-FFF2-40B4-BE49-F238E27FC236}">
                    <a16:creationId xmlns:a16="http://schemas.microsoft.com/office/drawing/2014/main" id="{830B644E-C3DA-6A42-8D3D-657257A89BC3}"/>
                  </a:ext>
                </a:extLst>
              </p:cNvPr>
              <p:cNvGrpSpPr>
                <a:grpSpLocks/>
              </p:cNvGrpSpPr>
              <p:nvPr/>
            </p:nvGrpSpPr>
            <p:grpSpPr bwMode="auto">
              <a:xfrm>
                <a:off x="2247" y="2674"/>
                <a:ext cx="460" cy="314"/>
                <a:chOff x="1383" y="1958"/>
                <a:chExt cx="848" cy="607"/>
              </a:xfrm>
            </p:grpSpPr>
            <p:sp>
              <p:nvSpPr>
                <p:cNvPr id="1107003" name="AutoShape 59">
                  <a:extLst>
                    <a:ext uri="{FF2B5EF4-FFF2-40B4-BE49-F238E27FC236}">
                      <a16:creationId xmlns:a16="http://schemas.microsoft.com/office/drawing/2014/main" id="{25EA389D-829F-835B-4817-89712F1510A4}"/>
                    </a:ext>
                  </a:extLst>
                </p:cNvPr>
                <p:cNvSpPr>
                  <a:spLocks noChangeArrowheads="1"/>
                </p:cNvSpPr>
                <p:nvPr/>
              </p:nvSpPr>
              <p:spPr bwMode="auto">
                <a:xfrm>
                  <a:off x="1383"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0397" name="Group 60">
                  <a:extLst>
                    <a:ext uri="{FF2B5EF4-FFF2-40B4-BE49-F238E27FC236}">
                      <a16:creationId xmlns:a16="http://schemas.microsoft.com/office/drawing/2014/main" id="{2056A15F-FD1A-8D54-AEAD-C1D0250CDCD4}"/>
                    </a:ext>
                  </a:extLst>
                </p:cNvPr>
                <p:cNvGrpSpPr>
                  <a:grpSpLocks/>
                </p:cNvGrpSpPr>
                <p:nvPr/>
              </p:nvGrpSpPr>
              <p:grpSpPr bwMode="auto">
                <a:xfrm>
                  <a:off x="1692" y="2008"/>
                  <a:ext cx="210" cy="284"/>
                  <a:chOff x="3958" y="1770"/>
                  <a:chExt cx="629" cy="943"/>
                </a:xfrm>
              </p:grpSpPr>
              <p:sp>
                <p:nvSpPr>
                  <p:cNvPr id="100402" name="Freeform 61">
                    <a:extLst>
                      <a:ext uri="{FF2B5EF4-FFF2-40B4-BE49-F238E27FC236}">
                        <a16:creationId xmlns:a16="http://schemas.microsoft.com/office/drawing/2014/main" id="{10D31B0B-55F9-921F-1860-53BB6270B58A}"/>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03" name="Freeform 62">
                    <a:extLst>
                      <a:ext uri="{FF2B5EF4-FFF2-40B4-BE49-F238E27FC236}">
                        <a16:creationId xmlns:a16="http://schemas.microsoft.com/office/drawing/2014/main" id="{19DA460A-FEF3-7E16-EEAA-5C12AE3DCB7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0398" name="Group 63">
                  <a:extLst>
                    <a:ext uri="{FF2B5EF4-FFF2-40B4-BE49-F238E27FC236}">
                      <a16:creationId xmlns:a16="http://schemas.microsoft.com/office/drawing/2014/main" id="{81188979-CCE0-E5C2-89E0-38BE482C5412}"/>
                    </a:ext>
                  </a:extLst>
                </p:cNvPr>
                <p:cNvGrpSpPr>
                  <a:grpSpLocks/>
                </p:cNvGrpSpPr>
                <p:nvPr/>
              </p:nvGrpSpPr>
              <p:grpSpPr bwMode="auto">
                <a:xfrm>
                  <a:off x="1486" y="2055"/>
                  <a:ext cx="250" cy="422"/>
                  <a:chOff x="1461" y="2355"/>
                  <a:chExt cx="250" cy="422"/>
                </a:xfrm>
              </p:grpSpPr>
              <p:sp>
                <p:nvSpPr>
                  <p:cNvPr id="100400" name="AutoShape 64">
                    <a:extLst>
                      <a:ext uri="{FF2B5EF4-FFF2-40B4-BE49-F238E27FC236}">
                        <a16:creationId xmlns:a16="http://schemas.microsoft.com/office/drawing/2014/main" id="{E2B04D6C-C923-B033-59AA-702C6E2AA4FD}"/>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401" name="Oval 65">
                    <a:extLst>
                      <a:ext uri="{FF2B5EF4-FFF2-40B4-BE49-F238E27FC236}">
                        <a16:creationId xmlns:a16="http://schemas.microsoft.com/office/drawing/2014/main" id="{1C145771-3BC0-FE21-5B15-C7587CFBC0A6}"/>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399" name="AutoShape 66">
                  <a:extLst>
                    <a:ext uri="{FF2B5EF4-FFF2-40B4-BE49-F238E27FC236}">
                      <a16:creationId xmlns:a16="http://schemas.microsoft.com/office/drawing/2014/main" id="{759B14A1-C107-1D9C-98D9-B315A7EFBD9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0395" name="Text Box 67">
                <a:extLst>
                  <a:ext uri="{FF2B5EF4-FFF2-40B4-BE49-F238E27FC236}">
                    <a16:creationId xmlns:a16="http://schemas.microsoft.com/office/drawing/2014/main" id="{15C0B2C5-E3BC-E6A6-475B-4DCE9A221509}"/>
                  </a:ext>
                </a:extLst>
              </p:cNvPr>
              <p:cNvSpPr txBox="1">
                <a:spLocks noChangeArrowheads="1"/>
              </p:cNvSpPr>
              <p:nvPr/>
            </p:nvSpPr>
            <p:spPr bwMode="auto">
              <a:xfrm>
                <a:off x="2055" y="2995"/>
                <a:ext cx="97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Integrate the</a:t>
                </a:r>
              </a:p>
              <a:p>
                <a:pPr eaLnBrk="1" hangingPunct="1"/>
                <a:r>
                  <a:rPr lang="en-US" altLang="en-US" sz="1200"/>
                  <a:t>System</a:t>
                </a:r>
                <a:endParaRPr lang="cs-CZ" altLang="en-US" sz="1200"/>
              </a:p>
            </p:txBody>
          </p:sp>
        </p:grpSp>
        <p:sp>
          <p:nvSpPr>
            <p:cNvPr id="100368" name="AutoShape 68">
              <a:extLst>
                <a:ext uri="{FF2B5EF4-FFF2-40B4-BE49-F238E27FC236}">
                  <a16:creationId xmlns:a16="http://schemas.microsoft.com/office/drawing/2014/main" id="{E475BC08-6BAB-27D1-CB4F-57F6FEEA8459}"/>
                </a:ext>
              </a:extLst>
            </p:cNvPr>
            <p:cNvSpPr>
              <a:spLocks noChangeArrowheads="1"/>
            </p:cNvSpPr>
            <p:nvPr/>
          </p:nvSpPr>
          <p:spPr bwMode="auto">
            <a:xfrm>
              <a:off x="4117" y="3629"/>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100369" name="AutoShape 69">
              <a:extLst>
                <a:ext uri="{FF2B5EF4-FFF2-40B4-BE49-F238E27FC236}">
                  <a16:creationId xmlns:a16="http://schemas.microsoft.com/office/drawing/2014/main" id="{C11E2EC7-9B17-9B82-62BA-6BE8C670B83D}"/>
                </a:ext>
              </a:extLst>
            </p:cNvPr>
            <p:cNvCxnSpPr>
              <a:cxnSpLocks noChangeShapeType="1"/>
              <a:stCxn id="100356" idx="4"/>
              <a:endCxn id="1106951" idx="0"/>
            </p:cNvCxnSpPr>
            <p:nvPr/>
          </p:nvCxnSpPr>
          <p:spPr bwMode="auto">
            <a:xfrm rot="5400000">
              <a:off x="3050" y="294"/>
              <a:ext cx="9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70" name="Line 72">
              <a:extLst>
                <a:ext uri="{FF2B5EF4-FFF2-40B4-BE49-F238E27FC236}">
                  <a16:creationId xmlns:a16="http://schemas.microsoft.com/office/drawing/2014/main" id="{23C48B52-652E-8AA1-BB03-433FBB5E1577}"/>
                </a:ext>
              </a:extLst>
            </p:cNvPr>
            <p:cNvSpPr>
              <a:spLocks noChangeShapeType="1"/>
            </p:cNvSpPr>
            <p:nvPr/>
          </p:nvSpPr>
          <p:spPr bwMode="auto">
            <a:xfrm>
              <a:off x="3120" y="1416"/>
              <a:ext cx="0" cy="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71" name="Line 73">
              <a:extLst>
                <a:ext uri="{FF2B5EF4-FFF2-40B4-BE49-F238E27FC236}">
                  <a16:creationId xmlns:a16="http://schemas.microsoft.com/office/drawing/2014/main" id="{1893D230-FD1B-55A2-DF76-730896E0B306}"/>
                </a:ext>
              </a:extLst>
            </p:cNvPr>
            <p:cNvSpPr>
              <a:spLocks noChangeShapeType="1"/>
            </p:cNvSpPr>
            <p:nvPr/>
          </p:nvSpPr>
          <p:spPr bwMode="auto">
            <a:xfrm>
              <a:off x="3144" y="1998"/>
              <a:ext cx="0" cy="1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72" name="Line 74">
              <a:extLst>
                <a:ext uri="{FF2B5EF4-FFF2-40B4-BE49-F238E27FC236}">
                  <a16:creationId xmlns:a16="http://schemas.microsoft.com/office/drawing/2014/main" id="{9FC487EE-0608-16DE-ACFC-43F7DF42AC98}"/>
                </a:ext>
              </a:extLst>
            </p:cNvPr>
            <p:cNvSpPr>
              <a:spLocks noChangeShapeType="1"/>
            </p:cNvSpPr>
            <p:nvPr/>
          </p:nvSpPr>
          <p:spPr bwMode="auto">
            <a:xfrm>
              <a:off x="3101" y="809"/>
              <a:ext cx="0" cy="1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73" name="Line 76">
              <a:extLst>
                <a:ext uri="{FF2B5EF4-FFF2-40B4-BE49-F238E27FC236}">
                  <a16:creationId xmlns:a16="http://schemas.microsoft.com/office/drawing/2014/main" id="{AB7BDBD3-F287-DF32-3E3F-43FEAA6B7BE8}"/>
                </a:ext>
              </a:extLst>
            </p:cNvPr>
            <p:cNvSpPr>
              <a:spLocks noChangeShapeType="1"/>
            </p:cNvSpPr>
            <p:nvPr/>
          </p:nvSpPr>
          <p:spPr bwMode="auto">
            <a:xfrm>
              <a:off x="2154" y="2190"/>
              <a:ext cx="0" cy="1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00374" name="AutoShape 77">
              <a:extLst>
                <a:ext uri="{FF2B5EF4-FFF2-40B4-BE49-F238E27FC236}">
                  <a16:creationId xmlns:a16="http://schemas.microsoft.com/office/drawing/2014/main" id="{BF67BBBA-BDF9-3DBD-51CE-D6639F5E078F}"/>
                </a:ext>
              </a:extLst>
            </p:cNvPr>
            <p:cNvCxnSpPr>
              <a:cxnSpLocks noChangeShapeType="1"/>
              <a:stCxn id="100358" idx="1"/>
              <a:endCxn id="1106979" idx="1"/>
            </p:cNvCxnSpPr>
            <p:nvPr/>
          </p:nvCxnSpPr>
          <p:spPr bwMode="auto">
            <a:xfrm rot="10800000" flipH="1">
              <a:off x="2046" y="1614"/>
              <a:ext cx="913" cy="855"/>
            </a:xfrm>
            <a:prstGeom prst="bentConnector3">
              <a:avLst>
                <a:gd name="adj1" fmla="val -15773"/>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0375" name="Line 78">
              <a:extLst>
                <a:ext uri="{FF2B5EF4-FFF2-40B4-BE49-F238E27FC236}">
                  <a16:creationId xmlns:a16="http://schemas.microsoft.com/office/drawing/2014/main" id="{221E8998-2125-4350-D1DF-08DA9997AA3A}"/>
                </a:ext>
              </a:extLst>
            </p:cNvPr>
            <p:cNvSpPr>
              <a:spLocks noChangeShapeType="1"/>
            </p:cNvSpPr>
            <p:nvPr/>
          </p:nvSpPr>
          <p:spPr bwMode="auto">
            <a:xfrm>
              <a:off x="3558" y="2184"/>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76" name="Line 79">
              <a:extLst>
                <a:ext uri="{FF2B5EF4-FFF2-40B4-BE49-F238E27FC236}">
                  <a16:creationId xmlns:a16="http://schemas.microsoft.com/office/drawing/2014/main" id="{51D8E59F-F7C2-5483-568E-A1DFD1153F78}"/>
                </a:ext>
              </a:extLst>
            </p:cNvPr>
            <p:cNvSpPr>
              <a:spLocks noChangeShapeType="1"/>
            </p:cNvSpPr>
            <p:nvPr/>
          </p:nvSpPr>
          <p:spPr bwMode="auto">
            <a:xfrm>
              <a:off x="3558" y="2808"/>
              <a:ext cx="0" cy="9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77" name="AutoShape 80">
              <a:extLst>
                <a:ext uri="{FF2B5EF4-FFF2-40B4-BE49-F238E27FC236}">
                  <a16:creationId xmlns:a16="http://schemas.microsoft.com/office/drawing/2014/main" id="{024DB01B-8C3C-976B-A429-D743E595DD35}"/>
                </a:ext>
              </a:extLst>
            </p:cNvPr>
            <p:cNvSpPr>
              <a:spLocks noChangeArrowheads="1"/>
            </p:cNvSpPr>
            <p:nvPr/>
          </p:nvSpPr>
          <p:spPr bwMode="auto">
            <a:xfrm>
              <a:off x="3102" y="3076"/>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0378" name="Line 81">
              <a:extLst>
                <a:ext uri="{FF2B5EF4-FFF2-40B4-BE49-F238E27FC236}">
                  <a16:creationId xmlns:a16="http://schemas.microsoft.com/office/drawing/2014/main" id="{04043C34-AC14-43F2-ED26-79F01597B7AD}"/>
                </a:ext>
              </a:extLst>
            </p:cNvPr>
            <p:cNvSpPr>
              <a:spLocks noChangeShapeType="1"/>
            </p:cNvSpPr>
            <p:nvPr/>
          </p:nvSpPr>
          <p:spPr bwMode="auto">
            <a:xfrm>
              <a:off x="3210" y="2958"/>
              <a:ext cx="0" cy="1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00379" name="AutoShape 82">
              <a:extLst>
                <a:ext uri="{FF2B5EF4-FFF2-40B4-BE49-F238E27FC236}">
                  <a16:creationId xmlns:a16="http://schemas.microsoft.com/office/drawing/2014/main" id="{65F0961F-FA96-C07B-305F-4FB4AF3438FA}"/>
                </a:ext>
              </a:extLst>
            </p:cNvPr>
            <p:cNvCxnSpPr>
              <a:cxnSpLocks noChangeShapeType="1"/>
              <a:stCxn id="100377" idx="1"/>
              <a:endCxn id="1106990" idx="1"/>
            </p:cNvCxnSpPr>
            <p:nvPr/>
          </p:nvCxnSpPr>
          <p:spPr bwMode="auto">
            <a:xfrm rot="10800000" flipH="1">
              <a:off x="3102" y="2433"/>
              <a:ext cx="308" cy="758"/>
            </a:xfrm>
            <a:prstGeom prst="bentConnector3">
              <a:avLst>
                <a:gd name="adj1" fmla="val -4675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0380" name="Line 83">
              <a:extLst>
                <a:ext uri="{FF2B5EF4-FFF2-40B4-BE49-F238E27FC236}">
                  <a16:creationId xmlns:a16="http://schemas.microsoft.com/office/drawing/2014/main" id="{31E72290-4556-369C-9B8F-7F17E1DB65C7}"/>
                </a:ext>
              </a:extLst>
            </p:cNvPr>
            <p:cNvSpPr>
              <a:spLocks noChangeShapeType="1"/>
            </p:cNvSpPr>
            <p:nvPr/>
          </p:nvSpPr>
          <p:spPr bwMode="auto">
            <a:xfrm>
              <a:off x="4188" y="2958"/>
              <a:ext cx="0"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81" name="Line 84">
              <a:extLst>
                <a:ext uri="{FF2B5EF4-FFF2-40B4-BE49-F238E27FC236}">
                  <a16:creationId xmlns:a16="http://schemas.microsoft.com/office/drawing/2014/main" id="{D6D8712D-0405-7683-418F-53464E8899AB}"/>
                </a:ext>
              </a:extLst>
            </p:cNvPr>
            <p:cNvSpPr>
              <a:spLocks noChangeShapeType="1"/>
            </p:cNvSpPr>
            <p:nvPr/>
          </p:nvSpPr>
          <p:spPr bwMode="auto">
            <a:xfrm>
              <a:off x="4224" y="3540"/>
              <a:ext cx="0"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00382" name="AutoShape 85">
              <a:extLst>
                <a:ext uri="{FF2B5EF4-FFF2-40B4-BE49-F238E27FC236}">
                  <a16:creationId xmlns:a16="http://schemas.microsoft.com/office/drawing/2014/main" id="{8E6A87DB-8C20-E9C0-FD3B-0F41B681476A}"/>
                </a:ext>
              </a:extLst>
            </p:cNvPr>
            <p:cNvCxnSpPr>
              <a:cxnSpLocks noChangeShapeType="1"/>
              <a:stCxn id="100368" idx="1"/>
              <a:endCxn id="1107003" idx="1"/>
            </p:cNvCxnSpPr>
            <p:nvPr/>
          </p:nvCxnSpPr>
          <p:spPr bwMode="auto">
            <a:xfrm rot="10800000">
              <a:off x="4038" y="3164"/>
              <a:ext cx="79" cy="580"/>
            </a:xfrm>
            <a:prstGeom prst="bentConnector3">
              <a:avLst>
                <a:gd name="adj1" fmla="val 282278"/>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0383" name="Line 86">
              <a:extLst>
                <a:ext uri="{FF2B5EF4-FFF2-40B4-BE49-F238E27FC236}">
                  <a16:creationId xmlns:a16="http://schemas.microsoft.com/office/drawing/2014/main" id="{8414D093-64F8-DC6C-71D2-F891415A9DDE}"/>
                </a:ext>
              </a:extLst>
            </p:cNvPr>
            <p:cNvSpPr>
              <a:spLocks noChangeShapeType="1"/>
            </p:cNvSpPr>
            <p:nvPr/>
          </p:nvSpPr>
          <p:spPr bwMode="auto">
            <a:xfrm>
              <a:off x="4230" y="3858"/>
              <a:ext cx="0" cy="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84" name="Line 87">
              <a:extLst>
                <a:ext uri="{FF2B5EF4-FFF2-40B4-BE49-F238E27FC236}">
                  <a16:creationId xmlns:a16="http://schemas.microsoft.com/office/drawing/2014/main" id="{7132FC46-B673-6E41-2C4E-F3C4BED44AAA}"/>
                </a:ext>
              </a:extLst>
            </p:cNvPr>
            <p:cNvSpPr>
              <a:spLocks noChangeShapeType="1"/>
            </p:cNvSpPr>
            <p:nvPr/>
          </p:nvSpPr>
          <p:spPr bwMode="auto">
            <a:xfrm>
              <a:off x="3072" y="3984"/>
              <a:ext cx="0" cy="9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85" name="Line 88">
              <a:extLst>
                <a:ext uri="{FF2B5EF4-FFF2-40B4-BE49-F238E27FC236}">
                  <a16:creationId xmlns:a16="http://schemas.microsoft.com/office/drawing/2014/main" id="{503272A0-3B6B-B0BB-8038-326336F96049}"/>
                </a:ext>
              </a:extLst>
            </p:cNvPr>
            <p:cNvSpPr>
              <a:spLocks noChangeShapeType="1"/>
            </p:cNvSpPr>
            <p:nvPr/>
          </p:nvSpPr>
          <p:spPr bwMode="auto">
            <a:xfrm>
              <a:off x="3216" y="3318"/>
              <a:ext cx="0" cy="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86" name="Line 89">
              <a:extLst>
                <a:ext uri="{FF2B5EF4-FFF2-40B4-BE49-F238E27FC236}">
                  <a16:creationId xmlns:a16="http://schemas.microsoft.com/office/drawing/2014/main" id="{C1BD462D-2A2E-3975-F41B-967864649BD1}"/>
                </a:ext>
              </a:extLst>
            </p:cNvPr>
            <p:cNvSpPr>
              <a:spLocks noChangeShapeType="1"/>
            </p:cNvSpPr>
            <p:nvPr/>
          </p:nvSpPr>
          <p:spPr bwMode="auto">
            <a:xfrm>
              <a:off x="2160" y="2598"/>
              <a:ext cx="0" cy="1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87" name="Text Box 91">
              <a:extLst>
                <a:ext uri="{FF2B5EF4-FFF2-40B4-BE49-F238E27FC236}">
                  <a16:creationId xmlns:a16="http://schemas.microsoft.com/office/drawing/2014/main" id="{30561D9F-C57F-E49A-9B93-17D0F2FEC5A5}"/>
                </a:ext>
              </a:extLst>
            </p:cNvPr>
            <p:cNvSpPr txBox="1">
              <a:spLocks noChangeArrowheads="1"/>
            </p:cNvSpPr>
            <p:nvPr/>
          </p:nvSpPr>
          <p:spPr bwMode="auto">
            <a:xfrm>
              <a:off x="1709" y="2615"/>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[Done]</a:t>
              </a:r>
              <a:endParaRPr lang="cs-CZ" altLang="en-US" sz="1200" b="0"/>
            </a:p>
          </p:txBody>
        </p:sp>
        <p:sp>
          <p:nvSpPr>
            <p:cNvPr id="100388" name="Text Box 92">
              <a:extLst>
                <a:ext uri="{FF2B5EF4-FFF2-40B4-BE49-F238E27FC236}">
                  <a16:creationId xmlns:a16="http://schemas.microsoft.com/office/drawing/2014/main" id="{2DCBE3BD-6DF9-C042-8BA7-F99B074AFBA6}"/>
                </a:ext>
              </a:extLst>
            </p:cNvPr>
            <p:cNvSpPr txBox="1">
              <a:spLocks noChangeArrowheads="1"/>
            </p:cNvSpPr>
            <p:nvPr/>
          </p:nvSpPr>
          <p:spPr bwMode="auto">
            <a:xfrm>
              <a:off x="2156" y="2591"/>
              <a:ext cx="8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[More Subsystem Integration</a:t>
              </a:r>
            </a:p>
            <a:p>
              <a:pPr eaLnBrk="1" hangingPunct="1"/>
              <a:r>
                <a:rPr lang="en-US" altLang="en-US" sz="1200" b="0"/>
                <a:t>for this Iteration]</a:t>
              </a:r>
              <a:endParaRPr lang="cs-CZ" altLang="en-US" sz="1200" b="0"/>
            </a:p>
          </p:txBody>
        </p:sp>
        <p:sp>
          <p:nvSpPr>
            <p:cNvPr id="100389" name="Text Box 93">
              <a:extLst>
                <a:ext uri="{FF2B5EF4-FFF2-40B4-BE49-F238E27FC236}">
                  <a16:creationId xmlns:a16="http://schemas.microsoft.com/office/drawing/2014/main" id="{641D94A9-5962-871B-A42F-072E38DF470A}"/>
                </a:ext>
              </a:extLst>
            </p:cNvPr>
            <p:cNvSpPr txBox="1">
              <a:spLocks noChangeArrowheads="1"/>
            </p:cNvSpPr>
            <p:nvPr/>
          </p:nvSpPr>
          <p:spPr bwMode="auto">
            <a:xfrm>
              <a:off x="2770" y="336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[Done]</a:t>
              </a:r>
              <a:endParaRPr lang="cs-CZ" altLang="en-US" sz="1200" b="0"/>
            </a:p>
          </p:txBody>
        </p:sp>
        <p:sp>
          <p:nvSpPr>
            <p:cNvPr id="100390" name="Text Box 95">
              <a:extLst>
                <a:ext uri="{FF2B5EF4-FFF2-40B4-BE49-F238E27FC236}">
                  <a16:creationId xmlns:a16="http://schemas.microsoft.com/office/drawing/2014/main" id="{C397645E-1553-8402-D5CD-AEFAB0BC5C73}"/>
                </a:ext>
              </a:extLst>
            </p:cNvPr>
            <p:cNvSpPr txBox="1">
              <a:spLocks noChangeArrowheads="1"/>
            </p:cNvSpPr>
            <p:nvPr/>
          </p:nvSpPr>
          <p:spPr bwMode="auto">
            <a:xfrm>
              <a:off x="3763" y="2176"/>
              <a:ext cx="8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[Components</a:t>
              </a:r>
            </a:p>
            <a:p>
              <a:pPr eaLnBrk="1" hangingPunct="1"/>
              <a:r>
                <a:rPr lang="en-US" altLang="en-US" sz="1200" b="0"/>
                <a:t>Implemented and Validated]</a:t>
              </a:r>
              <a:endParaRPr lang="cs-CZ" altLang="en-US" sz="1200" b="0"/>
            </a:p>
          </p:txBody>
        </p:sp>
        <p:sp>
          <p:nvSpPr>
            <p:cNvPr id="100391" name="Text Box 96">
              <a:extLst>
                <a:ext uri="{FF2B5EF4-FFF2-40B4-BE49-F238E27FC236}">
                  <a16:creationId xmlns:a16="http://schemas.microsoft.com/office/drawing/2014/main" id="{410975E0-F879-1736-68AB-C5263175940B}"/>
                </a:ext>
              </a:extLst>
            </p:cNvPr>
            <p:cNvSpPr txBox="1">
              <a:spLocks noChangeArrowheads="1"/>
            </p:cNvSpPr>
            <p:nvPr/>
          </p:nvSpPr>
          <p:spPr bwMode="auto">
            <a:xfrm>
              <a:off x="3145" y="3502"/>
              <a:ext cx="8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[More System</a:t>
              </a:r>
            </a:p>
            <a:p>
              <a:pPr eaLnBrk="1" hangingPunct="1"/>
              <a:r>
                <a:rPr lang="en-US" altLang="en-US" sz="1200" b="0"/>
                <a:t>Builds for this Iteration]</a:t>
              </a:r>
              <a:endParaRPr lang="cs-CZ" altLang="en-US" sz="1200" b="0"/>
            </a:p>
          </p:txBody>
        </p:sp>
        <p:sp>
          <p:nvSpPr>
            <p:cNvPr id="100392" name="Text Box 97">
              <a:extLst>
                <a:ext uri="{FF2B5EF4-FFF2-40B4-BE49-F238E27FC236}">
                  <a16:creationId xmlns:a16="http://schemas.microsoft.com/office/drawing/2014/main" id="{51AC1D5D-6FB8-B07E-C8AB-2118595220FD}"/>
                </a:ext>
              </a:extLst>
            </p:cNvPr>
            <p:cNvSpPr txBox="1">
              <a:spLocks noChangeArrowheads="1"/>
            </p:cNvSpPr>
            <p:nvPr/>
          </p:nvSpPr>
          <p:spPr bwMode="auto">
            <a:xfrm>
              <a:off x="4341" y="3741"/>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[Done]</a:t>
              </a:r>
              <a:endParaRPr lang="cs-CZ" altLang="en-US" sz="1200" b="0"/>
            </a:p>
          </p:txBody>
        </p:sp>
        <p:sp>
          <p:nvSpPr>
            <p:cNvPr id="100393" name="Text Box 98">
              <a:extLst>
                <a:ext uri="{FF2B5EF4-FFF2-40B4-BE49-F238E27FC236}">
                  <a16:creationId xmlns:a16="http://schemas.microsoft.com/office/drawing/2014/main" id="{7F63EA14-18A7-44F4-47A2-639278DF7EF9}"/>
                </a:ext>
              </a:extLst>
            </p:cNvPr>
            <p:cNvSpPr txBox="1">
              <a:spLocks noChangeArrowheads="1"/>
            </p:cNvSpPr>
            <p:nvPr/>
          </p:nvSpPr>
          <p:spPr bwMode="auto">
            <a:xfrm>
              <a:off x="4572" y="2985"/>
              <a:ext cx="8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[Subsystems</a:t>
              </a:r>
            </a:p>
            <a:p>
              <a:pPr eaLnBrk="1" hangingPunct="1"/>
              <a:r>
                <a:rPr lang="en-US" altLang="en-US" sz="1200" b="0"/>
                <a:t>Implemented and Validated]</a:t>
              </a:r>
              <a:endParaRPr lang="cs-CZ" altLang="en-US" sz="1200" b="0"/>
            </a:p>
          </p:txBody>
        </p:sp>
      </p:gr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B966DE9-8331-9127-6311-424BE4255EE1}"/>
              </a:ext>
            </a:extLst>
          </p:cNvPr>
          <p:cNvSpPr>
            <a:spLocks noGrp="1" noChangeArrowheads="1"/>
          </p:cNvSpPr>
          <p:nvPr>
            <p:ph type="title"/>
          </p:nvPr>
        </p:nvSpPr>
        <p:spPr/>
        <p:txBody>
          <a:bodyPr/>
          <a:lstStyle/>
          <a:p>
            <a:pPr eaLnBrk="1" hangingPunct="1"/>
            <a:r>
              <a:rPr lang="en-US" altLang="en-US"/>
              <a:t>Workflow Details</a:t>
            </a:r>
          </a:p>
        </p:txBody>
      </p:sp>
      <p:sp>
        <p:nvSpPr>
          <p:cNvPr id="101379" name="Rectangle 3">
            <a:extLst>
              <a:ext uri="{FF2B5EF4-FFF2-40B4-BE49-F238E27FC236}">
                <a16:creationId xmlns:a16="http://schemas.microsoft.com/office/drawing/2014/main" id="{2975CE21-B482-35D0-4175-161A48EBACEA}"/>
              </a:ext>
            </a:extLst>
          </p:cNvPr>
          <p:cNvSpPr>
            <a:spLocks noGrp="1" noChangeArrowheads="1"/>
          </p:cNvSpPr>
          <p:nvPr>
            <p:ph type="body" idx="1"/>
          </p:nvPr>
        </p:nvSpPr>
        <p:spPr/>
        <p:txBody>
          <a:bodyPr/>
          <a:lstStyle/>
          <a:p>
            <a:pPr eaLnBrk="1" hangingPunct="1">
              <a:lnSpc>
                <a:spcPct val="90000"/>
              </a:lnSpc>
            </a:pPr>
            <a:r>
              <a:rPr lang="en-US" altLang="en-US" b="1"/>
              <a:t>Structure the Implementation Model</a:t>
            </a:r>
            <a:r>
              <a:rPr lang="en-US" altLang="en-US"/>
              <a:t> – the goal is to ensure that the implementation model is properly structured to make development of components conflict-free as possible.</a:t>
            </a:r>
          </a:p>
          <a:p>
            <a:pPr eaLnBrk="1" hangingPunct="1">
              <a:lnSpc>
                <a:spcPct val="90000"/>
              </a:lnSpc>
            </a:pPr>
            <a:r>
              <a:rPr lang="en-US" altLang="en-US" b="1"/>
              <a:t>Plan the Integratio</a:t>
            </a:r>
            <a:r>
              <a:rPr lang="en-US" altLang="en-US"/>
              <a:t>n - which subsystem is going to be implemented, and the order in which the subsystems should be integrated is planned.</a:t>
            </a:r>
          </a:p>
          <a:p>
            <a:pPr eaLnBrk="1" hangingPunct="1">
              <a:lnSpc>
                <a:spcPct val="90000"/>
              </a:lnSpc>
            </a:pPr>
            <a:r>
              <a:rPr lang="en-US" altLang="en-US" b="1"/>
              <a:t>Implement Components</a:t>
            </a:r>
            <a:r>
              <a:rPr lang="en-US" altLang="en-US"/>
              <a:t> – components are implemented, analyzed and tested.  The plan for their integration into subsystems is prepared.</a:t>
            </a:r>
          </a:p>
          <a:p>
            <a:pPr eaLnBrk="1" hangingPunct="1">
              <a:lnSpc>
                <a:spcPct val="90000"/>
              </a:lnSpc>
            </a:pPr>
            <a:r>
              <a:rPr lang="en-US" altLang="en-US" b="1"/>
              <a:t>Integrate Each Subsystem</a:t>
            </a:r>
            <a:r>
              <a:rPr lang="en-US" altLang="en-US"/>
              <a:t> – the subsystems are integrated, developer tests implemented and executed.</a:t>
            </a:r>
          </a:p>
          <a:p>
            <a:pPr eaLnBrk="1" hangingPunct="1">
              <a:lnSpc>
                <a:spcPct val="90000"/>
              </a:lnSpc>
            </a:pPr>
            <a:r>
              <a:rPr lang="en-US" altLang="en-US" b="1"/>
              <a:t>Integrate the System</a:t>
            </a:r>
            <a:r>
              <a:rPr lang="en-US" altLang="en-US"/>
              <a:t> – the whole system is integrated.</a:t>
            </a:r>
          </a:p>
          <a:p>
            <a:pPr eaLnBrk="1" hangingPunct="1">
              <a:lnSpc>
                <a:spcPct val="90000"/>
              </a:lnSpc>
            </a:pPr>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DF2DB35-9512-C4B7-89F4-503C15AC5AE1}"/>
              </a:ext>
            </a:extLst>
          </p:cNvPr>
          <p:cNvSpPr>
            <a:spLocks noGrp="1" noChangeArrowheads="1"/>
          </p:cNvSpPr>
          <p:nvPr>
            <p:ph type="title"/>
          </p:nvPr>
        </p:nvSpPr>
        <p:spPr/>
        <p:txBody>
          <a:bodyPr/>
          <a:lstStyle/>
          <a:p>
            <a:pPr eaLnBrk="1" hangingPunct="1"/>
            <a:r>
              <a:rPr lang="en-US" altLang="en-US"/>
              <a:t>Roles</a:t>
            </a:r>
          </a:p>
        </p:txBody>
      </p:sp>
      <p:sp>
        <p:nvSpPr>
          <p:cNvPr id="102403" name="Rectangle 3">
            <a:extLst>
              <a:ext uri="{FF2B5EF4-FFF2-40B4-BE49-F238E27FC236}">
                <a16:creationId xmlns:a16="http://schemas.microsoft.com/office/drawing/2014/main" id="{5F51ED9A-A9CB-435C-FBCC-B26CD4626BE8}"/>
              </a:ext>
            </a:extLst>
          </p:cNvPr>
          <p:cNvSpPr>
            <a:spLocks noGrp="1" noChangeArrowheads="1"/>
          </p:cNvSpPr>
          <p:nvPr>
            <p:ph type="body" idx="1"/>
          </p:nvPr>
        </p:nvSpPr>
        <p:spPr/>
        <p:txBody>
          <a:bodyPr/>
          <a:lstStyle/>
          <a:p>
            <a:pPr eaLnBrk="1" hangingPunct="1"/>
            <a:r>
              <a:rPr lang="en-US" altLang="en-US" b="1"/>
              <a:t>Implementer</a:t>
            </a:r>
            <a:r>
              <a:rPr lang="en-US" altLang="en-US"/>
              <a:t> develops the components and all related artifacts and performs unit testing.</a:t>
            </a:r>
          </a:p>
          <a:p>
            <a:pPr eaLnBrk="1" hangingPunct="1"/>
            <a:r>
              <a:rPr lang="en-US" altLang="en-US" b="1"/>
              <a:t>Integrator</a:t>
            </a:r>
            <a:r>
              <a:rPr lang="en-US" altLang="en-US"/>
              <a:t> constructs a build.</a:t>
            </a:r>
          </a:p>
          <a:p>
            <a:pPr eaLnBrk="1" hangingPunct="1"/>
            <a:r>
              <a:rPr lang="en-US" altLang="en-US" b="1"/>
              <a:t>Software Architect </a:t>
            </a:r>
            <a:r>
              <a:rPr lang="en-US" altLang="en-US"/>
              <a:t>defines the structure of the implementation model including layering and subsystems.</a:t>
            </a:r>
          </a:p>
          <a:p>
            <a:pPr eaLnBrk="1" hangingPunct="1"/>
            <a:r>
              <a:rPr lang="en-US" altLang="en-US" b="1"/>
              <a:t>Code Reviewer</a:t>
            </a:r>
            <a:r>
              <a:rPr lang="en-US" altLang="en-US"/>
              <a:t> inspects the code for required quality and conformance to the project standards.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804042"/>
            <a:ext cx="11799716" cy="662152"/>
          </a:xfrm>
        </p:spPr>
        <p:txBody>
          <a:bodyPr anchor="b">
            <a:normAutofit/>
          </a:bodyPr>
          <a:lstStyle/>
          <a:p>
            <a:r>
              <a:rPr lang="en-GB" b="1" dirty="0"/>
              <a:t>RAD (Rapid Application Development)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6" y="1679028"/>
            <a:ext cx="6245252" cy="4540469"/>
          </a:xfrm>
        </p:spPr>
        <p:txBody>
          <a:bodyPr>
            <a:normAutofit fontScale="47500" lnSpcReduction="20000"/>
          </a:bodyPr>
          <a:lstStyle/>
          <a:p>
            <a:r>
              <a:rPr lang="en-GB" sz="3600" b="1" dirty="0"/>
              <a:t>1.Business Modelling:</a:t>
            </a:r>
            <a:r>
              <a:rPr lang="en-GB" sz="3600" dirty="0"/>
              <a:t> The information flow among business functions is defined by answering questions like what data drives the business process, what data is generated, who generates it, where does the information go, who process it and so on.</a:t>
            </a:r>
          </a:p>
          <a:p>
            <a:r>
              <a:rPr lang="en-GB" sz="3600" b="1" dirty="0"/>
              <a:t>2. Data Modelling:</a:t>
            </a:r>
            <a:r>
              <a:rPr lang="en-GB" sz="3600" dirty="0"/>
              <a:t> The data collected from business </a:t>
            </a:r>
            <a:r>
              <a:rPr lang="en-GB" sz="3600" dirty="0" err="1"/>
              <a:t>modeling</a:t>
            </a:r>
            <a:r>
              <a:rPr lang="en-GB" sz="3600" dirty="0"/>
              <a:t> is refined into a set of data objects (entities) that are needed to support the business. The attributes (character of each entity) are identified, and the relation between these data objects (entities) is defined.</a:t>
            </a:r>
          </a:p>
          <a:p>
            <a:r>
              <a:rPr lang="en-GB" sz="3600" b="1" dirty="0"/>
              <a:t>3. Process Modelling:</a:t>
            </a:r>
            <a:r>
              <a:rPr lang="en-GB" sz="3600" dirty="0"/>
              <a:t> The information object defined in the data </a:t>
            </a:r>
            <a:r>
              <a:rPr lang="en-GB" sz="3600" dirty="0" err="1"/>
              <a:t>modeling</a:t>
            </a:r>
            <a:r>
              <a:rPr lang="en-GB" sz="3600" dirty="0"/>
              <a:t> phase are transformed to achieve the data flow necessary to implement a business function. Processing descriptions are created for adding, modifying, deleting, or retrieving a data object.</a:t>
            </a:r>
          </a:p>
          <a:p>
            <a:r>
              <a:rPr lang="en-GB" sz="3600" b="1" dirty="0"/>
              <a:t>4. Application Generation:</a:t>
            </a:r>
            <a:r>
              <a:rPr lang="en-GB" sz="3600" dirty="0"/>
              <a:t> Automated tools are used to facilitate construction of the software; even they use the 4th GL techniques.</a:t>
            </a:r>
          </a:p>
          <a:p>
            <a:r>
              <a:rPr lang="en-GB" sz="3600" b="1" dirty="0"/>
              <a:t>5. Testing &amp; Turnover:</a:t>
            </a:r>
            <a:r>
              <a:rPr lang="en-GB" sz="3600" dirty="0"/>
              <a:t> Many of the programming components have already been tested since RAD emphasis reuse. This reduces the overall testing time. But the new part must be tested, and all interfaces must be fully exercised.</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13</a:t>
            </a:fld>
            <a:endParaRPr lang="cs-CZ"/>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sz="half" idx="2"/>
          </p:nvPr>
        </p:nvPicPr>
        <p:blipFill>
          <a:blip r:embed="rId2"/>
          <a:stretch>
            <a:fillRect/>
          </a:stretch>
        </p:blipFill>
        <p:spPr>
          <a:xfrm>
            <a:off x="6676697" y="2477031"/>
            <a:ext cx="5323216" cy="3237627"/>
          </a:xfrm>
        </p:spPr>
      </p:pic>
    </p:spTree>
    <p:extLst>
      <p:ext uri="{BB962C8B-B14F-4D97-AF65-F5344CB8AC3E}">
        <p14:creationId xmlns:p14="http://schemas.microsoft.com/office/powerpoint/2010/main" val="40948409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4503ECD-8F7D-F9C8-EBCD-2BA774A7685F}"/>
              </a:ext>
            </a:extLst>
          </p:cNvPr>
          <p:cNvSpPr>
            <a:spLocks noGrp="1" noChangeArrowheads="1"/>
          </p:cNvSpPr>
          <p:nvPr>
            <p:ph type="title"/>
          </p:nvPr>
        </p:nvSpPr>
        <p:spPr/>
        <p:txBody>
          <a:bodyPr/>
          <a:lstStyle/>
          <a:p>
            <a:pPr eaLnBrk="1" hangingPunct="1"/>
            <a:r>
              <a:rPr lang="en-US" altLang="en-US"/>
              <a:t>Key Artifacts</a:t>
            </a:r>
          </a:p>
        </p:txBody>
      </p:sp>
      <p:sp>
        <p:nvSpPr>
          <p:cNvPr id="103427" name="Rectangle 3">
            <a:extLst>
              <a:ext uri="{FF2B5EF4-FFF2-40B4-BE49-F238E27FC236}">
                <a16:creationId xmlns:a16="http://schemas.microsoft.com/office/drawing/2014/main" id="{5AF2BAF1-8F94-BD76-D1DA-E479F5F08C16}"/>
              </a:ext>
            </a:extLst>
          </p:cNvPr>
          <p:cNvSpPr>
            <a:spLocks noGrp="1" noChangeArrowheads="1"/>
          </p:cNvSpPr>
          <p:nvPr>
            <p:ph type="body" idx="1"/>
          </p:nvPr>
        </p:nvSpPr>
        <p:spPr/>
        <p:txBody>
          <a:bodyPr/>
          <a:lstStyle/>
          <a:p>
            <a:pPr eaLnBrk="1" hangingPunct="1"/>
            <a:r>
              <a:rPr lang="en-US" altLang="en-US" b="1"/>
              <a:t>Implementation Elements</a:t>
            </a:r>
            <a:r>
              <a:rPr lang="en-US" altLang="en-US"/>
              <a:t> – pieces of the software code like source, binary a executable components as well as various data files (configuration, readme etc.).</a:t>
            </a:r>
          </a:p>
          <a:p>
            <a:pPr eaLnBrk="1" hangingPunct="1"/>
            <a:r>
              <a:rPr lang="en-US" altLang="en-US" b="1"/>
              <a:t>Implementation Subsystem</a:t>
            </a:r>
            <a:r>
              <a:rPr lang="en-US" altLang="en-US"/>
              <a:t> – a collection of implementation elements and other implementation subsystems.</a:t>
            </a:r>
          </a:p>
          <a:p>
            <a:pPr eaLnBrk="1" hangingPunct="1"/>
            <a:r>
              <a:rPr lang="en-US" altLang="en-US" b="1"/>
              <a:t>Integration Build Plan</a:t>
            </a:r>
            <a:r>
              <a:rPr lang="en-US" altLang="en-US"/>
              <a:t> – a document that defines the order in which the elements and subsystems are built.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54ADF7E-3FA7-57FC-4363-48E341E15F82}"/>
              </a:ext>
            </a:extLst>
          </p:cNvPr>
          <p:cNvSpPr>
            <a:spLocks noGrp="1" noChangeArrowheads="1"/>
          </p:cNvSpPr>
          <p:nvPr>
            <p:ph type="title"/>
          </p:nvPr>
        </p:nvSpPr>
        <p:spPr/>
        <p:txBody>
          <a:bodyPr/>
          <a:lstStyle/>
          <a:p>
            <a:pPr eaLnBrk="1" hangingPunct="1"/>
            <a:r>
              <a:rPr lang="en-US" altLang="en-US"/>
              <a:t>Testing</a:t>
            </a:r>
          </a:p>
        </p:txBody>
      </p:sp>
      <p:sp>
        <p:nvSpPr>
          <p:cNvPr id="104451" name="Rectangle 3">
            <a:extLst>
              <a:ext uri="{FF2B5EF4-FFF2-40B4-BE49-F238E27FC236}">
                <a16:creationId xmlns:a16="http://schemas.microsoft.com/office/drawing/2014/main" id="{28C28A9A-3DDA-8C82-75A2-CFC63E2ADAEF}"/>
              </a:ext>
            </a:extLst>
          </p:cNvPr>
          <p:cNvSpPr>
            <a:spLocks noGrp="1" noChangeArrowheads="1"/>
          </p:cNvSpPr>
          <p:nvPr>
            <p:ph type="body" idx="1"/>
          </p:nvPr>
        </p:nvSpPr>
        <p:spPr>
          <a:xfrm>
            <a:off x="1639889" y="2451101"/>
            <a:ext cx="8912225" cy="3679825"/>
          </a:xfrm>
        </p:spPr>
        <p:txBody>
          <a:bodyPr/>
          <a:lstStyle/>
          <a:p>
            <a:pPr eaLnBrk="1" hangingPunct="1">
              <a:buFont typeface="Wingdings" panose="05000000000000000000" pitchFamily="2" charset="2"/>
              <a:buNone/>
            </a:pPr>
            <a:r>
              <a:rPr lang="en-US" altLang="en-US"/>
              <a:t>Testing employs the following core practices</a:t>
            </a:r>
          </a:p>
          <a:p>
            <a:pPr eaLnBrk="1" hangingPunct="1"/>
            <a:r>
              <a:rPr lang="en-US" altLang="en-US"/>
              <a:t>Find and document defects in the software product</a:t>
            </a:r>
          </a:p>
          <a:p>
            <a:pPr eaLnBrk="1" hangingPunct="1"/>
            <a:r>
              <a:rPr lang="en-US" altLang="en-US"/>
              <a:t>Advise management about perceived software quality</a:t>
            </a:r>
          </a:p>
          <a:p>
            <a:pPr eaLnBrk="1" hangingPunct="1"/>
            <a:r>
              <a:rPr lang="en-US" altLang="en-US"/>
              <a:t>Prove the validity of the assumptions made in design and requirement specifications through concrete demonstration </a:t>
            </a:r>
          </a:p>
          <a:p>
            <a:pPr eaLnBrk="1" hangingPunct="1"/>
            <a:r>
              <a:rPr lang="en-US" altLang="en-US"/>
              <a:t>Validate the software product functions as designed </a:t>
            </a:r>
          </a:p>
          <a:p>
            <a:pPr eaLnBrk="1" hangingPunct="1"/>
            <a:r>
              <a:rPr lang="en-US" altLang="en-US"/>
              <a:t>Validate that the requirements are implemented appropriately</a:t>
            </a:r>
          </a:p>
          <a:p>
            <a:pPr eaLnBrk="1" hangingPunct="1"/>
            <a:endParaRPr lang="en-US" altLang="en-US"/>
          </a:p>
        </p:txBody>
      </p:sp>
      <p:sp>
        <p:nvSpPr>
          <p:cNvPr id="104452" name="Text Box 4">
            <a:extLst>
              <a:ext uri="{FF2B5EF4-FFF2-40B4-BE49-F238E27FC236}">
                <a16:creationId xmlns:a16="http://schemas.microsoft.com/office/drawing/2014/main" id="{FC1A3099-ED86-1379-2FB5-5DEDE6D9AA1F}"/>
              </a:ext>
            </a:extLst>
          </p:cNvPr>
          <p:cNvSpPr txBox="1">
            <a:spLocks noChangeArrowheads="1"/>
          </p:cNvSpPr>
          <p:nvPr/>
        </p:nvSpPr>
        <p:spPr bwMode="auto">
          <a:xfrm>
            <a:off x="1616076" y="1487489"/>
            <a:ext cx="840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goal of testing is to evaluate product quality and to find and expose the weakness in the software product.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CAC9813-9EBA-7284-0E5C-3A807F7A9CCE}"/>
              </a:ext>
            </a:extLst>
          </p:cNvPr>
          <p:cNvSpPr>
            <a:spLocks noGrp="1" noChangeArrowheads="1"/>
          </p:cNvSpPr>
          <p:nvPr>
            <p:ph type="title"/>
          </p:nvPr>
        </p:nvSpPr>
        <p:spPr/>
        <p:txBody>
          <a:bodyPr/>
          <a:lstStyle/>
          <a:p>
            <a:pPr eaLnBrk="1" hangingPunct="1"/>
            <a:r>
              <a:rPr lang="en-US" altLang="en-US"/>
              <a:t>Quality Dimension of Testing</a:t>
            </a:r>
          </a:p>
        </p:txBody>
      </p:sp>
      <p:sp>
        <p:nvSpPr>
          <p:cNvPr id="105475" name="Rectangle 3">
            <a:extLst>
              <a:ext uri="{FF2B5EF4-FFF2-40B4-BE49-F238E27FC236}">
                <a16:creationId xmlns:a16="http://schemas.microsoft.com/office/drawing/2014/main" id="{EAE78C62-3167-E7ED-92FF-44262CA99D7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The following aspects are generally assessed </a:t>
            </a:r>
          </a:p>
          <a:p>
            <a:pPr eaLnBrk="1" hangingPunct="1"/>
            <a:r>
              <a:rPr lang="en-US" altLang="en-US" b="1"/>
              <a:t>Reliability</a:t>
            </a:r>
            <a:r>
              <a:rPr lang="en-US" altLang="en-US"/>
              <a:t> – the software should perform predictably and consistently (no crashing, hanging, memory leaks …)</a:t>
            </a:r>
          </a:p>
          <a:p>
            <a:pPr eaLnBrk="1" hangingPunct="1"/>
            <a:r>
              <a:rPr lang="en-US" altLang="en-US" b="1"/>
              <a:t>Functionality</a:t>
            </a:r>
            <a:r>
              <a:rPr lang="en-US" altLang="en-US"/>
              <a:t> – the software should execute required use cases or desired behavior as intended</a:t>
            </a:r>
          </a:p>
          <a:p>
            <a:pPr eaLnBrk="1" hangingPunct="1"/>
            <a:r>
              <a:rPr lang="en-US" altLang="en-US" b="1"/>
              <a:t>Performance</a:t>
            </a:r>
            <a:r>
              <a:rPr lang="en-US" altLang="en-US"/>
              <a:t> – the software should execute and response in a timely manner</a:t>
            </a:r>
          </a:p>
          <a:p>
            <a:pPr eaLnBrk="1" hangingPunct="1"/>
            <a:r>
              <a:rPr lang="en-US" altLang="en-US" b="1"/>
              <a:t>Usability</a:t>
            </a:r>
            <a:r>
              <a:rPr lang="en-US" altLang="en-US"/>
              <a:t> – the software is suitable for use by its end users.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5271A42-9A56-EE0D-1241-CFECC0AFAB98}"/>
              </a:ext>
            </a:extLst>
          </p:cNvPr>
          <p:cNvSpPr>
            <a:spLocks noGrp="1" noChangeArrowheads="1"/>
          </p:cNvSpPr>
          <p:nvPr>
            <p:ph type="title"/>
          </p:nvPr>
        </p:nvSpPr>
        <p:spPr/>
        <p:txBody>
          <a:bodyPr/>
          <a:lstStyle/>
          <a:p>
            <a:pPr eaLnBrk="1" hangingPunct="1"/>
            <a:r>
              <a:rPr lang="en-US" altLang="en-US"/>
              <a:t>Levels of Testing</a:t>
            </a:r>
          </a:p>
        </p:txBody>
      </p:sp>
      <p:sp>
        <p:nvSpPr>
          <p:cNvPr id="106499" name="Rectangle 3">
            <a:extLst>
              <a:ext uri="{FF2B5EF4-FFF2-40B4-BE49-F238E27FC236}">
                <a16:creationId xmlns:a16="http://schemas.microsoft.com/office/drawing/2014/main" id="{C253891F-26C9-1CE6-291A-84D7CB813EFC}"/>
              </a:ext>
            </a:extLst>
          </p:cNvPr>
          <p:cNvSpPr>
            <a:spLocks noGrp="1" noChangeArrowheads="1"/>
          </p:cNvSpPr>
          <p:nvPr>
            <p:ph type="body" idx="1"/>
          </p:nvPr>
        </p:nvSpPr>
        <p:spPr/>
        <p:txBody>
          <a:bodyPr/>
          <a:lstStyle/>
          <a:p>
            <a:pPr eaLnBrk="1" hangingPunct="1"/>
            <a:r>
              <a:rPr lang="en-US" altLang="en-US" b="1"/>
              <a:t>Unit Testing</a:t>
            </a:r>
            <a:r>
              <a:rPr lang="en-US" altLang="en-US"/>
              <a:t> – the smallest testable elements of the system are tested, typically at the same time that those elements are implemented</a:t>
            </a:r>
          </a:p>
          <a:p>
            <a:pPr eaLnBrk="1" hangingPunct="1"/>
            <a:r>
              <a:rPr lang="en-US" altLang="en-US" b="1"/>
              <a:t>Integration Testing</a:t>
            </a:r>
            <a:r>
              <a:rPr lang="en-US" altLang="en-US"/>
              <a:t> – the integrated units, components or subsystems are tested</a:t>
            </a:r>
          </a:p>
          <a:p>
            <a:pPr eaLnBrk="1" hangingPunct="1"/>
            <a:r>
              <a:rPr lang="en-US" altLang="en-US" b="1"/>
              <a:t>System Testing</a:t>
            </a:r>
            <a:r>
              <a:rPr lang="en-US" altLang="en-US"/>
              <a:t> – the complete application or system (one or more applications) are tested</a:t>
            </a:r>
          </a:p>
          <a:p>
            <a:pPr eaLnBrk="1" hangingPunct="1"/>
            <a:r>
              <a:rPr lang="en-US" altLang="en-US" b="1"/>
              <a:t>Acceptance Testing</a:t>
            </a:r>
            <a:r>
              <a:rPr lang="en-US" altLang="en-US"/>
              <a:t> – the complete system is tested by end users to determine readiness for deployment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0B74305-538A-2EC3-2A5D-70B24D448769}"/>
              </a:ext>
            </a:extLst>
          </p:cNvPr>
          <p:cNvSpPr>
            <a:spLocks noGrp="1" noChangeArrowheads="1"/>
          </p:cNvSpPr>
          <p:nvPr>
            <p:ph type="title"/>
          </p:nvPr>
        </p:nvSpPr>
        <p:spPr/>
        <p:txBody>
          <a:bodyPr/>
          <a:lstStyle/>
          <a:p>
            <a:pPr eaLnBrk="1" hangingPunct="1"/>
            <a:r>
              <a:rPr lang="en-US" altLang="en-US"/>
              <a:t>Regression Testing</a:t>
            </a:r>
          </a:p>
        </p:txBody>
      </p:sp>
      <p:sp>
        <p:nvSpPr>
          <p:cNvPr id="107523" name="Rectangle 3">
            <a:extLst>
              <a:ext uri="{FF2B5EF4-FFF2-40B4-BE49-F238E27FC236}">
                <a16:creationId xmlns:a16="http://schemas.microsoft.com/office/drawing/2014/main" id="{960D7FB8-F178-ADB3-A144-EEBA0C93DAF1}"/>
              </a:ext>
            </a:extLst>
          </p:cNvPr>
          <p:cNvSpPr>
            <a:spLocks noGrp="1" noChangeArrowheads="1"/>
          </p:cNvSpPr>
          <p:nvPr>
            <p:ph type="body" idx="1"/>
          </p:nvPr>
        </p:nvSpPr>
        <p:spPr>
          <a:xfrm>
            <a:off x="1639889" y="3481389"/>
            <a:ext cx="8912225" cy="2649537"/>
          </a:xfrm>
        </p:spPr>
        <p:txBody>
          <a:bodyPr/>
          <a:lstStyle/>
          <a:p>
            <a:pPr eaLnBrk="1" hangingPunct="1">
              <a:buFont typeface="Wingdings" panose="05000000000000000000" pitchFamily="2" charset="2"/>
              <a:buNone/>
            </a:pPr>
            <a:r>
              <a:rPr lang="en-US" altLang="en-US"/>
              <a:t>Purposes of regression testing are following</a:t>
            </a:r>
          </a:p>
          <a:p>
            <a:pPr eaLnBrk="1" hangingPunct="1"/>
            <a:r>
              <a:rPr lang="en-US" altLang="en-US"/>
              <a:t>The defects identified in the previous execution of test have been addressed</a:t>
            </a:r>
          </a:p>
          <a:p>
            <a:pPr eaLnBrk="1" hangingPunct="1"/>
            <a:r>
              <a:rPr lang="en-US" altLang="en-US"/>
              <a:t>The changes made to the code have not caused new or already appeared defects</a:t>
            </a:r>
          </a:p>
        </p:txBody>
      </p:sp>
      <p:sp>
        <p:nvSpPr>
          <p:cNvPr id="107524" name="Text Box 4">
            <a:extLst>
              <a:ext uri="{FF2B5EF4-FFF2-40B4-BE49-F238E27FC236}">
                <a16:creationId xmlns:a16="http://schemas.microsoft.com/office/drawing/2014/main" id="{8833B544-4FE0-2F84-0F46-FF58953B0080}"/>
              </a:ext>
            </a:extLst>
          </p:cNvPr>
          <p:cNvSpPr txBox="1">
            <a:spLocks noChangeArrowheads="1"/>
          </p:cNvSpPr>
          <p:nvPr/>
        </p:nvSpPr>
        <p:spPr bwMode="auto">
          <a:xfrm>
            <a:off x="1616076" y="1487488"/>
            <a:ext cx="8407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Regression testing is a test strategy in which previously executed tests are reexecuted against a new version of the target-of-test to ensure that the quality of the target has not moved back (regressed) when new capabilities have been added.</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D41F5E6-14A0-AB09-E9D5-F76DEA68D7F2}"/>
              </a:ext>
            </a:extLst>
          </p:cNvPr>
          <p:cNvSpPr>
            <a:spLocks noGrp="1" noChangeArrowheads="1"/>
          </p:cNvSpPr>
          <p:nvPr>
            <p:ph type="title"/>
          </p:nvPr>
        </p:nvSpPr>
        <p:spPr/>
        <p:txBody>
          <a:bodyPr/>
          <a:lstStyle/>
          <a:p>
            <a:pPr eaLnBrk="1" hangingPunct="1"/>
            <a:r>
              <a:rPr lang="en-US" altLang="en-US"/>
              <a:t>Workflow</a:t>
            </a:r>
          </a:p>
        </p:txBody>
      </p:sp>
      <p:grpSp>
        <p:nvGrpSpPr>
          <p:cNvPr id="108547" name="Group 101">
            <a:extLst>
              <a:ext uri="{FF2B5EF4-FFF2-40B4-BE49-F238E27FC236}">
                <a16:creationId xmlns:a16="http://schemas.microsoft.com/office/drawing/2014/main" id="{3410DDA5-182C-46EA-1E3E-9D3DFC2056C9}"/>
              </a:ext>
            </a:extLst>
          </p:cNvPr>
          <p:cNvGrpSpPr>
            <a:grpSpLocks/>
          </p:cNvGrpSpPr>
          <p:nvPr/>
        </p:nvGrpSpPr>
        <p:grpSpPr bwMode="auto">
          <a:xfrm>
            <a:off x="3046413" y="101601"/>
            <a:ext cx="5913438" cy="6613525"/>
            <a:chOff x="1198" y="64"/>
            <a:chExt cx="3725" cy="4166"/>
          </a:xfrm>
        </p:grpSpPr>
        <p:sp>
          <p:nvSpPr>
            <p:cNvPr id="108548" name="Oval 4">
              <a:extLst>
                <a:ext uri="{FF2B5EF4-FFF2-40B4-BE49-F238E27FC236}">
                  <a16:creationId xmlns:a16="http://schemas.microsoft.com/office/drawing/2014/main" id="{CE396052-0C4D-2257-2D0F-E3CF6676EE65}"/>
                </a:ext>
              </a:extLst>
            </p:cNvPr>
            <p:cNvSpPr>
              <a:spLocks noChangeArrowheads="1"/>
            </p:cNvSpPr>
            <p:nvPr/>
          </p:nvSpPr>
          <p:spPr bwMode="auto">
            <a:xfrm>
              <a:off x="3004" y="64"/>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08549" name="Group 5">
              <a:extLst>
                <a:ext uri="{FF2B5EF4-FFF2-40B4-BE49-F238E27FC236}">
                  <a16:creationId xmlns:a16="http://schemas.microsoft.com/office/drawing/2014/main" id="{88C9AD7F-297A-39BA-0D1F-833EDDE0591D}"/>
                </a:ext>
              </a:extLst>
            </p:cNvPr>
            <p:cNvGrpSpPr>
              <a:grpSpLocks/>
            </p:cNvGrpSpPr>
            <p:nvPr/>
          </p:nvGrpSpPr>
          <p:grpSpPr bwMode="auto">
            <a:xfrm>
              <a:off x="2680" y="340"/>
              <a:ext cx="922" cy="511"/>
              <a:chOff x="1890" y="2674"/>
              <a:chExt cx="1301" cy="736"/>
            </a:xfrm>
          </p:grpSpPr>
          <p:grpSp>
            <p:nvGrpSpPr>
              <p:cNvPr id="108633" name="Group 6">
                <a:extLst>
                  <a:ext uri="{FF2B5EF4-FFF2-40B4-BE49-F238E27FC236}">
                    <a16:creationId xmlns:a16="http://schemas.microsoft.com/office/drawing/2014/main" id="{087EAD3A-A86F-E28D-8B2D-DA277012F915}"/>
                  </a:ext>
                </a:extLst>
              </p:cNvPr>
              <p:cNvGrpSpPr>
                <a:grpSpLocks/>
              </p:cNvGrpSpPr>
              <p:nvPr/>
            </p:nvGrpSpPr>
            <p:grpSpPr bwMode="auto">
              <a:xfrm>
                <a:off x="2247" y="2674"/>
                <a:ext cx="460" cy="314"/>
                <a:chOff x="1383" y="1958"/>
                <a:chExt cx="848" cy="607"/>
              </a:xfrm>
            </p:grpSpPr>
            <p:sp>
              <p:nvSpPr>
                <p:cNvPr id="1107975" name="AutoShape 7">
                  <a:extLst>
                    <a:ext uri="{FF2B5EF4-FFF2-40B4-BE49-F238E27FC236}">
                      <a16:creationId xmlns:a16="http://schemas.microsoft.com/office/drawing/2014/main" id="{4411E9D6-A960-FE26-33A1-791E84189DE5}"/>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636" name="Group 8">
                  <a:extLst>
                    <a:ext uri="{FF2B5EF4-FFF2-40B4-BE49-F238E27FC236}">
                      <a16:creationId xmlns:a16="http://schemas.microsoft.com/office/drawing/2014/main" id="{80844DE4-FFE1-AEB3-6D8E-970A82A2DDC2}"/>
                    </a:ext>
                  </a:extLst>
                </p:cNvPr>
                <p:cNvGrpSpPr>
                  <a:grpSpLocks/>
                </p:cNvGrpSpPr>
                <p:nvPr/>
              </p:nvGrpSpPr>
              <p:grpSpPr bwMode="auto">
                <a:xfrm>
                  <a:off x="1692" y="2008"/>
                  <a:ext cx="210" cy="284"/>
                  <a:chOff x="3958" y="1770"/>
                  <a:chExt cx="629" cy="943"/>
                </a:xfrm>
              </p:grpSpPr>
              <p:sp>
                <p:nvSpPr>
                  <p:cNvPr id="108641" name="Freeform 9">
                    <a:extLst>
                      <a:ext uri="{FF2B5EF4-FFF2-40B4-BE49-F238E27FC236}">
                        <a16:creationId xmlns:a16="http://schemas.microsoft.com/office/drawing/2014/main" id="{123DCD1F-CB14-7C0E-C44E-5B4145E3072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42" name="Freeform 10">
                    <a:extLst>
                      <a:ext uri="{FF2B5EF4-FFF2-40B4-BE49-F238E27FC236}">
                        <a16:creationId xmlns:a16="http://schemas.microsoft.com/office/drawing/2014/main" id="{76F06C06-8F02-E435-BFA7-4853793EB624}"/>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637" name="Group 11">
                  <a:extLst>
                    <a:ext uri="{FF2B5EF4-FFF2-40B4-BE49-F238E27FC236}">
                      <a16:creationId xmlns:a16="http://schemas.microsoft.com/office/drawing/2014/main" id="{877857D8-B89E-DA37-748A-7AA57C5648C0}"/>
                    </a:ext>
                  </a:extLst>
                </p:cNvPr>
                <p:cNvGrpSpPr>
                  <a:grpSpLocks/>
                </p:cNvGrpSpPr>
                <p:nvPr/>
              </p:nvGrpSpPr>
              <p:grpSpPr bwMode="auto">
                <a:xfrm>
                  <a:off x="1486" y="2055"/>
                  <a:ext cx="250" cy="422"/>
                  <a:chOff x="1461" y="2355"/>
                  <a:chExt cx="250" cy="422"/>
                </a:xfrm>
              </p:grpSpPr>
              <p:sp>
                <p:nvSpPr>
                  <p:cNvPr id="108639" name="AutoShape 12">
                    <a:extLst>
                      <a:ext uri="{FF2B5EF4-FFF2-40B4-BE49-F238E27FC236}">
                        <a16:creationId xmlns:a16="http://schemas.microsoft.com/office/drawing/2014/main" id="{FE033080-20E9-BA77-D802-2F963C4290BE}"/>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40" name="Oval 13">
                    <a:extLst>
                      <a:ext uri="{FF2B5EF4-FFF2-40B4-BE49-F238E27FC236}">
                        <a16:creationId xmlns:a16="http://schemas.microsoft.com/office/drawing/2014/main" id="{B8A38E97-AEB0-CE59-9FE8-C019062052EA}"/>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38" name="AutoShape 14">
                  <a:extLst>
                    <a:ext uri="{FF2B5EF4-FFF2-40B4-BE49-F238E27FC236}">
                      <a16:creationId xmlns:a16="http://schemas.microsoft.com/office/drawing/2014/main" id="{15FF40E7-D13F-3F0F-AA28-098F8B09574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34" name="Text Box 15">
                <a:extLst>
                  <a:ext uri="{FF2B5EF4-FFF2-40B4-BE49-F238E27FC236}">
                    <a16:creationId xmlns:a16="http://schemas.microsoft.com/office/drawing/2014/main" id="{2D9C37F2-8B87-510F-2D45-7A6681CF0E3B}"/>
                  </a:ext>
                </a:extLst>
              </p:cNvPr>
              <p:cNvSpPr txBox="1">
                <a:spLocks noChangeArrowheads="1"/>
              </p:cNvSpPr>
              <p:nvPr/>
            </p:nvSpPr>
            <p:spPr bwMode="auto">
              <a:xfrm>
                <a:off x="1890" y="2995"/>
                <a:ext cx="130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Define Evaluation</a:t>
                </a:r>
              </a:p>
              <a:p>
                <a:pPr eaLnBrk="1" hangingPunct="1"/>
                <a:r>
                  <a:rPr lang="en-US" altLang="en-US" sz="1200"/>
                  <a:t>Mission</a:t>
                </a:r>
                <a:endParaRPr lang="cs-CZ" altLang="en-US" sz="1200"/>
              </a:p>
            </p:txBody>
          </p:sp>
        </p:grpSp>
        <p:sp>
          <p:nvSpPr>
            <p:cNvPr id="108550" name="AutoShape 16">
              <a:extLst>
                <a:ext uri="{FF2B5EF4-FFF2-40B4-BE49-F238E27FC236}">
                  <a16:creationId xmlns:a16="http://schemas.microsoft.com/office/drawing/2014/main" id="{42D666CE-CB29-67B2-0876-839D9693F823}"/>
                </a:ext>
              </a:extLst>
            </p:cNvPr>
            <p:cNvSpPr>
              <a:spLocks noChangeArrowheads="1"/>
            </p:cNvSpPr>
            <p:nvPr/>
          </p:nvSpPr>
          <p:spPr bwMode="auto">
            <a:xfrm>
              <a:off x="2393" y="1663"/>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551" name="Text Box 17">
              <a:extLst>
                <a:ext uri="{FF2B5EF4-FFF2-40B4-BE49-F238E27FC236}">
                  <a16:creationId xmlns:a16="http://schemas.microsoft.com/office/drawing/2014/main" id="{3EF0281E-3729-A1D2-45C0-C8A23DD8A078}"/>
                </a:ext>
              </a:extLst>
            </p:cNvPr>
            <p:cNvSpPr txBox="1">
              <a:spLocks noChangeArrowheads="1"/>
            </p:cNvSpPr>
            <p:nvPr/>
          </p:nvSpPr>
          <p:spPr bwMode="auto">
            <a:xfrm>
              <a:off x="1198" y="1350"/>
              <a:ext cx="9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[Another Technique]</a:t>
              </a:r>
              <a:endParaRPr lang="cs-CZ" altLang="en-US" sz="1200" b="0"/>
            </a:p>
          </p:txBody>
        </p:sp>
        <p:sp>
          <p:nvSpPr>
            <p:cNvPr id="108552" name="Line 18">
              <a:extLst>
                <a:ext uri="{FF2B5EF4-FFF2-40B4-BE49-F238E27FC236}">
                  <a16:creationId xmlns:a16="http://schemas.microsoft.com/office/drawing/2014/main" id="{4B69B073-0F77-D35F-190A-4FC14D32D093}"/>
                </a:ext>
              </a:extLst>
            </p:cNvPr>
            <p:cNvSpPr>
              <a:spLocks noChangeShapeType="1"/>
            </p:cNvSpPr>
            <p:nvPr/>
          </p:nvSpPr>
          <p:spPr bwMode="auto">
            <a:xfrm>
              <a:off x="2109" y="931"/>
              <a:ext cx="207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08553" name="Group 19">
              <a:extLst>
                <a:ext uri="{FF2B5EF4-FFF2-40B4-BE49-F238E27FC236}">
                  <a16:creationId xmlns:a16="http://schemas.microsoft.com/office/drawing/2014/main" id="{A349CD68-54E0-E1A5-279F-CD5CA4ECF15C}"/>
                </a:ext>
              </a:extLst>
            </p:cNvPr>
            <p:cNvGrpSpPr>
              <a:grpSpLocks/>
            </p:cNvGrpSpPr>
            <p:nvPr/>
          </p:nvGrpSpPr>
          <p:grpSpPr bwMode="auto">
            <a:xfrm>
              <a:off x="2963" y="4007"/>
              <a:ext cx="223" cy="223"/>
              <a:chOff x="2881" y="3966"/>
              <a:chExt cx="282" cy="282"/>
            </a:xfrm>
          </p:grpSpPr>
          <p:sp>
            <p:nvSpPr>
              <p:cNvPr id="108631" name="Oval 20">
                <a:extLst>
                  <a:ext uri="{FF2B5EF4-FFF2-40B4-BE49-F238E27FC236}">
                    <a16:creationId xmlns:a16="http://schemas.microsoft.com/office/drawing/2014/main" id="{008E36ED-2A74-506F-6C6B-5AAA8881D601}"/>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32" name="Oval 21">
                <a:extLst>
                  <a:ext uri="{FF2B5EF4-FFF2-40B4-BE49-F238E27FC236}">
                    <a16:creationId xmlns:a16="http://schemas.microsoft.com/office/drawing/2014/main" id="{4CB6AAD1-6459-BF33-1C02-2D52D453EAB8}"/>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554" name="Line 22">
              <a:extLst>
                <a:ext uri="{FF2B5EF4-FFF2-40B4-BE49-F238E27FC236}">
                  <a16:creationId xmlns:a16="http://schemas.microsoft.com/office/drawing/2014/main" id="{FB63C428-A91A-A0C3-FE44-2F4DF45877E6}"/>
                </a:ext>
              </a:extLst>
            </p:cNvPr>
            <p:cNvSpPr>
              <a:spLocks noChangeShapeType="1"/>
            </p:cNvSpPr>
            <p:nvPr/>
          </p:nvSpPr>
          <p:spPr bwMode="auto">
            <a:xfrm>
              <a:off x="2903" y="1750"/>
              <a:ext cx="169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08555" name="Group 23">
              <a:extLst>
                <a:ext uri="{FF2B5EF4-FFF2-40B4-BE49-F238E27FC236}">
                  <a16:creationId xmlns:a16="http://schemas.microsoft.com/office/drawing/2014/main" id="{21331E9C-A047-E40E-C6A9-21A2503227D7}"/>
                </a:ext>
              </a:extLst>
            </p:cNvPr>
            <p:cNvGrpSpPr>
              <a:grpSpLocks/>
            </p:cNvGrpSpPr>
            <p:nvPr/>
          </p:nvGrpSpPr>
          <p:grpSpPr bwMode="auto">
            <a:xfrm>
              <a:off x="2232" y="1102"/>
              <a:ext cx="606" cy="511"/>
              <a:chOff x="2118" y="2674"/>
              <a:chExt cx="856" cy="736"/>
            </a:xfrm>
          </p:grpSpPr>
          <p:grpSp>
            <p:nvGrpSpPr>
              <p:cNvPr id="108621" name="Group 24">
                <a:extLst>
                  <a:ext uri="{FF2B5EF4-FFF2-40B4-BE49-F238E27FC236}">
                    <a16:creationId xmlns:a16="http://schemas.microsoft.com/office/drawing/2014/main" id="{6B292736-DDD1-A03D-0C88-95D1671F20F4}"/>
                  </a:ext>
                </a:extLst>
              </p:cNvPr>
              <p:cNvGrpSpPr>
                <a:grpSpLocks/>
              </p:cNvGrpSpPr>
              <p:nvPr/>
            </p:nvGrpSpPr>
            <p:grpSpPr bwMode="auto">
              <a:xfrm>
                <a:off x="2247" y="2674"/>
                <a:ext cx="460" cy="314"/>
                <a:chOff x="1383" y="1958"/>
                <a:chExt cx="848" cy="607"/>
              </a:xfrm>
            </p:grpSpPr>
            <p:sp>
              <p:nvSpPr>
                <p:cNvPr id="1107993" name="AutoShape 25">
                  <a:extLst>
                    <a:ext uri="{FF2B5EF4-FFF2-40B4-BE49-F238E27FC236}">
                      <a16:creationId xmlns:a16="http://schemas.microsoft.com/office/drawing/2014/main" id="{B55BED89-F49A-E954-7FEF-16938CD55C2C}"/>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624" name="Group 26">
                  <a:extLst>
                    <a:ext uri="{FF2B5EF4-FFF2-40B4-BE49-F238E27FC236}">
                      <a16:creationId xmlns:a16="http://schemas.microsoft.com/office/drawing/2014/main" id="{57F10B6F-A593-F437-EA48-E60DF8899D95}"/>
                    </a:ext>
                  </a:extLst>
                </p:cNvPr>
                <p:cNvGrpSpPr>
                  <a:grpSpLocks/>
                </p:cNvGrpSpPr>
                <p:nvPr/>
              </p:nvGrpSpPr>
              <p:grpSpPr bwMode="auto">
                <a:xfrm>
                  <a:off x="1692" y="2008"/>
                  <a:ext cx="210" cy="284"/>
                  <a:chOff x="3958" y="1770"/>
                  <a:chExt cx="629" cy="943"/>
                </a:xfrm>
              </p:grpSpPr>
              <p:sp>
                <p:nvSpPr>
                  <p:cNvPr id="108629" name="Freeform 27">
                    <a:extLst>
                      <a:ext uri="{FF2B5EF4-FFF2-40B4-BE49-F238E27FC236}">
                        <a16:creationId xmlns:a16="http://schemas.microsoft.com/office/drawing/2014/main" id="{F3524A42-12EE-7E46-FF79-AB2D5336E53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30" name="Freeform 28">
                    <a:extLst>
                      <a:ext uri="{FF2B5EF4-FFF2-40B4-BE49-F238E27FC236}">
                        <a16:creationId xmlns:a16="http://schemas.microsoft.com/office/drawing/2014/main" id="{2C5755FB-8CAF-8453-B459-0CE97E061FE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625" name="Group 29">
                  <a:extLst>
                    <a:ext uri="{FF2B5EF4-FFF2-40B4-BE49-F238E27FC236}">
                      <a16:creationId xmlns:a16="http://schemas.microsoft.com/office/drawing/2014/main" id="{2EF6AA70-6E83-12A8-BCC7-DA30DF48328E}"/>
                    </a:ext>
                  </a:extLst>
                </p:cNvPr>
                <p:cNvGrpSpPr>
                  <a:grpSpLocks/>
                </p:cNvGrpSpPr>
                <p:nvPr/>
              </p:nvGrpSpPr>
              <p:grpSpPr bwMode="auto">
                <a:xfrm>
                  <a:off x="1486" y="2055"/>
                  <a:ext cx="250" cy="422"/>
                  <a:chOff x="1461" y="2355"/>
                  <a:chExt cx="250" cy="422"/>
                </a:xfrm>
              </p:grpSpPr>
              <p:sp>
                <p:nvSpPr>
                  <p:cNvPr id="108627" name="AutoShape 30">
                    <a:extLst>
                      <a:ext uri="{FF2B5EF4-FFF2-40B4-BE49-F238E27FC236}">
                        <a16:creationId xmlns:a16="http://schemas.microsoft.com/office/drawing/2014/main" id="{53264F82-B727-F25B-31DA-32E50CD8B50D}"/>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28" name="Oval 31">
                    <a:extLst>
                      <a:ext uri="{FF2B5EF4-FFF2-40B4-BE49-F238E27FC236}">
                        <a16:creationId xmlns:a16="http://schemas.microsoft.com/office/drawing/2014/main" id="{FDEE86A1-422A-B81D-9141-B5EFA6297981}"/>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26" name="AutoShape 32">
                  <a:extLst>
                    <a:ext uri="{FF2B5EF4-FFF2-40B4-BE49-F238E27FC236}">
                      <a16:creationId xmlns:a16="http://schemas.microsoft.com/office/drawing/2014/main" id="{E26F1B50-9FBC-EFD6-13B9-7A2BED67E96B}"/>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22" name="Text Box 33">
                <a:extLst>
                  <a:ext uri="{FF2B5EF4-FFF2-40B4-BE49-F238E27FC236}">
                    <a16:creationId xmlns:a16="http://schemas.microsoft.com/office/drawing/2014/main" id="{FAF3E64E-B9BE-770C-4AF6-C55F1C843779}"/>
                  </a:ext>
                </a:extLst>
              </p:cNvPr>
              <p:cNvSpPr txBox="1">
                <a:spLocks noChangeArrowheads="1"/>
              </p:cNvSpPr>
              <p:nvPr/>
            </p:nvSpPr>
            <p:spPr bwMode="auto">
              <a:xfrm>
                <a:off x="2118" y="2995"/>
                <a:ext cx="85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Verify Test</a:t>
                </a:r>
              </a:p>
              <a:p>
                <a:pPr eaLnBrk="1" hangingPunct="1"/>
                <a:r>
                  <a:rPr lang="en-US" altLang="en-US" sz="1200"/>
                  <a:t>Approach</a:t>
                </a:r>
                <a:endParaRPr lang="cs-CZ" altLang="en-US" sz="1200"/>
              </a:p>
            </p:txBody>
          </p:sp>
        </p:grpSp>
        <p:grpSp>
          <p:nvGrpSpPr>
            <p:cNvPr id="108556" name="Group 34">
              <a:extLst>
                <a:ext uri="{FF2B5EF4-FFF2-40B4-BE49-F238E27FC236}">
                  <a16:creationId xmlns:a16="http://schemas.microsoft.com/office/drawing/2014/main" id="{9E615CF1-36C1-258D-5068-27A366A41033}"/>
                </a:ext>
              </a:extLst>
            </p:cNvPr>
            <p:cNvGrpSpPr>
              <a:grpSpLocks/>
            </p:cNvGrpSpPr>
            <p:nvPr/>
          </p:nvGrpSpPr>
          <p:grpSpPr bwMode="auto">
            <a:xfrm>
              <a:off x="3310" y="1079"/>
              <a:ext cx="752" cy="511"/>
              <a:chOff x="2019" y="2674"/>
              <a:chExt cx="1060" cy="736"/>
            </a:xfrm>
          </p:grpSpPr>
          <p:grpSp>
            <p:nvGrpSpPr>
              <p:cNvPr id="108611" name="Group 35">
                <a:extLst>
                  <a:ext uri="{FF2B5EF4-FFF2-40B4-BE49-F238E27FC236}">
                    <a16:creationId xmlns:a16="http://schemas.microsoft.com/office/drawing/2014/main" id="{5D25705E-3232-6973-7186-1EE444DBACA7}"/>
                  </a:ext>
                </a:extLst>
              </p:cNvPr>
              <p:cNvGrpSpPr>
                <a:grpSpLocks/>
              </p:cNvGrpSpPr>
              <p:nvPr/>
            </p:nvGrpSpPr>
            <p:grpSpPr bwMode="auto">
              <a:xfrm>
                <a:off x="2247" y="2674"/>
                <a:ext cx="460" cy="314"/>
                <a:chOff x="1383" y="1958"/>
                <a:chExt cx="848" cy="607"/>
              </a:xfrm>
            </p:grpSpPr>
            <p:sp>
              <p:nvSpPr>
                <p:cNvPr id="1108004" name="AutoShape 36">
                  <a:extLst>
                    <a:ext uri="{FF2B5EF4-FFF2-40B4-BE49-F238E27FC236}">
                      <a16:creationId xmlns:a16="http://schemas.microsoft.com/office/drawing/2014/main" id="{AFB12EC1-6AA7-FDBC-D958-2847AB28D939}"/>
                    </a:ext>
                  </a:extLst>
                </p:cNvPr>
                <p:cNvSpPr>
                  <a:spLocks noChangeArrowheads="1"/>
                </p:cNvSpPr>
                <p:nvPr/>
              </p:nvSpPr>
              <p:spPr bwMode="auto">
                <a:xfrm>
                  <a:off x="1384"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614" name="Group 37">
                  <a:extLst>
                    <a:ext uri="{FF2B5EF4-FFF2-40B4-BE49-F238E27FC236}">
                      <a16:creationId xmlns:a16="http://schemas.microsoft.com/office/drawing/2014/main" id="{54C78C09-133A-99D4-AF77-001B8D4B99DA}"/>
                    </a:ext>
                  </a:extLst>
                </p:cNvPr>
                <p:cNvGrpSpPr>
                  <a:grpSpLocks/>
                </p:cNvGrpSpPr>
                <p:nvPr/>
              </p:nvGrpSpPr>
              <p:grpSpPr bwMode="auto">
                <a:xfrm>
                  <a:off x="1692" y="2008"/>
                  <a:ext cx="210" cy="284"/>
                  <a:chOff x="3958" y="1770"/>
                  <a:chExt cx="629" cy="943"/>
                </a:xfrm>
              </p:grpSpPr>
              <p:sp>
                <p:nvSpPr>
                  <p:cNvPr id="108619" name="Freeform 38">
                    <a:extLst>
                      <a:ext uri="{FF2B5EF4-FFF2-40B4-BE49-F238E27FC236}">
                        <a16:creationId xmlns:a16="http://schemas.microsoft.com/office/drawing/2014/main" id="{7FC1529C-1380-0D24-AE88-DFF9A2A40818}"/>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20" name="Freeform 39">
                    <a:extLst>
                      <a:ext uri="{FF2B5EF4-FFF2-40B4-BE49-F238E27FC236}">
                        <a16:creationId xmlns:a16="http://schemas.microsoft.com/office/drawing/2014/main" id="{53FC67AA-3810-1187-3B20-2BA97835DA3E}"/>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615" name="Group 40">
                  <a:extLst>
                    <a:ext uri="{FF2B5EF4-FFF2-40B4-BE49-F238E27FC236}">
                      <a16:creationId xmlns:a16="http://schemas.microsoft.com/office/drawing/2014/main" id="{4D2519D9-92A7-0678-0BEA-76D6FAD074C1}"/>
                    </a:ext>
                  </a:extLst>
                </p:cNvPr>
                <p:cNvGrpSpPr>
                  <a:grpSpLocks/>
                </p:cNvGrpSpPr>
                <p:nvPr/>
              </p:nvGrpSpPr>
              <p:grpSpPr bwMode="auto">
                <a:xfrm>
                  <a:off x="1486" y="2055"/>
                  <a:ext cx="250" cy="422"/>
                  <a:chOff x="1461" y="2355"/>
                  <a:chExt cx="250" cy="422"/>
                </a:xfrm>
              </p:grpSpPr>
              <p:sp>
                <p:nvSpPr>
                  <p:cNvPr id="108617" name="AutoShape 41">
                    <a:extLst>
                      <a:ext uri="{FF2B5EF4-FFF2-40B4-BE49-F238E27FC236}">
                        <a16:creationId xmlns:a16="http://schemas.microsoft.com/office/drawing/2014/main" id="{72EE1510-9CE9-2EB2-799D-9DE4DFBA2E3E}"/>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18" name="Oval 42">
                    <a:extLst>
                      <a:ext uri="{FF2B5EF4-FFF2-40B4-BE49-F238E27FC236}">
                        <a16:creationId xmlns:a16="http://schemas.microsoft.com/office/drawing/2014/main" id="{D39C23E1-9B17-23D6-5D89-20960F54A027}"/>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16" name="AutoShape 43">
                  <a:extLst>
                    <a:ext uri="{FF2B5EF4-FFF2-40B4-BE49-F238E27FC236}">
                      <a16:creationId xmlns:a16="http://schemas.microsoft.com/office/drawing/2014/main" id="{557969C3-8271-CD08-FCB6-B58DF5470C5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12" name="Text Box 44">
                <a:extLst>
                  <a:ext uri="{FF2B5EF4-FFF2-40B4-BE49-F238E27FC236}">
                    <a16:creationId xmlns:a16="http://schemas.microsoft.com/office/drawing/2014/main" id="{64A5B8C8-9800-A40C-79AA-F16BC5ABFFD4}"/>
                  </a:ext>
                </a:extLst>
              </p:cNvPr>
              <p:cNvSpPr txBox="1">
                <a:spLocks noChangeArrowheads="1"/>
              </p:cNvSpPr>
              <p:nvPr/>
            </p:nvSpPr>
            <p:spPr bwMode="auto">
              <a:xfrm>
                <a:off x="2019" y="2995"/>
                <a:ext cx="106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Validate Build</a:t>
                </a:r>
              </a:p>
              <a:p>
                <a:pPr eaLnBrk="1" hangingPunct="1"/>
                <a:r>
                  <a:rPr lang="en-US" altLang="en-US" sz="1200"/>
                  <a:t>Stability</a:t>
                </a:r>
                <a:endParaRPr lang="cs-CZ" altLang="en-US" sz="1200"/>
              </a:p>
            </p:txBody>
          </p:sp>
        </p:grpSp>
        <p:sp>
          <p:nvSpPr>
            <p:cNvPr id="108557" name="Line 45">
              <a:extLst>
                <a:ext uri="{FF2B5EF4-FFF2-40B4-BE49-F238E27FC236}">
                  <a16:creationId xmlns:a16="http://schemas.microsoft.com/office/drawing/2014/main" id="{49488A52-ED66-D170-097A-2F75A8A8F1FF}"/>
                </a:ext>
              </a:extLst>
            </p:cNvPr>
            <p:cNvSpPr>
              <a:spLocks noChangeShapeType="1"/>
            </p:cNvSpPr>
            <p:nvPr/>
          </p:nvSpPr>
          <p:spPr bwMode="auto">
            <a:xfrm>
              <a:off x="2922" y="2700"/>
              <a:ext cx="169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08558" name="Group 46">
              <a:extLst>
                <a:ext uri="{FF2B5EF4-FFF2-40B4-BE49-F238E27FC236}">
                  <a16:creationId xmlns:a16="http://schemas.microsoft.com/office/drawing/2014/main" id="{4781501D-D477-C971-0705-1FBE231D2A8F}"/>
                </a:ext>
              </a:extLst>
            </p:cNvPr>
            <p:cNvGrpSpPr>
              <a:grpSpLocks/>
            </p:cNvGrpSpPr>
            <p:nvPr/>
          </p:nvGrpSpPr>
          <p:grpSpPr bwMode="auto">
            <a:xfrm>
              <a:off x="2930" y="2000"/>
              <a:ext cx="511" cy="511"/>
              <a:chOff x="2189" y="2674"/>
              <a:chExt cx="721" cy="736"/>
            </a:xfrm>
          </p:grpSpPr>
          <p:grpSp>
            <p:nvGrpSpPr>
              <p:cNvPr id="108601" name="Group 47">
                <a:extLst>
                  <a:ext uri="{FF2B5EF4-FFF2-40B4-BE49-F238E27FC236}">
                    <a16:creationId xmlns:a16="http://schemas.microsoft.com/office/drawing/2014/main" id="{585BE2B4-BA9A-D878-AAA4-7763B8195313}"/>
                  </a:ext>
                </a:extLst>
              </p:cNvPr>
              <p:cNvGrpSpPr>
                <a:grpSpLocks/>
              </p:cNvGrpSpPr>
              <p:nvPr/>
            </p:nvGrpSpPr>
            <p:grpSpPr bwMode="auto">
              <a:xfrm>
                <a:off x="2247" y="2674"/>
                <a:ext cx="460" cy="314"/>
                <a:chOff x="1383" y="1958"/>
                <a:chExt cx="848" cy="607"/>
              </a:xfrm>
            </p:grpSpPr>
            <p:sp>
              <p:nvSpPr>
                <p:cNvPr id="1108016" name="AutoShape 48">
                  <a:extLst>
                    <a:ext uri="{FF2B5EF4-FFF2-40B4-BE49-F238E27FC236}">
                      <a16:creationId xmlns:a16="http://schemas.microsoft.com/office/drawing/2014/main" id="{7C8B6D95-B77C-1CC4-638D-E21034734ABB}"/>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604" name="Group 49">
                  <a:extLst>
                    <a:ext uri="{FF2B5EF4-FFF2-40B4-BE49-F238E27FC236}">
                      <a16:creationId xmlns:a16="http://schemas.microsoft.com/office/drawing/2014/main" id="{9CFFE11C-27B8-CA45-D10A-C05F9E0036DD}"/>
                    </a:ext>
                  </a:extLst>
                </p:cNvPr>
                <p:cNvGrpSpPr>
                  <a:grpSpLocks/>
                </p:cNvGrpSpPr>
                <p:nvPr/>
              </p:nvGrpSpPr>
              <p:grpSpPr bwMode="auto">
                <a:xfrm>
                  <a:off x="1692" y="2008"/>
                  <a:ext cx="210" cy="284"/>
                  <a:chOff x="3958" y="1770"/>
                  <a:chExt cx="629" cy="943"/>
                </a:xfrm>
              </p:grpSpPr>
              <p:sp>
                <p:nvSpPr>
                  <p:cNvPr id="108609" name="Freeform 50">
                    <a:extLst>
                      <a:ext uri="{FF2B5EF4-FFF2-40B4-BE49-F238E27FC236}">
                        <a16:creationId xmlns:a16="http://schemas.microsoft.com/office/drawing/2014/main" id="{C2E449D8-0744-4401-49F1-EC8D96D28C4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10" name="Freeform 51">
                    <a:extLst>
                      <a:ext uri="{FF2B5EF4-FFF2-40B4-BE49-F238E27FC236}">
                        <a16:creationId xmlns:a16="http://schemas.microsoft.com/office/drawing/2014/main" id="{6D027D72-46CE-E419-CA48-0225D52199C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605" name="Group 52">
                  <a:extLst>
                    <a:ext uri="{FF2B5EF4-FFF2-40B4-BE49-F238E27FC236}">
                      <a16:creationId xmlns:a16="http://schemas.microsoft.com/office/drawing/2014/main" id="{044F16F1-332C-7C13-E716-D00DF746ADB1}"/>
                    </a:ext>
                  </a:extLst>
                </p:cNvPr>
                <p:cNvGrpSpPr>
                  <a:grpSpLocks/>
                </p:cNvGrpSpPr>
                <p:nvPr/>
              </p:nvGrpSpPr>
              <p:grpSpPr bwMode="auto">
                <a:xfrm>
                  <a:off x="1486" y="2055"/>
                  <a:ext cx="250" cy="422"/>
                  <a:chOff x="1461" y="2355"/>
                  <a:chExt cx="250" cy="422"/>
                </a:xfrm>
              </p:grpSpPr>
              <p:sp>
                <p:nvSpPr>
                  <p:cNvPr id="108607" name="AutoShape 53">
                    <a:extLst>
                      <a:ext uri="{FF2B5EF4-FFF2-40B4-BE49-F238E27FC236}">
                        <a16:creationId xmlns:a16="http://schemas.microsoft.com/office/drawing/2014/main" id="{C0BE4F3E-6F82-AE6F-95D9-5E4C33435DBB}"/>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08" name="Oval 54">
                    <a:extLst>
                      <a:ext uri="{FF2B5EF4-FFF2-40B4-BE49-F238E27FC236}">
                        <a16:creationId xmlns:a16="http://schemas.microsoft.com/office/drawing/2014/main" id="{BF0C6B03-0DED-8A60-A8E7-9920E1789BE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06" name="AutoShape 55">
                  <a:extLst>
                    <a:ext uri="{FF2B5EF4-FFF2-40B4-BE49-F238E27FC236}">
                      <a16:creationId xmlns:a16="http://schemas.microsoft.com/office/drawing/2014/main" id="{4348DA74-B804-CFFB-D46C-5374DCF5A76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602" name="Text Box 56">
                <a:extLst>
                  <a:ext uri="{FF2B5EF4-FFF2-40B4-BE49-F238E27FC236}">
                    <a16:creationId xmlns:a16="http://schemas.microsoft.com/office/drawing/2014/main" id="{1922BECB-C57A-D496-9E95-0B8C54DBF04D}"/>
                  </a:ext>
                </a:extLst>
              </p:cNvPr>
              <p:cNvSpPr txBox="1">
                <a:spLocks noChangeArrowheads="1"/>
              </p:cNvSpPr>
              <p:nvPr/>
            </p:nvSpPr>
            <p:spPr bwMode="auto">
              <a:xfrm>
                <a:off x="2189" y="2995"/>
                <a:ext cx="72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Test and</a:t>
                </a:r>
              </a:p>
              <a:p>
                <a:pPr eaLnBrk="1" hangingPunct="1"/>
                <a:r>
                  <a:rPr lang="en-US" altLang="en-US" sz="1200"/>
                  <a:t>Evaluate</a:t>
                </a:r>
                <a:endParaRPr lang="cs-CZ" altLang="en-US" sz="1200"/>
              </a:p>
            </p:txBody>
          </p:sp>
        </p:grpSp>
        <p:grpSp>
          <p:nvGrpSpPr>
            <p:cNvPr id="108559" name="Group 57">
              <a:extLst>
                <a:ext uri="{FF2B5EF4-FFF2-40B4-BE49-F238E27FC236}">
                  <a16:creationId xmlns:a16="http://schemas.microsoft.com/office/drawing/2014/main" id="{287BFEEF-F4D0-B2A9-5E51-A97B204B7C26}"/>
                </a:ext>
              </a:extLst>
            </p:cNvPr>
            <p:cNvGrpSpPr>
              <a:grpSpLocks/>
            </p:cNvGrpSpPr>
            <p:nvPr/>
          </p:nvGrpSpPr>
          <p:grpSpPr bwMode="auto">
            <a:xfrm>
              <a:off x="3829" y="1977"/>
              <a:ext cx="1021" cy="511"/>
              <a:chOff x="1837" y="2674"/>
              <a:chExt cx="1439" cy="736"/>
            </a:xfrm>
          </p:grpSpPr>
          <p:grpSp>
            <p:nvGrpSpPr>
              <p:cNvPr id="108591" name="Group 58">
                <a:extLst>
                  <a:ext uri="{FF2B5EF4-FFF2-40B4-BE49-F238E27FC236}">
                    <a16:creationId xmlns:a16="http://schemas.microsoft.com/office/drawing/2014/main" id="{351B2F86-A125-2066-3CCA-7156617AD9D9}"/>
                  </a:ext>
                </a:extLst>
              </p:cNvPr>
              <p:cNvGrpSpPr>
                <a:grpSpLocks/>
              </p:cNvGrpSpPr>
              <p:nvPr/>
            </p:nvGrpSpPr>
            <p:grpSpPr bwMode="auto">
              <a:xfrm>
                <a:off x="2247" y="2674"/>
                <a:ext cx="460" cy="314"/>
                <a:chOff x="1383" y="1958"/>
                <a:chExt cx="848" cy="607"/>
              </a:xfrm>
            </p:grpSpPr>
            <p:sp>
              <p:nvSpPr>
                <p:cNvPr id="1108027" name="AutoShape 59">
                  <a:extLst>
                    <a:ext uri="{FF2B5EF4-FFF2-40B4-BE49-F238E27FC236}">
                      <a16:creationId xmlns:a16="http://schemas.microsoft.com/office/drawing/2014/main" id="{D1367A48-8868-794A-513F-9A3D854586ED}"/>
                    </a:ext>
                  </a:extLst>
                </p:cNvPr>
                <p:cNvSpPr>
                  <a:spLocks noChangeArrowheads="1"/>
                </p:cNvSpPr>
                <p:nvPr/>
              </p:nvSpPr>
              <p:spPr bwMode="auto">
                <a:xfrm>
                  <a:off x="1383"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594" name="Group 60">
                  <a:extLst>
                    <a:ext uri="{FF2B5EF4-FFF2-40B4-BE49-F238E27FC236}">
                      <a16:creationId xmlns:a16="http://schemas.microsoft.com/office/drawing/2014/main" id="{695EDD1F-C513-0ACF-A09B-21BDB3B65475}"/>
                    </a:ext>
                  </a:extLst>
                </p:cNvPr>
                <p:cNvGrpSpPr>
                  <a:grpSpLocks/>
                </p:cNvGrpSpPr>
                <p:nvPr/>
              </p:nvGrpSpPr>
              <p:grpSpPr bwMode="auto">
                <a:xfrm>
                  <a:off x="1692" y="2008"/>
                  <a:ext cx="210" cy="284"/>
                  <a:chOff x="3958" y="1770"/>
                  <a:chExt cx="629" cy="943"/>
                </a:xfrm>
              </p:grpSpPr>
              <p:sp>
                <p:nvSpPr>
                  <p:cNvPr id="108599" name="Freeform 61">
                    <a:extLst>
                      <a:ext uri="{FF2B5EF4-FFF2-40B4-BE49-F238E27FC236}">
                        <a16:creationId xmlns:a16="http://schemas.microsoft.com/office/drawing/2014/main" id="{704FDA4A-FBB9-0E2A-339A-5262E98A840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600" name="Freeform 62">
                    <a:extLst>
                      <a:ext uri="{FF2B5EF4-FFF2-40B4-BE49-F238E27FC236}">
                        <a16:creationId xmlns:a16="http://schemas.microsoft.com/office/drawing/2014/main" id="{4A500B09-8052-5D1B-3922-37F4BB96F9CB}"/>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595" name="Group 63">
                  <a:extLst>
                    <a:ext uri="{FF2B5EF4-FFF2-40B4-BE49-F238E27FC236}">
                      <a16:creationId xmlns:a16="http://schemas.microsoft.com/office/drawing/2014/main" id="{C3333CBB-3CE2-F363-BE1F-813D3D410CD8}"/>
                    </a:ext>
                  </a:extLst>
                </p:cNvPr>
                <p:cNvGrpSpPr>
                  <a:grpSpLocks/>
                </p:cNvGrpSpPr>
                <p:nvPr/>
              </p:nvGrpSpPr>
              <p:grpSpPr bwMode="auto">
                <a:xfrm>
                  <a:off x="1486" y="2055"/>
                  <a:ext cx="250" cy="422"/>
                  <a:chOff x="1461" y="2355"/>
                  <a:chExt cx="250" cy="422"/>
                </a:xfrm>
              </p:grpSpPr>
              <p:sp>
                <p:nvSpPr>
                  <p:cNvPr id="108597" name="AutoShape 64">
                    <a:extLst>
                      <a:ext uri="{FF2B5EF4-FFF2-40B4-BE49-F238E27FC236}">
                        <a16:creationId xmlns:a16="http://schemas.microsoft.com/office/drawing/2014/main" id="{D95EF402-483E-FD11-B8A3-A80BD92DA004}"/>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598" name="Oval 65">
                    <a:extLst>
                      <a:ext uri="{FF2B5EF4-FFF2-40B4-BE49-F238E27FC236}">
                        <a16:creationId xmlns:a16="http://schemas.microsoft.com/office/drawing/2014/main" id="{6CFF7556-522D-6A5E-1C23-186CFAE5205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596" name="AutoShape 66">
                  <a:extLst>
                    <a:ext uri="{FF2B5EF4-FFF2-40B4-BE49-F238E27FC236}">
                      <a16:creationId xmlns:a16="http://schemas.microsoft.com/office/drawing/2014/main" id="{1EE126F2-6511-6CC5-146B-307D459145E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592" name="Text Box 67">
                <a:extLst>
                  <a:ext uri="{FF2B5EF4-FFF2-40B4-BE49-F238E27FC236}">
                    <a16:creationId xmlns:a16="http://schemas.microsoft.com/office/drawing/2014/main" id="{B6EDCE76-895E-E8EA-15D6-6F4698B37F8E}"/>
                  </a:ext>
                </a:extLst>
              </p:cNvPr>
              <p:cNvSpPr txBox="1">
                <a:spLocks noChangeArrowheads="1"/>
              </p:cNvSpPr>
              <p:nvPr/>
            </p:nvSpPr>
            <p:spPr bwMode="auto">
              <a:xfrm>
                <a:off x="1837" y="2995"/>
                <a:ext cx="1439"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Achieve Acceptable</a:t>
                </a:r>
              </a:p>
              <a:p>
                <a:pPr eaLnBrk="1" hangingPunct="1"/>
                <a:r>
                  <a:rPr lang="en-US" altLang="en-US" sz="1200"/>
                  <a:t>Mission</a:t>
                </a:r>
                <a:endParaRPr lang="cs-CZ" altLang="en-US" sz="1200"/>
              </a:p>
            </p:txBody>
          </p:sp>
        </p:grpSp>
        <p:grpSp>
          <p:nvGrpSpPr>
            <p:cNvPr id="108560" name="Group 68">
              <a:extLst>
                <a:ext uri="{FF2B5EF4-FFF2-40B4-BE49-F238E27FC236}">
                  <a16:creationId xmlns:a16="http://schemas.microsoft.com/office/drawing/2014/main" id="{221959C8-49C7-068B-3F47-466CBA630465}"/>
                </a:ext>
              </a:extLst>
            </p:cNvPr>
            <p:cNvGrpSpPr>
              <a:grpSpLocks/>
            </p:cNvGrpSpPr>
            <p:nvPr/>
          </p:nvGrpSpPr>
          <p:grpSpPr bwMode="auto">
            <a:xfrm>
              <a:off x="3342" y="2873"/>
              <a:ext cx="1053" cy="396"/>
              <a:chOff x="1806" y="2674"/>
              <a:chExt cx="1488" cy="570"/>
            </a:xfrm>
          </p:grpSpPr>
          <p:grpSp>
            <p:nvGrpSpPr>
              <p:cNvPr id="108581" name="Group 69">
                <a:extLst>
                  <a:ext uri="{FF2B5EF4-FFF2-40B4-BE49-F238E27FC236}">
                    <a16:creationId xmlns:a16="http://schemas.microsoft.com/office/drawing/2014/main" id="{669E1C0F-8D97-BD3C-6D59-0F1B74C4DD8B}"/>
                  </a:ext>
                </a:extLst>
              </p:cNvPr>
              <p:cNvGrpSpPr>
                <a:grpSpLocks/>
              </p:cNvGrpSpPr>
              <p:nvPr/>
            </p:nvGrpSpPr>
            <p:grpSpPr bwMode="auto">
              <a:xfrm>
                <a:off x="2247" y="2674"/>
                <a:ext cx="460" cy="314"/>
                <a:chOff x="1383" y="1958"/>
                <a:chExt cx="848" cy="607"/>
              </a:xfrm>
            </p:grpSpPr>
            <p:sp>
              <p:nvSpPr>
                <p:cNvPr id="1108038" name="AutoShape 70">
                  <a:extLst>
                    <a:ext uri="{FF2B5EF4-FFF2-40B4-BE49-F238E27FC236}">
                      <a16:creationId xmlns:a16="http://schemas.microsoft.com/office/drawing/2014/main" id="{EFFD57CE-51E8-EFB0-1A60-2A3AD29DAC11}"/>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08584" name="Group 71">
                  <a:extLst>
                    <a:ext uri="{FF2B5EF4-FFF2-40B4-BE49-F238E27FC236}">
                      <a16:creationId xmlns:a16="http://schemas.microsoft.com/office/drawing/2014/main" id="{1C1CABEA-5C3D-2898-86EA-BF6A6E9E3272}"/>
                    </a:ext>
                  </a:extLst>
                </p:cNvPr>
                <p:cNvGrpSpPr>
                  <a:grpSpLocks/>
                </p:cNvGrpSpPr>
                <p:nvPr/>
              </p:nvGrpSpPr>
              <p:grpSpPr bwMode="auto">
                <a:xfrm>
                  <a:off x="1692" y="2008"/>
                  <a:ext cx="210" cy="284"/>
                  <a:chOff x="3958" y="1770"/>
                  <a:chExt cx="629" cy="943"/>
                </a:xfrm>
              </p:grpSpPr>
              <p:sp>
                <p:nvSpPr>
                  <p:cNvPr id="108589" name="Freeform 72">
                    <a:extLst>
                      <a:ext uri="{FF2B5EF4-FFF2-40B4-BE49-F238E27FC236}">
                        <a16:creationId xmlns:a16="http://schemas.microsoft.com/office/drawing/2014/main" id="{D9545D31-7BA6-316D-446D-829882E5AE81}"/>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590" name="Freeform 73">
                    <a:extLst>
                      <a:ext uri="{FF2B5EF4-FFF2-40B4-BE49-F238E27FC236}">
                        <a16:creationId xmlns:a16="http://schemas.microsoft.com/office/drawing/2014/main" id="{BD6A6FA8-EF2F-E2BC-5A21-E9378951D8C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08585" name="Group 74">
                  <a:extLst>
                    <a:ext uri="{FF2B5EF4-FFF2-40B4-BE49-F238E27FC236}">
                      <a16:creationId xmlns:a16="http://schemas.microsoft.com/office/drawing/2014/main" id="{A46B3E81-A7E5-CA1D-483E-B78BABE9F618}"/>
                    </a:ext>
                  </a:extLst>
                </p:cNvPr>
                <p:cNvGrpSpPr>
                  <a:grpSpLocks/>
                </p:cNvGrpSpPr>
                <p:nvPr/>
              </p:nvGrpSpPr>
              <p:grpSpPr bwMode="auto">
                <a:xfrm>
                  <a:off x="1486" y="2055"/>
                  <a:ext cx="250" cy="422"/>
                  <a:chOff x="1461" y="2355"/>
                  <a:chExt cx="250" cy="422"/>
                </a:xfrm>
              </p:grpSpPr>
              <p:sp>
                <p:nvSpPr>
                  <p:cNvPr id="108587" name="AutoShape 75">
                    <a:extLst>
                      <a:ext uri="{FF2B5EF4-FFF2-40B4-BE49-F238E27FC236}">
                        <a16:creationId xmlns:a16="http://schemas.microsoft.com/office/drawing/2014/main" id="{15D040D8-627F-2227-327F-6FBFA4BF11E5}"/>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588" name="Oval 76">
                    <a:extLst>
                      <a:ext uri="{FF2B5EF4-FFF2-40B4-BE49-F238E27FC236}">
                        <a16:creationId xmlns:a16="http://schemas.microsoft.com/office/drawing/2014/main" id="{4A2A96F8-18F1-5204-516A-38AA37547A87}"/>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586" name="AutoShape 77">
                  <a:extLst>
                    <a:ext uri="{FF2B5EF4-FFF2-40B4-BE49-F238E27FC236}">
                      <a16:creationId xmlns:a16="http://schemas.microsoft.com/office/drawing/2014/main" id="{8E8C7B72-2596-FA33-B4B3-35463AEC30E4}"/>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08582" name="Text Box 78">
                <a:extLst>
                  <a:ext uri="{FF2B5EF4-FFF2-40B4-BE49-F238E27FC236}">
                    <a16:creationId xmlns:a16="http://schemas.microsoft.com/office/drawing/2014/main" id="{B1F6F8EB-597D-E13E-79EF-18A507B7DACF}"/>
                  </a:ext>
                </a:extLst>
              </p:cNvPr>
              <p:cNvSpPr txBox="1">
                <a:spLocks noChangeArrowheads="1"/>
              </p:cNvSpPr>
              <p:nvPr/>
            </p:nvSpPr>
            <p:spPr bwMode="auto">
              <a:xfrm>
                <a:off x="1806" y="2995"/>
                <a:ext cx="14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Improve Test Assets</a:t>
                </a:r>
                <a:endParaRPr lang="cs-CZ" altLang="en-US" sz="1200"/>
              </a:p>
            </p:txBody>
          </p:sp>
        </p:grpSp>
        <p:sp>
          <p:nvSpPr>
            <p:cNvPr id="108561" name="AutoShape 79">
              <a:extLst>
                <a:ext uri="{FF2B5EF4-FFF2-40B4-BE49-F238E27FC236}">
                  <a16:creationId xmlns:a16="http://schemas.microsoft.com/office/drawing/2014/main" id="{8B9F6A68-E74C-6662-00DC-956C707DF36E}"/>
                </a:ext>
              </a:extLst>
            </p:cNvPr>
            <p:cNvSpPr>
              <a:spLocks noChangeArrowheads="1"/>
            </p:cNvSpPr>
            <p:nvPr/>
          </p:nvSpPr>
          <p:spPr bwMode="auto">
            <a:xfrm>
              <a:off x="3689" y="3336"/>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08562" name="Line 80">
              <a:extLst>
                <a:ext uri="{FF2B5EF4-FFF2-40B4-BE49-F238E27FC236}">
                  <a16:creationId xmlns:a16="http://schemas.microsoft.com/office/drawing/2014/main" id="{4C299426-4AB2-B354-3D6E-20458BDA113D}"/>
                </a:ext>
              </a:extLst>
            </p:cNvPr>
            <p:cNvSpPr>
              <a:spLocks noChangeShapeType="1"/>
            </p:cNvSpPr>
            <p:nvPr/>
          </p:nvSpPr>
          <p:spPr bwMode="auto">
            <a:xfrm>
              <a:off x="2128" y="3739"/>
              <a:ext cx="207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cxnSp>
          <p:nvCxnSpPr>
            <p:cNvPr id="108563" name="AutoShape 81">
              <a:extLst>
                <a:ext uri="{FF2B5EF4-FFF2-40B4-BE49-F238E27FC236}">
                  <a16:creationId xmlns:a16="http://schemas.microsoft.com/office/drawing/2014/main" id="{F7CD9375-2641-E494-39B5-8A1BDCC23078}"/>
                </a:ext>
              </a:extLst>
            </p:cNvPr>
            <p:cNvCxnSpPr>
              <a:cxnSpLocks noChangeShapeType="1"/>
              <a:stCxn id="108548" idx="4"/>
              <a:endCxn id="1107975" idx="0"/>
            </p:cNvCxnSpPr>
            <p:nvPr/>
          </p:nvCxnSpPr>
          <p:spPr bwMode="auto">
            <a:xfrm>
              <a:off x="3096" y="248"/>
              <a:ext cx="0" cy="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564" name="Line 82">
              <a:extLst>
                <a:ext uri="{FF2B5EF4-FFF2-40B4-BE49-F238E27FC236}">
                  <a16:creationId xmlns:a16="http://schemas.microsoft.com/office/drawing/2014/main" id="{6E5A9165-A674-167A-6B49-A1ACFC20A539}"/>
                </a:ext>
              </a:extLst>
            </p:cNvPr>
            <p:cNvSpPr>
              <a:spLocks noChangeShapeType="1"/>
            </p:cNvSpPr>
            <p:nvPr/>
          </p:nvSpPr>
          <p:spPr bwMode="auto">
            <a:xfrm>
              <a:off x="3100" y="796"/>
              <a:ext cx="0" cy="1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65" name="Line 83">
              <a:extLst>
                <a:ext uri="{FF2B5EF4-FFF2-40B4-BE49-F238E27FC236}">
                  <a16:creationId xmlns:a16="http://schemas.microsoft.com/office/drawing/2014/main" id="{FCC11FE1-48EA-4497-AE10-CF98A4800226}"/>
                </a:ext>
              </a:extLst>
            </p:cNvPr>
            <p:cNvSpPr>
              <a:spLocks noChangeShapeType="1"/>
            </p:cNvSpPr>
            <p:nvPr/>
          </p:nvSpPr>
          <p:spPr bwMode="auto">
            <a:xfrm>
              <a:off x="2461" y="953"/>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66" name="Line 84">
              <a:extLst>
                <a:ext uri="{FF2B5EF4-FFF2-40B4-BE49-F238E27FC236}">
                  <a16:creationId xmlns:a16="http://schemas.microsoft.com/office/drawing/2014/main" id="{D3DEDDE2-FAA5-0A74-95ED-472A03954DB7}"/>
                </a:ext>
              </a:extLst>
            </p:cNvPr>
            <p:cNvSpPr>
              <a:spLocks noChangeShapeType="1"/>
            </p:cNvSpPr>
            <p:nvPr/>
          </p:nvSpPr>
          <p:spPr bwMode="auto">
            <a:xfrm>
              <a:off x="3621" y="962"/>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67" name="Line 85">
              <a:extLst>
                <a:ext uri="{FF2B5EF4-FFF2-40B4-BE49-F238E27FC236}">
                  <a16:creationId xmlns:a16="http://schemas.microsoft.com/office/drawing/2014/main" id="{321BD724-D7E6-CB35-A396-5BE296C35D5A}"/>
                </a:ext>
              </a:extLst>
            </p:cNvPr>
            <p:cNvSpPr>
              <a:spLocks noChangeShapeType="1"/>
            </p:cNvSpPr>
            <p:nvPr/>
          </p:nvSpPr>
          <p:spPr bwMode="auto">
            <a:xfrm>
              <a:off x="3653" y="1569"/>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68" name="Line 86">
              <a:extLst>
                <a:ext uri="{FF2B5EF4-FFF2-40B4-BE49-F238E27FC236}">
                  <a16:creationId xmlns:a16="http://schemas.microsoft.com/office/drawing/2014/main" id="{89862A4D-6FEA-0947-FC35-16B23558148A}"/>
                </a:ext>
              </a:extLst>
            </p:cNvPr>
            <p:cNvSpPr>
              <a:spLocks noChangeShapeType="1"/>
            </p:cNvSpPr>
            <p:nvPr/>
          </p:nvSpPr>
          <p:spPr bwMode="auto">
            <a:xfrm>
              <a:off x="2511" y="1558"/>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69" name="Line 88">
              <a:extLst>
                <a:ext uri="{FF2B5EF4-FFF2-40B4-BE49-F238E27FC236}">
                  <a16:creationId xmlns:a16="http://schemas.microsoft.com/office/drawing/2014/main" id="{26F48C4D-38D9-E5BC-0E12-D36971DF2BD0}"/>
                </a:ext>
              </a:extLst>
            </p:cNvPr>
            <p:cNvSpPr>
              <a:spLocks noChangeShapeType="1"/>
            </p:cNvSpPr>
            <p:nvPr/>
          </p:nvSpPr>
          <p:spPr bwMode="auto">
            <a:xfrm>
              <a:off x="3102" y="1782"/>
              <a:ext cx="0" cy="2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0" name="Line 89">
              <a:extLst>
                <a:ext uri="{FF2B5EF4-FFF2-40B4-BE49-F238E27FC236}">
                  <a16:creationId xmlns:a16="http://schemas.microsoft.com/office/drawing/2014/main" id="{9492046F-0848-663B-AC57-9E800DB7834B}"/>
                </a:ext>
              </a:extLst>
            </p:cNvPr>
            <p:cNvSpPr>
              <a:spLocks noChangeShapeType="1"/>
            </p:cNvSpPr>
            <p:nvPr/>
          </p:nvSpPr>
          <p:spPr bwMode="auto">
            <a:xfrm>
              <a:off x="4271" y="1775"/>
              <a:ext cx="0" cy="2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1" name="Line 90">
              <a:extLst>
                <a:ext uri="{FF2B5EF4-FFF2-40B4-BE49-F238E27FC236}">
                  <a16:creationId xmlns:a16="http://schemas.microsoft.com/office/drawing/2014/main" id="{6918382D-09FD-4920-C506-446E23B7E0A4}"/>
                </a:ext>
              </a:extLst>
            </p:cNvPr>
            <p:cNvSpPr>
              <a:spLocks noChangeShapeType="1"/>
            </p:cNvSpPr>
            <p:nvPr/>
          </p:nvSpPr>
          <p:spPr bwMode="auto">
            <a:xfrm>
              <a:off x="3101" y="2471"/>
              <a:ext cx="0" cy="2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2" name="Line 91">
              <a:extLst>
                <a:ext uri="{FF2B5EF4-FFF2-40B4-BE49-F238E27FC236}">
                  <a16:creationId xmlns:a16="http://schemas.microsoft.com/office/drawing/2014/main" id="{3D2953B2-B582-C04B-EC37-540F881D94FF}"/>
                </a:ext>
              </a:extLst>
            </p:cNvPr>
            <p:cNvSpPr>
              <a:spLocks noChangeShapeType="1"/>
            </p:cNvSpPr>
            <p:nvPr/>
          </p:nvSpPr>
          <p:spPr bwMode="auto">
            <a:xfrm>
              <a:off x="4277" y="2465"/>
              <a:ext cx="0" cy="2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3" name="Line 93">
              <a:extLst>
                <a:ext uri="{FF2B5EF4-FFF2-40B4-BE49-F238E27FC236}">
                  <a16:creationId xmlns:a16="http://schemas.microsoft.com/office/drawing/2014/main" id="{F8DC5063-1CF0-A537-A4C1-6FE3E861C687}"/>
                </a:ext>
              </a:extLst>
            </p:cNvPr>
            <p:cNvSpPr>
              <a:spLocks noChangeShapeType="1"/>
            </p:cNvSpPr>
            <p:nvPr/>
          </p:nvSpPr>
          <p:spPr bwMode="auto">
            <a:xfrm>
              <a:off x="3796" y="2738"/>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4" name="Line 94">
              <a:extLst>
                <a:ext uri="{FF2B5EF4-FFF2-40B4-BE49-F238E27FC236}">
                  <a16:creationId xmlns:a16="http://schemas.microsoft.com/office/drawing/2014/main" id="{D669EE6B-B33F-22F5-3E58-033CAE6D0399}"/>
                </a:ext>
              </a:extLst>
            </p:cNvPr>
            <p:cNvSpPr>
              <a:spLocks noChangeShapeType="1"/>
            </p:cNvSpPr>
            <p:nvPr/>
          </p:nvSpPr>
          <p:spPr bwMode="auto">
            <a:xfrm>
              <a:off x="3802" y="3218"/>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5" name="Line 95">
              <a:extLst>
                <a:ext uri="{FF2B5EF4-FFF2-40B4-BE49-F238E27FC236}">
                  <a16:creationId xmlns:a16="http://schemas.microsoft.com/office/drawing/2014/main" id="{B914436F-5091-581A-7C5B-CE073059655C}"/>
                </a:ext>
              </a:extLst>
            </p:cNvPr>
            <p:cNvSpPr>
              <a:spLocks noChangeShapeType="1"/>
            </p:cNvSpPr>
            <p:nvPr/>
          </p:nvSpPr>
          <p:spPr bwMode="auto">
            <a:xfrm>
              <a:off x="3802" y="3572"/>
              <a:ext cx="0" cy="1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6" name="Line 96">
              <a:extLst>
                <a:ext uri="{FF2B5EF4-FFF2-40B4-BE49-F238E27FC236}">
                  <a16:creationId xmlns:a16="http://schemas.microsoft.com/office/drawing/2014/main" id="{D7171655-5461-1F7D-654B-ED231DCBAED3}"/>
                </a:ext>
              </a:extLst>
            </p:cNvPr>
            <p:cNvSpPr>
              <a:spLocks noChangeShapeType="1"/>
            </p:cNvSpPr>
            <p:nvPr/>
          </p:nvSpPr>
          <p:spPr bwMode="auto">
            <a:xfrm>
              <a:off x="2508" y="1908"/>
              <a:ext cx="0" cy="179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8577" name="Line 97">
              <a:extLst>
                <a:ext uri="{FF2B5EF4-FFF2-40B4-BE49-F238E27FC236}">
                  <a16:creationId xmlns:a16="http://schemas.microsoft.com/office/drawing/2014/main" id="{B18D199E-BCAE-0F1C-0CEF-4A464DEA52C4}"/>
                </a:ext>
              </a:extLst>
            </p:cNvPr>
            <p:cNvSpPr>
              <a:spLocks noChangeShapeType="1"/>
            </p:cNvSpPr>
            <p:nvPr/>
          </p:nvSpPr>
          <p:spPr bwMode="auto">
            <a:xfrm>
              <a:off x="3070" y="3790"/>
              <a:ext cx="0" cy="2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08578" name="AutoShape 98">
              <a:extLst>
                <a:ext uri="{FF2B5EF4-FFF2-40B4-BE49-F238E27FC236}">
                  <a16:creationId xmlns:a16="http://schemas.microsoft.com/office/drawing/2014/main" id="{1060FCA2-A44E-5AE6-4BD3-7EEDB313B6A0}"/>
                </a:ext>
              </a:extLst>
            </p:cNvPr>
            <p:cNvCxnSpPr>
              <a:cxnSpLocks noChangeShapeType="1"/>
              <a:stCxn id="108561" idx="3"/>
              <a:endCxn id="1108004" idx="3"/>
            </p:cNvCxnSpPr>
            <p:nvPr/>
          </p:nvCxnSpPr>
          <p:spPr bwMode="auto">
            <a:xfrm flipH="1" flipV="1">
              <a:off x="3798" y="1188"/>
              <a:ext cx="121" cy="2263"/>
            </a:xfrm>
            <a:prstGeom prst="bentConnector3">
              <a:avLst>
                <a:gd name="adj1" fmla="val -85372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8579" name="AutoShape 99">
              <a:extLst>
                <a:ext uri="{FF2B5EF4-FFF2-40B4-BE49-F238E27FC236}">
                  <a16:creationId xmlns:a16="http://schemas.microsoft.com/office/drawing/2014/main" id="{BE9E83F3-56FE-7763-7456-AA70C92FFC7A}"/>
                </a:ext>
              </a:extLst>
            </p:cNvPr>
            <p:cNvCxnSpPr>
              <a:cxnSpLocks noChangeShapeType="1"/>
              <a:stCxn id="108550" idx="1"/>
              <a:endCxn id="1107993" idx="1"/>
            </p:cNvCxnSpPr>
            <p:nvPr/>
          </p:nvCxnSpPr>
          <p:spPr bwMode="auto">
            <a:xfrm rot="10800000">
              <a:off x="2323" y="1211"/>
              <a:ext cx="70" cy="567"/>
            </a:xfrm>
            <a:prstGeom prst="bentConnector3">
              <a:avLst>
                <a:gd name="adj1" fmla="val 305713"/>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8580" name="Text Box 100">
              <a:extLst>
                <a:ext uri="{FF2B5EF4-FFF2-40B4-BE49-F238E27FC236}">
                  <a16:creationId xmlns:a16="http://schemas.microsoft.com/office/drawing/2014/main" id="{5A1B4974-546A-09FE-DF98-163E7A9A26AC}"/>
                </a:ext>
              </a:extLst>
            </p:cNvPr>
            <p:cNvSpPr txBox="1">
              <a:spLocks noChangeArrowheads="1"/>
            </p:cNvSpPr>
            <p:nvPr/>
          </p:nvSpPr>
          <p:spPr bwMode="auto">
            <a:xfrm>
              <a:off x="3938" y="3485"/>
              <a:ext cx="9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[Another Test Cycle]</a:t>
              </a:r>
              <a:endParaRPr lang="cs-CZ" altLang="en-US" sz="1200" b="0"/>
            </a:p>
          </p:txBody>
        </p: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F261769-E5AC-C18F-3D6E-86D226026A07}"/>
              </a:ext>
            </a:extLst>
          </p:cNvPr>
          <p:cNvSpPr>
            <a:spLocks noGrp="1" noChangeArrowheads="1"/>
          </p:cNvSpPr>
          <p:nvPr>
            <p:ph type="title"/>
          </p:nvPr>
        </p:nvSpPr>
        <p:spPr/>
        <p:txBody>
          <a:bodyPr/>
          <a:lstStyle/>
          <a:p>
            <a:pPr eaLnBrk="1" hangingPunct="1"/>
            <a:r>
              <a:rPr lang="en-US" altLang="en-US"/>
              <a:t>Workflow Details</a:t>
            </a:r>
          </a:p>
        </p:txBody>
      </p:sp>
      <p:sp>
        <p:nvSpPr>
          <p:cNvPr id="109571" name="Rectangle 3">
            <a:extLst>
              <a:ext uri="{FF2B5EF4-FFF2-40B4-BE49-F238E27FC236}">
                <a16:creationId xmlns:a16="http://schemas.microsoft.com/office/drawing/2014/main" id="{3FBB52AF-CAB4-52B9-705B-2F574EA29838}"/>
              </a:ext>
            </a:extLst>
          </p:cNvPr>
          <p:cNvSpPr>
            <a:spLocks noGrp="1" noChangeArrowheads="1"/>
          </p:cNvSpPr>
          <p:nvPr>
            <p:ph type="body" idx="1"/>
          </p:nvPr>
        </p:nvSpPr>
        <p:spPr/>
        <p:txBody>
          <a:bodyPr/>
          <a:lstStyle/>
          <a:p>
            <a:pPr eaLnBrk="1" hangingPunct="1">
              <a:lnSpc>
                <a:spcPct val="80000"/>
              </a:lnSpc>
            </a:pPr>
            <a:r>
              <a:rPr lang="en-US" altLang="en-US" sz="2000" b="1"/>
              <a:t>Define Evaluation Mission</a:t>
            </a:r>
            <a:r>
              <a:rPr lang="en-US" altLang="en-US" sz="2000"/>
              <a:t> – the purpose is to identify appropriate focus of the test effort for the given iteration and to gain agreement with stakeholders on the corresponding goals.</a:t>
            </a:r>
          </a:p>
          <a:p>
            <a:pPr eaLnBrk="1" hangingPunct="1">
              <a:lnSpc>
                <a:spcPct val="80000"/>
              </a:lnSpc>
            </a:pPr>
            <a:r>
              <a:rPr lang="en-US" altLang="en-US" sz="2000" b="1"/>
              <a:t>Verify Test Approach</a:t>
            </a:r>
            <a:r>
              <a:rPr lang="en-US" altLang="en-US" sz="2000"/>
              <a:t> – various techniques that will facilitate  the planned tests are verified.</a:t>
            </a:r>
          </a:p>
          <a:p>
            <a:pPr eaLnBrk="1" hangingPunct="1">
              <a:lnSpc>
                <a:spcPct val="80000"/>
              </a:lnSpc>
            </a:pPr>
            <a:r>
              <a:rPr lang="en-US" altLang="en-US" sz="2000" b="1"/>
              <a:t>Validate Build Stability </a:t>
            </a:r>
            <a:r>
              <a:rPr lang="en-US" altLang="en-US" sz="2000"/>
              <a:t>– the build is tested from point of view of its stability required for the execution of detailed tests. </a:t>
            </a:r>
          </a:p>
          <a:p>
            <a:pPr eaLnBrk="1" hangingPunct="1">
              <a:lnSpc>
                <a:spcPct val="80000"/>
              </a:lnSpc>
            </a:pPr>
            <a:r>
              <a:rPr lang="en-US" altLang="en-US" sz="2000" b="1"/>
              <a:t>Test and Evaluate</a:t>
            </a:r>
            <a:r>
              <a:rPr lang="en-US" altLang="en-US" sz="2000"/>
              <a:t> – the process of implementation, execution, and evaluation of specific tests is realized.  The corresponding reports of encountered problems are issued. </a:t>
            </a:r>
          </a:p>
          <a:p>
            <a:pPr eaLnBrk="1" hangingPunct="1">
              <a:lnSpc>
                <a:spcPct val="80000"/>
              </a:lnSpc>
            </a:pPr>
            <a:r>
              <a:rPr lang="en-US" altLang="en-US" sz="2000" b="1"/>
              <a:t>Achieve Acceptable Mission</a:t>
            </a:r>
            <a:r>
              <a:rPr lang="en-US" altLang="en-US" sz="2000"/>
              <a:t> – the useful evaluation results are delivered to stakeholders.  These results are assessed in terms of evaluation mission set up at the beginning.</a:t>
            </a:r>
          </a:p>
          <a:p>
            <a:pPr eaLnBrk="1" hangingPunct="1">
              <a:lnSpc>
                <a:spcPct val="80000"/>
              </a:lnSpc>
            </a:pPr>
            <a:r>
              <a:rPr lang="en-US" altLang="en-US" sz="2000" b="1"/>
              <a:t>Improve Test Assets </a:t>
            </a:r>
            <a:r>
              <a:rPr lang="en-US" altLang="en-US" sz="2000"/>
              <a:t>-  various test assets like test ideas list, test cases, test data, test scripts etc. are maintained and improved.</a:t>
            </a:r>
          </a:p>
          <a:p>
            <a:pPr eaLnBrk="1" hangingPunct="1">
              <a:lnSpc>
                <a:spcPct val="80000"/>
              </a:lnSpc>
              <a:buFont typeface="Wingdings" panose="05000000000000000000" pitchFamily="2" charset="2"/>
              <a:buNone/>
            </a:pPr>
            <a:endParaRPr lang="en-US" altLang="en-US" sz="2000"/>
          </a:p>
          <a:p>
            <a:pPr eaLnBrk="1" hangingPunct="1">
              <a:lnSpc>
                <a:spcPct val="80000"/>
              </a:lnSpc>
            </a:pPr>
            <a:endParaRPr lang="en-US" altLang="en-US" sz="20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2DF899C-96B7-A632-3A0D-9655AD7A04EB}"/>
              </a:ext>
            </a:extLst>
          </p:cNvPr>
          <p:cNvSpPr>
            <a:spLocks noGrp="1" noChangeArrowheads="1"/>
          </p:cNvSpPr>
          <p:nvPr>
            <p:ph type="title"/>
          </p:nvPr>
        </p:nvSpPr>
        <p:spPr/>
        <p:txBody>
          <a:bodyPr/>
          <a:lstStyle/>
          <a:p>
            <a:pPr eaLnBrk="1" hangingPunct="1"/>
            <a:r>
              <a:rPr lang="en-US" altLang="en-US"/>
              <a:t>Roles</a:t>
            </a:r>
          </a:p>
        </p:txBody>
      </p:sp>
      <p:sp>
        <p:nvSpPr>
          <p:cNvPr id="110595" name="Rectangle 3">
            <a:extLst>
              <a:ext uri="{FF2B5EF4-FFF2-40B4-BE49-F238E27FC236}">
                <a16:creationId xmlns:a16="http://schemas.microsoft.com/office/drawing/2014/main" id="{06C4B3AE-557D-1F7B-408C-981FC73D22BC}"/>
              </a:ext>
            </a:extLst>
          </p:cNvPr>
          <p:cNvSpPr>
            <a:spLocks noGrp="1" noChangeArrowheads="1"/>
          </p:cNvSpPr>
          <p:nvPr>
            <p:ph type="body" idx="1"/>
          </p:nvPr>
        </p:nvSpPr>
        <p:spPr/>
        <p:txBody>
          <a:bodyPr/>
          <a:lstStyle/>
          <a:p>
            <a:pPr eaLnBrk="1" hangingPunct="1"/>
            <a:r>
              <a:rPr lang="en-US" altLang="en-US" b="1"/>
              <a:t>Test Manager</a:t>
            </a:r>
            <a:r>
              <a:rPr lang="en-US" altLang="en-US"/>
              <a:t> is responsible for the testing process.  He/She deals with efforts like resource planning and management, resolution of issues and so on.</a:t>
            </a:r>
          </a:p>
          <a:p>
            <a:pPr eaLnBrk="1" hangingPunct="1"/>
            <a:r>
              <a:rPr lang="en-US" altLang="en-US" b="1"/>
              <a:t>Test Analyst </a:t>
            </a:r>
            <a:r>
              <a:rPr lang="en-US" altLang="en-US"/>
              <a:t>identifies and defines the required tests, monitors testing progress and results.</a:t>
            </a:r>
          </a:p>
          <a:p>
            <a:pPr eaLnBrk="1" hangingPunct="1"/>
            <a:r>
              <a:rPr lang="en-US" altLang="en-US" b="1"/>
              <a:t>Test Designer</a:t>
            </a:r>
            <a:r>
              <a:rPr lang="en-US" altLang="en-US"/>
              <a:t> is responsible for defining the test approach and ensuring its implementation.</a:t>
            </a:r>
          </a:p>
          <a:p>
            <a:pPr eaLnBrk="1" hangingPunct="1"/>
            <a:r>
              <a:rPr lang="en-US" altLang="en-US" b="1"/>
              <a:t>Tester</a:t>
            </a:r>
            <a:r>
              <a:rPr lang="en-US" altLang="en-US"/>
              <a:t> executes the system tests. This effort includes activities like setting up and execution of tests, assessment the results, and logging change requests.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FBE1CDF-0485-809A-C1C5-D76D08654F7D}"/>
              </a:ext>
            </a:extLst>
          </p:cNvPr>
          <p:cNvSpPr>
            <a:spLocks noGrp="1" noChangeArrowheads="1"/>
          </p:cNvSpPr>
          <p:nvPr>
            <p:ph type="title"/>
          </p:nvPr>
        </p:nvSpPr>
        <p:spPr/>
        <p:txBody>
          <a:bodyPr/>
          <a:lstStyle/>
          <a:p>
            <a:pPr eaLnBrk="1" hangingPunct="1"/>
            <a:r>
              <a:rPr lang="en-US" altLang="en-US"/>
              <a:t>Key Artifacts</a:t>
            </a:r>
          </a:p>
        </p:txBody>
      </p:sp>
      <p:sp>
        <p:nvSpPr>
          <p:cNvPr id="111619" name="Rectangle 3">
            <a:extLst>
              <a:ext uri="{FF2B5EF4-FFF2-40B4-BE49-F238E27FC236}">
                <a16:creationId xmlns:a16="http://schemas.microsoft.com/office/drawing/2014/main" id="{CD0D871B-3742-A24C-1A70-D5278B978283}"/>
              </a:ext>
            </a:extLst>
          </p:cNvPr>
          <p:cNvSpPr>
            <a:spLocks noGrp="1" noChangeArrowheads="1"/>
          </p:cNvSpPr>
          <p:nvPr>
            <p:ph type="body" idx="1"/>
          </p:nvPr>
        </p:nvSpPr>
        <p:spPr>
          <a:xfrm>
            <a:off x="1639889" y="1719264"/>
            <a:ext cx="8912225" cy="4727575"/>
          </a:xfrm>
        </p:spPr>
        <p:txBody>
          <a:bodyPr/>
          <a:lstStyle/>
          <a:p>
            <a:pPr eaLnBrk="1" hangingPunct="1">
              <a:lnSpc>
                <a:spcPct val="90000"/>
              </a:lnSpc>
            </a:pPr>
            <a:r>
              <a:rPr lang="en-US" altLang="en-US" b="1"/>
              <a:t>Test Plan</a:t>
            </a:r>
            <a:r>
              <a:rPr lang="en-US" altLang="en-US"/>
              <a:t> contains schedule of testing effort.  It identifies the strategies to be used and the resources necessary to implement and execute testing.</a:t>
            </a:r>
          </a:p>
          <a:p>
            <a:pPr eaLnBrk="1" hangingPunct="1">
              <a:lnSpc>
                <a:spcPct val="90000"/>
              </a:lnSpc>
            </a:pPr>
            <a:r>
              <a:rPr lang="en-US" altLang="en-US" b="1"/>
              <a:t>Test Cases</a:t>
            </a:r>
            <a:r>
              <a:rPr lang="en-US" altLang="en-US"/>
              <a:t> specify tests, its conditions for execution and associated </a:t>
            </a:r>
            <a:r>
              <a:rPr lang="en-US" altLang="en-US" b="1"/>
              <a:t>Test Data</a:t>
            </a:r>
            <a:r>
              <a:rPr lang="en-US" altLang="en-US"/>
              <a:t>.</a:t>
            </a:r>
          </a:p>
          <a:p>
            <a:pPr eaLnBrk="1" hangingPunct="1">
              <a:lnSpc>
                <a:spcPct val="90000"/>
              </a:lnSpc>
            </a:pPr>
            <a:r>
              <a:rPr lang="en-US" altLang="en-US" b="1"/>
              <a:t>Test Scripts</a:t>
            </a:r>
            <a:r>
              <a:rPr lang="en-US" altLang="en-US"/>
              <a:t> are manual or automated procedures needed for the tests execution.  These Test Scripts may be assembled into </a:t>
            </a:r>
            <a:r>
              <a:rPr lang="en-US" altLang="en-US" b="1"/>
              <a:t>Test Suites</a:t>
            </a:r>
            <a:r>
              <a:rPr lang="en-US" altLang="en-US"/>
              <a:t>.</a:t>
            </a:r>
          </a:p>
          <a:p>
            <a:pPr eaLnBrk="1" hangingPunct="1">
              <a:lnSpc>
                <a:spcPct val="90000"/>
              </a:lnSpc>
            </a:pPr>
            <a:r>
              <a:rPr lang="en-US" altLang="en-US" b="1"/>
              <a:t>Test Log</a:t>
            </a:r>
            <a:r>
              <a:rPr lang="en-US" altLang="en-US"/>
              <a:t> is raw data captured during the execution of Test Suites.</a:t>
            </a:r>
          </a:p>
          <a:p>
            <a:pPr eaLnBrk="1" hangingPunct="1">
              <a:lnSpc>
                <a:spcPct val="90000"/>
              </a:lnSpc>
            </a:pPr>
            <a:r>
              <a:rPr lang="en-US" altLang="en-US" b="1"/>
              <a:t>Test Results</a:t>
            </a:r>
            <a:r>
              <a:rPr lang="en-US" altLang="en-US"/>
              <a:t>  represent filtered output from Test Logs.  </a:t>
            </a:r>
            <a:r>
              <a:rPr lang="en-US" altLang="en-US" b="1"/>
              <a:t>Test Evaluation Summary</a:t>
            </a:r>
            <a:r>
              <a:rPr lang="en-US" altLang="en-US"/>
              <a:t> is produced as part of the project iteration assessment.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1C676F1-A2D3-E65E-0133-DA23F97C7932}"/>
              </a:ext>
            </a:extLst>
          </p:cNvPr>
          <p:cNvSpPr>
            <a:spLocks noGrp="1" noChangeArrowheads="1"/>
          </p:cNvSpPr>
          <p:nvPr>
            <p:ph type="title"/>
          </p:nvPr>
        </p:nvSpPr>
        <p:spPr/>
        <p:txBody>
          <a:bodyPr/>
          <a:lstStyle/>
          <a:p>
            <a:pPr eaLnBrk="1" hangingPunct="1"/>
            <a:r>
              <a:rPr lang="en-US" altLang="en-US"/>
              <a:t>Deployment</a:t>
            </a:r>
          </a:p>
        </p:txBody>
      </p:sp>
      <p:sp>
        <p:nvSpPr>
          <p:cNvPr id="112643" name="Rectangle 3">
            <a:extLst>
              <a:ext uri="{FF2B5EF4-FFF2-40B4-BE49-F238E27FC236}">
                <a16:creationId xmlns:a16="http://schemas.microsoft.com/office/drawing/2014/main" id="{057D385C-89DB-3AA2-145C-03573CD1111C}"/>
              </a:ext>
            </a:extLst>
          </p:cNvPr>
          <p:cNvSpPr>
            <a:spLocks noGrp="1" noChangeArrowheads="1"/>
          </p:cNvSpPr>
          <p:nvPr>
            <p:ph type="body" idx="1"/>
          </p:nvPr>
        </p:nvSpPr>
        <p:spPr>
          <a:xfrm>
            <a:off x="1639889" y="2817813"/>
            <a:ext cx="8912225" cy="3662362"/>
          </a:xfrm>
        </p:spPr>
        <p:txBody>
          <a:bodyPr/>
          <a:lstStyle/>
          <a:p>
            <a:pPr eaLnBrk="1" hangingPunct="1">
              <a:lnSpc>
                <a:spcPct val="90000"/>
              </a:lnSpc>
              <a:buFont typeface="Wingdings" panose="05000000000000000000" pitchFamily="2" charset="2"/>
              <a:buNone/>
            </a:pPr>
            <a:r>
              <a:rPr lang="en-US" altLang="en-US"/>
              <a:t>The following types of activities are involved</a:t>
            </a:r>
          </a:p>
          <a:p>
            <a:pPr eaLnBrk="1" hangingPunct="1">
              <a:lnSpc>
                <a:spcPct val="90000"/>
              </a:lnSpc>
            </a:pPr>
            <a:r>
              <a:rPr lang="en-US" altLang="en-US"/>
              <a:t>Testing at the installation and target sites</a:t>
            </a:r>
          </a:p>
          <a:p>
            <a:pPr eaLnBrk="1" hangingPunct="1">
              <a:lnSpc>
                <a:spcPct val="90000"/>
              </a:lnSpc>
            </a:pPr>
            <a:r>
              <a:rPr lang="en-US" altLang="en-US"/>
              <a:t>Packaging the software for delivery</a:t>
            </a:r>
          </a:p>
          <a:p>
            <a:pPr lvl="1" eaLnBrk="1" hangingPunct="1">
              <a:lnSpc>
                <a:spcPct val="90000"/>
              </a:lnSpc>
            </a:pPr>
            <a:r>
              <a:rPr lang="en-US" altLang="en-US" sz="2200"/>
              <a:t>Deployment in custom-built systems</a:t>
            </a:r>
          </a:p>
          <a:p>
            <a:pPr lvl="1" eaLnBrk="1" hangingPunct="1">
              <a:lnSpc>
                <a:spcPct val="90000"/>
              </a:lnSpc>
            </a:pPr>
            <a:r>
              <a:rPr lang="en-US" altLang="en-US" sz="2200"/>
              <a:t>Deployment of shrink-wrapped software</a:t>
            </a:r>
          </a:p>
          <a:p>
            <a:pPr lvl="1" eaLnBrk="1" hangingPunct="1">
              <a:lnSpc>
                <a:spcPct val="90000"/>
              </a:lnSpc>
            </a:pPr>
            <a:r>
              <a:rPr lang="en-US" altLang="en-US" sz="2200"/>
              <a:t>Deployment of software that is downloadable over the Internet</a:t>
            </a:r>
          </a:p>
          <a:p>
            <a:pPr eaLnBrk="1" hangingPunct="1">
              <a:lnSpc>
                <a:spcPct val="90000"/>
              </a:lnSpc>
            </a:pPr>
            <a:r>
              <a:rPr lang="en-US" altLang="en-US"/>
              <a:t>Creating end-user supporting materials</a:t>
            </a:r>
          </a:p>
          <a:p>
            <a:pPr eaLnBrk="1" hangingPunct="1">
              <a:lnSpc>
                <a:spcPct val="90000"/>
              </a:lnSpc>
            </a:pPr>
            <a:r>
              <a:rPr lang="en-US" altLang="en-US"/>
              <a:t>Creating user training materials</a:t>
            </a:r>
          </a:p>
          <a:p>
            <a:pPr eaLnBrk="1" hangingPunct="1">
              <a:lnSpc>
                <a:spcPct val="90000"/>
              </a:lnSpc>
            </a:pPr>
            <a:r>
              <a:rPr lang="en-US" altLang="en-US"/>
              <a:t>Migrating existing software or converting databases</a:t>
            </a:r>
          </a:p>
        </p:txBody>
      </p:sp>
      <p:sp>
        <p:nvSpPr>
          <p:cNvPr id="112644" name="Text Box 4">
            <a:extLst>
              <a:ext uri="{FF2B5EF4-FFF2-40B4-BE49-F238E27FC236}">
                <a16:creationId xmlns:a16="http://schemas.microsoft.com/office/drawing/2014/main" id="{6969D9A4-32A8-2C6E-A3D6-2B56559F2806}"/>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goal is to manage the activities associated with ensuring that the software product is available for its end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804042"/>
            <a:ext cx="11799716" cy="662152"/>
          </a:xfrm>
        </p:spPr>
        <p:txBody>
          <a:bodyPr anchor="b">
            <a:normAutofit/>
          </a:bodyPr>
          <a:lstStyle/>
          <a:p>
            <a:r>
              <a:rPr lang="en-GB" b="1" dirty="0"/>
              <a:t>RAD (Rapid Application Development)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6" y="1679029"/>
            <a:ext cx="5893154" cy="4430110"/>
          </a:xfrm>
        </p:spPr>
        <p:txBody>
          <a:bodyPr>
            <a:normAutofit fontScale="62500" lnSpcReduction="20000"/>
          </a:bodyPr>
          <a:lstStyle/>
          <a:p>
            <a:pPr marL="0" indent="0">
              <a:buNone/>
            </a:pPr>
            <a:r>
              <a:rPr lang="en-GB" sz="4000" b="1" dirty="0"/>
              <a:t>When to use RAD Model?</a:t>
            </a:r>
          </a:p>
          <a:p>
            <a:pPr>
              <a:buFont typeface="Arial" panose="020B0604020202020204" pitchFamily="34" charset="0"/>
              <a:buChar char="•"/>
            </a:pPr>
            <a:r>
              <a:rPr lang="en-GB" sz="4000" dirty="0"/>
              <a:t>When the system should need to create the project that modularizes in a short span time (2-3 months).</a:t>
            </a:r>
          </a:p>
          <a:p>
            <a:pPr>
              <a:buFont typeface="Arial" panose="020B0604020202020204" pitchFamily="34" charset="0"/>
              <a:buChar char="•"/>
            </a:pPr>
            <a:r>
              <a:rPr lang="en-GB" sz="4000" dirty="0"/>
              <a:t>When the requirements are well-known.</a:t>
            </a:r>
          </a:p>
          <a:p>
            <a:pPr>
              <a:buFont typeface="Arial" panose="020B0604020202020204" pitchFamily="34" charset="0"/>
              <a:buChar char="•"/>
            </a:pPr>
            <a:r>
              <a:rPr lang="en-GB" sz="4000" dirty="0"/>
              <a:t>When the technical risk is limited.</a:t>
            </a:r>
          </a:p>
          <a:p>
            <a:pPr>
              <a:buFont typeface="Arial" panose="020B0604020202020204" pitchFamily="34" charset="0"/>
              <a:buChar char="•"/>
            </a:pPr>
            <a:r>
              <a:rPr lang="en-GB" sz="4000" dirty="0"/>
              <a:t>When there's a necessity to make a system, which modularized in 2-3 months of period.</a:t>
            </a:r>
          </a:p>
          <a:p>
            <a:pPr>
              <a:buFont typeface="Arial" panose="020B0604020202020204" pitchFamily="34" charset="0"/>
              <a:buChar char="•"/>
            </a:pPr>
            <a:r>
              <a:rPr lang="en-GB" sz="4000" dirty="0"/>
              <a:t>It should be used only if the budget allows the use of automatic code generating tools.</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14</a:t>
            </a:fld>
            <a:endParaRPr lang="cs-CZ"/>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sz="half" idx="2"/>
          </p:nvPr>
        </p:nvPicPr>
        <p:blipFill>
          <a:blip r:embed="rId2"/>
          <a:stretch>
            <a:fillRect/>
          </a:stretch>
        </p:blipFill>
        <p:spPr>
          <a:xfrm>
            <a:off x="6676697" y="2477031"/>
            <a:ext cx="5323216" cy="3237627"/>
          </a:xfrm>
        </p:spPr>
      </p:pic>
    </p:spTree>
    <p:extLst>
      <p:ext uri="{BB962C8B-B14F-4D97-AF65-F5344CB8AC3E}">
        <p14:creationId xmlns:p14="http://schemas.microsoft.com/office/powerpoint/2010/main" val="346280718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9F13D030-3DEF-24C9-06BD-BC030701332A}"/>
              </a:ext>
            </a:extLst>
          </p:cNvPr>
          <p:cNvSpPr>
            <a:spLocks noGrp="1" noChangeArrowheads="1"/>
          </p:cNvSpPr>
          <p:nvPr>
            <p:ph type="title"/>
          </p:nvPr>
        </p:nvSpPr>
        <p:spPr/>
        <p:txBody>
          <a:bodyPr/>
          <a:lstStyle/>
          <a:p>
            <a:pPr eaLnBrk="1" hangingPunct="1"/>
            <a:r>
              <a:rPr lang="en-US" altLang="en-US"/>
              <a:t>Workflow</a:t>
            </a:r>
          </a:p>
        </p:txBody>
      </p:sp>
      <p:sp>
        <p:nvSpPr>
          <p:cNvPr id="113667" name="Oval 4">
            <a:extLst>
              <a:ext uri="{FF2B5EF4-FFF2-40B4-BE49-F238E27FC236}">
                <a16:creationId xmlns:a16="http://schemas.microsoft.com/office/drawing/2014/main" id="{E7464C75-0C14-FBB8-95E7-2C6B1457CFBF}"/>
              </a:ext>
            </a:extLst>
          </p:cNvPr>
          <p:cNvSpPr>
            <a:spLocks noChangeArrowheads="1"/>
          </p:cNvSpPr>
          <p:nvPr/>
        </p:nvSpPr>
        <p:spPr bwMode="auto">
          <a:xfrm>
            <a:off x="5913438" y="22225"/>
            <a:ext cx="292100" cy="292100"/>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13668" name="Group 140">
            <a:extLst>
              <a:ext uri="{FF2B5EF4-FFF2-40B4-BE49-F238E27FC236}">
                <a16:creationId xmlns:a16="http://schemas.microsoft.com/office/drawing/2014/main" id="{97886C3E-1ADB-BDB9-8669-203B0A4BBC2A}"/>
              </a:ext>
            </a:extLst>
          </p:cNvPr>
          <p:cNvGrpSpPr>
            <a:grpSpLocks/>
          </p:cNvGrpSpPr>
          <p:nvPr/>
        </p:nvGrpSpPr>
        <p:grpSpPr bwMode="auto">
          <a:xfrm>
            <a:off x="2009777" y="311151"/>
            <a:ext cx="6973887" cy="6359525"/>
            <a:chOff x="545" y="196"/>
            <a:chExt cx="4393" cy="4006"/>
          </a:xfrm>
        </p:grpSpPr>
        <p:grpSp>
          <p:nvGrpSpPr>
            <p:cNvPr id="113669" name="Group 5">
              <a:extLst>
                <a:ext uri="{FF2B5EF4-FFF2-40B4-BE49-F238E27FC236}">
                  <a16:creationId xmlns:a16="http://schemas.microsoft.com/office/drawing/2014/main" id="{09D5501D-3BF5-B8B8-4866-3024AB3FB56D}"/>
                </a:ext>
              </a:extLst>
            </p:cNvPr>
            <p:cNvGrpSpPr>
              <a:grpSpLocks/>
            </p:cNvGrpSpPr>
            <p:nvPr/>
          </p:nvGrpSpPr>
          <p:grpSpPr bwMode="auto">
            <a:xfrm>
              <a:off x="2700" y="290"/>
              <a:ext cx="895" cy="396"/>
              <a:chOff x="1918" y="2674"/>
              <a:chExt cx="1262" cy="570"/>
            </a:xfrm>
          </p:grpSpPr>
          <p:grpSp>
            <p:nvGrpSpPr>
              <p:cNvPr id="113781" name="Group 6">
                <a:extLst>
                  <a:ext uri="{FF2B5EF4-FFF2-40B4-BE49-F238E27FC236}">
                    <a16:creationId xmlns:a16="http://schemas.microsoft.com/office/drawing/2014/main" id="{22568E3A-7A4F-8896-9416-9F270AF774FE}"/>
                  </a:ext>
                </a:extLst>
              </p:cNvPr>
              <p:cNvGrpSpPr>
                <a:grpSpLocks/>
              </p:cNvGrpSpPr>
              <p:nvPr/>
            </p:nvGrpSpPr>
            <p:grpSpPr bwMode="auto">
              <a:xfrm>
                <a:off x="2247" y="2674"/>
                <a:ext cx="460" cy="314"/>
                <a:chOff x="1383" y="1958"/>
                <a:chExt cx="848" cy="607"/>
              </a:xfrm>
            </p:grpSpPr>
            <p:sp>
              <p:nvSpPr>
                <p:cNvPr id="1108999" name="AutoShape 7">
                  <a:extLst>
                    <a:ext uri="{FF2B5EF4-FFF2-40B4-BE49-F238E27FC236}">
                      <a16:creationId xmlns:a16="http://schemas.microsoft.com/office/drawing/2014/main" id="{39E12AB7-23A6-A3CA-C9D2-137C5BB65BCD}"/>
                    </a:ext>
                  </a:extLst>
                </p:cNvPr>
                <p:cNvSpPr>
                  <a:spLocks noChangeArrowheads="1"/>
                </p:cNvSpPr>
                <p:nvPr/>
              </p:nvSpPr>
              <p:spPr bwMode="auto">
                <a:xfrm>
                  <a:off x="1382" y="1958"/>
                  <a:ext cx="850"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84" name="Group 8">
                  <a:extLst>
                    <a:ext uri="{FF2B5EF4-FFF2-40B4-BE49-F238E27FC236}">
                      <a16:creationId xmlns:a16="http://schemas.microsoft.com/office/drawing/2014/main" id="{543E2973-01C9-E4A0-6714-433E7F29AEC0}"/>
                    </a:ext>
                  </a:extLst>
                </p:cNvPr>
                <p:cNvGrpSpPr>
                  <a:grpSpLocks/>
                </p:cNvGrpSpPr>
                <p:nvPr/>
              </p:nvGrpSpPr>
              <p:grpSpPr bwMode="auto">
                <a:xfrm>
                  <a:off x="1692" y="2008"/>
                  <a:ext cx="210" cy="284"/>
                  <a:chOff x="3958" y="1770"/>
                  <a:chExt cx="629" cy="943"/>
                </a:xfrm>
              </p:grpSpPr>
              <p:sp>
                <p:nvSpPr>
                  <p:cNvPr id="113789" name="Freeform 9">
                    <a:extLst>
                      <a:ext uri="{FF2B5EF4-FFF2-40B4-BE49-F238E27FC236}">
                        <a16:creationId xmlns:a16="http://schemas.microsoft.com/office/drawing/2014/main" id="{E6FB37DB-FC89-23D6-35BD-FF9995FC73F8}"/>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90" name="Freeform 10">
                    <a:extLst>
                      <a:ext uri="{FF2B5EF4-FFF2-40B4-BE49-F238E27FC236}">
                        <a16:creationId xmlns:a16="http://schemas.microsoft.com/office/drawing/2014/main" id="{8BE7C2F7-E633-2523-D066-0F34E93DCAB5}"/>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85" name="Group 11">
                  <a:extLst>
                    <a:ext uri="{FF2B5EF4-FFF2-40B4-BE49-F238E27FC236}">
                      <a16:creationId xmlns:a16="http://schemas.microsoft.com/office/drawing/2014/main" id="{284911CB-B763-3F5B-764E-B32F48372DD1}"/>
                    </a:ext>
                  </a:extLst>
                </p:cNvPr>
                <p:cNvGrpSpPr>
                  <a:grpSpLocks/>
                </p:cNvGrpSpPr>
                <p:nvPr/>
              </p:nvGrpSpPr>
              <p:grpSpPr bwMode="auto">
                <a:xfrm>
                  <a:off x="1486" y="2055"/>
                  <a:ext cx="250" cy="422"/>
                  <a:chOff x="1461" y="2355"/>
                  <a:chExt cx="250" cy="422"/>
                </a:xfrm>
              </p:grpSpPr>
              <p:sp>
                <p:nvSpPr>
                  <p:cNvPr id="113787" name="AutoShape 12">
                    <a:extLst>
                      <a:ext uri="{FF2B5EF4-FFF2-40B4-BE49-F238E27FC236}">
                        <a16:creationId xmlns:a16="http://schemas.microsoft.com/office/drawing/2014/main" id="{E5BF353D-83FD-0040-5537-DF1B0884203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88" name="Oval 13">
                    <a:extLst>
                      <a:ext uri="{FF2B5EF4-FFF2-40B4-BE49-F238E27FC236}">
                        <a16:creationId xmlns:a16="http://schemas.microsoft.com/office/drawing/2014/main" id="{2A2F1F9E-1F97-E0CD-7587-C887AFE638A1}"/>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86" name="AutoShape 14">
                  <a:extLst>
                    <a:ext uri="{FF2B5EF4-FFF2-40B4-BE49-F238E27FC236}">
                      <a16:creationId xmlns:a16="http://schemas.microsoft.com/office/drawing/2014/main" id="{3F864EB3-3206-1D6B-C389-F4A34339FBC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82" name="Text Box 15">
                <a:extLst>
                  <a:ext uri="{FF2B5EF4-FFF2-40B4-BE49-F238E27FC236}">
                    <a16:creationId xmlns:a16="http://schemas.microsoft.com/office/drawing/2014/main" id="{331BE872-C249-279F-2C52-47F9D4D5BF45}"/>
                  </a:ext>
                </a:extLst>
              </p:cNvPr>
              <p:cNvSpPr txBox="1">
                <a:spLocks noChangeArrowheads="1"/>
              </p:cNvSpPr>
              <p:nvPr/>
            </p:nvSpPr>
            <p:spPr bwMode="auto">
              <a:xfrm>
                <a:off x="1918" y="2995"/>
                <a:ext cx="126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Deployment</a:t>
                </a:r>
                <a:endParaRPr lang="cs-CZ" altLang="en-US" sz="1200"/>
              </a:p>
            </p:txBody>
          </p:sp>
        </p:grpSp>
        <p:sp>
          <p:nvSpPr>
            <p:cNvPr id="113670" name="AutoShape 16">
              <a:extLst>
                <a:ext uri="{FF2B5EF4-FFF2-40B4-BE49-F238E27FC236}">
                  <a16:creationId xmlns:a16="http://schemas.microsoft.com/office/drawing/2014/main" id="{58171458-66A1-8133-3337-162DC307FB4E}"/>
                </a:ext>
              </a:extLst>
            </p:cNvPr>
            <p:cNvSpPr>
              <a:spLocks noChangeArrowheads="1"/>
            </p:cNvSpPr>
            <p:nvPr/>
          </p:nvSpPr>
          <p:spPr bwMode="auto">
            <a:xfrm>
              <a:off x="3692" y="1509"/>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671" name="Text Box 17">
              <a:extLst>
                <a:ext uri="{FF2B5EF4-FFF2-40B4-BE49-F238E27FC236}">
                  <a16:creationId xmlns:a16="http://schemas.microsoft.com/office/drawing/2014/main" id="{ED066A09-B27F-71DA-23F0-98145B6973A4}"/>
                </a:ext>
              </a:extLst>
            </p:cNvPr>
            <p:cNvSpPr txBox="1">
              <a:spLocks noChangeArrowheads="1"/>
            </p:cNvSpPr>
            <p:nvPr/>
          </p:nvSpPr>
          <p:spPr bwMode="auto">
            <a:xfrm>
              <a:off x="4003" y="820"/>
              <a:ext cx="9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[Change Requests]</a:t>
              </a:r>
              <a:endParaRPr lang="cs-CZ" altLang="en-US" sz="1200" b="0"/>
            </a:p>
          </p:txBody>
        </p:sp>
        <p:sp>
          <p:nvSpPr>
            <p:cNvPr id="113672" name="Line 18">
              <a:extLst>
                <a:ext uri="{FF2B5EF4-FFF2-40B4-BE49-F238E27FC236}">
                  <a16:creationId xmlns:a16="http://schemas.microsoft.com/office/drawing/2014/main" id="{BD504134-6E43-2562-2C7D-779A5B9E8427}"/>
                </a:ext>
              </a:extLst>
            </p:cNvPr>
            <p:cNvSpPr>
              <a:spLocks noChangeShapeType="1"/>
            </p:cNvSpPr>
            <p:nvPr/>
          </p:nvSpPr>
          <p:spPr bwMode="auto">
            <a:xfrm>
              <a:off x="2120" y="776"/>
              <a:ext cx="207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13673" name="Group 19">
              <a:extLst>
                <a:ext uri="{FF2B5EF4-FFF2-40B4-BE49-F238E27FC236}">
                  <a16:creationId xmlns:a16="http://schemas.microsoft.com/office/drawing/2014/main" id="{02E5EA5D-82A0-9A57-7552-AEDE8B90100C}"/>
                </a:ext>
              </a:extLst>
            </p:cNvPr>
            <p:cNvGrpSpPr>
              <a:grpSpLocks/>
            </p:cNvGrpSpPr>
            <p:nvPr/>
          </p:nvGrpSpPr>
          <p:grpSpPr bwMode="auto">
            <a:xfrm>
              <a:off x="2345" y="3979"/>
              <a:ext cx="223" cy="223"/>
              <a:chOff x="2881" y="3966"/>
              <a:chExt cx="282" cy="282"/>
            </a:xfrm>
          </p:grpSpPr>
          <p:sp>
            <p:nvSpPr>
              <p:cNvPr id="113779" name="Oval 20">
                <a:extLst>
                  <a:ext uri="{FF2B5EF4-FFF2-40B4-BE49-F238E27FC236}">
                    <a16:creationId xmlns:a16="http://schemas.microsoft.com/office/drawing/2014/main" id="{FEF39137-4240-630C-53CD-87EA31AD2F88}"/>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80" name="Oval 21">
                <a:extLst>
                  <a:ext uri="{FF2B5EF4-FFF2-40B4-BE49-F238E27FC236}">
                    <a16:creationId xmlns:a16="http://schemas.microsoft.com/office/drawing/2014/main" id="{4750C537-75EB-9837-B938-55DB2C307983}"/>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674" name="Group 22">
              <a:extLst>
                <a:ext uri="{FF2B5EF4-FFF2-40B4-BE49-F238E27FC236}">
                  <a16:creationId xmlns:a16="http://schemas.microsoft.com/office/drawing/2014/main" id="{6CEFAE98-A801-6F48-E6E4-2FAD8550CD97}"/>
                </a:ext>
              </a:extLst>
            </p:cNvPr>
            <p:cNvGrpSpPr>
              <a:grpSpLocks/>
            </p:cNvGrpSpPr>
            <p:nvPr/>
          </p:nvGrpSpPr>
          <p:grpSpPr bwMode="auto">
            <a:xfrm>
              <a:off x="2046" y="937"/>
              <a:ext cx="885" cy="511"/>
              <a:chOff x="1930" y="2674"/>
              <a:chExt cx="1247" cy="736"/>
            </a:xfrm>
          </p:grpSpPr>
          <p:grpSp>
            <p:nvGrpSpPr>
              <p:cNvPr id="113769" name="Group 23">
                <a:extLst>
                  <a:ext uri="{FF2B5EF4-FFF2-40B4-BE49-F238E27FC236}">
                    <a16:creationId xmlns:a16="http://schemas.microsoft.com/office/drawing/2014/main" id="{37B12C13-9419-8C6F-65E7-E400AD8A01C3}"/>
                  </a:ext>
                </a:extLst>
              </p:cNvPr>
              <p:cNvGrpSpPr>
                <a:grpSpLocks/>
              </p:cNvGrpSpPr>
              <p:nvPr/>
            </p:nvGrpSpPr>
            <p:grpSpPr bwMode="auto">
              <a:xfrm>
                <a:off x="2247" y="2674"/>
                <a:ext cx="460" cy="314"/>
                <a:chOff x="1383" y="1958"/>
                <a:chExt cx="848" cy="607"/>
              </a:xfrm>
            </p:grpSpPr>
            <p:sp>
              <p:nvSpPr>
                <p:cNvPr id="1109016" name="AutoShape 24">
                  <a:extLst>
                    <a:ext uri="{FF2B5EF4-FFF2-40B4-BE49-F238E27FC236}">
                      <a16:creationId xmlns:a16="http://schemas.microsoft.com/office/drawing/2014/main" id="{7EA677AA-D8D3-9DCA-0C2B-A363708D702C}"/>
                    </a:ext>
                  </a:extLst>
                </p:cNvPr>
                <p:cNvSpPr>
                  <a:spLocks noChangeArrowheads="1"/>
                </p:cNvSpPr>
                <p:nvPr/>
              </p:nvSpPr>
              <p:spPr bwMode="auto">
                <a:xfrm>
                  <a:off x="1383"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72" name="Group 25">
                  <a:extLst>
                    <a:ext uri="{FF2B5EF4-FFF2-40B4-BE49-F238E27FC236}">
                      <a16:creationId xmlns:a16="http://schemas.microsoft.com/office/drawing/2014/main" id="{5363BA52-B33B-70A3-A141-EDF06CB09828}"/>
                    </a:ext>
                  </a:extLst>
                </p:cNvPr>
                <p:cNvGrpSpPr>
                  <a:grpSpLocks/>
                </p:cNvGrpSpPr>
                <p:nvPr/>
              </p:nvGrpSpPr>
              <p:grpSpPr bwMode="auto">
                <a:xfrm>
                  <a:off x="1692" y="2008"/>
                  <a:ext cx="210" cy="284"/>
                  <a:chOff x="3958" y="1770"/>
                  <a:chExt cx="629" cy="943"/>
                </a:xfrm>
              </p:grpSpPr>
              <p:sp>
                <p:nvSpPr>
                  <p:cNvPr id="113777" name="Freeform 26">
                    <a:extLst>
                      <a:ext uri="{FF2B5EF4-FFF2-40B4-BE49-F238E27FC236}">
                        <a16:creationId xmlns:a16="http://schemas.microsoft.com/office/drawing/2014/main" id="{AF757FB4-3B1C-1B11-9424-A1084A455A8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78" name="Freeform 27">
                    <a:extLst>
                      <a:ext uri="{FF2B5EF4-FFF2-40B4-BE49-F238E27FC236}">
                        <a16:creationId xmlns:a16="http://schemas.microsoft.com/office/drawing/2014/main" id="{19EB70DA-8A15-2A63-AEAD-F795B075492D}"/>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73" name="Group 28">
                  <a:extLst>
                    <a:ext uri="{FF2B5EF4-FFF2-40B4-BE49-F238E27FC236}">
                      <a16:creationId xmlns:a16="http://schemas.microsoft.com/office/drawing/2014/main" id="{E6A35425-23DF-D761-6C44-5FEFE302E4B8}"/>
                    </a:ext>
                  </a:extLst>
                </p:cNvPr>
                <p:cNvGrpSpPr>
                  <a:grpSpLocks/>
                </p:cNvGrpSpPr>
                <p:nvPr/>
              </p:nvGrpSpPr>
              <p:grpSpPr bwMode="auto">
                <a:xfrm>
                  <a:off x="1486" y="2055"/>
                  <a:ext cx="250" cy="422"/>
                  <a:chOff x="1461" y="2355"/>
                  <a:chExt cx="250" cy="422"/>
                </a:xfrm>
              </p:grpSpPr>
              <p:sp>
                <p:nvSpPr>
                  <p:cNvPr id="113775" name="AutoShape 29">
                    <a:extLst>
                      <a:ext uri="{FF2B5EF4-FFF2-40B4-BE49-F238E27FC236}">
                        <a16:creationId xmlns:a16="http://schemas.microsoft.com/office/drawing/2014/main" id="{2E7547B9-9CCE-7DF8-D91B-6CEC445A8D8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76" name="Oval 30">
                    <a:extLst>
                      <a:ext uri="{FF2B5EF4-FFF2-40B4-BE49-F238E27FC236}">
                        <a16:creationId xmlns:a16="http://schemas.microsoft.com/office/drawing/2014/main" id="{F8BE2725-2557-DFA1-D989-DA4AE0D3F6F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74" name="AutoShape 31">
                  <a:extLst>
                    <a:ext uri="{FF2B5EF4-FFF2-40B4-BE49-F238E27FC236}">
                      <a16:creationId xmlns:a16="http://schemas.microsoft.com/office/drawing/2014/main" id="{1C14856E-B53D-CA54-8FE9-321A4FFC9128}"/>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70" name="Text Box 32">
                <a:extLst>
                  <a:ext uri="{FF2B5EF4-FFF2-40B4-BE49-F238E27FC236}">
                    <a16:creationId xmlns:a16="http://schemas.microsoft.com/office/drawing/2014/main" id="{9C899AB3-AA4C-16EF-1CB2-8A8B17D9D98D}"/>
                  </a:ext>
                </a:extLst>
              </p:cNvPr>
              <p:cNvSpPr txBox="1">
                <a:spLocks noChangeArrowheads="1"/>
              </p:cNvSpPr>
              <p:nvPr/>
            </p:nvSpPr>
            <p:spPr bwMode="auto">
              <a:xfrm>
                <a:off x="1930" y="2995"/>
                <a:ext cx="124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Develop Support</a:t>
                </a:r>
              </a:p>
              <a:p>
                <a:pPr eaLnBrk="1" hangingPunct="1"/>
                <a:r>
                  <a:rPr lang="en-US" altLang="en-US" sz="1200"/>
                  <a:t>Material</a:t>
                </a:r>
                <a:endParaRPr lang="cs-CZ" altLang="en-US" sz="1200"/>
              </a:p>
            </p:txBody>
          </p:sp>
        </p:grpSp>
        <p:grpSp>
          <p:nvGrpSpPr>
            <p:cNvPr id="113675" name="Group 33">
              <a:extLst>
                <a:ext uri="{FF2B5EF4-FFF2-40B4-BE49-F238E27FC236}">
                  <a16:creationId xmlns:a16="http://schemas.microsoft.com/office/drawing/2014/main" id="{84811609-C050-3D45-0C87-D2BCD1B0623B}"/>
                </a:ext>
              </a:extLst>
            </p:cNvPr>
            <p:cNvGrpSpPr>
              <a:grpSpLocks/>
            </p:cNvGrpSpPr>
            <p:nvPr/>
          </p:nvGrpSpPr>
          <p:grpSpPr bwMode="auto">
            <a:xfrm>
              <a:off x="3216" y="925"/>
              <a:ext cx="1261" cy="511"/>
              <a:chOff x="1674" y="2674"/>
              <a:chExt cx="1781" cy="736"/>
            </a:xfrm>
          </p:grpSpPr>
          <p:grpSp>
            <p:nvGrpSpPr>
              <p:cNvPr id="113759" name="Group 34">
                <a:extLst>
                  <a:ext uri="{FF2B5EF4-FFF2-40B4-BE49-F238E27FC236}">
                    <a16:creationId xmlns:a16="http://schemas.microsoft.com/office/drawing/2014/main" id="{5E60D14E-D972-595F-E026-28293E9216B8}"/>
                  </a:ext>
                </a:extLst>
              </p:cNvPr>
              <p:cNvGrpSpPr>
                <a:grpSpLocks/>
              </p:cNvGrpSpPr>
              <p:nvPr/>
            </p:nvGrpSpPr>
            <p:grpSpPr bwMode="auto">
              <a:xfrm>
                <a:off x="2247" y="2674"/>
                <a:ext cx="460" cy="314"/>
                <a:chOff x="1383" y="1958"/>
                <a:chExt cx="848" cy="607"/>
              </a:xfrm>
            </p:grpSpPr>
            <p:sp>
              <p:nvSpPr>
                <p:cNvPr id="1109027" name="AutoShape 35">
                  <a:extLst>
                    <a:ext uri="{FF2B5EF4-FFF2-40B4-BE49-F238E27FC236}">
                      <a16:creationId xmlns:a16="http://schemas.microsoft.com/office/drawing/2014/main" id="{E839BDDC-452E-4EBC-16CA-9D1A3BC0658E}"/>
                    </a:ext>
                  </a:extLst>
                </p:cNvPr>
                <p:cNvSpPr>
                  <a:spLocks noChangeArrowheads="1"/>
                </p:cNvSpPr>
                <p:nvPr/>
              </p:nvSpPr>
              <p:spPr bwMode="auto">
                <a:xfrm>
                  <a:off x="1384" y="1958"/>
                  <a:ext cx="846"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62" name="Group 36">
                  <a:extLst>
                    <a:ext uri="{FF2B5EF4-FFF2-40B4-BE49-F238E27FC236}">
                      <a16:creationId xmlns:a16="http://schemas.microsoft.com/office/drawing/2014/main" id="{65FB06C8-C2DB-B3C9-1CE4-1BBBA629EB5C}"/>
                    </a:ext>
                  </a:extLst>
                </p:cNvPr>
                <p:cNvGrpSpPr>
                  <a:grpSpLocks/>
                </p:cNvGrpSpPr>
                <p:nvPr/>
              </p:nvGrpSpPr>
              <p:grpSpPr bwMode="auto">
                <a:xfrm>
                  <a:off x="1692" y="2008"/>
                  <a:ext cx="210" cy="284"/>
                  <a:chOff x="3958" y="1770"/>
                  <a:chExt cx="629" cy="943"/>
                </a:xfrm>
              </p:grpSpPr>
              <p:sp>
                <p:nvSpPr>
                  <p:cNvPr id="113767" name="Freeform 37">
                    <a:extLst>
                      <a:ext uri="{FF2B5EF4-FFF2-40B4-BE49-F238E27FC236}">
                        <a16:creationId xmlns:a16="http://schemas.microsoft.com/office/drawing/2014/main" id="{56A0D643-CF6D-14E8-91D6-F6F5FB6A8197}"/>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68" name="Freeform 38">
                    <a:extLst>
                      <a:ext uri="{FF2B5EF4-FFF2-40B4-BE49-F238E27FC236}">
                        <a16:creationId xmlns:a16="http://schemas.microsoft.com/office/drawing/2014/main" id="{E134A6DD-1B0E-7B36-69CC-C6C81C0A914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63" name="Group 39">
                  <a:extLst>
                    <a:ext uri="{FF2B5EF4-FFF2-40B4-BE49-F238E27FC236}">
                      <a16:creationId xmlns:a16="http://schemas.microsoft.com/office/drawing/2014/main" id="{C9612E80-83D3-421A-5609-E52020E57C5F}"/>
                    </a:ext>
                  </a:extLst>
                </p:cNvPr>
                <p:cNvGrpSpPr>
                  <a:grpSpLocks/>
                </p:cNvGrpSpPr>
                <p:nvPr/>
              </p:nvGrpSpPr>
              <p:grpSpPr bwMode="auto">
                <a:xfrm>
                  <a:off x="1486" y="2055"/>
                  <a:ext cx="250" cy="422"/>
                  <a:chOff x="1461" y="2355"/>
                  <a:chExt cx="250" cy="422"/>
                </a:xfrm>
              </p:grpSpPr>
              <p:sp>
                <p:nvSpPr>
                  <p:cNvPr id="113765" name="AutoShape 40">
                    <a:extLst>
                      <a:ext uri="{FF2B5EF4-FFF2-40B4-BE49-F238E27FC236}">
                        <a16:creationId xmlns:a16="http://schemas.microsoft.com/office/drawing/2014/main" id="{FA25F08F-E007-1653-931C-5256637CC2D0}"/>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66" name="Oval 41">
                    <a:extLst>
                      <a:ext uri="{FF2B5EF4-FFF2-40B4-BE49-F238E27FC236}">
                        <a16:creationId xmlns:a16="http://schemas.microsoft.com/office/drawing/2014/main" id="{52A35ACB-08DE-1D37-65B3-D43FC22E71EC}"/>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64" name="AutoShape 42">
                  <a:extLst>
                    <a:ext uri="{FF2B5EF4-FFF2-40B4-BE49-F238E27FC236}">
                      <a16:creationId xmlns:a16="http://schemas.microsoft.com/office/drawing/2014/main" id="{D777604C-B618-1295-1713-5A35DCAD7007}"/>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60" name="Text Box 43">
                <a:extLst>
                  <a:ext uri="{FF2B5EF4-FFF2-40B4-BE49-F238E27FC236}">
                    <a16:creationId xmlns:a16="http://schemas.microsoft.com/office/drawing/2014/main" id="{81E77A01-4C3C-6FBB-8AF6-4084AAF518CE}"/>
                  </a:ext>
                </a:extLst>
              </p:cNvPr>
              <p:cNvSpPr txBox="1">
                <a:spLocks noChangeArrowheads="1"/>
              </p:cNvSpPr>
              <p:nvPr/>
            </p:nvSpPr>
            <p:spPr bwMode="auto">
              <a:xfrm>
                <a:off x="1674" y="2995"/>
                <a:ext cx="17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 Acceptance Test</a:t>
                </a:r>
              </a:p>
              <a:p>
                <a:pPr eaLnBrk="1" hangingPunct="1"/>
                <a:r>
                  <a:rPr lang="en-US" altLang="en-US" sz="1200"/>
                  <a:t>(At Development Site)</a:t>
                </a:r>
                <a:endParaRPr lang="cs-CZ" altLang="en-US" sz="1200"/>
              </a:p>
            </p:txBody>
          </p:sp>
        </p:grpSp>
        <p:sp>
          <p:nvSpPr>
            <p:cNvPr id="113676" name="Line 44">
              <a:extLst>
                <a:ext uri="{FF2B5EF4-FFF2-40B4-BE49-F238E27FC236}">
                  <a16:creationId xmlns:a16="http://schemas.microsoft.com/office/drawing/2014/main" id="{2C37C7B5-FB4A-6483-AC49-4A94E3B93D6A}"/>
                </a:ext>
              </a:extLst>
            </p:cNvPr>
            <p:cNvSpPr>
              <a:spLocks noChangeShapeType="1"/>
            </p:cNvSpPr>
            <p:nvPr/>
          </p:nvSpPr>
          <p:spPr bwMode="auto">
            <a:xfrm>
              <a:off x="2128" y="1853"/>
              <a:ext cx="207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13677" name="Group 45">
              <a:extLst>
                <a:ext uri="{FF2B5EF4-FFF2-40B4-BE49-F238E27FC236}">
                  <a16:creationId xmlns:a16="http://schemas.microsoft.com/office/drawing/2014/main" id="{29C2EA03-79D4-4D3C-9BCC-FA1ABD561096}"/>
                </a:ext>
              </a:extLst>
            </p:cNvPr>
            <p:cNvGrpSpPr>
              <a:grpSpLocks/>
            </p:cNvGrpSpPr>
            <p:nvPr/>
          </p:nvGrpSpPr>
          <p:grpSpPr bwMode="auto">
            <a:xfrm>
              <a:off x="2074" y="1982"/>
              <a:ext cx="879" cy="511"/>
              <a:chOff x="1941" y="2674"/>
              <a:chExt cx="1241" cy="736"/>
            </a:xfrm>
          </p:grpSpPr>
          <p:grpSp>
            <p:nvGrpSpPr>
              <p:cNvPr id="113749" name="Group 46">
                <a:extLst>
                  <a:ext uri="{FF2B5EF4-FFF2-40B4-BE49-F238E27FC236}">
                    <a16:creationId xmlns:a16="http://schemas.microsoft.com/office/drawing/2014/main" id="{B95E9F68-738E-59B2-5F34-45DFE6B5FC5C}"/>
                  </a:ext>
                </a:extLst>
              </p:cNvPr>
              <p:cNvGrpSpPr>
                <a:grpSpLocks/>
              </p:cNvGrpSpPr>
              <p:nvPr/>
            </p:nvGrpSpPr>
            <p:grpSpPr bwMode="auto">
              <a:xfrm>
                <a:off x="2247" y="2674"/>
                <a:ext cx="460" cy="314"/>
                <a:chOff x="1383" y="1958"/>
                <a:chExt cx="848" cy="607"/>
              </a:xfrm>
            </p:grpSpPr>
            <p:sp>
              <p:nvSpPr>
                <p:cNvPr id="1109039" name="AutoShape 47">
                  <a:extLst>
                    <a:ext uri="{FF2B5EF4-FFF2-40B4-BE49-F238E27FC236}">
                      <a16:creationId xmlns:a16="http://schemas.microsoft.com/office/drawing/2014/main" id="{E65D6941-DB50-5C11-DAB4-AD75FEB61AB4}"/>
                    </a:ext>
                  </a:extLst>
                </p:cNvPr>
                <p:cNvSpPr>
                  <a:spLocks noChangeArrowheads="1"/>
                </p:cNvSpPr>
                <p:nvPr/>
              </p:nvSpPr>
              <p:spPr bwMode="auto">
                <a:xfrm>
                  <a:off x="1384"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52" name="Group 48">
                  <a:extLst>
                    <a:ext uri="{FF2B5EF4-FFF2-40B4-BE49-F238E27FC236}">
                      <a16:creationId xmlns:a16="http://schemas.microsoft.com/office/drawing/2014/main" id="{F18FE20B-7D62-22A1-940F-501AD9DE96F8}"/>
                    </a:ext>
                  </a:extLst>
                </p:cNvPr>
                <p:cNvGrpSpPr>
                  <a:grpSpLocks/>
                </p:cNvGrpSpPr>
                <p:nvPr/>
              </p:nvGrpSpPr>
              <p:grpSpPr bwMode="auto">
                <a:xfrm>
                  <a:off x="1692" y="2008"/>
                  <a:ext cx="210" cy="284"/>
                  <a:chOff x="3958" y="1770"/>
                  <a:chExt cx="629" cy="943"/>
                </a:xfrm>
              </p:grpSpPr>
              <p:sp>
                <p:nvSpPr>
                  <p:cNvPr id="113757" name="Freeform 49">
                    <a:extLst>
                      <a:ext uri="{FF2B5EF4-FFF2-40B4-BE49-F238E27FC236}">
                        <a16:creationId xmlns:a16="http://schemas.microsoft.com/office/drawing/2014/main" id="{35003FAD-7A9E-058A-52CE-5C0F99F2E23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58" name="Freeform 50">
                    <a:extLst>
                      <a:ext uri="{FF2B5EF4-FFF2-40B4-BE49-F238E27FC236}">
                        <a16:creationId xmlns:a16="http://schemas.microsoft.com/office/drawing/2014/main" id="{EE51F08B-44CD-5516-49D6-D69743A09C0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53" name="Group 51">
                  <a:extLst>
                    <a:ext uri="{FF2B5EF4-FFF2-40B4-BE49-F238E27FC236}">
                      <a16:creationId xmlns:a16="http://schemas.microsoft.com/office/drawing/2014/main" id="{E72A375B-ADB0-DD60-E4FE-2EC19D7602E8}"/>
                    </a:ext>
                  </a:extLst>
                </p:cNvPr>
                <p:cNvGrpSpPr>
                  <a:grpSpLocks/>
                </p:cNvGrpSpPr>
                <p:nvPr/>
              </p:nvGrpSpPr>
              <p:grpSpPr bwMode="auto">
                <a:xfrm>
                  <a:off x="1486" y="2055"/>
                  <a:ext cx="250" cy="422"/>
                  <a:chOff x="1461" y="2355"/>
                  <a:chExt cx="250" cy="422"/>
                </a:xfrm>
              </p:grpSpPr>
              <p:sp>
                <p:nvSpPr>
                  <p:cNvPr id="113755" name="AutoShape 52">
                    <a:extLst>
                      <a:ext uri="{FF2B5EF4-FFF2-40B4-BE49-F238E27FC236}">
                        <a16:creationId xmlns:a16="http://schemas.microsoft.com/office/drawing/2014/main" id="{FEACFF22-98F9-38DA-D9E8-F52E548BB45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56" name="Oval 53">
                    <a:extLst>
                      <a:ext uri="{FF2B5EF4-FFF2-40B4-BE49-F238E27FC236}">
                        <a16:creationId xmlns:a16="http://schemas.microsoft.com/office/drawing/2014/main" id="{04FC980F-0367-00FE-B8B8-A8568CEFE8D1}"/>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54" name="AutoShape 54">
                  <a:extLst>
                    <a:ext uri="{FF2B5EF4-FFF2-40B4-BE49-F238E27FC236}">
                      <a16:creationId xmlns:a16="http://schemas.microsoft.com/office/drawing/2014/main" id="{0A328336-64D8-8DCD-B290-7961ADF4CB6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50" name="Text Box 55">
                <a:extLst>
                  <a:ext uri="{FF2B5EF4-FFF2-40B4-BE49-F238E27FC236}">
                    <a16:creationId xmlns:a16="http://schemas.microsoft.com/office/drawing/2014/main" id="{74DC325D-4A3C-B1E6-5275-FA9B69F65641}"/>
                  </a:ext>
                </a:extLst>
              </p:cNvPr>
              <p:cNvSpPr txBox="1">
                <a:spLocks noChangeArrowheads="1"/>
              </p:cNvSpPr>
              <p:nvPr/>
            </p:nvSpPr>
            <p:spPr bwMode="auto">
              <a:xfrm>
                <a:off x="1941" y="2995"/>
                <a:ext cx="124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Produce</a:t>
                </a:r>
              </a:p>
              <a:p>
                <a:pPr eaLnBrk="1" hangingPunct="1"/>
                <a:r>
                  <a:rPr lang="en-US" altLang="en-US" sz="1200"/>
                  <a:t>Deployment Unit</a:t>
                </a:r>
                <a:endParaRPr lang="cs-CZ" altLang="en-US" sz="1200"/>
              </a:p>
            </p:txBody>
          </p:sp>
        </p:grpSp>
        <p:sp>
          <p:nvSpPr>
            <p:cNvPr id="113678" name="AutoShape 56">
              <a:extLst>
                <a:ext uri="{FF2B5EF4-FFF2-40B4-BE49-F238E27FC236}">
                  <a16:creationId xmlns:a16="http://schemas.microsoft.com/office/drawing/2014/main" id="{AACD82FA-BD19-1394-721C-8CAE50F7AE1D}"/>
                </a:ext>
              </a:extLst>
            </p:cNvPr>
            <p:cNvSpPr>
              <a:spLocks noChangeArrowheads="1"/>
            </p:cNvSpPr>
            <p:nvPr/>
          </p:nvSpPr>
          <p:spPr bwMode="auto">
            <a:xfrm>
              <a:off x="2350" y="2554"/>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679" name="AutoShape 57">
              <a:extLst>
                <a:ext uri="{FF2B5EF4-FFF2-40B4-BE49-F238E27FC236}">
                  <a16:creationId xmlns:a16="http://schemas.microsoft.com/office/drawing/2014/main" id="{F69072A4-3FB5-292C-C725-854174431FA0}"/>
                </a:ext>
              </a:extLst>
            </p:cNvPr>
            <p:cNvSpPr>
              <a:spLocks noChangeArrowheads="1"/>
            </p:cNvSpPr>
            <p:nvPr/>
          </p:nvSpPr>
          <p:spPr bwMode="auto">
            <a:xfrm>
              <a:off x="2350" y="2931"/>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13680" name="Group 58">
              <a:extLst>
                <a:ext uri="{FF2B5EF4-FFF2-40B4-BE49-F238E27FC236}">
                  <a16:creationId xmlns:a16="http://schemas.microsoft.com/office/drawing/2014/main" id="{C5D68D38-7D59-48B0-661C-DFE1A3EFB9FC}"/>
                </a:ext>
              </a:extLst>
            </p:cNvPr>
            <p:cNvGrpSpPr>
              <a:grpSpLocks/>
            </p:cNvGrpSpPr>
            <p:nvPr/>
          </p:nvGrpSpPr>
          <p:grpSpPr bwMode="auto">
            <a:xfrm>
              <a:off x="4007" y="2558"/>
              <a:ext cx="547" cy="511"/>
              <a:chOff x="2171" y="2674"/>
              <a:chExt cx="774" cy="736"/>
            </a:xfrm>
          </p:grpSpPr>
          <p:grpSp>
            <p:nvGrpSpPr>
              <p:cNvPr id="113739" name="Group 59">
                <a:extLst>
                  <a:ext uri="{FF2B5EF4-FFF2-40B4-BE49-F238E27FC236}">
                    <a16:creationId xmlns:a16="http://schemas.microsoft.com/office/drawing/2014/main" id="{EAD3152F-701B-7179-35CA-283860349A92}"/>
                  </a:ext>
                </a:extLst>
              </p:cNvPr>
              <p:cNvGrpSpPr>
                <a:grpSpLocks/>
              </p:cNvGrpSpPr>
              <p:nvPr/>
            </p:nvGrpSpPr>
            <p:grpSpPr bwMode="auto">
              <a:xfrm>
                <a:off x="2247" y="2674"/>
                <a:ext cx="460" cy="314"/>
                <a:chOff x="1383" y="1958"/>
                <a:chExt cx="848" cy="607"/>
              </a:xfrm>
            </p:grpSpPr>
            <p:sp>
              <p:nvSpPr>
                <p:cNvPr id="1109052" name="AutoShape 60">
                  <a:extLst>
                    <a:ext uri="{FF2B5EF4-FFF2-40B4-BE49-F238E27FC236}">
                      <a16:creationId xmlns:a16="http://schemas.microsoft.com/office/drawing/2014/main" id="{9A7A1C93-BA4A-D864-AF99-8B0C95083916}"/>
                    </a:ext>
                  </a:extLst>
                </p:cNvPr>
                <p:cNvSpPr>
                  <a:spLocks noChangeArrowheads="1"/>
                </p:cNvSpPr>
                <p:nvPr/>
              </p:nvSpPr>
              <p:spPr bwMode="auto">
                <a:xfrm>
                  <a:off x="1384"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42" name="Group 61">
                  <a:extLst>
                    <a:ext uri="{FF2B5EF4-FFF2-40B4-BE49-F238E27FC236}">
                      <a16:creationId xmlns:a16="http://schemas.microsoft.com/office/drawing/2014/main" id="{1C426FBF-91EE-A686-DBE2-B68EE5B344E8}"/>
                    </a:ext>
                  </a:extLst>
                </p:cNvPr>
                <p:cNvGrpSpPr>
                  <a:grpSpLocks/>
                </p:cNvGrpSpPr>
                <p:nvPr/>
              </p:nvGrpSpPr>
              <p:grpSpPr bwMode="auto">
                <a:xfrm>
                  <a:off x="1692" y="2008"/>
                  <a:ext cx="210" cy="284"/>
                  <a:chOff x="3958" y="1770"/>
                  <a:chExt cx="629" cy="943"/>
                </a:xfrm>
              </p:grpSpPr>
              <p:sp>
                <p:nvSpPr>
                  <p:cNvPr id="113747" name="Freeform 62">
                    <a:extLst>
                      <a:ext uri="{FF2B5EF4-FFF2-40B4-BE49-F238E27FC236}">
                        <a16:creationId xmlns:a16="http://schemas.microsoft.com/office/drawing/2014/main" id="{74B6676A-248E-EAB8-A299-15B1FCBB4E6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48" name="Freeform 63">
                    <a:extLst>
                      <a:ext uri="{FF2B5EF4-FFF2-40B4-BE49-F238E27FC236}">
                        <a16:creationId xmlns:a16="http://schemas.microsoft.com/office/drawing/2014/main" id="{051B485A-A748-89E1-2E51-00AD6DAC43EE}"/>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43" name="Group 64">
                  <a:extLst>
                    <a:ext uri="{FF2B5EF4-FFF2-40B4-BE49-F238E27FC236}">
                      <a16:creationId xmlns:a16="http://schemas.microsoft.com/office/drawing/2014/main" id="{514C2189-BDAB-1AEA-3DAF-0B4D2BDA545C}"/>
                    </a:ext>
                  </a:extLst>
                </p:cNvPr>
                <p:cNvGrpSpPr>
                  <a:grpSpLocks/>
                </p:cNvGrpSpPr>
                <p:nvPr/>
              </p:nvGrpSpPr>
              <p:grpSpPr bwMode="auto">
                <a:xfrm>
                  <a:off x="1486" y="2055"/>
                  <a:ext cx="250" cy="422"/>
                  <a:chOff x="1461" y="2355"/>
                  <a:chExt cx="250" cy="422"/>
                </a:xfrm>
              </p:grpSpPr>
              <p:sp>
                <p:nvSpPr>
                  <p:cNvPr id="113745" name="AutoShape 65">
                    <a:extLst>
                      <a:ext uri="{FF2B5EF4-FFF2-40B4-BE49-F238E27FC236}">
                        <a16:creationId xmlns:a16="http://schemas.microsoft.com/office/drawing/2014/main" id="{289DD1B5-C7F3-F6EF-BF1E-2C1586D1052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46" name="Oval 66">
                    <a:extLst>
                      <a:ext uri="{FF2B5EF4-FFF2-40B4-BE49-F238E27FC236}">
                        <a16:creationId xmlns:a16="http://schemas.microsoft.com/office/drawing/2014/main" id="{E38BC4D1-EEB7-5A11-0E49-64159BB17AF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44" name="AutoShape 67">
                  <a:extLst>
                    <a:ext uri="{FF2B5EF4-FFF2-40B4-BE49-F238E27FC236}">
                      <a16:creationId xmlns:a16="http://schemas.microsoft.com/office/drawing/2014/main" id="{0C51BD82-5073-05F1-E10D-C38E7ACAD7A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40" name="Text Box 68">
                <a:extLst>
                  <a:ext uri="{FF2B5EF4-FFF2-40B4-BE49-F238E27FC236}">
                    <a16:creationId xmlns:a16="http://schemas.microsoft.com/office/drawing/2014/main" id="{10522B5D-7C6D-7B48-EE4B-D3376FFFDA6C}"/>
                  </a:ext>
                </a:extLst>
              </p:cNvPr>
              <p:cNvSpPr txBox="1">
                <a:spLocks noChangeArrowheads="1"/>
              </p:cNvSpPr>
              <p:nvPr/>
            </p:nvSpPr>
            <p:spPr bwMode="auto">
              <a:xfrm>
                <a:off x="2171" y="2995"/>
                <a:ext cx="77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Beta Test</a:t>
                </a:r>
              </a:p>
              <a:p>
                <a:pPr eaLnBrk="1" hangingPunct="1"/>
                <a:r>
                  <a:rPr lang="en-US" altLang="en-US" sz="1200"/>
                  <a:t>Product</a:t>
                </a:r>
                <a:endParaRPr lang="cs-CZ" altLang="en-US" sz="1200"/>
              </a:p>
            </p:txBody>
          </p:sp>
        </p:grpSp>
        <p:grpSp>
          <p:nvGrpSpPr>
            <p:cNvPr id="113681" name="Group 69">
              <a:extLst>
                <a:ext uri="{FF2B5EF4-FFF2-40B4-BE49-F238E27FC236}">
                  <a16:creationId xmlns:a16="http://schemas.microsoft.com/office/drawing/2014/main" id="{0A5F846B-D8F6-55AD-C6AF-DA0575C3518E}"/>
                </a:ext>
              </a:extLst>
            </p:cNvPr>
            <p:cNvGrpSpPr>
              <a:grpSpLocks/>
            </p:cNvGrpSpPr>
            <p:nvPr/>
          </p:nvGrpSpPr>
          <p:grpSpPr bwMode="auto">
            <a:xfrm>
              <a:off x="545" y="3280"/>
              <a:ext cx="1261" cy="511"/>
              <a:chOff x="1674" y="2674"/>
              <a:chExt cx="1781" cy="736"/>
            </a:xfrm>
          </p:grpSpPr>
          <p:grpSp>
            <p:nvGrpSpPr>
              <p:cNvPr id="113729" name="Group 70">
                <a:extLst>
                  <a:ext uri="{FF2B5EF4-FFF2-40B4-BE49-F238E27FC236}">
                    <a16:creationId xmlns:a16="http://schemas.microsoft.com/office/drawing/2014/main" id="{61E8C19E-4315-43D5-F14A-A34F07F44CA8}"/>
                  </a:ext>
                </a:extLst>
              </p:cNvPr>
              <p:cNvGrpSpPr>
                <a:grpSpLocks/>
              </p:cNvGrpSpPr>
              <p:nvPr/>
            </p:nvGrpSpPr>
            <p:grpSpPr bwMode="auto">
              <a:xfrm>
                <a:off x="2247" y="2674"/>
                <a:ext cx="460" cy="314"/>
                <a:chOff x="1383" y="1958"/>
                <a:chExt cx="848" cy="607"/>
              </a:xfrm>
            </p:grpSpPr>
            <p:sp>
              <p:nvSpPr>
                <p:cNvPr id="1109063" name="AutoShape 71">
                  <a:extLst>
                    <a:ext uri="{FF2B5EF4-FFF2-40B4-BE49-F238E27FC236}">
                      <a16:creationId xmlns:a16="http://schemas.microsoft.com/office/drawing/2014/main" id="{D412C9E6-FAEB-1292-95DF-F62D951FED0E}"/>
                    </a:ext>
                  </a:extLst>
                </p:cNvPr>
                <p:cNvSpPr>
                  <a:spLocks noChangeArrowheads="1"/>
                </p:cNvSpPr>
                <p:nvPr/>
              </p:nvSpPr>
              <p:spPr bwMode="auto">
                <a:xfrm>
                  <a:off x="1384" y="1958"/>
                  <a:ext cx="846"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32" name="Group 72">
                  <a:extLst>
                    <a:ext uri="{FF2B5EF4-FFF2-40B4-BE49-F238E27FC236}">
                      <a16:creationId xmlns:a16="http://schemas.microsoft.com/office/drawing/2014/main" id="{A4599382-124C-5464-0DF0-44565FB8C2B7}"/>
                    </a:ext>
                  </a:extLst>
                </p:cNvPr>
                <p:cNvGrpSpPr>
                  <a:grpSpLocks/>
                </p:cNvGrpSpPr>
                <p:nvPr/>
              </p:nvGrpSpPr>
              <p:grpSpPr bwMode="auto">
                <a:xfrm>
                  <a:off x="1692" y="2008"/>
                  <a:ext cx="210" cy="284"/>
                  <a:chOff x="3958" y="1770"/>
                  <a:chExt cx="629" cy="943"/>
                </a:xfrm>
              </p:grpSpPr>
              <p:sp>
                <p:nvSpPr>
                  <p:cNvPr id="113737" name="Freeform 73">
                    <a:extLst>
                      <a:ext uri="{FF2B5EF4-FFF2-40B4-BE49-F238E27FC236}">
                        <a16:creationId xmlns:a16="http://schemas.microsoft.com/office/drawing/2014/main" id="{532E7276-6CB0-8A6C-A2C0-5677219D30C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38" name="Freeform 74">
                    <a:extLst>
                      <a:ext uri="{FF2B5EF4-FFF2-40B4-BE49-F238E27FC236}">
                        <a16:creationId xmlns:a16="http://schemas.microsoft.com/office/drawing/2014/main" id="{14083F5B-4ECF-C1B1-2C99-4062476AD784}"/>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33" name="Group 75">
                  <a:extLst>
                    <a:ext uri="{FF2B5EF4-FFF2-40B4-BE49-F238E27FC236}">
                      <a16:creationId xmlns:a16="http://schemas.microsoft.com/office/drawing/2014/main" id="{8E32DF19-24B6-9752-AEBD-1ED270136CE4}"/>
                    </a:ext>
                  </a:extLst>
                </p:cNvPr>
                <p:cNvGrpSpPr>
                  <a:grpSpLocks/>
                </p:cNvGrpSpPr>
                <p:nvPr/>
              </p:nvGrpSpPr>
              <p:grpSpPr bwMode="auto">
                <a:xfrm>
                  <a:off x="1486" y="2055"/>
                  <a:ext cx="250" cy="422"/>
                  <a:chOff x="1461" y="2355"/>
                  <a:chExt cx="250" cy="422"/>
                </a:xfrm>
              </p:grpSpPr>
              <p:sp>
                <p:nvSpPr>
                  <p:cNvPr id="113735" name="AutoShape 76">
                    <a:extLst>
                      <a:ext uri="{FF2B5EF4-FFF2-40B4-BE49-F238E27FC236}">
                        <a16:creationId xmlns:a16="http://schemas.microsoft.com/office/drawing/2014/main" id="{BDD3BBFE-C3A1-3FF5-ACD6-A6C33DD40C1A}"/>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36" name="Oval 77">
                    <a:extLst>
                      <a:ext uri="{FF2B5EF4-FFF2-40B4-BE49-F238E27FC236}">
                        <a16:creationId xmlns:a16="http://schemas.microsoft.com/office/drawing/2014/main" id="{B99F73D1-79C8-B4B1-66C9-83A46DBE6A63}"/>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34" name="AutoShape 78">
                  <a:extLst>
                    <a:ext uri="{FF2B5EF4-FFF2-40B4-BE49-F238E27FC236}">
                      <a16:creationId xmlns:a16="http://schemas.microsoft.com/office/drawing/2014/main" id="{67E69EE0-5AAC-D868-3CFB-485700ED3110}"/>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30" name="Text Box 79">
                <a:extLst>
                  <a:ext uri="{FF2B5EF4-FFF2-40B4-BE49-F238E27FC236}">
                    <a16:creationId xmlns:a16="http://schemas.microsoft.com/office/drawing/2014/main" id="{05C8D431-6C67-780D-545F-2DBB46E9791A}"/>
                  </a:ext>
                </a:extLst>
              </p:cNvPr>
              <p:cNvSpPr txBox="1">
                <a:spLocks noChangeArrowheads="1"/>
              </p:cNvSpPr>
              <p:nvPr/>
            </p:nvSpPr>
            <p:spPr bwMode="auto">
              <a:xfrm>
                <a:off x="1674" y="2995"/>
                <a:ext cx="178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 Acceptance Test</a:t>
                </a:r>
              </a:p>
              <a:p>
                <a:pPr eaLnBrk="1" hangingPunct="1"/>
                <a:r>
                  <a:rPr lang="en-US" altLang="en-US" sz="1200"/>
                  <a:t>(at Installation Site)</a:t>
                </a:r>
                <a:endParaRPr lang="cs-CZ" altLang="en-US" sz="1200"/>
              </a:p>
            </p:txBody>
          </p:sp>
        </p:grpSp>
        <p:grpSp>
          <p:nvGrpSpPr>
            <p:cNvPr id="113682" name="Group 80">
              <a:extLst>
                <a:ext uri="{FF2B5EF4-FFF2-40B4-BE49-F238E27FC236}">
                  <a16:creationId xmlns:a16="http://schemas.microsoft.com/office/drawing/2014/main" id="{304915E9-A613-B347-37ED-65A95E9C0276}"/>
                </a:ext>
              </a:extLst>
            </p:cNvPr>
            <p:cNvGrpSpPr>
              <a:grpSpLocks/>
            </p:cNvGrpSpPr>
            <p:nvPr/>
          </p:nvGrpSpPr>
          <p:grpSpPr bwMode="auto">
            <a:xfrm>
              <a:off x="2083" y="3268"/>
              <a:ext cx="894" cy="396"/>
              <a:chOff x="1941" y="2674"/>
              <a:chExt cx="1262" cy="570"/>
            </a:xfrm>
          </p:grpSpPr>
          <p:grpSp>
            <p:nvGrpSpPr>
              <p:cNvPr id="113719" name="Group 81">
                <a:extLst>
                  <a:ext uri="{FF2B5EF4-FFF2-40B4-BE49-F238E27FC236}">
                    <a16:creationId xmlns:a16="http://schemas.microsoft.com/office/drawing/2014/main" id="{85651A27-23ED-8471-6374-3601B8F8B39C}"/>
                  </a:ext>
                </a:extLst>
              </p:cNvPr>
              <p:cNvGrpSpPr>
                <a:grpSpLocks/>
              </p:cNvGrpSpPr>
              <p:nvPr/>
            </p:nvGrpSpPr>
            <p:grpSpPr bwMode="auto">
              <a:xfrm>
                <a:off x="2247" y="2674"/>
                <a:ext cx="460" cy="314"/>
                <a:chOff x="1383" y="1958"/>
                <a:chExt cx="848" cy="607"/>
              </a:xfrm>
            </p:grpSpPr>
            <p:sp>
              <p:nvSpPr>
                <p:cNvPr id="1109074" name="AutoShape 82">
                  <a:extLst>
                    <a:ext uri="{FF2B5EF4-FFF2-40B4-BE49-F238E27FC236}">
                      <a16:creationId xmlns:a16="http://schemas.microsoft.com/office/drawing/2014/main" id="{341A54B3-7652-5F18-19AD-71A678434CD6}"/>
                    </a:ext>
                  </a:extLst>
                </p:cNvPr>
                <p:cNvSpPr>
                  <a:spLocks noChangeArrowheads="1"/>
                </p:cNvSpPr>
                <p:nvPr/>
              </p:nvSpPr>
              <p:spPr bwMode="auto">
                <a:xfrm>
                  <a:off x="1384"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22" name="Group 83">
                  <a:extLst>
                    <a:ext uri="{FF2B5EF4-FFF2-40B4-BE49-F238E27FC236}">
                      <a16:creationId xmlns:a16="http://schemas.microsoft.com/office/drawing/2014/main" id="{6B50C7FB-59F4-BDBB-D6D5-B2FFB44CE482}"/>
                    </a:ext>
                  </a:extLst>
                </p:cNvPr>
                <p:cNvGrpSpPr>
                  <a:grpSpLocks/>
                </p:cNvGrpSpPr>
                <p:nvPr/>
              </p:nvGrpSpPr>
              <p:grpSpPr bwMode="auto">
                <a:xfrm>
                  <a:off x="1692" y="2008"/>
                  <a:ext cx="210" cy="284"/>
                  <a:chOff x="3958" y="1770"/>
                  <a:chExt cx="629" cy="943"/>
                </a:xfrm>
              </p:grpSpPr>
              <p:sp>
                <p:nvSpPr>
                  <p:cNvPr id="113727" name="Freeform 84">
                    <a:extLst>
                      <a:ext uri="{FF2B5EF4-FFF2-40B4-BE49-F238E27FC236}">
                        <a16:creationId xmlns:a16="http://schemas.microsoft.com/office/drawing/2014/main" id="{6F051335-1074-076B-25C0-B0B1D6D64A21}"/>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28" name="Freeform 85">
                    <a:extLst>
                      <a:ext uri="{FF2B5EF4-FFF2-40B4-BE49-F238E27FC236}">
                        <a16:creationId xmlns:a16="http://schemas.microsoft.com/office/drawing/2014/main" id="{5DE13AFD-45A8-7A72-785F-A7AFD2D2E19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23" name="Group 86">
                  <a:extLst>
                    <a:ext uri="{FF2B5EF4-FFF2-40B4-BE49-F238E27FC236}">
                      <a16:creationId xmlns:a16="http://schemas.microsoft.com/office/drawing/2014/main" id="{AA23C811-EC55-5778-7930-E706766C6CD3}"/>
                    </a:ext>
                  </a:extLst>
                </p:cNvPr>
                <p:cNvGrpSpPr>
                  <a:grpSpLocks/>
                </p:cNvGrpSpPr>
                <p:nvPr/>
              </p:nvGrpSpPr>
              <p:grpSpPr bwMode="auto">
                <a:xfrm>
                  <a:off x="1486" y="2055"/>
                  <a:ext cx="250" cy="422"/>
                  <a:chOff x="1461" y="2355"/>
                  <a:chExt cx="250" cy="422"/>
                </a:xfrm>
              </p:grpSpPr>
              <p:sp>
                <p:nvSpPr>
                  <p:cNvPr id="113725" name="AutoShape 87">
                    <a:extLst>
                      <a:ext uri="{FF2B5EF4-FFF2-40B4-BE49-F238E27FC236}">
                        <a16:creationId xmlns:a16="http://schemas.microsoft.com/office/drawing/2014/main" id="{4F95258B-1DDF-59B4-131F-ADC8EEBDA84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26" name="Oval 88">
                    <a:extLst>
                      <a:ext uri="{FF2B5EF4-FFF2-40B4-BE49-F238E27FC236}">
                        <a16:creationId xmlns:a16="http://schemas.microsoft.com/office/drawing/2014/main" id="{E41D976C-CE74-1D02-97AA-79A4B877CB96}"/>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24" name="AutoShape 89">
                  <a:extLst>
                    <a:ext uri="{FF2B5EF4-FFF2-40B4-BE49-F238E27FC236}">
                      <a16:creationId xmlns:a16="http://schemas.microsoft.com/office/drawing/2014/main" id="{6DC90BB0-F2CE-A789-55C4-F168D33D630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20" name="Text Box 90">
                <a:extLst>
                  <a:ext uri="{FF2B5EF4-FFF2-40B4-BE49-F238E27FC236}">
                    <a16:creationId xmlns:a16="http://schemas.microsoft.com/office/drawing/2014/main" id="{D0126079-35B2-4B06-45AA-3ED55E226B3F}"/>
                  </a:ext>
                </a:extLst>
              </p:cNvPr>
              <p:cNvSpPr txBox="1">
                <a:spLocks noChangeArrowheads="1"/>
              </p:cNvSpPr>
              <p:nvPr/>
            </p:nvSpPr>
            <p:spPr bwMode="auto">
              <a:xfrm>
                <a:off x="1941" y="2995"/>
                <a:ext cx="126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Package Product</a:t>
                </a:r>
                <a:endParaRPr lang="cs-CZ" altLang="en-US" sz="1200"/>
              </a:p>
            </p:txBody>
          </p:sp>
        </p:grpSp>
        <p:grpSp>
          <p:nvGrpSpPr>
            <p:cNvPr id="113683" name="Group 91">
              <a:extLst>
                <a:ext uri="{FF2B5EF4-FFF2-40B4-BE49-F238E27FC236}">
                  <a16:creationId xmlns:a16="http://schemas.microsoft.com/office/drawing/2014/main" id="{E33AAE71-868D-FE81-4C30-FDECEC6E728E}"/>
                </a:ext>
              </a:extLst>
            </p:cNvPr>
            <p:cNvGrpSpPr>
              <a:grpSpLocks/>
            </p:cNvGrpSpPr>
            <p:nvPr/>
          </p:nvGrpSpPr>
          <p:grpSpPr bwMode="auto">
            <a:xfrm>
              <a:off x="3172" y="3242"/>
              <a:ext cx="947" cy="511"/>
              <a:chOff x="1873" y="2674"/>
              <a:chExt cx="1337" cy="736"/>
            </a:xfrm>
          </p:grpSpPr>
          <p:grpSp>
            <p:nvGrpSpPr>
              <p:cNvPr id="113709" name="Group 92">
                <a:extLst>
                  <a:ext uri="{FF2B5EF4-FFF2-40B4-BE49-F238E27FC236}">
                    <a16:creationId xmlns:a16="http://schemas.microsoft.com/office/drawing/2014/main" id="{385A473C-6349-8E04-369B-E985F7D35899}"/>
                  </a:ext>
                </a:extLst>
              </p:cNvPr>
              <p:cNvGrpSpPr>
                <a:grpSpLocks/>
              </p:cNvGrpSpPr>
              <p:nvPr/>
            </p:nvGrpSpPr>
            <p:grpSpPr bwMode="auto">
              <a:xfrm>
                <a:off x="2247" y="2674"/>
                <a:ext cx="460" cy="314"/>
                <a:chOff x="1383" y="1958"/>
                <a:chExt cx="848" cy="607"/>
              </a:xfrm>
            </p:grpSpPr>
            <p:sp>
              <p:nvSpPr>
                <p:cNvPr id="1109085" name="AutoShape 93">
                  <a:extLst>
                    <a:ext uri="{FF2B5EF4-FFF2-40B4-BE49-F238E27FC236}">
                      <a16:creationId xmlns:a16="http://schemas.microsoft.com/office/drawing/2014/main" id="{C9AA03CF-57F0-1E12-561F-42BF069BCF22}"/>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13712" name="Group 94">
                  <a:extLst>
                    <a:ext uri="{FF2B5EF4-FFF2-40B4-BE49-F238E27FC236}">
                      <a16:creationId xmlns:a16="http://schemas.microsoft.com/office/drawing/2014/main" id="{DDC92E01-4537-49D7-2295-CB69FEF230BE}"/>
                    </a:ext>
                  </a:extLst>
                </p:cNvPr>
                <p:cNvGrpSpPr>
                  <a:grpSpLocks/>
                </p:cNvGrpSpPr>
                <p:nvPr/>
              </p:nvGrpSpPr>
              <p:grpSpPr bwMode="auto">
                <a:xfrm>
                  <a:off x="1692" y="2008"/>
                  <a:ext cx="210" cy="284"/>
                  <a:chOff x="3958" y="1770"/>
                  <a:chExt cx="629" cy="943"/>
                </a:xfrm>
              </p:grpSpPr>
              <p:sp>
                <p:nvSpPr>
                  <p:cNvPr id="113717" name="Freeform 95">
                    <a:extLst>
                      <a:ext uri="{FF2B5EF4-FFF2-40B4-BE49-F238E27FC236}">
                        <a16:creationId xmlns:a16="http://schemas.microsoft.com/office/drawing/2014/main" id="{EC3FB158-0B20-D90B-6B0C-F68C17B46F4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18" name="Freeform 96">
                    <a:extLst>
                      <a:ext uri="{FF2B5EF4-FFF2-40B4-BE49-F238E27FC236}">
                        <a16:creationId xmlns:a16="http://schemas.microsoft.com/office/drawing/2014/main" id="{97478A76-E4D5-A752-7AB5-4F5BBC5764D7}"/>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13713" name="Group 97">
                  <a:extLst>
                    <a:ext uri="{FF2B5EF4-FFF2-40B4-BE49-F238E27FC236}">
                      <a16:creationId xmlns:a16="http://schemas.microsoft.com/office/drawing/2014/main" id="{96A5729C-5925-7F4D-EED2-25EDDF11166A}"/>
                    </a:ext>
                  </a:extLst>
                </p:cNvPr>
                <p:cNvGrpSpPr>
                  <a:grpSpLocks/>
                </p:cNvGrpSpPr>
                <p:nvPr/>
              </p:nvGrpSpPr>
              <p:grpSpPr bwMode="auto">
                <a:xfrm>
                  <a:off x="1486" y="2055"/>
                  <a:ext cx="250" cy="422"/>
                  <a:chOff x="1461" y="2355"/>
                  <a:chExt cx="250" cy="422"/>
                </a:xfrm>
              </p:grpSpPr>
              <p:sp>
                <p:nvSpPr>
                  <p:cNvPr id="113715" name="AutoShape 98">
                    <a:extLst>
                      <a:ext uri="{FF2B5EF4-FFF2-40B4-BE49-F238E27FC236}">
                        <a16:creationId xmlns:a16="http://schemas.microsoft.com/office/drawing/2014/main" id="{928D0BC8-242D-6D5F-41F1-FD0A9FB8A25C}"/>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13716" name="Oval 99">
                    <a:extLst>
                      <a:ext uri="{FF2B5EF4-FFF2-40B4-BE49-F238E27FC236}">
                        <a16:creationId xmlns:a16="http://schemas.microsoft.com/office/drawing/2014/main" id="{86D9C317-D007-D970-162B-D2CEA1AA6AD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14" name="AutoShape 100">
                  <a:extLst>
                    <a:ext uri="{FF2B5EF4-FFF2-40B4-BE49-F238E27FC236}">
                      <a16:creationId xmlns:a16="http://schemas.microsoft.com/office/drawing/2014/main" id="{4D283D4E-3F42-193B-9299-CD24C06B12C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13710" name="Text Box 101">
                <a:extLst>
                  <a:ext uri="{FF2B5EF4-FFF2-40B4-BE49-F238E27FC236}">
                    <a16:creationId xmlns:a16="http://schemas.microsoft.com/office/drawing/2014/main" id="{66AB561B-89C3-B76D-2E3E-1CEA00F188B2}"/>
                  </a:ext>
                </a:extLst>
              </p:cNvPr>
              <p:cNvSpPr txBox="1">
                <a:spLocks noChangeArrowheads="1"/>
              </p:cNvSpPr>
              <p:nvPr/>
            </p:nvSpPr>
            <p:spPr bwMode="auto">
              <a:xfrm>
                <a:off x="1873" y="2995"/>
                <a:ext cx="133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Provide Access to</a:t>
                </a:r>
              </a:p>
              <a:p>
                <a:pPr eaLnBrk="1" hangingPunct="1"/>
                <a:r>
                  <a:rPr lang="en-US" altLang="en-US" sz="1200"/>
                  <a:t>Download Site</a:t>
                </a:r>
                <a:endParaRPr lang="cs-CZ" altLang="en-US" sz="1200"/>
              </a:p>
            </p:txBody>
          </p:sp>
        </p:grpSp>
        <p:sp>
          <p:nvSpPr>
            <p:cNvPr id="113684" name="Line 103">
              <a:extLst>
                <a:ext uri="{FF2B5EF4-FFF2-40B4-BE49-F238E27FC236}">
                  <a16:creationId xmlns:a16="http://schemas.microsoft.com/office/drawing/2014/main" id="{EC1C8C16-CD2D-A4F7-1B08-310D5C33868A}"/>
                </a:ext>
              </a:extLst>
            </p:cNvPr>
            <p:cNvSpPr>
              <a:spLocks noChangeShapeType="1"/>
            </p:cNvSpPr>
            <p:nvPr/>
          </p:nvSpPr>
          <p:spPr bwMode="auto">
            <a:xfrm>
              <a:off x="3096" y="196"/>
              <a:ext cx="0" cy="7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85" name="Line 104">
              <a:extLst>
                <a:ext uri="{FF2B5EF4-FFF2-40B4-BE49-F238E27FC236}">
                  <a16:creationId xmlns:a16="http://schemas.microsoft.com/office/drawing/2014/main" id="{5692CC1A-D681-EAD7-5E10-00AADC5F59E1}"/>
                </a:ext>
              </a:extLst>
            </p:cNvPr>
            <p:cNvSpPr>
              <a:spLocks noChangeShapeType="1"/>
            </p:cNvSpPr>
            <p:nvPr/>
          </p:nvSpPr>
          <p:spPr bwMode="auto">
            <a:xfrm>
              <a:off x="3084" y="658"/>
              <a:ext cx="0"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86" name="Line 105">
              <a:extLst>
                <a:ext uri="{FF2B5EF4-FFF2-40B4-BE49-F238E27FC236}">
                  <a16:creationId xmlns:a16="http://schemas.microsoft.com/office/drawing/2014/main" id="{1634486B-F08E-D8CD-80CD-72EE7A0AAE13}"/>
                </a:ext>
              </a:extLst>
            </p:cNvPr>
            <p:cNvSpPr>
              <a:spLocks noChangeShapeType="1"/>
            </p:cNvSpPr>
            <p:nvPr/>
          </p:nvSpPr>
          <p:spPr bwMode="auto">
            <a:xfrm>
              <a:off x="2418" y="808"/>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87" name="Line 106">
              <a:extLst>
                <a:ext uri="{FF2B5EF4-FFF2-40B4-BE49-F238E27FC236}">
                  <a16:creationId xmlns:a16="http://schemas.microsoft.com/office/drawing/2014/main" id="{FC77E98B-798D-0BF8-B79E-BA80D454EE34}"/>
                </a:ext>
              </a:extLst>
            </p:cNvPr>
            <p:cNvSpPr>
              <a:spLocks noChangeShapeType="1"/>
            </p:cNvSpPr>
            <p:nvPr/>
          </p:nvSpPr>
          <p:spPr bwMode="auto">
            <a:xfrm>
              <a:off x="3773" y="801"/>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88" name="Line 107">
              <a:extLst>
                <a:ext uri="{FF2B5EF4-FFF2-40B4-BE49-F238E27FC236}">
                  <a16:creationId xmlns:a16="http://schemas.microsoft.com/office/drawing/2014/main" id="{916F0DB3-8BE6-0D4A-CD8F-D9161E276439}"/>
                </a:ext>
              </a:extLst>
            </p:cNvPr>
            <p:cNvSpPr>
              <a:spLocks noChangeShapeType="1"/>
            </p:cNvSpPr>
            <p:nvPr/>
          </p:nvSpPr>
          <p:spPr bwMode="auto">
            <a:xfrm>
              <a:off x="2424" y="1420"/>
              <a:ext cx="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89" name="Line 108">
              <a:extLst>
                <a:ext uri="{FF2B5EF4-FFF2-40B4-BE49-F238E27FC236}">
                  <a16:creationId xmlns:a16="http://schemas.microsoft.com/office/drawing/2014/main" id="{DEB15567-1214-820B-35BF-7E57F22E8ADE}"/>
                </a:ext>
              </a:extLst>
            </p:cNvPr>
            <p:cNvSpPr>
              <a:spLocks noChangeShapeType="1"/>
            </p:cNvSpPr>
            <p:nvPr/>
          </p:nvSpPr>
          <p:spPr bwMode="auto">
            <a:xfrm>
              <a:off x="3809" y="1395"/>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90" name="Line 109">
              <a:extLst>
                <a:ext uri="{FF2B5EF4-FFF2-40B4-BE49-F238E27FC236}">
                  <a16:creationId xmlns:a16="http://schemas.microsoft.com/office/drawing/2014/main" id="{ADE25718-2398-3956-4817-44947D620229}"/>
                </a:ext>
              </a:extLst>
            </p:cNvPr>
            <p:cNvSpPr>
              <a:spLocks noChangeShapeType="1"/>
            </p:cNvSpPr>
            <p:nvPr/>
          </p:nvSpPr>
          <p:spPr bwMode="auto">
            <a:xfrm>
              <a:off x="3809" y="1737"/>
              <a:ext cx="0" cy="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13691" name="AutoShape 110">
              <a:extLst>
                <a:ext uri="{FF2B5EF4-FFF2-40B4-BE49-F238E27FC236}">
                  <a16:creationId xmlns:a16="http://schemas.microsoft.com/office/drawing/2014/main" id="{876058A2-8342-BED4-7B68-EC0E6CF4C9C4}"/>
                </a:ext>
              </a:extLst>
            </p:cNvPr>
            <p:cNvCxnSpPr>
              <a:cxnSpLocks noChangeShapeType="1"/>
              <a:stCxn id="113670" idx="3"/>
              <a:endCxn id="1109027" idx="3"/>
            </p:cNvCxnSpPr>
            <p:nvPr/>
          </p:nvCxnSpPr>
          <p:spPr bwMode="auto">
            <a:xfrm flipV="1">
              <a:off x="3922" y="1034"/>
              <a:ext cx="25" cy="590"/>
            </a:xfrm>
            <a:prstGeom prst="bentConnector3">
              <a:avLst>
                <a:gd name="adj1" fmla="val 672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692" name="Text Box 112">
              <a:extLst>
                <a:ext uri="{FF2B5EF4-FFF2-40B4-BE49-F238E27FC236}">
                  <a16:creationId xmlns:a16="http://schemas.microsoft.com/office/drawing/2014/main" id="{187FDBAA-27C0-6965-C911-36E35CFBE758}"/>
                </a:ext>
              </a:extLst>
            </p:cNvPr>
            <p:cNvSpPr txBox="1">
              <a:spLocks noChangeArrowheads="1"/>
            </p:cNvSpPr>
            <p:nvPr/>
          </p:nvSpPr>
          <p:spPr bwMode="auto">
            <a:xfrm>
              <a:off x="3174" y="1647"/>
              <a:ext cx="5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[Approved]</a:t>
              </a:r>
              <a:endParaRPr lang="cs-CZ" altLang="en-US" sz="1200" b="0"/>
            </a:p>
          </p:txBody>
        </p:sp>
        <p:sp>
          <p:nvSpPr>
            <p:cNvPr id="113693" name="Line 113">
              <a:extLst>
                <a:ext uri="{FF2B5EF4-FFF2-40B4-BE49-F238E27FC236}">
                  <a16:creationId xmlns:a16="http://schemas.microsoft.com/office/drawing/2014/main" id="{CAEAD442-C21B-A6F0-CE64-8DB4989211E8}"/>
                </a:ext>
              </a:extLst>
            </p:cNvPr>
            <p:cNvSpPr>
              <a:spLocks noChangeShapeType="1"/>
            </p:cNvSpPr>
            <p:nvPr/>
          </p:nvSpPr>
          <p:spPr bwMode="auto">
            <a:xfrm>
              <a:off x="2422" y="1868"/>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94" name="Line 114">
              <a:extLst>
                <a:ext uri="{FF2B5EF4-FFF2-40B4-BE49-F238E27FC236}">
                  <a16:creationId xmlns:a16="http://schemas.microsoft.com/office/drawing/2014/main" id="{CBA57BA2-F8EE-73C2-0013-72F065AE85CA}"/>
                </a:ext>
              </a:extLst>
            </p:cNvPr>
            <p:cNvSpPr>
              <a:spLocks noChangeShapeType="1"/>
            </p:cNvSpPr>
            <p:nvPr/>
          </p:nvSpPr>
          <p:spPr bwMode="auto">
            <a:xfrm>
              <a:off x="2464" y="2438"/>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3695" name="Line 115">
              <a:extLst>
                <a:ext uri="{FF2B5EF4-FFF2-40B4-BE49-F238E27FC236}">
                  <a16:creationId xmlns:a16="http://schemas.microsoft.com/office/drawing/2014/main" id="{F1024CF6-6F54-F076-C9A5-D6ECD3F2431B}"/>
                </a:ext>
              </a:extLst>
            </p:cNvPr>
            <p:cNvSpPr>
              <a:spLocks noChangeShapeType="1"/>
            </p:cNvSpPr>
            <p:nvPr/>
          </p:nvSpPr>
          <p:spPr bwMode="auto">
            <a:xfrm>
              <a:off x="2464" y="2804"/>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13696" name="AutoShape 116">
              <a:extLst>
                <a:ext uri="{FF2B5EF4-FFF2-40B4-BE49-F238E27FC236}">
                  <a16:creationId xmlns:a16="http://schemas.microsoft.com/office/drawing/2014/main" id="{DF0A5066-4285-B61A-BAED-558A7CDD8C22}"/>
                </a:ext>
              </a:extLst>
            </p:cNvPr>
            <p:cNvCxnSpPr>
              <a:cxnSpLocks noChangeShapeType="1"/>
              <a:stCxn id="113678" idx="3"/>
              <a:endCxn id="1109052" idx="1"/>
            </p:cNvCxnSpPr>
            <p:nvPr/>
          </p:nvCxnSpPr>
          <p:spPr bwMode="auto">
            <a:xfrm flipV="1">
              <a:off x="2580" y="2667"/>
              <a:ext cx="1481" cy="2"/>
            </a:xfrm>
            <a:prstGeom prst="bentConnector3">
              <a:avLst>
                <a:gd name="adj1" fmla="val 49968"/>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697" name="Line 117">
              <a:extLst>
                <a:ext uri="{FF2B5EF4-FFF2-40B4-BE49-F238E27FC236}">
                  <a16:creationId xmlns:a16="http://schemas.microsoft.com/office/drawing/2014/main" id="{F1E673D7-356A-99B8-0979-274BE7D8C24A}"/>
                </a:ext>
              </a:extLst>
            </p:cNvPr>
            <p:cNvSpPr>
              <a:spLocks noChangeShapeType="1"/>
            </p:cNvSpPr>
            <p:nvPr/>
          </p:nvSpPr>
          <p:spPr bwMode="auto">
            <a:xfrm>
              <a:off x="2463" y="3151"/>
              <a:ext cx="0" cy="1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13698" name="AutoShape 118">
              <a:extLst>
                <a:ext uri="{FF2B5EF4-FFF2-40B4-BE49-F238E27FC236}">
                  <a16:creationId xmlns:a16="http://schemas.microsoft.com/office/drawing/2014/main" id="{5DA4498F-522E-8A04-0272-6B1584ADABE1}"/>
                </a:ext>
              </a:extLst>
            </p:cNvPr>
            <p:cNvCxnSpPr>
              <a:cxnSpLocks noChangeShapeType="1"/>
              <a:stCxn id="113679" idx="1"/>
              <a:endCxn id="1109063" idx="0"/>
            </p:cNvCxnSpPr>
            <p:nvPr/>
          </p:nvCxnSpPr>
          <p:spPr bwMode="auto">
            <a:xfrm rot="10800000" flipV="1">
              <a:off x="1114" y="3046"/>
              <a:ext cx="1236" cy="234"/>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699" name="AutoShape 119">
              <a:extLst>
                <a:ext uri="{FF2B5EF4-FFF2-40B4-BE49-F238E27FC236}">
                  <a16:creationId xmlns:a16="http://schemas.microsoft.com/office/drawing/2014/main" id="{BA2BB5BA-4C28-259A-3654-3DCE825C9C36}"/>
                </a:ext>
              </a:extLst>
            </p:cNvPr>
            <p:cNvCxnSpPr>
              <a:cxnSpLocks noChangeShapeType="1"/>
              <a:stCxn id="113679" idx="3"/>
              <a:endCxn id="1109085" idx="0"/>
            </p:cNvCxnSpPr>
            <p:nvPr/>
          </p:nvCxnSpPr>
          <p:spPr bwMode="auto">
            <a:xfrm>
              <a:off x="2580" y="3046"/>
              <a:ext cx="1020" cy="196"/>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700" name="Text Box 120">
              <a:extLst>
                <a:ext uri="{FF2B5EF4-FFF2-40B4-BE49-F238E27FC236}">
                  <a16:creationId xmlns:a16="http://schemas.microsoft.com/office/drawing/2014/main" id="{F1E794A5-4993-97BA-4DF5-1DB1E598B1A9}"/>
                </a:ext>
              </a:extLst>
            </p:cNvPr>
            <p:cNvSpPr txBox="1">
              <a:spLocks noChangeArrowheads="1"/>
            </p:cNvSpPr>
            <p:nvPr/>
          </p:nvSpPr>
          <p:spPr bwMode="auto">
            <a:xfrm>
              <a:off x="2519" y="2486"/>
              <a:ext cx="7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[Beta Release]</a:t>
              </a:r>
              <a:endParaRPr lang="cs-CZ" altLang="en-US" sz="1200" b="0"/>
            </a:p>
          </p:txBody>
        </p:sp>
        <p:sp>
          <p:nvSpPr>
            <p:cNvPr id="113701" name="Text Box 126">
              <a:extLst>
                <a:ext uri="{FF2B5EF4-FFF2-40B4-BE49-F238E27FC236}">
                  <a16:creationId xmlns:a16="http://schemas.microsoft.com/office/drawing/2014/main" id="{972E5001-F929-6C32-8B97-0D9F7DCEF9A5}"/>
                </a:ext>
              </a:extLst>
            </p:cNvPr>
            <p:cNvSpPr txBox="1">
              <a:spLocks noChangeArrowheads="1"/>
            </p:cNvSpPr>
            <p:nvPr/>
          </p:nvSpPr>
          <p:spPr bwMode="auto">
            <a:xfrm>
              <a:off x="1478" y="2743"/>
              <a:ext cx="9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[Customer Release]</a:t>
              </a:r>
              <a:endParaRPr lang="cs-CZ" altLang="en-US" sz="1200" b="0"/>
            </a:p>
          </p:txBody>
        </p:sp>
        <p:sp>
          <p:nvSpPr>
            <p:cNvPr id="113702" name="Text Box 127">
              <a:extLst>
                <a:ext uri="{FF2B5EF4-FFF2-40B4-BE49-F238E27FC236}">
                  <a16:creationId xmlns:a16="http://schemas.microsoft.com/office/drawing/2014/main" id="{9793A18E-1FC8-109A-06B7-60B4DCEF5A5D}"/>
                </a:ext>
              </a:extLst>
            </p:cNvPr>
            <p:cNvSpPr txBox="1">
              <a:spLocks noChangeArrowheads="1"/>
            </p:cNvSpPr>
            <p:nvPr/>
          </p:nvSpPr>
          <p:spPr bwMode="auto">
            <a:xfrm>
              <a:off x="551" y="3030"/>
              <a:ext cx="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[Custom</a:t>
              </a:r>
            </a:p>
            <a:p>
              <a:pPr eaLnBrk="1" hangingPunct="1"/>
              <a:r>
                <a:rPr lang="en-US" altLang="en-US" sz="1200" b="0"/>
                <a:t>Install]</a:t>
              </a:r>
              <a:endParaRPr lang="cs-CZ" altLang="en-US" sz="1200" b="0"/>
            </a:p>
          </p:txBody>
        </p:sp>
        <p:sp>
          <p:nvSpPr>
            <p:cNvPr id="113703" name="Text Box 128">
              <a:extLst>
                <a:ext uri="{FF2B5EF4-FFF2-40B4-BE49-F238E27FC236}">
                  <a16:creationId xmlns:a16="http://schemas.microsoft.com/office/drawing/2014/main" id="{627A7BC3-8112-7183-84DE-BAED4E888D54}"/>
                </a:ext>
              </a:extLst>
            </p:cNvPr>
            <p:cNvSpPr txBox="1">
              <a:spLocks noChangeArrowheads="1"/>
            </p:cNvSpPr>
            <p:nvPr/>
          </p:nvSpPr>
          <p:spPr bwMode="auto">
            <a:xfrm>
              <a:off x="1489" y="3101"/>
              <a:ext cx="10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[Shrinkwrap Product]</a:t>
              </a:r>
              <a:endParaRPr lang="cs-CZ" altLang="en-US" sz="1200" b="0"/>
            </a:p>
          </p:txBody>
        </p:sp>
        <p:sp>
          <p:nvSpPr>
            <p:cNvPr id="113704" name="Text Box 129">
              <a:extLst>
                <a:ext uri="{FF2B5EF4-FFF2-40B4-BE49-F238E27FC236}">
                  <a16:creationId xmlns:a16="http://schemas.microsoft.com/office/drawing/2014/main" id="{2030DBA6-80D2-9CF4-97AD-9E947CD55344}"/>
                </a:ext>
              </a:extLst>
            </p:cNvPr>
            <p:cNvSpPr txBox="1">
              <a:spLocks noChangeArrowheads="1"/>
            </p:cNvSpPr>
            <p:nvPr/>
          </p:nvSpPr>
          <p:spPr bwMode="auto">
            <a:xfrm>
              <a:off x="2742" y="2842"/>
              <a:ext cx="11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[Downloadable Software]</a:t>
              </a:r>
              <a:endParaRPr lang="cs-CZ" altLang="en-US" sz="1200" b="0"/>
            </a:p>
          </p:txBody>
        </p:sp>
        <p:cxnSp>
          <p:nvCxnSpPr>
            <p:cNvPr id="113705" name="AutoShape 131">
              <a:extLst>
                <a:ext uri="{FF2B5EF4-FFF2-40B4-BE49-F238E27FC236}">
                  <a16:creationId xmlns:a16="http://schemas.microsoft.com/office/drawing/2014/main" id="{B151A71C-C71D-E390-4E95-D54139FA623A}"/>
                </a:ext>
              </a:extLst>
            </p:cNvPr>
            <p:cNvCxnSpPr>
              <a:cxnSpLocks noChangeShapeType="1"/>
              <a:stCxn id="113730" idx="2"/>
              <a:endCxn id="113780" idx="2"/>
            </p:cNvCxnSpPr>
            <p:nvPr/>
          </p:nvCxnSpPr>
          <p:spPr bwMode="auto">
            <a:xfrm rot="16200000" flipH="1">
              <a:off x="1611" y="3356"/>
              <a:ext cx="300" cy="1169"/>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706" name="AutoShape 133">
              <a:extLst>
                <a:ext uri="{FF2B5EF4-FFF2-40B4-BE49-F238E27FC236}">
                  <a16:creationId xmlns:a16="http://schemas.microsoft.com/office/drawing/2014/main" id="{066C31D2-77FE-1AF7-A795-2E17E8C8DF7E}"/>
                </a:ext>
              </a:extLst>
            </p:cNvPr>
            <p:cNvCxnSpPr>
              <a:cxnSpLocks noChangeShapeType="1"/>
              <a:stCxn id="113710" idx="2"/>
              <a:endCxn id="113780" idx="0"/>
            </p:cNvCxnSpPr>
            <p:nvPr/>
          </p:nvCxnSpPr>
          <p:spPr bwMode="auto">
            <a:xfrm rot="5400000">
              <a:off x="2939" y="3271"/>
              <a:ext cx="226" cy="1189"/>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707" name="AutoShape 137">
              <a:extLst>
                <a:ext uri="{FF2B5EF4-FFF2-40B4-BE49-F238E27FC236}">
                  <a16:creationId xmlns:a16="http://schemas.microsoft.com/office/drawing/2014/main" id="{3D2C62C7-FF3D-469D-F053-46F344D15F2A}"/>
                </a:ext>
              </a:extLst>
            </p:cNvPr>
            <p:cNvCxnSpPr>
              <a:cxnSpLocks noChangeShapeType="1"/>
              <a:stCxn id="113740" idx="2"/>
              <a:endCxn id="113780" idx="6"/>
            </p:cNvCxnSpPr>
            <p:nvPr/>
          </p:nvCxnSpPr>
          <p:spPr bwMode="auto">
            <a:xfrm rot="5400000">
              <a:off x="2914" y="2723"/>
              <a:ext cx="1022" cy="171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708" name="AutoShape 139">
              <a:extLst>
                <a:ext uri="{FF2B5EF4-FFF2-40B4-BE49-F238E27FC236}">
                  <a16:creationId xmlns:a16="http://schemas.microsoft.com/office/drawing/2014/main" id="{4491C19C-6AA5-25A6-2C43-1E8F920F5AB1}"/>
                </a:ext>
              </a:extLst>
            </p:cNvPr>
            <p:cNvCxnSpPr>
              <a:cxnSpLocks noChangeShapeType="1"/>
              <a:stCxn id="113720" idx="2"/>
              <a:endCxn id="113780" idx="1"/>
            </p:cNvCxnSpPr>
            <p:nvPr/>
          </p:nvCxnSpPr>
          <p:spPr bwMode="auto">
            <a:xfrm rot="5400000">
              <a:off x="2280" y="3762"/>
              <a:ext cx="348" cy="152"/>
            </a:xfrm>
            <a:prstGeom prst="bentConnector3">
              <a:avLst>
                <a:gd name="adj1" fmla="val 45116"/>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024C4F-1257-C8BD-48BF-664CD0ADC6F3}"/>
              </a:ext>
            </a:extLst>
          </p:cNvPr>
          <p:cNvSpPr>
            <a:spLocks noGrp="1" noChangeArrowheads="1"/>
          </p:cNvSpPr>
          <p:nvPr>
            <p:ph type="title"/>
          </p:nvPr>
        </p:nvSpPr>
        <p:spPr/>
        <p:txBody>
          <a:bodyPr/>
          <a:lstStyle/>
          <a:p>
            <a:pPr eaLnBrk="1" hangingPunct="1"/>
            <a:r>
              <a:rPr lang="en-US" altLang="en-US"/>
              <a:t>Workflow Details</a:t>
            </a:r>
          </a:p>
        </p:txBody>
      </p:sp>
      <p:sp>
        <p:nvSpPr>
          <p:cNvPr id="114691" name="Rectangle 3">
            <a:extLst>
              <a:ext uri="{FF2B5EF4-FFF2-40B4-BE49-F238E27FC236}">
                <a16:creationId xmlns:a16="http://schemas.microsoft.com/office/drawing/2014/main" id="{42477380-C736-6487-FA43-3BDBA765DE18}"/>
              </a:ext>
            </a:extLst>
          </p:cNvPr>
          <p:cNvSpPr>
            <a:spLocks noGrp="1" noChangeArrowheads="1"/>
          </p:cNvSpPr>
          <p:nvPr>
            <p:ph type="body" idx="1"/>
          </p:nvPr>
        </p:nvSpPr>
        <p:spPr/>
        <p:txBody>
          <a:bodyPr/>
          <a:lstStyle/>
          <a:p>
            <a:pPr eaLnBrk="1" hangingPunct="1">
              <a:lnSpc>
                <a:spcPct val="80000"/>
              </a:lnSpc>
            </a:pPr>
            <a:r>
              <a:rPr lang="en-US" altLang="en-US" sz="1800" b="1"/>
              <a:t>Plan Deployment </a:t>
            </a:r>
            <a:r>
              <a:rPr lang="en-US" altLang="en-US" sz="1800"/>
              <a:t>– deployment plan is developed and bill materials are defined.  Deployment plan requires a high degree of customer collaboration and preparation.</a:t>
            </a:r>
          </a:p>
          <a:p>
            <a:pPr eaLnBrk="1" hangingPunct="1">
              <a:lnSpc>
                <a:spcPct val="80000"/>
              </a:lnSpc>
            </a:pPr>
            <a:r>
              <a:rPr lang="en-US" altLang="en-US" sz="1800" b="1"/>
              <a:t>Develop Support Material</a:t>
            </a:r>
            <a:r>
              <a:rPr lang="en-US" altLang="en-US" sz="1800"/>
              <a:t> – training and support (installation, maintenance, usage etc.) materials are developed.</a:t>
            </a:r>
          </a:p>
          <a:p>
            <a:pPr eaLnBrk="1" hangingPunct="1">
              <a:lnSpc>
                <a:spcPct val="80000"/>
              </a:lnSpc>
            </a:pPr>
            <a:r>
              <a:rPr lang="en-US" altLang="en-US" sz="1800" b="1"/>
              <a:t>Produce Deployment Unit</a:t>
            </a:r>
            <a:r>
              <a:rPr lang="en-US" altLang="en-US" sz="1800"/>
              <a:t> – deployment unit that consists of the software and other artifacts required for successful installation are created.</a:t>
            </a:r>
          </a:p>
          <a:p>
            <a:pPr eaLnBrk="1" hangingPunct="1">
              <a:lnSpc>
                <a:spcPct val="80000"/>
              </a:lnSpc>
            </a:pPr>
            <a:r>
              <a:rPr lang="en-US" altLang="en-US" sz="1800" b="1"/>
              <a:t>Manage Acceptance Test (at Development Site)</a:t>
            </a:r>
            <a:r>
              <a:rPr lang="en-US" altLang="en-US" sz="1800"/>
              <a:t> – acceptance testing is executed and evaluated before the software is installed at the target site.</a:t>
            </a:r>
          </a:p>
          <a:p>
            <a:pPr eaLnBrk="1" hangingPunct="1">
              <a:lnSpc>
                <a:spcPct val="80000"/>
              </a:lnSpc>
            </a:pPr>
            <a:r>
              <a:rPr lang="en-US" altLang="en-US" sz="1800" b="1"/>
              <a:t>Manage Acceptance Test (at Installation Site)</a:t>
            </a:r>
            <a:r>
              <a:rPr lang="en-US" altLang="en-US" sz="1800"/>
              <a:t> – installation and testing at the target site using actual target hardware is realized.</a:t>
            </a:r>
          </a:p>
          <a:p>
            <a:pPr eaLnBrk="1" hangingPunct="1">
              <a:lnSpc>
                <a:spcPct val="80000"/>
              </a:lnSpc>
            </a:pPr>
            <a:r>
              <a:rPr lang="en-US" altLang="en-US" sz="1800" b="1"/>
              <a:t>Beta Test Product</a:t>
            </a:r>
            <a:r>
              <a:rPr lang="en-US" altLang="en-US" sz="1800"/>
              <a:t> – beta testing requires the delivered software to be installed by the end user.  Feedback is provided by the user community.</a:t>
            </a:r>
          </a:p>
          <a:p>
            <a:pPr eaLnBrk="1" hangingPunct="1">
              <a:lnSpc>
                <a:spcPct val="80000"/>
              </a:lnSpc>
            </a:pPr>
            <a:r>
              <a:rPr lang="en-US" altLang="en-US" sz="1800" b="1"/>
              <a:t>Package Product </a:t>
            </a:r>
            <a:r>
              <a:rPr lang="en-US" altLang="en-US" sz="1800"/>
              <a:t>– optional activities needed to produce “packaged software” product are carried out.</a:t>
            </a:r>
          </a:p>
          <a:p>
            <a:pPr eaLnBrk="1" hangingPunct="1">
              <a:lnSpc>
                <a:spcPct val="80000"/>
              </a:lnSpc>
            </a:pPr>
            <a:r>
              <a:rPr lang="en-US" altLang="en-US" sz="1800" b="1"/>
              <a:t>Provide Access to Download Site</a:t>
            </a:r>
            <a:r>
              <a:rPr lang="en-US" altLang="en-US" sz="1800"/>
              <a:t> – the hardware and software infrastructure is developed to enable software product download.</a:t>
            </a:r>
          </a:p>
          <a:p>
            <a:pPr eaLnBrk="1" hangingPunct="1">
              <a:lnSpc>
                <a:spcPct val="80000"/>
              </a:lnSpc>
            </a:pPr>
            <a:endParaRPr lang="en-US" altLang="en-US" sz="18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D4ABE804-03FE-5E5B-EDC7-170AA94C5FB3}"/>
              </a:ext>
            </a:extLst>
          </p:cNvPr>
          <p:cNvSpPr>
            <a:spLocks noGrp="1" noChangeArrowheads="1"/>
          </p:cNvSpPr>
          <p:nvPr>
            <p:ph type="title"/>
          </p:nvPr>
        </p:nvSpPr>
        <p:spPr/>
        <p:txBody>
          <a:bodyPr/>
          <a:lstStyle/>
          <a:p>
            <a:pPr eaLnBrk="1" hangingPunct="1"/>
            <a:r>
              <a:rPr lang="en-US" altLang="en-US"/>
              <a:t>Roles</a:t>
            </a:r>
          </a:p>
        </p:txBody>
      </p:sp>
      <p:sp>
        <p:nvSpPr>
          <p:cNvPr id="115715" name="Rectangle 3">
            <a:extLst>
              <a:ext uri="{FF2B5EF4-FFF2-40B4-BE49-F238E27FC236}">
                <a16:creationId xmlns:a16="http://schemas.microsoft.com/office/drawing/2014/main" id="{49D5C5BD-6BB2-3C36-A4E1-88AC9BB0C49B}"/>
              </a:ext>
            </a:extLst>
          </p:cNvPr>
          <p:cNvSpPr>
            <a:spLocks noGrp="1" noChangeArrowheads="1"/>
          </p:cNvSpPr>
          <p:nvPr>
            <p:ph type="body" idx="1"/>
          </p:nvPr>
        </p:nvSpPr>
        <p:spPr/>
        <p:txBody>
          <a:bodyPr/>
          <a:lstStyle/>
          <a:p>
            <a:pPr eaLnBrk="1" hangingPunct="1"/>
            <a:r>
              <a:rPr lang="en-US" altLang="en-US" b="1"/>
              <a:t>Deployment Manager</a:t>
            </a:r>
            <a:r>
              <a:rPr lang="en-US" altLang="en-US"/>
              <a:t> plans and organizes deployment. He/She is responsible for beta test feedback program and that the product is packaged and shipped appropriately.</a:t>
            </a:r>
          </a:p>
          <a:p>
            <a:pPr eaLnBrk="1" hangingPunct="1"/>
            <a:r>
              <a:rPr lang="en-US" altLang="en-US" b="1"/>
              <a:t>Project Manager</a:t>
            </a:r>
            <a:r>
              <a:rPr lang="en-US" altLang="en-US"/>
              <a:t> is responsible for approving deployment and for the customer acceptance of delivery.</a:t>
            </a:r>
          </a:p>
          <a:p>
            <a:pPr eaLnBrk="1" hangingPunct="1"/>
            <a:r>
              <a:rPr lang="en-US" altLang="en-US" b="1"/>
              <a:t>Technical Writer</a:t>
            </a:r>
            <a:r>
              <a:rPr lang="en-US" altLang="en-US"/>
              <a:t> plans and produces end-user support and training material.</a:t>
            </a:r>
          </a:p>
          <a:p>
            <a:pPr eaLnBrk="1" hangingPunct="1"/>
            <a:r>
              <a:rPr lang="en-US" altLang="en-US" b="1"/>
              <a:t>Graphic Artist</a:t>
            </a:r>
            <a:r>
              <a:rPr lang="en-US" altLang="en-US"/>
              <a:t> is responsible for all product-related artwork.</a:t>
            </a:r>
          </a:p>
          <a:p>
            <a:pPr eaLnBrk="1" hangingPunct="1"/>
            <a:r>
              <a:rPr lang="en-US" altLang="en-US" b="1"/>
              <a:t>Tester</a:t>
            </a:r>
            <a:r>
              <a:rPr lang="en-US" altLang="en-US"/>
              <a:t> runs the acceptance tests.</a:t>
            </a:r>
          </a:p>
          <a:p>
            <a:pPr eaLnBrk="1" hangingPunct="1"/>
            <a:r>
              <a:rPr lang="en-US" altLang="en-US" b="1"/>
              <a:t>Implementer</a:t>
            </a:r>
            <a:r>
              <a:rPr lang="en-US" altLang="en-US"/>
              <a:t> creates installation scripts and related artifacts.</a:t>
            </a:r>
          </a:p>
          <a:p>
            <a:pPr eaLnBrk="1" hangingPunct="1"/>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84C9FB50-E5AB-52D8-67F0-C29C6B0BBD61}"/>
              </a:ext>
            </a:extLst>
          </p:cNvPr>
          <p:cNvSpPr>
            <a:spLocks noGrp="1" noChangeArrowheads="1"/>
          </p:cNvSpPr>
          <p:nvPr>
            <p:ph type="title"/>
          </p:nvPr>
        </p:nvSpPr>
        <p:spPr/>
        <p:txBody>
          <a:bodyPr/>
          <a:lstStyle/>
          <a:p>
            <a:pPr eaLnBrk="1" hangingPunct="1"/>
            <a:r>
              <a:rPr lang="en-US" altLang="en-US"/>
              <a:t>Key Artifacts</a:t>
            </a:r>
          </a:p>
        </p:txBody>
      </p:sp>
      <p:sp>
        <p:nvSpPr>
          <p:cNvPr id="116739" name="Rectangle 3">
            <a:extLst>
              <a:ext uri="{FF2B5EF4-FFF2-40B4-BE49-F238E27FC236}">
                <a16:creationId xmlns:a16="http://schemas.microsoft.com/office/drawing/2014/main" id="{90355531-9194-D3FF-77B1-801DD4A7E79E}"/>
              </a:ext>
            </a:extLst>
          </p:cNvPr>
          <p:cNvSpPr>
            <a:spLocks noGrp="1" noChangeArrowheads="1"/>
          </p:cNvSpPr>
          <p:nvPr>
            <p:ph type="body" idx="1"/>
          </p:nvPr>
        </p:nvSpPr>
        <p:spPr>
          <a:xfrm>
            <a:off x="1639889" y="1719264"/>
            <a:ext cx="8912225" cy="4810125"/>
          </a:xfrm>
        </p:spPr>
        <p:txBody>
          <a:bodyPr/>
          <a:lstStyle/>
          <a:p>
            <a:pPr eaLnBrk="1" hangingPunct="1">
              <a:lnSpc>
                <a:spcPct val="90000"/>
              </a:lnSpc>
            </a:pPr>
            <a:r>
              <a:rPr lang="en-US" altLang="en-US" b="1"/>
              <a:t>Executable Software</a:t>
            </a:r>
            <a:r>
              <a:rPr lang="en-US" altLang="en-US"/>
              <a:t> in all cases.</a:t>
            </a:r>
          </a:p>
          <a:p>
            <a:pPr eaLnBrk="1" hangingPunct="1">
              <a:lnSpc>
                <a:spcPct val="90000"/>
              </a:lnSpc>
            </a:pPr>
            <a:r>
              <a:rPr lang="en-US" altLang="en-US" b="1"/>
              <a:t>Installation artifacts</a:t>
            </a:r>
            <a:r>
              <a:rPr lang="en-US" altLang="en-US"/>
              <a:t>: scripts, tools, files, guides, licensing information.</a:t>
            </a:r>
          </a:p>
          <a:p>
            <a:pPr eaLnBrk="1" hangingPunct="1">
              <a:lnSpc>
                <a:spcPct val="90000"/>
              </a:lnSpc>
            </a:pPr>
            <a:r>
              <a:rPr lang="en-US" altLang="en-US" b="1"/>
              <a:t>Release Notes</a:t>
            </a:r>
            <a:r>
              <a:rPr lang="en-US" altLang="en-US"/>
              <a:t>, describing the main features of the release for the end user.</a:t>
            </a:r>
          </a:p>
          <a:p>
            <a:pPr eaLnBrk="1" hangingPunct="1">
              <a:lnSpc>
                <a:spcPct val="90000"/>
              </a:lnSpc>
            </a:pPr>
            <a:r>
              <a:rPr lang="en-US" altLang="en-US" b="1"/>
              <a:t>Support Materials</a:t>
            </a:r>
            <a:r>
              <a:rPr lang="en-US" altLang="en-US"/>
              <a:t>, such as user, operations and maintenance manuals.</a:t>
            </a:r>
          </a:p>
          <a:p>
            <a:pPr eaLnBrk="1" hangingPunct="1">
              <a:lnSpc>
                <a:spcPct val="90000"/>
              </a:lnSpc>
            </a:pPr>
            <a:r>
              <a:rPr lang="en-US" altLang="en-US" b="1"/>
              <a:t>Training Materials</a:t>
            </a:r>
            <a:r>
              <a:rPr lang="en-US" altLang="en-US"/>
              <a:t>.</a:t>
            </a:r>
          </a:p>
          <a:p>
            <a:pPr eaLnBrk="1" hangingPunct="1">
              <a:lnSpc>
                <a:spcPct val="90000"/>
              </a:lnSpc>
            </a:pPr>
            <a:r>
              <a:rPr lang="en-US" altLang="en-US" b="1"/>
              <a:t>Bill of Materials</a:t>
            </a:r>
            <a:r>
              <a:rPr lang="en-US" altLang="en-US"/>
              <a:t> is complete list of items to be included in the product.</a:t>
            </a:r>
          </a:p>
          <a:p>
            <a:pPr eaLnBrk="1" hangingPunct="1">
              <a:lnSpc>
                <a:spcPct val="90000"/>
              </a:lnSpc>
            </a:pPr>
            <a:r>
              <a:rPr lang="en-US" altLang="en-US" b="1"/>
              <a:t>Product Artwork</a:t>
            </a:r>
            <a:r>
              <a:rPr lang="en-US" altLang="en-US"/>
              <a:t> helps with product branding and identification.</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CA29DB0D-AC47-911E-E0F1-7A6E485E344D}"/>
              </a:ext>
            </a:extLst>
          </p:cNvPr>
          <p:cNvSpPr>
            <a:spLocks noGrp="1" noChangeArrowheads="1"/>
          </p:cNvSpPr>
          <p:nvPr>
            <p:ph type="title"/>
          </p:nvPr>
        </p:nvSpPr>
        <p:spPr/>
        <p:txBody>
          <a:bodyPr/>
          <a:lstStyle/>
          <a:p>
            <a:pPr eaLnBrk="1" hangingPunct="1"/>
            <a:r>
              <a:rPr lang="en-US" altLang="en-US"/>
              <a:t>Project Management</a:t>
            </a:r>
          </a:p>
        </p:txBody>
      </p:sp>
      <p:sp>
        <p:nvSpPr>
          <p:cNvPr id="117763" name="Rectangle 3">
            <a:extLst>
              <a:ext uri="{FF2B5EF4-FFF2-40B4-BE49-F238E27FC236}">
                <a16:creationId xmlns:a16="http://schemas.microsoft.com/office/drawing/2014/main" id="{6EE2FAC8-C7A0-0DB2-1F79-D9ECA4900047}"/>
              </a:ext>
            </a:extLst>
          </p:cNvPr>
          <p:cNvSpPr>
            <a:spLocks noGrp="1" noChangeArrowheads="1"/>
          </p:cNvSpPr>
          <p:nvPr>
            <p:ph type="body" idx="1"/>
          </p:nvPr>
        </p:nvSpPr>
        <p:spPr>
          <a:xfrm>
            <a:off x="1606552" y="3398839"/>
            <a:ext cx="8912225" cy="3114675"/>
          </a:xfrm>
        </p:spPr>
        <p:txBody>
          <a:bodyPr/>
          <a:lstStyle/>
          <a:p>
            <a:pPr eaLnBrk="1" hangingPunct="1">
              <a:buFont typeface="Wingdings" panose="05000000000000000000" pitchFamily="2" charset="2"/>
              <a:buNone/>
            </a:pPr>
            <a:r>
              <a:rPr lang="en-US" altLang="en-US"/>
              <a:t>The following three purposes are related to project management</a:t>
            </a:r>
          </a:p>
          <a:p>
            <a:pPr eaLnBrk="1" hangingPunct="1"/>
            <a:r>
              <a:rPr lang="en-US" altLang="en-US"/>
              <a:t>To provide a framework for managing software-intensive projects </a:t>
            </a:r>
          </a:p>
          <a:p>
            <a:pPr eaLnBrk="1" hangingPunct="1"/>
            <a:r>
              <a:rPr lang="en-US" altLang="en-US"/>
              <a:t>To provide practical guidelines for planning, staffing, executing, and monitoring projects </a:t>
            </a:r>
          </a:p>
          <a:p>
            <a:pPr eaLnBrk="1" hangingPunct="1"/>
            <a:r>
              <a:rPr lang="en-US" altLang="en-US"/>
              <a:t>To Provide a framework for managing risk </a:t>
            </a:r>
          </a:p>
          <a:p>
            <a:pPr eaLnBrk="1" hangingPunct="1"/>
            <a:endParaRPr lang="en-US" altLang="en-US"/>
          </a:p>
        </p:txBody>
      </p:sp>
      <p:sp>
        <p:nvSpPr>
          <p:cNvPr id="117764" name="Text Box 4">
            <a:extLst>
              <a:ext uri="{FF2B5EF4-FFF2-40B4-BE49-F238E27FC236}">
                <a16:creationId xmlns:a16="http://schemas.microsoft.com/office/drawing/2014/main" id="{87C3BD57-86AB-51FE-8786-487929F1F59F}"/>
              </a:ext>
            </a:extLst>
          </p:cNvPr>
          <p:cNvSpPr txBox="1">
            <a:spLocks noChangeArrowheads="1"/>
          </p:cNvSpPr>
          <p:nvPr/>
        </p:nvSpPr>
        <p:spPr bwMode="auto">
          <a:xfrm>
            <a:off x="1616076" y="1487488"/>
            <a:ext cx="8407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Software project management is the art of balancing competing objectives, managing risk, and overcoming constraints to deliver a product that meets the needs of the customers (the ones who pay bills) and the end users.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7086D2D-8023-F360-E98D-9A2E64175313}"/>
              </a:ext>
            </a:extLst>
          </p:cNvPr>
          <p:cNvSpPr>
            <a:spLocks noGrp="1" noChangeArrowheads="1"/>
          </p:cNvSpPr>
          <p:nvPr>
            <p:ph type="title"/>
          </p:nvPr>
        </p:nvSpPr>
        <p:spPr/>
        <p:txBody>
          <a:bodyPr/>
          <a:lstStyle/>
          <a:p>
            <a:pPr eaLnBrk="1" hangingPunct="1"/>
            <a:r>
              <a:rPr lang="en-US" altLang="en-US"/>
              <a:t>The Concept of Risk</a:t>
            </a:r>
          </a:p>
        </p:txBody>
      </p:sp>
      <p:sp>
        <p:nvSpPr>
          <p:cNvPr id="118787" name="Rectangle 3">
            <a:extLst>
              <a:ext uri="{FF2B5EF4-FFF2-40B4-BE49-F238E27FC236}">
                <a16:creationId xmlns:a16="http://schemas.microsoft.com/office/drawing/2014/main" id="{D29C4F19-CCA8-7970-08B1-E8F717B36D1A}"/>
              </a:ext>
            </a:extLst>
          </p:cNvPr>
          <p:cNvSpPr>
            <a:spLocks noGrp="1" noChangeArrowheads="1"/>
          </p:cNvSpPr>
          <p:nvPr>
            <p:ph type="body" idx="1"/>
          </p:nvPr>
        </p:nvSpPr>
        <p:spPr>
          <a:xfrm>
            <a:off x="1639889" y="2767013"/>
            <a:ext cx="8912225" cy="3363912"/>
          </a:xfrm>
        </p:spPr>
        <p:txBody>
          <a:bodyPr/>
          <a:lstStyle/>
          <a:p>
            <a:pPr eaLnBrk="1" hangingPunct="1"/>
            <a:r>
              <a:rPr lang="en-US" altLang="en-US"/>
              <a:t>Technical/Architectural risks - unproven technology, uncertain scope, …</a:t>
            </a:r>
          </a:p>
          <a:p>
            <a:pPr eaLnBrk="1" hangingPunct="1"/>
            <a:r>
              <a:rPr lang="en-US" altLang="en-US"/>
              <a:t>Resource risks - people, skills, funding</a:t>
            </a:r>
          </a:p>
          <a:p>
            <a:pPr eaLnBrk="1" hangingPunct="1"/>
            <a:r>
              <a:rPr lang="en-US" altLang="en-US"/>
              <a:t>Business risks  - competition, return of investments, supplier interfaces</a:t>
            </a:r>
          </a:p>
          <a:p>
            <a:pPr eaLnBrk="1" hangingPunct="1"/>
            <a:r>
              <a:rPr lang="en-US" altLang="en-US"/>
              <a:t>Schedule risks - project dependencies, only 24 hours in a day</a:t>
            </a:r>
          </a:p>
          <a:p>
            <a:pPr eaLnBrk="1" hangingPunct="1"/>
            <a:endParaRPr lang="en-US" altLang="en-US"/>
          </a:p>
        </p:txBody>
      </p:sp>
      <p:sp>
        <p:nvSpPr>
          <p:cNvPr id="118788" name="Text Box 4">
            <a:extLst>
              <a:ext uri="{FF2B5EF4-FFF2-40B4-BE49-F238E27FC236}">
                <a16:creationId xmlns:a16="http://schemas.microsoft.com/office/drawing/2014/main" id="{D4F9587E-3C19-5364-98DE-4D50EC8F9CC0}"/>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An ongoing or upcoming concern that has a significant probability of adversely affecting the success of major milestones.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B43CBA9-B75D-F153-B605-1E5AF9611A9B}"/>
              </a:ext>
            </a:extLst>
          </p:cNvPr>
          <p:cNvSpPr>
            <a:spLocks noGrp="1" noChangeArrowheads="1"/>
          </p:cNvSpPr>
          <p:nvPr>
            <p:ph type="title"/>
          </p:nvPr>
        </p:nvSpPr>
        <p:spPr/>
        <p:txBody>
          <a:bodyPr/>
          <a:lstStyle/>
          <a:p>
            <a:pPr eaLnBrk="1" hangingPunct="1"/>
            <a:r>
              <a:rPr lang="en-US" altLang="en-US"/>
              <a:t>Risk Reduction</a:t>
            </a:r>
          </a:p>
        </p:txBody>
      </p:sp>
      <p:sp>
        <p:nvSpPr>
          <p:cNvPr id="119811" name="Rectangle 3">
            <a:extLst>
              <a:ext uri="{FF2B5EF4-FFF2-40B4-BE49-F238E27FC236}">
                <a16:creationId xmlns:a16="http://schemas.microsoft.com/office/drawing/2014/main" id="{4E5E88E8-672D-7B54-97D2-3461B5A0DB26}"/>
              </a:ext>
            </a:extLst>
          </p:cNvPr>
          <p:cNvSpPr>
            <a:spLocks noGrp="1" noChangeArrowheads="1"/>
          </p:cNvSpPr>
          <p:nvPr>
            <p:ph type="body" idx="1"/>
          </p:nvPr>
        </p:nvSpPr>
        <p:spPr>
          <a:xfrm>
            <a:off x="1639889" y="2201863"/>
            <a:ext cx="8912225" cy="3929062"/>
          </a:xfrm>
        </p:spPr>
        <p:txBody>
          <a:bodyPr/>
          <a:lstStyle/>
          <a:p>
            <a:pPr eaLnBrk="1" hangingPunct="1"/>
            <a:r>
              <a:rPr lang="en-US" altLang="en-US"/>
              <a:t>Early iterations should address the risks of highest magnitude.</a:t>
            </a:r>
          </a:p>
          <a:p>
            <a:pPr eaLnBrk="1" hangingPunct="1"/>
            <a:r>
              <a:rPr lang="en-US" altLang="en-US"/>
              <a:t>Risk assessment is a continuous process; risks change over time.</a:t>
            </a:r>
          </a:p>
          <a:p>
            <a:pPr eaLnBrk="1" hangingPunct="1"/>
            <a:r>
              <a:rPr lang="en-US" altLang="en-US"/>
              <a:t>An updated </a:t>
            </a:r>
            <a:r>
              <a:rPr lang="en-US" altLang="en-US">
                <a:solidFill>
                  <a:srgbClr val="000099"/>
                </a:solidFill>
              </a:rPr>
              <a:t>Risk List</a:t>
            </a:r>
            <a:r>
              <a:rPr lang="en-US" altLang="en-US"/>
              <a:t> is input to the activity </a:t>
            </a:r>
            <a:r>
              <a:rPr lang="en-US" altLang="en-US">
                <a:solidFill>
                  <a:srgbClr val="000099"/>
                </a:solidFill>
              </a:rPr>
              <a:t>Plan for Next Iteration</a:t>
            </a:r>
            <a:r>
              <a:rPr lang="en-US" altLang="en-US"/>
              <a:t>.</a:t>
            </a:r>
          </a:p>
          <a:p>
            <a:pPr eaLnBrk="1" hangingPunct="1"/>
            <a:endParaRPr lang="en-US" altLang="en-US"/>
          </a:p>
        </p:txBody>
      </p:sp>
      <p:sp>
        <p:nvSpPr>
          <p:cNvPr id="119812" name="Text Box 4">
            <a:extLst>
              <a:ext uri="{FF2B5EF4-FFF2-40B4-BE49-F238E27FC236}">
                <a16:creationId xmlns:a16="http://schemas.microsoft.com/office/drawing/2014/main" id="{BB7BD855-13E3-E2E2-B902-0545DD133CE1}"/>
              </a:ext>
            </a:extLst>
          </p:cNvPr>
          <p:cNvSpPr txBox="1">
            <a:spLocks noChangeArrowheads="1"/>
          </p:cNvSpPr>
          <p:nvPr/>
        </p:nvSpPr>
        <p:spPr bwMode="auto">
          <a:xfrm>
            <a:off x="1616076" y="1487488"/>
            <a:ext cx="840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Tim Lister: All the risk-free projects have been done.</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E354068-2826-8A91-5DBB-0A45C6948B8C}"/>
              </a:ext>
            </a:extLst>
          </p:cNvPr>
          <p:cNvSpPr>
            <a:spLocks noGrp="1" noChangeArrowheads="1"/>
          </p:cNvSpPr>
          <p:nvPr>
            <p:ph type="title"/>
          </p:nvPr>
        </p:nvSpPr>
        <p:spPr/>
        <p:txBody>
          <a:bodyPr/>
          <a:lstStyle/>
          <a:p>
            <a:pPr eaLnBrk="1" hangingPunct="1"/>
            <a:r>
              <a:rPr lang="en-US" altLang="en-US"/>
              <a:t>The Concept of Measurement</a:t>
            </a:r>
          </a:p>
        </p:txBody>
      </p:sp>
      <p:sp>
        <p:nvSpPr>
          <p:cNvPr id="120835" name="Rectangle 3">
            <a:extLst>
              <a:ext uri="{FF2B5EF4-FFF2-40B4-BE49-F238E27FC236}">
                <a16:creationId xmlns:a16="http://schemas.microsoft.com/office/drawing/2014/main" id="{19AB7E29-147C-E626-7B9D-5AD7F8E2D9E1}"/>
              </a:ext>
            </a:extLst>
          </p:cNvPr>
          <p:cNvSpPr>
            <a:spLocks noGrp="1" noChangeArrowheads="1"/>
          </p:cNvSpPr>
          <p:nvPr>
            <p:ph type="body" idx="1"/>
          </p:nvPr>
        </p:nvSpPr>
        <p:spPr>
          <a:xfrm>
            <a:off x="1639889" y="2965451"/>
            <a:ext cx="8912225" cy="3165475"/>
          </a:xfrm>
        </p:spPr>
        <p:txBody>
          <a:bodyPr/>
          <a:lstStyle/>
          <a:p>
            <a:pPr eaLnBrk="1" hangingPunct="1"/>
            <a:r>
              <a:rPr lang="en-US" altLang="en-US" b="1"/>
              <a:t>Completeness</a:t>
            </a:r>
            <a:r>
              <a:rPr lang="en-US" altLang="en-US"/>
              <a:t> - measurements derived under this aspect, either through audits or raw data, are useful in determining the overall completeness status of the project</a:t>
            </a:r>
          </a:p>
          <a:p>
            <a:pPr eaLnBrk="1" hangingPunct="1"/>
            <a:r>
              <a:rPr lang="en-US" altLang="en-US" b="1"/>
              <a:t>Quality</a:t>
            </a:r>
            <a:r>
              <a:rPr lang="en-US" altLang="en-US"/>
              <a:t> – measurements describe the state of the product based on the type, number, rate, and severity of defects found and fixed during the course of product development</a:t>
            </a:r>
          </a:p>
          <a:p>
            <a:pPr eaLnBrk="1" hangingPunct="1"/>
            <a:endParaRPr lang="en-US" altLang="en-US"/>
          </a:p>
        </p:txBody>
      </p:sp>
      <p:sp>
        <p:nvSpPr>
          <p:cNvPr id="120836" name="Text Box 4">
            <a:extLst>
              <a:ext uri="{FF2B5EF4-FFF2-40B4-BE49-F238E27FC236}">
                <a16:creationId xmlns:a16="http://schemas.microsoft.com/office/drawing/2014/main" id="{63504622-2276-FD99-7A9D-F3D967F0D3B3}"/>
              </a:ext>
            </a:extLst>
          </p:cNvPr>
          <p:cNvSpPr txBox="1">
            <a:spLocks noChangeArrowheads="1"/>
          </p:cNvSpPr>
          <p:nvPr/>
        </p:nvSpPr>
        <p:spPr bwMode="auto">
          <a:xfrm>
            <a:off x="1616076" y="1487489"/>
            <a:ext cx="8890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measurement is used to evaluate how close or far is the project from the plan objectives in terms of completeness, quality, and compliance with requirements.</a:t>
            </a:r>
          </a:p>
        </p:txBody>
      </p:sp>
      <p:sp>
        <p:nvSpPr>
          <p:cNvPr id="120837" name="AutoShape 5">
            <a:extLst>
              <a:ext uri="{FF2B5EF4-FFF2-40B4-BE49-F238E27FC236}">
                <a16:creationId xmlns:a16="http://schemas.microsoft.com/office/drawing/2014/main" id="{BBBB84A2-F6FE-04D9-E192-3A1DDD2913B1}"/>
              </a:ext>
            </a:extLst>
          </p:cNvPr>
          <p:cNvSpPr>
            <a:spLocks noChangeArrowheads="1"/>
          </p:cNvSpPr>
          <p:nvPr/>
        </p:nvSpPr>
        <p:spPr bwMode="auto">
          <a:xfrm>
            <a:off x="3949702" y="5683251"/>
            <a:ext cx="6897687" cy="942975"/>
          </a:xfrm>
          <a:prstGeom prst="wedgeRectCallout">
            <a:avLst>
              <a:gd name="adj1" fmla="val -57870"/>
              <a:gd name="adj2" fmla="val -77440"/>
            </a:avLst>
          </a:prstGeom>
          <a:solidFill>
            <a:schemeClr val="folHlink"/>
          </a:solidFill>
          <a:ln w="12700">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Measurement is a key technique used to control projects!</a:t>
            </a:r>
            <a:endParaRPr lang="en-US" altLang="en-US" sz="2400">
              <a:cs typeface="Arial" panose="020B0604020202020204" pitchFamily="3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945FF36-76BE-7F95-16E7-D2EF30CC1451}"/>
              </a:ext>
            </a:extLst>
          </p:cNvPr>
          <p:cNvSpPr>
            <a:spLocks noGrp="1" noChangeArrowheads="1"/>
          </p:cNvSpPr>
          <p:nvPr>
            <p:ph type="title"/>
          </p:nvPr>
        </p:nvSpPr>
        <p:spPr/>
        <p:txBody>
          <a:bodyPr/>
          <a:lstStyle/>
          <a:p>
            <a:pPr eaLnBrk="1" hangingPunct="1"/>
            <a:r>
              <a:rPr lang="en-US" altLang="en-US"/>
              <a:t>Workflow</a:t>
            </a:r>
          </a:p>
        </p:txBody>
      </p:sp>
      <p:grpSp>
        <p:nvGrpSpPr>
          <p:cNvPr id="121859" name="Group 204">
            <a:extLst>
              <a:ext uri="{FF2B5EF4-FFF2-40B4-BE49-F238E27FC236}">
                <a16:creationId xmlns:a16="http://schemas.microsoft.com/office/drawing/2014/main" id="{543F3C2C-2073-1493-F747-2779AC4D2308}"/>
              </a:ext>
            </a:extLst>
          </p:cNvPr>
          <p:cNvGrpSpPr>
            <a:grpSpLocks/>
          </p:cNvGrpSpPr>
          <p:nvPr/>
        </p:nvGrpSpPr>
        <p:grpSpPr bwMode="auto">
          <a:xfrm>
            <a:off x="2166939" y="15875"/>
            <a:ext cx="8602663" cy="6737350"/>
            <a:chOff x="644" y="10"/>
            <a:chExt cx="5419" cy="4244"/>
          </a:xfrm>
        </p:grpSpPr>
        <p:sp>
          <p:nvSpPr>
            <p:cNvPr id="121860" name="Line 4">
              <a:extLst>
                <a:ext uri="{FF2B5EF4-FFF2-40B4-BE49-F238E27FC236}">
                  <a16:creationId xmlns:a16="http://schemas.microsoft.com/office/drawing/2014/main" id="{D71671F5-938C-A03D-7E71-204693981A09}"/>
                </a:ext>
              </a:extLst>
            </p:cNvPr>
            <p:cNvSpPr>
              <a:spLocks noChangeShapeType="1"/>
            </p:cNvSpPr>
            <p:nvPr/>
          </p:nvSpPr>
          <p:spPr bwMode="auto">
            <a:xfrm>
              <a:off x="3342" y="656"/>
              <a:ext cx="2219"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21861" name="Group 5">
              <a:extLst>
                <a:ext uri="{FF2B5EF4-FFF2-40B4-BE49-F238E27FC236}">
                  <a16:creationId xmlns:a16="http://schemas.microsoft.com/office/drawing/2014/main" id="{E2934F19-034F-4E46-A657-007A7839BA06}"/>
                </a:ext>
              </a:extLst>
            </p:cNvPr>
            <p:cNvGrpSpPr>
              <a:grpSpLocks/>
            </p:cNvGrpSpPr>
            <p:nvPr/>
          </p:nvGrpSpPr>
          <p:grpSpPr bwMode="auto">
            <a:xfrm>
              <a:off x="3422" y="4031"/>
              <a:ext cx="223" cy="223"/>
              <a:chOff x="2881" y="3966"/>
              <a:chExt cx="282" cy="282"/>
            </a:xfrm>
          </p:grpSpPr>
          <p:sp>
            <p:nvSpPr>
              <p:cNvPr id="122054" name="Oval 6">
                <a:extLst>
                  <a:ext uri="{FF2B5EF4-FFF2-40B4-BE49-F238E27FC236}">
                    <a16:creationId xmlns:a16="http://schemas.microsoft.com/office/drawing/2014/main" id="{6F69B796-AE42-88A7-B99B-A522CCC72BDA}"/>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55" name="Oval 7">
                <a:extLst>
                  <a:ext uri="{FF2B5EF4-FFF2-40B4-BE49-F238E27FC236}">
                    <a16:creationId xmlns:a16="http://schemas.microsoft.com/office/drawing/2014/main" id="{A464E696-E002-AAB9-205E-40A40C89090C}"/>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862" name="AutoShape 9">
              <a:extLst>
                <a:ext uri="{FF2B5EF4-FFF2-40B4-BE49-F238E27FC236}">
                  <a16:creationId xmlns:a16="http://schemas.microsoft.com/office/drawing/2014/main" id="{EB07E11A-FD61-100C-7110-B12549D1594F}"/>
                </a:ext>
              </a:extLst>
            </p:cNvPr>
            <p:cNvSpPr>
              <a:spLocks noChangeArrowheads="1"/>
            </p:cNvSpPr>
            <p:nvPr/>
          </p:nvSpPr>
          <p:spPr bwMode="auto">
            <a:xfrm>
              <a:off x="3670" y="283"/>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21863" name="Group 10">
              <a:extLst>
                <a:ext uri="{FF2B5EF4-FFF2-40B4-BE49-F238E27FC236}">
                  <a16:creationId xmlns:a16="http://schemas.microsoft.com/office/drawing/2014/main" id="{97BD6FF7-B531-27C6-88DB-5EC3A1D1A521}"/>
                </a:ext>
              </a:extLst>
            </p:cNvPr>
            <p:cNvGrpSpPr>
              <a:grpSpLocks/>
            </p:cNvGrpSpPr>
            <p:nvPr/>
          </p:nvGrpSpPr>
          <p:grpSpPr bwMode="auto">
            <a:xfrm>
              <a:off x="912" y="771"/>
              <a:ext cx="665" cy="511"/>
              <a:chOff x="2054" y="2674"/>
              <a:chExt cx="940" cy="736"/>
            </a:xfrm>
          </p:grpSpPr>
          <p:grpSp>
            <p:nvGrpSpPr>
              <p:cNvPr id="122044" name="Group 11">
                <a:extLst>
                  <a:ext uri="{FF2B5EF4-FFF2-40B4-BE49-F238E27FC236}">
                    <a16:creationId xmlns:a16="http://schemas.microsoft.com/office/drawing/2014/main" id="{37A3632B-E064-1B6F-E37E-0BC92BB56952}"/>
                  </a:ext>
                </a:extLst>
              </p:cNvPr>
              <p:cNvGrpSpPr>
                <a:grpSpLocks/>
              </p:cNvGrpSpPr>
              <p:nvPr/>
            </p:nvGrpSpPr>
            <p:grpSpPr bwMode="auto">
              <a:xfrm>
                <a:off x="2247" y="2674"/>
                <a:ext cx="460" cy="314"/>
                <a:chOff x="1383" y="1958"/>
                <a:chExt cx="848" cy="607"/>
              </a:xfrm>
            </p:grpSpPr>
            <p:sp>
              <p:nvSpPr>
                <p:cNvPr id="1110028" name="AutoShape 12">
                  <a:extLst>
                    <a:ext uri="{FF2B5EF4-FFF2-40B4-BE49-F238E27FC236}">
                      <a16:creationId xmlns:a16="http://schemas.microsoft.com/office/drawing/2014/main" id="{AA0E1902-6504-AB8E-D983-05B44508A3FA}"/>
                    </a:ext>
                  </a:extLst>
                </p:cNvPr>
                <p:cNvSpPr>
                  <a:spLocks noChangeArrowheads="1"/>
                </p:cNvSpPr>
                <p:nvPr/>
              </p:nvSpPr>
              <p:spPr bwMode="auto">
                <a:xfrm>
                  <a:off x="1384"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2047" name="Group 13">
                  <a:extLst>
                    <a:ext uri="{FF2B5EF4-FFF2-40B4-BE49-F238E27FC236}">
                      <a16:creationId xmlns:a16="http://schemas.microsoft.com/office/drawing/2014/main" id="{BEF15062-BE93-CD5A-B056-CC2CA88ACEF2}"/>
                    </a:ext>
                  </a:extLst>
                </p:cNvPr>
                <p:cNvGrpSpPr>
                  <a:grpSpLocks/>
                </p:cNvGrpSpPr>
                <p:nvPr/>
              </p:nvGrpSpPr>
              <p:grpSpPr bwMode="auto">
                <a:xfrm>
                  <a:off x="1692" y="2008"/>
                  <a:ext cx="210" cy="284"/>
                  <a:chOff x="3958" y="1770"/>
                  <a:chExt cx="629" cy="943"/>
                </a:xfrm>
              </p:grpSpPr>
              <p:sp>
                <p:nvSpPr>
                  <p:cNvPr id="122052" name="Freeform 14">
                    <a:extLst>
                      <a:ext uri="{FF2B5EF4-FFF2-40B4-BE49-F238E27FC236}">
                        <a16:creationId xmlns:a16="http://schemas.microsoft.com/office/drawing/2014/main" id="{63A826CF-5F52-2BC6-7865-652375BB63FA}"/>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53" name="Freeform 15">
                    <a:extLst>
                      <a:ext uri="{FF2B5EF4-FFF2-40B4-BE49-F238E27FC236}">
                        <a16:creationId xmlns:a16="http://schemas.microsoft.com/office/drawing/2014/main" id="{7DDD81E5-14E9-1848-A021-A3823CFC0AE0}"/>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2048" name="Group 16">
                  <a:extLst>
                    <a:ext uri="{FF2B5EF4-FFF2-40B4-BE49-F238E27FC236}">
                      <a16:creationId xmlns:a16="http://schemas.microsoft.com/office/drawing/2014/main" id="{E455C67B-4B98-5390-D6DD-9E2C212DFBBD}"/>
                    </a:ext>
                  </a:extLst>
                </p:cNvPr>
                <p:cNvGrpSpPr>
                  <a:grpSpLocks/>
                </p:cNvGrpSpPr>
                <p:nvPr/>
              </p:nvGrpSpPr>
              <p:grpSpPr bwMode="auto">
                <a:xfrm>
                  <a:off x="1486" y="2055"/>
                  <a:ext cx="250" cy="422"/>
                  <a:chOff x="1461" y="2355"/>
                  <a:chExt cx="250" cy="422"/>
                </a:xfrm>
              </p:grpSpPr>
              <p:sp>
                <p:nvSpPr>
                  <p:cNvPr id="122050" name="AutoShape 17">
                    <a:extLst>
                      <a:ext uri="{FF2B5EF4-FFF2-40B4-BE49-F238E27FC236}">
                        <a16:creationId xmlns:a16="http://schemas.microsoft.com/office/drawing/2014/main" id="{E381CDD5-AC17-E869-DD0F-D36D77BD2C0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51" name="Oval 18">
                    <a:extLst>
                      <a:ext uri="{FF2B5EF4-FFF2-40B4-BE49-F238E27FC236}">
                        <a16:creationId xmlns:a16="http://schemas.microsoft.com/office/drawing/2014/main" id="{66A91C73-810A-D029-1494-3CA5E6C8F113}"/>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49" name="AutoShape 19">
                  <a:extLst>
                    <a:ext uri="{FF2B5EF4-FFF2-40B4-BE49-F238E27FC236}">
                      <a16:creationId xmlns:a16="http://schemas.microsoft.com/office/drawing/2014/main" id="{9ACC38A8-EBB6-5B89-F290-8954ECE0F80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45" name="Text Box 20">
                <a:extLst>
                  <a:ext uri="{FF2B5EF4-FFF2-40B4-BE49-F238E27FC236}">
                    <a16:creationId xmlns:a16="http://schemas.microsoft.com/office/drawing/2014/main" id="{02F33390-A5BE-29D0-45A6-D22572914434}"/>
                  </a:ext>
                </a:extLst>
              </p:cNvPr>
              <p:cNvSpPr txBox="1">
                <a:spLocks noChangeArrowheads="1"/>
              </p:cNvSpPr>
              <p:nvPr/>
            </p:nvSpPr>
            <p:spPr bwMode="auto">
              <a:xfrm>
                <a:off x="2054" y="2995"/>
                <a:ext cx="94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Conceive</a:t>
                </a:r>
              </a:p>
              <a:p>
                <a:pPr eaLnBrk="1" hangingPunct="1"/>
                <a:r>
                  <a:rPr lang="en-US" altLang="en-US" sz="1200"/>
                  <a:t>New Project</a:t>
                </a:r>
                <a:endParaRPr lang="cs-CZ" altLang="en-US" sz="1200"/>
              </a:p>
            </p:txBody>
          </p:sp>
        </p:grpSp>
        <p:sp>
          <p:nvSpPr>
            <p:cNvPr id="121864" name="Oval 21">
              <a:extLst>
                <a:ext uri="{FF2B5EF4-FFF2-40B4-BE49-F238E27FC236}">
                  <a16:creationId xmlns:a16="http://schemas.microsoft.com/office/drawing/2014/main" id="{7F3723F4-4BCF-6984-840C-7F1EDE21DFE3}"/>
                </a:ext>
              </a:extLst>
            </p:cNvPr>
            <p:cNvSpPr>
              <a:spLocks noChangeArrowheads="1"/>
            </p:cNvSpPr>
            <p:nvPr/>
          </p:nvSpPr>
          <p:spPr bwMode="auto">
            <a:xfrm>
              <a:off x="3689" y="10"/>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21865" name="Group 22">
              <a:extLst>
                <a:ext uri="{FF2B5EF4-FFF2-40B4-BE49-F238E27FC236}">
                  <a16:creationId xmlns:a16="http://schemas.microsoft.com/office/drawing/2014/main" id="{9A65BF73-1DB4-BDFD-0752-3EE10714C980}"/>
                </a:ext>
              </a:extLst>
            </p:cNvPr>
            <p:cNvGrpSpPr>
              <a:grpSpLocks/>
            </p:cNvGrpSpPr>
            <p:nvPr/>
          </p:nvGrpSpPr>
          <p:grpSpPr bwMode="auto">
            <a:xfrm>
              <a:off x="1649" y="769"/>
              <a:ext cx="729" cy="511"/>
              <a:chOff x="2015" y="2674"/>
              <a:chExt cx="1030" cy="736"/>
            </a:xfrm>
          </p:grpSpPr>
          <p:grpSp>
            <p:nvGrpSpPr>
              <p:cNvPr id="122034" name="Group 23">
                <a:extLst>
                  <a:ext uri="{FF2B5EF4-FFF2-40B4-BE49-F238E27FC236}">
                    <a16:creationId xmlns:a16="http://schemas.microsoft.com/office/drawing/2014/main" id="{C29C214D-900D-6595-925F-52697A222A42}"/>
                  </a:ext>
                </a:extLst>
              </p:cNvPr>
              <p:cNvGrpSpPr>
                <a:grpSpLocks/>
              </p:cNvGrpSpPr>
              <p:nvPr/>
            </p:nvGrpSpPr>
            <p:grpSpPr bwMode="auto">
              <a:xfrm>
                <a:off x="2247" y="2674"/>
                <a:ext cx="460" cy="314"/>
                <a:chOff x="1383" y="1958"/>
                <a:chExt cx="848" cy="607"/>
              </a:xfrm>
            </p:grpSpPr>
            <p:sp>
              <p:nvSpPr>
                <p:cNvPr id="1110040" name="AutoShape 24">
                  <a:extLst>
                    <a:ext uri="{FF2B5EF4-FFF2-40B4-BE49-F238E27FC236}">
                      <a16:creationId xmlns:a16="http://schemas.microsoft.com/office/drawing/2014/main" id="{7E0FF5ED-3ACE-E85D-0099-C6A50131747D}"/>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2037" name="Group 25">
                  <a:extLst>
                    <a:ext uri="{FF2B5EF4-FFF2-40B4-BE49-F238E27FC236}">
                      <a16:creationId xmlns:a16="http://schemas.microsoft.com/office/drawing/2014/main" id="{4EA88955-9B02-4B44-049D-B787EA4CF81A}"/>
                    </a:ext>
                  </a:extLst>
                </p:cNvPr>
                <p:cNvGrpSpPr>
                  <a:grpSpLocks/>
                </p:cNvGrpSpPr>
                <p:nvPr/>
              </p:nvGrpSpPr>
              <p:grpSpPr bwMode="auto">
                <a:xfrm>
                  <a:off x="1692" y="2008"/>
                  <a:ext cx="210" cy="284"/>
                  <a:chOff x="3958" y="1770"/>
                  <a:chExt cx="629" cy="943"/>
                </a:xfrm>
              </p:grpSpPr>
              <p:sp>
                <p:nvSpPr>
                  <p:cNvPr id="122042" name="Freeform 26">
                    <a:extLst>
                      <a:ext uri="{FF2B5EF4-FFF2-40B4-BE49-F238E27FC236}">
                        <a16:creationId xmlns:a16="http://schemas.microsoft.com/office/drawing/2014/main" id="{A8CD6CFE-33E6-A05E-FCCE-B2F1FBA10D5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43" name="Freeform 27">
                    <a:extLst>
                      <a:ext uri="{FF2B5EF4-FFF2-40B4-BE49-F238E27FC236}">
                        <a16:creationId xmlns:a16="http://schemas.microsoft.com/office/drawing/2014/main" id="{DCA00733-CBDA-2FA0-A620-A532A2B0C57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2038" name="Group 28">
                  <a:extLst>
                    <a:ext uri="{FF2B5EF4-FFF2-40B4-BE49-F238E27FC236}">
                      <a16:creationId xmlns:a16="http://schemas.microsoft.com/office/drawing/2014/main" id="{B310B38F-926E-E0C8-17C5-6529F01ED7C3}"/>
                    </a:ext>
                  </a:extLst>
                </p:cNvPr>
                <p:cNvGrpSpPr>
                  <a:grpSpLocks/>
                </p:cNvGrpSpPr>
                <p:nvPr/>
              </p:nvGrpSpPr>
              <p:grpSpPr bwMode="auto">
                <a:xfrm>
                  <a:off x="1486" y="2055"/>
                  <a:ext cx="250" cy="422"/>
                  <a:chOff x="1461" y="2355"/>
                  <a:chExt cx="250" cy="422"/>
                </a:xfrm>
              </p:grpSpPr>
              <p:sp>
                <p:nvSpPr>
                  <p:cNvPr id="122040" name="AutoShape 29">
                    <a:extLst>
                      <a:ext uri="{FF2B5EF4-FFF2-40B4-BE49-F238E27FC236}">
                        <a16:creationId xmlns:a16="http://schemas.microsoft.com/office/drawing/2014/main" id="{4C33D844-2694-FA53-F7A6-2DFB1F023BE7}"/>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41" name="Oval 30">
                    <a:extLst>
                      <a:ext uri="{FF2B5EF4-FFF2-40B4-BE49-F238E27FC236}">
                        <a16:creationId xmlns:a16="http://schemas.microsoft.com/office/drawing/2014/main" id="{FFC03A5E-8D59-58D1-D88F-546CF4F5339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39" name="AutoShape 31">
                  <a:extLst>
                    <a:ext uri="{FF2B5EF4-FFF2-40B4-BE49-F238E27FC236}">
                      <a16:creationId xmlns:a16="http://schemas.microsoft.com/office/drawing/2014/main" id="{E0033AFB-E7AB-08B3-8276-2A57598A15C4}"/>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35" name="Text Box 32">
                <a:extLst>
                  <a:ext uri="{FF2B5EF4-FFF2-40B4-BE49-F238E27FC236}">
                    <a16:creationId xmlns:a16="http://schemas.microsoft.com/office/drawing/2014/main" id="{1094430B-EA3A-C7BA-A47F-4CE2814056A5}"/>
                  </a:ext>
                </a:extLst>
              </p:cNvPr>
              <p:cNvSpPr txBox="1">
                <a:spLocks noChangeArrowheads="1"/>
              </p:cNvSpPr>
              <p:nvPr/>
            </p:nvSpPr>
            <p:spPr bwMode="auto">
              <a:xfrm>
                <a:off x="2015" y="2995"/>
                <a:ext cx="103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for</a:t>
                </a:r>
              </a:p>
              <a:p>
                <a:pPr eaLnBrk="1" hangingPunct="1"/>
                <a:r>
                  <a:rPr lang="en-US" altLang="en-US" sz="1200"/>
                  <a:t>Next Iteration</a:t>
                </a:r>
                <a:endParaRPr lang="cs-CZ" altLang="en-US" sz="1200"/>
              </a:p>
            </p:txBody>
          </p:sp>
        </p:grpSp>
        <p:grpSp>
          <p:nvGrpSpPr>
            <p:cNvPr id="121866" name="Group 33">
              <a:extLst>
                <a:ext uri="{FF2B5EF4-FFF2-40B4-BE49-F238E27FC236}">
                  <a16:creationId xmlns:a16="http://schemas.microsoft.com/office/drawing/2014/main" id="{CE72A488-28B2-2D16-79B1-D21F2C59C063}"/>
                </a:ext>
              </a:extLst>
            </p:cNvPr>
            <p:cNvGrpSpPr>
              <a:grpSpLocks/>
            </p:cNvGrpSpPr>
            <p:nvPr/>
          </p:nvGrpSpPr>
          <p:grpSpPr bwMode="auto">
            <a:xfrm>
              <a:off x="3301" y="759"/>
              <a:ext cx="495" cy="511"/>
              <a:chOff x="2176" y="2674"/>
              <a:chExt cx="700" cy="736"/>
            </a:xfrm>
          </p:grpSpPr>
          <p:grpSp>
            <p:nvGrpSpPr>
              <p:cNvPr id="122024" name="Group 34">
                <a:extLst>
                  <a:ext uri="{FF2B5EF4-FFF2-40B4-BE49-F238E27FC236}">
                    <a16:creationId xmlns:a16="http://schemas.microsoft.com/office/drawing/2014/main" id="{F2A4271D-350A-1176-938F-129155C4B92F}"/>
                  </a:ext>
                </a:extLst>
              </p:cNvPr>
              <p:cNvGrpSpPr>
                <a:grpSpLocks/>
              </p:cNvGrpSpPr>
              <p:nvPr/>
            </p:nvGrpSpPr>
            <p:grpSpPr bwMode="auto">
              <a:xfrm>
                <a:off x="2247" y="2674"/>
                <a:ext cx="460" cy="314"/>
                <a:chOff x="1383" y="1958"/>
                <a:chExt cx="848" cy="607"/>
              </a:xfrm>
            </p:grpSpPr>
            <p:sp>
              <p:nvSpPr>
                <p:cNvPr id="1110051" name="AutoShape 35">
                  <a:extLst>
                    <a:ext uri="{FF2B5EF4-FFF2-40B4-BE49-F238E27FC236}">
                      <a16:creationId xmlns:a16="http://schemas.microsoft.com/office/drawing/2014/main" id="{46FC146D-432C-27D0-FDB0-2F878021F459}"/>
                    </a:ext>
                  </a:extLst>
                </p:cNvPr>
                <p:cNvSpPr>
                  <a:spLocks noChangeArrowheads="1"/>
                </p:cNvSpPr>
                <p:nvPr/>
              </p:nvSpPr>
              <p:spPr bwMode="auto">
                <a:xfrm>
                  <a:off x="1382"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2027" name="Group 36">
                  <a:extLst>
                    <a:ext uri="{FF2B5EF4-FFF2-40B4-BE49-F238E27FC236}">
                      <a16:creationId xmlns:a16="http://schemas.microsoft.com/office/drawing/2014/main" id="{9501D112-1BD0-0B37-E4D5-F4214ACEDEB6}"/>
                    </a:ext>
                  </a:extLst>
                </p:cNvPr>
                <p:cNvGrpSpPr>
                  <a:grpSpLocks/>
                </p:cNvGrpSpPr>
                <p:nvPr/>
              </p:nvGrpSpPr>
              <p:grpSpPr bwMode="auto">
                <a:xfrm>
                  <a:off x="1692" y="2008"/>
                  <a:ext cx="210" cy="284"/>
                  <a:chOff x="3958" y="1770"/>
                  <a:chExt cx="629" cy="943"/>
                </a:xfrm>
              </p:grpSpPr>
              <p:sp>
                <p:nvSpPr>
                  <p:cNvPr id="122032" name="Freeform 37">
                    <a:extLst>
                      <a:ext uri="{FF2B5EF4-FFF2-40B4-BE49-F238E27FC236}">
                        <a16:creationId xmlns:a16="http://schemas.microsoft.com/office/drawing/2014/main" id="{57B81E67-7F99-A2F1-DFA0-3250DC48E94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33" name="Freeform 38">
                    <a:extLst>
                      <a:ext uri="{FF2B5EF4-FFF2-40B4-BE49-F238E27FC236}">
                        <a16:creationId xmlns:a16="http://schemas.microsoft.com/office/drawing/2014/main" id="{A1E62888-2B0A-0747-5BB8-D7744314FC1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2028" name="Group 39">
                  <a:extLst>
                    <a:ext uri="{FF2B5EF4-FFF2-40B4-BE49-F238E27FC236}">
                      <a16:creationId xmlns:a16="http://schemas.microsoft.com/office/drawing/2014/main" id="{6021CC32-6093-3976-9362-CC5014AE2384}"/>
                    </a:ext>
                  </a:extLst>
                </p:cNvPr>
                <p:cNvGrpSpPr>
                  <a:grpSpLocks/>
                </p:cNvGrpSpPr>
                <p:nvPr/>
              </p:nvGrpSpPr>
              <p:grpSpPr bwMode="auto">
                <a:xfrm>
                  <a:off x="1486" y="2055"/>
                  <a:ext cx="250" cy="422"/>
                  <a:chOff x="1461" y="2355"/>
                  <a:chExt cx="250" cy="422"/>
                </a:xfrm>
              </p:grpSpPr>
              <p:sp>
                <p:nvSpPr>
                  <p:cNvPr id="122030" name="AutoShape 40">
                    <a:extLst>
                      <a:ext uri="{FF2B5EF4-FFF2-40B4-BE49-F238E27FC236}">
                        <a16:creationId xmlns:a16="http://schemas.microsoft.com/office/drawing/2014/main" id="{7CEB0BA2-33B5-ECC4-2A41-BCBCA3421ACD}"/>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31" name="Oval 41">
                    <a:extLst>
                      <a:ext uri="{FF2B5EF4-FFF2-40B4-BE49-F238E27FC236}">
                        <a16:creationId xmlns:a16="http://schemas.microsoft.com/office/drawing/2014/main" id="{A612FB24-67A2-AD70-1C0B-D6CEF04BD82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29" name="AutoShape 42">
                  <a:extLst>
                    <a:ext uri="{FF2B5EF4-FFF2-40B4-BE49-F238E27FC236}">
                      <a16:creationId xmlns:a16="http://schemas.microsoft.com/office/drawing/2014/main" id="{55120B2F-B397-5996-A3ED-6375625608B8}"/>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25" name="Text Box 43">
                <a:extLst>
                  <a:ext uri="{FF2B5EF4-FFF2-40B4-BE49-F238E27FC236}">
                    <a16:creationId xmlns:a16="http://schemas.microsoft.com/office/drawing/2014/main" id="{288B81B9-BF76-0511-5D78-C03039E42ABA}"/>
                  </a:ext>
                </a:extLst>
              </p:cNvPr>
              <p:cNvSpPr txBox="1">
                <a:spLocks noChangeArrowheads="1"/>
              </p:cNvSpPr>
              <p:nvPr/>
            </p:nvSpPr>
            <p:spPr bwMode="auto">
              <a:xfrm>
                <a:off x="2176" y="2995"/>
                <a:ext cx="70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a:t>
                </a:r>
              </a:p>
              <a:p>
                <a:pPr eaLnBrk="1" hangingPunct="1"/>
                <a:r>
                  <a:rPr lang="en-US" altLang="en-US" sz="1200"/>
                  <a:t>Iteration</a:t>
                </a:r>
                <a:endParaRPr lang="cs-CZ" altLang="en-US" sz="1200"/>
              </a:p>
            </p:txBody>
          </p:sp>
        </p:grpSp>
        <p:grpSp>
          <p:nvGrpSpPr>
            <p:cNvPr id="121867" name="Group 44">
              <a:extLst>
                <a:ext uri="{FF2B5EF4-FFF2-40B4-BE49-F238E27FC236}">
                  <a16:creationId xmlns:a16="http://schemas.microsoft.com/office/drawing/2014/main" id="{E23DDE2E-1155-4A83-AA23-ABD22A343872}"/>
                </a:ext>
              </a:extLst>
            </p:cNvPr>
            <p:cNvGrpSpPr>
              <a:grpSpLocks/>
            </p:cNvGrpSpPr>
            <p:nvPr/>
          </p:nvGrpSpPr>
          <p:grpSpPr bwMode="auto">
            <a:xfrm>
              <a:off x="3131" y="1618"/>
              <a:ext cx="862" cy="511"/>
              <a:chOff x="1922" y="2674"/>
              <a:chExt cx="1219" cy="736"/>
            </a:xfrm>
          </p:grpSpPr>
          <p:grpSp>
            <p:nvGrpSpPr>
              <p:cNvPr id="122014" name="Group 45">
                <a:extLst>
                  <a:ext uri="{FF2B5EF4-FFF2-40B4-BE49-F238E27FC236}">
                    <a16:creationId xmlns:a16="http://schemas.microsoft.com/office/drawing/2014/main" id="{830EB0A7-BD13-327E-6991-DF4A11835B7F}"/>
                  </a:ext>
                </a:extLst>
              </p:cNvPr>
              <p:cNvGrpSpPr>
                <a:grpSpLocks/>
              </p:cNvGrpSpPr>
              <p:nvPr/>
            </p:nvGrpSpPr>
            <p:grpSpPr bwMode="auto">
              <a:xfrm>
                <a:off x="2247" y="2674"/>
                <a:ext cx="460" cy="314"/>
                <a:chOff x="1383" y="1958"/>
                <a:chExt cx="848" cy="607"/>
              </a:xfrm>
            </p:grpSpPr>
            <p:sp>
              <p:nvSpPr>
                <p:cNvPr id="1110062" name="AutoShape 46">
                  <a:extLst>
                    <a:ext uri="{FF2B5EF4-FFF2-40B4-BE49-F238E27FC236}">
                      <a16:creationId xmlns:a16="http://schemas.microsoft.com/office/drawing/2014/main" id="{409A2F7B-9476-DA38-4E17-9898A95D806A}"/>
                    </a:ext>
                  </a:extLst>
                </p:cNvPr>
                <p:cNvSpPr>
                  <a:spLocks noChangeArrowheads="1"/>
                </p:cNvSpPr>
                <p:nvPr/>
              </p:nvSpPr>
              <p:spPr bwMode="auto">
                <a:xfrm>
                  <a:off x="1383"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2017" name="Group 47">
                  <a:extLst>
                    <a:ext uri="{FF2B5EF4-FFF2-40B4-BE49-F238E27FC236}">
                      <a16:creationId xmlns:a16="http://schemas.microsoft.com/office/drawing/2014/main" id="{EAC8A8D3-84C7-20B8-9980-83C9359637D5}"/>
                    </a:ext>
                  </a:extLst>
                </p:cNvPr>
                <p:cNvGrpSpPr>
                  <a:grpSpLocks/>
                </p:cNvGrpSpPr>
                <p:nvPr/>
              </p:nvGrpSpPr>
              <p:grpSpPr bwMode="auto">
                <a:xfrm>
                  <a:off x="1692" y="2008"/>
                  <a:ext cx="210" cy="284"/>
                  <a:chOff x="3958" y="1770"/>
                  <a:chExt cx="629" cy="943"/>
                </a:xfrm>
              </p:grpSpPr>
              <p:sp>
                <p:nvSpPr>
                  <p:cNvPr id="122022" name="Freeform 48">
                    <a:extLst>
                      <a:ext uri="{FF2B5EF4-FFF2-40B4-BE49-F238E27FC236}">
                        <a16:creationId xmlns:a16="http://schemas.microsoft.com/office/drawing/2014/main" id="{83AD3145-687A-8EE6-35EE-0D2ACA97FB1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23" name="Freeform 49">
                    <a:extLst>
                      <a:ext uri="{FF2B5EF4-FFF2-40B4-BE49-F238E27FC236}">
                        <a16:creationId xmlns:a16="http://schemas.microsoft.com/office/drawing/2014/main" id="{5C1D9B99-03AA-51B7-AE1E-D830A9E717B6}"/>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2018" name="Group 50">
                  <a:extLst>
                    <a:ext uri="{FF2B5EF4-FFF2-40B4-BE49-F238E27FC236}">
                      <a16:creationId xmlns:a16="http://schemas.microsoft.com/office/drawing/2014/main" id="{B5E4E6A8-502E-20B2-4CA3-02F205E7A388}"/>
                    </a:ext>
                  </a:extLst>
                </p:cNvPr>
                <p:cNvGrpSpPr>
                  <a:grpSpLocks/>
                </p:cNvGrpSpPr>
                <p:nvPr/>
              </p:nvGrpSpPr>
              <p:grpSpPr bwMode="auto">
                <a:xfrm>
                  <a:off x="1486" y="2055"/>
                  <a:ext cx="250" cy="422"/>
                  <a:chOff x="1461" y="2355"/>
                  <a:chExt cx="250" cy="422"/>
                </a:xfrm>
              </p:grpSpPr>
              <p:sp>
                <p:nvSpPr>
                  <p:cNvPr id="122020" name="AutoShape 51">
                    <a:extLst>
                      <a:ext uri="{FF2B5EF4-FFF2-40B4-BE49-F238E27FC236}">
                        <a16:creationId xmlns:a16="http://schemas.microsoft.com/office/drawing/2014/main" id="{90598F50-F6EC-04B2-B9CA-B53DE51E49DD}"/>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21" name="Oval 52">
                    <a:extLst>
                      <a:ext uri="{FF2B5EF4-FFF2-40B4-BE49-F238E27FC236}">
                        <a16:creationId xmlns:a16="http://schemas.microsoft.com/office/drawing/2014/main" id="{E4237806-4104-3659-27C8-030DCCDF296E}"/>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19" name="AutoShape 53">
                  <a:extLst>
                    <a:ext uri="{FF2B5EF4-FFF2-40B4-BE49-F238E27FC236}">
                      <a16:creationId xmlns:a16="http://schemas.microsoft.com/office/drawing/2014/main" id="{A43F6A52-5CF4-62D7-94D8-370663B67E6A}"/>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15" name="Text Box 54">
                <a:extLst>
                  <a:ext uri="{FF2B5EF4-FFF2-40B4-BE49-F238E27FC236}">
                    <a16:creationId xmlns:a16="http://schemas.microsoft.com/office/drawing/2014/main" id="{48628102-B518-3F4E-35F0-418ABE2E92CE}"/>
                  </a:ext>
                </a:extLst>
              </p:cNvPr>
              <p:cNvSpPr txBox="1">
                <a:spLocks noChangeArrowheads="1"/>
              </p:cNvSpPr>
              <p:nvPr/>
            </p:nvSpPr>
            <p:spPr bwMode="auto">
              <a:xfrm>
                <a:off x="1922" y="2995"/>
                <a:ext cx="1219"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Evaluate Project</a:t>
                </a:r>
              </a:p>
              <a:p>
                <a:pPr eaLnBrk="1" hangingPunct="1"/>
                <a:r>
                  <a:rPr lang="en-US" altLang="en-US" sz="1200"/>
                  <a:t>Scope and Risk</a:t>
                </a:r>
                <a:endParaRPr lang="cs-CZ" altLang="en-US" sz="1200"/>
              </a:p>
            </p:txBody>
          </p:sp>
        </p:grpSp>
        <p:grpSp>
          <p:nvGrpSpPr>
            <p:cNvPr id="121868" name="Group 55">
              <a:extLst>
                <a:ext uri="{FF2B5EF4-FFF2-40B4-BE49-F238E27FC236}">
                  <a16:creationId xmlns:a16="http://schemas.microsoft.com/office/drawing/2014/main" id="{5CE873E4-1BCA-40D0-7B3D-EEAA9671BBC1}"/>
                </a:ext>
              </a:extLst>
            </p:cNvPr>
            <p:cNvGrpSpPr>
              <a:grpSpLocks/>
            </p:cNvGrpSpPr>
            <p:nvPr/>
          </p:nvGrpSpPr>
          <p:grpSpPr bwMode="auto">
            <a:xfrm>
              <a:off x="822" y="1345"/>
              <a:ext cx="862" cy="511"/>
              <a:chOff x="1915" y="2674"/>
              <a:chExt cx="1219" cy="736"/>
            </a:xfrm>
          </p:grpSpPr>
          <p:grpSp>
            <p:nvGrpSpPr>
              <p:cNvPr id="122004" name="Group 56">
                <a:extLst>
                  <a:ext uri="{FF2B5EF4-FFF2-40B4-BE49-F238E27FC236}">
                    <a16:creationId xmlns:a16="http://schemas.microsoft.com/office/drawing/2014/main" id="{71F7CF0A-B0FE-A2D5-D903-18F8B208696A}"/>
                  </a:ext>
                </a:extLst>
              </p:cNvPr>
              <p:cNvGrpSpPr>
                <a:grpSpLocks/>
              </p:cNvGrpSpPr>
              <p:nvPr/>
            </p:nvGrpSpPr>
            <p:grpSpPr bwMode="auto">
              <a:xfrm>
                <a:off x="2247" y="2674"/>
                <a:ext cx="460" cy="314"/>
                <a:chOff x="1383" y="1958"/>
                <a:chExt cx="848" cy="607"/>
              </a:xfrm>
            </p:grpSpPr>
            <p:sp>
              <p:nvSpPr>
                <p:cNvPr id="1110073" name="AutoShape 57">
                  <a:extLst>
                    <a:ext uri="{FF2B5EF4-FFF2-40B4-BE49-F238E27FC236}">
                      <a16:creationId xmlns:a16="http://schemas.microsoft.com/office/drawing/2014/main" id="{7BA91A1A-E546-3F8A-2A55-E1FDFCDFC305}"/>
                    </a:ext>
                  </a:extLst>
                </p:cNvPr>
                <p:cNvSpPr>
                  <a:spLocks noChangeArrowheads="1"/>
                </p:cNvSpPr>
                <p:nvPr/>
              </p:nvSpPr>
              <p:spPr bwMode="auto">
                <a:xfrm>
                  <a:off x="1384" y="1958"/>
                  <a:ext cx="847"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2007" name="Group 58">
                  <a:extLst>
                    <a:ext uri="{FF2B5EF4-FFF2-40B4-BE49-F238E27FC236}">
                      <a16:creationId xmlns:a16="http://schemas.microsoft.com/office/drawing/2014/main" id="{3A1E65AC-D9C3-15AF-4EA9-98699B016263}"/>
                    </a:ext>
                  </a:extLst>
                </p:cNvPr>
                <p:cNvGrpSpPr>
                  <a:grpSpLocks/>
                </p:cNvGrpSpPr>
                <p:nvPr/>
              </p:nvGrpSpPr>
              <p:grpSpPr bwMode="auto">
                <a:xfrm>
                  <a:off x="1692" y="2008"/>
                  <a:ext cx="210" cy="284"/>
                  <a:chOff x="3958" y="1770"/>
                  <a:chExt cx="629" cy="943"/>
                </a:xfrm>
              </p:grpSpPr>
              <p:sp>
                <p:nvSpPr>
                  <p:cNvPr id="122012" name="Freeform 59">
                    <a:extLst>
                      <a:ext uri="{FF2B5EF4-FFF2-40B4-BE49-F238E27FC236}">
                        <a16:creationId xmlns:a16="http://schemas.microsoft.com/office/drawing/2014/main" id="{DABA5580-8598-30FA-73B5-6D862B3D60C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13" name="Freeform 60">
                    <a:extLst>
                      <a:ext uri="{FF2B5EF4-FFF2-40B4-BE49-F238E27FC236}">
                        <a16:creationId xmlns:a16="http://schemas.microsoft.com/office/drawing/2014/main" id="{F785744B-7B71-3555-8182-CAECD5B28CA6}"/>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2008" name="Group 61">
                  <a:extLst>
                    <a:ext uri="{FF2B5EF4-FFF2-40B4-BE49-F238E27FC236}">
                      <a16:creationId xmlns:a16="http://schemas.microsoft.com/office/drawing/2014/main" id="{65B5536F-3897-9F86-2866-DC9B3809F7F1}"/>
                    </a:ext>
                  </a:extLst>
                </p:cNvPr>
                <p:cNvGrpSpPr>
                  <a:grpSpLocks/>
                </p:cNvGrpSpPr>
                <p:nvPr/>
              </p:nvGrpSpPr>
              <p:grpSpPr bwMode="auto">
                <a:xfrm>
                  <a:off x="1486" y="2055"/>
                  <a:ext cx="250" cy="422"/>
                  <a:chOff x="1461" y="2355"/>
                  <a:chExt cx="250" cy="422"/>
                </a:xfrm>
              </p:grpSpPr>
              <p:sp>
                <p:nvSpPr>
                  <p:cNvPr id="122010" name="AutoShape 62">
                    <a:extLst>
                      <a:ext uri="{FF2B5EF4-FFF2-40B4-BE49-F238E27FC236}">
                        <a16:creationId xmlns:a16="http://schemas.microsoft.com/office/drawing/2014/main" id="{59CC9A2E-9FCF-89CF-A980-92BF7984BD75}"/>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11" name="Oval 63">
                    <a:extLst>
                      <a:ext uri="{FF2B5EF4-FFF2-40B4-BE49-F238E27FC236}">
                        <a16:creationId xmlns:a16="http://schemas.microsoft.com/office/drawing/2014/main" id="{222A614A-759A-160D-0CCE-21B32F9FC97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09" name="AutoShape 64">
                  <a:extLst>
                    <a:ext uri="{FF2B5EF4-FFF2-40B4-BE49-F238E27FC236}">
                      <a16:creationId xmlns:a16="http://schemas.microsoft.com/office/drawing/2014/main" id="{8141E446-5F44-1C4B-0E1C-ADC9A7F80EA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2005" name="Text Box 65">
                <a:extLst>
                  <a:ext uri="{FF2B5EF4-FFF2-40B4-BE49-F238E27FC236}">
                    <a16:creationId xmlns:a16="http://schemas.microsoft.com/office/drawing/2014/main" id="{9696A276-160E-B50B-E7F6-36C50F84F6A2}"/>
                  </a:ext>
                </a:extLst>
              </p:cNvPr>
              <p:cNvSpPr txBox="1">
                <a:spLocks noChangeArrowheads="1"/>
              </p:cNvSpPr>
              <p:nvPr/>
            </p:nvSpPr>
            <p:spPr bwMode="auto">
              <a:xfrm>
                <a:off x="1915" y="2995"/>
                <a:ext cx="1219"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Evaluate Project</a:t>
                </a:r>
              </a:p>
              <a:p>
                <a:pPr eaLnBrk="1" hangingPunct="1"/>
                <a:r>
                  <a:rPr lang="en-US" altLang="en-US" sz="1200"/>
                  <a:t>Scope and Risk</a:t>
                </a:r>
              </a:p>
            </p:txBody>
          </p:sp>
        </p:grpSp>
        <p:grpSp>
          <p:nvGrpSpPr>
            <p:cNvPr id="121869" name="Group 66">
              <a:extLst>
                <a:ext uri="{FF2B5EF4-FFF2-40B4-BE49-F238E27FC236}">
                  <a16:creationId xmlns:a16="http://schemas.microsoft.com/office/drawing/2014/main" id="{0FFEB476-5F59-92AC-4691-4115F7204838}"/>
                </a:ext>
              </a:extLst>
            </p:cNvPr>
            <p:cNvGrpSpPr>
              <a:grpSpLocks/>
            </p:cNvGrpSpPr>
            <p:nvPr/>
          </p:nvGrpSpPr>
          <p:grpSpPr bwMode="auto">
            <a:xfrm>
              <a:off x="1032" y="1932"/>
              <a:ext cx="490" cy="511"/>
              <a:chOff x="2180" y="2674"/>
              <a:chExt cx="693" cy="736"/>
            </a:xfrm>
          </p:grpSpPr>
          <p:grpSp>
            <p:nvGrpSpPr>
              <p:cNvPr id="121994" name="Group 67">
                <a:extLst>
                  <a:ext uri="{FF2B5EF4-FFF2-40B4-BE49-F238E27FC236}">
                    <a16:creationId xmlns:a16="http://schemas.microsoft.com/office/drawing/2014/main" id="{3718FA6D-28D9-1FD2-F8D4-A414888244D7}"/>
                  </a:ext>
                </a:extLst>
              </p:cNvPr>
              <p:cNvGrpSpPr>
                <a:grpSpLocks/>
              </p:cNvGrpSpPr>
              <p:nvPr/>
            </p:nvGrpSpPr>
            <p:grpSpPr bwMode="auto">
              <a:xfrm>
                <a:off x="2247" y="2674"/>
                <a:ext cx="460" cy="314"/>
                <a:chOff x="1383" y="1958"/>
                <a:chExt cx="848" cy="607"/>
              </a:xfrm>
            </p:grpSpPr>
            <p:sp>
              <p:nvSpPr>
                <p:cNvPr id="1110084" name="AutoShape 68">
                  <a:extLst>
                    <a:ext uri="{FF2B5EF4-FFF2-40B4-BE49-F238E27FC236}">
                      <a16:creationId xmlns:a16="http://schemas.microsoft.com/office/drawing/2014/main" id="{2C7192A3-1A1F-415A-7886-D0DC47B8C34D}"/>
                    </a:ext>
                  </a:extLst>
                </p:cNvPr>
                <p:cNvSpPr>
                  <a:spLocks noChangeArrowheads="1"/>
                </p:cNvSpPr>
                <p:nvPr/>
              </p:nvSpPr>
              <p:spPr bwMode="auto">
                <a:xfrm>
                  <a:off x="1382" y="1958"/>
                  <a:ext cx="850"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97" name="Group 69">
                  <a:extLst>
                    <a:ext uri="{FF2B5EF4-FFF2-40B4-BE49-F238E27FC236}">
                      <a16:creationId xmlns:a16="http://schemas.microsoft.com/office/drawing/2014/main" id="{2977BA34-CDBD-4E79-5E69-BBA33FB27E40}"/>
                    </a:ext>
                  </a:extLst>
                </p:cNvPr>
                <p:cNvGrpSpPr>
                  <a:grpSpLocks/>
                </p:cNvGrpSpPr>
                <p:nvPr/>
              </p:nvGrpSpPr>
              <p:grpSpPr bwMode="auto">
                <a:xfrm>
                  <a:off x="1692" y="2008"/>
                  <a:ext cx="210" cy="284"/>
                  <a:chOff x="3958" y="1770"/>
                  <a:chExt cx="629" cy="943"/>
                </a:xfrm>
              </p:grpSpPr>
              <p:sp>
                <p:nvSpPr>
                  <p:cNvPr id="122002" name="Freeform 70">
                    <a:extLst>
                      <a:ext uri="{FF2B5EF4-FFF2-40B4-BE49-F238E27FC236}">
                        <a16:creationId xmlns:a16="http://schemas.microsoft.com/office/drawing/2014/main" id="{1C893139-7C2D-31BF-0638-BCC5022F3D1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03" name="Freeform 71">
                    <a:extLst>
                      <a:ext uri="{FF2B5EF4-FFF2-40B4-BE49-F238E27FC236}">
                        <a16:creationId xmlns:a16="http://schemas.microsoft.com/office/drawing/2014/main" id="{7EA66853-997E-F355-3108-B3C847015382}"/>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98" name="Group 72">
                  <a:extLst>
                    <a:ext uri="{FF2B5EF4-FFF2-40B4-BE49-F238E27FC236}">
                      <a16:creationId xmlns:a16="http://schemas.microsoft.com/office/drawing/2014/main" id="{7475C1E9-EB61-6F84-69C0-C5F2A011E964}"/>
                    </a:ext>
                  </a:extLst>
                </p:cNvPr>
                <p:cNvGrpSpPr>
                  <a:grpSpLocks/>
                </p:cNvGrpSpPr>
                <p:nvPr/>
              </p:nvGrpSpPr>
              <p:grpSpPr bwMode="auto">
                <a:xfrm>
                  <a:off x="1486" y="2055"/>
                  <a:ext cx="250" cy="422"/>
                  <a:chOff x="1461" y="2355"/>
                  <a:chExt cx="250" cy="422"/>
                </a:xfrm>
              </p:grpSpPr>
              <p:sp>
                <p:nvSpPr>
                  <p:cNvPr id="122000" name="AutoShape 73">
                    <a:extLst>
                      <a:ext uri="{FF2B5EF4-FFF2-40B4-BE49-F238E27FC236}">
                        <a16:creationId xmlns:a16="http://schemas.microsoft.com/office/drawing/2014/main" id="{F25EB5CF-7ECA-00AC-B40F-2F12EDAFCA7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2001" name="Oval 74">
                    <a:extLst>
                      <a:ext uri="{FF2B5EF4-FFF2-40B4-BE49-F238E27FC236}">
                        <a16:creationId xmlns:a16="http://schemas.microsoft.com/office/drawing/2014/main" id="{1E38050C-1F71-9C17-2FF2-4B993D8E2002}"/>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99" name="AutoShape 75">
                  <a:extLst>
                    <a:ext uri="{FF2B5EF4-FFF2-40B4-BE49-F238E27FC236}">
                      <a16:creationId xmlns:a16="http://schemas.microsoft.com/office/drawing/2014/main" id="{A76125FE-1BD3-75FD-83F5-F7648CAE07E4}"/>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95" name="Text Box 76">
                <a:extLst>
                  <a:ext uri="{FF2B5EF4-FFF2-40B4-BE49-F238E27FC236}">
                    <a16:creationId xmlns:a16="http://schemas.microsoft.com/office/drawing/2014/main" id="{AB309D3F-5D7C-D688-E855-9CB0B62B4151}"/>
                  </a:ext>
                </a:extLst>
              </p:cNvPr>
              <p:cNvSpPr txBox="1">
                <a:spLocks noChangeArrowheads="1"/>
              </p:cNvSpPr>
              <p:nvPr/>
            </p:nvSpPr>
            <p:spPr bwMode="auto">
              <a:xfrm>
                <a:off x="2180" y="2995"/>
                <a:ext cx="69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the</a:t>
                </a:r>
              </a:p>
              <a:p>
                <a:pPr eaLnBrk="1" hangingPunct="1"/>
                <a:r>
                  <a:rPr lang="en-US" altLang="en-US" sz="1200"/>
                  <a:t>Project</a:t>
                </a:r>
                <a:endParaRPr lang="cs-CZ" altLang="en-US" sz="1200"/>
              </a:p>
            </p:txBody>
          </p:sp>
        </p:grpSp>
        <p:grpSp>
          <p:nvGrpSpPr>
            <p:cNvPr id="121870" name="Group 77">
              <a:extLst>
                <a:ext uri="{FF2B5EF4-FFF2-40B4-BE49-F238E27FC236}">
                  <a16:creationId xmlns:a16="http://schemas.microsoft.com/office/drawing/2014/main" id="{BF46A6D5-53FA-FA86-533C-33AD782C190B}"/>
                </a:ext>
              </a:extLst>
            </p:cNvPr>
            <p:cNvGrpSpPr>
              <a:grpSpLocks/>
            </p:cNvGrpSpPr>
            <p:nvPr/>
          </p:nvGrpSpPr>
          <p:grpSpPr bwMode="auto">
            <a:xfrm>
              <a:off x="2493" y="2176"/>
              <a:ext cx="570" cy="511"/>
              <a:chOff x="2125" y="2674"/>
              <a:chExt cx="807" cy="736"/>
            </a:xfrm>
          </p:grpSpPr>
          <p:grpSp>
            <p:nvGrpSpPr>
              <p:cNvPr id="121984" name="Group 78">
                <a:extLst>
                  <a:ext uri="{FF2B5EF4-FFF2-40B4-BE49-F238E27FC236}">
                    <a16:creationId xmlns:a16="http://schemas.microsoft.com/office/drawing/2014/main" id="{B528401B-6298-66CD-2307-44DDFF787ED2}"/>
                  </a:ext>
                </a:extLst>
              </p:cNvPr>
              <p:cNvGrpSpPr>
                <a:grpSpLocks/>
              </p:cNvGrpSpPr>
              <p:nvPr/>
            </p:nvGrpSpPr>
            <p:grpSpPr bwMode="auto">
              <a:xfrm>
                <a:off x="2247" y="2674"/>
                <a:ext cx="460" cy="314"/>
                <a:chOff x="1383" y="1958"/>
                <a:chExt cx="848" cy="607"/>
              </a:xfrm>
            </p:grpSpPr>
            <p:sp>
              <p:nvSpPr>
                <p:cNvPr id="1110095" name="AutoShape 79">
                  <a:extLst>
                    <a:ext uri="{FF2B5EF4-FFF2-40B4-BE49-F238E27FC236}">
                      <a16:creationId xmlns:a16="http://schemas.microsoft.com/office/drawing/2014/main" id="{EA3BFB0F-5A17-23D8-FD29-A07393D2115A}"/>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87" name="Group 80">
                  <a:extLst>
                    <a:ext uri="{FF2B5EF4-FFF2-40B4-BE49-F238E27FC236}">
                      <a16:creationId xmlns:a16="http://schemas.microsoft.com/office/drawing/2014/main" id="{1949E887-F7FB-0737-3BAA-94F1D93E2EF6}"/>
                    </a:ext>
                  </a:extLst>
                </p:cNvPr>
                <p:cNvGrpSpPr>
                  <a:grpSpLocks/>
                </p:cNvGrpSpPr>
                <p:nvPr/>
              </p:nvGrpSpPr>
              <p:grpSpPr bwMode="auto">
                <a:xfrm>
                  <a:off x="1692" y="2008"/>
                  <a:ext cx="210" cy="284"/>
                  <a:chOff x="3958" y="1770"/>
                  <a:chExt cx="629" cy="943"/>
                </a:xfrm>
              </p:grpSpPr>
              <p:sp>
                <p:nvSpPr>
                  <p:cNvPr id="121992" name="Freeform 81">
                    <a:extLst>
                      <a:ext uri="{FF2B5EF4-FFF2-40B4-BE49-F238E27FC236}">
                        <a16:creationId xmlns:a16="http://schemas.microsoft.com/office/drawing/2014/main" id="{A354F8CC-F013-267C-47AF-732BA152AA74}"/>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93" name="Freeform 82">
                    <a:extLst>
                      <a:ext uri="{FF2B5EF4-FFF2-40B4-BE49-F238E27FC236}">
                        <a16:creationId xmlns:a16="http://schemas.microsoft.com/office/drawing/2014/main" id="{0411985E-FF7D-7DCB-6BF2-5FA262CB8BFA}"/>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88" name="Group 83">
                  <a:extLst>
                    <a:ext uri="{FF2B5EF4-FFF2-40B4-BE49-F238E27FC236}">
                      <a16:creationId xmlns:a16="http://schemas.microsoft.com/office/drawing/2014/main" id="{64000789-B35C-B1F8-AC72-4DDA8E849E1B}"/>
                    </a:ext>
                  </a:extLst>
                </p:cNvPr>
                <p:cNvGrpSpPr>
                  <a:grpSpLocks/>
                </p:cNvGrpSpPr>
                <p:nvPr/>
              </p:nvGrpSpPr>
              <p:grpSpPr bwMode="auto">
                <a:xfrm>
                  <a:off x="1486" y="2055"/>
                  <a:ext cx="250" cy="422"/>
                  <a:chOff x="1461" y="2355"/>
                  <a:chExt cx="250" cy="422"/>
                </a:xfrm>
              </p:grpSpPr>
              <p:sp>
                <p:nvSpPr>
                  <p:cNvPr id="121990" name="AutoShape 84">
                    <a:extLst>
                      <a:ext uri="{FF2B5EF4-FFF2-40B4-BE49-F238E27FC236}">
                        <a16:creationId xmlns:a16="http://schemas.microsoft.com/office/drawing/2014/main" id="{B994BCE6-54EF-5FDD-AEC9-768ED483023F}"/>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91" name="Oval 85">
                    <a:extLst>
                      <a:ext uri="{FF2B5EF4-FFF2-40B4-BE49-F238E27FC236}">
                        <a16:creationId xmlns:a16="http://schemas.microsoft.com/office/drawing/2014/main" id="{16EEF9D9-4FBF-74DA-A5EA-FEE1D24364CF}"/>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89" name="AutoShape 86">
                  <a:extLst>
                    <a:ext uri="{FF2B5EF4-FFF2-40B4-BE49-F238E27FC236}">
                      <a16:creationId xmlns:a16="http://schemas.microsoft.com/office/drawing/2014/main" id="{C1CFFE35-8C41-DAF9-DCE3-3788F118068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85" name="Text Box 87">
                <a:extLst>
                  <a:ext uri="{FF2B5EF4-FFF2-40B4-BE49-F238E27FC236}">
                    <a16:creationId xmlns:a16="http://schemas.microsoft.com/office/drawing/2014/main" id="{1315B8D0-BDA9-CFFD-27AB-4F2B28D07F19}"/>
                  </a:ext>
                </a:extLst>
              </p:cNvPr>
              <p:cNvSpPr txBox="1">
                <a:spLocks noChangeArrowheads="1"/>
              </p:cNvSpPr>
              <p:nvPr/>
            </p:nvSpPr>
            <p:spPr bwMode="auto">
              <a:xfrm>
                <a:off x="2125" y="2995"/>
                <a:ext cx="80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Close Out</a:t>
                </a:r>
              </a:p>
              <a:p>
                <a:pPr eaLnBrk="1" hangingPunct="1"/>
                <a:r>
                  <a:rPr lang="en-US" altLang="en-US" sz="1200"/>
                  <a:t>Project</a:t>
                </a:r>
                <a:endParaRPr lang="cs-CZ" altLang="en-US" sz="1200"/>
              </a:p>
            </p:txBody>
          </p:sp>
        </p:grpSp>
        <p:grpSp>
          <p:nvGrpSpPr>
            <p:cNvPr id="121871" name="Group 88">
              <a:extLst>
                <a:ext uri="{FF2B5EF4-FFF2-40B4-BE49-F238E27FC236}">
                  <a16:creationId xmlns:a16="http://schemas.microsoft.com/office/drawing/2014/main" id="{64F41B4C-6731-6B1A-E71E-F9D5FEC783A0}"/>
                </a:ext>
              </a:extLst>
            </p:cNvPr>
            <p:cNvGrpSpPr>
              <a:grpSpLocks/>
            </p:cNvGrpSpPr>
            <p:nvPr/>
          </p:nvGrpSpPr>
          <p:grpSpPr bwMode="auto">
            <a:xfrm>
              <a:off x="4040" y="2174"/>
              <a:ext cx="570" cy="511"/>
              <a:chOff x="2125" y="2674"/>
              <a:chExt cx="807" cy="736"/>
            </a:xfrm>
          </p:grpSpPr>
          <p:grpSp>
            <p:nvGrpSpPr>
              <p:cNvPr id="121974" name="Group 89">
                <a:extLst>
                  <a:ext uri="{FF2B5EF4-FFF2-40B4-BE49-F238E27FC236}">
                    <a16:creationId xmlns:a16="http://schemas.microsoft.com/office/drawing/2014/main" id="{1E617817-A17B-7D42-E19D-5CC5891F51D0}"/>
                  </a:ext>
                </a:extLst>
              </p:cNvPr>
              <p:cNvGrpSpPr>
                <a:grpSpLocks/>
              </p:cNvGrpSpPr>
              <p:nvPr/>
            </p:nvGrpSpPr>
            <p:grpSpPr bwMode="auto">
              <a:xfrm>
                <a:off x="2247" y="2674"/>
                <a:ext cx="460" cy="314"/>
                <a:chOff x="1383" y="1958"/>
                <a:chExt cx="848" cy="607"/>
              </a:xfrm>
            </p:grpSpPr>
            <p:sp>
              <p:nvSpPr>
                <p:cNvPr id="1110106" name="AutoShape 90">
                  <a:extLst>
                    <a:ext uri="{FF2B5EF4-FFF2-40B4-BE49-F238E27FC236}">
                      <a16:creationId xmlns:a16="http://schemas.microsoft.com/office/drawing/2014/main" id="{1E7D14D1-1E3C-C5FB-2A45-020235657F9F}"/>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77" name="Group 91">
                  <a:extLst>
                    <a:ext uri="{FF2B5EF4-FFF2-40B4-BE49-F238E27FC236}">
                      <a16:creationId xmlns:a16="http://schemas.microsoft.com/office/drawing/2014/main" id="{6B483261-2E0E-18EE-5FFA-8890F4D1A3B8}"/>
                    </a:ext>
                  </a:extLst>
                </p:cNvPr>
                <p:cNvGrpSpPr>
                  <a:grpSpLocks/>
                </p:cNvGrpSpPr>
                <p:nvPr/>
              </p:nvGrpSpPr>
              <p:grpSpPr bwMode="auto">
                <a:xfrm>
                  <a:off x="1692" y="2008"/>
                  <a:ext cx="210" cy="284"/>
                  <a:chOff x="3958" y="1770"/>
                  <a:chExt cx="629" cy="943"/>
                </a:xfrm>
              </p:grpSpPr>
              <p:sp>
                <p:nvSpPr>
                  <p:cNvPr id="121982" name="Freeform 92">
                    <a:extLst>
                      <a:ext uri="{FF2B5EF4-FFF2-40B4-BE49-F238E27FC236}">
                        <a16:creationId xmlns:a16="http://schemas.microsoft.com/office/drawing/2014/main" id="{65762EF7-ED61-67D9-2C16-B017C3CC92DC}"/>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83" name="Freeform 93">
                    <a:extLst>
                      <a:ext uri="{FF2B5EF4-FFF2-40B4-BE49-F238E27FC236}">
                        <a16:creationId xmlns:a16="http://schemas.microsoft.com/office/drawing/2014/main" id="{E60BB603-F42E-F960-C7BD-DEAAD581609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78" name="Group 94">
                  <a:extLst>
                    <a:ext uri="{FF2B5EF4-FFF2-40B4-BE49-F238E27FC236}">
                      <a16:creationId xmlns:a16="http://schemas.microsoft.com/office/drawing/2014/main" id="{7B008F5B-2DE5-FEB7-D9FE-DD13A63B5725}"/>
                    </a:ext>
                  </a:extLst>
                </p:cNvPr>
                <p:cNvGrpSpPr>
                  <a:grpSpLocks/>
                </p:cNvGrpSpPr>
                <p:nvPr/>
              </p:nvGrpSpPr>
              <p:grpSpPr bwMode="auto">
                <a:xfrm>
                  <a:off x="1486" y="2055"/>
                  <a:ext cx="250" cy="422"/>
                  <a:chOff x="1461" y="2355"/>
                  <a:chExt cx="250" cy="422"/>
                </a:xfrm>
              </p:grpSpPr>
              <p:sp>
                <p:nvSpPr>
                  <p:cNvPr id="121980" name="AutoShape 95">
                    <a:extLst>
                      <a:ext uri="{FF2B5EF4-FFF2-40B4-BE49-F238E27FC236}">
                        <a16:creationId xmlns:a16="http://schemas.microsoft.com/office/drawing/2014/main" id="{ECEEB7D3-BA41-630F-7FC1-B105692C7776}"/>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81" name="Oval 96">
                    <a:extLst>
                      <a:ext uri="{FF2B5EF4-FFF2-40B4-BE49-F238E27FC236}">
                        <a16:creationId xmlns:a16="http://schemas.microsoft.com/office/drawing/2014/main" id="{70C2480A-5669-3BD4-4B6F-E42784F29B77}"/>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79" name="AutoShape 97">
                  <a:extLst>
                    <a:ext uri="{FF2B5EF4-FFF2-40B4-BE49-F238E27FC236}">
                      <a16:creationId xmlns:a16="http://schemas.microsoft.com/office/drawing/2014/main" id="{51835988-769D-EB76-EAF6-9ADFF091BCC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75" name="Text Box 98">
                <a:extLst>
                  <a:ext uri="{FF2B5EF4-FFF2-40B4-BE49-F238E27FC236}">
                    <a16:creationId xmlns:a16="http://schemas.microsoft.com/office/drawing/2014/main" id="{841C7C23-9E48-E893-31CA-7BB576DABAB0}"/>
                  </a:ext>
                </a:extLst>
              </p:cNvPr>
              <p:cNvSpPr txBox="1">
                <a:spLocks noChangeArrowheads="1"/>
              </p:cNvSpPr>
              <p:nvPr/>
            </p:nvSpPr>
            <p:spPr bwMode="auto">
              <a:xfrm>
                <a:off x="2125" y="2995"/>
                <a:ext cx="807"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Close Out</a:t>
                </a:r>
              </a:p>
              <a:p>
                <a:pPr eaLnBrk="1" hangingPunct="1"/>
                <a:r>
                  <a:rPr lang="en-US" altLang="en-US" sz="1200"/>
                  <a:t>Phase</a:t>
                </a:r>
                <a:endParaRPr lang="cs-CZ" altLang="en-US" sz="1200"/>
              </a:p>
            </p:txBody>
          </p:sp>
        </p:grpSp>
        <p:grpSp>
          <p:nvGrpSpPr>
            <p:cNvPr id="121872" name="Group 99">
              <a:extLst>
                <a:ext uri="{FF2B5EF4-FFF2-40B4-BE49-F238E27FC236}">
                  <a16:creationId xmlns:a16="http://schemas.microsoft.com/office/drawing/2014/main" id="{E50EE3A3-593C-8D15-589A-64C730EB8A3C}"/>
                </a:ext>
              </a:extLst>
            </p:cNvPr>
            <p:cNvGrpSpPr>
              <a:grpSpLocks/>
            </p:cNvGrpSpPr>
            <p:nvPr/>
          </p:nvGrpSpPr>
          <p:grpSpPr bwMode="auto">
            <a:xfrm>
              <a:off x="5027" y="2110"/>
              <a:ext cx="1036" cy="511"/>
              <a:chOff x="1801" y="2674"/>
              <a:chExt cx="1472" cy="736"/>
            </a:xfrm>
          </p:grpSpPr>
          <p:grpSp>
            <p:nvGrpSpPr>
              <p:cNvPr id="121964" name="Group 100">
                <a:extLst>
                  <a:ext uri="{FF2B5EF4-FFF2-40B4-BE49-F238E27FC236}">
                    <a16:creationId xmlns:a16="http://schemas.microsoft.com/office/drawing/2014/main" id="{6955649F-21A7-E6BA-3A24-81928C566683}"/>
                  </a:ext>
                </a:extLst>
              </p:cNvPr>
              <p:cNvGrpSpPr>
                <a:grpSpLocks/>
              </p:cNvGrpSpPr>
              <p:nvPr/>
            </p:nvGrpSpPr>
            <p:grpSpPr bwMode="auto">
              <a:xfrm>
                <a:off x="2247" y="2674"/>
                <a:ext cx="460" cy="314"/>
                <a:chOff x="1383" y="1958"/>
                <a:chExt cx="848" cy="607"/>
              </a:xfrm>
            </p:grpSpPr>
            <p:sp>
              <p:nvSpPr>
                <p:cNvPr id="1110117" name="AutoShape 101">
                  <a:extLst>
                    <a:ext uri="{FF2B5EF4-FFF2-40B4-BE49-F238E27FC236}">
                      <a16:creationId xmlns:a16="http://schemas.microsoft.com/office/drawing/2014/main" id="{2DA00F34-D44A-0E19-6706-4AA938A8DAE8}"/>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67" name="Group 102">
                  <a:extLst>
                    <a:ext uri="{FF2B5EF4-FFF2-40B4-BE49-F238E27FC236}">
                      <a16:creationId xmlns:a16="http://schemas.microsoft.com/office/drawing/2014/main" id="{42DE5AAA-06F7-E901-C3BA-A9D44C46373F}"/>
                    </a:ext>
                  </a:extLst>
                </p:cNvPr>
                <p:cNvGrpSpPr>
                  <a:grpSpLocks/>
                </p:cNvGrpSpPr>
                <p:nvPr/>
              </p:nvGrpSpPr>
              <p:grpSpPr bwMode="auto">
                <a:xfrm>
                  <a:off x="1692" y="2008"/>
                  <a:ext cx="210" cy="284"/>
                  <a:chOff x="3958" y="1770"/>
                  <a:chExt cx="629" cy="943"/>
                </a:xfrm>
              </p:grpSpPr>
              <p:sp>
                <p:nvSpPr>
                  <p:cNvPr id="121972" name="Freeform 103">
                    <a:extLst>
                      <a:ext uri="{FF2B5EF4-FFF2-40B4-BE49-F238E27FC236}">
                        <a16:creationId xmlns:a16="http://schemas.microsoft.com/office/drawing/2014/main" id="{AEF52689-B158-236A-6B73-919EE910D1F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73" name="Freeform 104">
                    <a:extLst>
                      <a:ext uri="{FF2B5EF4-FFF2-40B4-BE49-F238E27FC236}">
                        <a16:creationId xmlns:a16="http://schemas.microsoft.com/office/drawing/2014/main" id="{93AE9800-E004-9490-653D-A598F2046EB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68" name="Group 105">
                  <a:extLst>
                    <a:ext uri="{FF2B5EF4-FFF2-40B4-BE49-F238E27FC236}">
                      <a16:creationId xmlns:a16="http://schemas.microsoft.com/office/drawing/2014/main" id="{1F426988-C734-3A02-8044-E0DE09CC948F}"/>
                    </a:ext>
                  </a:extLst>
                </p:cNvPr>
                <p:cNvGrpSpPr>
                  <a:grpSpLocks/>
                </p:cNvGrpSpPr>
                <p:nvPr/>
              </p:nvGrpSpPr>
              <p:grpSpPr bwMode="auto">
                <a:xfrm>
                  <a:off x="1486" y="2055"/>
                  <a:ext cx="250" cy="422"/>
                  <a:chOff x="1461" y="2355"/>
                  <a:chExt cx="250" cy="422"/>
                </a:xfrm>
              </p:grpSpPr>
              <p:sp>
                <p:nvSpPr>
                  <p:cNvPr id="121970" name="AutoShape 106">
                    <a:extLst>
                      <a:ext uri="{FF2B5EF4-FFF2-40B4-BE49-F238E27FC236}">
                        <a16:creationId xmlns:a16="http://schemas.microsoft.com/office/drawing/2014/main" id="{0900FB33-B46C-96F6-11E4-9357C83D8075}"/>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71" name="Oval 107">
                    <a:extLst>
                      <a:ext uri="{FF2B5EF4-FFF2-40B4-BE49-F238E27FC236}">
                        <a16:creationId xmlns:a16="http://schemas.microsoft.com/office/drawing/2014/main" id="{15F274C3-0833-EAB0-678E-22180E3B19D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69" name="AutoShape 108">
                  <a:extLst>
                    <a:ext uri="{FF2B5EF4-FFF2-40B4-BE49-F238E27FC236}">
                      <a16:creationId xmlns:a16="http://schemas.microsoft.com/office/drawing/2014/main" id="{67BA11A8-753B-4A8B-E598-6919FF31307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65" name="Text Box 109">
                <a:extLst>
                  <a:ext uri="{FF2B5EF4-FFF2-40B4-BE49-F238E27FC236}">
                    <a16:creationId xmlns:a16="http://schemas.microsoft.com/office/drawing/2014/main" id="{CE24FA0A-7AC5-FFCC-630B-DB7356508795}"/>
                  </a:ext>
                </a:extLst>
              </p:cNvPr>
              <p:cNvSpPr txBox="1">
                <a:spLocks noChangeArrowheads="1"/>
              </p:cNvSpPr>
              <p:nvPr/>
            </p:nvSpPr>
            <p:spPr bwMode="auto">
              <a:xfrm>
                <a:off x="1801" y="2995"/>
                <a:ext cx="1472"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Monitor and Control</a:t>
                </a:r>
              </a:p>
              <a:p>
                <a:pPr eaLnBrk="1" hangingPunct="1"/>
                <a:r>
                  <a:rPr lang="en-US" altLang="en-US" sz="1200"/>
                  <a:t>Project</a:t>
                </a:r>
                <a:endParaRPr lang="cs-CZ" altLang="en-US" sz="1200"/>
              </a:p>
            </p:txBody>
          </p:sp>
        </p:grpSp>
        <p:grpSp>
          <p:nvGrpSpPr>
            <p:cNvPr id="121873" name="Group 110">
              <a:extLst>
                <a:ext uri="{FF2B5EF4-FFF2-40B4-BE49-F238E27FC236}">
                  <a16:creationId xmlns:a16="http://schemas.microsoft.com/office/drawing/2014/main" id="{37111A1C-C363-F328-ACA8-DB73C342038C}"/>
                </a:ext>
              </a:extLst>
            </p:cNvPr>
            <p:cNvGrpSpPr>
              <a:grpSpLocks/>
            </p:cNvGrpSpPr>
            <p:nvPr/>
          </p:nvGrpSpPr>
          <p:grpSpPr bwMode="auto">
            <a:xfrm>
              <a:off x="2397" y="3223"/>
              <a:ext cx="729" cy="511"/>
              <a:chOff x="2009" y="2674"/>
              <a:chExt cx="1030" cy="736"/>
            </a:xfrm>
          </p:grpSpPr>
          <p:grpSp>
            <p:nvGrpSpPr>
              <p:cNvPr id="121954" name="Group 111">
                <a:extLst>
                  <a:ext uri="{FF2B5EF4-FFF2-40B4-BE49-F238E27FC236}">
                    <a16:creationId xmlns:a16="http://schemas.microsoft.com/office/drawing/2014/main" id="{9E18F536-C5FD-8EBF-7CEE-F6960515D406}"/>
                  </a:ext>
                </a:extLst>
              </p:cNvPr>
              <p:cNvGrpSpPr>
                <a:grpSpLocks/>
              </p:cNvGrpSpPr>
              <p:nvPr/>
            </p:nvGrpSpPr>
            <p:grpSpPr bwMode="auto">
              <a:xfrm>
                <a:off x="2247" y="2674"/>
                <a:ext cx="460" cy="314"/>
                <a:chOff x="1383" y="1958"/>
                <a:chExt cx="848" cy="607"/>
              </a:xfrm>
            </p:grpSpPr>
            <p:sp>
              <p:nvSpPr>
                <p:cNvPr id="1110128" name="AutoShape 112">
                  <a:extLst>
                    <a:ext uri="{FF2B5EF4-FFF2-40B4-BE49-F238E27FC236}">
                      <a16:creationId xmlns:a16="http://schemas.microsoft.com/office/drawing/2014/main" id="{1B389971-FEA6-6E93-8023-02FE44D24567}"/>
                    </a:ext>
                  </a:extLst>
                </p:cNvPr>
                <p:cNvSpPr>
                  <a:spLocks noChangeArrowheads="1"/>
                </p:cNvSpPr>
                <p:nvPr/>
              </p:nvSpPr>
              <p:spPr bwMode="auto">
                <a:xfrm>
                  <a:off x="1382"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57" name="Group 113">
                  <a:extLst>
                    <a:ext uri="{FF2B5EF4-FFF2-40B4-BE49-F238E27FC236}">
                      <a16:creationId xmlns:a16="http://schemas.microsoft.com/office/drawing/2014/main" id="{E2E031E3-76DA-7116-2DFF-C83E3B6F3B37}"/>
                    </a:ext>
                  </a:extLst>
                </p:cNvPr>
                <p:cNvGrpSpPr>
                  <a:grpSpLocks/>
                </p:cNvGrpSpPr>
                <p:nvPr/>
              </p:nvGrpSpPr>
              <p:grpSpPr bwMode="auto">
                <a:xfrm>
                  <a:off x="1692" y="2008"/>
                  <a:ext cx="210" cy="284"/>
                  <a:chOff x="3958" y="1770"/>
                  <a:chExt cx="629" cy="943"/>
                </a:xfrm>
              </p:grpSpPr>
              <p:sp>
                <p:nvSpPr>
                  <p:cNvPr id="121962" name="Freeform 114">
                    <a:extLst>
                      <a:ext uri="{FF2B5EF4-FFF2-40B4-BE49-F238E27FC236}">
                        <a16:creationId xmlns:a16="http://schemas.microsoft.com/office/drawing/2014/main" id="{AF4D331B-718F-B8CF-D7BE-0C9BD3A466C9}"/>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63" name="Freeform 115">
                    <a:extLst>
                      <a:ext uri="{FF2B5EF4-FFF2-40B4-BE49-F238E27FC236}">
                        <a16:creationId xmlns:a16="http://schemas.microsoft.com/office/drawing/2014/main" id="{E76080FB-420B-D8D9-0E08-EA44D337E2F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58" name="Group 116">
                  <a:extLst>
                    <a:ext uri="{FF2B5EF4-FFF2-40B4-BE49-F238E27FC236}">
                      <a16:creationId xmlns:a16="http://schemas.microsoft.com/office/drawing/2014/main" id="{7FCF53E3-ADF2-BE76-32BF-51D1A985B6B3}"/>
                    </a:ext>
                  </a:extLst>
                </p:cNvPr>
                <p:cNvGrpSpPr>
                  <a:grpSpLocks/>
                </p:cNvGrpSpPr>
                <p:nvPr/>
              </p:nvGrpSpPr>
              <p:grpSpPr bwMode="auto">
                <a:xfrm>
                  <a:off x="1486" y="2055"/>
                  <a:ext cx="250" cy="422"/>
                  <a:chOff x="1461" y="2355"/>
                  <a:chExt cx="250" cy="422"/>
                </a:xfrm>
              </p:grpSpPr>
              <p:sp>
                <p:nvSpPr>
                  <p:cNvPr id="121960" name="AutoShape 117">
                    <a:extLst>
                      <a:ext uri="{FF2B5EF4-FFF2-40B4-BE49-F238E27FC236}">
                        <a16:creationId xmlns:a16="http://schemas.microsoft.com/office/drawing/2014/main" id="{B4F1C5C6-CB85-5A61-9827-C1EB435B10B7}"/>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61" name="Oval 118">
                    <a:extLst>
                      <a:ext uri="{FF2B5EF4-FFF2-40B4-BE49-F238E27FC236}">
                        <a16:creationId xmlns:a16="http://schemas.microsoft.com/office/drawing/2014/main" id="{67DE4D17-8737-BA4A-08AE-3C6155B2363F}"/>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59" name="AutoShape 119">
                  <a:extLst>
                    <a:ext uri="{FF2B5EF4-FFF2-40B4-BE49-F238E27FC236}">
                      <a16:creationId xmlns:a16="http://schemas.microsoft.com/office/drawing/2014/main" id="{4FB6FB8E-42B0-22BD-E251-EA45551C6FA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55" name="Text Box 120">
                <a:extLst>
                  <a:ext uri="{FF2B5EF4-FFF2-40B4-BE49-F238E27FC236}">
                    <a16:creationId xmlns:a16="http://schemas.microsoft.com/office/drawing/2014/main" id="{1D41520D-32B0-B276-0951-EC10B5999977}"/>
                  </a:ext>
                </a:extLst>
              </p:cNvPr>
              <p:cNvSpPr txBox="1">
                <a:spLocks noChangeArrowheads="1"/>
              </p:cNvSpPr>
              <p:nvPr/>
            </p:nvSpPr>
            <p:spPr bwMode="auto">
              <a:xfrm>
                <a:off x="2009" y="2995"/>
                <a:ext cx="103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for</a:t>
                </a:r>
              </a:p>
              <a:p>
                <a:pPr eaLnBrk="1" hangingPunct="1"/>
                <a:r>
                  <a:rPr lang="en-US" altLang="en-US" sz="1200"/>
                  <a:t>Next Iteration</a:t>
                </a:r>
              </a:p>
            </p:txBody>
          </p:sp>
        </p:grpSp>
        <p:grpSp>
          <p:nvGrpSpPr>
            <p:cNvPr id="121874" name="Group 121">
              <a:extLst>
                <a:ext uri="{FF2B5EF4-FFF2-40B4-BE49-F238E27FC236}">
                  <a16:creationId xmlns:a16="http://schemas.microsoft.com/office/drawing/2014/main" id="{56E7A1A5-1DD4-ADDB-942D-5265DA3F08DB}"/>
                </a:ext>
              </a:extLst>
            </p:cNvPr>
            <p:cNvGrpSpPr>
              <a:grpSpLocks/>
            </p:cNvGrpSpPr>
            <p:nvPr/>
          </p:nvGrpSpPr>
          <p:grpSpPr bwMode="auto">
            <a:xfrm>
              <a:off x="4069" y="3219"/>
              <a:ext cx="490" cy="511"/>
              <a:chOff x="2180" y="2674"/>
              <a:chExt cx="693" cy="736"/>
            </a:xfrm>
          </p:grpSpPr>
          <p:grpSp>
            <p:nvGrpSpPr>
              <p:cNvPr id="121944" name="Group 122">
                <a:extLst>
                  <a:ext uri="{FF2B5EF4-FFF2-40B4-BE49-F238E27FC236}">
                    <a16:creationId xmlns:a16="http://schemas.microsoft.com/office/drawing/2014/main" id="{E77B63AA-7F07-D881-ACED-7EC9F0D5A739}"/>
                  </a:ext>
                </a:extLst>
              </p:cNvPr>
              <p:cNvGrpSpPr>
                <a:grpSpLocks/>
              </p:cNvGrpSpPr>
              <p:nvPr/>
            </p:nvGrpSpPr>
            <p:grpSpPr bwMode="auto">
              <a:xfrm>
                <a:off x="2247" y="2674"/>
                <a:ext cx="460" cy="314"/>
                <a:chOff x="1383" y="1958"/>
                <a:chExt cx="848" cy="607"/>
              </a:xfrm>
            </p:grpSpPr>
            <p:sp>
              <p:nvSpPr>
                <p:cNvPr id="1110139" name="AutoShape 123">
                  <a:extLst>
                    <a:ext uri="{FF2B5EF4-FFF2-40B4-BE49-F238E27FC236}">
                      <a16:creationId xmlns:a16="http://schemas.microsoft.com/office/drawing/2014/main" id="{76E4A688-5D81-BA76-7793-9B1A2EBC5B36}"/>
                    </a:ext>
                  </a:extLst>
                </p:cNvPr>
                <p:cNvSpPr>
                  <a:spLocks noChangeArrowheads="1"/>
                </p:cNvSpPr>
                <p:nvPr/>
              </p:nvSpPr>
              <p:spPr bwMode="auto">
                <a:xfrm>
                  <a:off x="1382" y="1958"/>
                  <a:ext cx="850"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1947" name="Group 124">
                  <a:extLst>
                    <a:ext uri="{FF2B5EF4-FFF2-40B4-BE49-F238E27FC236}">
                      <a16:creationId xmlns:a16="http://schemas.microsoft.com/office/drawing/2014/main" id="{F11B08BC-15E4-9411-2D2F-58E415728AB5}"/>
                    </a:ext>
                  </a:extLst>
                </p:cNvPr>
                <p:cNvGrpSpPr>
                  <a:grpSpLocks/>
                </p:cNvGrpSpPr>
                <p:nvPr/>
              </p:nvGrpSpPr>
              <p:grpSpPr bwMode="auto">
                <a:xfrm>
                  <a:off x="1692" y="2008"/>
                  <a:ext cx="210" cy="284"/>
                  <a:chOff x="3958" y="1770"/>
                  <a:chExt cx="629" cy="943"/>
                </a:xfrm>
              </p:grpSpPr>
              <p:sp>
                <p:nvSpPr>
                  <p:cNvPr id="121952" name="Freeform 125">
                    <a:extLst>
                      <a:ext uri="{FF2B5EF4-FFF2-40B4-BE49-F238E27FC236}">
                        <a16:creationId xmlns:a16="http://schemas.microsoft.com/office/drawing/2014/main" id="{C7A237BB-F340-2314-2F95-DF279E275AC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53" name="Freeform 126">
                    <a:extLst>
                      <a:ext uri="{FF2B5EF4-FFF2-40B4-BE49-F238E27FC236}">
                        <a16:creationId xmlns:a16="http://schemas.microsoft.com/office/drawing/2014/main" id="{C74F3EFB-2124-1B12-53B1-6822C7143E95}"/>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1948" name="Group 127">
                  <a:extLst>
                    <a:ext uri="{FF2B5EF4-FFF2-40B4-BE49-F238E27FC236}">
                      <a16:creationId xmlns:a16="http://schemas.microsoft.com/office/drawing/2014/main" id="{29AE5AA5-7B9D-3570-A62D-DFEF7D9A0E3E}"/>
                    </a:ext>
                  </a:extLst>
                </p:cNvPr>
                <p:cNvGrpSpPr>
                  <a:grpSpLocks/>
                </p:cNvGrpSpPr>
                <p:nvPr/>
              </p:nvGrpSpPr>
              <p:grpSpPr bwMode="auto">
                <a:xfrm>
                  <a:off x="1486" y="2055"/>
                  <a:ext cx="250" cy="422"/>
                  <a:chOff x="1461" y="2355"/>
                  <a:chExt cx="250" cy="422"/>
                </a:xfrm>
              </p:grpSpPr>
              <p:sp>
                <p:nvSpPr>
                  <p:cNvPr id="121950" name="AutoShape 128">
                    <a:extLst>
                      <a:ext uri="{FF2B5EF4-FFF2-40B4-BE49-F238E27FC236}">
                        <a16:creationId xmlns:a16="http://schemas.microsoft.com/office/drawing/2014/main" id="{759D6554-7D7E-DF56-5E70-DD888448AC32}"/>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51" name="Oval 129">
                    <a:extLst>
                      <a:ext uri="{FF2B5EF4-FFF2-40B4-BE49-F238E27FC236}">
                        <a16:creationId xmlns:a16="http://schemas.microsoft.com/office/drawing/2014/main" id="{AF123B65-7AAD-C55B-BEE3-960B836CB6F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49" name="AutoShape 130">
                  <a:extLst>
                    <a:ext uri="{FF2B5EF4-FFF2-40B4-BE49-F238E27FC236}">
                      <a16:creationId xmlns:a16="http://schemas.microsoft.com/office/drawing/2014/main" id="{B4C645E5-082F-13B3-16C3-C3B566C80CC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45" name="Text Box 131">
                <a:extLst>
                  <a:ext uri="{FF2B5EF4-FFF2-40B4-BE49-F238E27FC236}">
                    <a16:creationId xmlns:a16="http://schemas.microsoft.com/office/drawing/2014/main" id="{16291B2D-811D-E656-EBDB-556A47EE4CA9}"/>
                  </a:ext>
                </a:extLst>
              </p:cNvPr>
              <p:cNvSpPr txBox="1">
                <a:spLocks noChangeArrowheads="1"/>
              </p:cNvSpPr>
              <p:nvPr/>
            </p:nvSpPr>
            <p:spPr bwMode="auto">
              <a:xfrm>
                <a:off x="2180" y="2995"/>
                <a:ext cx="69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the</a:t>
                </a:r>
              </a:p>
              <a:p>
                <a:pPr eaLnBrk="1" hangingPunct="1"/>
                <a:r>
                  <a:rPr lang="en-US" altLang="en-US" sz="1200"/>
                  <a:t>Project</a:t>
                </a:r>
                <a:endParaRPr lang="cs-CZ" altLang="en-US" sz="1200"/>
              </a:p>
            </p:txBody>
          </p:sp>
        </p:grpSp>
        <p:sp>
          <p:nvSpPr>
            <p:cNvPr id="121875" name="Line 132">
              <a:extLst>
                <a:ext uri="{FF2B5EF4-FFF2-40B4-BE49-F238E27FC236}">
                  <a16:creationId xmlns:a16="http://schemas.microsoft.com/office/drawing/2014/main" id="{AD4C252E-42F5-AA29-460E-F76B7DD526D6}"/>
                </a:ext>
              </a:extLst>
            </p:cNvPr>
            <p:cNvSpPr>
              <a:spLocks noChangeShapeType="1"/>
            </p:cNvSpPr>
            <p:nvPr/>
          </p:nvSpPr>
          <p:spPr bwMode="auto">
            <a:xfrm>
              <a:off x="2377" y="3922"/>
              <a:ext cx="3202"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21876" name="Line 133">
              <a:extLst>
                <a:ext uri="{FF2B5EF4-FFF2-40B4-BE49-F238E27FC236}">
                  <a16:creationId xmlns:a16="http://schemas.microsoft.com/office/drawing/2014/main" id="{2428031D-74C4-850B-B6D7-A7A7C48FDD25}"/>
                </a:ext>
              </a:extLst>
            </p:cNvPr>
            <p:cNvSpPr>
              <a:spLocks noChangeShapeType="1"/>
            </p:cNvSpPr>
            <p:nvPr/>
          </p:nvSpPr>
          <p:spPr bwMode="auto">
            <a:xfrm>
              <a:off x="5488" y="681"/>
              <a:ext cx="0" cy="141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77" name="Line 134">
              <a:extLst>
                <a:ext uri="{FF2B5EF4-FFF2-40B4-BE49-F238E27FC236}">
                  <a16:creationId xmlns:a16="http://schemas.microsoft.com/office/drawing/2014/main" id="{2D7DE50D-B021-D40A-C72C-FB94B9F5A065}"/>
                </a:ext>
              </a:extLst>
            </p:cNvPr>
            <p:cNvSpPr>
              <a:spLocks noChangeShapeType="1"/>
            </p:cNvSpPr>
            <p:nvPr/>
          </p:nvSpPr>
          <p:spPr bwMode="auto">
            <a:xfrm>
              <a:off x="5488" y="2629"/>
              <a:ext cx="0" cy="12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78" name="Text Box 135">
              <a:extLst>
                <a:ext uri="{FF2B5EF4-FFF2-40B4-BE49-F238E27FC236}">
                  <a16:creationId xmlns:a16="http://schemas.microsoft.com/office/drawing/2014/main" id="{DDA98DBD-CFAD-83DD-AF1C-9D44CBFF325F}"/>
                </a:ext>
              </a:extLst>
            </p:cNvPr>
            <p:cNvSpPr txBox="1">
              <a:spLocks noChangeArrowheads="1"/>
            </p:cNvSpPr>
            <p:nvPr/>
          </p:nvSpPr>
          <p:spPr bwMode="auto">
            <a:xfrm>
              <a:off x="3663" y="4052"/>
              <a:ext cx="7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End Iteration</a:t>
              </a:r>
              <a:endParaRPr lang="cs-CZ" altLang="en-US" sz="1200"/>
            </a:p>
          </p:txBody>
        </p:sp>
        <p:sp>
          <p:nvSpPr>
            <p:cNvPr id="121879" name="Line 137">
              <a:extLst>
                <a:ext uri="{FF2B5EF4-FFF2-40B4-BE49-F238E27FC236}">
                  <a16:creationId xmlns:a16="http://schemas.microsoft.com/office/drawing/2014/main" id="{B5C0D259-D62A-8F7E-6673-B4397C3CF831}"/>
                </a:ext>
              </a:extLst>
            </p:cNvPr>
            <p:cNvSpPr>
              <a:spLocks noChangeShapeType="1"/>
            </p:cNvSpPr>
            <p:nvPr/>
          </p:nvSpPr>
          <p:spPr bwMode="auto">
            <a:xfrm>
              <a:off x="3532" y="3924"/>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0" name="Line 138">
              <a:extLst>
                <a:ext uri="{FF2B5EF4-FFF2-40B4-BE49-F238E27FC236}">
                  <a16:creationId xmlns:a16="http://schemas.microsoft.com/office/drawing/2014/main" id="{D6E1F558-2E48-3237-5737-B96A053410C3}"/>
                </a:ext>
              </a:extLst>
            </p:cNvPr>
            <p:cNvSpPr>
              <a:spLocks noChangeShapeType="1"/>
            </p:cNvSpPr>
            <p:nvPr/>
          </p:nvSpPr>
          <p:spPr bwMode="auto">
            <a:xfrm>
              <a:off x="2387" y="3785"/>
              <a:ext cx="2219"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21881" name="Line 140">
              <a:extLst>
                <a:ext uri="{FF2B5EF4-FFF2-40B4-BE49-F238E27FC236}">
                  <a16:creationId xmlns:a16="http://schemas.microsoft.com/office/drawing/2014/main" id="{78D172F0-BB8C-D1D1-3EC7-C22E0CD4EE8E}"/>
                </a:ext>
              </a:extLst>
            </p:cNvPr>
            <p:cNvSpPr>
              <a:spLocks noChangeShapeType="1"/>
            </p:cNvSpPr>
            <p:nvPr/>
          </p:nvSpPr>
          <p:spPr bwMode="auto">
            <a:xfrm>
              <a:off x="3535" y="3807"/>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2" name="Line 141">
              <a:extLst>
                <a:ext uri="{FF2B5EF4-FFF2-40B4-BE49-F238E27FC236}">
                  <a16:creationId xmlns:a16="http://schemas.microsoft.com/office/drawing/2014/main" id="{75CF422B-B5E3-927A-A35E-4E131FC46780}"/>
                </a:ext>
              </a:extLst>
            </p:cNvPr>
            <p:cNvSpPr>
              <a:spLocks noChangeShapeType="1"/>
            </p:cNvSpPr>
            <p:nvPr/>
          </p:nvSpPr>
          <p:spPr bwMode="auto">
            <a:xfrm>
              <a:off x="4325" y="3687"/>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3" name="Line 142">
              <a:extLst>
                <a:ext uri="{FF2B5EF4-FFF2-40B4-BE49-F238E27FC236}">
                  <a16:creationId xmlns:a16="http://schemas.microsoft.com/office/drawing/2014/main" id="{5F5825F4-03AC-B99D-8E46-D1F02BC3BDA3}"/>
                </a:ext>
              </a:extLst>
            </p:cNvPr>
            <p:cNvSpPr>
              <a:spLocks noChangeShapeType="1"/>
            </p:cNvSpPr>
            <p:nvPr/>
          </p:nvSpPr>
          <p:spPr bwMode="auto">
            <a:xfrm>
              <a:off x="2735" y="3687"/>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4" name="Line 143">
              <a:extLst>
                <a:ext uri="{FF2B5EF4-FFF2-40B4-BE49-F238E27FC236}">
                  <a16:creationId xmlns:a16="http://schemas.microsoft.com/office/drawing/2014/main" id="{A754D1E5-5994-1988-CC47-DB88C1960B1A}"/>
                </a:ext>
              </a:extLst>
            </p:cNvPr>
            <p:cNvSpPr>
              <a:spLocks noChangeShapeType="1"/>
            </p:cNvSpPr>
            <p:nvPr/>
          </p:nvSpPr>
          <p:spPr bwMode="auto">
            <a:xfrm>
              <a:off x="2396" y="3122"/>
              <a:ext cx="2219"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21885" name="Line 144">
              <a:extLst>
                <a:ext uri="{FF2B5EF4-FFF2-40B4-BE49-F238E27FC236}">
                  <a16:creationId xmlns:a16="http://schemas.microsoft.com/office/drawing/2014/main" id="{FA4360C8-674B-EFFC-C243-2D7F9441FF1B}"/>
                </a:ext>
              </a:extLst>
            </p:cNvPr>
            <p:cNvSpPr>
              <a:spLocks noChangeShapeType="1"/>
            </p:cNvSpPr>
            <p:nvPr/>
          </p:nvSpPr>
          <p:spPr bwMode="auto">
            <a:xfrm>
              <a:off x="4318" y="3130"/>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6" name="Line 145">
              <a:extLst>
                <a:ext uri="{FF2B5EF4-FFF2-40B4-BE49-F238E27FC236}">
                  <a16:creationId xmlns:a16="http://schemas.microsoft.com/office/drawing/2014/main" id="{E558FBFD-333D-434C-F334-F90CE067197E}"/>
                </a:ext>
              </a:extLst>
            </p:cNvPr>
            <p:cNvSpPr>
              <a:spLocks noChangeShapeType="1"/>
            </p:cNvSpPr>
            <p:nvPr/>
          </p:nvSpPr>
          <p:spPr bwMode="auto">
            <a:xfrm>
              <a:off x="2728" y="3130"/>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7" name="Line 146">
              <a:extLst>
                <a:ext uri="{FF2B5EF4-FFF2-40B4-BE49-F238E27FC236}">
                  <a16:creationId xmlns:a16="http://schemas.microsoft.com/office/drawing/2014/main" id="{0F019A8F-E0E1-6481-ED73-C0694EF961C7}"/>
                </a:ext>
              </a:extLst>
            </p:cNvPr>
            <p:cNvSpPr>
              <a:spLocks noChangeShapeType="1"/>
            </p:cNvSpPr>
            <p:nvPr/>
          </p:nvSpPr>
          <p:spPr bwMode="auto">
            <a:xfrm>
              <a:off x="3508" y="660"/>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88" name="AutoShape 147">
              <a:extLst>
                <a:ext uri="{FF2B5EF4-FFF2-40B4-BE49-F238E27FC236}">
                  <a16:creationId xmlns:a16="http://schemas.microsoft.com/office/drawing/2014/main" id="{37BA779E-81D6-A294-509F-1966284CAA97}"/>
                </a:ext>
              </a:extLst>
            </p:cNvPr>
            <p:cNvSpPr>
              <a:spLocks noChangeArrowheads="1"/>
            </p:cNvSpPr>
            <p:nvPr/>
          </p:nvSpPr>
          <p:spPr bwMode="auto">
            <a:xfrm>
              <a:off x="3406" y="1306"/>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889" name="Line 148">
              <a:extLst>
                <a:ext uri="{FF2B5EF4-FFF2-40B4-BE49-F238E27FC236}">
                  <a16:creationId xmlns:a16="http://schemas.microsoft.com/office/drawing/2014/main" id="{509089E8-9364-8273-08C6-7466394C0A38}"/>
                </a:ext>
              </a:extLst>
            </p:cNvPr>
            <p:cNvSpPr>
              <a:spLocks noChangeShapeType="1"/>
            </p:cNvSpPr>
            <p:nvPr/>
          </p:nvSpPr>
          <p:spPr bwMode="auto">
            <a:xfrm>
              <a:off x="3521" y="1203"/>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890" name="Line 149">
              <a:extLst>
                <a:ext uri="{FF2B5EF4-FFF2-40B4-BE49-F238E27FC236}">
                  <a16:creationId xmlns:a16="http://schemas.microsoft.com/office/drawing/2014/main" id="{BADAF434-4016-B07C-262D-09C1585B44CE}"/>
                </a:ext>
              </a:extLst>
            </p:cNvPr>
            <p:cNvSpPr>
              <a:spLocks noChangeShapeType="1"/>
            </p:cNvSpPr>
            <p:nvPr/>
          </p:nvSpPr>
          <p:spPr bwMode="auto">
            <a:xfrm>
              <a:off x="3524" y="1526"/>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121891" name="Group 150">
              <a:extLst>
                <a:ext uri="{FF2B5EF4-FFF2-40B4-BE49-F238E27FC236}">
                  <a16:creationId xmlns:a16="http://schemas.microsoft.com/office/drawing/2014/main" id="{B3F107B2-7368-4C90-0CC2-E0353C9172F7}"/>
                </a:ext>
              </a:extLst>
            </p:cNvPr>
            <p:cNvGrpSpPr>
              <a:grpSpLocks/>
            </p:cNvGrpSpPr>
            <p:nvPr/>
          </p:nvGrpSpPr>
          <p:grpSpPr bwMode="auto">
            <a:xfrm>
              <a:off x="4372" y="1309"/>
              <a:ext cx="223" cy="223"/>
              <a:chOff x="2881" y="3966"/>
              <a:chExt cx="282" cy="282"/>
            </a:xfrm>
          </p:grpSpPr>
          <p:sp>
            <p:nvSpPr>
              <p:cNvPr id="121942" name="Oval 151">
                <a:extLst>
                  <a:ext uri="{FF2B5EF4-FFF2-40B4-BE49-F238E27FC236}">
                    <a16:creationId xmlns:a16="http://schemas.microsoft.com/office/drawing/2014/main" id="{768498B4-E6E0-7444-B055-9FF30BAA599B}"/>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43" name="Oval 152">
                <a:extLst>
                  <a:ext uri="{FF2B5EF4-FFF2-40B4-BE49-F238E27FC236}">
                    <a16:creationId xmlns:a16="http://schemas.microsoft.com/office/drawing/2014/main" id="{DD7CB5D1-E26C-2C50-BB5F-D839DAAF382C}"/>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cxnSp>
          <p:nvCxnSpPr>
            <p:cNvPr id="121892" name="AutoShape 153">
              <a:extLst>
                <a:ext uri="{FF2B5EF4-FFF2-40B4-BE49-F238E27FC236}">
                  <a16:creationId xmlns:a16="http://schemas.microsoft.com/office/drawing/2014/main" id="{E91B6577-C381-70F6-C5C8-7CA8F56DF4C4}"/>
                </a:ext>
              </a:extLst>
            </p:cNvPr>
            <p:cNvCxnSpPr>
              <a:cxnSpLocks noChangeShapeType="1"/>
              <a:stCxn id="121888" idx="3"/>
              <a:endCxn id="121943" idx="2"/>
            </p:cNvCxnSpPr>
            <p:nvPr/>
          </p:nvCxnSpPr>
          <p:spPr bwMode="auto">
            <a:xfrm>
              <a:off x="3636" y="1421"/>
              <a:ext cx="736"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1893" name="Text Box 154">
              <a:extLst>
                <a:ext uri="{FF2B5EF4-FFF2-40B4-BE49-F238E27FC236}">
                  <a16:creationId xmlns:a16="http://schemas.microsoft.com/office/drawing/2014/main" id="{D5634FFF-D7B7-576B-0034-8BBACCE90098}"/>
                </a:ext>
              </a:extLst>
            </p:cNvPr>
            <p:cNvSpPr txBox="1">
              <a:spLocks noChangeArrowheads="1"/>
            </p:cNvSpPr>
            <p:nvPr/>
          </p:nvSpPr>
          <p:spPr bwMode="auto">
            <a:xfrm>
              <a:off x="4588" y="1256"/>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Canceled</a:t>
              </a:r>
            </a:p>
            <a:p>
              <a:pPr eaLnBrk="1" hangingPunct="1"/>
              <a:r>
                <a:rPr lang="en-US" altLang="en-US" sz="1200"/>
                <a:t>Project</a:t>
              </a:r>
              <a:endParaRPr lang="cs-CZ" altLang="en-US" sz="1200"/>
            </a:p>
          </p:txBody>
        </p:sp>
        <p:sp>
          <p:nvSpPr>
            <p:cNvPr id="121894" name="Text Box 155">
              <a:extLst>
                <a:ext uri="{FF2B5EF4-FFF2-40B4-BE49-F238E27FC236}">
                  <a16:creationId xmlns:a16="http://schemas.microsoft.com/office/drawing/2014/main" id="{D97EE247-87B7-2B19-128F-9AE7AF674122}"/>
                </a:ext>
              </a:extLst>
            </p:cNvPr>
            <p:cNvSpPr txBox="1">
              <a:spLocks noChangeArrowheads="1"/>
            </p:cNvSpPr>
            <p:nvPr/>
          </p:nvSpPr>
          <p:spPr bwMode="auto">
            <a:xfrm>
              <a:off x="3956" y="430"/>
              <a:ext cx="1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[All Subsequent Iterations]</a:t>
              </a:r>
              <a:endParaRPr lang="cs-CZ" altLang="en-US" sz="1200" b="0"/>
            </a:p>
          </p:txBody>
        </p:sp>
        <p:sp>
          <p:nvSpPr>
            <p:cNvPr id="121895" name="Line 156">
              <a:extLst>
                <a:ext uri="{FF2B5EF4-FFF2-40B4-BE49-F238E27FC236}">
                  <a16:creationId xmlns:a16="http://schemas.microsoft.com/office/drawing/2014/main" id="{E6EA8296-B831-0B9C-CA36-1190F985ECC1}"/>
                </a:ext>
              </a:extLst>
            </p:cNvPr>
            <p:cNvSpPr>
              <a:spLocks noChangeShapeType="1"/>
            </p:cNvSpPr>
            <p:nvPr/>
          </p:nvSpPr>
          <p:spPr bwMode="auto">
            <a:xfrm>
              <a:off x="3788" y="530"/>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21896" name="AutoShape 157">
              <a:extLst>
                <a:ext uri="{FF2B5EF4-FFF2-40B4-BE49-F238E27FC236}">
                  <a16:creationId xmlns:a16="http://schemas.microsoft.com/office/drawing/2014/main" id="{D86106DB-6165-88B3-B0F0-FDEE7F75E749}"/>
                </a:ext>
              </a:extLst>
            </p:cNvPr>
            <p:cNvCxnSpPr>
              <a:cxnSpLocks noChangeShapeType="1"/>
              <a:stCxn id="121864" idx="4"/>
              <a:endCxn id="121862" idx="0"/>
            </p:cNvCxnSpPr>
            <p:nvPr/>
          </p:nvCxnSpPr>
          <p:spPr bwMode="auto">
            <a:xfrm rot="16200000" flipH="1">
              <a:off x="3738" y="237"/>
              <a:ext cx="89" cy="4"/>
            </a:xfrm>
            <a:prstGeom prst="bentConnector3">
              <a:avLst>
                <a:gd name="adj1" fmla="val 4944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1897" name="AutoShape 158">
              <a:extLst>
                <a:ext uri="{FF2B5EF4-FFF2-40B4-BE49-F238E27FC236}">
                  <a16:creationId xmlns:a16="http://schemas.microsoft.com/office/drawing/2014/main" id="{63B68429-827A-09C9-FB90-0972A0AEB79F}"/>
                </a:ext>
              </a:extLst>
            </p:cNvPr>
            <p:cNvSpPr>
              <a:spLocks noChangeArrowheads="1"/>
            </p:cNvSpPr>
            <p:nvPr/>
          </p:nvSpPr>
          <p:spPr bwMode="auto">
            <a:xfrm>
              <a:off x="3419" y="2169"/>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898" name="Line 159">
              <a:extLst>
                <a:ext uri="{FF2B5EF4-FFF2-40B4-BE49-F238E27FC236}">
                  <a16:creationId xmlns:a16="http://schemas.microsoft.com/office/drawing/2014/main" id="{578A9C82-5652-44D4-55C4-C6B1B2BD5F7B}"/>
                </a:ext>
              </a:extLst>
            </p:cNvPr>
            <p:cNvSpPr>
              <a:spLocks noChangeShapeType="1"/>
            </p:cNvSpPr>
            <p:nvPr/>
          </p:nvSpPr>
          <p:spPr bwMode="auto">
            <a:xfrm>
              <a:off x="3534" y="2066"/>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21899" name="AutoShape 160">
              <a:extLst>
                <a:ext uri="{FF2B5EF4-FFF2-40B4-BE49-F238E27FC236}">
                  <a16:creationId xmlns:a16="http://schemas.microsoft.com/office/drawing/2014/main" id="{171AD89A-0CD5-47D9-196C-B1D5FEC2CBF8}"/>
                </a:ext>
              </a:extLst>
            </p:cNvPr>
            <p:cNvCxnSpPr>
              <a:cxnSpLocks noChangeShapeType="1"/>
              <a:stCxn id="121897" idx="3"/>
              <a:endCxn id="1110106" idx="1"/>
            </p:cNvCxnSpPr>
            <p:nvPr/>
          </p:nvCxnSpPr>
          <p:spPr bwMode="auto">
            <a:xfrm flipV="1">
              <a:off x="3649" y="2283"/>
              <a:ext cx="477" cy="1"/>
            </a:xfrm>
            <a:prstGeom prst="bentConnector3">
              <a:avLst>
                <a:gd name="adj1" fmla="val 49894"/>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1900" name="AutoShape 161">
              <a:extLst>
                <a:ext uri="{FF2B5EF4-FFF2-40B4-BE49-F238E27FC236}">
                  <a16:creationId xmlns:a16="http://schemas.microsoft.com/office/drawing/2014/main" id="{AE292534-DC25-5D62-A897-946EDC48FD87}"/>
                </a:ext>
              </a:extLst>
            </p:cNvPr>
            <p:cNvCxnSpPr>
              <a:cxnSpLocks noChangeShapeType="1"/>
              <a:stCxn id="121897" idx="1"/>
              <a:endCxn id="1110095" idx="3"/>
            </p:cNvCxnSpPr>
            <p:nvPr/>
          </p:nvCxnSpPr>
          <p:spPr bwMode="auto">
            <a:xfrm rot="10800000" flipV="1">
              <a:off x="2904" y="2284"/>
              <a:ext cx="515" cy="1"/>
            </a:xfrm>
            <a:prstGeom prst="bentConnector3">
              <a:avLst>
                <a:gd name="adj1" fmla="val 50097"/>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1901" name="Text Box 162">
              <a:extLst>
                <a:ext uri="{FF2B5EF4-FFF2-40B4-BE49-F238E27FC236}">
                  <a16:creationId xmlns:a16="http://schemas.microsoft.com/office/drawing/2014/main" id="{EF89A27E-A6EE-E4E4-82F0-62FC31A5F546}"/>
                </a:ext>
              </a:extLst>
            </p:cNvPr>
            <p:cNvSpPr txBox="1">
              <a:spLocks noChangeArrowheads="1"/>
            </p:cNvSpPr>
            <p:nvPr/>
          </p:nvSpPr>
          <p:spPr bwMode="auto">
            <a:xfrm>
              <a:off x="2964" y="2140"/>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[Project</a:t>
              </a:r>
            </a:p>
            <a:p>
              <a:pPr eaLnBrk="1" hangingPunct="1"/>
              <a:r>
                <a:rPr lang="en-US" altLang="en-US" sz="1200" b="0"/>
                <a:t>End]</a:t>
              </a:r>
              <a:endParaRPr lang="cs-CZ" altLang="en-US" sz="1200" b="0"/>
            </a:p>
          </p:txBody>
        </p:sp>
        <p:sp>
          <p:nvSpPr>
            <p:cNvPr id="121902" name="Text Box 163">
              <a:extLst>
                <a:ext uri="{FF2B5EF4-FFF2-40B4-BE49-F238E27FC236}">
                  <a16:creationId xmlns:a16="http://schemas.microsoft.com/office/drawing/2014/main" id="{55C37CE1-9A02-90FA-1E21-1390153BF9F6}"/>
                </a:ext>
              </a:extLst>
            </p:cNvPr>
            <p:cNvSpPr txBox="1">
              <a:spLocks noChangeArrowheads="1"/>
            </p:cNvSpPr>
            <p:nvPr/>
          </p:nvSpPr>
          <p:spPr bwMode="auto">
            <a:xfrm>
              <a:off x="3651" y="2143"/>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[Phase</a:t>
              </a:r>
            </a:p>
            <a:p>
              <a:pPr eaLnBrk="1" hangingPunct="1"/>
              <a:r>
                <a:rPr lang="en-US" altLang="en-US" sz="1200" b="0"/>
                <a:t>End]</a:t>
              </a:r>
              <a:endParaRPr lang="cs-CZ" altLang="en-US" sz="1200" b="0"/>
            </a:p>
          </p:txBody>
        </p:sp>
        <p:sp>
          <p:nvSpPr>
            <p:cNvPr id="121903" name="Line 164">
              <a:extLst>
                <a:ext uri="{FF2B5EF4-FFF2-40B4-BE49-F238E27FC236}">
                  <a16:creationId xmlns:a16="http://schemas.microsoft.com/office/drawing/2014/main" id="{FC57D129-8410-FD30-6255-4357EBABED13}"/>
                </a:ext>
              </a:extLst>
            </p:cNvPr>
            <p:cNvSpPr>
              <a:spLocks noChangeShapeType="1"/>
            </p:cNvSpPr>
            <p:nvPr/>
          </p:nvSpPr>
          <p:spPr bwMode="auto">
            <a:xfrm flipH="1">
              <a:off x="3528" y="2398"/>
              <a:ext cx="1" cy="6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04" name="AutoShape 165">
              <a:extLst>
                <a:ext uri="{FF2B5EF4-FFF2-40B4-BE49-F238E27FC236}">
                  <a16:creationId xmlns:a16="http://schemas.microsoft.com/office/drawing/2014/main" id="{BF72365B-60D8-7104-2BC4-AAD2CA5F242B}"/>
                </a:ext>
              </a:extLst>
            </p:cNvPr>
            <p:cNvSpPr>
              <a:spLocks noChangeArrowheads="1"/>
            </p:cNvSpPr>
            <p:nvPr/>
          </p:nvSpPr>
          <p:spPr bwMode="auto">
            <a:xfrm>
              <a:off x="2602" y="275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05" name="AutoShape 166">
              <a:extLst>
                <a:ext uri="{FF2B5EF4-FFF2-40B4-BE49-F238E27FC236}">
                  <a16:creationId xmlns:a16="http://schemas.microsoft.com/office/drawing/2014/main" id="{94E613A9-FCB4-5FBD-6E05-6931771B885D}"/>
                </a:ext>
              </a:extLst>
            </p:cNvPr>
            <p:cNvSpPr>
              <a:spLocks noChangeArrowheads="1"/>
            </p:cNvSpPr>
            <p:nvPr/>
          </p:nvSpPr>
          <p:spPr bwMode="auto">
            <a:xfrm>
              <a:off x="4204" y="275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06" name="Text Box 167">
              <a:extLst>
                <a:ext uri="{FF2B5EF4-FFF2-40B4-BE49-F238E27FC236}">
                  <a16:creationId xmlns:a16="http://schemas.microsoft.com/office/drawing/2014/main" id="{DA958CAF-6244-6ED0-FEE2-05DCE75A30EB}"/>
                </a:ext>
              </a:extLst>
            </p:cNvPr>
            <p:cNvSpPr txBox="1">
              <a:spLocks noChangeArrowheads="1"/>
            </p:cNvSpPr>
            <p:nvPr/>
          </p:nvSpPr>
          <p:spPr bwMode="auto">
            <a:xfrm>
              <a:off x="3512" y="249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[Iteration</a:t>
              </a:r>
            </a:p>
            <a:p>
              <a:pPr eaLnBrk="1" hangingPunct="1"/>
              <a:r>
                <a:rPr lang="en-US" altLang="en-US" sz="1200" b="0"/>
                <a:t>End]</a:t>
              </a:r>
              <a:endParaRPr lang="cs-CZ" altLang="en-US" sz="1200" b="0"/>
            </a:p>
          </p:txBody>
        </p:sp>
        <p:sp>
          <p:nvSpPr>
            <p:cNvPr id="121907" name="Line 168">
              <a:extLst>
                <a:ext uri="{FF2B5EF4-FFF2-40B4-BE49-F238E27FC236}">
                  <a16:creationId xmlns:a16="http://schemas.microsoft.com/office/drawing/2014/main" id="{F350B8CD-439E-02E6-5226-2B94729FBCC6}"/>
                </a:ext>
              </a:extLst>
            </p:cNvPr>
            <p:cNvSpPr>
              <a:spLocks noChangeShapeType="1"/>
            </p:cNvSpPr>
            <p:nvPr/>
          </p:nvSpPr>
          <p:spPr bwMode="auto">
            <a:xfrm>
              <a:off x="4319" y="2641"/>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08" name="Line 169">
              <a:extLst>
                <a:ext uri="{FF2B5EF4-FFF2-40B4-BE49-F238E27FC236}">
                  <a16:creationId xmlns:a16="http://schemas.microsoft.com/office/drawing/2014/main" id="{58061434-CCC2-6D15-4C80-43D25FCEF76E}"/>
                </a:ext>
              </a:extLst>
            </p:cNvPr>
            <p:cNvSpPr>
              <a:spLocks noChangeShapeType="1"/>
            </p:cNvSpPr>
            <p:nvPr/>
          </p:nvSpPr>
          <p:spPr bwMode="auto">
            <a:xfrm>
              <a:off x="2723" y="2647"/>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09" name="Line 170">
              <a:extLst>
                <a:ext uri="{FF2B5EF4-FFF2-40B4-BE49-F238E27FC236}">
                  <a16:creationId xmlns:a16="http://schemas.microsoft.com/office/drawing/2014/main" id="{FBD48305-5703-979E-5C2D-DA7E102D2C97}"/>
                </a:ext>
              </a:extLst>
            </p:cNvPr>
            <p:cNvSpPr>
              <a:spLocks noChangeShapeType="1"/>
            </p:cNvSpPr>
            <p:nvPr/>
          </p:nvSpPr>
          <p:spPr bwMode="auto">
            <a:xfrm>
              <a:off x="4318" y="2988"/>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10" name="Line 171">
              <a:extLst>
                <a:ext uri="{FF2B5EF4-FFF2-40B4-BE49-F238E27FC236}">
                  <a16:creationId xmlns:a16="http://schemas.microsoft.com/office/drawing/2014/main" id="{BBEA4B38-86CD-8D3E-DA9C-DC3BD107A2C9}"/>
                </a:ext>
              </a:extLst>
            </p:cNvPr>
            <p:cNvSpPr>
              <a:spLocks noChangeShapeType="1"/>
            </p:cNvSpPr>
            <p:nvPr/>
          </p:nvSpPr>
          <p:spPr bwMode="auto">
            <a:xfrm>
              <a:off x="2722" y="2994"/>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11" name="Text Box 172">
              <a:extLst>
                <a:ext uri="{FF2B5EF4-FFF2-40B4-BE49-F238E27FC236}">
                  <a16:creationId xmlns:a16="http://schemas.microsoft.com/office/drawing/2014/main" id="{7F7826A5-0E03-A341-9EE1-9AA48E1CBA31}"/>
                </a:ext>
              </a:extLst>
            </p:cNvPr>
            <p:cNvSpPr txBox="1">
              <a:spLocks noChangeArrowheads="1"/>
            </p:cNvSpPr>
            <p:nvPr/>
          </p:nvSpPr>
          <p:spPr bwMode="auto">
            <a:xfrm>
              <a:off x="3733" y="2832"/>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[Phase</a:t>
              </a:r>
            </a:p>
            <a:p>
              <a:pPr eaLnBrk="1" hangingPunct="1"/>
              <a:r>
                <a:rPr lang="en-US" altLang="en-US" sz="1200" b="0"/>
                <a:t>Complete]</a:t>
              </a:r>
              <a:endParaRPr lang="cs-CZ" altLang="en-US" sz="1200" b="0"/>
            </a:p>
          </p:txBody>
        </p:sp>
        <p:sp>
          <p:nvSpPr>
            <p:cNvPr id="121912" name="Text Box 173">
              <a:extLst>
                <a:ext uri="{FF2B5EF4-FFF2-40B4-BE49-F238E27FC236}">
                  <a16:creationId xmlns:a16="http://schemas.microsoft.com/office/drawing/2014/main" id="{45128A21-15B0-B9DB-55A7-1A95DC7E8C8D}"/>
                </a:ext>
              </a:extLst>
            </p:cNvPr>
            <p:cNvSpPr txBox="1">
              <a:spLocks noChangeArrowheads="1"/>
            </p:cNvSpPr>
            <p:nvPr/>
          </p:nvSpPr>
          <p:spPr bwMode="auto">
            <a:xfrm>
              <a:off x="2716" y="2832"/>
              <a:ext cx="6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[Failed</a:t>
              </a:r>
            </a:p>
            <a:p>
              <a:pPr eaLnBrk="1" hangingPunct="1"/>
              <a:r>
                <a:rPr lang="en-US" altLang="en-US" sz="1200" b="0"/>
                <a:t>Acceptance]</a:t>
              </a:r>
              <a:endParaRPr lang="cs-CZ" altLang="en-US" sz="1200" b="0"/>
            </a:p>
          </p:txBody>
        </p:sp>
        <p:grpSp>
          <p:nvGrpSpPr>
            <p:cNvPr id="121913" name="Group 174">
              <a:extLst>
                <a:ext uri="{FF2B5EF4-FFF2-40B4-BE49-F238E27FC236}">
                  <a16:creationId xmlns:a16="http://schemas.microsoft.com/office/drawing/2014/main" id="{5DC20DC6-E0F8-0D68-67B0-8AD46C4E462C}"/>
                </a:ext>
              </a:extLst>
            </p:cNvPr>
            <p:cNvGrpSpPr>
              <a:grpSpLocks/>
            </p:cNvGrpSpPr>
            <p:nvPr/>
          </p:nvGrpSpPr>
          <p:grpSpPr bwMode="auto">
            <a:xfrm>
              <a:off x="1915" y="2752"/>
              <a:ext cx="223" cy="223"/>
              <a:chOff x="2881" y="3966"/>
              <a:chExt cx="282" cy="282"/>
            </a:xfrm>
          </p:grpSpPr>
          <p:sp>
            <p:nvSpPr>
              <p:cNvPr id="121940" name="Oval 175">
                <a:extLst>
                  <a:ext uri="{FF2B5EF4-FFF2-40B4-BE49-F238E27FC236}">
                    <a16:creationId xmlns:a16="http://schemas.microsoft.com/office/drawing/2014/main" id="{4D3EC266-83BC-A6CD-CEC7-8DE243E0DA5E}"/>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41" name="Oval 176">
                <a:extLst>
                  <a:ext uri="{FF2B5EF4-FFF2-40B4-BE49-F238E27FC236}">
                    <a16:creationId xmlns:a16="http://schemas.microsoft.com/office/drawing/2014/main" id="{7ADB9341-2898-F117-D110-231D997C512D}"/>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14" name="Text Box 177">
              <a:extLst>
                <a:ext uri="{FF2B5EF4-FFF2-40B4-BE49-F238E27FC236}">
                  <a16:creationId xmlns:a16="http://schemas.microsoft.com/office/drawing/2014/main" id="{412FDA50-1142-3664-1E93-D49D6CBE7943}"/>
                </a:ext>
              </a:extLst>
            </p:cNvPr>
            <p:cNvSpPr txBox="1">
              <a:spLocks noChangeArrowheads="1"/>
            </p:cNvSpPr>
            <p:nvPr/>
          </p:nvSpPr>
          <p:spPr bwMode="auto">
            <a:xfrm>
              <a:off x="1830" y="2983"/>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End </a:t>
              </a:r>
            </a:p>
            <a:p>
              <a:pPr eaLnBrk="1" hangingPunct="1"/>
              <a:r>
                <a:rPr lang="en-US" altLang="en-US" sz="1200"/>
                <a:t>Project</a:t>
              </a:r>
              <a:endParaRPr lang="cs-CZ" altLang="en-US" sz="1200"/>
            </a:p>
          </p:txBody>
        </p:sp>
        <p:cxnSp>
          <p:nvCxnSpPr>
            <p:cNvPr id="121915" name="AutoShape 178">
              <a:extLst>
                <a:ext uri="{FF2B5EF4-FFF2-40B4-BE49-F238E27FC236}">
                  <a16:creationId xmlns:a16="http://schemas.microsoft.com/office/drawing/2014/main" id="{3A6CF03A-19CE-EA51-19F7-473849CC4751}"/>
                </a:ext>
              </a:extLst>
            </p:cNvPr>
            <p:cNvCxnSpPr>
              <a:cxnSpLocks noChangeShapeType="1"/>
              <a:stCxn id="121904" idx="1"/>
              <a:endCxn id="121941" idx="6"/>
            </p:cNvCxnSpPr>
            <p:nvPr/>
          </p:nvCxnSpPr>
          <p:spPr bwMode="auto">
            <a:xfrm rot="10800000">
              <a:off x="2138" y="2864"/>
              <a:ext cx="464" cy="1"/>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1916" name="Text Box 179">
              <a:extLst>
                <a:ext uri="{FF2B5EF4-FFF2-40B4-BE49-F238E27FC236}">
                  <a16:creationId xmlns:a16="http://schemas.microsoft.com/office/drawing/2014/main" id="{4773ABBD-68E5-D9D4-7A88-F6284C79211D}"/>
                </a:ext>
              </a:extLst>
            </p:cNvPr>
            <p:cNvSpPr txBox="1">
              <a:spLocks noChangeArrowheads="1"/>
            </p:cNvSpPr>
            <p:nvPr/>
          </p:nvSpPr>
          <p:spPr bwMode="auto">
            <a:xfrm>
              <a:off x="2106" y="2591"/>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[Project</a:t>
              </a:r>
            </a:p>
            <a:p>
              <a:pPr eaLnBrk="1" hangingPunct="1"/>
              <a:r>
                <a:rPr lang="en-US" altLang="en-US" sz="1200" b="0"/>
                <a:t>Complete]</a:t>
              </a:r>
              <a:endParaRPr lang="cs-CZ" altLang="en-US" sz="1200" b="0"/>
            </a:p>
          </p:txBody>
        </p:sp>
        <p:sp>
          <p:nvSpPr>
            <p:cNvPr id="121917" name="AutoShape 180">
              <a:extLst>
                <a:ext uri="{FF2B5EF4-FFF2-40B4-BE49-F238E27FC236}">
                  <a16:creationId xmlns:a16="http://schemas.microsoft.com/office/drawing/2014/main" id="{DCAA79AE-00DC-4079-998B-FBA502A7845E}"/>
                </a:ext>
              </a:extLst>
            </p:cNvPr>
            <p:cNvSpPr>
              <a:spLocks noChangeArrowheads="1"/>
            </p:cNvSpPr>
            <p:nvPr/>
          </p:nvSpPr>
          <p:spPr bwMode="auto">
            <a:xfrm>
              <a:off x="1133" y="2480"/>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21918" name="Group 181">
              <a:extLst>
                <a:ext uri="{FF2B5EF4-FFF2-40B4-BE49-F238E27FC236}">
                  <a16:creationId xmlns:a16="http://schemas.microsoft.com/office/drawing/2014/main" id="{D92A0D4F-0261-FA21-31BD-FAFBD875A04E}"/>
                </a:ext>
              </a:extLst>
            </p:cNvPr>
            <p:cNvGrpSpPr>
              <a:grpSpLocks/>
            </p:cNvGrpSpPr>
            <p:nvPr/>
          </p:nvGrpSpPr>
          <p:grpSpPr bwMode="auto">
            <a:xfrm>
              <a:off x="1138" y="2799"/>
              <a:ext cx="223" cy="223"/>
              <a:chOff x="2881" y="3966"/>
              <a:chExt cx="282" cy="282"/>
            </a:xfrm>
          </p:grpSpPr>
          <p:sp>
            <p:nvSpPr>
              <p:cNvPr id="121938" name="Oval 182">
                <a:extLst>
                  <a:ext uri="{FF2B5EF4-FFF2-40B4-BE49-F238E27FC236}">
                    <a16:creationId xmlns:a16="http://schemas.microsoft.com/office/drawing/2014/main" id="{9109FA7D-D234-BDFF-3DED-A04105B0FEB4}"/>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39" name="Oval 183">
                <a:extLst>
                  <a:ext uri="{FF2B5EF4-FFF2-40B4-BE49-F238E27FC236}">
                    <a16:creationId xmlns:a16="http://schemas.microsoft.com/office/drawing/2014/main" id="{E98892C0-DC13-C8B1-2EBA-02BC44BEEC2C}"/>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19" name="Text Box 184">
              <a:extLst>
                <a:ext uri="{FF2B5EF4-FFF2-40B4-BE49-F238E27FC236}">
                  <a16:creationId xmlns:a16="http://schemas.microsoft.com/office/drawing/2014/main" id="{68C6FC43-B4F2-5D0E-BE87-B5D540E919B2}"/>
                </a:ext>
              </a:extLst>
            </p:cNvPr>
            <p:cNvSpPr txBox="1">
              <a:spLocks noChangeArrowheads="1"/>
            </p:cNvSpPr>
            <p:nvPr/>
          </p:nvSpPr>
          <p:spPr bwMode="auto">
            <a:xfrm>
              <a:off x="1003" y="3030"/>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Canceled</a:t>
              </a:r>
            </a:p>
            <a:p>
              <a:pPr eaLnBrk="1" hangingPunct="1"/>
              <a:r>
                <a:rPr lang="en-US" altLang="en-US" sz="1200"/>
                <a:t>Project</a:t>
              </a:r>
              <a:endParaRPr lang="cs-CZ" altLang="en-US" sz="1200"/>
            </a:p>
          </p:txBody>
        </p:sp>
        <p:sp>
          <p:nvSpPr>
            <p:cNvPr id="121920" name="Line 185">
              <a:extLst>
                <a:ext uri="{FF2B5EF4-FFF2-40B4-BE49-F238E27FC236}">
                  <a16:creationId xmlns:a16="http://schemas.microsoft.com/office/drawing/2014/main" id="{94291A6E-B3BF-DD74-27DA-2EBDBB4DAFAC}"/>
                </a:ext>
              </a:extLst>
            </p:cNvPr>
            <p:cNvSpPr>
              <a:spLocks noChangeShapeType="1"/>
            </p:cNvSpPr>
            <p:nvPr/>
          </p:nvSpPr>
          <p:spPr bwMode="auto">
            <a:xfrm>
              <a:off x="1220" y="1229"/>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21" name="Line 186">
              <a:extLst>
                <a:ext uri="{FF2B5EF4-FFF2-40B4-BE49-F238E27FC236}">
                  <a16:creationId xmlns:a16="http://schemas.microsoft.com/office/drawing/2014/main" id="{AF85EDD4-1517-9A3F-8A02-85ADC88B1024}"/>
                </a:ext>
              </a:extLst>
            </p:cNvPr>
            <p:cNvSpPr>
              <a:spLocks noChangeShapeType="1"/>
            </p:cNvSpPr>
            <p:nvPr/>
          </p:nvSpPr>
          <p:spPr bwMode="auto">
            <a:xfrm>
              <a:off x="1230" y="1816"/>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1922" name="Line 187">
              <a:extLst>
                <a:ext uri="{FF2B5EF4-FFF2-40B4-BE49-F238E27FC236}">
                  <a16:creationId xmlns:a16="http://schemas.microsoft.com/office/drawing/2014/main" id="{8B5E614F-7BC5-E17E-681F-DCCF036913F8}"/>
                </a:ext>
              </a:extLst>
            </p:cNvPr>
            <p:cNvSpPr>
              <a:spLocks noChangeShapeType="1"/>
            </p:cNvSpPr>
            <p:nvPr/>
          </p:nvSpPr>
          <p:spPr bwMode="auto">
            <a:xfrm>
              <a:off x="1249" y="2380"/>
              <a:ext cx="0" cy="1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cxnSp>
          <p:nvCxnSpPr>
            <p:cNvPr id="121923" name="AutoShape 189">
              <a:extLst>
                <a:ext uri="{FF2B5EF4-FFF2-40B4-BE49-F238E27FC236}">
                  <a16:creationId xmlns:a16="http://schemas.microsoft.com/office/drawing/2014/main" id="{74C4B0E5-B7DF-43AB-AF5F-2AED8DC7355C}"/>
                </a:ext>
              </a:extLst>
            </p:cNvPr>
            <p:cNvCxnSpPr>
              <a:cxnSpLocks noChangeShapeType="1"/>
              <a:stCxn id="121917" idx="2"/>
              <a:endCxn id="121939" idx="0"/>
            </p:cNvCxnSpPr>
            <p:nvPr/>
          </p:nvCxnSpPr>
          <p:spPr bwMode="auto">
            <a:xfrm rot="16200000" flipH="1">
              <a:off x="1204" y="2754"/>
              <a:ext cx="89" cy="2"/>
            </a:xfrm>
            <a:prstGeom prst="bentConnector3">
              <a:avLst>
                <a:gd name="adj1" fmla="val 4944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1924" name="AutoShape 190">
              <a:extLst>
                <a:ext uri="{FF2B5EF4-FFF2-40B4-BE49-F238E27FC236}">
                  <a16:creationId xmlns:a16="http://schemas.microsoft.com/office/drawing/2014/main" id="{425DF1F2-E364-9D2C-DC6C-6332512A9B74}"/>
                </a:ext>
              </a:extLst>
            </p:cNvPr>
            <p:cNvCxnSpPr>
              <a:cxnSpLocks noChangeShapeType="1"/>
              <a:stCxn id="121917" idx="3"/>
              <a:endCxn id="122035" idx="2"/>
            </p:cNvCxnSpPr>
            <p:nvPr/>
          </p:nvCxnSpPr>
          <p:spPr bwMode="auto">
            <a:xfrm flipV="1">
              <a:off x="1363" y="1280"/>
              <a:ext cx="651" cy="131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1925" name="Text Box 191">
              <a:extLst>
                <a:ext uri="{FF2B5EF4-FFF2-40B4-BE49-F238E27FC236}">
                  <a16:creationId xmlns:a16="http://schemas.microsoft.com/office/drawing/2014/main" id="{2FD2FB56-3F52-45DE-1F40-6CBCCDD9DB2B}"/>
                </a:ext>
              </a:extLst>
            </p:cNvPr>
            <p:cNvSpPr txBox="1">
              <a:spLocks noChangeArrowheads="1"/>
            </p:cNvSpPr>
            <p:nvPr/>
          </p:nvSpPr>
          <p:spPr bwMode="auto">
            <a:xfrm>
              <a:off x="3789" y="1127"/>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[Project</a:t>
              </a:r>
            </a:p>
            <a:p>
              <a:pPr eaLnBrk="1" hangingPunct="1"/>
              <a:r>
                <a:rPr lang="en-US" altLang="en-US" sz="1200" b="0"/>
                <a:t>Canceled]</a:t>
              </a:r>
              <a:endParaRPr lang="cs-CZ" altLang="en-US" sz="1200" b="0"/>
            </a:p>
          </p:txBody>
        </p:sp>
        <p:sp>
          <p:nvSpPr>
            <p:cNvPr id="121926" name="Text Box 192">
              <a:extLst>
                <a:ext uri="{FF2B5EF4-FFF2-40B4-BE49-F238E27FC236}">
                  <a16:creationId xmlns:a16="http://schemas.microsoft.com/office/drawing/2014/main" id="{7DC23AE4-6E28-DDFF-2060-6EC01D6568F8}"/>
                </a:ext>
              </a:extLst>
            </p:cNvPr>
            <p:cNvSpPr txBox="1">
              <a:spLocks noChangeArrowheads="1"/>
            </p:cNvSpPr>
            <p:nvPr/>
          </p:nvSpPr>
          <p:spPr bwMode="auto">
            <a:xfrm>
              <a:off x="644" y="2590"/>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[Project</a:t>
              </a:r>
            </a:p>
            <a:p>
              <a:pPr eaLnBrk="1" hangingPunct="1"/>
              <a:r>
                <a:rPr lang="en-US" altLang="en-US" sz="1200" b="0"/>
                <a:t>Canceled]</a:t>
              </a:r>
              <a:endParaRPr lang="cs-CZ" altLang="en-US" sz="1200" b="0"/>
            </a:p>
          </p:txBody>
        </p:sp>
        <p:sp>
          <p:nvSpPr>
            <p:cNvPr id="121927" name="Text Box 193">
              <a:extLst>
                <a:ext uri="{FF2B5EF4-FFF2-40B4-BE49-F238E27FC236}">
                  <a16:creationId xmlns:a16="http://schemas.microsoft.com/office/drawing/2014/main" id="{89164308-99D7-0AA7-2A05-4C2F4C9F81CF}"/>
                </a:ext>
              </a:extLst>
            </p:cNvPr>
            <p:cNvSpPr txBox="1">
              <a:spLocks noChangeArrowheads="1"/>
            </p:cNvSpPr>
            <p:nvPr/>
          </p:nvSpPr>
          <p:spPr bwMode="auto">
            <a:xfrm>
              <a:off x="2721" y="1426"/>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[Iteration</a:t>
              </a:r>
            </a:p>
            <a:p>
              <a:pPr eaLnBrk="1" hangingPunct="1"/>
              <a:r>
                <a:rPr lang="en-US" altLang="en-US" sz="1200" b="0"/>
                <a:t>Successful]</a:t>
              </a:r>
              <a:endParaRPr lang="cs-CZ" altLang="en-US" sz="1200" b="0"/>
            </a:p>
          </p:txBody>
        </p:sp>
        <p:sp>
          <p:nvSpPr>
            <p:cNvPr id="121928" name="Text Box 194">
              <a:extLst>
                <a:ext uri="{FF2B5EF4-FFF2-40B4-BE49-F238E27FC236}">
                  <a16:creationId xmlns:a16="http://schemas.microsoft.com/office/drawing/2014/main" id="{40A47F1A-85B4-C953-BE9E-D0DC94E1D8B4}"/>
                </a:ext>
              </a:extLst>
            </p:cNvPr>
            <p:cNvSpPr txBox="1">
              <a:spLocks noChangeArrowheads="1"/>
            </p:cNvSpPr>
            <p:nvPr/>
          </p:nvSpPr>
          <p:spPr bwMode="auto">
            <a:xfrm>
              <a:off x="1488" y="2188"/>
              <a:ext cx="5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[Initial</a:t>
              </a:r>
            </a:p>
            <a:p>
              <a:pPr eaLnBrk="1" hangingPunct="1"/>
              <a:r>
                <a:rPr lang="en-US" altLang="en-US" sz="1200" b="0"/>
                <a:t>Iteration in</a:t>
              </a:r>
            </a:p>
            <a:p>
              <a:pPr eaLnBrk="1" hangingPunct="1"/>
              <a:r>
                <a:rPr lang="en-US" altLang="en-US" sz="1200" b="0"/>
                <a:t>Inception]</a:t>
              </a:r>
              <a:endParaRPr lang="cs-CZ" altLang="en-US" sz="1200" b="0"/>
            </a:p>
          </p:txBody>
        </p:sp>
        <p:cxnSp>
          <p:nvCxnSpPr>
            <p:cNvPr id="121929" name="AutoShape 195">
              <a:extLst>
                <a:ext uri="{FF2B5EF4-FFF2-40B4-BE49-F238E27FC236}">
                  <a16:creationId xmlns:a16="http://schemas.microsoft.com/office/drawing/2014/main" id="{6C9A4746-E77B-86B4-4AAE-FE4DF85C62B8}"/>
                </a:ext>
              </a:extLst>
            </p:cNvPr>
            <p:cNvCxnSpPr>
              <a:cxnSpLocks noChangeShapeType="1"/>
              <a:stCxn id="121862" idx="1"/>
              <a:endCxn id="1110028" idx="0"/>
            </p:cNvCxnSpPr>
            <p:nvPr/>
          </p:nvCxnSpPr>
          <p:spPr bwMode="auto">
            <a:xfrm rot="10800000" flipV="1">
              <a:off x="1212" y="398"/>
              <a:ext cx="2458" cy="37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1930" name="AutoShape 196">
              <a:extLst>
                <a:ext uri="{FF2B5EF4-FFF2-40B4-BE49-F238E27FC236}">
                  <a16:creationId xmlns:a16="http://schemas.microsoft.com/office/drawing/2014/main" id="{F4947127-CFDC-D661-376B-E2E9BC5F3871}"/>
                </a:ext>
              </a:extLst>
            </p:cNvPr>
            <p:cNvCxnSpPr>
              <a:cxnSpLocks noChangeShapeType="1"/>
              <a:stCxn id="1110040" idx="0"/>
              <a:endCxn id="121860" idx="0"/>
            </p:cNvCxnSpPr>
            <p:nvPr/>
          </p:nvCxnSpPr>
          <p:spPr bwMode="auto">
            <a:xfrm rot="-5400000">
              <a:off x="2590" y="18"/>
              <a:ext cx="137" cy="1366"/>
            </a:xfrm>
            <a:prstGeom prst="bentConnector3">
              <a:avLst>
                <a:gd name="adj1" fmla="val 19269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1931" name="Text Box 197">
              <a:extLst>
                <a:ext uri="{FF2B5EF4-FFF2-40B4-BE49-F238E27FC236}">
                  <a16:creationId xmlns:a16="http://schemas.microsoft.com/office/drawing/2014/main" id="{514C2C68-BAF5-C99B-8A7F-0ED20678B43D}"/>
                </a:ext>
              </a:extLst>
            </p:cNvPr>
            <p:cNvSpPr txBox="1">
              <a:spLocks noChangeArrowheads="1"/>
            </p:cNvSpPr>
            <p:nvPr/>
          </p:nvSpPr>
          <p:spPr bwMode="auto">
            <a:xfrm>
              <a:off x="2603" y="207"/>
              <a:ext cx="10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[Start of Project Only]</a:t>
              </a:r>
              <a:endParaRPr lang="cs-CZ" altLang="en-US" sz="1200" b="0"/>
            </a:p>
          </p:txBody>
        </p:sp>
        <p:grpSp>
          <p:nvGrpSpPr>
            <p:cNvPr id="121932" name="Group 198">
              <a:extLst>
                <a:ext uri="{FF2B5EF4-FFF2-40B4-BE49-F238E27FC236}">
                  <a16:creationId xmlns:a16="http://schemas.microsoft.com/office/drawing/2014/main" id="{54A060C7-96DC-4A99-2468-0743EC82F474}"/>
                </a:ext>
              </a:extLst>
            </p:cNvPr>
            <p:cNvGrpSpPr>
              <a:grpSpLocks/>
            </p:cNvGrpSpPr>
            <p:nvPr/>
          </p:nvGrpSpPr>
          <p:grpSpPr bwMode="auto">
            <a:xfrm>
              <a:off x="4897" y="2753"/>
              <a:ext cx="223" cy="223"/>
              <a:chOff x="2881" y="3966"/>
              <a:chExt cx="282" cy="282"/>
            </a:xfrm>
          </p:grpSpPr>
          <p:sp>
            <p:nvSpPr>
              <p:cNvPr id="121936" name="Oval 199">
                <a:extLst>
                  <a:ext uri="{FF2B5EF4-FFF2-40B4-BE49-F238E27FC236}">
                    <a16:creationId xmlns:a16="http://schemas.microsoft.com/office/drawing/2014/main" id="{7AED8F8E-3A17-16FB-B65A-6F9EE1EB803F}"/>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1937" name="Oval 200">
                <a:extLst>
                  <a:ext uri="{FF2B5EF4-FFF2-40B4-BE49-F238E27FC236}">
                    <a16:creationId xmlns:a16="http://schemas.microsoft.com/office/drawing/2014/main" id="{E29EF72B-9618-3CAF-65AE-448B53B5B9FB}"/>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1933" name="Text Box 201">
              <a:extLst>
                <a:ext uri="{FF2B5EF4-FFF2-40B4-BE49-F238E27FC236}">
                  <a16:creationId xmlns:a16="http://schemas.microsoft.com/office/drawing/2014/main" id="{46F61597-36BC-0F01-BABD-4695C5401FB6}"/>
                </a:ext>
              </a:extLst>
            </p:cNvPr>
            <p:cNvSpPr txBox="1">
              <a:spLocks noChangeArrowheads="1"/>
            </p:cNvSpPr>
            <p:nvPr/>
          </p:nvSpPr>
          <p:spPr bwMode="auto">
            <a:xfrm>
              <a:off x="4762" y="2981"/>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Canceled</a:t>
              </a:r>
            </a:p>
            <a:p>
              <a:pPr eaLnBrk="1" hangingPunct="1"/>
              <a:r>
                <a:rPr lang="en-US" altLang="en-US" sz="1200"/>
                <a:t>Project</a:t>
              </a:r>
              <a:endParaRPr lang="cs-CZ" altLang="en-US" sz="1200"/>
            </a:p>
          </p:txBody>
        </p:sp>
        <p:cxnSp>
          <p:nvCxnSpPr>
            <p:cNvPr id="121934" name="AutoShape 202">
              <a:extLst>
                <a:ext uri="{FF2B5EF4-FFF2-40B4-BE49-F238E27FC236}">
                  <a16:creationId xmlns:a16="http://schemas.microsoft.com/office/drawing/2014/main" id="{C7B94F18-046C-EE5F-60E8-1C046FD4A492}"/>
                </a:ext>
              </a:extLst>
            </p:cNvPr>
            <p:cNvCxnSpPr>
              <a:cxnSpLocks noChangeShapeType="1"/>
              <a:stCxn id="121905" idx="3"/>
              <a:endCxn id="121937" idx="2"/>
            </p:cNvCxnSpPr>
            <p:nvPr/>
          </p:nvCxnSpPr>
          <p:spPr bwMode="auto">
            <a:xfrm>
              <a:off x="4434" y="2865"/>
              <a:ext cx="463"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1935" name="Text Box 203">
              <a:extLst>
                <a:ext uri="{FF2B5EF4-FFF2-40B4-BE49-F238E27FC236}">
                  <a16:creationId xmlns:a16="http://schemas.microsoft.com/office/drawing/2014/main" id="{74416F81-056E-28F8-0F8C-10DE89967A24}"/>
                </a:ext>
              </a:extLst>
            </p:cNvPr>
            <p:cNvSpPr txBox="1">
              <a:spLocks noChangeArrowheads="1"/>
            </p:cNvSpPr>
            <p:nvPr/>
          </p:nvSpPr>
          <p:spPr bwMode="auto">
            <a:xfrm>
              <a:off x="4395" y="2581"/>
              <a:ext cx="5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[Project</a:t>
              </a:r>
            </a:p>
            <a:p>
              <a:pPr eaLnBrk="1" hangingPunct="1"/>
              <a:r>
                <a:rPr lang="en-US" altLang="en-US" sz="1200" b="0"/>
                <a:t>Canceled]</a:t>
              </a:r>
              <a:endParaRPr lang="cs-CZ" altLang="en-US" sz="1200" b="0"/>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6727E4E-7D56-3AA2-01E5-37EBE3C752F8}"/>
              </a:ext>
            </a:extLst>
          </p:cNvPr>
          <p:cNvSpPr>
            <a:spLocks noGrp="1" noChangeArrowheads="1"/>
          </p:cNvSpPr>
          <p:nvPr>
            <p:ph type="title"/>
          </p:nvPr>
        </p:nvSpPr>
        <p:spPr/>
        <p:txBody>
          <a:bodyPr/>
          <a:lstStyle/>
          <a:p>
            <a:pPr eaLnBrk="1" hangingPunct="1"/>
            <a:r>
              <a:rPr lang="en-US" altLang="en-US"/>
              <a:t>Workflow Details</a:t>
            </a:r>
          </a:p>
        </p:txBody>
      </p:sp>
      <p:sp>
        <p:nvSpPr>
          <p:cNvPr id="122883" name="Rectangle 3">
            <a:extLst>
              <a:ext uri="{FF2B5EF4-FFF2-40B4-BE49-F238E27FC236}">
                <a16:creationId xmlns:a16="http://schemas.microsoft.com/office/drawing/2014/main" id="{B251FDB3-2817-B9B5-6296-68D3BBC72EC7}"/>
              </a:ext>
            </a:extLst>
          </p:cNvPr>
          <p:cNvSpPr>
            <a:spLocks noGrp="1" noChangeArrowheads="1"/>
          </p:cNvSpPr>
          <p:nvPr>
            <p:ph type="body" idx="1"/>
          </p:nvPr>
        </p:nvSpPr>
        <p:spPr/>
        <p:txBody>
          <a:bodyPr/>
          <a:lstStyle/>
          <a:p>
            <a:pPr eaLnBrk="1" hangingPunct="1">
              <a:lnSpc>
                <a:spcPct val="80000"/>
              </a:lnSpc>
            </a:pPr>
            <a:r>
              <a:rPr lang="en-US" altLang="en-US" sz="1800" b="1"/>
              <a:t>Conceive New Project</a:t>
            </a:r>
            <a:r>
              <a:rPr lang="en-US" altLang="en-US" sz="1800"/>
              <a:t> – the project is elaborated from the initial idea to a point at which a reasoned decision can be made to continue or abandon the project.</a:t>
            </a:r>
          </a:p>
          <a:p>
            <a:pPr eaLnBrk="1" hangingPunct="1">
              <a:lnSpc>
                <a:spcPct val="80000"/>
              </a:lnSpc>
            </a:pPr>
            <a:r>
              <a:rPr lang="en-US" altLang="en-US" sz="1800" b="1"/>
              <a:t>Evaluate Project Scope and Risk</a:t>
            </a:r>
            <a:r>
              <a:rPr lang="en-US" altLang="en-US" sz="1800"/>
              <a:t> – risks are identified and assessed. The business case is developed. </a:t>
            </a:r>
          </a:p>
          <a:p>
            <a:pPr eaLnBrk="1" hangingPunct="1">
              <a:lnSpc>
                <a:spcPct val="80000"/>
              </a:lnSpc>
            </a:pPr>
            <a:r>
              <a:rPr lang="en-US" altLang="en-US" sz="1800" b="1"/>
              <a:t>Plan the Project</a:t>
            </a:r>
            <a:r>
              <a:rPr lang="en-US" altLang="en-US" sz="1800"/>
              <a:t> – the project plan is developed so that it can be reviewed for feasibility and acceptability. </a:t>
            </a:r>
          </a:p>
          <a:p>
            <a:pPr eaLnBrk="1" hangingPunct="1">
              <a:lnSpc>
                <a:spcPct val="80000"/>
              </a:lnSpc>
            </a:pPr>
            <a:r>
              <a:rPr lang="en-US" altLang="en-US" sz="1800" b="1"/>
              <a:t>Plan for Next Iteration</a:t>
            </a:r>
            <a:r>
              <a:rPr lang="en-US" altLang="en-US" sz="1800"/>
              <a:t> – the fine-grained plan for the next iteration is created.  Adjustments to project plan may be needed based on iteration plan. </a:t>
            </a:r>
          </a:p>
          <a:p>
            <a:pPr eaLnBrk="1" hangingPunct="1">
              <a:lnSpc>
                <a:spcPct val="80000"/>
              </a:lnSpc>
            </a:pPr>
            <a:r>
              <a:rPr lang="en-US" altLang="en-US" sz="1800" b="1"/>
              <a:t>Manage Iteration</a:t>
            </a:r>
            <a:r>
              <a:rPr lang="en-US" altLang="en-US" sz="1800"/>
              <a:t> – necessary resource are acquired, the work is allocated  and the results of iteration are evaluated.</a:t>
            </a:r>
          </a:p>
          <a:p>
            <a:pPr eaLnBrk="1" hangingPunct="1">
              <a:lnSpc>
                <a:spcPct val="80000"/>
              </a:lnSpc>
            </a:pPr>
            <a:r>
              <a:rPr lang="en-US" altLang="en-US" sz="1800" b="1"/>
              <a:t>Close Out Project</a:t>
            </a:r>
            <a:r>
              <a:rPr lang="en-US" altLang="en-US" sz="1800"/>
              <a:t> – the final status assessment is prepared for the project acceptance review.</a:t>
            </a:r>
          </a:p>
          <a:p>
            <a:pPr eaLnBrk="1" hangingPunct="1">
              <a:lnSpc>
                <a:spcPct val="80000"/>
              </a:lnSpc>
            </a:pPr>
            <a:r>
              <a:rPr lang="en-US" altLang="en-US" sz="1800" b="1"/>
              <a:t>Close Out Phase</a:t>
            </a:r>
            <a:r>
              <a:rPr lang="en-US" altLang="en-US" sz="1800"/>
              <a:t> – the final phase status assessment is prepared for the lifecycle milestone. Required artifacts are distributed to stakeholders, any deployment problems are addressed.</a:t>
            </a:r>
          </a:p>
          <a:p>
            <a:pPr eaLnBrk="1" hangingPunct="1">
              <a:lnSpc>
                <a:spcPct val="80000"/>
              </a:lnSpc>
            </a:pPr>
            <a:r>
              <a:rPr lang="en-US" altLang="en-US" sz="1800" b="1"/>
              <a:t>Monitor and Control Project </a:t>
            </a:r>
            <a:r>
              <a:rPr lang="en-US" altLang="en-US" sz="1800"/>
              <a:t>– change requests are resolved, risks are monitored and the progress is measured.  Everyday issues and problems are solved.</a:t>
            </a:r>
          </a:p>
          <a:p>
            <a:pPr eaLnBrk="1" hangingPunct="1">
              <a:lnSpc>
                <a:spcPct val="80000"/>
              </a:lnSpc>
            </a:pP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804042"/>
            <a:ext cx="11799716" cy="662152"/>
          </a:xfrm>
        </p:spPr>
        <p:txBody>
          <a:bodyPr anchor="b">
            <a:normAutofit/>
          </a:bodyPr>
          <a:lstStyle/>
          <a:p>
            <a:r>
              <a:rPr lang="en-GB" b="1" dirty="0"/>
              <a:t>RAD (Rapid Application Development)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6" y="1679029"/>
            <a:ext cx="5893154" cy="4430110"/>
          </a:xfrm>
        </p:spPr>
        <p:txBody>
          <a:bodyPr>
            <a:normAutofit fontScale="70000" lnSpcReduction="20000"/>
          </a:bodyPr>
          <a:lstStyle/>
          <a:p>
            <a:pPr marL="0" indent="0">
              <a:buNone/>
            </a:pPr>
            <a:r>
              <a:rPr lang="en-GB" sz="4400" b="1" dirty="0"/>
              <a:t>Advantage of RAD Model</a:t>
            </a:r>
          </a:p>
          <a:p>
            <a:pPr>
              <a:buFont typeface="Arial" panose="020B0604020202020204" pitchFamily="34" charset="0"/>
              <a:buChar char="•"/>
            </a:pPr>
            <a:r>
              <a:rPr lang="en-GB" sz="4400" dirty="0"/>
              <a:t>This model is flexible for change.</a:t>
            </a:r>
          </a:p>
          <a:p>
            <a:pPr>
              <a:buFont typeface="Arial" panose="020B0604020202020204" pitchFamily="34" charset="0"/>
              <a:buChar char="•"/>
            </a:pPr>
            <a:r>
              <a:rPr lang="en-GB" sz="4400" dirty="0"/>
              <a:t>In this model, changes are adoptable.</a:t>
            </a:r>
          </a:p>
          <a:p>
            <a:pPr>
              <a:buFont typeface="Arial" panose="020B0604020202020204" pitchFamily="34" charset="0"/>
              <a:buChar char="•"/>
            </a:pPr>
            <a:r>
              <a:rPr lang="en-GB" sz="4400" dirty="0"/>
              <a:t>Each phase in RAD brings highest priority functionality to the customer.</a:t>
            </a:r>
          </a:p>
          <a:p>
            <a:pPr>
              <a:buFont typeface="Arial" panose="020B0604020202020204" pitchFamily="34" charset="0"/>
              <a:buChar char="•"/>
            </a:pPr>
            <a:r>
              <a:rPr lang="en-GB" sz="4400" dirty="0"/>
              <a:t>It reduced development time.</a:t>
            </a:r>
          </a:p>
          <a:p>
            <a:pPr>
              <a:buFont typeface="Arial" panose="020B0604020202020204" pitchFamily="34" charset="0"/>
              <a:buChar char="•"/>
            </a:pPr>
            <a:r>
              <a:rPr lang="en-GB" sz="4400" dirty="0"/>
              <a:t>It increases the reusability of features.</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15</a:t>
            </a:fld>
            <a:endParaRPr lang="cs-CZ"/>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sz="half" idx="2"/>
          </p:nvPr>
        </p:nvPicPr>
        <p:blipFill>
          <a:blip r:embed="rId2"/>
          <a:stretch>
            <a:fillRect/>
          </a:stretch>
        </p:blipFill>
        <p:spPr>
          <a:xfrm>
            <a:off x="6676697" y="2477031"/>
            <a:ext cx="5323216" cy="3237627"/>
          </a:xfrm>
        </p:spPr>
      </p:pic>
    </p:spTree>
    <p:extLst>
      <p:ext uri="{BB962C8B-B14F-4D97-AF65-F5344CB8AC3E}">
        <p14:creationId xmlns:p14="http://schemas.microsoft.com/office/powerpoint/2010/main" val="3425559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B0223093-8B4E-D9C8-86A7-55C6356B03B8}"/>
              </a:ext>
            </a:extLst>
          </p:cNvPr>
          <p:cNvSpPr>
            <a:spLocks noGrp="1" noChangeArrowheads="1"/>
          </p:cNvSpPr>
          <p:nvPr>
            <p:ph type="title"/>
          </p:nvPr>
        </p:nvSpPr>
        <p:spPr/>
        <p:txBody>
          <a:bodyPr/>
          <a:lstStyle/>
          <a:p>
            <a:pPr eaLnBrk="1" hangingPunct="1"/>
            <a:r>
              <a:rPr lang="en-US" altLang="en-US"/>
              <a:t>Roles</a:t>
            </a:r>
          </a:p>
        </p:txBody>
      </p:sp>
      <p:sp>
        <p:nvSpPr>
          <p:cNvPr id="123907" name="Rectangle 3">
            <a:extLst>
              <a:ext uri="{FF2B5EF4-FFF2-40B4-BE49-F238E27FC236}">
                <a16:creationId xmlns:a16="http://schemas.microsoft.com/office/drawing/2014/main" id="{9B10B826-6957-C19B-9594-B1120A237B60}"/>
              </a:ext>
            </a:extLst>
          </p:cNvPr>
          <p:cNvSpPr>
            <a:spLocks noGrp="1" noChangeArrowheads="1"/>
          </p:cNvSpPr>
          <p:nvPr>
            <p:ph type="body" idx="1"/>
          </p:nvPr>
        </p:nvSpPr>
        <p:spPr/>
        <p:txBody>
          <a:bodyPr/>
          <a:lstStyle/>
          <a:p>
            <a:pPr eaLnBrk="1" hangingPunct="1"/>
            <a:r>
              <a:rPr lang="en-US" altLang="en-US" b="1"/>
              <a:t>Project Manager</a:t>
            </a:r>
            <a:r>
              <a:rPr lang="en-US" altLang="en-US"/>
              <a:t> is responsible for business case, project plan, iteration plan, works order as well as for assessment of plan and iteration status.</a:t>
            </a:r>
          </a:p>
          <a:p>
            <a:pPr eaLnBrk="1" hangingPunct="1"/>
            <a:r>
              <a:rPr lang="en-US" altLang="en-US" b="1"/>
              <a:t>Project Reviewer</a:t>
            </a:r>
            <a:r>
              <a:rPr lang="en-US" altLang="en-US"/>
              <a:t> is responsible for evaluation project planning artifacts and project assessment artifacts.</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10344084-1459-66CF-FFBE-EB9F5DDFA687}"/>
              </a:ext>
            </a:extLst>
          </p:cNvPr>
          <p:cNvSpPr>
            <a:spLocks noGrp="1" noChangeArrowheads="1"/>
          </p:cNvSpPr>
          <p:nvPr>
            <p:ph type="title"/>
          </p:nvPr>
        </p:nvSpPr>
        <p:spPr/>
        <p:txBody>
          <a:bodyPr/>
          <a:lstStyle/>
          <a:p>
            <a:pPr eaLnBrk="1" hangingPunct="1"/>
            <a:r>
              <a:rPr lang="en-US" altLang="en-US"/>
              <a:t>Key Artifacts</a:t>
            </a:r>
          </a:p>
        </p:txBody>
      </p:sp>
      <p:sp>
        <p:nvSpPr>
          <p:cNvPr id="124931" name="Rectangle 3">
            <a:extLst>
              <a:ext uri="{FF2B5EF4-FFF2-40B4-BE49-F238E27FC236}">
                <a16:creationId xmlns:a16="http://schemas.microsoft.com/office/drawing/2014/main" id="{C6A90320-0B55-DFA8-FD7F-A8867D8B487E}"/>
              </a:ext>
            </a:extLst>
          </p:cNvPr>
          <p:cNvSpPr>
            <a:spLocks noGrp="1" noChangeArrowheads="1"/>
          </p:cNvSpPr>
          <p:nvPr>
            <p:ph type="body" idx="1"/>
          </p:nvPr>
        </p:nvSpPr>
        <p:spPr/>
        <p:txBody>
          <a:bodyPr/>
          <a:lstStyle/>
          <a:p>
            <a:pPr eaLnBrk="1" hangingPunct="1"/>
            <a:r>
              <a:rPr lang="en-US" altLang="en-US" sz="2000" b="1"/>
              <a:t>Business Case</a:t>
            </a:r>
            <a:r>
              <a:rPr lang="en-US" altLang="en-US" sz="2000"/>
              <a:t> defines the product and project, including the project justification and the action or business plan as well as development costs estimation. Ideally, it is defined just prior to the "go to development" decision (gate).</a:t>
            </a:r>
          </a:p>
          <a:p>
            <a:pPr eaLnBrk="1" hangingPunct="1"/>
            <a:r>
              <a:rPr lang="en-US" altLang="en-US" sz="2000" b="1"/>
              <a:t>Software Development Plan</a:t>
            </a:r>
            <a:r>
              <a:rPr lang="en-US" altLang="en-US" sz="2000"/>
              <a:t> (SDP) consists of product acceptance plan, risk management plan, problem resolution plan and measurement plan.</a:t>
            </a:r>
          </a:p>
          <a:p>
            <a:pPr eaLnBrk="1" hangingPunct="1"/>
            <a:r>
              <a:rPr lang="en-US" altLang="en-US" sz="2000" b="1"/>
              <a:t>Iteration plan</a:t>
            </a:r>
            <a:r>
              <a:rPr lang="en-US" altLang="en-US" sz="2000"/>
              <a:t> is a fine-grained plan defined for each iteration.  It defines the tasks and their allocation to individuals and teams.  A project usually has two iteration plans active – for the current and next iteration.  The latter is built and the end of the current iteration.</a:t>
            </a:r>
          </a:p>
          <a:p>
            <a:pPr eaLnBrk="1" hangingPunct="1"/>
            <a:r>
              <a:rPr lang="en-US" altLang="en-US" sz="2000" b="1"/>
              <a:t>Iteration and status assessments</a:t>
            </a:r>
            <a:r>
              <a:rPr lang="en-US" altLang="en-US" sz="2000"/>
              <a:t>. </a:t>
            </a:r>
          </a:p>
          <a:p>
            <a:pPr eaLnBrk="1" hangingPunct="1"/>
            <a:endParaRPr lang="en-US" altLang="en-US" sz="20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41E3E76-D5FD-082C-DAFB-9C1FC94202BE}"/>
              </a:ext>
            </a:extLst>
          </p:cNvPr>
          <p:cNvSpPr>
            <a:spLocks noGrp="1" noChangeArrowheads="1"/>
          </p:cNvSpPr>
          <p:nvPr>
            <p:ph type="title"/>
          </p:nvPr>
        </p:nvSpPr>
        <p:spPr/>
        <p:txBody>
          <a:bodyPr/>
          <a:lstStyle/>
          <a:p>
            <a:pPr eaLnBrk="1" hangingPunct="1"/>
            <a:r>
              <a:rPr lang="en-US" altLang="en-US"/>
              <a:t>Configuration and Change Management</a:t>
            </a:r>
          </a:p>
        </p:txBody>
      </p:sp>
      <p:sp>
        <p:nvSpPr>
          <p:cNvPr id="125955" name="Rectangle 3">
            <a:extLst>
              <a:ext uri="{FF2B5EF4-FFF2-40B4-BE49-F238E27FC236}">
                <a16:creationId xmlns:a16="http://schemas.microsoft.com/office/drawing/2014/main" id="{2D8A524F-949E-DB6C-9191-8A47EFFF9F8C}"/>
              </a:ext>
            </a:extLst>
          </p:cNvPr>
          <p:cNvSpPr>
            <a:spLocks noGrp="1" noChangeArrowheads="1"/>
          </p:cNvSpPr>
          <p:nvPr>
            <p:ph type="body" idx="1"/>
          </p:nvPr>
        </p:nvSpPr>
        <p:spPr>
          <a:xfrm>
            <a:off x="1639889" y="2284413"/>
            <a:ext cx="8488363" cy="4360862"/>
          </a:xfrm>
        </p:spPr>
        <p:txBody>
          <a:bodyPr/>
          <a:lstStyle/>
          <a:p>
            <a:pPr eaLnBrk="1" hangingPunct="1">
              <a:lnSpc>
                <a:spcPct val="80000"/>
              </a:lnSpc>
              <a:buFont typeface="Wingdings" panose="05000000000000000000" pitchFamily="2" charset="2"/>
              <a:buNone/>
            </a:pPr>
            <a:r>
              <a:rPr lang="en-US" altLang="en-US" sz="2000"/>
              <a:t>Configuration and Change Management (CCM) covers three interdependent aspects</a:t>
            </a:r>
          </a:p>
          <a:p>
            <a:pPr eaLnBrk="1" hangingPunct="1">
              <a:lnSpc>
                <a:spcPct val="80000"/>
              </a:lnSpc>
            </a:pPr>
            <a:r>
              <a:rPr lang="en-US" altLang="en-US" sz="2000" b="1"/>
              <a:t>Configuration Management</a:t>
            </a:r>
            <a:r>
              <a:rPr lang="en-US" altLang="en-US" sz="2000"/>
              <a:t> (CM) aspect deals with the product structure.  Important artifacts are place under version control.  As an artifacts evolves, multiple version exists, and a developer must identify the artifact, its version and its change history.</a:t>
            </a:r>
          </a:p>
          <a:p>
            <a:pPr eaLnBrk="1" hangingPunct="1">
              <a:lnSpc>
                <a:spcPct val="80000"/>
              </a:lnSpc>
            </a:pPr>
            <a:r>
              <a:rPr lang="en-US" altLang="en-US" sz="2000" b="1"/>
              <a:t>Change Request Management</a:t>
            </a:r>
            <a:r>
              <a:rPr lang="en-US" altLang="en-US" sz="2000"/>
              <a:t> (CRM) aspect deals with the description of how the change is processed.  Change requests have a life represented  with states such as </a:t>
            </a:r>
            <a:r>
              <a:rPr lang="en-US" altLang="en-US" sz="2000" b="1"/>
              <a:t>new</a:t>
            </a:r>
            <a:r>
              <a:rPr lang="en-US" altLang="en-US" sz="2000"/>
              <a:t>, </a:t>
            </a:r>
            <a:r>
              <a:rPr lang="en-US" altLang="en-US" sz="2000" b="1"/>
              <a:t>logged</a:t>
            </a:r>
            <a:r>
              <a:rPr lang="en-US" altLang="en-US" sz="2000"/>
              <a:t>, </a:t>
            </a:r>
            <a:r>
              <a:rPr lang="en-US" altLang="en-US" sz="2000" b="1"/>
              <a:t>approved</a:t>
            </a:r>
            <a:r>
              <a:rPr lang="en-US" altLang="en-US" sz="2000"/>
              <a:t>, </a:t>
            </a:r>
            <a:r>
              <a:rPr lang="en-US" altLang="en-US" sz="2000" b="1"/>
              <a:t>assigned</a:t>
            </a:r>
            <a:r>
              <a:rPr lang="en-US" altLang="en-US" sz="2000"/>
              <a:t>, and </a:t>
            </a:r>
            <a:r>
              <a:rPr lang="en-US" altLang="en-US" sz="2000" b="1"/>
              <a:t>complete</a:t>
            </a:r>
            <a:r>
              <a:rPr lang="en-US" altLang="en-US" sz="2000"/>
              <a:t>. Change request can be raised for variety of reason: to fix defect, to enhance product quality, to add a requirement etc.</a:t>
            </a:r>
          </a:p>
          <a:p>
            <a:pPr eaLnBrk="1" hangingPunct="1">
              <a:lnSpc>
                <a:spcPct val="80000"/>
              </a:lnSpc>
            </a:pPr>
            <a:r>
              <a:rPr lang="en-US" altLang="en-US" sz="2000" b="1"/>
              <a:t>Status and Measurement</a:t>
            </a:r>
            <a:r>
              <a:rPr lang="en-US" altLang="en-US" sz="2000"/>
              <a:t> aspect deals with assessment of project progress relative to the changes, number of changes made, age of change requests – how long they have been in a particular state (as above mentioned).</a:t>
            </a:r>
          </a:p>
        </p:txBody>
      </p:sp>
      <p:sp>
        <p:nvSpPr>
          <p:cNvPr id="125956" name="Text Box 4">
            <a:extLst>
              <a:ext uri="{FF2B5EF4-FFF2-40B4-BE49-F238E27FC236}">
                <a16:creationId xmlns:a16="http://schemas.microsoft.com/office/drawing/2014/main" id="{EF30D3B5-3DD0-DDAC-6560-B12DC2996338}"/>
              </a:ext>
            </a:extLst>
          </p:cNvPr>
          <p:cNvSpPr txBox="1">
            <a:spLocks noChangeArrowheads="1"/>
          </p:cNvSpPr>
          <p:nvPr/>
        </p:nvSpPr>
        <p:spPr bwMode="auto">
          <a:xfrm>
            <a:off x="1616076" y="1487489"/>
            <a:ext cx="889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The goal of the configuration and change management discipline is to track and maintain the integrity of evolving project assets.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83741147-C8B4-125A-B45D-2D3ADC948575}"/>
              </a:ext>
            </a:extLst>
          </p:cNvPr>
          <p:cNvSpPr>
            <a:spLocks noGrp="1" noChangeArrowheads="1"/>
          </p:cNvSpPr>
          <p:nvPr>
            <p:ph type="title"/>
          </p:nvPr>
        </p:nvSpPr>
        <p:spPr/>
        <p:txBody>
          <a:bodyPr/>
          <a:lstStyle/>
          <a:p>
            <a:pPr eaLnBrk="1" hangingPunct="1"/>
            <a:r>
              <a:rPr lang="en-US" altLang="en-US"/>
              <a:t>Workflow</a:t>
            </a:r>
          </a:p>
        </p:txBody>
      </p:sp>
      <p:grpSp>
        <p:nvGrpSpPr>
          <p:cNvPr id="126979" name="Group 90">
            <a:extLst>
              <a:ext uri="{FF2B5EF4-FFF2-40B4-BE49-F238E27FC236}">
                <a16:creationId xmlns:a16="http://schemas.microsoft.com/office/drawing/2014/main" id="{ED339176-AB28-B524-A5C2-65F8DD14AE15}"/>
              </a:ext>
            </a:extLst>
          </p:cNvPr>
          <p:cNvGrpSpPr>
            <a:grpSpLocks/>
          </p:cNvGrpSpPr>
          <p:nvPr/>
        </p:nvGrpSpPr>
        <p:grpSpPr bwMode="auto">
          <a:xfrm>
            <a:off x="3719515" y="881064"/>
            <a:ext cx="6518275" cy="5495925"/>
            <a:chOff x="1622" y="555"/>
            <a:chExt cx="4106" cy="3462"/>
          </a:xfrm>
        </p:grpSpPr>
        <p:sp>
          <p:nvSpPr>
            <p:cNvPr id="126980" name="Line 4">
              <a:extLst>
                <a:ext uri="{FF2B5EF4-FFF2-40B4-BE49-F238E27FC236}">
                  <a16:creationId xmlns:a16="http://schemas.microsoft.com/office/drawing/2014/main" id="{92C4D8C6-AAB2-D497-60E3-29C5EB42964E}"/>
                </a:ext>
              </a:extLst>
            </p:cNvPr>
            <p:cNvSpPr>
              <a:spLocks noChangeShapeType="1"/>
            </p:cNvSpPr>
            <p:nvPr/>
          </p:nvSpPr>
          <p:spPr bwMode="auto">
            <a:xfrm>
              <a:off x="1657" y="970"/>
              <a:ext cx="273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126981" name="Oval 5">
              <a:extLst>
                <a:ext uri="{FF2B5EF4-FFF2-40B4-BE49-F238E27FC236}">
                  <a16:creationId xmlns:a16="http://schemas.microsoft.com/office/drawing/2014/main" id="{48415C95-6461-D6D2-4DEE-B4472DA88A04}"/>
                </a:ext>
              </a:extLst>
            </p:cNvPr>
            <p:cNvSpPr>
              <a:spLocks noChangeArrowheads="1"/>
            </p:cNvSpPr>
            <p:nvPr/>
          </p:nvSpPr>
          <p:spPr bwMode="auto">
            <a:xfrm>
              <a:off x="3396" y="555"/>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26982" name="Group 6">
              <a:extLst>
                <a:ext uri="{FF2B5EF4-FFF2-40B4-BE49-F238E27FC236}">
                  <a16:creationId xmlns:a16="http://schemas.microsoft.com/office/drawing/2014/main" id="{51CBBB6F-E33C-D6DA-3D75-CC47CC56EF94}"/>
                </a:ext>
              </a:extLst>
            </p:cNvPr>
            <p:cNvGrpSpPr>
              <a:grpSpLocks/>
            </p:cNvGrpSpPr>
            <p:nvPr/>
          </p:nvGrpSpPr>
          <p:grpSpPr bwMode="auto">
            <a:xfrm>
              <a:off x="3061" y="1168"/>
              <a:ext cx="945" cy="626"/>
              <a:chOff x="1867" y="2674"/>
              <a:chExt cx="1335" cy="902"/>
            </a:xfrm>
          </p:grpSpPr>
          <p:grpSp>
            <p:nvGrpSpPr>
              <p:cNvPr id="127055" name="Group 7">
                <a:extLst>
                  <a:ext uri="{FF2B5EF4-FFF2-40B4-BE49-F238E27FC236}">
                    <a16:creationId xmlns:a16="http://schemas.microsoft.com/office/drawing/2014/main" id="{384A9A17-F066-B3DB-1536-8EDFFEC5520B}"/>
                  </a:ext>
                </a:extLst>
              </p:cNvPr>
              <p:cNvGrpSpPr>
                <a:grpSpLocks/>
              </p:cNvGrpSpPr>
              <p:nvPr/>
            </p:nvGrpSpPr>
            <p:grpSpPr bwMode="auto">
              <a:xfrm>
                <a:off x="2247" y="2674"/>
                <a:ext cx="460" cy="314"/>
                <a:chOff x="1383" y="1958"/>
                <a:chExt cx="848" cy="607"/>
              </a:xfrm>
            </p:grpSpPr>
            <p:sp>
              <p:nvSpPr>
                <p:cNvPr id="1111048" name="AutoShape 8">
                  <a:extLst>
                    <a:ext uri="{FF2B5EF4-FFF2-40B4-BE49-F238E27FC236}">
                      <a16:creationId xmlns:a16="http://schemas.microsoft.com/office/drawing/2014/main" id="{A879D09B-657C-67E9-9D4A-04D0233F1C66}"/>
                    </a:ext>
                  </a:extLst>
                </p:cNvPr>
                <p:cNvSpPr>
                  <a:spLocks noChangeArrowheads="1"/>
                </p:cNvSpPr>
                <p:nvPr/>
              </p:nvSpPr>
              <p:spPr bwMode="auto">
                <a:xfrm>
                  <a:off x="1383" y="1958"/>
                  <a:ext cx="849"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58" name="Group 9">
                  <a:extLst>
                    <a:ext uri="{FF2B5EF4-FFF2-40B4-BE49-F238E27FC236}">
                      <a16:creationId xmlns:a16="http://schemas.microsoft.com/office/drawing/2014/main" id="{6533EF12-A9E0-2B5A-B3AF-F07D59E28A36}"/>
                    </a:ext>
                  </a:extLst>
                </p:cNvPr>
                <p:cNvGrpSpPr>
                  <a:grpSpLocks/>
                </p:cNvGrpSpPr>
                <p:nvPr/>
              </p:nvGrpSpPr>
              <p:grpSpPr bwMode="auto">
                <a:xfrm>
                  <a:off x="1692" y="2008"/>
                  <a:ext cx="210" cy="284"/>
                  <a:chOff x="3958" y="1770"/>
                  <a:chExt cx="629" cy="943"/>
                </a:xfrm>
              </p:grpSpPr>
              <p:sp>
                <p:nvSpPr>
                  <p:cNvPr id="127063" name="Freeform 10">
                    <a:extLst>
                      <a:ext uri="{FF2B5EF4-FFF2-40B4-BE49-F238E27FC236}">
                        <a16:creationId xmlns:a16="http://schemas.microsoft.com/office/drawing/2014/main" id="{B247B7CC-F8C2-AB78-337F-9EEC01190AC5}"/>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64" name="Freeform 11">
                    <a:extLst>
                      <a:ext uri="{FF2B5EF4-FFF2-40B4-BE49-F238E27FC236}">
                        <a16:creationId xmlns:a16="http://schemas.microsoft.com/office/drawing/2014/main" id="{0BECB5FA-7C6B-A85A-7352-488A576DF78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59" name="Group 12">
                  <a:extLst>
                    <a:ext uri="{FF2B5EF4-FFF2-40B4-BE49-F238E27FC236}">
                      <a16:creationId xmlns:a16="http://schemas.microsoft.com/office/drawing/2014/main" id="{DE4684E2-80C0-D94B-5BBE-1434ABB5E2DC}"/>
                    </a:ext>
                  </a:extLst>
                </p:cNvPr>
                <p:cNvGrpSpPr>
                  <a:grpSpLocks/>
                </p:cNvGrpSpPr>
                <p:nvPr/>
              </p:nvGrpSpPr>
              <p:grpSpPr bwMode="auto">
                <a:xfrm>
                  <a:off x="1486" y="2055"/>
                  <a:ext cx="250" cy="422"/>
                  <a:chOff x="1461" y="2355"/>
                  <a:chExt cx="250" cy="422"/>
                </a:xfrm>
              </p:grpSpPr>
              <p:sp>
                <p:nvSpPr>
                  <p:cNvPr id="127061" name="AutoShape 13">
                    <a:extLst>
                      <a:ext uri="{FF2B5EF4-FFF2-40B4-BE49-F238E27FC236}">
                        <a16:creationId xmlns:a16="http://schemas.microsoft.com/office/drawing/2014/main" id="{4A9872E4-840B-F94D-EEB0-504BAB939E9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62" name="Oval 14">
                    <a:extLst>
                      <a:ext uri="{FF2B5EF4-FFF2-40B4-BE49-F238E27FC236}">
                        <a16:creationId xmlns:a16="http://schemas.microsoft.com/office/drawing/2014/main" id="{EEC64EA6-CBD3-F017-B312-81222F1EF52E}"/>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60" name="AutoShape 15">
                  <a:extLst>
                    <a:ext uri="{FF2B5EF4-FFF2-40B4-BE49-F238E27FC236}">
                      <a16:creationId xmlns:a16="http://schemas.microsoft.com/office/drawing/2014/main" id="{0D91E8B4-F20B-4C05-F48F-10B5CDC1334F}"/>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56" name="Text Box 16">
                <a:extLst>
                  <a:ext uri="{FF2B5EF4-FFF2-40B4-BE49-F238E27FC236}">
                    <a16:creationId xmlns:a16="http://schemas.microsoft.com/office/drawing/2014/main" id="{B557B97A-E876-0BE0-47C7-55945BDFED0E}"/>
                  </a:ext>
                </a:extLst>
              </p:cNvPr>
              <p:cNvSpPr txBox="1">
                <a:spLocks noChangeArrowheads="1"/>
              </p:cNvSpPr>
              <p:nvPr/>
            </p:nvSpPr>
            <p:spPr bwMode="auto">
              <a:xfrm>
                <a:off x="1867" y="2995"/>
                <a:ext cx="1335"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Plan Project</a:t>
                </a:r>
              </a:p>
              <a:p>
                <a:pPr eaLnBrk="1" hangingPunct="1"/>
                <a:r>
                  <a:rPr lang="en-US" altLang="en-US" sz="1200"/>
                  <a:t>Configuration and</a:t>
                </a:r>
              </a:p>
              <a:p>
                <a:pPr eaLnBrk="1" hangingPunct="1"/>
                <a:r>
                  <a:rPr lang="en-US" altLang="en-US" sz="1200"/>
                  <a:t>Change Control</a:t>
                </a:r>
              </a:p>
            </p:txBody>
          </p:sp>
        </p:grpSp>
        <p:grpSp>
          <p:nvGrpSpPr>
            <p:cNvPr id="126983" name="Group 17">
              <a:extLst>
                <a:ext uri="{FF2B5EF4-FFF2-40B4-BE49-F238E27FC236}">
                  <a16:creationId xmlns:a16="http://schemas.microsoft.com/office/drawing/2014/main" id="{FD244164-DB43-5A46-D5EC-709BB7C7C45E}"/>
                </a:ext>
              </a:extLst>
            </p:cNvPr>
            <p:cNvGrpSpPr>
              <a:grpSpLocks/>
            </p:cNvGrpSpPr>
            <p:nvPr/>
          </p:nvGrpSpPr>
          <p:grpSpPr bwMode="auto">
            <a:xfrm>
              <a:off x="3348" y="3794"/>
              <a:ext cx="223" cy="223"/>
              <a:chOff x="2881" y="3966"/>
              <a:chExt cx="282" cy="282"/>
            </a:xfrm>
          </p:grpSpPr>
          <p:sp>
            <p:nvSpPr>
              <p:cNvPr id="127053" name="Oval 18">
                <a:extLst>
                  <a:ext uri="{FF2B5EF4-FFF2-40B4-BE49-F238E27FC236}">
                    <a16:creationId xmlns:a16="http://schemas.microsoft.com/office/drawing/2014/main" id="{62C53393-ECFB-DA54-F7D1-FCB0EFDC0389}"/>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54" name="Oval 19">
                <a:extLst>
                  <a:ext uri="{FF2B5EF4-FFF2-40B4-BE49-F238E27FC236}">
                    <a16:creationId xmlns:a16="http://schemas.microsoft.com/office/drawing/2014/main" id="{B0325E79-3175-7501-D55B-A8E67B144A53}"/>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6984" name="Group 20">
              <a:extLst>
                <a:ext uri="{FF2B5EF4-FFF2-40B4-BE49-F238E27FC236}">
                  <a16:creationId xmlns:a16="http://schemas.microsoft.com/office/drawing/2014/main" id="{6ADBBC8F-31F9-8330-DD89-2DEEF0DC356A}"/>
                </a:ext>
              </a:extLst>
            </p:cNvPr>
            <p:cNvGrpSpPr>
              <a:grpSpLocks/>
            </p:cNvGrpSpPr>
            <p:nvPr/>
          </p:nvGrpSpPr>
          <p:grpSpPr bwMode="auto">
            <a:xfrm>
              <a:off x="3137" y="1900"/>
              <a:ext cx="887" cy="514"/>
              <a:chOff x="1922" y="2674"/>
              <a:chExt cx="1253" cy="741"/>
            </a:xfrm>
          </p:grpSpPr>
          <p:grpSp>
            <p:nvGrpSpPr>
              <p:cNvPr id="127043" name="Group 21">
                <a:extLst>
                  <a:ext uri="{FF2B5EF4-FFF2-40B4-BE49-F238E27FC236}">
                    <a16:creationId xmlns:a16="http://schemas.microsoft.com/office/drawing/2014/main" id="{7E427627-7302-8BC7-A7B6-0F8C7C16C81C}"/>
                  </a:ext>
                </a:extLst>
              </p:cNvPr>
              <p:cNvGrpSpPr>
                <a:grpSpLocks/>
              </p:cNvGrpSpPr>
              <p:nvPr/>
            </p:nvGrpSpPr>
            <p:grpSpPr bwMode="auto">
              <a:xfrm>
                <a:off x="2247" y="2674"/>
                <a:ext cx="460" cy="314"/>
                <a:chOff x="1383" y="1958"/>
                <a:chExt cx="848" cy="607"/>
              </a:xfrm>
            </p:grpSpPr>
            <p:sp>
              <p:nvSpPr>
                <p:cNvPr id="1111062" name="AutoShape 22">
                  <a:extLst>
                    <a:ext uri="{FF2B5EF4-FFF2-40B4-BE49-F238E27FC236}">
                      <a16:creationId xmlns:a16="http://schemas.microsoft.com/office/drawing/2014/main" id="{BEA184D6-7FB1-308C-9AC2-86AC3E05F836}"/>
                    </a:ext>
                  </a:extLst>
                </p:cNvPr>
                <p:cNvSpPr>
                  <a:spLocks noChangeArrowheads="1"/>
                </p:cNvSpPr>
                <p:nvPr/>
              </p:nvSpPr>
              <p:spPr bwMode="auto">
                <a:xfrm>
                  <a:off x="1383" y="1958"/>
                  <a:ext cx="849" cy="608"/>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46" name="Group 23">
                  <a:extLst>
                    <a:ext uri="{FF2B5EF4-FFF2-40B4-BE49-F238E27FC236}">
                      <a16:creationId xmlns:a16="http://schemas.microsoft.com/office/drawing/2014/main" id="{68992417-8507-CD0D-8BB7-CF8544D21545}"/>
                    </a:ext>
                  </a:extLst>
                </p:cNvPr>
                <p:cNvGrpSpPr>
                  <a:grpSpLocks/>
                </p:cNvGrpSpPr>
                <p:nvPr/>
              </p:nvGrpSpPr>
              <p:grpSpPr bwMode="auto">
                <a:xfrm>
                  <a:off x="1692" y="2008"/>
                  <a:ext cx="210" cy="284"/>
                  <a:chOff x="3958" y="1770"/>
                  <a:chExt cx="629" cy="943"/>
                </a:xfrm>
              </p:grpSpPr>
              <p:sp>
                <p:nvSpPr>
                  <p:cNvPr id="127051" name="Freeform 24">
                    <a:extLst>
                      <a:ext uri="{FF2B5EF4-FFF2-40B4-BE49-F238E27FC236}">
                        <a16:creationId xmlns:a16="http://schemas.microsoft.com/office/drawing/2014/main" id="{12F6B1DA-8488-A12B-D6C2-6B2483A0AF65}"/>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52" name="Freeform 25">
                    <a:extLst>
                      <a:ext uri="{FF2B5EF4-FFF2-40B4-BE49-F238E27FC236}">
                        <a16:creationId xmlns:a16="http://schemas.microsoft.com/office/drawing/2014/main" id="{B467D5E5-C564-A876-D9E5-E0842F4B82CF}"/>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47" name="Group 26">
                  <a:extLst>
                    <a:ext uri="{FF2B5EF4-FFF2-40B4-BE49-F238E27FC236}">
                      <a16:creationId xmlns:a16="http://schemas.microsoft.com/office/drawing/2014/main" id="{22E17722-DCAF-AF88-23BF-5716028145D6}"/>
                    </a:ext>
                  </a:extLst>
                </p:cNvPr>
                <p:cNvGrpSpPr>
                  <a:grpSpLocks/>
                </p:cNvGrpSpPr>
                <p:nvPr/>
              </p:nvGrpSpPr>
              <p:grpSpPr bwMode="auto">
                <a:xfrm>
                  <a:off x="1486" y="2055"/>
                  <a:ext cx="250" cy="422"/>
                  <a:chOff x="1461" y="2355"/>
                  <a:chExt cx="250" cy="422"/>
                </a:xfrm>
              </p:grpSpPr>
              <p:sp>
                <p:nvSpPr>
                  <p:cNvPr id="127049" name="AutoShape 27">
                    <a:extLst>
                      <a:ext uri="{FF2B5EF4-FFF2-40B4-BE49-F238E27FC236}">
                        <a16:creationId xmlns:a16="http://schemas.microsoft.com/office/drawing/2014/main" id="{B6419BC5-C044-833E-C3B0-56CCBDDF7956}"/>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50" name="Oval 28">
                    <a:extLst>
                      <a:ext uri="{FF2B5EF4-FFF2-40B4-BE49-F238E27FC236}">
                        <a16:creationId xmlns:a16="http://schemas.microsoft.com/office/drawing/2014/main" id="{F1245387-7365-6662-0934-2DE5364CF3BB}"/>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48" name="AutoShape 29">
                  <a:extLst>
                    <a:ext uri="{FF2B5EF4-FFF2-40B4-BE49-F238E27FC236}">
                      <a16:creationId xmlns:a16="http://schemas.microsoft.com/office/drawing/2014/main" id="{AD794F77-23EF-9165-369C-0556700E1659}"/>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44" name="Text Box 30">
                <a:extLst>
                  <a:ext uri="{FF2B5EF4-FFF2-40B4-BE49-F238E27FC236}">
                    <a16:creationId xmlns:a16="http://schemas.microsoft.com/office/drawing/2014/main" id="{E6747B37-3675-F48F-EBC0-62D3132B002E}"/>
                  </a:ext>
                </a:extLst>
              </p:cNvPr>
              <p:cNvSpPr txBox="1">
                <a:spLocks noChangeArrowheads="1"/>
              </p:cNvSpPr>
              <p:nvPr/>
            </p:nvSpPr>
            <p:spPr bwMode="auto">
              <a:xfrm>
                <a:off x="1922" y="2996"/>
                <a:ext cx="1253"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Create Project</a:t>
                </a:r>
              </a:p>
              <a:p>
                <a:pPr eaLnBrk="1" hangingPunct="1"/>
                <a:r>
                  <a:rPr lang="en-US" altLang="en-US" sz="1200"/>
                  <a:t>CM Environment</a:t>
                </a:r>
              </a:p>
            </p:txBody>
          </p:sp>
        </p:grpSp>
        <p:grpSp>
          <p:nvGrpSpPr>
            <p:cNvPr id="126985" name="Group 31">
              <a:extLst>
                <a:ext uri="{FF2B5EF4-FFF2-40B4-BE49-F238E27FC236}">
                  <a16:creationId xmlns:a16="http://schemas.microsoft.com/office/drawing/2014/main" id="{3A5D3645-0CCC-A611-CE22-2C36766CAE1C}"/>
                </a:ext>
              </a:extLst>
            </p:cNvPr>
            <p:cNvGrpSpPr>
              <a:grpSpLocks/>
            </p:cNvGrpSpPr>
            <p:nvPr/>
          </p:nvGrpSpPr>
          <p:grpSpPr bwMode="auto">
            <a:xfrm>
              <a:off x="1622" y="1909"/>
              <a:ext cx="935" cy="514"/>
              <a:chOff x="1896" y="2674"/>
              <a:chExt cx="1317" cy="741"/>
            </a:xfrm>
          </p:grpSpPr>
          <p:grpSp>
            <p:nvGrpSpPr>
              <p:cNvPr id="127033" name="Group 32">
                <a:extLst>
                  <a:ext uri="{FF2B5EF4-FFF2-40B4-BE49-F238E27FC236}">
                    <a16:creationId xmlns:a16="http://schemas.microsoft.com/office/drawing/2014/main" id="{EB9438D8-F433-38F1-7B6C-D545D9821C41}"/>
                  </a:ext>
                </a:extLst>
              </p:cNvPr>
              <p:cNvGrpSpPr>
                <a:grpSpLocks/>
              </p:cNvGrpSpPr>
              <p:nvPr/>
            </p:nvGrpSpPr>
            <p:grpSpPr bwMode="auto">
              <a:xfrm>
                <a:off x="2247" y="2674"/>
                <a:ext cx="460" cy="314"/>
                <a:chOff x="1383" y="1958"/>
                <a:chExt cx="848" cy="607"/>
              </a:xfrm>
            </p:grpSpPr>
            <p:sp>
              <p:nvSpPr>
                <p:cNvPr id="1111073" name="AutoShape 33">
                  <a:extLst>
                    <a:ext uri="{FF2B5EF4-FFF2-40B4-BE49-F238E27FC236}">
                      <a16:creationId xmlns:a16="http://schemas.microsoft.com/office/drawing/2014/main" id="{11D870AC-51E7-887F-C39C-3028A99622B5}"/>
                    </a:ext>
                  </a:extLst>
                </p:cNvPr>
                <p:cNvSpPr>
                  <a:spLocks noChangeArrowheads="1"/>
                </p:cNvSpPr>
                <p:nvPr/>
              </p:nvSpPr>
              <p:spPr bwMode="auto">
                <a:xfrm>
                  <a:off x="1383" y="1958"/>
                  <a:ext cx="847" cy="608"/>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36" name="Group 34">
                  <a:extLst>
                    <a:ext uri="{FF2B5EF4-FFF2-40B4-BE49-F238E27FC236}">
                      <a16:creationId xmlns:a16="http://schemas.microsoft.com/office/drawing/2014/main" id="{69919B32-557C-1BD9-6211-C946ED580D7B}"/>
                    </a:ext>
                  </a:extLst>
                </p:cNvPr>
                <p:cNvGrpSpPr>
                  <a:grpSpLocks/>
                </p:cNvGrpSpPr>
                <p:nvPr/>
              </p:nvGrpSpPr>
              <p:grpSpPr bwMode="auto">
                <a:xfrm>
                  <a:off x="1692" y="2008"/>
                  <a:ext cx="210" cy="284"/>
                  <a:chOff x="3958" y="1770"/>
                  <a:chExt cx="629" cy="943"/>
                </a:xfrm>
              </p:grpSpPr>
              <p:sp>
                <p:nvSpPr>
                  <p:cNvPr id="127041" name="Freeform 35">
                    <a:extLst>
                      <a:ext uri="{FF2B5EF4-FFF2-40B4-BE49-F238E27FC236}">
                        <a16:creationId xmlns:a16="http://schemas.microsoft.com/office/drawing/2014/main" id="{BE799775-025F-8EE5-E657-3B9672C9EA6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42" name="Freeform 36">
                    <a:extLst>
                      <a:ext uri="{FF2B5EF4-FFF2-40B4-BE49-F238E27FC236}">
                        <a16:creationId xmlns:a16="http://schemas.microsoft.com/office/drawing/2014/main" id="{AF9399EC-4C28-F138-0467-F99E54555FC4}"/>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37" name="Group 37">
                  <a:extLst>
                    <a:ext uri="{FF2B5EF4-FFF2-40B4-BE49-F238E27FC236}">
                      <a16:creationId xmlns:a16="http://schemas.microsoft.com/office/drawing/2014/main" id="{5CC93BE7-27BB-EC49-5376-15F09C28B6C4}"/>
                    </a:ext>
                  </a:extLst>
                </p:cNvPr>
                <p:cNvGrpSpPr>
                  <a:grpSpLocks/>
                </p:cNvGrpSpPr>
                <p:nvPr/>
              </p:nvGrpSpPr>
              <p:grpSpPr bwMode="auto">
                <a:xfrm>
                  <a:off x="1486" y="2055"/>
                  <a:ext cx="250" cy="422"/>
                  <a:chOff x="1461" y="2355"/>
                  <a:chExt cx="250" cy="422"/>
                </a:xfrm>
              </p:grpSpPr>
              <p:sp>
                <p:nvSpPr>
                  <p:cNvPr id="127039" name="AutoShape 38">
                    <a:extLst>
                      <a:ext uri="{FF2B5EF4-FFF2-40B4-BE49-F238E27FC236}">
                        <a16:creationId xmlns:a16="http://schemas.microsoft.com/office/drawing/2014/main" id="{489E89E9-10E8-94D5-584E-806B7FF8858C}"/>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40" name="Oval 39">
                    <a:extLst>
                      <a:ext uri="{FF2B5EF4-FFF2-40B4-BE49-F238E27FC236}">
                        <a16:creationId xmlns:a16="http://schemas.microsoft.com/office/drawing/2014/main" id="{CAA02E3A-DBEC-33DC-4A62-953EFEDA1C68}"/>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38" name="AutoShape 40">
                  <a:extLst>
                    <a:ext uri="{FF2B5EF4-FFF2-40B4-BE49-F238E27FC236}">
                      <a16:creationId xmlns:a16="http://schemas.microsoft.com/office/drawing/2014/main" id="{A040F913-FE2A-0AC4-3AA2-AF429DA9B75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34" name="Text Box 41">
                <a:extLst>
                  <a:ext uri="{FF2B5EF4-FFF2-40B4-BE49-F238E27FC236}">
                    <a16:creationId xmlns:a16="http://schemas.microsoft.com/office/drawing/2014/main" id="{8A9D926B-8E57-746D-C03B-D1FD9CBD67FC}"/>
                  </a:ext>
                </a:extLst>
              </p:cNvPr>
              <p:cNvSpPr txBox="1">
                <a:spLocks noChangeArrowheads="1"/>
              </p:cNvSpPr>
              <p:nvPr/>
            </p:nvSpPr>
            <p:spPr bwMode="auto">
              <a:xfrm>
                <a:off x="1896" y="2996"/>
                <a:ext cx="131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a:t>
                </a:r>
              </a:p>
              <a:p>
                <a:pPr eaLnBrk="1" hangingPunct="1"/>
                <a:r>
                  <a:rPr lang="en-US" altLang="en-US" sz="1200"/>
                  <a:t>Change Requests</a:t>
                </a:r>
              </a:p>
            </p:txBody>
          </p:sp>
        </p:grpSp>
        <p:sp>
          <p:nvSpPr>
            <p:cNvPr id="126986" name="Line 42">
              <a:extLst>
                <a:ext uri="{FF2B5EF4-FFF2-40B4-BE49-F238E27FC236}">
                  <a16:creationId xmlns:a16="http://schemas.microsoft.com/office/drawing/2014/main" id="{87EF137B-8495-6B14-06A7-1E4A846239F6}"/>
                </a:ext>
              </a:extLst>
            </p:cNvPr>
            <p:cNvSpPr>
              <a:spLocks noChangeShapeType="1"/>
            </p:cNvSpPr>
            <p:nvPr/>
          </p:nvSpPr>
          <p:spPr bwMode="auto">
            <a:xfrm>
              <a:off x="2503" y="2633"/>
              <a:ext cx="3173"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126987" name="Group 43">
              <a:extLst>
                <a:ext uri="{FF2B5EF4-FFF2-40B4-BE49-F238E27FC236}">
                  <a16:creationId xmlns:a16="http://schemas.microsoft.com/office/drawing/2014/main" id="{6162E5B1-DF2D-E361-B84B-834B9C6B5E00}"/>
                </a:ext>
              </a:extLst>
            </p:cNvPr>
            <p:cNvGrpSpPr>
              <a:grpSpLocks/>
            </p:cNvGrpSpPr>
            <p:nvPr/>
          </p:nvGrpSpPr>
          <p:grpSpPr bwMode="auto">
            <a:xfrm>
              <a:off x="2279" y="2860"/>
              <a:ext cx="1077" cy="514"/>
              <a:chOff x="1808" y="2674"/>
              <a:chExt cx="1519" cy="741"/>
            </a:xfrm>
          </p:grpSpPr>
          <p:grpSp>
            <p:nvGrpSpPr>
              <p:cNvPr id="127023" name="Group 44">
                <a:extLst>
                  <a:ext uri="{FF2B5EF4-FFF2-40B4-BE49-F238E27FC236}">
                    <a16:creationId xmlns:a16="http://schemas.microsoft.com/office/drawing/2014/main" id="{03CC13F4-6024-1A7C-4866-BA4DE4C6D243}"/>
                  </a:ext>
                </a:extLst>
              </p:cNvPr>
              <p:cNvGrpSpPr>
                <a:grpSpLocks/>
              </p:cNvGrpSpPr>
              <p:nvPr/>
            </p:nvGrpSpPr>
            <p:grpSpPr bwMode="auto">
              <a:xfrm>
                <a:off x="2247" y="2674"/>
                <a:ext cx="460" cy="314"/>
                <a:chOff x="1383" y="1958"/>
                <a:chExt cx="848" cy="607"/>
              </a:xfrm>
            </p:grpSpPr>
            <p:sp>
              <p:nvSpPr>
                <p:cNvPr id="1111085" name="AutoShape 45">
                  <a:extLst>
                    <a:ext uri="{FF2B5EF4-FFF2-40B4-BE49-F238E27FC236}">
                      <a16:creationId xmlns:a16="http://schemas.microsoft.com/office/drawing/2014/main" id="{8269261F-61B2-5EF3-6995-E4089503B5DB}"/>
                    </a:ext>
                  </a:extLst>
                </p:cNvPr>
                <p:cNvSpPr>
                  <a:spLocks noChangeArrowheads="1"/>
                </p:cNvSpPr>
                <p:nvPr/>
              </p:nvSpPr>
              <p:spPr bwMode="auto">
                <a:xfrm>
                  <a:off x="1382" y="1958"/>
                  <a:ext cx="848" cy="608"/>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26" name="Group 46">
                  <a:extLst>
                    <a:ext uri="{FF2B5EF4-FFF2-40B4-BE49-F238E27FC236}">
                      <a16:creationId xmlns:a16="http://schemas.microsoft.com/office/drawing/2014/main" id="{0D17B113-B934-ECE5-AD57-0F271C357CD2}"/>
                    </a:ext>
                  </a:extLst>
                </p:cNvPr>
                <p:cNvGrpSpPr>
                  <a:grpSpLocks/>
                </p:cNvGrpSpPr>
                <p:nvPr/>
              </p:nvGrpSpPr>
              <p:grpSpPr bwMode="auto">
                <a:xfrm>
                  <a:off x="1692" y="2008"/>
                  <a:ext cx="210" cy="284"/>
                  <a:chOff x="3958" y="1770"/>
                  <a:chExt cx="629" cy="943"/>
                </a:xfrm>
              </p:grpSpPr>
              <p:sp>
                <p:nvSpPr>
                  <p:cNvPr id="127031" name="Freeform 47">
                    <a:extLst>
                      <a:ext uri="{FF2B5EF4-FFF2-40B4-BE49-F238E27FC236}">
                        <a16:creationId xmlns:a16="http://schemas.microsoft.com/office/drawing/2014/main" id="{BFB880CB-BFA3-9C97-4541-2CB5E90A9EE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32" name="Freeform 48">
                    <a:extLst>
                      <a:ext uri="{FF2B5EF4-FFF2-40B4-BE49-F238E27FC236}">
                        <a16:creationId xmlns:a16="http://schemas.microsoft.com/office/drawing/2014/main" id="{602145AE-5D4E-0B55-338A-113321D4A345}"/>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27" name="Group 49">
                  <a:extLst>
                    <a:ext uri="{FF2B5EF4-FFF2-40B4-BE49-F238E27FC236}">
                      <a16:creationId xmlns:a16="http://schemas.microsoft.com/office/drawing/2014/main" id="{07977DC1-25CF-E6D0-1F96-8BC63F998A64}"/>
                    </a:ext>
                  </a:extLst>
                </p:cNvPr>
                <p:cNvGrpSpPr>
                  <a:grpSpLocks/>
                </p:cNvGrpSpPr>
                <p:nvPr/>
              </p:nvGrpSpPr>
              <p:grpSpPr bwMode="auto">
                <a:xfrm>
                  <a:off x="1486" y="2055"/>
                  <a:ext cx="250" cy="422"/>
                  <a:chOff x="1461" y="2355"/>
                  <a:chExt cx="250" cy="422"/>
                </a:xfrm>
              </p:grpSpPr>
              <p:sp>
                <p:nvSpPr>
                  <p:cNvPr id="127029" name="AutoShape 50">
                    <a:extLst>
                      <a:ext uri="{FF2B5EF4-FFF2-40B4-BE49-F238E27FC236}">
                        <a16:creationId xmlns:a16="http://schemas.microsoft.com/office/drawing/2014/main" id="{9F3159B0-E633-1088-D53E-33523247364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30" name="Oval 51">
                    <a:extLst>
                      <a:ext uri="{FF2B5EF4-FFF2-40B4-BE49-F238E27FC236}">
                        <a16:creationId xmlns:a16="http://schemas.microsoft.com/office/drawing/2014/main" id="{D272820E-948D-599E-46EC-A2457B4C0C18}"/>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28" name="AutoShape 52">
                  <a:extLst>
                    <a:ext uri="{FF2B5EF4-FFF2-40B4-BE49-F238E27FC236}">
                      <a16:creationId xmlns:a16="http://schemas.microsoft.com/office/drawing/2014/main" id="{8D54116C-7CC7-D47A-BAF1-24CBCBA47FA8}"/>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24" name="Text Box 53">
                <a:extLst>
                  <a:ext uri="{FF2B5EF4-FFF2-40B4-BE49-F238E27FC236}">
                    <a16:creationId xmlns:a16="http://schemas.microsoft.com/office/drawing/2014/main" id="{18D0D7D1-B7A2-47DF-5F28-2D876DCB1545}"/>
                  </a:ext>
                </a:extLst>
              </p:cNvPr>
              <p:cNvSpPr txBox="1">
                <a:spLocks noChangeArrowheads="1"/>
              </p:cNvSpPr>
              <p:nvPr/>
            </p:nvSpPr>
            <p:spPr bwMode="auto">
              <a:xfrm>
                <a:off x="1808" y="2996"/>
                <a:ext cx="15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Monitor and Report</a:t>
                </a:r>
              </a:p>
              <a:p>
                <a:pPr eaLnBrk="1" hangingPunct="1"/>
                <a:r>
                  <a:rPr lang="en-US" altLang="en-US" sz="1200"/>
                  <a:t>Configuration Status</a:t>
                </a:r>
              </a:p>
            </p:txBody>
          </p:sp>
        </p:grpSp>
        <p:grpSp>
          <p:nvGrpSpPr>
            <p:cNvPr id="126988" name="Group 54">
              <a:extLst>
                <a:ext uri="{FF2B5EF4-FFF2-40B4-BE49-F238E27FC236}">
                  <a16:creationId xmlns:a16="http://schemas.microsoft.com/office/drawing/2014/main" id="{4C4CD55A-DDB5-C43D-3364-674F2B5F27F1}"/>
                </a:ext>
              </a:extLst>
            </p:cNvPr>
            <p:cNvGrpSpPr>
              <a:grpSpLocks/>
            </p:cNvGrpSpPr>
            <p:nvPr/>
          </p:nvGrpSpPr>
          <p:grpSpPr bwMode="auto">
            <a:xfrm>
              <a:off x="3538" y="2849"/>
              <a:ext cx="1033" cy="514"/>
              <a:chOff x="1839" y="2674"/>
              <a:chExt cx="1455" cy="741"/>
            </a:xfrm>
          </p:grpSpPr>
          <p:grpSp>
            <p:nvGrpSpPr>
              <p:cNvPr id="127013" name="Group 55">
                <a:extLst>
                  <a:ext uri="{FF2B5EF4-FFF2-40B4-BE49-F238E27FC236}">
                    <a16:creationId xmlns:a16="http://schemas.microsoft.com/office/drawing/2014/main" id="{4F6FEB92-B3BB-1B4A-AEF6-F882E16A73D4}"/>
                  </a:ext>
                </a:extLst>
              </p:cNvPr>
              <p:cNvGrpSpPr>
                <a:grpSpLocks/>
              </p:cNvGrpSpPr>
              <p:nvPr/>
            </p:nvGrpSpPr>
            <p:grpSpPr bwMode="auto">
              <a:xfrm>
                <a:off x="2247" y="2674"/>
                <a:ext cx="460" cy="314"/>
                <a:chOff x="1383" y="1958"/>
                <a:chExt cx="848" cy="607"/>
              </a:xfrm>
            </p:grpSpPr>
            <p:sp>
              <p:nvSpPr>
                <p:cNvPr id="1111096" name="AutoShape 56">
                  <a:extLst>
                    <a:ext uri="{FF2B5EF4-FFF2-40B4-BE49-F238E27FC236}">
                      <a16:creationId xmlns:a16="http://schemas.microsoft.com/office/drawing/2014/main" id="{4CB8F99D-CF5A-DC13-B11C-ED88F15193B3}"/>
                    </a:ext>
                  </a:extLst>
                </p:cNvPr>
                <p:cNvSpPr>
                  <a:spLocks noChangeArrowheads="1"/>
                </p:cNvSpPr>
                <p:nvPr/>
              </p:nvSpPr>
              <p:spPr bwMode="auto">
                <a:xfrm>
                  <a:off x="1384" y="1958"/>
                  <a:ext cx="846" cy="608"/>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16" name="Group 57">
                  <a:extLst>
                    <a:ext uri="{FF2B5EF4-FFF2-40B4-BE49-F238E27FC236}">
                      <a16:creationId xmlns:a16="http://schemas.microsoft.com/office/drawing/2014/main" id="{9994B2B9-F85D-3B6C-F4DE-C46401E1B6C1}"/>
                    </a:ext>
                  </a:extLst>
                </p:cNvPr>
                <p:cNvGrpSpPr>
                  <a:grpSpLocks/>
                </p:cNvGrpSpPr>
                <p:nvPr/>
              </p:nvGrpSpPr>
              <p:grpSpPr bwMode="auto">
                <a:xfrm>
                  <a:off x="1692" y="2008"/>
                  <a:ext cx="210" cy="284"/>
                  <a:chOff x="3958" y="1770"/>
                  <a:chExt cx="629" cy="943"/>
                </a:xfrm>
              </p:grpSpPr>
              <p:sp>
                <p:nvSpPr>
                  <p:cNvPr id="127021" name="Freeform 58">
                    <a:extLst>
                      <a:ext uri="{FF2B5EF4-FFF2-40B4-BE49-F238E27FC236}">
                        <a16:creationId xmlns:a16="http://schemas.microsoft.com/office/drawing/2014/main" id="{74B65E64-F1B3-56C9-9F1F-E0334F5B9355}"/>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22" name="Freeform 59">
                    <a:extLst>
                      <a:ext uri="{FF2B5EF4-FFF2-40B4-BE49-F238E27FC236}">
                        <a16:creationId xmlns:a16="http://schemas.microsoft.com/office/drawing/2014/main" id="{6EC7BC75-3A05-BA07-0129-F153DC2CA197}"/>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17" name="Group 60">
                  <a:extLst>
                    <a:ext uri="{FF2B5EF4-FFF2-40B4-BE49-F238E27FC236}">
                      <a16:creationId xmlns:a16="http://schemas.microsoft.com/office/drawing/2014/main" id="{7283F184-0E6A-78C9-1457-14AED6A13EAF}"/>
                    </a:ext>
                  </a:extLst>
                </p:cNvPr>
                <p:cNvGrpSpPr>
                  <a:grpSpLocks/>
                </p:cNvGrpSpPr>
                <p:nvPr/>
              </p:nvGrpSpPr>
              <p:grpSpPr bwMode="auto">
                <a:xfrm>
                  <a:off x="1486" y="2055"/>
                  <a:ext cx="250" cy="422"/>
                  <a:chOff x="1461" y="2355"/>
                  <a:chExt cx="250" cy="422"/>
                </a:xfrm>
              </p:grpSpPr>
              <p:sp>
                <p:nvSpPr>
                  <p:cNvPr id="127019" name="AutoShape 61">
                    <a:extLst>
                      <a:ext uri="{FF2B5EF4-FFF2-40B4-BE49-F238E27FC236}">
                        <a16:creationId xmlns:a16="http://schemas.microsoft.com/office/drawing/2014/main" id="{6F969B16-A172-B535-C462-91D62908C8E6}"/>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20" name="Oval 62">
                    <a:extLst>
                      <a:ext uri="{FF2B5EF4-FFF2-40B4-BE49-F238E27FC236}">
                        <a16:creationId xmlns:a16="http://schemas.microsoft.com/office/drawing/2014/main" id="{B23B80E4-1581-04EA-32D8-C7DC73601F4E}"/>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18" name="AutoShape 63">
                  <a:extLst>
                    <a:ext uri="{FF2B5EF4-FFF2-40B4-BE49-F238E27FC236}">
                      <a16:creationId xmlns:a16="http://schemas.microsoft.com/office/drawing/2014/main" id="{A23C4BF3-67F6-82D5-DC30-998D75AE197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14" name="Text Box 64">
                <a:extLst>
                  <a:ext uri="{FF2B5EF4-FFF2-40B4-BE49-F238E27FC236}">
                    <a16:creationId xmlns:a16="http://schemas.microsoft.com/office/drawing/2014/main" id="{EC76EA5A-D30D-F2B8-77CE-3FC8FE99EE72}"/>
                  </a:ext>
                </a:extLst>
              </p:cNvPr>
              <p:cNvSpPr txBox="1">
                <a:spLocks noChangeArrowheads="1"/>
              </p:cNvSpPr>
              <p:nvPr/>
            </p:nvSpPr>
            <p:spPr bwMode="auto">
              <a:xfrm>
                <a:off x="1839" y="2996"/>
                <a:ext cx="145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Change and Deliver</a:t>
                </a:r>
              </a:p>
              <a:p>
                <a:pPr eaLnBrk="1" hangingPunct="1"/>
                <a:r>
                  <a:rPr lang="en-US" altLang="en-US" sz="1200"/>
                  <a:t>Configuration Items</a:t>
                </a:r>
              </a:p>
            </p:txBody>
          </p:sp>
        </p:grpSp>
        <p:grpSp>
          <p:nvGrpSpPr>
            <p:cNvPr id="126989" name="Group 65">
              <a:extLst>
                <a:ext uri="{FF2B5EF4-FFF2-40B4-BE49-F238E27FC236}">
                  <a16:creationId xmlns:a16="http://schemas.microsoft.com/office/drawing/2014/main" id="{21C95C57-61BA-A388-ED3D-4635514A42AC}"/>
                </a:ext>
              </a:extLst>
            </p:cNvPr>
            <p:cNvGrpSpPr>
              <a:grpSpLocks/>
            </p:cNvGrpSpPr>
            <p:nvPr/>
          </p:nvGrpSpPr>
          <p:grpSpPr bwMode="auto">
            <a:xfrm>
              <a:off x="4772" y="2850"/>
              <a:ext cx="956" cy="514"/>
              <a:chOff x="1882" y="2674"/>
              <a:chExt cx="1347" cy="741"/>
            </a:xfrm>
          </p:grpSpPr>
          <p:grpSp>
            <p:nvGrpSpPr>
              <p:cNvPr id="127003" name="Group 66">
                <a:extLst>
                  <a:ext uri="{FF2B5EF4-FFF2-40B4-BE49-F238E27FC236}">
                    <a16:creationId xmlns:a16="http://schemas.microsoft.com/office/drawing/2014/main" id="{C47C7F5B-CD30-9A7C-3CF8-EA2D66D38F19}"/>
                  </a:ext>
                </a:extLst>
              </p:cNvPr>
              <p:cNvGrpSpPr>
                <a:grpSpLocks/>
              </p:cNvGrpSpPr>
              <p:nvPr/>
            </p:nvGrpSpPr>
            <p:grpSpPr bwMode="auto">
              <a:xfrm>
                <a:off x="2247" y="2674"/>
                <a:ext cx="460" cy="314"/>
                <a:chOff x="1383" y="1958"/>
                <a:chExt cx="848" cy="607"/>
              </a:xfrm>
            </p:grpSpPr>
            <p:sp>
              <p:nvSpPr>
                <p:cNvPr id="1111107" name="AutoShape 67">
                  <a:extLst>
                    <a:ext uri="{FF2B5EF4-FFF2-40B4-BE49-F238E27FC236}">
                      <a16:creationId xmlns:a16="http://schemas.microsoft.com/office/drawing/2014/main" id="{4AF1BE43-46BA-EFF6-2BB3-94C8A57B0071}"/>
                    </a:ext>
                  </a:extLst>
                </p:cNvPr>
                <p:cNvSpPr>
                  <a:spLocks noChangeArrowheads="1"/>
                </p:cNvSpPr>
                <p:nvPr/>
              </p:nvSpPr>
              <p:spPr bwMode="auto">
                <a:xfrm>
                  <a:off x="1383" y="1958"/>
                  <a:ext cx="847" cy="608"/>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27006" name="Group 68">
                  <a:extLst>
                    <a:ext uri="{FF2B5EF4-FFF2-40B4-BE49-F238E27FC236}">
                      <a16:creationId xmlns:a16="http://schemas.microsoft.com/office/drawing/2014/main" id="{3605DB72-3A60-0958-60E5-A92E62A4CFAB}"/>
                    </a:ext>
                  </a:extLst>
                </p:cNvPr>
                <p:cNvGrpSpPr>
                  <a:grpSpLocks/>
                </p:cNvGrpSpPr>
                <p:nvPr/>
              </p:nvGrpSpPr>
              <p:grpSpPr bwMode="auto">
                <a:xfrm>
                  <a:off x="1692" y="2008"/>
                  <a:ext cx="210" cy="284"/>
                  <a:chOff x="3958" y="1770"/>
                  <a:chExt cx="629" cy="943"/>
                </a:xfrm>
              </p:grpSpPr>
              <p:sp>
                <p:nvSpPr>
                  <p:cNvPr id="127011" name="Freeform 69">
                    <a:extLst>
                      <a:ext uri="{FF2B5EF4-FFF2-40B4-BE49-F238E27FC236}">
                        <a16:creationId xmlns:a16="http://schemas.microsoft.com/office/drawing/2014/main" id="{CCCEAA09-16B3-BEF8-C3EA-692222BDF35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12" name="Freeform 70">
                    <a:extLst>
                      <a:ext uri="{FF2B5EF4-FFF2-40B4-BE49-F238E27FC236}">
                        <a16:creationId xmlns:a16="http://schemas.microsoft.com/office/drawing/2014/main" id="{32731750-7F78-6C29-0C2F-F8970329D8EB}"/>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27007" name="Group 71">
                  <a:extLst>
                    <a:ext uri="{FF2B5EF4-FFF2-40B4-BE49-F238E27FC236}">
                      <a16:creationId xmlns:a16="http://schemas.microsoft.com/office/drawing/2014/main" id="{ADACEB9E-F313-527F-C75D-A4729BC34981}"/>
                    </a:ext>
                  </a:extLst>
                </p:cNvPr>
                <p:cNvGrpSpPr>
                  <a:grpSpLocks/>
                </p:cNvGrpSpPr>
                <p:nvPr/>
              </p:nvGrpSpPr>
              <p:grpSpPr bwMode="auto">
                <a:xfrm>
                  <a:off x="1486" y="2055"/>
                  <a:ext cx="250" cy="422"/>
                  <a:chOff x="1461" y="2355"/>
                  <a:chExt cx="250" cy="422"/>
                </a:xfrm>
              </p:grpSpPr>
              <p:sp>
                <p:nvSpPr>
                  <p:cNvPr id="127009" name="AutoShape 72">
                    <a:extLst>
                      <a:ext uri="{FF2B5EF4-FFF2-40B4-BE49-F238E27FC236}">
                        <a16:creationId xmlns:a16="http://schemas.microsoft.com/office/drawing/2014/main" id="{455B9603-0903-3A7C-594A-974F2229250A}"/>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27010" name="Oval 73">
                    <a:extLst>
                      <a:ext uri="{FF2B5EF4-FFF2-40B4-BE49-F238E27FC236}">
                        <a16:creationId xmlns:a16="http://schemas.microsoft.com/office/drawing/2014/main" id="{D7F551C3-93B0-391E-BA3E-BCD6881303AA}"/>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08" name="AutoShape 74">
                  <a:extLst>
                    <a:ext uri="{FF2B5EF4-FFF2-40B4-BE49-F238E27FC236}">
                      <a16:creationId xmlns:a16="http://schemas.microsoft.com/office/drawing/2014/main" id="{422DA515-070F-FB3D-1FD4-417755982FA5}"/>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27004" name="Text Box 75">
                <a:extLst>
                  <a:ext uri="{FF2B5EF4-FFF2-40B4-BE49-F238E27FC236}">
                    <a16:creationId xmlns:a16="http://schemas.microsoft.com/office/drawing/2014/main" id="{D19F9865-B90E-D9F7-E873-387BFB120BB7}"/>
                  </a:ext>
                </a:extLst>
              </p:cNvPr>
              <p:cNvSpPr txBox="1">
                <a:spLocks noChangeArrowheads="1"/>
              </p:cNvSpPr>
              <p:nvPr/>
            </p:nvSpPr>
            <p:spPr bwMode="auto">
              <a:xfrm>
                <a:off x="1882" y="2996"/>
                <a:ext cx="134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Manage Baselines</a:t>
                </a:r>
              </a:p>
              <a:p>
                <a:pPr eaLnBrk="1" hangingPunct="1"/>
                <a:r>
                  <a:rPr lang="en-US" altLang="en-US" sz="1200"/>
                  <a:t>and Releases</a:t>
                </a:r>
              </a:p>
            </p:txBody>
          </p:sp>
        </p:grpSp>
        <p:sp>
          <p:nvSpPr>
            <p:cNvPr id="126990" name="Line 76">
              <a:extLst>
                <a:ext uri="{FF2B5EF4-FFF2-40B4-BE49-F238E27FC236}">
                  <a16:creationId xmlns:a16="http://schemas.microsoft.com/office/drawing/2014/main" id="{3038C495-C1BA-1E6F-DD25-46AABFD7DFC9}"/>
                </a:ext>
              </a:extLst>
            </p:cNvPr>
            <p:cNvSpPr>
              <a:spLocks noChangeShapeType="1"/>
            </p:cNvSpPr>
            <p:nvPr/>
          </p:nvSpPr>
          <p:spPr bwMode="auto">
            <a:xfrm flipV="1">
              <a:off x="1684" y="3584"/>
              <a:ext cx="4000"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cxnSp>
          <p:nvCxnSpPr>
            <p:cNvPr id="126991" name="AutoShape 77">
              <a:extLst>
                <a:ext uri="{FF2B5EF4-FFF2-40B4-BE49-F238E27FC236}">
                  <a16:creationId xmlns:a16="http://schemas.microsoft.com/office/drawing/2014/main" id="{857453DB-0F98-811B-E133-6913F6215F5C}"/>
                </a:ext>
              </a:extLst>
            </p:cNvPr>
            <p:cNvCxnSpPr>
              <a:cxnSpLocks noChangeShapeType="1"/>
              <a:stCxn id="126981" idx="4"/>
              <a:endCxn id="1111048" idx="0"/>
            </p:cNvCxnSpPr>
            <p:nvPr/>
          </p:nvCxnSpPr>
          <p:spPr bwMode="auto">
            <a:xfrm rot="16200000" flipH="1">
              <a:off x="3276" y="951"/>
              <a:ext cx="429" cy="5"/>
            </a:xfrm>
            <a:prstGeom prst="bentConnector3">
              <a:avLst>
                <a:gd name="adj1" fmla="val 49884"/>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6992" name="AutoShape 78">
              <a:extLst>
                <a:ext uri="{FF2B5EF4-FFF2-40B4-BE49-F238E27FC236}">
                  <a16:creationId xmlns:a16="http://schemas.microsoft.com/office/drawing/2014/main" id="{963E5C1F-060F-9C7C-E515-F3176A73FEC5}"/>
                </a:ext>
              </a:extLst>
            </p:cNvPr>
            <p:cNvCxnSpPr>
              <a:cxnSpLocks noChangeShapeType="1"/>
              <a:stCxn id="127056" idx="2"/>
              <a:endCxn id="1111062" idx="0"/>
            </p:cNvCxnSpPr>
            <p:nvPr/>
          </p:nvCxnSpPr>
          <p:spPr bwMode="auto">
            <a:xfrm rot="5400000">
              <a:off x="3479" y="1845"/>
              <a:ext cx="105" cy="4"/>
            </a:xfrm>
            <a:prstGeom prst="bentConnector3">
              <a:avLst>
                <a:gd name="adj1" fmla="val 49523"/>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6993" name="Line 79">
              <a:extLst>
                <a:ext uri="{FF2B5EF4-FFF2-40B4-BE49-F238E27FC236}">
                  <a16:creationId xmlns:a16="http://schemas.microsoft.com/office/drawing/2014/main" id="{B8A4877E-CE02-9556-EC81-06952DCF8BF4}"/>
                </a:ext>
              </a:extLst>
            </p:cNvPr>
            <p:cNvSpPr>
              <a:spLocks noChangeShapeType="1"/>
            </p:cNvSpPr>
            <p:nvPr/>
          </p:nvSpPr>
          <p:spPr bwMode="auto">
            <a:xfrm>
              <a:off x="3529" y="2409"/>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4" name="Line 80">
              <a:extLst>
                <a:ext uri="{FF2B5EF4-FFF2-40B4-BE49-F238E27FC236}">
                  <a16:creationId xmlns:a16="http://schemas.microsoft.com/office/drawing/2014/main" id="{073AC571-29B2-32B9-787E-1B8423EC69D3}"/>
                </a:ext>
              </a:extLst>
            </p:cNvPr>
            <p:cNvSpPr>
              <a:spLocks noChangeShapeType="1"/>
            </p:cNvSpPr>
            <p:nvPr/>
          </p:nvSpPr>
          <p:spPr bwMode="auto">
            <a:xfrm>
              <a:off x="2032" y="995"/>
              <a:ext cx="0" cy="89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5" name="Line 82">
              <a:extLst>
                <a:ext uri="{FF2B5EF4-FFF2-40B4-BE49-F238E27FC236}">
                  <a16:creationId xmlns:a16="http://schemas.microsoft.com/office/drawing/2014/main" id="{4FEDD1CF-4E4C-CC0E-CCF1-3D9DA2B97406}"/>
                </a:ext>
              </a:extLst>
            </p:cNvPr>
            <p:cNvSpPr>
              <a:spLocks noChangeShapeType="1"/>
            </p:cNvSpPr>
            <p:nvPr/>
          </p:nvSpPr>
          <p:spPr bwMode="auto">
            <a:xfrm>
              <a:off x="2032" y="2419"/>
              <a:ext cx="0" cy="11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6" name="Line 83">
              <a:extLst>
                <a:ext uri="{FF2B5EF4-FFF2-40B4-BE49-F238E27FC236}">
                  <a16:creationId xmlns:a16="http://schemas.microsoft.com/office/drawing/2014/main" id="{C3E06BBD-CFA0-C261-FA6D-6B3ACA052AD1}"/>
                </a:ext>
              </a:extLst>
            </p:cNvPr>
            <p:cNvSpPr>
              <a:spLocks noChangeShapeType="1"/>
            </p:cNvSpPr>
            <p:nvPr/>
          </p:nvSpPr>
          <p:spPr bwMode="auto">
            <a:xfrm>
              <a:off x="2752" y="2662"/>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7" name="Line 84">
              <a:extLst>
                <a:ext uri="{FF2B5EF4-FFF2-40B4-BE49-F238E27FC236}">
                  <a16:creationId xmlns:a16="http://schemas.microsoft.com/office/drawing/2014/main" id="{5978DAF1-C952-3219-170F-BAAA0F1EA25F}"/>
                </a:ext>
              </a:extLst>
            </p:cNvPr>
            <p:cNvSpPr>
              <a:spLocks noChangeShapeType="1"/>
            </p:cNvSpPr>
            <p:nvPr/>
          </p:nvSpPr>
          <p:spPr bwMode="auto">
            <a:xfrm>
              <a:off x="3982" y="2652"/>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8" name="Line 85">
              <a:extLst>
                <a:ext uri="{FF2B5EF4-FFF2-40B4-BE49-F238E27FC236}">
                  <a16:creationId xmlns:a16="http://schemas.microsoft.com/office/drawing/2014/main" id="{1355966A-4663-3DA3-5C90-F642FE66FBA0}"/>
                </a:ext>
              </a:extLst>
            </p:cNvPr>
            <p:cNvSpPr>
              <a:spLocks noChangeShapeType="1"/>
            </p:cNvSpPr>
            <p:nvPr/>
          </p:nvSpPr>
          <p:spPr bwMode="auto">
            <a:xfrm>
              <a:off x="5192" y="2652"/>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6999" name="Line 86">
              <a:extLst>
                <a:ext uri="{FF2B5EF4-FFF2-40B4-BE49-F238E27FC236}">
                  <a16:creationId xmlns:a16="http://schemas.microsoft.com/office/drawing/2014/main" id="{A6AED76B-F4C3-4FCA-36EA-C9D1EB41D58B}"/>
                </a:ext>
              </a:extLst>
            </p:cNvPr>
            <p:cNvSpPr>
              <a:spLocks noChangeShapeType="1"/>
            </p:cNvSpPr>
            <p:nvPr/>
          </p:nvSpPr>
          <p:spPr bwMode="auto">
            <a:xfrm>
              <a:off x="3462" y="3602"/>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7000" name="Line 87">
              <a:extLst>
                <a:ext uri="{FF2B5EF4-FFF2-40B4-BE49-F238E27FC236}">
                  <a16:creationId xmlns:a16="http://schemas.microsoft.com/office/drawing/2014/main" id="{849DA7F5-0FB8-B471-4209-764309426D79}"/>
                </a:ext>
              </a:extLst>
            </p:cNvPr>
            <p:cNvSpPr>
              <a:spLocks noChangeShapeType="1"/>
            </p:cNvSpPr>
            <p:nvPr/>
          </p:nvSpPr>
          <p:spPr bwMode="auto">
            <a:xfrm>
              <a:off x="2745" y="3355"/>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7001" name="Line 88">
              <a:extLst>
                <a:ext uri="{FF2B5EF4-FFF2-40B4-BE49-F238E27FC236}">
                  <a16:creationId xmlns:a16="http://schemas.microsoft.com/office/drawing/2014/main" id="{8AF7A613-DB69-1D1D-2D1E-1E1EA66E094A}"/>
                </a:ext>
              </a:extLst>
            </p:cNvPr>
            <p:cNvSpPr>
              <a:spLocks noChangeShapeType="1"/>
            </p:cNvSpPr>
            <p:nvPr/>
          </p:nvSpPr>
          <p:spPr bwMode="auto">
            <a:xfrm>
              <a:off x="3975" y="3345"/>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7002" name="Line 89">
              <a:extLst>
                <a:ext uri="{FF2B5EF4-FFF2-40B4-BE49-F238E27FC236}">
                  <a16:creationId xmlns:a16="http://schemas.microsoft.com/office/drawing/2014/main" id="{C2B1E53D-A1C3-DBEF-84A1-D697ECB2C5A1}"/>
                </a:ext>
              </a:extLst>
            </p:cNvPr>
            <p:cNvSpPr>
              <a:spLocks noChangeShapeType="1"/>
            </p:cNvSpPr>
            <p:nvPr/>
          </p:nvSpPr>
          <p:spPr bwMode="auto">
            <a:xfrm>
              <a:off x="5185" y="3345"/>
              <a:ext cx="0" cy="1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4ADE052-3D18-D890-AD42-0C20AB495330}"/>
              </a:ext>
            </a:extLst>
          </p:cNvPr>
          <p:cNvSpPr>
            <a:spLocks noGrp="1" noChangeArrowheads="1"/>
          </p:cNvSpPr>
          <p:nvPr>
            <p:ph type="title"/>
          </p:nvPr>
        </p:nvSpPr>
        <p:spPr/>
        <p:txBody>
          <a:bodyPr/>
          <a:lstStyle/>
          <a:p>
            <a:pPr eaLnBrk="1" hangingPunct="1"/>
            <a:r>
              <a:rPr lang="en-US" altLang="en-US"/>
              <a:t>Workflow Details</a:t>
            </a:r>
          </a:p>
        </p:txBody>
      </p:sp>
      <p:sp>
        <p:nvSpPr>
          <p:cNvPr id="128003" name="Rectangle 3">
            <a:extLst>
              <a:ext uri="{FF2B5EF4-FFF2-40B4-BE49-F238E27FC236}">
                <a16:creationId xmlns:a16="http://schemas.microsoft.com/office/drawing/2014/main" id="{30E1C9AB-97CB-0C95-F3E2-54601F8197FA}"/>
              </a:ext>
            </a:extLst>
          </p:cNvPr>
          <p:cNvSpPr>
            <a:spLocks noGrp="1" noChangeArrowheads="1"/>
          </p:cNvSpPr>
          <p:nvPr>
            <p:ph type="body" idx="1"/>
          </p:nvPr>
        </p:nvSpPr>
        <p:spPr>
          <a:xfrm>
            <a:off x="1639889" y="1719263"/>
            <a:ext cx="8912225" cy="4775200"/>
          </a:xfrm>
        </p:spPr>
        <p:txBody>
          <a:bodyPr/>
          <a:lstStyle/>
          <a:p>
            <a:pPr eaLnBrk="1" hangingPunct="1">
              <a:lnSpc>
                <a:spcPct val="80000"/>
              </a:lnSpc>
            </a:pPr>
            <a:r>
              <a:rPr lang="en-US" altLang="en-US" sz="2000" b="1"/>
              <a:t>Plan Project Configuration and Change Control</a:t>
            </a:r>
            <a:r>
              <a:rPr lang="en-US" altLang="en-US" sz="2000"/>
              <a:t> – the change control process and configuration management is established.  The configuration management plan is developed.</a:t>
            </a:r>
          </a:p>
          <a:p>
            <a:pPr eaLnBrk="1" hangingPunct="1">
              <a:lnSpc>
                <a:spcPct val="80000"/>
              </a:lnSpc>
            </a:pPr>
            <a:r>
              <a:rPr lang="en-US" altLang="en-US" sz="2000" b="1"/>
              <a:t>Create Project CM Environment</a:t>
            </a:r>
            <a:r>
              <a:rPr lang="en-US" altLang="en-US" sz="2000"/>
              <a:t> – the work environment where all development artifacts are available is created.</a:t>
            </a:r>
          </a:p>
          <a:p>
            <a:pPr eaLnBrk="1" hangingPunct="1">
              <a:lnSpc>
                <a:spcPct val="80000"/>
              </a:lnSpc>
            </a:pPr>
            <a:r>
              <a:rPr lang="en-US" altLang="en-US" sz="2000" b="1"/>
              <a:t>Change and Deliver Configuration Items</a:t>
            </a:r>
            <a:r>
              <a:rPr lang="en-US" altLang="en-US" sz="2000"/>
              <a:t> – within a workspace a role can access project artifacts, make changes to those artifacts, and deliver the changes for inclusion in the overall product.</a:t>
            </a:r>
          </a:p>
          <a:p>
            <a:pPr eaLnBrk="1" hangingPunct="1">
              <a:lnSpc>
                <a:spcPct val="80000"/>
              </a:lnSpc>
            </a:pPr>
            <a:r>
              <a:rPr lang="en-US" altLang="en-US" sz="2000" b="1"/>
              <a:t>Manage Baselines and Releases</a:t>
            </a:r>
            <a:r>
              <a:rPr lang="en-US" altLang="en-US" sz="2000"/>
              <a:t> – baselines are created at ends of iterations and at project and delivery milestones.  The baseline is a description of all the versions of artifacts that make up the product at a given time.</a:t>
            </a:r>
          </a:p>
          <a:p>
            <a:pPr eaLnBrk="1" hangingPunct="1">
              <a:lnSpc>
                <a:spcPct val="80000"/>
              </a:lnSpc>
            </a:pPr>
            <a:r>
              <a:rPr lang="en-US" altLang="en-US" sz="2000" b="1"/>
              <a:t>Monitor and Report Configuration Status</a:t>
            </a:r>
            <a:r>
              <a:rPr lang="en-US" altLang="en-US" sz="2000"/>
              <a:t> – the configuration audits are performed and configuration status reported.</a:t>
            </a:r>
          </a:p>
          <a:p>
            <a:pPr eaLnBrk="1" hangingPunct="1">
              <a:lnSpc>
                <a:spcPct val="80000"/>
              </a:lnSpc>
            </a:pPr>
            <a:r>
              <a:rPr lang="en-US" altLang="en-US" sz="2000" b="1"/>
              <a:t>Manage Change Requests</a:t>
            </a:r>
            <a:r>
              <a:rPr lang="en-US" altLang="en-US" sz="2000"/>
              <a:t> – the changes in a project are made in consistent manner and the appropriate stakeholders are informed about state of the product.</a:t>
            </a:r>
          </a:p>
          <a:p>
            <a:pPr eaLnBrk="1" hangingPunct="1">
              <a:lnSpc>
                <a:spcPct val="80000"/>
              </a:lnSpc>
            </a:pPr>
            <a:endParaRPr lang="en-US" altLang="en-US" sz="2000"/>
          </a:p>
          <a:p>
            <a:pPr eaLnBrk="1" hangingPunct="1">
              <a:lnSpc>
                <a:spcPct val="80000"/>
              </a:lnSpc>
            </a:pPr>
            <a:endParaRPr lang="en-US" altLang="en-US" sz="20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31325E5-6C5E-7615-928F-44C97DE8CEC9}"/>
              </a:ext>
            </a:extLst>
          </p:cNvPr>
          <p:cNvSpPr>
            <a:spLocks noGrp="1" noChangeArrowheads="1"/>
          </p:cNvSpPr>
          <p:nvPr>
            <p:ph type="title"/>
          </p:nvPr>
        </p:nvSpPr>
        <p:spPr/>
        <p:txBody>
          <a:bodyPr/>
          <a:lstStyle/>
          <a:p>
            <a:pPr eaLnBrk="1" hangingPunct="1"/>
            <a:r>
              <a:rPr lang="en-US" altLang="en-US"/>
              <a:t>Roles</a:t>
            </a:r>
          </a:p>
        </p:txBody>
      </p:sp>
      <p:sp>
        <p:nvSpPr>
          <p:cNvPr id="129027" name="Rectangle 3">
            <a:extLst>
              <a:ext uri="{FF2B5EF4-FFF2-40B4-BE49-F238E27FC236}">
                <a16:creationId xmlns:a16="http://schemas.microsoft.com/office/drawing/2014/main" id="{90A3F96C-3B45-3D92-91A3-BD3BCA7D543D}"/>
              </a:ext>
            </a:extLst>
          </p:cNvPr>
          <p:cNvSpPr>
            <a:spLocks noGrp="1" noChangeArrowheads="1"/>
          </p:cNvSpPr>
          <p:nvPr>
            <p:ph type="body" idx="1"/>
          </p:nvPr>
        </p:nvSpPr>
        <p:spPr>
          <a:xfrm>
            <a:off x="1639889" y="1719264"/>
            <a:ext cx="8912225" cy="4586287"/>
          </a:xfrm>
        </p:spPr>
        <p:txBody>
          <a:bodyPr/>
          <a:lstStyle/>
          <a:p>
            <a:pPr eaLnBrk="1" hangingPunct="1"/>
            <a:r>
              <a:rPr lang="en-US" altLang="en-US" sz="2000" b="1"/>
              <a:t>Configuration Manager</a:t>
            </a:r>
            <a:r>
              <a:rPr lang="en-US" altLang="en-US" sz="2000"/>
              <a:t> is responsible for setting up the product structure in the configuration management system, for defining and allocating workspaces for developers, and for integration.</a:t>
            </a:r>
          </a:p>
          <a:p>
            <a:pPr eaLnBrk="1" hangingPunct="1"/>
            <a:r>
              <a:rPr lang="en-US" altLang="en-US" sz="2000" b="1"/>
              <a:t>Change Control Manager</a:t>
            </a:r>
            <a:r>
              <a:rPr lang="en-US" altLang="en-US" sz="2000"/>
              <a:t> oversees the change control process.  This role is usually played by a board that consists of customers, developers, and users.</a:t>
            </a:r>
          </a:p>
          <a:p>
            <a:pPr eaLnBrk="1" hangingPunct="1"/>
            <a:r>
              <a:rPr lang="en-US" altLang="en-US" sz="2000" b="1"/>
              <a:t>Software Architect</a:t>
            </a:r>
            <a:r>
              <a:rPr lang="en-US" altLang="en-US" sz="2000"/>
              <a:t> provides input to the product structure by means of the implementation view.</a:t>
            </a:r>
          </a:p>
          <a:p>
            <a:pPr eaLnBrk="1" hangingPunct="1"/>
            <a:r>
              <a:rPr lang="en-US" altLang="en-US" sz="2000" b="1"/>
              <a:t>Implementers</a:t>
            </a:r>
            <a:r>
              <a:rPr lang="en-US" altLang="en-US" sz="2000"/>
              <a:t> access adequate workspaces and the artifacts they need to change.</a:t>
            </a:r>
          </a:p>
          <a:p>
            <a:pPr eaLnBrk="1" hangingPunct="1"/>
            <a:r>
              <a:rPr lang="en-US" altLang="en-US" sz="2000" b="1"/>
              <a:t>Integrators</a:t>
            </a:r>
            <a:r>
              <a:rPr lang="en-US" altLang="en-US" sz="2000"/>
              <a:t> accept changes in the integration workspace they manage and build the product.</a:t>
            </a:r>
          </a:p>
          <a:p>
            <a:pPr eaLnBrk="1" hangingPunct="1">
              <a:buFont typeface="Wingdings" panose="05000000000000000000" pitchFamily="2" charset="2"/>
              <a:buNone/>
            </a:pPr>
            <a:endParaRPr lang="en-US" altLang="en-US" sz="20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13323A3-5805-0E14-5DC2-FF3FB28E3B16}"/>
              </a:ext>
            </a:extLst>
          </p:cNvPr>
          <p:cNvSpPr>
            <a:spLocks noGrp="1" noChangeArrowheads="1"/>
          </p:cNvSpPr>
          <p:nvPr>
            <p:ph type="title"/>
          </p:nvPr>
        </p:nvSpPr>
        <p:spPr/>
        <p:txBody>
          <a:bodyPr/>
          <a:lstStyle/>
          <a:p>
            <a:pPr eaLnBrk="1" hangingPunct="1"/>
            <a:r>
              <a:rPr lang="en-US" altLang="en-US"/>
              <a:t>Key Artifacts</a:t>
            </a:r>
          </a:p>
        </p:txBody>
      </p:sp>
      <p:sp>
        <p:nvSpPr>
          <p:cNvPr id="130051" name="Rectangle 3">
            <a:extLst>
              <a:ext uri="{FF2B5EF4-FFF2-40B4-BE49-F238E27FC236}">
                <a16:creationId xmlns:a16="http://schemas.microsoft.com/office/drawing/2014/main" id="{CBCE1DCF-9B5F-E517-C316-7D69CDAD7EBB}"/>
              </a:ext>
            </a:extLst>
          </p:cNvPr>
          <p:cNvSpPr>
            <a:spLocks noGrp="1" noChangeArrowheads="1"/>
          </p:cNvSpPr>
          <p:nvPr>
            <p:ph type="body" idx="1"/>
          </p:nvPr>
        </p:nvSpPr>
        <p:spPr/>
        <p:txBody>
          <a:bodyPr/>
          <a:lstStyle/>
          <a:p>
            <a:pPr eaLnBrk="1" hangingPunct="1"/>
            <a:r>
              <a:rPr lang="en-US" altLang="en-US" b="1"/>
              <a:t>Configuration Management Plan</a:t>
            </a:r>
            <a:r>
              <a:rPr lang="en-US" altLang="en-US"/>
              <a:t> describes policies and practices to be used on the project: versions, variants, workspaces, and procedures for change management, builds, and releases.</a:t>
            </a:r>
          </a:p>
          <a:p>
            <a:pPr eaLnBrk="1" hangingPunct="1"/>
            <a:r>
              <a:rPr lang="en-US" altLang="en-US" b="1"/>
              <a:t>Change Requests</a:t>
            </a:r>
            <a:r>
              <a:rPr lang="en-US" altLang="en-US"/>
              <a:t> represent a wide variety of items like changes to requirements, defects documentation and so on.  Each change request should be associated with an originator and root cause.</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435388A4-3794-0EC7-A41D-2B22DDF97B37}"/>
              </a:ext>
            </a:extLst>
          </p:cNvPr>
          <p:cNvSpPr>
            <a:spLocks noGrp="1" noChangeArrowheads="1"/>
          </p:cNvSpPr>
          <p:nvPr>
            <p:ph type="title"/>
          </p:nvPr>
        </p:nvSpPr>
        <p:spPr/>
        <p:txBody>
          <a:bodyPr/>
          <a:lstStyle/>
          <a:p>
            <a:pPr eaLnBrk="1" hangingPunct="1"/>
            <a:r>
              <a:rPr lang="en-US" altLang="en-US"/>
              <a:t>Environment</a:t>
            </a:r>
          </a:p>
        </p:txBody>
      </p:sp>
      <p:sp>
        <p:nvSpPr>
          <p:cNvPr id="131075" name="Rectangle 3">
            <a:extLst>
              <a:ext uri="{FF2B5EF4-FFF2-40B4-BE49-F238E27FC236}">
                <a16:creationId xmlns:a16="http://schemas.microsoft.com/office/drawing/2014/main" id="{B387305C-CA9C-F163-5FC7-7FCBC089A0D7}"/>
              </a:ext>
            </a:extLst>
          </p:cNvPr>
          <p:cNvSpPr>
            <a:spLocks noGrp="1" noChangeArrowheads="1"/>
          </p:cNvSpPr>
          <p:nvPr>
            <p:ph type="body" idx="1"/>
          </p:nvPr>
        </p:nvSpPr>
        <p:spPr>
          <a:xfrm>
            <a:off x="1639889" y="2500313"/>
            <a:ext cx="8912225" cy="3630612"/>
          </a:xfrm>
        </p:spPr>
        <p:txBody>
          <a:bodyPr/>
          <a:lstStyle/>
          <a:p>
            <a:pPr eaLnBrk="1" hangingPunct="1">
              <a:buFont typeface="Wingdings" panose="05000000000000000000" pitchFamily="2" charset="2"/>
              <a:buNone/>
            </a:pPr>
            <a:r>
              <a:rPr lang="en-US" altLang="en-US"/>
              <a:t>This support includes the following</a:t>
            </a:r>
          </a:p>
          <a:p>
            <a:pPr eaLnBrk="1" hangingPunct="1"/>
            <a:r>
              <a:rPr lang="en-US" altLang="en-US"/>
              <a:t>Process configuration and improvement</a:t>
            </a:r>
          </a:p>
          <a:p>
            <a:pPr eaLnBrk="1" hangingPunct="1"/>
            <a:r>
              <a:rPr lang="en-US" altLang="en-US"/>
              <a:t>Tools selection and acquisition, their setup and configuration to suit the organization</a:t>
            </a:r>
          </a:p>
          <a:p>
            <a:pPr eaLnBrk="1" hangingPunct="1"/>
            <a:r>
              <a:rPr lang="en-US" altLang="en-US"/>
              <a:t>Technical services to support the development process: the IT infrastructure, account administration, backup, and so on </a:t>
            </a:r>
          </a:p>
        </p:txBody>
      </p:sp>
      <p:sp>
        <p:nvSpPr>
          <p:cNvPr id="131076" name="Text Box 4">
            <a:extLst>
              <a:ext uri="{FF2B5EF4-FFF2-40B4-BE49-F238E27FC236}">
                <a16:creationId xmlns:a16="http://schemas.microsoft.com/office/drawing/2014/main" id="{9A091ADD-DF7A-0A12-67D6-4D207A97078D}"/>
              </a:ext>
            </a:extLst>
          </p:cNvPr>
          <p:cNvSpPr txBox="1">
            <a:spLocks noChangeArrowheads="1"/>
          </p:cNvSpPr>
          <p:nvPr/>
        </p:nvSpPr>
        <p:spPr bwMode="auto">
          <a:xfrm>
            <a:off x="1616076" y="1487489"/>
            <a:ext cx="889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The goal of the environment discipline is to support development organization with both processes and tools.</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BE63737D-10E8-5C43-C3D6-E5904D11C7C8}"/>
              </a:ext>
            </a:extLst>
          </p:cNvPr>
          <p:cNvSpPr>
            <a:spLocks noGrp="1" noChangeArrowheads="1"/>
          </p:cNvSpPr>
          <p:nvPr>
            <p:ph type="title"/>
          </p:nvPr>
        </p:nvSpPr>
        <p:spPr/>
        <p:txBody>
          <a:bodyPr/>
          <a:lstStyle/>
          <a:p>
            <a:pPr eaLnBrk="1" hangingPunct="1"/>
            <a:r>
              <a:rPr lang="en-US" altLang="en-US"/>
              <a:t>Workflow</a:t>
            </a:r>
          </a:p>
        </p:txBody>
      </p:sp>
      <p:grpSp>
        <p:nvGrpSpPr>
          <p:cNvPr id="132099" name="Group 51">
            <a:extLst>
              <a:ext uri="{FF2B5EF4-FFF2-40B4-BE49-F238E27FC236}">
                <a16:creationId xmlns:a16="http://schemas.microsoft.com/office/drawing/2014/main" id="{EACE1D28-4506-31F5-FC11-9772C4AE2FFC}"/>
              </a:ext>
            </a:extLst>
          </p:cNvPr>
          <p:cNvGrpSpPr>
            <a:grpSpLocks/>
          </p:cNvGrpSpPr>
          <p:nvPr/>
        </p:nvGrpSpPr>
        <p:grpSpPr bwMode="auto">
          <a:xfrm>
            <a:off x="4110038" y="1243014"/>
            <a:ext cx="3151188" cy="5140325"/>
            <a:chOff x="1868" y="783"/>
            <a:chExt cx="1985" cy="3238"/>
          </a:xfrm>
        </p:grpSpPr>
        <p:grpSp>
          <p:nvGrpSpPr>
            <p:cNvPr id="132100" name="Group 4">
              <a:extLst>
                <a:ext uri="{FF2B5EF4-FFF2-40B4-BE49-F238E27FC236}">
                  <a16:creationId xmlns:a16="http://schemas.microsoft.com/office/drawing/2014/main" id="{94BADB36-1F37-11C2-6730-2ECF1667B2B3}"/>
                </a:ext>
              </a:extLst>
            </p:cNvPr>
            <p:cNvGrpSpPr>
              <a:grpSpLocks/>
            </p:cNvGrpSpPr>
            <p:nvPr/>
          </p:nvGrpSpPr>
          <p:grpSpPr bwMode="auto">
            <a:xfrm>
              <a:off x="3189" y="3798"/>
              <a:ext cx="223" cy="223"/>
              <a:chOff x="2881" y="3966"/>
              <a:chExt cx="282" cy="282"/>
            </a:xfrm>
          </p:grpSpPr>
          <p:sp>
            <p:nvSpPr>
              <p:cNvPr id="132145" name="Oval 5">
                <a:extLst>
                  <a:ext uri="{FF2B5EF4-FFF2-40B4-BE49-F238E27FC236}">
                    <a16:creationId xmlns:a16="http://schemas.microsoft.com/office/drawing/2014/main" id="{8D6FA629-543B-A3A9-66E2-AF8762A62228}"/>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46" name="Oval 6">
                <a:extLst>
                  <a:ext uri="{FF2B5EF4-FFF2-40B4-BE49-F238E27FC236}">
                    <a16:creationId xmlns:a16="http://schemas.microsoft.com/office/drawing/2014/main" id="{0650BEBE-244C-3144-A980-4712C9157403}"/>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01" name="AutoShape 7">
              <a:extLst>
                <a:ext uri="{FF2B5EF4-FFF2-40B4-BE49-F238E27FC236}">
                  <a16:creationId xmlns:a16="http://schemas.microsoft.com/office/drawing/2014/main" id="{8D16E264-ECFD-0119-1777-B75B59E914E8}"/>
                </a:ext>
              </a:extLst>
            </p:cNvPr>
            <p:cNvSpPr>
              <a:spLocks noChangeArrowheads="1"/>
            </p:cNvSpPr>
            <p:nvPr/>
          </p:nvSpPr>
          <p:spPr bwMode="auto">
            <a:xfrm>
              <a:off x="3103" y="1182"/>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02" name="Oval 8">
              <a:extLst>
                <a:ext uri="{FF2B5EF4-FFF2-40B4-BE49-F238E27FC236}">
                  <a16:creationId xmlns:a16="http://schemas.microsoft.com/office/drawing/2014/main" id="{14DA1D3A-1D84-EE90-8B50-F5A5322C8723}"/>
                </a:ext>
              </a:extLst>
            </p:cNvPr>
            <p:cNvSpPr>
              <a:spLocks noChangeArrowheads="1"/>
            </p:cNvSpPr>
            <p:nvPr/>
          </p:nvSpPr>
          <p:spPr bwMode="auto">
            <a:xfrm>
              <a:off x="3132" y="783"/>
              <a:ext cx="184" cy="184"/>
            </a:xfrm>
            <a:prstGeom prst="ellipse">
              <a:avLst/>
            </a:prstGeom>
            <a:solidFill>
              <a:schemeClr val="tx1"/>
            </a:solidFill>
            <a:ln w="12700" algn="ctr">
              <a:solidFill>
                <a:schemeClr val="tx1"/>
              </a:solidFill>
              <a:round/>
              <a:headEnd/>
              <a:tailEnd/>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32103" name="Group 9">
              <a:extLst>
                <a:ext uri="{FF2B5EF4-FFF2-40B4-BE49-F238E27FC236}">
                  <a16:creationId xmlns:a16="http://schemas.microsoft.com/office/drawing/2014/main" id="{EBAC20C4-F049-86F6-3E40-6F9888118C23}"/>
                </a:ext>
              </a:extLst>
            </p:cNvPr>
            <p:cNvGrpSpPr>
              <a:grpSpLocks/>
            </p:cNvGrpSpPr>
            <p:nvPr/>
          </p:nvGrpSpPr>
          <p:grpSpPr bwMode="auto">
            <a:xfrm>
              <a:off x="1868" y="1546"/>
              <a:ext cx="1086" cy="511"/>
              <a:chOff x="1767" y="2674"/>
              <a:chExt cx="1533" cy="736"/>
            </a:xfrm>
          </p:grpSpPr>
          <p:grpSp>
            <p:nvGrpSpPr>
              <p:cNvPr id="132135" name="Group 10">
                <a:extLst>
                  <a:ext uri="{FF2B5EF4-FFF2-40B4-BE49-F238E27FC236}">
                    <a16:creationId xmlns:a16="http://schemas.microsoft.com/office/drawing/2014/main" id="{DACE819B-4E58-A087-616B-5B0732E4BEF9}"/>
                  </a:ext>
                </a:extLst>
              </p:cNvPr>
              <p:cNvGrpSpPr>
                <a:grpSpLocks/>
              </p:cNvGrpSpPr>
              <p:nvPr/>
            </p:nvGrpSpPr>
            <p:grpSpPr bwMode="auto">
              <a:xfrm>
                <a:off x="2247" y="2674"/>
                <a:ext cx="460" cy="314"/>
                <a:chOff x="1383" y="1958"/>
                <a:chExt cx="848" cy="607"/>
              </a:xfrm>
            </p:grpSpPr>
            <p:sp>
              <p:nvSpPr>
                <p:cNvPr id="1112075" name="AutoShape 11">
                  <a:extLst>
                    <a:ext uri="{FF2B5EF4-FFF2-40B4-BE49-F238E27FC236}">
                      <a16:creationId xmlns:a16="http://schemas.microsoft.com/office/drawing/2014/main" id="{701A3F4D-04D3-B8A6-81E5-00D77894F1A9}"/>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32138" name="Group 12">
                  <a:extLst>
                    <a:ext uri="{FF2B5EF4-FFF2-40B4-BE49-F238E27FC236}">
                      <a16:creationId xmlns:a16="http://schemas.microsoft.com/office/drawing/2014/main" id="{0319D85B-CAE6-B0F6-1578-46FDA5EDEA6B}"/>
                    </a:ext>
                  </a:extLst>
                </p:cNvPr>
                <p:cNvGrpSpPr>
                  <a:grpSpLocks/>
                </p:cNvGrpSpPr>
                <p:nvPr/>
              </p:nvGrpSpPr>
              <p:grpSpPr bwMode="auto">
                <a:xfrm>
                  <a:off x="1692" y="2008"/>
                  <a:ext cx="210" cy="284"/>
                  <a:chOff x="3958" y="1770"/>
                  <a:chExt cx="629" cy="943"/>
                </a:xfrm>
              </p:grpSpPr>
              <p:sp>
                <p:nvSpPr>
                  <p:cNvPr id="132143" name="Freeform 13">
                    <a:extLst>
                      <a:ext uri="{FF2B5EF4-FFF2-40B4-BE49-F238E27FC236}">
                        <a16:creationId xmlns:a16="http://schemas.microsoft.com/office/drawing/2014/main" id="{B852C6A1-DB38-1E78-D57E-5E0D59A88B26}"/>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44" name="Freeform 14">
                    <a:extLst>
                      <a:ext uri="{FF2B5EF4-FFF2-40B4-BE49-F238E27FC236}">
                        <a16:creationId xmlns:a16="http://schemas.microsoft.com/office/drawing/2014/main" id="{33421790-C97D-8D17-B212-09BC8D1A21F5}"/>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32139" name="Group 15">
                  <a:extLst>
                    <a:ext uri="{FF2B5EF4-FFF2-40B4-BE49-F238E27FC236}">
                      <a16:creationId xmlns:a16="http://schemas.microsoft.com/office/drawing/2014/main" id="{8001E86C-36AC-F888-D5FA-FE81E61325E2}"/>
                    </a:ext>
                  </a:extLst>
                </p:cNvPr>
                <p:cNvGrpSpPr>
                  <a:grpSpLocks/>
                </p:cNvGrpSpPr>
                <p:nvPr/>
              </p:nvGrpSpPr>
              <p:grpSpPr bwMode="auto">
                <a:xfrm>
                  <a:off x="1486" y="2055"/>
                  <a:ext cx="250" cy="422"/>
                  <a:chOff x="1461" y="2355"/>
                  <a:chExt cx="250" cy="422"/>
                </a:xfrm>
              </p:grpSpPr>
              <p:sp>
                <p:nvSpPr>
                  <p:cNvPr id="132141" name="AutoShape 16">
                    <a:extLst>
                      <a:ext uri="{FF2B5EF4-FFF2-40B4-BE49-F238E27FC236}">
                        <a16:creationId xmlns:a16="http://schemas.microsoft.com/office/drawing/2014/main" id="{1BFA20DE-81FF-BD82-781A-0F83C5A67BE1}"/>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42" name="Oval 17">
                    <a:extLst>
                      <a:ext uri="{FF2B5EF4-FFF2-40B4-BE49-F238E27FC236}">
                        <a16:creationId xmlns:a16="http://schemas.microsoft.com/office/drawing/2014/main" id="{3634933B-3C99-A3DA-13E1-F6E5800979C1}"/>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40" name="AutoShape 18">
                  <a:extLst>
                    <a:ext uri="{FF2B5EF4-FFF2-40B4-BE49-F238E27FC236}">
                      <a16:creationId xmlns:a16="http://schemas.microsoft.com/office/drawing/2014/main" id="{B1B01A56-D218-5280-DD25-19F963B0A13E}"/>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36" name="Text Box 19">
                <a:extLst>
                  <a:ext uri="{FF2B5EF4-FFF2-40B4-BE49-F238E27FC236}">
                    <a16:creationId xmlns:a16="http://schemas.microsoft.com/office/drawing/2014/main" id="{AC8FFAE5-80FD-F898-BD39-99C01AE6847A}"/>
                  </a:ext>
                </a:extLst>
              </p:cNvPr>
              <p:cNvSpPr txBox="1">
                <a:spLocks noChangeArrowheads="1"/>
              </p:cNvSpPr>
              <p:nvPr/>
            </p:nvSpPr>
            <p:spPr bwMode="auto">
              <a:xfrm>
                <a:off x="1767" y="2995"/>
                <a:ext cx="153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Prepare Environment</a:t>
                </a:r>
              </a:p>
              <a:p>
                <a:pPr eaLnBrk="1" hangingPunct="1"/>
                <a:r>
                  <a:rPr lang="en-US" altLang="en-US" sz="1200"/>
                  <a:t>for Project</a:t>
                </a:r>
              </a:p>
            </p:txBody>
          </p:sp>
        </p:grpSp>
        <p:sp>
          <p:nvSpPr>
            <p:cNvPr id="132104" name="Text Box 20">
              <a:extLst>
                <a:ext uri="{FF2B5EF4-FFF2-40B4-BE49-F238E27FC236}">
                  <a16:creationId xmlns:a16="http://schemas.microsoft.com/office/drawing/2014/main" id="{A5EEE004-7055-F297-26BB-3CF66A4B9F81}"/>
                </a:ext>
              </a:extLst>
            </p:cNvPr>
            <p:cNvSpPr txBox="1">
              <a:spLocks noChangeArrowheads="1"/>
            </p:cNvSpPr>
            <p:nvPr/>
          </p:nvSpPr>
          <p:spPr bwMode="auto">
            <a:xfrm>
              <a:off x="2056" y="1064"/>
              <a:ext cx="9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b="0"/>
                <a:t>[Inception Iterations]</a:t>
              </a:r>
              <a:endParaRPr lang="cs-CZ" altLang="en-US" sz="1200" b="0"/>
            </a:p>
          </p:txBody>
        </p:sp>
        <p:sp>
          <p:nvSpPr>
            <p:cNvPr id="132105" name="AutoShape 21">
              <a:extLst>
                <a:ext uri="{FF2B5EF4-FFF2-40B4-BE49-F238E27FC236}">
                  <a16:creationId xmlns:a16="http://schemas.microsoft.com/office/drawing/2014/main" id="{64639DFB-BB72-0CB4-5E02-C0F5F6A04A45}"/>
                </a:ext>
              </a:extLst>
            </p:cNvPr>
            <p:cNvSpPr>
              <a:spLocks noChangeArrowheads="1"/>
            </p:cNvSpPr>
            <p:nvPr/>
          </p:nvSpPr>
          <p:spPr bwMode="auto">
            <a:xfrm>
              <a:off x="3102" y="2059"/>
              <a:ext cx="230" cy="230"/>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132106" name="Group 22">
              <a:extLst>
                <a:ext uri="{FF2B5EF4-FFF2-40B4-BE49-F238E27FC236}">
                  <a16:creationId xmlns:a16="http://schemas.microsoft.com/office/drawing/2014/main" id="{889C54D9-C22C-11E3-8737-09BBD53511FE}"/>
                </a:ext>
              </a:extLst>
            </p:cNvPr>
            <p:cNvGrpSpPr>
              <a:grpSpLocks/>
            </p:cNvGrpSpPr>
            <p:nvPr/>
          </p:nvGrpSpPr>
          <p:grpSpPr bwMode="auto">
            <a:xfrm>
              <a:off x="2715" y="2461"/>
              <a:ext cx="1086" cy="511"/>
              <a:chOff x="1767" y="2674"/>
              <a:chExt cx="1533" cy="736"/>
            </a:xfrm>
          </p:grpSpPr>
          <p:grpSp>
            <p:nvGrpSpPr>
              <p:cNvPr id="132125" name="Group 23">
                <a:extLst>
                  <a:ext uri="{FF2B5EF4-FFF2-40B4-BE49-F238E27FC236}">
                    <a16:creationId xmlns:a16="http://schemas.microsoft.com/office/drawing/2014/main" id="{0F665660-B9C2-F52D-C50F-C4D7A3F1AED8}"/>
                  </a:ext>
                </a:extLst>
              </p:cNvPr>
              <p:cNvGrpSpPr>
                <a:grpSpLocks/>
              </p:cNvGrpSpPr>
              <p:nvPr/>
            </p:nvGrpSpPr>
            <p:grpSpPr bwMode="auto">
              <a:xfrm>
                <a:off x="2247" y="2674"/>
                <a:ext cx="460" cy="314"/>
                <a:chOff x="1383" y="1958"/>
                <a:chExt cx="848" cy="607"/>
              </a:xfrm>
            </p:grpSpPr>
            <p:sp>
              <p:nvSpPr>
                <p:cNvPr id="1112088" name="AutoShape 24">
                  <a:extLst>
                    <a:ext uri="{FF2B5EF4-FFF2-40B4-BE49-F238E27FC236}">
                      <a16:creationId xmlns:a16="http://schemas.microsoft.com/office/drawing/2014/main" id="{5384A817-74F6-9F5F-E4B7-B6B5B04DB564}"/>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32128" name="Group 25">
                  <a:extLst>
                    <a:ext uri="{FF2B5EF4-FFF2-40B4-BE49-F238E27FC236}">
                      <a16:creationId xmlns:a16="http://schemas.microsoft.com/office/drawing/2014/main" id="{3EABD7AC-D4FC-4862-6BEC-2FA2AC348155}"/>
                    </a:ext>
                  </a:extLst>
                </p:cNvPr>
                <p:cNvGrpSpPr>
                  <a:grpSpLocks/>
                </p:cNvGrpSpPr>
                <p:nvPr/>
              </p:nvGrpSpPr>
              <p:grpSpPr bwMode="auto">
                <a:xfrm>
                  <a:off x="1692" y="2008"/>
                  <a:ext cx="210" cy="284"/>
                  <a:chOff x="3958" y="1770"/>
                  <a:chExt cx="629" cy="943"/>
                </a:xfrm>
              </p:grpSpPr>
              <p:sp>
                <p:nvSpPr>
                  <p:cNvPr id="132133" name="Freeform 26">
                    <a:extLst>
                      <a:ext uri="{FF2B5EF4-FFF2-40B4-BE49-F238E27FC236}">
                        <a16:creationId xmlns:a16="http://schemas.microsoft.com/office/drawing/2014/main" id="{549D13BE-BB09-E4E9-89D5-56B462213E7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34" name="Freeform 27">
                    <a:extLst>
                      <a:ext uri="{FF2B5EF4-FFF2-40B4-BE49-F238E27FC236}">
                        <a16:creationId xmlns:a16="http://schemas.microsoft.com/office/drawing/2014/main" id="{BD4A4E1A-846F-D3A8-6B33-A40341AB059D}"/>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32129" name="Group 28">
                  <a:extLst>
                    <a:ext uri="{FF2B5EF4-FFF2-40B4-BE49-F238E27FC236}">
                      <a16:creationId xmlns:a16="http://schemas.microsoft.com/office/drawing/2014/main" id="{7412E4B8-80C1-412E-2725-8ECDD7A97100}"/>
                    </a:ext>
                  </a:extLst>
                </p:cNvPr>
                <p:cNvGrpSpPr>
                  <a:grpSpLocks/>
                </p:cNvGrpSpPr>
                <p:nvPr/>
              </p:nvGrpSpPr>
              <p:grpSpPr bwMode="auto">
                <a:xfrm>
                  <a:off x="1486" y="2055"/>
                  <a:ext cx="250" cy="422"/>
                  <a:chOff x="1461" y="2355"/>
                  <a:chExt cx="250" cy="422"/>
                </a:xfrm>
              </p:grpSpPr>
              <p:sp>
                <p:nvSpPr>
                  <p:cNvPr id="132131" name="AutoShape 29">
                    <a:extLst>
                      <a:ext uri="{FF2B5EF4-FFF2-40B4-BE49-F238E27FC236}">
                        <a16:creationId xmlns:a16="http://schemas.microsoft.com/office/drawing/2014/main" id="{18DBEA76-AE35-C559-BEB6-977B33BA7FC4}"/>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32" name="Oval 30">
                    <a:extLst>
                      <a:ext uri="{FF2B5EF4-FFF2-40B4-BE49-F238E27FC236}">
                        <a16:creationId xmlns:a16="http://schemas.microsoft.com/office/drawing/2014/main" id="{8DDC0FD4-FBFB-69B5-9690-CB755A9C508D}"/>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30" name="AutoShape 31">
                  <a:extLst>
                    <a:ext uri="{FF2B5EF4-FFF2-40B4-BE49-F238E27FC236}">
                      <a16:creationId xmlns:a16="http://schemas.microsoft.com/office/drawing/2014/main" id="{13A02FB4-AA6B-D7E0-60DB-6482F831DB92}"/>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26" name="Text Box 32">
                <a:extLst>
                  <a:ext uri="{FF2B5EF4-FFF2-40B4-BE49-F238E27FC236}">
                    <a16:creationId xmlns:a16="http://schemas.microsoft.com/office/drawing/2014/main" id="{48674BD7-74AF-67C1-EAC2-F5041C60390E}"/>
                  </a:ext>
                </a:extLst>
              </p:cNvPr>
              <p:cNvSpPr txBox="1">
                <a:spLocks noChangeArrowheads="1"/>
              </p:cNvSpPr>
              <p:nvPr/>
            </p:nvSpPr>
            <p:spPr bwMode="auto">
              <a:xfrm>
                <a:off x="1767" y="2995"/>
                <a:ext cx="153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Prepare Environment</a:t>
                </a:r>
              </a:p>
              <a:p>
                <a:pPr eaLnBrk="1" hangingPunct="1"/>
                <a:r>
                  <a:rPr lang="en-US" altLang="en-US" sz="1200"/>
                  <a:t>for an Iteration</a:t>
                </a:r>
              </a:p>
            </p:txBody>
          </p:sp>
        </p:grpSp>
        <p:grpSp>
          <p:nvGrpSpPr>
            <p:cNvPr id="132107" name="Group 33">
              <a:extLst>
                <a:ext uri="{FF2B5EF4-FFF2-40B4-BE49-F238E27FC236}">
                  <a16:creationId xmlns:a16="http://schemas.microsoft.com/office/drawing/2014/main" id="{9D92B2F7-48B5-2E5C-31B1-FD13158FD152}"/>
                </a:ext>
              </a:extLst>
            </p:cNvPr>
            <p:cNvGrpSpPr>
              <a:grpSpLocks/>
            </p:cNvGrpSpPr>
            <p:nvPr/>
          </p:nvGrpSpPr>
          <p:grpSpPr bwMode="auto">
            <a:xfrm>
              <a:off x="2754" y="3099"/>
              <a:ext cx="1099" cy="511"/>
              <a:chOff x="1764" y="2674"/>
              <a:chExt cx="1551" cy="736"/>
            </a:xfrm>
          </p:grpSpPr>
          <p:grpSp>
            <p:nvGrpSpPr>
              <p:cNvPr id="132115" name="Group 34">
                <a:extLst>
                  <a:ext uri="{FF2B5EF4-FFF2-40B4-BE49-F238E27FC236}">
                    <a16:creationId xmlns:a16="http://schemas.microsoft.com/office/drawing/2014/main" id="{43BCB4E1-9BC6-883C-2033-36728B8A935B}"/>
                  </a:ext>
                </a:extLst>
              </p:cNvPr>
              <p:cNvGrpSpPr>
                <a:grpSpLocks/>
              </p:cNvGrpSpPr>
              <p:nvPr/>
            </p:nvGrpSpPr>
            <p:grpSpPr bwMode="auto">
              <a:xfrm>
                <a:off x="2247" y="2674"/>
                <a:ext cx="460" cy="314"/>
                <a:chOff x="1383" y="1958"/>
                <a:chExt cx="848" cy="607"/>
              </a:xfrm>
            </p:grpSpPr>
            <p:sp>
              <p:nvSpPr>
                <p:cNvPr id="1112099" name="AutoShape 35">
                  <a:extLst>
                    <a:ext uri="{FF2B5EF4-FFF2-40B4-BE49-F238E27FC236}">
                      <a16:creationId xmlns:a16="http://schemas.microsoft.com/office/drawing/2014/main" id="{E7929F0B-C14E-AE00-ED59-D69431A7425E}"/>
                    </a:ext>
                  </a:extLst>
                </p:cNvPr>
                <p:cNvSpPr>
                  <a:spLocks noChangeArrowheads="1"/>
                </p:cNvSpPr>
                <p:nvPr/>
              </p:nvSpPr>
              <p:spPr bwMode="auto">
                <a:xfrm>
                  <a:off x="1382"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132118" name="Group 36">
                  <a:extLst>
                    <a:ext uri="{FF2B5EF4-FFF2-40B4-BE49-F238E27FC236}">
                      <a16:creationId xmlns:a16="http://schemas.microsoft.com/office/drawing/2014/main" id="{5B559F18-22F9-14CF-171E-71DEAC6F9A30}"/>
                    </a:ext>
                  </a:extLst>
                </p:cNvPr>
                <p:cNvGrpSpPr>
                  <a:grpSpLocks/>
                </p:cNvGrpSpPr>
                <p:nvPr/>
              </p:nvGrpSpPr>
              <p:grpSpPr bwMode="auto">
                <a:xfrm>
                  <a:off x="1692" y="2008"/>
                  <a:ext cx="210" cy="284"/>
                  <a:chOff x="3958" y="1770"/>
                  <a:chExt cx="629" cy="943"/>
                </a:xfrm>
              </p:grpSpPr>
              <p:sp>
                <p:nvSpPr>
                  <p:cNvPr id="132123" name="Freeform 37">
                    <a:extLst>
                      <a:ext uri="{FF2B5EF4-FFF2-40B4-BE49-F238E27FC236}">
                        <a16:creationId xmlns:a16="http://schemas.microsoft.com/office/drawing/2014/main" id="{848E1C69-C0C1-4083-3740-9E3E25FEA747}"/>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24" name="Freeform 38">
                    <a:extLst>
                      <a:ext uri="{FF2B5EF4-FFF2-40B4-BE49-F238E27FC236}">
                        <a16:creationId xmlns:a16="http://schemas.microsoft.com/office/drawing/2014/main" id="{4AF0C83A-63CF-4EC2-5454-3DE3FBD5ED4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132119" name="Group 39">
                  <a:extLst>
                    <a:ext uri="{FF2B5EF4-FFF2-40B4-BE49-F238E27FC236}">
                      <a16:creationId xmlns:a16="http://schemas.microsoft.com/office/drawing/2014/main" id="{CAAF1034-3890-512D-B663-E258B0D6844E}"/>
                    </a:ext>
                  </a:extLst>
                </p:cNvPr>
                <p:cNvGrpSpPr>
                  <a:grpSpLocks/>
                </p:cNvGrpSpPr>
                <p:nvPr/>
              </p:nvGrpSpPr>
              <p:grpSpPr bwMode="auto">
                <a:xfrm>
                  <a:off x="1486" y="2055"/>
                  <a:ext cx="250" cy="422"/>
                  <a:chOff x="1461" y="2355"/>
                  <a:chExt cx="250" cy="422"/>
                </a:xfrm>
              </p:grpSpPr>
              <p:sp>
                <p:nvSpPr>
                  <p:cNvPr id="132121" name="AutoShape 40">
                    <a:extLst>
                      <a:ext uri="{FF2B5EF4-FFF2-40B4-BE49-F238E27FC236}">
                        <a16:creationId xmlns:a16="http://schemas.microsoft.com/office/drawing/2014/main" id="{2C16B110-AAF7-896A-8268-AF596F2E71DF}"/>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132122" name="Oval 41">
                    <a:extLst>
                      <a:ext uri="{FF2B5EF4-FFF2-40B4-BE49-F238E27FC236}">
                        <a16:creationId xmlns:a16="http://schemas.microsoft.com/office/drawing/2014/main" id="{73167AC7-3147-618C-4CA1-A746219B364D}"/>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20" name="AutoShape 42">
                  <a:extLst>
                    <a:ext uri="{FF2B5EF4-FFF2-40B4-BE49-F238E27FC236}">
                      <a16:creationId xmlns:a16="http://schemas.microsoft.com/office/drawing/2014/main" id="{3A2A67CC-9150-9EA5-9E63-E93C5DC3F934}"/>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132116" name="Text Box 43">
                <a:extLst>
                  <a:ext uri="{FF2B5EF4-FFF2-40B4-BE49-F238E27FC236}">
                    <a16:creationId xmlns:a16="http://schemas.microsoft.com/office/drawing/2014/main" id="{4FB40654-0AE9-601B-D09C-1FDFE893D90D}"/>
                  </a:ext>
                </a:extLst>
              </p:cNvPr>
              <p:cNvSpPr txBox="1">
                <a:spLocks noChangeArrowheads="1"/>
              </p:cNvSpPr>
              <p:nvPr/>
            </p:nvSpPr>
            <p:spPr bwMode="auto">
              <a:xfrm>
                <a:off x="1764" y="2995"/>
                <a:ext cx="1551"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200"/>
                  <a:t>Support Environment</a:t>
                </a:r>
              </a:p>
              <a:p>
                <a:pPr eaLnBrk="1" hangingPunct="1"/>
                <a:r>
                  <a:rPr lang="en-US" altLang="en-US" sz="1200"/>
                  <a:t>during an Iteration</a:t>
                </a:r>
              </a:p>
            </p:txBody>
          </p:sp>
        </p:grpSp>
        <p:cxnSp>
          <p:nvCxnSpPr>
            <p:cNvPr id="132108" name="AutoShape 44">
              <a:extLst>
                <a:ext uri="{FF2B5EF4-FFF2-40B4-BE49-F238E27FC236}">
                  <a16:creationId xmlns:a16="http://schemas.microsoft.com/office/drawing/2014/main" id="{221FD5D6-C6FC-C2B1-9AC5-1E8BDD8C3A9B}"/>
                </a:ext>
              </a:extLst>
            </p:cNvPr>
            <p:cNvCxnSpPr>
              <a:cxnSpLocks noChangeShapeType="1"/>
              <a:stCxn id="132102" idx="4"/>
              <a:endCxn id="132101" idx="0"/>
            </p:cNvCxnSpPr>
            <p:nvPr/>
          </p:nvCxnSpPr>
          <p:spPr bwMode="auto">
            <a:xfrm rot="5400000">
              <a:off x="3113" y="1072"/>
              <a:ext cx="215" cy="6"/>
            </a:xfrm>
            <a:prstGeom prst="bentConnector3">
              <a:avLst>
                <a:gd name="adj1" fmla="val 49769"/>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2109" name="AutoShape 45">
              <a:extLst>
                <a:ext uri="{FF2B5EF4-FFF2-40B4-BE49-F238E27FC236}">
                  <a16:creationId xmlns:a16="http://schemas.microsoft.com/office/drawing/2014/main" id="{C4FA8CC3-E110-D493-AF36-CCCAB6A71E70}"/>
                </a:ext>
              </a:extLst>
            </p:cNvPr>
            <p:cNvCxnSpPr>
              <a:cxnSpLocks noChangeShapeType="1"/>
              <a:stCxn id="132101" idx="1"/>
              <a:endCxn id="1112075" idx="0"/>
            </p:cNvCxnSpPr>
            <p:nvPr/>
          </p:nvCxnSpPr>
          <p:spPr bwMode="auto">
            <a:xfrm rot="10800000" flipV="1">
              <a:off x="2371" y="1297"/>
              <a:ext cx="732" cy="249"/>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2110" name="AutoShape 46">
              <a:extLst>
                <a:ext uri="{FF2B5EF4-FFF2-40B4-BE49-F238E27FC236}">
                  <a16:creationId xmlns:a16="http://schemas.microsoft.com/office/drawing/2014/main" id="{F7EB32B9-BD93-8403-8C06-97E559DA723C}"/>
                </a:ext>
              </a:extLst>
            </p:cNvPr>
            <p:cNvCxnSpPr>
              <a:cxnSpLocks noChangeShapeType="1"/>
              <a:stCxn id="132136" idx="2"/>
              <a:endCxn id="132105" idx="1"/>
            </p:cNvCxnSpPr>
            <p:nvPr/>
          </p:nvCxnSpPr>
          <p:spPr bwMode="auto">
            <a:xfrm rot="16200000" flipH="1">
              <a:off x="2698" y="1770"/>
              <a:ext cx="117" cy="691"/>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2111" name="AutoShape 47">
              <a:extLst>
                <a:ext uri="{FF2B5EF4-FFF2-40B4-BE49-F238E27FC236}">
                  <a16:creationId xmlns:a16="http://schemas.microsoft.com/office/drawing/2014/main" id="{5993BA49-5B4A-EEA2-862B-B30BA005B4B0}"/>
                </a:ext>
              </a:extLst>
            </p:cNvPr>
            <p:cNvCxnSpPr>
              <a:cxnSpLocks noChangeShapeType="1"/>
              <a:stCxn id="132101" idx="2"/>
              <a:endCxn id="132105" idx="0"/>
            </p:cNvCxnSpPr>
            <p:nvPr/>
          </p:nvCxnSpPr>
          <p:spPr bwMode="auto">
            <a:xfrm rot="5400000">
              <a:off x="2894" y="1735"/>
              <a:ext cx="647" cy="1"/>
            </a:xfrm>
            <a:prstGeom prst="bentConnector3">
              <a:avLst>
                <a:gd name="adj1" fmla="val 4992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12112" name="AutoShape 48">
              <a:extLst>
                <a:ext uri="{FF2B5EF4-FFF2-40B4-BE49-F238E27FC236}">
                  <a16:creationId xmlns:a16="http://schemas.microsoft.com/office/drawing/2014/main" id="{4833E336-DDC9-FC15-A2A5-0D3A587CA370}"/>
                </a:ext>
              </a:extLst>
            </p:cNvPr>
            <p:cNvCxnSpPr>
              <a:cxnSpLocks noChangeShapeType="1"/>
              <a:stCxn id="132105" idx="2"/>
              <a:endCxn id="1112088" idx="0"/>
            </p:cNvCxnSpPr>
            <p:nvPr/>
          </p:nvCxnSpPr>
          <p:spPr bwMode="auto">
            <a:xfrm rot="16200000" flipH="1">
              <a:off x="3132" y="2374"/>
              <a:ext cx="172" cy="1"/>
            </a:xfrm>
            <a:prstGeom prst="bentConnector3">
              <a:avLst>
                <a:gd name="adj1" fmla="val 50000"/>
              </a:avLst>
            </a:prstGeom>
            <a:noFill/>
            <a:ln w="12700">
              <a:solidFill>
                <a:schemeClr val="tx1"/>
              </a:solidFill>
              <a:miter lim="800000"/>
              <a:headEnd/>
              <a:tailEnd type="triangle" w="med" len="med"/>
            </a:ln>
            <a:effectLst>
              <a:outerShdw dist="107763" dir="2700000" algn="ctr" rotWithShape="0">
                <a:schemeClr val="bg2">
                  <a:alpha val="50000"/>
                </a:schemeClr>
              </a:outerShdw>
            </a:effectLst>
          </p:spPr>
        </p:cxnSp>
        <p:cxnSp>
          <p:nvCxnSpPr>
            <p:cNvPr id="132113" name="AutoShape 49">
              <a:extLst>
                <a:ext uri="{FF2B5EF4-FFF2-40B4-BE49-F238E27FC236}">
                  <a16:creationId xmlns:a16="http://schemas.microsoft.com/office/drawing/2014/main" id="{25999803-0E2E-BCB4-9C49-849D9997CC9B}"/>
                </a:ext>
              </a:extLst>
            </p:cNvPr>
            <p:cNvCxnSpPr>
              <a:cxnSpLocks noChangeShapeType="1"/>
              <a:stCxn id="132126" idx="2"/>
              <a:endCxn id="1112099" idx="0"/>
            </p:cNvCxnSpPr>
            <p:nvPr/>
          </p:nvCxnSpPr>
          <p:spPr bwMode="auto">
            <a:xfrm rot="16200000" flipH="1">
              <a:off x="3195" y="3035"/>
              <a:ext cx="127" cy="1"/>
            </a:xfrm>
            <a:prstGeom prst="bentConnector3">
              <a:avLst>
                <a:gd name="adj1" fmla="val 49606"/>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2114" name="AutoShape 50">
              <a:extLst>
                <a:ext uri="{FF2B5EF4-FFF2-40B4-BE49-F238E27FC236}">
                  <a16:creationId xmlns:a16="http://schemas.microsoft.com/office/drawing/2014/main" id="{5721775A-75C5-AD3B-DC08-D48717A634B0}"/>
                </a:ext>
              </a:extLst>
            </p:cNvPr>
            <p:cNvCxnSpPr>
              <a:cxnSpLocks noChangeShapeType="1"/>
              <a:stCxn id="132116" idx="2"/>
              <a:endCxn id="132146" idx="0"/>
            </p:cNvCxnSpPr>
            <p:nvPr/>
          </p:nvCxnSpPr>
          <p:spPr bwMode="auto">
            <a:xfrm rot="5400000">
              <a:off x="3209" y="3702"/>
              <a:ext cx="188" cy="3"/>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09990D8-A415-9600-59C8-A67EEB1A660E}"/>
              </a:ext>
            </a:extLst>
          </p:cNvPr>
          <p:cNvSpPr>
            <a:spLocks noGrp="1" noChangeArrowheads="1"/>
          </p:cNvSpPr>
          <p:nvPr>
            <p:ph type="title"/>
          </p:nvPr>
        </p:nvSpPr>
        <p:spPr/>
        <p:txBody>
          <a:bodyPr/>
          <a:lstStyle/>
          <a:p>
            <a:pPr eaLnBrk="1" hangingPunct="1"/>
            <a:r>
              <a:rPr lang="en-US" altLang="en-US"/>
              <a:t>Workflow Details</a:t>
            </a:r>
          </a:p>
        </p:txBody>
      </p:sp>
      <p:sp>
        <p:nvSpPr>
          <p:cNvPr id="133123" name="Rectangle 3">
            <a:extLst>
              <a:ext uri="{FF2B5EF4-FFF2-40B4-BE49-F238E27FC236}">
                <a16:creationId xmlns:a16="http://schemas.microsoft.com/office/drawing/2014/main" id="{2D91FC25-2861-CF35-CEB3-BBA436825C86}"/>
              </a:ext>
            </a:extLst>
          </p:cNvPr>
          <p:cNvSpPr>
            <a:spLocks noGrp="1" noChangeArrowheads="1"/>
          </p:cNvSpPr>
          <p:nvPr>
            <p:ph type="body" idx="1"/>
          </p:nvPr>
        </p:nvSpPr>
        <p:spPr/>
        <p:txBody>
          <a:bodyPr/>
          <a:lstStyle/>
          <a:p>
            <a:pPr eaLnBrk="1" hangingPunct="1"/>
            <a:r>
              <a:rPr lang="en-US" altLang="en-US" b="1"/>
              <a:t>Prepare Environment for Project</a:t>
            </a:r>
            <a:r>
              <a:rPr lang="en-US" altLang="en-US"/>
              <a:t> – the current development organization is assessed and the process is tailored for a given project.  List of candidate tools to use for development is prepared as well as project-specific templates for key artifacts.</a:t>
            </a:r>
          </a:p>
          <a:p>
            <a:pPr eaLnBrk="1" hangingPunct="1"/>
            <a:r>
              <a:rPr lang="en-US" altLang="en-US" b="1"/>
              <a:t>Prepare Environment for an Iteration</a:t>
            </a:r>
            <a:r>
              <a:rPr lang="en-US" altLang="en-US"/>
              <a:t> – tools are customized and prepared, the set of project-specific templates are produced.  The guidelines for business modeling, requirements and other workflows are prepared.</a:t>
            </a:r>
          </a:p>
          <a:p>
            <a:pPr eaLnBrk="1" hangingPunct="1"/>
            <a:r>
              <a:rPr lang="en-US" altLang="en-US" b="1"/>
              <a:t>Support Environment during an Iteration</a:t>
            </a:r>
            <a:r>
              <a:rPr lang="en-US" altLang="en-US"/>
              <a:t>.</a:t>
            </a: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0196" y="804042"/>
            <a:ext cx="11799716" cy="662152"/>
          </a:xfrm>
        </p:spPr>
        <p:txBody>
          <a:bodyPr anchor="b">
            <a:normAutofit/>
          </a:bodyPr>
          <a:lstStyle/>
          <a:p>
            <a:r>
              <a:rPr lang="en-GB" b="1" dirty="0"/>
              <a:t>RAD (Rapid Application Development)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6" y="1679029"/>
            <a:ext cx="5893154" cy="4430110"/>
          </a:xfrm>
        </p:spPr>
        <p:txBody>
          <a:bodyPr>
            <a:normAutofit fontScale="62500" lnSpcReduction="20000"/>
          </a:bodyPr>
          <a:lstStyle/>
          <a:p>
            <a:pPr marL="0" indent="0">
              <a:buNone/>
            </a:pPr>
            <a:r>
              <a:rPr lang="en-GB" sz="4800" b="1" dirty="0"/>
              <a:t>Disadvantage of RAD Model</a:t>
            </a:r>
          </a:p>
          <a:p>
            <a:pPr marL="0" indent="0">
              <a:buNone/>
            </a:pPr>
            <a:endParaRPr lang="en-GB" sz="4800" b="1" dirty="0"/>
          </a:p>
          <a:p>
            <a:pPr>
              <a:buFont typeface="Arial" panose="020B0604020202020204" pitchFamily="34" charset="0"/>
              <a:buChar char="•"/>
            </a:pPr>
            <a:r>
              <a:rPr lang="en-GB" sz="4600" dirty="0"/>
              <a:t>It required highly skilled designers.</a:t>
            </a:r>
          </a:p>
          <a:p>
            <a:pPr>
              <a:buFont typeface="Arial" panose="020B0604020202020204" pitchFamily="34" charset="0"/>
              <a:buChar char="•"/>
            </a:pPr>
            <a:r>
              <a:rPr lang="en-GB" sz="4600" dirty="0"/>
              <a:t>All applications are not compatible with RAD.</a:t>
            </a:r>
          </a:p>
          <a:p>
            <a:pPr>
              <a:buFont typeface="Arial" panose="020B0604020202020204" pitchFamily="34" charset="0"/>
              <a:buChar char="•"/>
            </a:pPr>
            <a:r>
              <a:rPr lang="en-GB" sz="4600" dirty="0"/>
              <a:t>For smaller projects, we cannot use the RAD model.</a:t>
            </a:r>
          </a:p>
          <a:p>
            <a:pPr>
              <a:buFont typeface="Arial" panose="020B0604020202020204" pitchFamily="34" charset="0"/>
              <a:buChar char="•"/>
            </a:pPr>
            <a:r>
              <a:rPr lang="en-GB" sz="4600" dirty="0"/>
              <a:t>On the high technical risk, it's not suitable.</a:t>
            </a:r>
          </a:p>
          <a:p>
            <a:pPr>
              <a:buFont typeface="Arial" panose="020B0604020202020204" pitchFamily="34" charset="0"/>
              <a:buChar char="•"/>
            </a:pPr>
            <a:r>
              <a:rPr lang="en-GB" sz="4600" dirty="0"/>
              <a:t>Required user involvement.</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16</a:t>
            </a:fld>
            <a:endParaRPr lang="cs-CZ"/>
          </a:p>
        </p:txBody>
      </p:sp>
      <p:pic>
        <p:nvPicPr>
          <p:cNvPr id="8" name="Content Placeholder 7" descr="Diagram, schematic&#10;&#10;Description automatically generated">
            <a:extLst>
              <a:ext uri="{FF2B5EF4-FFF2-40B4-BE49-F238E27FC236}">
                <a16:creationId xmlns:a16="http://schemas.microsoft.com/office/drawing/2014/main" id="{FA68467F-14CC-489A-02FC-C43169CF1E58}"/>
              </a:ext>
            </a:extLst>
          </p:cNvPr>
          <p:cNvPicPr>
            <a:picLocks noGrp="1" noChangeAspect="1"/>
          </p:cNvPicPr>
          <p:nvPr>
            <p:ph sz="half" idx="2"/>
          </p:nvPr>
        </p:nvPicPr>
        <p:blipFill>
          <a:blip r:embed="rId2"/>
          <a:stretch>
            <a:fillRect/>
          </a:stretch>
        </p:blipFill>
        <p:spPr>
          <a:xfrm>
            <a:off x="6676697" y="2477031"/>
            <a:ext cx="5323216" cy="3237627"/>
          </a:xfrm>
        </p:spPr>
      </p:pic>
    </p:spTree>
    <p:extLst>
      <p:ext uri="{BB962C8B-B14F-4D97-AF65-F5344CB8AC3E}">
        <p14:creationId xmlns:p14="http://schemas.microsoft.com/office/powerpoint/2010/main" val="352534729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9A359B4-0A3E-AB2F-001F-DCC05DEF81CA}"/>
              </a:ext>
            </a:extLst>
          </p:cNvPr>
          <p:cNvSpPr>
            <a:spLocks noGrp="1" noChangeArrowheads="1"/>
          </p:cNvSpPr>
          <p:nvPr>
            <p:ph type="title"/>
          </p:nvPr>
        </p:nvSpPr>
        <p:spPr/>
        <p:txBody>
          <a:bodyPr/>
          <a:lstStyle/>
          <a:p>
            <a:pPr eaLnBrk="1" hangingPunct="1"/>
            <a:r>
              <a:rPr lang="en-US" altLang="en-US"/>
              <a:t>Roles</a:t>
            </a:r>
          </a:p>
        </p:txBody>
      </p:sp>
      <p:sp>
        <p:nvSpPr>
          <p:cNvPr id="134147" name="Rectangle 3">
            <a:extLst>
              <a:ext uri="{FF2B5EF4-FFF2-40B4-BE49-F238E27FC236}">
                <a16:creationId xmlns:a16="http://schemas.microsoft.com/office/drawing/2014/main" id="{7F640D19-B27A-89DA-0E07-7ABC47620F44}"/>
              </a:ext>
            </a:extLst>
          </p:cNvPr>
          <p:cNvSpPr>
            <a:spLocks noGrp="1" noChangeArrowheads="1"/>
          </p:cNvSpPr>
          <p:nvPr>
            <p:ph type="body" idx="1"/>
          </p:nvPr>
        </p:nvSpPr>
        <p:spPr/>
        <p:txBody>
          <a:bodyPr/>
          <a:lstStyle/>
          <a:p>
            <a:pPr eaLnBrk="1" hangingPunct="1"/>
            <a:r>
              <a:rPr lang="en-US" altLang="en-US" b="1"/>
              <a:t>Process Engineer</a:t>
            </a:r>
            <a:r>
              <a:rPr lang="en-US" altLang="en-US"/>
              <a:t> is responsible for the software development process itself.  This means configuring the process before project start-up and continuously improving the process during the development.</a:t>
            </a:r>
          </a:p>
          <a:p>
            <a:pPr eaLnBrk="1" hangingPunct="1"/>
            <a:r>
              <a:rPr lang="en-US" altLang="en-US" b="1"/>
              <a:t>Tool Specialist</a:t>
            </a:r>
            <a:r>
              <a:rPr lang="en-US" altLang="en-US"/>
              <a:t> selects and acquires tools to support development.  He/She sets up and configures the tools to suit the project needs.</a:t>
            </a:r>
          </a:p>
          <a:p>
            <a:pPr eaLnBrk="1" hangingPunct="1"/>
            <a:r>
              <a:rPr lang="en-US" altLang="en-US" b="1"/>
              <a:t>System Administrator</a:t>
            </a:r>
            <a:r>
              <a:rPr lang="en-US" altLang="en-US"/>
              <a:t> maintains the hardware and software development environment and performs system administrative tasks like account administration, backups, and so on.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90DE8C6-97C6-857D-5C58-2DEDF89480C9}"/>
              </a:ext>
            </a:extLst>
          </p:cNvPr>
          <p:cNvSpPr>
            <a:spLocks noGrp="1" noChangeArrowheads="1"/>
          </p:cNvSpPr>
          <p:nvPr>
            <p:ph type="title"/>
          </p:nvPr>
        </p:nvSpPr>
        <p:spPr/>
        <p:txBody>
          <a:bodyPr/>
          <a:lstStyle/>
          <a:p>
            <a:pPr eaLnBrk="1" hangingPunct="1"/>
            <a:r>
              <a:rPr lang="en-US" altLang="en-US"/>
              <a:t>Key Artifacts</a:t>
            </a:r>
          </a:p>
        </p:txBody>
      </p:sp>
      <p:sp>
        <p:nvSpPr>
          <p:cNvPr id="135171" name="Rectangle 3">
            <a:extLst>
              <a:ext uri="{FF2B5EF4-FFF2-40B4-BE49-F238E27FC236}">
                <a16:creationId xmlns:a16="http://schemas.microsoft.com/office/drawing/2014/main" id="{80E224A0-E49D-B98F-2564-8A6A62BE875B}"/>
              </a:ext>
            </a:extLst>
          </p:cNvPr>
          <p:cNvSpPr>
            <a:spLocks noGrp="1" noChangeArrowheads="1"/>
          </p:cNvSpPr>
          <p:nvPr>
            <p:ph type="body" idx="1"/>
          </p:nvPr>
        </p:nvSpPr>
        <p:spPr/>
        <p:txBody>
          <a:bodyPr/>
          <a:lstStyle/>
          <a:p>
            <a:pPr eaLnBrk="1" hangingPunct="1"/>
            <a:r>
              <a:rPr lang="en-US" altLang="en-US" b="1"/>
              <a:t>Development Case</a:t>
            </a:r>
            <a:r>
              <a:rPr lang="en-US" altLang="en-US"/>
              <a:t> specifies the tailored process for the individual project.  It describes, for each process discipline, how the project will apply the process.  For each process discipline the decision which artifacts to use and how to use is made.</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49EA5466-EA04-5F40-8B3D-430DA20B8501}"/>
              </a:ext>
            </a:extLst>
          </p:cNvPr>
          <p:cNvSpPr>
            <a:spLocks noGrp="1"/>
          </p:cNvSpPr>
          <p:nvPr>
            <p:ph type="dt" sz="half" idx="10"/>
          </p:nvPr>
        </p:nvSpPr>
        <p:spPr/>
        <p:txBody>
          <a:bodyPr/>
          <a:lstStyle/>
          <a:p>
            <a:fld id="{99298574-6581-B943-9544-53578E1A0E6E}" type="datetime3">
              <a:rPr lang="cs-CZ" smtClean="0"/>
              <a:t>25/10/22</a:t>
            </a:fld>
            <a:endParaRPr lang="cs-CZ"/>
          </a:p>
        </p:txBody>
      </p:sp>
      <p:sp>
        <p:nvSpPr>
          <p:cNvPr id="4" name="Zástupný symbol pro číslo snímku 3">
            <a:extLst>
              <a:ext uri="{FF2B5EF4-FFF2-40B4-BE49-F238E27FC236}">
                <a16:creationId xmlns:a16="http://schemas.microsoft.com/office/drawing/2014/main" id="{C5A0DD5F-9D7C-234D-BBCB-4B088545D27E}"/>
              </a:ext>
            </a:extLst>
          </p:cNvPr>
          <p:cNvSpPr>
            <a:spLocks noGrp="1"/>
          </p:cNvSpPr>
          <p:nvPr>
            <p:ph type="sldNum" sz="quarter" idx="12"/>
          </p:nvPr>
        </p:nvSpPr>
        <p:spPr/>
        <p:txBody>
          <a:bodyPr/>
          <a:lstStyle/>
          <a:p>
            <a:fld id="{1EA44BAA-1A06-B141-8215-9D88CF6A7203}" type="slidenum">
              <a:rPr lang="cs-CZ" smtClean="0"/>
              <a:t>171</a:t>
            </a:fld>
            <a:endParaRPr lang="cs-CZ"/>
          </a:p>
        </p:txBody>
      </p:sp>
      <p:sp>
        <p:nvSpPr>
          <p:cNvPr id="5" name="Obdélník 4">
            <a:extLst>
              <a:ext uri="{FF2B5EF4-FFF2-40B4-BE49-F238E27FC236}">
                <a16:creationId xmlns:a16="http://schemas.microsoft.com/office/drawing/2014/main" id="{EDDB3C1C-78A3-FD45-9288-66B6297FA8A9}"/>
              </a:ext>
            </a:extLst>
          </p:cNvPr>
          <p:cNvSpPr/>
          <p:nvPr/>
        </p:nvSpPr>
        <p:spPr>
          <a:xfrm>
            <a:off x="203497" y="1840230"/>
            <a:ext cx="11796416" cy="707886"/>
          </a:xfrm>
          <a:prstGeom prst="rect">
            <a:avLst/>
          </a:prstGeom>
        </p:spPr>
        <p:txBody>
          <a:bodyPr wrap="square" anchor="b">
            <a:spAutoFit/>
          </a:bodyPr>
          <a:lstStyle/>
          <a:p>
            <a:pPr algn="ctr"/>
            <a:r>
              <a:rPr lang="cs-CZ" sz="4000" b="1" dirty="0" err="1">
                <a:solidFill>
                  <a:srgbClr val="00A499"/>
                </a:solidFill>
                <a:latin typeface="Calibri" panose="020F0502020204030204" pitchFamily="34" charset="0"/>
                <a:cs typeface="Calibri" panose="020F0502020204030204" pitchFamily="34" charset="0"/>
              </a:rPr>
              <a:t>Thank</a:t>
            </a:r>
            <a:r>
              <a:rPr lang="cs-CZ" sz="4000" b="1" dirty="0">
                <a:solidFill>
                  <a:srgbClr val="00A499"/>
                </a:solidFill>
                <a:latin typeface="Calibri" panose="020F0502020204030204" pitchFamily="34" charset="0"/>
                <a:cs typeface="Calibri" panose="020F0502020204030204" pitchFamily="34" charset="0"/>
              </a:rPr>
              <a:t> </a:t>
            </a:r>
            <a:r>
              <a:rPr lang="cs-CZ" sz="4000" b="1" dirty="0" err="1">
                <a:solidFill>
                  <a:srgbClr val="00A499"/>
                </a:solidFill>
                <a:latin typeface="Calibri" panose="020F0502020204030204" pitchFamily="34" charset="0"/>
                <a:cs typeface="Calibri" panose="020F0502020204030204" pitchFamily="34" charset="0"/>
              </a:rPr>
              <a:t>you</a:t>
            </a:r>
            <a:r>
              <a:rPr lang="cs-CZ" sz="4000" b="1" dirty="0">
                <a:solidFill>
                  <a:srgbClr val="00A499"/>
                </a:solidFill>
                <a:latin typeface="Calibri" panose="020F0502020204030204" pitchFamily="34" charset="0"/>
                <a:cs typeface="Calibri" panose="020F0502020204030204" pitchFamily="34" charset="0"/>
              </a:rPr>
              <a:t> </a:t>
            </a:r>
            <a:r>
              <a:rPr lang="cs-CZ" sz="4000" b="1" dirty="0" err="1">
                <a:solidFill>
                  <a:srgbClr val="00A499"/>
                </a:solidFill>
                <a:latin typeface="Calibri" panose="020F0502020204030204" pitchFamily="34" charset="0"/>
                <a:cs typeface="Calibri" panose="020F0502020204030204" pitchFamily="34" charset="0"/>
              </a:rPr>
              <a:t>for</a:t>
            </a:r>
            <a:r>
              <a:rPr lang="cs-CZ" sz="4000" b="1" dirty="0">
                <a:solidFill>
                  <a:srgbClr val="00A499"/>
                </a:solidFill>
                <a:latin typeface="Calibri" panose="020F0502020204030204" pitchFamily="34" charset="0"/>
                <a:cs typeface="Calibri" panose="020F0502020204030204" pitchFamily="34" charset="0"/>
              </a:rPr>
              <a:t> </a:t>
            </a:r>
            <a:r>
              <a:rPr lang="cs-CZ" sz="4000" b="1" dirty="0" err="1">
                <a:solidFill>
                  <a:srgbClr val="00A499"/>
                </a:solidFill>
                <a:latin typeface="Calibri" panose="020F0502020204030204" pitchFamily="34" charset="0"/>
                <a:cs typeface="Calibri" panose="020F0502020204030204" pitchFamily="34" charset="0"/>
              </a:rPr>
              <a:t>your</a:t>
            </a:r>
            <a:r>
              <a:rPr lang="cs-CZ" sz="4000" b="1" dirty="0">
                <a:solidFill>
                  <a:srgbClr val="00A499"/>
                </a:solidFill>
                <a:latin typeface="Calibri" panose="020F0502020204030204" pitchFamily="34" charset="0"/>
                <a:cs typeface="Calibri" panose="020F0502020204030204" pitchFamily="34" charset="0"/>
              </a:rPr>
              <a:t> </a:t>
            </a:r>
            <a:r>
              <a:rPr lang="cs-CZ" sz="4000" b="1" dirty="0" err="1">
                <a:solidFill>
                  <a:srgbClr val="00A499"/>
                </a:solidFill>
                <a:latin typeface="Calibri" panose="020F0502020204030204" pitchFamily="34" charset="0"/>
                <a:cs typeface="Calibri" panose="020F0502020204030204" pitchFamily="34" charset="0"/>
              </a:rPr>
              <a:t>attention</a:t>
            </a:r>
            <a:endParaRPr lang="cs-CZ" sz="4000" b="1" dirty="0">
              <a:solidFill>
                <a:srgbClr val="00A499"/>
              </a:solidFill>
              <a:latin typeface="Calibri" panose="020F0502020204030204" pitchFamily="34" charset="0"/>
              <a:cs typeface="Calibri" panose="020F0502020204030204" pitchFamily="34" charset="0"/>
            </a:endParaRPr>
          </a:p>
        </p:txBody>
      </p:sp>
      <p:sp>
        <p:nvSpPr>
          <p:cNvPr id="6" name="Obdélník 5">
            <a:extLst>
              <a:ext uri="{FF2B5EF4-FFF2-40B4-BE49-F238E27FC236}">
                <a16:creationId xmlns:a16="http://schemas.microsoft.com/office/drawing/2014/main" id="{8408D255-5881-3A44-BC2B-29C775205970}"/>
              </a:ext>
            </a:extLst>
          </p:cNvPr>
          <p:cNvSpPr/>
          <p:nvPr/>
        </p:nvSpPr>
        <p:spPr>
          <a:xfrm>
            <a:off x="3048000" y="3500527"/>
            <a:ext cx="6096000" cy="1600438"/>
          </a:xfrm>
          <a:prstGeom prst="rect">
            <a:avLst/>
          </a:prstGeom>
        </p:spPr>
        <p:txBody>
          <a:bodyPr>
            <a:spAutoFit/>
          </a:bodyPr>
          <a:lstStyle/>
          <a:p>
            <a:pPr algn="ctr"/>
            <a:r>
              <a:rPr lang="cs-CZ" sz="2000" b="1" dirty="0">
                <a:solidFill>
                  <a:srgbClr val="00A499"/>
                </a:solidFill>
                <a:latin typeface="Calibri" panose="020F0502020204030204" pitchFamily="34" charset="0"/>
                <a:cs typeface="Calibri" panose="020F0502020204030204" pitchFamily="34" charset="0"/>
              </a:rPr>
              <a:t>Ing. </a:t>
            </a:r>
            <a:r>
              <a:rPr lang="en-US" sz="2600" b="1" dirty="0">
                <a:solidFill>
                  <a:srgbClr val="00A499"/>
                </a:solidFill>
                <a:latin typeface="Calibri" panose="020F0502020204030204" pitchFamily="34" charset="0"/>
                <a:cs typeface="Calibri" panose="020F0502020204030204" pitchFamily="34" charset="0"/>
              </a:rPr>
              <a:t>Svatopluk</a:t>
            </a:r>
            <a:r>
              <a:rPr lang="cs-CZ" sz="2600" b="1" dirty="0">
                <a:solidFill>
                  <a:srgbClr val="00A499"/>
                </a:solidFill>
                <a:latin typeface="Calibri" panose="020F0502020204030204" pitchFamily="34" charset="0"/>
                <a:cs typeface="Calibri" panose="020F0502020204030204" pitchFamily="34" charset="0"/>
              </a:rPr>
              <a:t> Š</a:t>
            </a:r>
            <a:r>
              <a:rPr lang="en-US" sz="2600" b="1" dirty="0" err="1">
                <a:solidFill>
                  <a:srgbClr val="00A499"/>
                </a:solidFill>
                <a:latin typeface="Calibri" panose="020F0502020204030204" pitchFamily="34" charset="0"/>
                <a:cs typeface="Calibri" panose="020F0502020204030204" pitchFamily="34" charset="0"/>
              </a:rPr>
              <a:t>tolfa</a:t>
            </a:r>
            <a:r>
              <a:rPr lang="cs-CZ" sz="2600" b="1" dirty="0">
                <a:solidFill>
                  <a:srgbClr val="00A499"/>
                </a:solidFill>
                <a:latin typeface="Calibri" panose="020F0502020204030204" pitchFamily="34" charset="0"/>
                <a:cs typeface="Calibri" panose="020F0502020204030204" pitchFamily="34" charset="0"/>
              </a:rPr>
              <a:t>, </a:t>
            </a:r>
            <a:r>
              <a:rPr lang="cs-CZ" sz="2000" b="1" dirty="0">
                <a:solidFill>
                  <a:srgbClr val="00A499"/>
                </a:solidFill>
                <a:latin typeface="Calibri" panose="020F0502020204030204" pitchFamily="34" charset="0"/>
                <a:cs typeface="Calibri" panose="020F0502020204030204" pitchFamily="34" charset="0"/>
              </a:rPr>
              <a:t>Ph.D.</a:t>
            </a:r>
          </a:p>
          <a:p>
            <a:pPr algn="ctr"/>
            <a:endParaRPr lang="cs-CZ" dirty="0"/>
          </a:p>
          <a:p>
            <a:pPr algn="ctr"/>
            <a:r>
              <a:rPr lang="cs-CZ" b="1" dirty="0">
                <a:solidFill>
                  <a:srgbClr val="00A499"/>
                </a:solidFill>
                <a:latin typeface="Calibri" panose="020F0502020204030204" pitchFamily="34" charset="0"/>
                <a:cs typeface="Calibri" panose="020F0502020204030204" pitchFamily="34" charset="0"/>
              </a:rPr>
              <a:t>svatopluk.stolfa@vsb.cz</a:t>
            </a:r>
          </a:p>
          <a:p>
            <a:pPr algn="ctr"/>
            <a:endParaRPr lang="cs-CZ" b="1" dirty="0">
              <a:solidFill>
                <a:srgbClr val="00A499"/>
              </a:solidFill>
              <a:latin typeface="Calibri" panose="020F0502020204030204" pitchFamily="34" charset="0"/>
              <a:cs typeface="Calibri" panose="020F0502020204030204" pitchFamily="34" charset="0"/>
            </a:endParaRPr>
          </a:p>
          <a:p>
            <a:pPr algn="ctr"/>
            <a:r>
              <a:rPr lang="cs-CZ" b="1" dirty="0" err="1">
                <a:solidFill>
                  <a:srgbClr val="00A499"/>
                </a:solidFill>
                <a:latin typeface="Calibri" panose="020F0502020204030204" pitchFamily="34" charset="0"/>
                <a:cs typeface="Calibri" panose="020F0502020204030204" pitchFamily="34" charset="0"/>
              </a:rPr>
              <a:t>www.vsb.cz</a:t>
            </a:r>
            <a:endParaRPr lang="cs-CZ" b="1" dirty="0">
              <a:solidFill>
                <a:srgbClr val="00A49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92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17</a:t>
            </a:fld>
            <a:endParaRPr lang="cs-CZ"/>
          </a:p>
        </p:txBody>
      </p:sp>
      <p:pic>
        <p:nvPicPr>
          <p:cNvPr id="9" name="Content Placeholder 8" descr="Diagram&#10;&#10;Description automatically generated">
            <a:extLst>
              <a:ext uri="{FF2B5EF4-FFF2-40B4-BE49-F238E27FC236}">
                <a16:creationId xmlns:a16="http://schemas.microsoft.com/office/drawing/2014/main" id="{6A402195-71DE-0D82-4BE0-B7CFF5A578E7}"/>
              </a:ext>
            </a:extLst>
          </p:cNvPr>
          <p:cNvPicPr>
            <a:picLocks noGrp="1" noChangeAspect="1"/>
          </p:cNvPicPr>
          <p:nvPr>
            <p:ph idx="1"/>
          </p:nvPr>
        </p:nvPicPr>
        <p:blipFill>
          <a:blip r:embed="rId2"/>
          <a:stretch>
            <a:fillRect/>
          </a:stretch>
        </p:blipFill>
        <p:spPr>
          <a:xfrm>
            <a:off x="2743200" y="1277448"/>
            <a:ext cx="6705600" cy="5004364"/>
          </a:xfrm>
        </p:spPr>
      </p:pic>
    </p:spTree>
    <p:extLst>
      <p:ext uri="{BB962C8B-B14F-4D97-AF65-F5344CB8AC3E}">
        <p14:creationId xmlns:p14="http://schemas.microsoft.com/office/powerpoint/2010/main" val="318409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a:bodyPr>
          <a:lstStyle/>
          <a:p>
            <a:r>
              <a:rPr lang="en-GB" sz="3200" dirty="0"/>
              <a:t>In this Model, you can start with some of the software specifications and develop the first version of the software. </a:t>
            </a:r>
          </a:p>
          <a:p>
            <a:r>
              <a:rPr lang="en-GB" sz="3200" dirty="0"/>
              <a:t>After the first version if there is a need to change the software, then a new version of the software is created with a new iteration. </a:t>
            </a:r>
          </a:p>
          <a:p>
            <a:r>
              <a:rPr lang="en-GB" sz="3200" dirty="0"/>
              <a:t>Every release of the Iterative Model finishes in an exact and fixed period that is called iteration.</a:t>
            </a:r>
            <a:endParaRPr lang="en-GB" sz="28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18</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133548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6C7814-19D0-D044-AD35-ED9091139AEE}"/>
              </a:ext>
            </a:extLst>
          </p:cNvPr>
          <p:cNvSpPr>
            <a:spLocks noGrp="1"/>
          </p:cNvSpPr>
          <p:nvPr>
            <p:ph type="ctrTitle"/>
          </p:nvPr>
        </p:nvSpPr>
        <p:spPr/>
        <p:txBody>
          <a:bodyPr/>
          <a:lstStyle/>
          <a:p>
            <a:r>
              <a:rPr lang="en-US" sz="4800" dirty="0">
                <a:solidFill>
                  <a:srgbClr val="00A499"/>
                </a:solidFill>
              </a:rPr>
              <a:t>SOFTWARE PROCESS</a:t>
            </a:r>
            <a:endParaRPr lang="cs-CZ" sz="4800" dirty="0">
              <a:solidFill>
                <a:srgbClr val="00A499"/>
              </a:solidFill>
            </a:endParaRPr>
          </a:p>
        </p:txBody>
      </p:sp>
      <p:sp>
        <p:nvSpPr>
          <p:cNvPr id="3" name="Podnadpis 2">
            <a:extLst>
              <a:ext uri="{FF2B5EF4-FFF2-40B4-BE49-F238E27FC236}">
                <a16:creationId xmlns:a16="http://schemas.microsoft.com/office/drawing/2014/main" id="{D3462E6A-BA43-6348-924A-E49976C5622D}"/>
              </a:ext>
            </a:extLst>
          </p:cNvPr>
          <p:cNvSpPr>
            <a:spLocks noGrp="1"/>
          </p:cNvSpPr>
          <p:nvPr>
            <p:ph type="subTitle" idx="1"/>
          </p:nvPr>
        </p:nvSpPr>
        <p:spPr/>
        <p:txBody>
          <a:bodyPr/>
          <a:lstStyle/>
          <a:p>
            <a:r>
              <a:rPr lang="cs-CZ" dirty="0"/>
              <a:t>Ing. Svatopluk Štolfa, Ph.D.</a:t>
            </a:r>
          </a:p>
        </p:txBody>
      </p:sp>
      <p:sp>
        <p:nvSpPr>
          <p:cNvPr id="4" name="Zástupný symbol pro datum 3">
            <a:extLst>
              <a:ext uri="{FF2B5EF4-FFF2-40B4-BE49-F238E27FC236}">
                <a16:creationId xmlns:a16="http://schemas.microsoft.com/office/drawing/2014/main" id="{B98121F1-3D8E-594F-90DB-4F0B98C01E15}"/>
              </a:ext>
            </a:extLst>
          </p:cNvPr>
          <p:cNvSpPr>
            <a:spLocks noGrp="1"/>
          </p:cNvSpPr>
          <p:nvPr>
            <p:ph type="dt" sz="half" idx="10"/>
          </p:nvPr>
        </p:nvSpPr>
        <p:spPr/>
        <p:txBody>
          <a:bodyPr/>
          <a:lstStyle/>
          <a:p>
            <a:fld id="{1361AFFB-D433-B047-9BA8-E42A060EB3E7}" type="datetime3">
              <a:rPr lang="cs-CZ" smtClean="0"/>
              <a:t>25/10/22</a:t>
            </a:fld>
            <a:endParaRPr lang="cs-CZ"/>
          </a:p>
        </p:txBody>
      </p:sp>
      <p:sp>
        <p:nvSpPr>
          <p:cNvPr id="6" name="Zástupný symbol pro číslo snímku 5">
            <a:extLst>
              <a:ext uri="{FF2B5EF4-FFF2-40B4-BE49-F238E27FC236}">
                <a16:creationId xmlns:a16="http://schemas.microsoft.com/office/drawing/2014/main" id="{D4A7925D-4BBE-3C40-9FF4-E305464874B4}"/>
              </a:ext>
            </a:extLst>
          </p:cNvPr>
          <p:cNvSpPr>
            <a:spLocks noGrp="1"/>
          </p:cNvSpPr>
          <p:nvPr>
            <p:ph type="sldNum" sz="quarter" idx="12"/>
          </p:nvPr>
        </p:nvSpPr>
        <p:spPr/>
        <p:txBody>
          <a:bodyPr/>
          <a:lstStyle/>
          <a:p>
            <a:fld id="{1EA44BAA-1A06-B141-8215-9D88CF6A7203}" type="slidenum">
              <a:rPr lang="cs-CZ" smtClean="0"/>
              <a:t>1</a:t>
            </a:fld>
            <a:endParaRPr lang="cs-CZ"/>
          </a:p>
        </p:txBody>
      </p:sp>
    </p:spTree>
    <p:extLst>
      <p:ext uri="{BB962C8B-B14F-4D97-AF65-F5344CB8AC3E}">
        <p14:creationId xmlns:p14="http://schemas.microsoft.com/office/powerpoint/2010/main" val="190164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55000" lnSpcReduction="20000"/>
          </a:bodyPr>
          <a:lstStyle/>
          <a:p>
            <a:pPr marL="0" indent="0">
              <a:buNone/>
            </a:pPr>
            <a:r>
              <a:rPr lang="en-GB" sz="3600" b="1" dirty="0"/>
              <a:t>The various phases of the Iterative model are as follows:</a:t>
            </a:r>
          </a:p>
          <a:p>
            <a:r>
              <a:rPr lang="en-GB" sz="3600" b="1" dirty="0"/>
              <a:t>1. Requirement gathering &amp; analysis:</a:t>
            </a:r>
            <a:r>
              <a:rPr lang="en-GB" sz="3600" dirty="0"/>
              <a:t> In this phase, requirements are gathered from customers and checked by an analyst whether requirements will be fulfilled or not. The analyst checks whether the need will be achievable within budget or not. After all of this, the software team skips to the next phase.</a:t>
            </a:r>
          </a:p>
          <a:p>
            <a:r>
              <a:rPr lang="en-GB" sz="3600" b="1" dirty="0"/>
              <a:t>2. Design:</a:t>
            </a:r>
            <a:r>
              <a:rPr lang="en-GB" sz="3600" dirty="0"/>
              <a:t> In the design phase, the team designs the software by the different diagrams like a Data Flow diagram, activity diagram, class diagram, state transition diagram, etc.</a:t>
            </a:r>
          </a:p>
          <a:p>
            <a:r>
              <a:rPr lang="en-GB" sz="3600" b="1" dirty="0"/>
              <a:t>3. Implementation:</a:t>
            </a:r>
            <a:r>
              <a:rPr lang="en-GB" sz="3600" dirty="0"/>
              <a:t> In the implementation, requirements are written in the coding language and transformed into computer programmes which are called Software.</a:t>
            </a:r>
          </a:p>
          <a:p>
            <a:r>
              <a:rPr lang="en-GB" sz="3600" b="1" dirty="0"/>
              <a:t>4. Testing:</a:t>
            </a:r>
            <a:r>
              <a:rPr lang="en-GB" sz="3600" dirty="0"/>
              <a:t> After completing the coding phase, software testing starts using different test methods. There are many test methods, but the most common are white box, black box, and grey box test methods.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19</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65366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0000" lnSpcReduction="20000"/>
          </a:bodyPr>
          <a:lstStyle/>
          <a:p>
            <a:pPr marL="0" indent="0">
              <a:buNone/>
            </a:pPr>
            <a:r>
              <a:rPr lang="en-GB" sz="3600" b="1" dirty="0"/>
              <a:t>The various phases of the Iterative model are as follows:</a:t>
            </a:r>
          </a:p>
          <a:p>
            <a:r>
              <a:rPr lang="en-GB" sz="3600" b="1" dirty="0"/>
              <a:t>5. Deployment:</a:t>
            </a:r>
            <a:r>
              <a:rPr lang="en-GB" sz="3600" dirty="0"/>
              <a:t> After completing all the phases, the software is deployed to its work environment. </a:t>
            </a:r>
          </a:p>
          <a:p>
            <a:r>
              <a:rPr lang="en-GB" sz="3600" b="1" dirty="0"/>
              <a:t>6. Review:</a:t>
            </a:r>
            <a:r>
              <a:rPr lang="en-GB" sz="3600" dirty="0"/>
              <a:t> In this phase, after the product deployment, the review phase is performed to check the behaviour and validity of the developed product. And if there is any error found then the process starts again from the requirement gathering.</a:t>
            </a:r>
          </a:p>
          <a:p>
            <a:r>
              <a:rPr lang="en-GB" sz="3600" b="1" dirty="0"/>
              <a:t>7. Maintenance:</a:t>
            </a:r>
            <a:r>
              <a:rPr lang="en-GB" sz="3600" dirty="0"/>
              <a:t> In the maintenance phase, after deployment of the software in the working environment there may be some bugs, errors or new updates are required. Maintenance involves debugging and new additional options.</a:t>
            </a:r>
          </a:p>
          <a:p>
            <a:pPr marL="0" indent="0">
              <a:buNone/>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20</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291521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a:bodyPr>
          <a:lstStyle/>
          <a:p>
            <a:pPr marL="0" indent="0">
              <a:buNone/>
            </a:pPr>
            <a:r>
              <a:rPr lang="en-GB" sz="2800" b="1" dirty="0"/>
              <a:t>When to use the Iterative Model?</a:t>
            </a:r>
          </a:p>
          <a:p>
            <a:pPr marL="0" indent="0">
              <a:buNone/>
            </a:pPr>
            <a:endParaRPr lang="en-GB" sz="2800" b="1" dirty="0"/>
          </a:p>
          <a:p>
            <a:pPr>
              <a:buFont typeface="+mj-lt"/>
              <a:buAutoNum type="arabicPeriod"/>
            </a:pPr>
            <a:r>
              <a:rPr lang="en-GB" sz="2800" dirty="0"/>
              <a:t>When requirements are defined clearly and easy to understand.</a:t>
            </a:r>
          </a:p>
          <a:p>
            <a:pPr>
              <a:buFont typeface="+mj-lt"/>
              <a:buAutoNum type="arabicPeriod"/>
            </a:pPr>
            <a:r>
              <a:rPr lang="en-GB" sz="2800" dirty="0"/>
              <a:t>When the software application is large.</a:t>
            </a:r>
          </a:p>
          <a:p>
            <a:pPr>
              <a:buFont typeface="+mj-lt"/>
              <a:buAutoNum type="arabicPeriod"/>
            </a:pPr>
            <a:r>
              <a:rPr lang="en-GB" sz="2800" dirty="0"/>
              <a:t>When there is a requirement for changes in future.</a:t>
            </a:r>
          </a:p>
          <a:p>
            <a:pPr marL="0" indent="0">
              <a:buNone/>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21</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374574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lnSpcReduction="20000"/>
          </a:bodyPr>
          <a:lstStyle/>
          <a:p>
            <a:pPr marL="0" indent="0">
              <a:buNone/>
            </a:pPr>
            <a:r>
              <a:rPr lang="en-GB" sz="3200" b="1" dirty="0"/>
              <a:t>Advantages of Iterative Model:</a:t>
            </a:r>
          </a:p>
          <a:p>
            <a:pPr marL="0" indent="0">
              <a:buNone/>
            </a:pPr>
            <a:endParaRPr lang="en-GB" sz="3200" b="1" dirty="0"/>
          </a:p>
          <a:p>
            <a:pPr>
              <a:buFont typeface="+mj-lt"/>
              <a:buAutoNum type="arabicPeriod"/>
            </a:pPr>
            <a:r>
              <a:rPr lang="en-GB" sz="3200" dirty="0"/>
              <a:t> Testing and debugging during smaller iterations is easy.</a:t>
            </a:r>
          </a:p>
          <a:p>
            <a:pPr>
              <a:buFont typeface="+mj-lt"/>
              <a:buAutoNum type="arabicPeriod"/>
            </a:pPr>
            <a:r>
              <a:rPr lang="en-GB" sz="3200" dirty="0"/>
              <a:t> A Parallel development can plan.</a:t>
            </a:r>
          </a:p>
          <a:p>
            <a:pPr>
              <a:buFont typeface="+mj-lt"/>
              <a:buAutoNum type="arabicPeriod"/>
            </a:pPr>
            <a:r>
              <a:rPr lang="en-GB" sz="3200" dirty="0"/>
              <a:t> It is easily acceptable to the ever-changing needs of the project.</a:t>
            </a:r>
          </a:p>
          <a:p>
            <a:pPr>
              <a:buFont typeface="+mj-lt"/>
              <a:buAutoNum type="arabicPeriod"/>
            </a:pPr>
            <a:r>
              <a:rPr lang="en-GB" sz="3200" dirty="0"/>
              <a:t> Risks are identified and resolved during iteration.</a:t>
            </a:r>
          </a:p>
          <a:p>
            <a:pPr>
              <a:buFont typeface="+mj-lt"/>
              <a:buAutoNum type="arabicPeriod"/>
            </a:pPr>
            <a:r>
              <a:rPr lang="en-GB" sz="3200" dirty="0"/>
              <a:t> Limited time spent on documentation and extra time on designing.</a:t>
            </a:r>
          </a:p>
          <a:p>
            <a:pPr marL="0" indent="0">
              <a:buNone/>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22</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135415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Iterative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85000" lnSpcReduction="20000"/>
          </a:bodyPr>
          <a:lstStyle/>
          <a:p>
            <a:pPr marL="0" indent="0">
              <a:buNone/>
            </a:pPr>
            <a:r>
              <a:rPr lang="en-GB" sz="3600" b="1" dirty="0"/>
              <a:t>Disadvantage(Cons) of Iterative Model:</a:t>
            </a:r>
          </a:p>
          <a:p>
            <a:pPr marL="0" indent="0">
              <a:buNone/>
            </a:pPr>
            <a:endParaRPr lang="en-GB" sz="3600" b="1" dirty="0"/>
          </a:p>
          <a:p>
            <a:pPr>
              <a:buFont typeface="+mj-lt"/>
              <a:buAutoNum type="arabicPeriod"/>
            </a:pPr>
            <a:r>
              <a:rPr lang="en-GB" sz="3600" dirty="0"/>
              <a:t> It is not suitable for smaller projects.</a:t>
            </a:r>
          </a:p>
          <a:p>
            <a:pPr>
              <a:buFont typeface="+mj-lt"/>
              <a:buAutoNum type="arabicPeriod"/>
            </a:pPr>
            <a:r>
              <a:rPr lang="en-GB" sz="3600" dirty="0"/>
              <a:t> More Resources may be required.</a:t>
            </a:r>
          </a:p>
          <a:p>
            <a:pPr>
              <a:buFont typeface="+mj-lt"/>
              <a:buAutoNum type="arabicPeriod"/>
            </a:pPr>
            <a:r>
              <a:rPr lang="en-GB" sz="3600" dirty="0"/>
              <a:t> Design can be changed again and again because of imperfect requirements.</a:t>
            </a:r>
          </a:p>
          <a:p>
            <a:pPr>
              <a:buFont typeface="+mj-lt"/>
              <a:buAutoNum type="arabicPeriod"/>
            </a:pPr>
            <a:r>
              <a:rPr lang="en-GB" sz="3600" dirty="0"/>
              <a:t> Requirement changes can cause over budget.</a:t>
            </a:r>
          </a:p>
          <a:p>
            <a:pPr>
              <a:buFont typeface="+mj-lt"/>
              <a:buAutoNum type="arabicPeriod"/>
            </a:pPr>
            <a:r>
              <a:rPr lang="en-GB" sz="3600" dirty="0"/>
              <a:t> Project completion date not confirmed because of changing requirements.</a:t>
            </a:r>
          </a:p>
          <a:p>
            <a:pPr marL="0" indent="0">
              <a:buNone/>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23</a:t>
            </a:fld>
            <a:endParaRPr lang="cs-CZ"/>
          </a:p>
        </p:txBody>
      </p:sp>
      <p:pic>
        <p:nvPicPr>
          <p:cNvPr id="8" name="Content Placeholder 8" descr="Diagram&#10;&#10;Description automatically generated">
            <a:extLst>
              <a:ext uri="{FF2B5EF4-FFF2-40B4-BE49-F238E27FC236}">
                <a16:creationId xmlns:a16="http://schemas.microsoft.com/office/drawing/2014/main" id="{700AE2FB-FC68-7C07-4F9D-A8784C059131}"/>
              </a:ext>
            </a:extLst>
          </p:cNvPr>
          <p:cNvPicPr>
            <a:picLocks noGrp="1" noChangeAspect="1"/>
          </p:cNvPicPr>
          <p:nvPr>
            <p:ph sz="half" idx="2"/>
          </p:nvPr>
        </p:nvPicPr>
        <p:blipFill>
          <a:blip r:embed="rId2"/>
          <a:stretch>
            <a:fillRect/>
          </a:stretch>
        </p:blipFill>
        <p:spPr>
          <a:xfrm>
            <a:off x="7023953" y="2003729"/>
            <a:ext cx="4649407" cy="3469835"/>
          </a:xfrm>
        </p:spPr>
      </p:pic>
    </p:spTree>
    <p:extLst>
      <p:ext uri="{BB962C8B-B14F-4D97-AF65-F5344CB8AC3E}">
        <p14:creationId xmlns:p14="http://schemas.microsoft.com/office/powerpoint/2010/main" val="13964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Incremental 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24</a:t>
            </a:fld>
            <a:endParaRPr lang="cs-CZ"/>
          </a:p>
        </p:txBody>
      </p:sp>
      <p:pic>
        <p:nvPicPr>
          <p:cNvPr id="19" name="Content Placeholder 18" descr="Diagram&#10;&#10;Description automatically generated">
            <a:extLst>
              <a:ext uri="{FF2B5EF4-FFF2-40B4-BE49-F238E27FC236}">
                <a16:creationId xmlns:a16="http://schemas.microsoft.com/office/drawing/2014/main" id="{9895C879-9FEB-72D0-F9EA-6E0DCC40020F}"/>
              </a:ext>
            </a:extLst>
          </p:cNvPr>
          <p:cNvPicPr>
            <a:picLocks noGrp="1" noChangeAspect="1"/>
          </p:cNvPicPr>
          <p:nvPr>
            <p:ph idx="1"/>
          </p:nvPr>
        </p:nvPicPr>
        <p:blipFill>
          <a:blip r:embed="rId2"/>
          <a:stretch>
            <a:fillRect/>
          </a:stretch>
        </p:blipFill>
        <p:spPr>
          <a:xfrm>
            <a:off x="632167" y="2110170"/>
            <a:ext cx="10937192" cy="3607622"/>
          </a:xfrm>
        </p:spPr>
      </p:pic>
    </p:spTree>
    <p:extLst>
      <p:ext uri="{BB962C8B-B14F-4D97-AF65-F5344CB8AC3E}">
        <p14:creationId xmlns:p14="http://schemas.microsoft.com/office/powerpoint/2010/main" val="331301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Incremental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308313" cy="4619296"/>
          </a:xfrm>
        </p:spPr>
        <p:txBody>
          <a:bodyPr>
            <a:normAutofit fontScale="62500" lnSpcReduction="20000"/>
          </a:bodyPr>
          <a:lstStyle/>
          <a:p>
            <a:r>
              <a:rPr lang="en-GB" sz="4400" dirty="0"/>
              <a:t>Incremental Model is a process of software development where requirements are divided into multiple standalone modules of the software development cycle = </a:t>
            </a:r>
            <a:r>
              <a:rPr lang="en-GB" sz="4400" b="1" dirty="0"/>
              <a:t>waterfall + prototyping</a:t>
            </a:r>
          </a:p>
          <a:p>
            <a:r>
              <a:rPr lang="en-GB" sz="4400" dirty="0"/>
              <a:t>Each module goes through the requirements, design, implementation and testing phases.</a:t>
            </a:r>
          </a:p>
          <a:p>
            <a:r>
              <a:rPr lang="en-GB" sz="4400" dirty="0"/>
              <a:t>Every subsequent release of the module adds a function to the previous release. </a:t>
            </a:r>
          </a:p>
          <a:p>
            <a:r>
              <a:rPr lang="en-GB" sz="4400" dirty="0"/>
              <a:t>The process continues until the complete system is achieved</a:t>
            </a:r>
            <a:r>
              <a:rPr lang="en-GB" sz="4000" dirty="0"/>
              <a: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25</a:t>
            </a:fld>
            <a:endParaRPr lang="cs-CZ"/>
          </a:p>
        </p:txBody>
      </p:sp>
      <p:pic>
        <p:nvPicPr>
          <p:cNvPr id="15" name="Content Placeholder 14" descr="Diagram&#10;&#10;Description automatically generated">
            <a:extLst>
              <a:ext uri="{FF2B5EF4-FFF2-40B4-BE49-F238E27FC236}">
                <a16:creationId xmlns:a16="http://schemas.microsoft.com/office/drawing/2014/main" id="{E08AB210-98FB-66DC-B6DB-F1D625846C09}"/>
              </a:ext>
            </a:extLst>
          </p:cNvPr>
          <p:cNvPicPr>
            <a:picLocks noGrp="1" noChangeAspect="1"/>
          </p:cNvPicPr>
          <p:nvPr>
            <p:ph sz="half" idx="2"/>
          </p:nvPr>
        </p:nvPicPr>
        <p:blipFill>
          <a:blip r:embed="rId2"/>
          <a:stretch>
            <a:fillRect/>
          </a:stretch>
        </p:blipFill>
        <p:spPr>
          <a:xfrm>
            <a:off x="6203950" y="2996185"/>
            <a:ext cx="5795963" cy="1911792"/>
          </a:xfrm>
        </p:spPr>
      </p:pic>
    </p:spTree>
    <p:extLst>
      <p:ext uri="{BB962C8B-B14F-4D97-AF65-F5344CB8AC3E}">
        <p14:creationId xmlns:p14="http://schemas.microsoft.com/office/powerpoint/2010/main" val="21306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Incremental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308313" cy="4619296"/>
          </a:xfrm>
        </p:spPr>
        <p:txBody>
          <a:bodyPr>
            <a:normAutofit fontScale="92500" lnSpcReduction="20000"/>
          </a:bodyPr>
          <a:lstStyle/>
          <a:p>
            <a:r>
              <a:rPr lang="en-GB" sz="1800" b="1" dirty="0"/>
              <a:t>The various phases of the incremental model are as follows:</a:t>
            </a:r>
          </a:p>
          <a:p>
            <a:r>
              <a:rPr lang="en-GB" sz="1800" b="1" dirty="0"/>
              <a:t>1. Requirement analysis:</a:t>
            </a:r>
            <a:r>
              <a:rPr lang="en-GB" sz="1800" dirty="0"/>
              <a:t> In the first phase of the incremental model, the product analysis expertise identifies the requirements. And the system’s functional requirements are understood by the requirement analysis team to develop the software under the incremental model, this phase performs a crucial role.</a:t>
            </a:r>
          </a:p>
          <a:p>
            <a:r>
              <a:rPr lang="en-GB" sz="1800" b="1" dirty="0"/>
              <a:t>2. Design &amp; Development:</a:t>
            </a:r>
            <a:r>
              <a:rPr lang="en-GB" sz="1800" dirty="0"/>
              <a:t> In this phase of the Incremental model of SDLC, the design of the system functionality and the development method are finished with success. When software develops new practicality, the incremental model uses style and development phase.</a:t>
            </a:r>
          </a:p>
          <a:p>
            <a:r>
              <a:rPr lang="en-GB" sz="1800" b="1" dirty="0"/>
              <a:t>3. Implementation:</a:t>
            </a:r>
            <a:r>
              <a:rPr lang="en-GB" sz="1800" dirty="0"/>
              <a:t> The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r>
              <a:rPr lang="en-GB" sz="1800" b="1" dirty="0"/>
              <a:t>4. Testing:</a:t>
            </a:r>
            <a:r>
              <a:rPr lang="en-GB" sz="1800" dirty="0"/>
              <a:t> In the incremental model, the testing phase checks the performance of each existing function as well as additional functionality. In the testing phase, various methods are used to test the behaviour of each task.</a:t>
            </a:r>
          </a:p>
          <a:p>
            <a:endParaRPr lang="en-GB" sz="18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26</a:t>
            </a:fld>
            <a:endParaRPr lang="cs-CZ"/>
          </a:p>
        </p:txBody>
      </p:sp>
      <p:pic>
        <p:nvPicPr>
          <p:cNvPr id="9" name="Content Placeholder 8" descr="Diagram&#10;&#10;Description automatically generated">
            <a:extLst>
              <a:ext uri="{FF2B5EF4-FFF2-40B4-BE49-F238E27FC236}">
                <a16:creationId xmlns:a16="http://schemas.microsoft.com/office/drawing/2014/main" id="{417E8301-43E6-4B40-A55F-BD4AB04A1CA2}"/>
              </a:ext>
            </a:extLst>
          </p:cNvPr>
          <p:cNvPicPr>
            <a:picLocks noGrp="1" noChangeAspect="1"/>
          </p:cNvPicPr>
          <p:nvPr>
            <p:ph sz="half" idx="2"/>
          </p:nvPr>
        </p:nvPicPr>
        <p:blipFill>
          <a:blip r:embed="rId2"/>
          <a:stretch>
            <a:fillRect/>
          </a:stretch>
        </p:blipFill>
        <p:spPr>
          <a:xfrm>
            <a:off x="6822219" y="3200119"/>
            <a:ext cx="5177694" cy="1707857"/>
          </a:xfrm>
        </p:spPr>
      </p:pic>
    </p:spTree>
    <p:extLst>
      <p:ext uri="{BB962C8B-B14F-4D97-AF65-F5344CB8AC3E}">
        <p14:creationId xmlns:p14="http://schemas.microsoft.com/office/powerpoint/2010/main" val="356804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Incremental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308313" cy="4619296"/>
          </a:xfrm>
        </p:spPr>
        <p:txBody>
          <a:bodyPr>
            <a:normAutofit/>
          </a:bodyPr>
          <a:lstStyle/>
          <a:p>
            <a:pPr marL="0" indent="0">
              <a:buNone/>
            </a:pPr>
            <a:r>
              <a:rPr lang="en-GB" sz="2800" b="1" dirty="0"/>
              <a:t>When we use the Incremental Model?</a:t>
            </a:r>
          </a:p>
          <a:p>
            <a:pPr>
              <a:buFont typeface="Arial" panose="020B0604020202020204" pitchFamily="34" charset="0"/>
              <a:buChar char="•"/>
            </a:pPr>
            <a:r>
              <a:rPr lang="en-GB" sz="2800" dirty="0"/>
              <a:t>When the requirements are superior.</a:t>
            </a:r>
          </a:p>
          <a:p>
            <a:pPr>
              <a:buFont typeface="Arial" panose="020B0604020202020204" pitchFamily="34" charset="0"/>
              <a:buChar char="•"/>
            </a:pPr>
            <a:r>
              <a:rPr lang="en-GB" sz="2800" dirty="0"/>
              <a:t>A project has a lengthy development schedule.</a:t>
            </a:r>
          </a:p>
          <a:p>
            <a:pPr>
              <a:buFont typeface="Arial" panose="020B0604020202020204" pitchFamily="34" charset="0"/>
              <a:buChar char="•"/>
            </a:pPr>
            <a:r>
              <a:rPr lang="en-GB" sz="2800" dirty="0"/>
              <a:t>When the software team is not very well skilled or trained.</a:t>
            </a:r>
          </a:p>
          <a:p>
            <a:pPr>
              <a:buFont typeface="Arial" panose="020B0604020202020204" pitchFamily="34" charset="0"/>
              <a:buChar char="•"/>
            </a:pPr>
            <a:r>
              <a:rPr lang="en-GB" sz="2800" dirty="0"/>
              <a:t>When the customer demands a quick release of the product.</a:t>
            </a:r>
          </a:p>
          <a:p>
            <a:pPr>
              <a:buFont typeface="Arial" panose="020B0604020202020204" pitchFamily="34" charset="0"/>
              <a:buChar char="•"/>
            </a:pPr>
            <a:r>
              <a:rPr lang="en-GB" sz="2800" dirty="0"/>
              <a:t>You can develop prioritized requirements first.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27</a:t>
            </a:fld>
            <a:endParaRPr lang="cs-CZ"/>
          </a:p>
        </p:txBody>
      </p:sp>
      <p:pic>
        <p:nvPicPr>
          <p:cNvPr id="9" name="Content Placeholder 8" descr="Diagram&#10;&#10;Description automatically generated">
            <a:extLst>
              <a:ext uri="{FF2B5EF4-FFF2-40B4-BE49-F238E27FC236}">
                <a16:creationId xmlns:a16="http://schemas.microsoft.com/office/drawing/2014/main" id="{417E8301-43E6-4B40-A55F-BD4AB04A1CA2}"/>
              </a:ext>
            </a:extLst>
          </p:cNvPr>
          <p:cNvPicPr>
            <a:picLocks noGrp="1" noChangeAspect="1"/>
          </p:cNvPicPr>
          <p:nvPr>
            <p:ph sz="half" idx="2"/>
          </p:nvPr>
        </p:nvPicPr>
        <p:blipFill>
          <a:blip r:embed="rId2"/>
          <a:stretch>
            <a:fillRect/>
          </a:stretch>
        </p:blipFill>
        <p:spPr>
          <a:xfrm>
            <a:off x="6822219" y="3200119"/>
            <a:ext cx="5177694" cy="1707857"/>
          </a:xfrm>
        </p:spPr>
      </p:pic>
    </p:spTree>
    <p:extLst>
      <p:ext uri="{BB962C8B-B14F-4D97-AF65-F5344CB8AC3E}">
        <p14:creationId xmlns:p14="http://schemas.microsoft.com/office/powerpoint/2010/main" val="2152849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Incremental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308313" cy="4619296"/>
          </a:xfrm>
        </p:spPr>
        <p:txBody>
          <a:bodyPr>
            <a:normAutofit fontScale="70000" lnSpcReduction="20000"/>
          </a:bodyPr>
          <a:lstStyle/>
          <a:p>
            <a:pPr marL="0" indent="0">
              <a:buNone/>
            </a:pPr>
            <a:r>
              <a:rPr lang="en-GB" sz="3600" b="1" dirty="0"/>
              <a:t>Advantages of Incremental Model</a:t>
            </a:r>
          </a:p>
          <a:p>
            <a:pPr>
              <a:buFont typeface="Arial" panose="020B0604020202020204" pitchFamily="34" charset="0"/>
              <a:buChar char="•"/>
            </a:pPr>
            <a:r>
              <a:rPr lang="en-GB" sz="3600" dirty="0"/>
              <a:t>Errors are easy to be recognized.</a:t>
            </a:r>
          </a:p>
          <a:p>
            <a:pPr>
              <a:buFont typeface="Arial" panose="020B0604020202020204" pitchFamily="34" charset="0"/>
              <a:buChar char="•"/>
            </a:pPr>
            <a:r>
              <a:rPr lang="en-GB" sz="3600" dirty="0"/>
              <a:t>Easier to test and debug</a:t>
            </a:r>
          </a:p>
          <a:p>
            <a:pPr>
              <a:buFont typeface="Arial" panose="020B0604020202020204" pitchFamily="34" charset="0"/>
              <a:buChar char="•"/>
            </a:pPr>
            <a:r>
              <a:rPr lang="en-GB" sz="3600" dirty="0"/>
              <a:t>More flexible.</a:t>
            </a:r>
          </a:p>
          <a:p>
            <a:pPr>
              <a:buFont typeface="Arial" panose="020B0604020202020204" pitchFamily="34" charset="0"/>
              <a:buChar char="•"/>
            </a:pPr>
            <a:r>
              <a:rPr lang="en-GB" sz="3600" dirty="0"/>
              <a:t>Simple to manage risk because it is handled during its iteration.</a:t>
            </a:r>
          </a:p>
          <a:p>
            <a:pPr>
              <a:buFont typeface="Arial" panose="020B0604020202020204" pitchFamily="34" charset="0"/>
              <a:buChar char="•"/>
            </a:pPr>
            <a:r>
              <a:rPr lang="en-GB" sz="3600" dirty="0"/>
              <a:t>The Client gets important functionality early.</a:t>
            </a:r>
          </a:p>
          <a:p>
            <a:pPr marL="0" indent="0">
              <a:buNone/>
            </a:pPr>
            <a:r>
              <a:rPr lang="en-GB" sz="3600" b="1" dirty="0"/>
              <a:t>Disadvantages of Incremental Model</a:t>
            </a:r>
          </a:p>
          <a:p>
            <a:pPr>
              <a:buFont typeface="Arial" panose="020B0604020202020204" pitchFamily="34" charset="0"/>
              <a:buChar char="•"/>
            </a:pPr>
            <a:r>
              <a:rPr lang="en-GB" sz="3600" dirty="0"/>
              <a:t>Need for good planning</a:t>
            </a:r>
          </a:p>
          <a:p>
            <a:pPr>
              <a:buFont typeface="Arial" panose="020B0604020202020204" pitchFamily="34" charset="0"/>
              <a:buChar char="•"/>
            </a:pPr>
            <a:r>
              <a:rPr lang="en-GB" sz="3600" dirty="0"/>
              <a:t>Total Cost is high.</a:t>
            </a:r>
          </a:p>
          <a:p>
            <a:pPr>
              <a:buFont typeface="Arial" panose="020B0604020202020204" pitchFamily="34" charset="0"/>
              <a:buChar char="•"/>
            </a:pPr>
            <a:r>
              <a:rPr lang="en-GB" sz="3600" dirty="0"/>
              <a:t> Well-defined module interfaces are needed.</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28</a:t>
            </a:fld>
            <a:endParaRPr lang="cs-CZ"/>
          </a:p>
        </p:txBody>
      </p:sp>
      <p:pic>
        <p:nvPicPr>
          <p:cNvPr id="9" name="Content Placeholder 8" descr="Diagram&#10;&#10;Description automatically generated">
            <a:extLst>
              <a:ext uri="{FF2B5EF4-FFF2-40B4-BE49-F238E27FC236}">
                <a16:creationId xmlns:a16="http://schemas.microsoft.com/office/drawing/2014/main" id="{417E8301-43E6-4B40-A55F-BD4AB04A1CA2}"/>
              </a:ext>
            </a:extLst>
          </p:cNvPr>
          <p:cNvPicPr>
            <a:picLocks noGrp="1" noChangeAspect="1"/>
          </p:cNvPicPr>
          <p:nvPr>
            <p:ph sz="half" idx="2"/>
          </p:nvPr>
        </p:nvPicPr>
        <p:blipFill>
          <a:blip r:embed="rId2"/>
          <a:stretch>
            <a:fillRect/>
          </a:stretch>
        </p:blipFill>
        <p:spPr>
          <a:xfrm>
            <a:off x="6822219" y="3200119"/>
            <a:ext cx="5177694" cy="1707857"/>
          </a:xfrm>
        </p:spPr>
      </p:pic>
    </p:spTree>
    <p:extLst>
      <p:ext uri="{BB962C8B-B14F-4D97-AF65-F5344CB8AC3E}">
        <p14:creationId xmlns:p14="http://schemas.microsoft.com/office/powerpoint/2010/main" val="275342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82C90F-6696-C44A-BE8F-4464B8E64A0B}"/>
              </a:ext>
            </a:extLst>
          </p:cNvPr>
          <p:cNvSpPr>
            <a:spLocks noGrp="1"/>
          </p:cNvSpPr>
          <p:nvPr>
            <p:ph type="title"/>
          </p:nvPr>
        </p:nvSpPr>
        <p:spPr>
          <a:xfrm>
            <a:off x="203496" y="811924"/>
            <a:ext cx="11796416" cy="930167"/>
          </a:xfrm>
        </p:spPr>
        <p:txBody>
          <a:bodyPr/>
          <a:lstStyle/>
          <a:p>
            <a:r>
              <a:rPr lang="cs-CZ" sz="4400" dirty="0">
                <a:solidFill>
                  <a:srgbClr val="00A499"/>
                </a:solidFill>
              </a:rPr>
              <a:t>Software </a:t>
            </a:r>
            <a:r>
              <a:rPr lang="en-US" sz="4400" dirty="0">
                <a:solidFill>
                  <a:srgbClr val="00A499"/>
                </a:solidFill>
              </a:rPr>
              <a:t>Process</a:t>
            </a:r>
            <a:endParaRPr lang="cs-CZ" dirty="0"/>
          </a:p>
        </p:txBody>
      </p:sp>
      <p:sp>
        <p:nvSpPr>
          <p:cNvPr id="3" name="Zástupný text 2">
            <a:extLst>
              <a:ext uri="{FF2B5EF4-FFF2-40B4-BE49-F238E27FC236}">
                <a16:creationId xmlns:a16="http://schemas.microsoft.com/office/drawing/2014/main" id="{4172E0D8-7C1D-1642-9793-1606BCBB9B2E}"/>
              </a:ext>
            </a:extLst>
          </p:cNvPr>
          <p:cNvSpPr>
            <a:spLocks noGrp="1"/>
          </p:cNvSpPr>
          <p:nvPr>
            <p:ph type="body" idx="1"/>
          </p:nvPr>
        </p:nvSpPr>
        <p:spPr>
          <a:xfrm>
            <a:off x="203497" y="1883979"/>
            <a:ext cx="11796416" cy="4301669"/>
          </a:xfrm>
        </p:spPr>
        <p:txBody>
          <a:bodyPr>
            <a:normAutofit/>
          </a:bodyPr>
          <a:lstStyle/>
          <a:p>
            <a:r>
              <a:rPr lang="en-GB" sz="3500" dirty="0">
                <a:solidFill>
                  <a:schemeClr val="tx1"/>
                </a:solidFill>
              </a:rPr>
              <a:t>Software Processes is a coherent set of activities for specifying, designing, implementing and testing software systems</a:t>
            </a:r>
            <a:endParaRPr lang="cs-CZ" sz="2800" dirty="0"/>
          </a:p>
          <a:p>
            <a:r>
              <a:rPr lang="cs-CZ" sz="2800" dirty="0"/>
              <a:t>M</a:t>
            </a:r>
            <a:r>
              <a:rPr lang="en-GB" sz="2800" dirty="0"/>
              <a:t>any different software processes but all involve</a:t>
            </a:r>
            <a:endParaRPr lang="cs-CZ" sz="2800" dirty="0"/>
          </a:p>
          <a:p>
            <a:pPr marL="285750" indent="-285750">
              <a:buFont typeface="Arial" panose="020B0604020202020204" pitchFamily="34" charset="0"/>
              <a:buChar char="•"/>
            </a:pPr>
            <a:r>
              <a:rPr lang="en-GB" sz="2800" dirty="0"/>
              <a:t>Specification – defining what the system should do;</a:t>
            </a:r>
          </a:p>
          <a:p>
            <a:pPr marL="285750" indent="-285750">
              <a:buFont typeface="Arial" panose="020B0604020202020204" pitchFamily="34" charset="0"/>
              <a:buChar char="•"/>
            </a:pPr>
            <a:r>
              <a:rPr lang="en-GB" sz="2800" dirty="0"/>
              <a:t>Design and implementation</a:t>
            </a:r>
            <a:r>
              <a:rPr lang="cs-CZ" sz="2800" dirty="0"/>
              <a:t> (development)</a:t>
            </a:r>
            <a:r>
              <a:rPr lang="en-GB" sz="2800" dirty="0"/>
              <a:t> – defining the organization of the system and implementing the system;</a:t>
            </a:r>
          </a:p>
          <a:p>
            <a:pPr marL="285750" indent="-285750">
              <a:buFont typeface="Arial" panose="020B0604020202020204" pitchFamily="34" charset="0"/>
              <a:buChar char="•"/>
            </a:pPr>
            <a:r>
              <a:rPr lang="en-GB" sz="2800" dirty="0"/>
              <a:t>Validation – checking that it does what the customer wants;</a:t>
            </a:r>
          </a:p>
          <a:p>
            <a:pPr marL="285750" indent="-285750">
              <a:buFont typeface="Arial" panose="020B0604020202020204" pitchFamily="34" charset="0"/>
              <a:buChar char="•"/>
            </a:pPr>
            <a:r>
              <a:rPr lang="en-GB" sz="2800" dirty="0"/>
              <a:t>Evolution – changing the system in response to changing customer needs.</a:t>
            </a:r>
          </a:p>
          <a:p>
            <a:endParaRPr lang="cs-CZ" dirty="0">
              <a:solidFill>
                <a:schemeClr val="tx1"/>
              </a:solidFill>
            </a:endParaRPr>
          </a:p>
        </p:txBody>
      </p:sp>
      <p:sp>
        <p:nvSpPr>
          <p:cNvPr id="4" name="Zástupný symbol pro datum 3">
            <a:extLst>
              <a:ext uri="{FF2B5EF4-FFF2-40B4-BE49-F238E27FC236}">
                <a16:creationId xmlns:a16="http://schemas.microsoft.com/office/drawing/2014/main" id="{03F6B53B-4E48-FF4E-806F-3FBF01950CF1}"/>
              </a:ext>
            </a:extLst>
          </p:cNvPr>
          <p:cNvSpPr>
            <a:spLocks noGrp="1"/>
          </p:cNvSpPr>
          <p:nvPr>
            <p:ph type="dt" sz="half" idx="10"/>
          </p:nvPr>
        </p:nvSpPr>
        <p:spPr/>
        <p:txBody>
          <a:bodyPr/>
          <a:lstStyle/>
          <a:p>
            <a:fld id="{08BB769B-EF35-6240-A2A8-465AEF330894}" type="datetime3">
              <a:rPr lang="cs-CZ" smtClean="0"/>
              <a:t>25/10/22</a:t>
            </a:fld>
            <a:endParaRPr lang="cs-CZ"/>
          </a:p>
        </p:txBody>
      </p:sp>
      <p:sp>
        <p:nvSpPr>
          <p:cNvPr id="6" name="Zástupný symbol pro číslo snímku 5">
            <a:extLst>
              <a:ext uri="{FF2B5EF4-FFF2-40B4-BE49-F238E27FC236}">
                <a16:creationId xmlns:a16="http://schemas.microsoft.com/office/drawing/2014/main" id="{67C5F280-15E6-E44F-A1A3-E3B092C3D3EF}"/>
              </a:ext>
            </a:extLst>
          </p:cNvPr>
          <p:cNvSpPr>
            <a:spLocks noGrp="1"/>
          </p:cNvSpPr>
          <p:nvPr>
            <p:ph type="sldNum" sz="quarter" idx="12"/>
          </p:nvPr>
        </p:nvSpPr>
        <p:spPr/>
        <p:txBody>
          <a:bodyPr/>
          <a:lstStyle/>
          <a:p>
            <a:fld id="{1EA44BAA-1A06-B141-8215-9D88CF6A7203}" type="slidenum">
              <a:rPr lang="cs-CZ" smtClean="0"/>
              <a:t>2</a:t>
            </a:fld>
            <a:endParaRPr lang="cs-CZ"/>
          </a:p>
        </p:txBody>
      </p:sp>
    </p:spTree>
    <p:extLst>
      <p:ext uri="{BB962C8B-B14F-4D97-AF65-F5344CB8AC3E}">
        <p14:creationId xmlns:p14="http://schemas.microsoft.com/office/powerpoint/2010/main" val="3997591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Prototype Model</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29</a:t>
            </a:fld>
            <a:endParaRPr lang="cs-CZ"/>
          </a:p>
        </p:txBody>
      </p:sp>
      <p:pic>
        <p:nvPicPr>
          <p:cNvPr id="9" name="Content Placeholder 8" descr="Diagram&#10;&#10;Description automatically generated">
            <a:extLst>
              <a:ext uri="{FF2B5EF4-FFF2-40B4-BE49-F238E27FC236}">
                <a16:creationId xmlns:a16="http://schemas.microsoft.com/office/drawing/2014/main" id="{5857F973-8953-9C78-CB67-266843718B14}"/>
              </a:ext>
            </a:extLst>
          </p:cNvPr>
          <p:cNvPicPr>
            <a:picLocks noGrp="1" noChangeAspect="1"/>
          </p:cNvPicPr>
          <p:nvPr>
            <p:ph idx="1"/>
          </p:nvPr>
        </p:nvPicPr>
        <p:blipFill>
          <a:blip r:embed="rId2"/>
          <a:stretch>
            <a:fillRect/>
          </a:stretch>
        </p:blipFill>
        <p:spPr>
          <a:xfrm>
            <a:off x="4192455" y="451283"/>
            <a:ext cx="4793889" cy="5752667"/>
          </a:xfrm>
        </p:spPr>
      </p:pic>
    </p:spTree>
    <p:extLst>
      <p:ext uri="{BB962C8B-B14F-4D97-AF65-F5344CB8AC3E}">
        <p14:creationId xmlns:p14="http://schemas.microsoft.com/office/powerpoint/2010/main" val="1414506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Prototype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55000" lnSpcReduction="20000"/>
          </a:bodyPr>
          <a:lstStyle/>
          <a:p>
            <a:r>
              <a:rPr lang="en-GB" sz="4000" dirty="0"/>
              <a:t>Before carrying out the development of actual software, a working prototype of the system should be built. </a:t>
            </a:r>
          </a:p>
          <a:p>
            <a:r>
              <a:rPr lang="en-GB" sz="4000" dirty="0"/>
              <a:t>A prototype is a toy implementation of the system. </a:t>
            </a:r>
          </a:p>
          <a:p>
            <a:r>
              <a:rPr lang="en-GB" sz="4000" dirty="0"/>
              <a:t>A prototype usually turns out to be a very crude version of the actual system, possible exhibiting limited functional capabilities, low reliability, and inefficient performance as compared to the actual software. </a:t>
            </a:r>
          </a:p>
          <a:p>
            <a:r>
              <a:rPr lang="en-GB" sz="4000" dirty="0"/>
              <a:t>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30</a:t>
            </a:fld>
            <a:endParaRPr lang="cs-CZ"/>
          </a:p>
        </p:txBody>
      </p:sp>
      <p:pic>
        <p:nvPicPr>
          <p:cNvPr id="9" name="Content Placeholder 8" descr="Diagram&#10;&#10;Description automatically generated">
            <a:extLst>
              <a:ext uri="{FF2B5EF4-FFF2-40B4-BE49-F238E27FC236}">
                <a16:creationId xmlns:a16="http://schemas.microsoft.com/office/drawing/2014/main" id="{484F0A5A-7F6B-B5D4-0389-9A4B97F0A8A4}"/>
              </a:ext>
            </a:extLst>
          </p:cNvPr>
          <p:cNvPicPr>
            <a:picLocks noGrp="1" noChangeAspect="1"/>
          </p:cNvPicPr>
          <p:nvPr>
            <p:ph sz="half" idx="2"/>
          </p:nvPr>
        </p:nvPicPr>
        <p:blipFill>
          <a:blip r:embed="rId2"/>
          <a:stretch>
            <a:fillRect/>
          </a:stretch>
        </p:blipFill>
        <p:spPr>
          <a:xfrm>
            <a:off x="7910778" y="1353531"/>
            <a:ext cx="3747822" cy="4497387"/>
          </a:xfrm>
        </p:spPr>
      </p:pic>
    </p:spTree>
    <p:extLst>
      <p:ext uri="{BB962C8B-B14F-4D97-AF65-F5344CB8AC3E}">
        <p14:creationId xmlns:p14="http://schemas.microsoft.com/office/powerpoint/2010/main" val="264595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Prototype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lnSpcReduction="10000"/>
          </a:bodyPr>
          <a:lstStyle/>
          <a:p>
            <a:r>
              <a:rPr lang="en-GB" sz="4400" b="1" dirty="0"/>
              <a:t>Steps of Prototype Model</a:t>
            </a:r>
          </a:p>
          <a:p>
            <a:pPr marL="0" indent="0">
              <a:buNone/>
            </a:pPr>
            <a:endParaRPr lang="en-GB" sz="4400" b="1" dirty="0"/>
          </a:p>
          <a:p>
            <a:pPr>
              <a:buFont typeface="+mj-lt"/>
              <a:buAutoNum type="arabicPeriod"/>
            </a:pPr>
            <a:r>
              <a:rPr lang="en-GB" sz="3500" dirty="0"/>
              <a:t>Requirement Gathering and Analyst</a:t>
            </a:r>
          </a:p>
          <a:p>
            <a:pPr>
              <a:buFont typeface="+mj-lt"/>
              <a:buAutoNum type="arabicPeriod"/>
            </a:pPr>
            <a:r>
              <a:rPr lang="en-GB" sz="3500" dirty="0"/>
              <a:t>Quick Decision</a:t>
            </a:r>
          </a:p>
          <a:p>
            <a:pPr>
              <a:buFont typeface="+mj-lt"/>
              <a:buAutoNum type="arabicPeriod"/>
            </a:pPr>
            <a:r>
              <a:rPr lang="en-GB" sz="3500" dirty="0"/>
              <a:t>Build a Prototype</a:t>
            </a:r>
          </a:p>
          <a:p>
            <a:pPr>
              <a:buFont typeface="+mj-lt"/>
              <a:buAutoNum type="arabicPeriod"/>
            </a:pPr>
            <a:r>
              <a:rPr lang="en-GB" sz="3500" dirty="0"/>
              <a:t>Assessment or User Evaluation</a:t>
            </a:r>
          </a:p>
          <a:p>
            <a:pPr>
              <a:buFont typeface="+mj-lt"/>
              <a:buAutoNum type="arabicPeriod"/>
            </a:pPr>
            <a:r>
              <a:rPr lang="en-GB" sz="3500" dirty="0"/>
              <a:t>Prototype Refinement</a:t>
            </a:r>
          </a:p>
          <a:p>
            <a:pPr>
              <a:buFont typeface="+mj-lt"/>
              <a:buAutoNum type="arabicPeriod"/>
            </a:pPr>
            <a:r>
              <a:rPr lang="en-GB" sz="3500" dirty="0"/>
              <a:t>Engineer Product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31</a:t>
            </a:fld>
            <a:endParaRPr lang="cs-CZ"/>
          </a:p>
        </p:txBody>
      </p:sp>
      <p:pic>
        <p:nvPicPr>
          <p:cNvPr id="9" name="Content Placeholder 8" descr="Diagram&#10;&#10;Description automatically generated">
            <a:extLst>
              <a:ext uri="{FF2B5EF4-FFF2-40B4-BE49-F238E27FC236}">
                <a16:creationId xmlns:a16="http://schemas.microsoft.com/office/drawing/2014/main" id="{484F0A5A-7F6B-B5D4-0389-9A4B97F0A8A4}"/>
              </a:ext>
            </a:extLst>
          </p:cNvPr>
          <p:cNvPicPr>
            <a:picLocks noGrp="1" noChangeAspect="1"/>
          </p:cNvPicPr>
          <p:nvPr>
            <p:ph sz="half" idx="2"/>
          </p:nvPr>
        </p:nvPicPr>
        <p:blipFill>
          <a:blip r:embed="rId2"/>
          <a:stretch>
            <a:fillRect/>
          </a:stretch>
        </p:blipFill>
        <p:spPr>
          <a:xfrm>
            <a:off x="7910778" y="1353531"/>
            <a:ext cx="3747822" cy="4497387"/>
          </a:xfrm>
        </p:spPr>
      </p:pic>
    </p:spTree>
    <p:extLst>
      <p:ext uri="{BB962C8B-B14F-4D97-AF65-F5344CB8AC3E}">
        <p14:creationId xmlns:p14="http://schemas.microsoft.com/office/powerpoint/2010/main" val="344865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Prototype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62500" lnSpcReduction="20000"/>
          </a:bodyPr>
          <a:lstStyle/>
          <a:p>
            <a:pPr marL="0" indent="0">
              <a:buNone/>
            </a:pPr>
            <a:r>
              <a:rPr lang="en-GB" sz="4800" b="1" dirty="0"/>
              <a:t>Advantage of Prototype Model</a:t>
            </a:r>
          </a:p>
          <a:p>
            <a:pPr marL="0" indent="0">
              <a:buNone/>
            </a:pPr>
            <a:endParaRPr lang="en-GB" sz="4800" b="1" dirty="0"/>
          </a:p>
          <a:p>
            <a:pPr>
              <a:buFont typeface="+mj-lt"/>
              <a:buAutoNum type="arabicPeriod"/>
            </a:pPr>
            <a:r>
              <a:rPr lang="en-GB" sz="4800" dirty="0"/>
              <a:t> Reduce the risk of incorrect user requirement</a:t>
            </a:r>
          </a:p>
          <a:p>
            <a:pPr>
              <a:buFont typeface="+mj-lt"/>
              <a:buAutoNum type="arabicPeriod"/>
            </a:pPr>
            <a:r>
              <a:rPr lang="en-GB" sz="4800" dirty="0"/>
              <a:t> Good where requirements are changing/uncommitted</a:t>
            </a:r>
          </a:p>
          <a:p>
            <a:pPr>
              <a:buFont typeface="+mj-lt"/>
              <a:buAutoNum type="arabicPeriod"/>
            </a:pPr>
            <a:r>
              <a:rPr lang="en-GB" sz="4800" dirty="0"/>
              <a:t> Regular visible process aids management</a:t>
            </a:r>
          </a:p>
          <a:p>
            <a:pPr>
              <a:buFont typeface="+mj-lt"/>
              <a:buAutoNum type="arabicPeriod"/>
            </a:pPr>
            <a:r>
              <a:rPr lang="en-GB" sz="4800" dirty="0"/>
              <a:t> Support early product marketing</a:t>
            </a:r>
          </a:p>
          <a:p>
            <a:pPr>
              <a:buFont typeface="+mj-lt"/>
              <a:buAutoNum type="arabicPeriod"/>
            </a:pPr>
            <a:r>
              <a:rPr lang="en-GB" sz="4800" dirty="0"/>
              <a:t> Reduce Maintenance cost.</a:t>
            </a:r>
          </a:p>
          <a:p>
            <a:pPr>
              <a:buFont typeface="+mj-lt"/>
              <a:buAutoNum type="arabicPeriod"/>
            </a:pPr>
            <a:r>
              <a:rPr lang="en-GB" sz="4800" dirty="0"/>
              <a:t> Errors can be detected much earlier as the system is made side by side.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32</a:t>
            </a:fld>
            <a:endParaRPr lang="cs-CZ"/>
          </a:p>
        </p:txBody>
      </p:sp>
      <p:pic>
        <p:nvPicPr>
          <p:cNvPr id="9" name="Content Placeholder 8" descr="Diagram&#10;&#10;Description automatically generated">
            <a:extLst>
              <a:ext uri="{FF2B5EF4-FFF2-40B4-BE49-F238E27FC236}">
                <a16:creationId xmlns:a16="http://schemas.microsoft.com/office/drawing/2014/main" id="{484F0A5A-7F6B-B5D4-0389-9A4B97F0A8A4}"/>
              </a:ext>
            </a:extLst>
          </p:cNvPr>
          <p:cNvPicPr>
            <a:picLocks noGrp="1" noChangeAspect="1"/>
          </p:cNvPicPr>
          <p:nvPr>
            <p:ph sz="half" idx="2"/>
          </p:nvPr>
        </p:nvPicPr>
        <p:blipFill>
          <a:blip r:embed="rId2"/>
          <a:stretch>
            <a:fillRect/>
          </a:stretch>
        </p:blipFill>
        <p:spPr>
          <a:xfrm>
            <a:off x="7910778" y="1353531"/>
            <a:ext cx="3747822" cy="4497387"/>
          </a:xfrm>
        </p:spPr>
      </p:pic>
    </p:spTree>
    <p:extLst>
      <p:ext uri="{BB962C8B-B14F-4D97-AF65-F5344CB8AC3E}">
        <p14:creationId xmlns:p14="http://schemas.microsoft.com/office/powerpoint/2010/main" val="111764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Prototype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lnSpcReduction="10000"/>
          </a:bodyPr>
          <a:lstStyle/>
          <a:p>
            <a:pPr marL="0" indent="0">
              <a:buNone/>
            </a:pPr>
            <a:r>
              <a:rPr lang="en-GB" sz="2000" b="1" dirty="0"/>
              <a:t>Disadvantage of Prototype Model</a:t>
            </a:r>
          </a:p>
          <a:p>
            <a:pPr>
              <a:buFont typeface="+mj-lt"/>
              <a:buAutoNum type="arabicPeriod"/>
            </a:pPr>
            <a:r>
              <a:rPr lang="en-GB" sz="2000" dirty="0"/>
              <a:t>An unstable/badly implemented prototype often becomes the final product.</a:t>
            </a:r>
          </a:p>
          <a:p>
            <a:pPr>
              <a:buFont typeface="+mj-lt"/>
              <a:buAutoNum type="arabicPeriod"/>
            </a:pPr>
            <a:r>
              <a:rPr lang="en-GB" sz="2000" dirty="0"/>
              <a:t>Requires extensive customer collaboration </a:t>
            </a:r>
          </a:p>
          <a:p>
            <a:pPr marL="742950" lvl="1" indent="-285750">
              <a:buFont typeface="+mj-lt"/>
              <a:buAutoNum type="arabicPeriod"/>
            </a:pPr>
            <a:r>
              <a:rPr lang="en-GB" sz="2000" dirty="0">
                <a:solidFill>
                  <a:srgbClr val="00A499"/>
                </a:solidFill>
                <a:latin typeface="Calibri" panose="020F0502020204030204" pitchFamily="34" charset="0"/>
                <a:cs typeface="Calibri" panose="020F0502020204030204" pitchFamily="34" charset="0"/>
              </a:rPr>
              <a:t>Costs customer money</a:t>
            </a:r>
          </a:p>
          <a:p>
            <a:pPr marL="742950" lvl="1" indent="-285750">
              <a:buFont typeface="+mj-lt"/>
              <a:buAutoNum type="arabicPeriod"/>
            </a:pPr>
            <a:r>
              <a:rPr lang="en-GB" sz="2000" dirty="0">
                <a:solidFill>
                  <a:srgbClr val="00A499"/>
                </a:solidFill>
                <a:latin typeface="Calibri" panose="020F0502020204030204" pitchFamily="34" charset="0"/>
                <a:cs typeface="Calibri" panose="020F0502020204030204" pitchFamily="34" charset="0"/>
              </a:rPr>
              <a:t>Needs committed customer</a:t>
            </a:r>
          </a:p>
          <a:p>
            <a:pPr marL="742950" lvl="1" indent="-285750">
              <a:buFont typeface="+mj-lt"/>
              <a:buAutoNum type="arabicPeriod"/>
            </a:pPr>
            <a:r>
              <a:rPr lang="en-GB" sz="2000" dirty="0">
                <a:solidFill>
                  <a:srgbClr val="00A499"/>
                </a:solidFill>
                <a:latin typeface="Calibri" panose="020F0502020204030204" pitchFamily="34" charset="0"/>
                <a:cs typeface="Calibri" panose="020F0502020204030204" pitchFamily="34" charset="0"/>
              </a:rPr>
              <a:t>Difficult to finish if customer withdraw</a:t>
            </a:r>
          </a:p>
          <a:p>
            <a:pPr marL="742950" lvl="1" indent="-285750">
              <a:buFont typeface="+mj-lt"/>
              <a:buAutoNum type="arabicPeriod"/>
            </a:pPr>
            <a:r>
              <a:rPr lang="en-GB" sz="2000" dirty="0">
                <a:solidFill>
                  <a:srgbClr val="00A499"/>
                </a:solidFill>
                <a:latin typeface="Calibri" panose="020F0502020204030204" pitchFamily="34" charset="0"/>
                <a:cs typeface="Calibri" panose="020F0502020204030204" pitchFamily="34" charset="0"/>
              </a:rPr>
              <a:t>May be too customer-specific, no broad market</a:t>
            </a:r>
          </a:p>
          <a:p>
            <a:pPr>
              <a:buFont typeface="+mj-lt"/>
              <a:buAutoNum type="arabicPeriod"/>
            </a:pPr>
            <a:r>
              <a:rPr lang="en-GB" sz="2000" dirty="0"/>
              <a:t>Difficult to know how long the project will last.</a:t>
            </a:r>
          </a:p>
          <a:p>
            <a:pPr>
              <a:buFont typeface="+mj-lt"/>
              <a:buAutoNum type="arabicPeriod"/>
            </a:pPr>
            <a:r>
              <a:rPr lang="en-GB" sz="2000" dirty="0"/>
              <a:t>Easy to fall back into the code and fix without proper requirement analysis, design, customer evaluation, and feedback.</a:t>
            </a:r>
          </a:p>
          <a:p>
            <a:pPr>
              <a:buFont typeface="+mj-lt"/>
              <a:buAutoNum type="arabicPeriod"/>
            </a:pPr>
            <a:r>
              <a:rPr lang="en-GB" sz="2000" dirty="0"/>
              <a:t>Prototyping tools are expensive.</a:t>
            </a:r>
          </a:p>
          <a:p>
            <a:pPr>
              <a:buFont typeface="+mj-lt"/>
              <a:buAutoNum type="arabicPeriod"/>
            </a:pPr>
            <a:r>
              <a:rPr lang="en-GB" sz="2000" dirty="0"/>
              <a:t>Special tools &amp; techniques are required to build a prototype.</a:t>
            </a:r>
          </a:p>
          <a:p>
            <a:pPr>
              <a:buFont typeface="+mj-lt"/>
              <a:buAutoNum type="arabicPeriod"/>
            </a:pPr>
            <a:r>
              <a:rPr lang="en-GB" sz="2000" dirty="0"/>
              <a:t>It is a time-consuming process.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33</a:t>
            </a:fld>
            <a:endParaRPr lang="cs-CZ"/>
          </a:p>
        </p:txBody>
      </p:sp>
      <p:pic>
        <p:nvPicPr>
          <p:cNvPr id="9" name="Content Placeholder 8" descr="Diagram&#10;&#10;Description automatically generated">
            <a:extLst>
              <a:ext uri="{FF2B5EF4-FFF2-40B4-BE49-F238E27FC236}">
                <a16:creationId xmlns:a16="http://schemas.microsoft.com/office/drawing/2014/main" id="{484F0A5A-7F6B-B5D4-0389-9A4B97F0A8A4}"/>
              </a:ext>
            </a:extLst>
          </p:cNvPr>
          <p:cNvPicPr>
            <a:picLocks noGrp="1" noChangeAspect="1"/>
          </p:cNvPicPr>
          <p:nvPr>
            <p:ph sz="half" idx="2"/>
          </p:nvPr>
        </p:nvPicPr>
        <p:blipFill>
          <a:blip r:embed="rId2"/>
          <a:stretch>
            <a:fillRect/>
          </a:stretch>
        </p:blipFill>
        <p:spPr>
          <a:xfrm>
            <a:off x="7910778" y="1353531"/>
            <a:ext cx="3747822" cy="4497387"/>
          </a:xfrm>
        </p:spPr>
      </p:pic>
    </p:spTree>
    <p:extLst>
      <p:ext uri="{BB962C8B-B14F-4D97-AF65-F5344CB8AC3E}">
        <p14:creationId xmlns:p14="http://schemas.microsoft.com/office/powerpoint/2010/main" val="1982821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34</a:t>
            </a:fld>
            <a:endParaRPr lang="cs-CZ"/>
          </a:p>
        </p:txBody>
      </p:sp>
      <p:pic>
        <p:nvPicPr>
          <p:cNvPr id="15" name="Content Placeholder 14">
            <a:extLst>
              <a:ext uri="{FF2B5EF4-FFF2-40B4-BE49-F238E27FC236}">
                <a16:creationId xmlns:a16="http://schemas.microsoft.com/office/drawing/2014/main" id="{31BC9F7D-7F12-A9DA-22C6-FAE050CC8DC8}"/>
              </a:ext>
            </a:extLst>
          </p:cNvPr>
          <p:cNvPicPr>
            <a:picLocks noGrp="1" noChangeAspect="1"/>
          </p:cNvPicPr>
          <p:nvPr>
            <p:ph idx="1"/>
          </p:nvPr>
        </p:nvPicPr>
        <p:blipFill>
          <a:blip r:embed="rId2"/>
          <a:stretch>
            <a:fillRect/>
          </a:stretch>
        </p:blipFill>
        <p:spPr>
          <a:xfrm>
            <a:off x="2559812" y="1624013"/>
            <a:ext cx="7081901" cy="4579937"/>
          </a:xfrm>
        </p:spPr>
      </p:pic>
    </p:spTree>
    <p:extLst>
      <p:ext uri="{BB962C8B-B14F-4D97-AF65-F5344CB8AC3E}">
        <p14:creationId xmlns:p14="http://schemas.microsoft.com/office/powerpoint/2010/main" val="194001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308313" cy="4619296"/>
          </a:xfrm>
        </p:spPr>
        <p:txBody>
          <a:bodyPr>
            <a:normAutofit fontScale="70000" lnSpcReduction="20000"/>
          </a:bodyPr>
          <a:lstStyle/>
          <a:p>
            <a:r>
              <a:rPr lang="en-GB" sz="3600" dirty="0"/>
              <a:t>Evolutionary software process model that couples the iterative feature of prototyping with the controlled and systematic aspects of the linear sequential model. </a:t>
            </a:r>
          </a:p>
          <a:p>
            <a:r>
              <a:rPr lang="en-GB" sz="3600" dirty="0"/>
              <a:t>It implements the potential for rapid development of new versions of the software. </a:t>
            </a:r>
          </a:p>
          <a:p>
            <a:r>
              <a:rPr lang="en-GB" sz="3600" dirty="0"/>
              <a:t>Using the spiral model, the software is developed in a series of incremental releases. </a:t>
            </a:r>
          </a:p>
          <a:p>
            <a:r>
              <a:rPr lang="en-GB" sz="3600" dirty="0"/>
              <a:t>During the early iterations, the additional release may be a paper model or prototype.</a:t>
            </a:r>
          </a:p>
          <a:p>
            <a:r>
              <a:rPr lang="en-GB" sz="3600" dirty="0"/>
              <a:t> During later iterations, more and more complete versions of the engineered system are produced.</a:t>
            </a:r>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35</a:t>
            </a:fld>
            <a:endParaRPr lang="cs-CZ"/>
          </a:p>
        </p:txBody>
      </p:sp>
      <p:pic>
        <p:nvPicPr>
          <p:cNvPr id="9" name="Content Placeholder 14">
            <a:extLst>
              <a:ext uri="{FF2B5EF4-FFF2-40B4-BE49-F238E27FC236}">
                <a16:creationId xmlns:a16="http://schemas.microsoft.com/office/drawing/2014/main" id="{1AE9ABB6-F995-2B58-ECCB-2E0461D05AB6}"/>
              </a:ext>
            </a:extLst>
          </p:cNvPr>
          <p:cNvPicPr>
            <a:picLocks noGrp="1" noChangeAspect="1"/>
          </p:cNvPicPr>
          <p:nvPr>
            <p:ph sz="half" idx="2"/>
          </p:nvPr>
        </p:nvPicPr>
        <p:blipFill>
          <a:blip r:embed="rId2"/>
          <a:stretch>
            <a:fillRect/>
          </a:stretch>
        </p:blipFill>
        <p:spPr>
          <a:xfrm>
            <a:off x="6908871" y="2213812"/>
            <a:ext cx="4811909" cy="3111910"/>
          </a:xfrm>
        </p:spPr>
      </p:pic>
    </p:spTree>
    <p:extLst>
      <p:ext uri="{BB962C8B-B14F-4D97-AF65-F5344CB8AC3E}">
        <p14:creationId xmlns:p14="http://schemas.microsoft.com/office/powerpoint/2010/main" val="2394447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602216" cy="4789150"/>
          </a:xfrm>
        </p:spPr>
        <p:txBody>
          <a:bodyPr>
            <a:normAutofit lnSpcReduction="10000"/>
          </a:bodyPr>
          <a:lstStyle/>
          <a:p>
            <a:pPr marL="0" indent="0">
              <a:buNone/>
            </a:pPr>
            <a:r>
              <a:rPr lang="en-GB" sz="2000" b="1" dirty="0"/>
              <a:t>Each cycle in the spiral is divided into four parts:</a:t>
            </a:r>
            <a:endParaRPr lang="en-GB" sz="2000" dirty="0"/>
          </a:p>
          <a:p>
            <a:r>
              <a:rPr lang="en-GB" sz="2000" b="1" dirty="0"/>
              <a:t>Objective setting:</a:t>
            </a:r>
            <a:r>
              <a:rPr lang="en-GB" sz="2000" dirty="0"/>
              <a:t> Each cycle in the spiral starts with the identification of the purpose for that cycle, the various alternatives that are possible for achieving the targets, and the constraints that exist.</a:t>
            </a:r>
          </a:p>
          <a:p>
            <a:r>
              <a:rPr lang="en-GB" sz="2000" b="1" dirty="0"/>
              <a:t>Risk Assessment and reduction:</a:t>
            </a:r>
            <a:r>
              <a:rPr lang="en-GB" sz="2000" dirty="0"/>
              <a:t> The next phase in the cycle is to calculate these various alternatives based on the goals and constraints. The focus of evaluation in this stage is located on the risk perception for the project.</a:t>
            </a:r>
          </a:p>
          <a:p>
            <a:r>
              <a:rPr lang="en-GB" sz="2000" b="1" dirty="0"/>
              <a:t>Development and validation:</a:t>
            </a:r>
            <a:r>
              <a:rPr lang="en-GB" sz="2000" dirty="0"/>
              <a:t> The next phase is to develop strategies that resolve uncertainties and risks. This process may include activities such as benchmarking, simulation, and prototyping.</a:t>
            </a:r>
          </a:p>
          <a:p>
            <a:r>
              <a:rPr lang="en-GB" sz="2000" b="1" dirty="0"/>
              <a:t>Planning:</a:t>
            </a:r>
            <a:r>
              <a:rPr lang="en-GB" sz="2000" dirty="0"/>
              <a:t> Finally, the next step is planned. The project is reviewed, and a choice is made on whether to continue with a further period of the spiral. If it is determined to keep, plans are drawn up for the next step of the project.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36</a:t>
            </a:fld>
            <a:endParaRPr lang="cs-CZ"/>
          </a:p>
        </p:txBody>
      </p:sp>
      <p:pic>
        <p:nvPicPr>
          <p:cNvPr id="9" name="Content Placeholder 14">
            <a:extLst>
              <a:ext uri="{FF2B5EF4-FFF2-40B4-BE49-F238E27FC236}">
                <a16:creationId xmlns:a16="http://schemas.microsoft.com/office/drawing/2014/main" id="{1AE9ABB6-F995-2B58-ECCB-2E0461D05AB6}"/>
              </a:ext>
            </a:extLst>
          </p:cNvPr>
          <p:cNvPicPr>
            <a:picLocks noGrp="1" noChangeAspect="1"/>
          </p:cNvPicPr>
          <p:nvPr>
            <p:ph sz="half" idx="2"/>
          </p:nvPr>
        </p:nvPicPr>
        <p:blipFill>
          <a:blip r:embed="rId2"/>
          <a:stretch>
            <a:fillRect/>
          </a:stretch>
        </p:blipFill>
        <p:spPr>
          <a:xfrm>
            <a:off x="6908871" y="2213812"/>
            <a:ext cx="4811909" cy="3111910"/>
          </a:xfrm>
        </p:spPr>
      </p:pic>
    </p:spTree>
    <p:extLst>
      <p:ext uri="{BB962C8B-B14F-4D97-AF65-F5344CB8AC3E}">
        <p14:creationId xmlns:p14="http://schemas.microsoft.com/office/powerpoint/2010/main" val="1610873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602216" cy="4789150"/>
          </a:xfrm>
        </p:spPr>
        <p:txBody>
          <a:bodyPr>
            <a:normAutofit/>
          </a:bodyPr>
          <a:lstStyle/>
          <a:p>
            <a:pPr marL="0" indent="0">
              <a:buNone/>
            </a:pPr>
            <a:r>
              <a:rPr lang="en-GB" sz="2000" b="1" dirty="0"/>
              <a:t>The development phase depends on the remaining risks.</a:t>
            </a:r>
          </a:p>
          <a:p>
            <a:r>
              <a:rPr lang="en-GB" sz="2400" dirty="0"/>
              <a:t>The </a:t>
            </a:r>
            <a:r>
              <a:rPr lang="en-GB" sz="2400" b="1" dirty="0"/>
              <a:t>risk-driven</a:t>
            </a:r>
            <a:r>
              <a:rPr lang="en-GB" sz="2400" dirty="0"/>
              <a:t> feature of the spiral model allows it to accommodate any mixture of a specification-oriented, prototype-oriented, simulation-oriented, or another type of approach. </a:t>
            </a:r>
          </a:p>
          <a:p>
            <a:r>
              <a:rPr lang="en-GB" sz="2400" dirty="0"/>
              <a:t>An essential element of the model is that each period of the spiral is completed by a review that includes all the products developed during that cycle, including plans for the next cycle. The spiral model works for development as well as enhancement projects.</a:t>
            </a:r>
            <a:endParaRPr lang="en-GB" sz="20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37</a:t>
            </a:fld>
            <a:endParaRPr lang="cs-CZ"/>
          </a:p>
        </p:txBody>
      </p:sp>
      <p:pic>
        <p:nvPicPr>
          <p:cNvPr id="9" name="Content Placeholder 14">
            <a:extLst>
              <a:ext uri="{FF2B5EF4-FFF2-40B4-BE49-F238E27FC236}">
                <a16:creationId xmlns:a16="http://schemas.microsoft.com/office/drawing/2014/main" id="{1AE9ABB6-F995-2B58-ECCB-2E0461D05AB6}"/>
              </a:ext>
            </a:extLst>
          </p:cNvPr>
          <p:cNvPicPr>
            <a:picLocks noGrp="1" noChangeAspect="1"/>
          </p:cNvPicPr>
          <p:nvPr>
            <p:ph sz="half" idx="2"/>
          </p:nvPr>
        </p:nvPicPr>
        <p:blipFill>
          <a:blip r:embed="rId2"/>
          <a:stretch>
            <a:fillRect/>
          </a:stretch>
        </p:blipFill>
        <p:spPr>
          <a:xfrm>
            <a:off x="6908871" y="2213812"/>
            <a:ext cx="4811909" cy="3111910"/>
          </a:xfrm>
        </p:spPr>
      </p:pic>
    </p:spTree>
    <p:extLst>
      <p:ext uri="{BB962C8B-B14F-4D97-AF65-F5344CB8AC3E}">
        <p14:creationId xmlns:p14="http://schemas.microsoft.com/office/powerpoint/2010/main" val="1970788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602216" cy="4789150"/>
          </a:xfrm>
        </p:spPr>
        <p:txBody>
          <a:bodyPr>
            <a:normAutofit/>
          </a:bodyPr>
          <a:lstStyle/>
          <a:p>
            <a:pPr marL="0" indent="0">
              <a:buNone/>
            </a:pPr>
            <a:r>
              <a:rPr lang="en-GB" sz="2400" b="1" dirty="0"/>
              <a:t>When to use Spiral Model?</a:t>
            </a:r>
          </a:p>
          <a:p>
            <a:pPr>
              <a:buFont typeface="Arial" panose="020B0604020202020204" pitchFamily="34" charset="0"/>
              <a:buChar char="•"/>
            </a:pPr>
            <a:endParaRPr lang="en-GB" sz="2800" dirty="0"/>
          </a:p>
          <a:p>
            <a:pPr>
              <a:buFont typeface="Arial" panose="020B0604020202020204" pitchFamily="34" charset="0"/>
              <a:buChar char="•"/>
            </a:pPr>
            <a:r>
              <a:rPr lang="en-GB" sz="2800" dirty="0"/>
              <a:t>When deliverance is required to be frequent.</a:t>
            </a:r>
          </a:p>
          <a:p>
            <a:pPr>
              <a:buFont typeface="Arial" panose="020B0604020202020204" pitchFamily="34" charset="0"/>
              <a:buChar char="•"/>
            </a:pPr>
            <a:r>
              <a:rPr lang="en-GB" sz="2800" dirty="0"/>
              <a:t>When the project is large</a:t>
            </a:r>
          </a:p>
          <a:p>
            <a:pPr>
              <a:buFont typeface="Arial" panose="020B0604020202020204" pitchFamily="34" charset="0"/>
              <a:buChar char="•"/>
            </a:pPr>
            <a:r>
              <a:rPr lang="en-GB" sz="2800" dirty="0"/>
              <a:t>When requirements are unclear and complex</a:t>
            </a:r>
          </a:p>
          <a:p>
            <a:pPr>
              <a:buFont typeface="Arial" panose="020B0604020202020204" pitchFamily="34" charset="0"/>
              <a:buChar char="•"/>
            </a:pPr>
            <a:r>
              <a:rPr lang="en-GB" sz="2800" dirty="0"/>
              <a:t>When changes may require at any time</a:t>
            </a:r>
          </a:p>
          <a:p>
            <a:pPr>
              <a:buFont typeface="Arial" panose="020B0604020202020204" pitchFamily="34" charset="0"/>
              <a:buChar char="•"/>
            </a:pPr>
            <a:r>
              <a:rPr lang="en-GB" sz="2800" dirty="0"/>
              <a:t>Large and high budget projects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38</a:t>
            </a:fld>
            <a:endParaRPr lang="cs-CZ"/>
          </a:p>
        </p:txBody>
      </p:sp>
      <p:pic>
        <p:nvPicPr>
          <p:cNvPr id="9" name="Content Placeholder 14">
            <a:extLst>
              <a:ext uri="{FF2B5EF4-FFF2-40B4-BE49-F238E27FC236}">
                <a16:creationId xmlns:a16="http://schemas.microsoft.com/office/drawing/2014/main" id="{1AE9ABB6-F995-2B58-ECCB-2E0461D05AB6}"/>
              </a:ext>
            </a:extLst>
          </p:cNvPr>
          <p:cNvPicPr>
            <a:picLocks noGrp="1" noChangeAspect="1"/>
          </p:cNvPicPr>
          <p:nvPr>
            <p:ph sz="half" idx="2"/>
          </p:nvPr>
        </p:nvPicPr>
        <p:blipFill>
          <a:blip r:embed="rId2"/>
          <a:stretch>
            <a:fillRect/>
          </a:stretch>
        </p:blipFill>
        <p:spPr>
          <a:xfrm>
            <a:off x="6908871" y="2213812"/>
            <a:ext cx="4811909" cy="3111910"/>
          </a:xfrm>
        </p:spPr>
      </p:pic>
    </p:spTree>
    <p:extLst>
      <p:ext uri="{BB962C8B-B14F-4D97-AF65-F5344CB8AC3E}">
        <p14:creationId xmlns:p14="http://schemas.microsoft.com/office/powerpoint/2010/main" val="139930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82C90F-6696-C44A-BE8F-4464B8E64A0B}"/>
              </a:ext>
            </a:extLst>
          </p:cNvPr>
          <p:cNvSpPr>
            <a:spLocks noGrp="1"/>
          </p:cNvSpPr>
          <p:nvPr>
            <p:ph type="title"/>
          </p:nvPr>
        </p:nvSpPr>
        <p:spPr>
          <a:xfrm>
            <a:off x="203496" y="764629"/>
            <a:ext cx="11796416" cy="874986"/>
          </a:xfrm>
        </p:spPr>
        <p:txBody>
          <a:bodyPr/>
          <a:lstStyle/>
          <a:p>
            <a:r>
              <a:rPr lang="cs-CZ" sz="4400" dirty="0">
                <a:solidFill>
                  <a:srgbClr val="00A499"/>
                </a:solidFill>
              </a:rPr>
              <a:t>Software </a:t>
            </a:r>
            <a:r>
              <a:rPr lang="en-US" sz="4400" dirty="0">
                <a:solidFill>
                  <a:srgbClr val="00A499"/>
                </a:solidFill>
              </a:rPr>
              <a:t>Processes</a:t>
            </a:r>
            <a:endParaRPr lang="cs-CZ" dirty="0"/>
          </a:p>
        </p:txBody>
      </p:sp>
      <p:sp>
        <p:nvSpPr>
          <p:cNvPr id="3" name="Zástupný text 2">
            <a:extLst>
              <a:ext uri="{FF2B5EF4-FFF2-40B4-BE49-F238E27FC236}">
                <a16:creationId xmlns:a16="http://schemas.microsoft.com/office/drawing/2014/main" id="{4172E0D8-7C1D-1642-9793-1606BCBB9B2E}"/>
              </a:ext>
            </a:extLst>
          </p:cNvPr>
          <p:cNvSpPr>
            <a:spLocks noGrp="1"/>
          </p:cNvSpPr>
          <p:nvPr>
            <p:ph type="body" idx="1"/>
          </p:nvPr>
        </p:nvSpPr>
        <p:spPr>
          <a:xfrm>
            <a:off x="203497" y="1805152"/>
            <a:ext cx="11796416" cy="4380496"/>
          </a:xfrm>
        </p:spPr>
        <p:txBody>
          <a:bodyPr/>
          <a:lstStyle/>
          <a:p>
            <a:r>
              <a:rPr lang="en-GB" sz="2800" dirty="0"/>
              <a:t>From specific prescriptive steps </a:t>
            </a:r>
            <a:endParaRPr lang="cs-CZ" sz="2800" dirty="0"/>
          </a:p>
          <a:p>
            <a:r>
              <a:rPr lang="en-GB" sz="2800" dirty="0"/>
              <a:t>	that can be used directly by an organization in day-to-day work, </a:t>
            </a:r>
            <a:endParaRPr lang="cs-CZ" sz="2800" dirty="0"/>
          </a:p>
          <a:p>
            <a:r>
              <a:rPr lang="en-GB" sz="2800" dirty="0"/>
              <a:t>to flexible frameworks </a:t>
            </a:r>
            <a:endParaRPr lang="cs-CZ" sz="2800" dirty="0"/>
          </a:p>
          <a:p>
            <a:r>
              <a:rPr lang="en-GB" sz="2800" dirty="0"/>
              <a:t>	that an organization uses to generate a custom set of steps tailored to the needs of a specific project or group.</a:t>
            </a:r>
            <a:endParaRPr lang="cs-CZ" sz="2800" dirty="0"/>
          </a:p>
          <a:p>
            <a:endParaRPr lang="cs-CZ" dirty="0">
              <a:solidFill>
                <a:schemeClr val="tx1"/>
              </a:solidFill>
            </a:endParaRPr>
          </a:p>
        </p:txBody>
      </p:sp>
      <p:sp>
        <p:nvSpPr>
          <p:cNvPr id="4" name="Zástupný symbol pro datum 3">
            <a:extLst>
              <a:ext uri="{FF2B5EF4-FFF2-40B4-BE49-F238E27FC236}">
                <a16:creationId xmlns:a16="http://schemas.microsoft.com/office/drawing/2014/main" id="{03F6B53B-4E48-FF4E-806F-3FBF01950CF1}"/>
              </a:ext>
            </a:extLst>
          </p:cNvPr>
          <p:cNvSpPr>
            <a:spLocks noGrp="1"/>
          </p:cNvSpPr>
          <p:nvPr>
            <p:ph type="dt" sz="half" idx="10"/>
          </p:nvPr>
        </p:nvSpPr>
        <p:spPr/>
        <p:txBody>
          <a:bodyPr/>
          <a:lstStyle/>
          <a:p>
            <a:fld id="{08BB769B-EF35-6240-A2A8-465AEF330894}" type="datetime3">
              <a:rPr lang="cs-CZ" smtClean="0"/>
              <a:t>25/10/22</a:t>
            </a:fld>
            <a:endParaRPr lang="cs-CZ"/>
          </a:p>
        </p:txBody>
      </p:sp>
      <p:sp>
        <p:nvSpPr>
          <p:cNvPr id="6" name="Zástupný symbol pro číslo snímku 5">
            <a:extLst>
              <a:ext uri="{FF2B5EF4-FFF2-40B4-BE49-F238E27FC236}">
                <a16:creationId xmlns:a16="http://schemas.microsoft.com/office/drawing/2014/main" id="{67C5F280-15E6-E44F-A1A3-E3B092C3D3EF}"/>
              </a:ext>
            </a:extLst>
          </p:cNvPr>
          <p:cNvSpPr>
            <a:spLocks noGrp="1"/>
          </p:cNvSpPr>
          <p:nvPr>
            <p:ph type="sldNum" sz="quarter" idx="12"/>
          </p:nvPr>
        </p:nvSpPr>
        <p:spPr/>
        <p:txBody>
          <a:bodyPr/>
          <a:lstStyle/>
          <a:p>
            <a:fld id="{1EA44BAA-1A06-B141-8215-9D88CF6A7203}" type="slidenum">
              <a:rPr lang="cs-CZ" smtClean="0"/>
              <a:t>3</a:t>
            </a:fld>
            <a:endParaRPr lang="cs-CZ"/>
          </a:p>
        </p:txBody>
      </p:sp>
    </p:spTree>
    <p:extLst>
      <p:ext uri="{BB962C8B-B14F-4D97-AF65-F5344CB8AC3E}">
        <p14:creationId xmlns:p14="http://schemas.microsoft.com/office/powerpoint/2010/main" val="7666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Spiral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2845" y="1679028"/>
            <a:ext cx="6602216" cy="4789150"/>
          </a:xfrm>
        </p:spPr>
        <p:txBody>
          <a:bodyPr>
            <a:normAutofit lnSpcReduction="10000"/>
          </a:bodyPr>
          <a:lstStyle/>
          <a:p>
            <a:pPr marL="0" indent="0">
              <a:buNone/>
            </a:pPr>
            <a:r>
              <a:rPr lang="en-GB" sz="2800" b="1" dirty="0"/>
              <a:t>Advantages</a:t>
            </a:r>
          </a:p>
          <a:p>
            <a:pPr>
              <a:buFont typeface="Arial" panose="020B0604020202020204" pitchFamily="34" charset="0"/>
              <a:buChar char="•"/>
            </a:pPr>
            <a:r>
              <a:rPr lang="en-GB" sz="2800" dirty="0"/>
              <a:t>High amount of risk analysis</a:t>
            </a:r>
          </a:p>
          <a:p>
            <a:pPr>
              <a:buFont typeface="Arial" panose="020B0604020202020204" pitchFamily="34" charset="0"/>
              <a:buChar char="•"/>
            </a:pPr>
            <a:r>
              <a:rPr lang="en-GB" sz="2800" dirty="0"/>
              <a:t>Useful for large and mission-critical projects.</a:t>
            </a:r>
          </a:p>
          <a:p>
            <a:pPr>
              <a:buFont typeface="Arial" panose="020B0604020202020204" pitchFamily="34" charset="0"/>
              <a:buChar char="•"/>
            </a:pPr>
            <a:endParaRPr lang="en-GB" sz="2800" dirty="0"/>
          </a:p>
          <a:p>
            <a:pPr marL="0" indent="0">
              <a:buNone/>
            </a:pPr>
            <a:r>
              <a:rPr lang="en-GB" sz="2800" b="1" dirty="0"/>
              <a:t>Disadvantages</a:t>
            </a:r>
          </a:p>
          <a:p>
            <a:pPr>
              <a:buFont typeface="Arial" panose="020B0604020202020204" pitchFamily="34" charset="0"/>
              <a:buChar char="•"/>
            </a:pPr>
            <a:r>
              <a:rPr lang="en-GB" sz="2800" dirty="0"/>
              <a:t>Can be a costly model to use.</a:t>
            </a:r>
          </a:p>
          <a:p>
            <a:pPr>
              <a:buFont typeface="Arial" panose="020B0604020202020204" pitchFamily="34" charset="0"/>
              <a:buChar char="•"/>
            </a:pPr>
            <a:r>
              <a:rPr lang="en-GB" sz="2800" dirty="0"/>
              <a:t>Risk analysis needed highly particular expertise</a:t>
            </a:r>
          </a:p>
          <a:p>
            <a:pPr>
              <a:buFont typeface="Arial" panose="020B0604020202020204" pitchFamily="34" charset="0"/>
              <a:buChar char="•"/>
            </a:pPr>
            <a:r>
              <a:rPr lang="en-GB" sz="2800" dirty="0"/>
              <a:t>Doesn't work well for smaller projects.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39</a:t>
            </a:fld>
            <a:endParaRPr lang="cs-CZ"/>
          </a:p>
        </p:txBody>
      </p:sp>
      <p:pic>
        <p:nvPicPr>
          <p:cNvPr id="9" name="Content Placeholder 14">
            <a:extLst>
              <a:ext uri="{FF2B5EF4-FFF2-40B4-BE49-F238E27FC236}">
                <a16:creationId xmlns:a16="http://schemas.microsoft.com/office/drawing/2014/main" id="{1AE9ABB6-F995-2B58-ECCB-2E0461D05AB6}"/>
              </a:ext>
            </a:extLst>
          </p:cNvPr>
          <p:cNvPicPr>
            <a:picLocks noGrp="1" noChangeAspect="1"/>
          </p:cNvPicPr>
          <p:nvPr>
            <p:ph sz="half" idx="2"/>
          </p:nvPr>
        </p:nvPicPr>
        <p:blipFill>
          <a:blip r:embed="rId2"/>
          <a:stretch>
            <a:fillRect/>
          </a:stretch>
        </p:blipFill>
        <p:spPr>
          <a:xfrm>
            <a:off x="6507015" y="1953928"/>
            <a:ext cx="5213765" cy="3371794"/>
          </a:xfrm>
        </p:spPr>
      </p:pic>
    </p:spTree>
    <p:extLst>
      <p:ext uri="{BB962C8B-B14F-4D97-AF65-F5344CB8AC3E}">
        <p14:creationId xmlns:p14="http://schemas.microsoft.com/office/powerpoint/2010/main" val="573480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40</a:t>
            </a:fld>
            <a:endParaRPr lang="cs-CZ"/>
          </a:p>
        </p:txBody>
      </p:sp>
      <p:pic>
        <p:nvPicPr>
          <p:cNvPr id="8" name="Content Placeholder 7" descr="Chart, diagram, funnel chart&#10;&#10;Description automatically generated">
            <a:extLst>
              <a:ext uri="{FF2B5EF4-FFF2-40B4-BE49-F238E27FC236}">
                <a16:creationId xmlns:a16="http://schemas.microsoft.com/office/drawing/2014/main" id="{DD563256-BA2B-0FB2-7B70-D4C34D2506C0}"/>
              </a:ext>
            </a:extLst>
          </p:cNvPr>
          <p:cNvPicPr>
            <a:picLocks noGrp="1" noChangeAspect="1"/>
          </p:cNvPicPr>
          <p:nvPr>
            <p:ph idx="1"/>
          </p:nvPr>
        </p:nvPicPr>
        <p:blipFill>
          <a:blip r:embed="rId2"/>
          <a:stretch>
            <a:fillRect/>
          </a:stretch>
        </p:blipFill>
        <p:spPr>
          <a:xfrm>
            <a:off x="2526686" y="1051544"/>
            <a:ext cx="6826468" cy="5461174"/>
          </a:xfrm>
        </p:spPr>
      </p:pic>
    </p:spTree>
    <p:extLst>
      <p:ext uri="{BB962C8B-B14F-4D97-AF65-F5344CB8AC3E}">
        <p14:creationId xmlns:p14="http://schemas.microsoft.com/office/powerpoint/2010/main" val="207078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308313" cy="4619296"/>
          </a:xfrm>
        </p:spPr>
        <p:txBody>
          <a:bodyPr>
            <a:normAutofit fontScale="62500" lnSpcReduction="20000"/>
          </a:bodyPr>
          <a:lstStyle/>
          <a:p>
            <a:r>
              <a:rPr lang="en-GB" sz="4000" b="1" dirty="0"/>
              <a:t>Verification:</a:t>
            </a:r>
            <a:r>
              <a:rPr lang="en-GB" sz="4000" dirty="0"/>
              <a:t> It involves a static analysis method (review) done without executing code. It is the process of evaluation of the product development process to find whether specified requirements meet.</a:t>
            </a:r>
          </a:p>
          <a:p>
            <a:endParaRPr lang="en-GB" sz="4000" dirty="0"/>
          </a:p>
          <a:p>
            <a:r>
              <a:rPr lang="en-GB" sz="4000" b="1" dirty="0"/>
              <a:t>Validation:</a:t>
            </a:r>
            <a:r>
              <a:rPr lang="en-GB" sz="4000" dirty="0"/>
              <a:t> It involves a dynamic analysis method (functional, non-functional), testing is done by executing code. Validation is the process to classify the software after the completion of the development process to determine whether the software meets the customer’s expectations and requirements.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41</a:t>
            </a:fld>
            <a:endParaRPr lang="cs-CZ"/>
          </a:p>
        </p:txBody>
      </p:sp>
      <p:pic>
        <p:nvPicPr>
          <p:cNvPr id="10" name="Content Placeholder 7" descr="Chart, diagram, funnel chart&#10;&#10;Description automatically generated">
            <a:extLst>
              <a:ext uri="{FF2B5EF4-FFF2-40B4-BE49-F238E27FC236}">
                <a16:creationId xmlns:a16="http://schemas.microsoft.com/office/drawing/2014/main" id="{21E45DF2-6C08-7B75-744D-870BE6782849}"/>
              </a:ext>
            </a:extLst>
          </p:cNvPr>
          <p:cNvPicPr>
            <a:picLocks noGrp="1" noChangeAspect="1"/>
          </p:cNvPicPr>
          <p:nvPr>
            <p:ph sz="half" idx="2"/>
          </p:nvPr>
        </p:nvPicPr>
        <p:blipFill>
          <a:blip r:embed="rId2"/>
          <a:stretch>
            <a:fillRect/>
          </a:stretch>
        </p:blipFill>
        <p:spPr>
          <a:xfrm>
            <a:off x="6685129" y="1679028"/>
            <a:ext cx="4762500" cy="3810000"/>
          </a:xfrm>
        </p:spPr>
      </p:pic>
    </p:spTree>
    <p:extLst>
      <p:ext uri="{BB962C8B-B14F-4D97-AF65-F5344CB8AC3E}">
        <p14:creationId xmlns:p14="http://schemas.microsoft.com/office/powerpoint/2010/main" val="2810809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708051" cy="4619296"/>
          </a:xfrm>
        </p:spPr>
        <p:txBody>
          <a:bodyPr>
            <a:normAutofit lnSpcReduction="10000"/>
          </a:bodyPr>
          <a:lstStyle/>
          <a:p>
            <a:pPr marL="0" indent="0">
              <a:buNone/>
            </a:pPr>
            <a:r>
              <a:rPr lang="en-GB" b="1" dirty="0"/>
              <a:t>There are the various phases of the Verification Phase of the V-model:</a:t>
            </a:r>
            <a:endParaRPr lang="en-GB" dirty="0"/>
          </a:p>
          <a:p>
            <a:pPr>
              <a:buFont typeface="+mj-lt"/>
              <a:buAutoNum type="arabicPeriod"/>
            </a:pPr>
            <a:r>
              <a:rPr lang="en-GB" b="1" dirty="0"/>
              <a:t>Business requirement analysis:</a:t>
            </a:r>
            <a:r>
              <a:rPr lang="en-GB" dirty="0"/>
              <a:t> This is the first step where product requirements are understood from the customer's side. This phase contains detailed communication to understand customer's expectations and exact requirements. </a:t>
            </a:r>
          </a:p>
          <a:p>
            <a:pPr>
              <a:buFont typeface="+mj-lt"/>
              <a:buAutoNum type="arabicPeriod"/>
            </a:pPr>
            <a:r>
              <a:rPr lang="en-GB" b="1" dirty="0"/>
              <a:t>System Design:</a:t>
            </a:r>
            <a:r>
              <a:rPr lang="en-GB" dirty="0"/>
              <a:t> In this stage system engineers </a:t>
            </a:r>
            <a:r>
              <a:rPr lang="en-GB" dirty="0" err="1"/>
              <a:t>analyze</a:t>
            </a:r>
            <a:r>
              <a:rPr lang="en-GB" dirty="0"/>
              <a:t> and interpret the business of the proposed system by studying the user requirements document.</a:t>
            </a:r>
          </a:p>
          <a:p>
            <a:pPr>
              <a:buFont typeface="+mj-lt"/>
              <a:buAutoNum type="arabicPeriod"/>
            </a:pPr>
            <a:r>
              <a:rPr lang="en-GB" b="1" dirty="0"/>
              <a:t>Architecture Design:</a:t>
            </a:r>
            <a:r>
              <a:rPr lang="en-GB" dirty="0"/>
              <a:t> The baseline in selecting the architecture is that it should understand all which typically consists of the list of modules, brief functionality of each module, their interface relationships, dependencies, database tables, architecture diagrams, technology detail, etc. The integration testing model is carried out in a particular phase.</a:t>
            </a:r>
          </a:p>
          <a:p>
            <a:pPr>
              <a:buFont typeface="+mj-lt"/>
              <a:buAutoNum type="arabicPeriod"/>
            </a:pPr>
            <a:r>
              <a:rPr lang="en-GB" b="1" dirty="0"/>
              <a:t>Module Design:</a:t>
            </a:r>
            <a:r>
              <a:rPr lang="en-GB" dirty="0"/>
              <a:t> In the module design phase, the system breaks down into small modules. The detailed design of the modules is specified, which is known as Low-Level Design</a:t>
            </a:r>
          </a:p>
          <a:p>
            <a:pPr>
              <a:buFont typeface="+mj-lt"/>
              <a:buAutoNum type="arabicPeriod"/>
            </a:pPr>
            <a:r>
              <a:rPr lang="en-GB" b="1" dirty="0"/>
              <a:t>Coding Phase:</a:t>
            </a:r>
            <a:r>
              <a:rPr lang="en-GB" dirty="0"/>
              <a:t> After designing, the coding phase is started. Based on the requirements, a suitable programming language is decided. There are some guidelines and standards for coding. Before checking in the repository, the final build is optimized for better performance, and the code goes through many code reviews to check the performance.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42</a:t>
            </a:fld>
            <a:endParaRPr lang="cs-CZ"/>
          </a:p>
        </p:txBody>
      </p:sp>
      <p:pic>
        <p:nvPicPr>
          <p:cNvPr id="10" name="Content Placeholder 7" descr="Chart, diagram, funnel chart&#10;&#10;Description automatically generated">
            <a:extLst>
              <a:ext uri="{FF2B5EF4-FFF2-40B4-BE49-F238E27FC236}">
                <a16:creationId xmlns:a16="http://schemas.microsoft.com/office/drawing/2014/main" id="{21E45DF2-6C08-7B75-744D-870BE6782849}"/>
              </a:ext>
            </a:extLst>
          </p:cNvPr>
          <p:cNvPicPr>
            <a:picLocks noGrp="1" noChangeAspect="1"/>
          </p:cNvPicPr>
          <p:nvPr>
            <p:ph sz="half" idx="2"/>
          </p:nvPr>
        </p:nvPicPr>
        <p:blipFill>
          <a:blip r:embed="rId2"/>
          <a:stretch>
            <a:fillRect/>
          </a:stretch>
        </p:blipFill>
        <p:spPr>
          <a:xfrm>
            <a:off x="8051124" y="2266121"/>
            <a:ext cx="3717236" cy="2973788"/>
          </a:xfrm>
        </p:spPr>
      </p:pic>
    </p:spTree>
    <p:extLst>
      <p:ext uri="{BB962C8B-B14F-4D97-AF65-F5344CB8AC3E}">
        <p14:creationId xmlns:p14="http://schemas.microsoft.com/office/powerpoint/2010/main" val="1082645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708051" cy="4619296"/>
          </a:xfrm>
        </p:spPr>
        <p:txBody>
          <a:bodyPr>
            <a:normAutofit/>
          </a:bodyPr>
          <a:lstStyle/>
          <a:p>
            <a:pPr marL="0" indent="0">
              <a:buNone/>
            </a:pPr>
            <a:r>
              <a:rPr lang="en-GB" b="1" dirty="0"/>
              <a:t>There are the various phases of Validation Phase of V-model:</a:t>
            </a:r>
            <a:endParaRPr lang="en-GB" dirty="0"/>
          </a:p>
          <a:p>
            <a:pPr>
              <a:buFont typeface="+mj-lt"/>
              <a:buAutoNum type="arabicPeriod"/>
            </a:pPr>
            <a:r>
              <a:rPr lang="en-GB" b="1" dirty="0"/>
              <a:t>Unit Testing:</a:t>
            </a:r>
            <a:r>
              <a:rPr lang="en-GB" dirty="0"/>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p>
          <a:p>
            <a:pPr>
              <a:buFont typeface="+mj-lt"/>
              <a:buAutoNum type="arabicPeriod"/>
            </a:pPr>
            <a:r>
              <a:rPr lang="en-GB" b="1" dirty="0"/>
              <a:t>Integration Testing:</a:t>
            </a:r>
            <a:r>
              <a:rPr lang="en-GB" dirty="0"/>
              <a:t> Integration Test Plans are developed during the Architectural Design Phase. These tests verify that groups created and tested independently can coexist and communicate among themselves.</a:t>
            </a:r>
          </a:p>
          <a:p>
            <a:pPr>
              <a:buFont typeface="+mj-lt"/>
              <a:buAutoNum type="arabicPeriod"/>
            </a:pPr>
            <a:r>
              <a:rPr lang="en-GB" b="1" dirty="0"/>
              <a:t>System Testing:</a:t>
            </a:r>
            <a:r>
              <a:rPr lang="en-GB" dirty="0"/>
              <a:t> System Tests Plans are developed during System Design Phase. Unlike Unit and Integration Test Plans, System Tests Plans are composed by the </a:t>
            </a:r>
            <a:r>
              <a:rPr lang="en-GB" dirty="0" err="1"/>
              <a:t>client?s</a:t>
            </a:r>
            <a:r>
              <a:rPr lang="en-GB" dirty="0"/>
              <a:t> business team. System Test ensures that expectations from an application developer are met.</a:t>
            </a:r>
          </a:p>
          <a:p>
            <a:pPr>
              <a:buFont typeface="+mj-lt"/>
              <a:buAutoNum type="arabicPeriod"/>
            </a:pPr>
            <a:r>
              <a:rPr lang="en-GB" b="1" dirty="0"/>
              <a:t>Acceptance Testing:</a:t>
            </a:r>
            <a:r>
              <a:rPr lang="en-GB" dirty="0"/>
              <a:t> Acceptance testing is related to the business requirement analysis part. It includes testing the software product in a user atmosphere. Acceptance tests reveal compatibility problems with the different systems, which are available within the user atmosphere. It conjointly discovers the non-functional problems like load and performance defects within the real user atmosphere.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43</a:t>
            </a:fld>
            <a:endParaRPr lang="cs-CZ"/>
          </a:p>
        </p:txBody>
      </p:sp>
      <p:pic>
        <p:nvPicPr>
          <p:cNvPr id="10" name="Content Placeholder 7" descr="Chart, diagram, funnel chart&#10;&#10;Description automatically generated">
            <a:extLst>
              <a:ext uri="{FF2B5EF4-FFF2-40B4-BE49-F238E27FC236}">
                <a16:creationId xmlns:a16="http://schemas.microsoft.com/office/drawing/2014/main" id="{21E45DF2-6C08-7B75-744D-870BE6782849}"/>
              </a:ext>
            </a:extLst>
          </p:cNvPr>
          <p:cNvPicPr>
            <a:picLocks noGrp="1" noChangeAspect="1"/>
          </p:cNvPicPr>
          <p:nvPr>
            <p:ph sz="half" idx="2"/>
          </p:nvPr>
        </p:nvPicPr>
        <p:blipFill>
          <a:blip r:embed="rId2"/>
          <a:stretch>
            <a:fillRect/>
          </a:stretch>
        </p:blipFill>
        <p:spPr>
          <a:xfrm>
            <a:off x="8051124" y="2266121"/>
            <a:ext cx="3717236" cy="2973788"/>
          </a:xfrm>
        </p:spPr>
      </p:pic>
    </p:spTree>
    <p:extLst>
      <p:ext uri="{BB962C8B-B14F-4D97-AF65-F5344CB8AC3E}">
        <p14:creationId xmlns:p14="http://schemas.microsoft.com/office/powerpoint/2010/main" val="2695008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708051" cy="4619296"/>
          </a:xfrm>
        </p:spPr>
        <p:txBody>
          <a:bodyPr>
            <a:normAutofit/>
          </a:bodyPr>
          <a:lstStyle/>
          <a:p>
            <a:r>
              <a:rPr lang="en-GB" sz="2800" b="1" dirty="0"/>
              <a:t>When to use V-Model?</a:t>
            </a:r>
          </a:p>
          <a:p>
            <a:endParaRPr lang="en-GB" sz="2800" b="1" dirty="0"/>
          </a:p>
          <a:p>
            <a:pPr>
              <a:buFont typeface="Arial" panose="020B0604020202020204" pitchFamily="34" charset="0"/>
              <a:buChar char="•"/>
            </a:pPr>
            <a:r>
              <a:rPr lang="en-GB" sz="2800" dirty="0"/>
              <a:t>When the requirement is well-defined and not ambiguous.</a:t>
            </a:r>
          </a:p>
          <a:p>
            <a:pPr>
              <a:buFont typeface="Arial" panose="020B0604020202020204" pitchFamily="34" charset="0"/>
              <a:buChar char="•"/>
            </a:pPr>
            <a:r>
              <a:rPr lang="en-GB" sz="2800" dirty="0"/>
              <a:t>The V-shaped model should be used for small to medium-sized projects where requirements are clearly defined and fixed.</a:t>
            </a:r>
          </a:p>
          <a:p>
            <a:pPr>
              <a:buFont typeface="Arial" panose="020B0604020202020204" pitchFamily="34" charset="0"/>
              <a:buChar char="•"/>
            </a:pPr>
            <a:r>
              <a:rPr lang="en-GB" sz="2800" dirty="0"/>
              <a:t>The V-shaped model should be chosen when sample technical resources are available with essential technical expertise.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44</a:t>
            </a:fld>
            <a:endParaRPr lang="cs-CZ"/>
          </a:p>
        </p:txBody>
      </p:sp>
      <p:pic>
        <p:nvPicPr>
          <p:cNvPr id="10" name="Content Placeholder 7" descr="Chart, diagram, funnel chart&#10;&#10;Description automatically generated">
            <a:extLst>
              <a:ext uri="{FF2B5EF4-FFF2-40B4-BE49-F238E27FC236}">
                <a16:creationId xmlns:a16="http://schemas.microsoft.com/office/drawing/2014/main" id="{21E45DF2-6C08-7B75-744D-870BE6782849}"/>
              </a:ext>
            </a:extLst>
          </p:cNvPr>
          <p:cNvPicPr>
            <a:picLocks noGrp="1" noChangeAspect="1"/>
          </p:cNvPicPr>
          <p:nvPr>
            <p:ph sz="half" idx="2"/>
          </p:nvPr>
        </p:nvPicPr>
        <p:blipFill>
          <a:blip r:embed="rId2"/>
          <a:stretch>
            <a:fillRect/>
          </a:stretch>
        </p:blipFill>
        <p:spPr>
          <a:xfrm>
            <a:off x="8051124" y="2266121"/>
            <a:ext cx="3717236" cy="2973788"/>
          </a:xfrm>
        </p:spPr>
      </p:pic>
    </p:spTree>
    <p:extLst>
      <p:ext uri="{BB962C8B-B14F-4D97-AF65-F5344CB8AC3E}">
        <p14:creationId xmlns:p14="http://schemas.microsoft.com/office/powerpoint/2010/main" val="3567085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V-Model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708051" cy="4619296"/>
          </a:xfrm>
        </p:spPr>
        <p:txBody>
          <a:bodyPr>
            <a:normAutofit fontScale="62500" lnSpcReduction="20000"/>
          </a:bodyPr>
          <a:lstStyle/>
          <a:p>
            <a:pPr marL="0" indent="0">
              <a:buNone/>
            </a:pPr>
            <a:r>
              <a:rPr lang="en-GB" sz="3200" b="1" dirty="0"/>
              <a:t>Advantages of V-Model:</a:t>
            </a:r>
          </a:p>
          <a:p>
            <a:pPr>
              <a:buFont typeface="+mj-lt"/>
              <a:buAutoNum type="arabicPeriod"/>
            </a:pPr>
            <a:r>
              <a:rPr lang="en-GB" sz="3200" dirty="0"/>
              <a:t>Easy to Understand.</a:t>
            </a:r>
          </a:p>
          <a:p>
            <a:pPr>
              <a:buFont typeface="+mj-lt"/>
              <a:buAutoNum type="arabicPeriod"/>
            </a:pPr>
            <a:r>
              <a:rPr lang="en-GB" sz="3200" dirty="0"/>
              <a:t>Testing Methods like planning and test designing happen well before coding.</a:t>
            </a:r>
          </a:p>
          <a:p>
            <a:pPr>
              <a:buFont typeface="+mj-lt"/>
              <a:buAutoNum type="arabicPeriod"/>
            </a:pPr>
            <a:r>
              <a:rPr lang="en-GB" sz="3200" dirty="0"/>
              <a:t>This saves a lot of time. Hence a higher chance of success over the waterfall model.</a:t>
            </a:r>
          </a:p>
          <a:p>
            <a:pPr>
              <a:buFont typeface="+mj-lt"/>
              <a:buAutoNum type="arabicPeriod"/>
            </a:pPr>
            <a:r>
              <a:rPr lang="en-GB" sz="3200" dirty="0"/>
              <a:t>Avoids the downward flow of the defects.</a:t>
            </a:r>
          </a:p>
          <a:p>
            <a:pPr>
              <a:buFont typeface="+mj-lt"/>
              <a:buAutoNum type="arabicPeriod"/>
            </a:pPr>
            <a:r>
              <a:rPr lang="en-GB" sz="3200" dirty="0"/>
              <a:t>Works well for small plans where requirements are easily understood.</a:t>
            </a:r>
          </a:p>
          <a:p>
            <a:pPr marL="0" indent="0">
              <a:buNone/>
            </a:pPr>
            <a:r>
              <a:rPr lang="en-GB" sz="3200" b="1" dirty="0"/>
              <a:t>Disadvantages of V-Model:</a:t>
            </a:r>
          </a:p>
          <a:p>
            <a:pPr>
              <a:buFont typeface="+mj-lt"/>
              <a:buAutoNum type="arabicPeriod"/>
            </a:pPr>
            <a:r>
              <a:rPr lang="en-GB" sz="3200" dirty="0"/>
              <a:t>Very rigid and least flexible.</a:t>
            </a:r>
          </a:p>
          <a:p>
            <a:pPr>
              <a:buFont typeface="+mj-lt"/>
              <a:buAutoNum type="arabicPeriod"/>
            </a:pPr>
            <a:r>
              <a:rPr lang="en-GB" sz="3200" dirty="0"/>
              <a:t>Not good for a complex project.</a:t>
            </a:r>
          </a:p>
          <a:p>
            <a:pPr>
              <a:buFont typeface="+mj-lt"/>
              <a:buAutoNum type="arabicPeriod"/>
            </a:pPr>
            <a:r>
              <a:rPr lang="en-GB" sz="3200" dirty="0"/>
              <a:t>Software is developed during the implementation stage, so no early prototypes of the software are produced.</a:t>
            </a:r>
          </a:p>
          <a:p>
            <a:pPr>
              <a:buFont typeface="+mj-lt"/>
              <a:buAutoNum type="arabicPeriod"/>
            </a:pPr>
            <a:r>
              <a:rPr lang="en-GB" sz="3200" dirty="0"/>
              <a:t>If any changes happen in the midway, then the test documents along with the required documents have to be updated.</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45</a:t>
            </a:fld>
            <a:endParaRPr lang="cs-CZ"/>
          </a:p>
        </p:txBody>
      </p:sp>
      <p:pic>
        <p:nvPicPr>
          <p:cNvPr id="10" name="Content Placeholder 7" descr="Chart, diagram, funnel chart&#10;&#10;Description automatically generated">
            <a:extLst>
              <a:ext uri="{FF2B5EF4-FFF2-40B4-BE49-F238E27FC236}">
                <a16:creationId xmlns:a16="http://schemas.microsoft.com/office/drawing/2014/main" id="{21E45DF2-6C08-7B75-744D-870BE6782849}"/>
              </a:ext>
            </a:extLst>
          </p:cNvPr>
          <p:cNvPicPr>
            <a:picLocks noGrp="1" noChangeAspect="1"/>
          </p:cNvPicPr>
          <p:nvPr>
            <p:ph sz="half" idx="2"/>
          </p:nvPr>
        </p:nvPicPr>
        <p:blipFill>
          <a:blip r:embed="rId2"/>
          <a:stretch>
            <a:fillRect/>
          </a:stretch>
        </p:blipFill>
        <p:spPr>
          <a:xfrm>
            <a:off x="8051124" y="2266121"/>
            <a:ext cx="3717236" cy="2973788"/>
          </a:xfrm>
        </p:spPr>
      </p:pic>
    </p:spTree>
    <p:extLst>
      <p:ext uri="{BB962C8B-B14F-4D97-AF65-F5344CB8AC3E}">
        <p14:creationId xmlns:p14="http://schemas.microsoft.com/office/powerpoint/2010/main" val="413377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46</a:t>
            </a:fld>
            <a:endParaRPr lang="cs-CZ"/>
          </a:p>
        </p:txBody>
      </p:sp>
      <p:pic>
        <p:nvPicPr>
          <p:cNvPr id="8" name="Content Placeholder 7" descr="Diagram&#10;&#10;Description automatically generated">
            <a:extLst>
              <a:ext uri="{FF2B5EF4-FFF2-40B4-BE49-F238E27FC236}">
                <a16:creationId xmlns:a16="http://schemas.microsoft.com/office/drawing/2014/main" id="{3BD32624-6F05-7AC0-12F0-5DC8ACB7B24C}"/>
              </a:ext>
            </a:extLst>
          </p:cNvPr>
          <p:cNvPicPr>
            <a:picLocks noGrp="1" noChangeAspect="1"/>
          </p:cNvPicPr>
          <p:nvPr>
            <p:ph idx="1"/>
          </p:nvPr>
        </p:nvPicPr>
        <p:blipFill>
          <a:blip r:embed="rId2"/>
          <a:stretch>
            <a:fillRect/>
          </a:stretch>
        </p:blipFill>
        <p:spPr>
          <a:xfrm>
            <a:off x="3156670" y="906222"/>
            <a:ext cx="5709036" cy="5045555"/>
          </a:xfrm>
        </p:spPr>
      </p:pic>
    </p:spTree>
    <p:extLst>
      <p:ext uri="{BB962C8B-B14F-4D97-AF65-F5344CB8AC3E}">
        <p14:creationId xmlns:p14="http://schemas.microsoft.com/office/powerpoint/2010/main" val="1689648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62500" lnSpcReduction="20000"/>
          </a:bodyPr>
          <a:lstStyle/>
          <a:p>
            <a:pPr marL="0" indent="0">
              <a:buNone/>
            </a:pPr>
            <a:r>
              <a:rPr lang="en-GB" sz="4800" b="1" dirty="0"/>
              <a:t>Agile Methods:</a:t>
            </a:r>
          </a:p>
          <a:p>
            <a:pPr marL="0" indent="0">
              <a:buNone/>
            </a:pPr>
            <a:endParaRPr lang="en-GB" sz="4800" b="1" dirty="0"/>
          </a:p>
          <a:p>
            <a:pPr>
              <a:buFont typeface="Arial" panose="020B0604020202020204" pitchFamily="34" charset="0"/>
              <a:buChar char="•"/>
            </a:pPr>
            <a:r>
              <a:rPr lang="en-GB" sz="4800" dirty="0"/>
              <a:t>Scrum</a:t>
            </a:r>
          </a:p>
          <a:p>
            <a:pPr>
              <a:buFont typeface="Arial" panose="020B0604020202020204" pitchFamily="34" charset="0"/>
              <a:buChar char="•"/>
            </a:pPr>
            <a:r>
              <a:rPr lang="en-GB" sz="4800" dirty="0"/>
              <a:t>Crystal</a:t>
            </a:r>
          </a:p>
          <a:p>
            <a:pPr>
              <a:buFont typeface="Arial" panose="020B0604020202020204" pitchFamily="34" charset="0"/>
              <a:buChar char="•"/>
            </a:pPr>
            <a:r>
              <a:rPr lang="en-GB" sz="4800" dirty="0"/>
              <a:t>Dynamic Software Development Method(DSDM)</a:t>
            </a:r>
          </a:p>
          <a:p>
            <a:pPr>
              <a:buFont typeface="Arial" panose="020B0604020202020204" pitchFamily="34" charset="0"/>
              <a:buChar char="•"/>
            </a:pPr>
            <a:r>
              <a:rPr lang="en-GB" sz="4800" dirty="0"/>
              <a:t>Feature Driven Development(FDD)</a:t>
            </a:r>
          </a:p>
          <a:p>
            <a:pPr>
              <a:buFont typeface="Arial" panose="020B0604020202020204" pitchFamily="34" charset="0"/>
              <a:buChar char="•"/>
            </a:pPr>
            <a:r>
              <a:rPr lang="en-GB" sz="4800" dirty="0"/>
              <a:t>Lean Software Development</a:t>
            </a:r>
          </a:p>
          <a:p>
            <a:pPr>
              <a:buFont typeface="Arial" panose="020B0604020202020204" pitchFamily="34" charset="0"/>
              <a:buChar char="•"/>
            </a:pPr>
            <a:r>
              <a:rPr lang="en-GB" sz="4800" dirty="0" err="1"/>
              <a:t>eXtreme</a:t>
            </a:r>
            <a:r>
              <a:rPr lang="en-GB" sz="4800" dirty="0"/>
              <a:t> Programming(XP)</a:t>
            </a:r>
          </a:p>
          <a:p>
            <a:pPr>
              <a:buFont typeface="Arial" panose="020B0604020202020204" pitchFamily="34" charset="0"/>
              <a:buChar char="•"/>
            </a:pPr>
            <a:r>
              <a:rPr lang="en-GB" sz="4800" dirty="0"/>
              <a: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47</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3041786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071946" cy="4619296"/>
          </a:xfrm>
        </p:spPr>
        <p:txBody>
          <a:bodyPr>
            <a:normAutofit fontScale="92500"/>
          </a:bodyPr>
          <a:lstStyle/>
          <a:p>
            <a:pPr marL="0" indent="0">
              <a:buNone/>
            </a:pPr>
            <a:r>
              <a:rPr lang="en-GB" sz="2400" b="1" dirty="0"/>
              <a:t>Scrum</a:t>
            </a:r>
          </a:p>
          <a:p>
            <a:r>
              <a:rPr lang="en-GB" sz="2400" dirty="0"/>
              <a:t>SCRUM is an agile development process focused primarily on ways to manage tasks in team-based development conditions.</a:t>
            </a:r>
          </a:p>
          <a:p>
            <a:pPr marL="0" indent="0">
              <a:buNone/>
            </a:pPr>
            <a:r>
              <a:rPr lang="en-GB" sz="2400" dirty="0"/>
              <a:t>There are three roles in it, and their responsibilities are:</a:t>
            </a:r>
          </a:p>
          <a:p>
            <a:pPr>
              <a:buFont typeface="Arial" panose="020B0604020202020204" pitchFamily="34" charset="0"/>
              <a:buChar char="•"/>
            </a:pPr>
            <a:r>
              <a:rPr lang="en-GB" sz="2400" b="1" dirty="0"/>
              <a:t>Scrum Master:</a:t>
            </a:r>
            <a:r>
              <a:rPr lang="en-GB" sz="2400" dirty="0"/>
              <a:t> The scrum can set up the master team, arrange the meeting and remove obstacles for the process</a:t>
            </a:r>
          </a:p>
          <a:p>
            <a:pPr>
              <a:buFont typeface="Arial" panose="020B0604020202020204" pitchFamily="34" charset="0"/>
              <a:buChar char="•"/>
            </a:pPr>
            <a:r>
              <a:rPr lang="en-GB" sz="2400" b="1" dirty="0"/>
              <a:t>Product owner:</a:t>
            </a:r>
            <a:r>
              <a:rPr lang="en-GB" sz="2400" dirty="0"/>
              <a:t> The product owner makes the product backlog, prioritizes the delay and is responsible for the distribution of functionality on each repetition.</a:t>
            </a:r>
          </a:p>
          <a:p>
            <a:pPr>
              <a:buFont typeface="Arial" panose="020B0604020202020204" pitchFamily="34" charset="0"/>
              <a:buChar char="•"/>
            </a:pPr>
            <a:r>
              <a:rPr lang="en-GB" sz="2400" b="1" dirty="0"/>
              <a:t>Scrum Team:</a:t>
            </a:r>
            <a:r>
              <a:rPr lang="en-GB" sz="2400" dirty="0"/>
              <a:t> The team manages its work and organizes the work to complete the sprint or cycle.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48</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427784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3496" y="780394"/>
            <a:ext cx="11796416" cy="748862"/>
          </a:xfrm>
        </p:spPr>
        <p:txBody>
          <a:bodyPr/>
          <a:lstStyle/>
          <a:p>
            <a:r>
              <a:rPr lang="en-GB" b="1" dirty="0"/>
              <a:t>General Models</a:t>
            </a:r>
            <a:endParaRPr lang="en-GB" dirty="0"/>
          </a:p>
        </p:txBody>
      </p:sp>
      <p:sp>
        <p:nvSpPr>
          <p:cNvPr id="3" name="Text Placeholder 2">
            <a:extLst>
              <a:ext uri="{FF2B5EF4-FFF2-40B4-BE49-F238E27FC236}">
                <a16:creationId xmlns:a16="http://schemas.microsoft.com/office/drawing/2014/main" id="{6FB029B9-E8C5-6312-E7A2-CA7042727C7F}"/>
              </a:ext>
            </a:extLst>
          </p:cNvPr>
          <p:cNvSpPr>
            <a:spLocks noGrp="1"/>
          </p:cNvSpPr>
          <p:nvPr>
            <p:ph type="body" idx="1"/>
          </p:nvPr>
        </p:nvSpPr>
        <p:spPr>
          <a:xfrm>
            <a:off x="203497" y="1694793"/>
            <a:ext cx="11796416" cy="4490855"/>
          </a:xfrm>
        </p:spPr>
        <p:txBody>
          <a:bodyPr>
            <a:normAutofit fontScale="92500"/>
          </a:bodyPr>
          <a:lstStyle/>
          <a:p>
            <a:pPr>
              <a:buFont typeface="+mj-lt"/>
              <a:buAutoNum type="arabicPeriod"/>
            </a:pPr>
            <a:r>
              <a:rPr lang="en-GB" sz="2400" b="1" dirty="0"/>
              <a:t>The waterfall approach:</a:t>
            </a:r>
            <a:r>
              <a:rPr lang="en-GB" sz="2400" dirty="0"/>
              <a:t> This takes the above activities and produces them as separate process phases such as requirements specification, software design, implementation, testing, and so on. After each stage is defined, it is "signed off" and development goes onto the following stage.</a:t>
            </a:r>
          </a:p>
          <a:p>
            <a:pPr>
              <a:buFont typeface="+mj-lt"/>
              <a:buAutoNum type="arabicPeriod"/>
            </a:pPr>
            <a:r>
              <a:rPr lang="en-GB" sz="2400" b="1" dirty="0"/>
              <a:t>Evolutionary development:</a:t>
            </a:r>
            <a:r>
              <a:rPr lang="en-GB" sz="2400" dirty="0"/>
              <a:t> This method interleaves the activities of specification, development, and validation. An initial system is rapidly developed from a very abstract specification. </a:t>
            </a:r>
          </a:p>
          <a:p>
            <a:pPr>
              <a:buFont typeface="+mj-lt"/>
              <a:buAutoNum type="arabicPeriod"/>
            </a:pPr>
            <a:r>
              <a:rPr lang="en-GB" sz="2400" b="1" dirty="0"/>
              <a:t>Formal transformation:</a:t>
            </a:r>
            <a:r>
              <a:rPr lang="en-GB" sz="2400" dirty="0"/>
              <a:t> This method is based on producing a formal mathematical system specification and transforming this specification, using mathematical methods to a program. These transformations are 'correctness preserving.' This means that you can be sure that the developed programs meet its specification.</a:t>
            </a:r>
          </a:p>
          <a:p>
            <a:pPr>
              <a:buFont typeface="+mj-lt"/>
              <a:buAutoNum type="arabicPeriod"/>
            </a:pPr>
            <a:r>
              <a:rPr lang="en-GB" sz="2400" b="1" dirty="0"/>
              <a:t>System assembly from reusable components:</a:t>
            </a:r>
            <a:r>
              <a:rPr lang="en-GB" sz="2400" dirty="0"/>
              <a:t> This method assumes the parts of the system already exist. The system development process target on integrating these parts rather than developing them from scratch.</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lstStyle/>
          <a:p>
            <a:fld id="{97EE6486-B92A-5D40-B65E-EA3DE825AE5B}" type="datetime3">
              <a:rPr lang="cs-CZ" smtClean="0"/>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lstStyle/>
          <a:p>
            <a:fld id="{1EA44BAA-1A06-B141-8215-9D88CF6A7203}" type="slidenum">
              <a:rPr lang="cs-CZ" smtClean="0"/>
              <a:t>4</a:t>
            </a:fld>
            <a:endParaRPr lang="cs-CZ"/>
          </a:p>
        </p:txBody>
      </p:sp>
    </p:spTree>
    <p:extLst>
      <p:ext uri="{BB962C8B-B14F-4D97-AF65-F5344CB8AC3E}">
        <p14:creationId xmlns:p14="http://schemas.microsoft.com/office/powerpoint/2010/main" val="2456208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071946" cy="4619296"/>
          </a:xfrm>
        </p:spPr>
        <p:txBody>
          <a:bodyPr>
            <a:normAutofit/>
          </a:bodyPr>
          <a:lstStyle/>
          <a:p>
            <a:pPr marL="0" indent="0">
              <a:buNone/>
            </a:pPr>
            <a:r>
              <a:rPr lang="en-GB" sz="2800" b="1" dirty="0" err="1"/>
              <a:t>eXtreme</a:t>
            </a:r>
            <a:r>
              <a:rPr lang="en-GB" sz="2800" b="1" dirty="0"/>
              <a:t> Programming(XP)</a:t>
            </a:r>
          </a:p>
          <a:p>
            <a:r>
              <a:rPr lang="en-GB" sz="2800" dirty="0"/>
              <a:t>This type of methodology is used when customers are constantly changing demands or requirements, or when they are not sure about the system's performance.</a:t>
            </a:r>
          </a:p>
          <a:p>
            <a:r>
              <a:rPr lang="en-GB" sz="2800" dirty="0"/>
              <a:t>12 principles</a:t>
            </a:r>
            <a:endParaRPr lang="en-GB" sz="3600" dirty="0"/>
          </a:p>
          <a:p>
            <a:r>
              <a:rPr lang="en-GB" sz="2800" dirty="0"/>
              <a:t>Pair programming</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49</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1650106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071946" cy="4619296"/>
          </a:xfrm>
        </p:spPr>
        <p:txBody>
          <a:bodyPr>
            <a:normAutofit/>
          </a:bodyPr>
          <a:lstStyle/>
          <a:p>
            <a:pPr marL="0" indent="0">
              <a:buNone/>
            </a:pPr>
            <a:r>
              <a:rPr lang="en-GB" sz="2400" b="1" dirty="0"/>
              <a:t>Crystal:</a:t>
            </a:r>
          </a:p>
          <a:p>
            <a:r>
              <a:rPr lang="en-GB" sz="2400" dirty="0"/>
              <a:t>There are three concepts of this method-</a:t>
            </a:r>
          </a:p>
          <a:p>
            <a:pPr>
              <a:buFont typeface="+mj-lt"/>
              <a:buAutoNum type="arabicPeriod"/>
            </a:pPr>
            <a:r>
              <a:rPr lang="en-GB" sz="2400" dirty="0"/>
              <a:t>Chartering: Multi activities are involved in this phase such as making a development team, performing feasibility analysis, developing plans, etc.</a:t>
            </a:r>
          </a:p>
          <a:p>
            <a:pPr>
              <a:buFont typeface="+mj-lt"/>
              <a:buAutoNum type="arabicPeriod"/>
            </a:pPr>
            <a:r>
              <a:rPr lang="en-GB" sz="2400" dirty="0"/>
              <a:t>Cyclic delivery: under this, two more cycles consist, these are: </a:t>
            </a:r>
          </a:p>
          <a:p>
            <a:pPr marL="742950" lvl="1" indent="-285750">
              <a:buFont typeface="+mj-lt"/>
              <a:buAutoNum type="arabicPeriod"/>
            </a:pPr>
            <a:r>
              <a:rPr lang="en-GB" dirty="0">
                <a:solidFill>
                  <a:srgbClr val="00A499"/>
                </a:solidFill>
                <a:latin typeface="Calibri" panose="020F0502020204030204" pitchFamily="34" charset="0"/>
                <a:cs typeface="Calibri" panose="020F0502020204030204" pitchFamily="34" charset="0"/>
              </a:rPr>
              <a:t>Team updates the release plan.</a:t>
            </a:r>
          </a:p>
          <a:p>
            <a:pPr marL="742950" lvl="1" indent="-285750">
              <a:buFont typeface="+mj-lt"/>
              <a:buAutoNum type="arabicPeriod"/>
            </a:pPr>
            <a:r>
              <a:rPr lang="en-GB" dirty="0">
                <a:solidFill>
                  <a:srgbClr val="00A499"/>
                </a:solidFill>
                <a:latin typeface="Calibri" panose="020F0502020204030204" pitchFamily="34" charset="0"/>
                <a:cs typeface="Calibri" panose="020F0502020204030204" pitchFamily="34" charset="0"/>
              </a:rPr>
              <a:t>Integrated product delivers to the users.</a:t>
            </a:r>
          </a:p>
          <a:p>
            <a:pPr>
              <a:buFont typeface="+mj-lt"/>
              <a:buAutoNum type="arabicPeriod"/>
            </a:pPr>
            <a:r>
              <a:rPr lang="en-GB" sz="2400" dirty="0"/>
              <a:t>Wrap up: According to the user environment, this phase performs deployment, and post-deployment.</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50</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3592890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071946" cy="4619296"/>
          </a:xfrm>
        </p:spPr>
        <p:txBody>
          <a:bodyPr>
            <a:normAutofit/>
          </a:bodyPr>
          <a:lstStyle/>
          <a:p>
            <a:pPr marL="0" indent="0">
              <a:buNone/>
            </a:pPr>
            <a:r>
              <a:rPr lang="en-GB" sz="2800" b="1" dirty="0"/>
              <a:t>When to use the Agile Model?</a:t>
            </a:r>
          </a:p>
          <a:p>
            <a:pPr>
              <a:buFont typeface="Arial" panose="020B0604020202020204" pitchFamily="34" charset="0"/>
              <a:buChar char="•"/>
            </a:pPr>
            <a:endParaRPr lang="en-GB" sz="2800" dirty="0"/>
          </a:p>
          <a:p>
            <a:pPr>
              <a:buFont typeface="Arial" panose="020B0604020202020204" pitchFamily="34" charset="0"/>
              <a:buChar char="•"/>
            </a:pPr>
            <a:r>
              <a:rPr lang="en-GB" sz="2800" dirty="0"/>
              <a:t>When frequent changes are required.</a:t>
            </a:r>
          </a:p>
          <a:p>
            <a:pPr>
              <a:buFont typeface="Arial" panose="020B0604020202020204" pitchFamily="34" charset="0"/>
              <a:buChar char="•"/>
            </a:pPr>
            <a:r>
              <a:rPr lang="en-GB" sz="2800" dirty="0"/>
              <a:t>When a highly qualified and experienced team is available.</a:t>
            </a:r>
          </a:p>
          <a:p>
            <a:pPr>
              <a:buFont typeface="Arial" panose="020B0604020202020204" pitchFamily="34" charset="0"/>
              <a:buChar char="•"/>
            </a:pPr>
            <a:r>
              <a:rPr lang="en-GB" sz="2800" dirty="0"/>
              <a:t>When a customer is ready to have a meeting with a software team all the time.</a:t>
            </a:r>
          </a:p>
          <a:p>
            <a:pPr>
              <a:buFont typeface="Arial" panose="020B0604020202020204" pitchFamily="34" charset="0"/>
              <a:buChar char="•"/>
            </a:pPr>
            <a:r>
              <a:rPr lang="en-GB" sz="2800" dirty="0"/>
              <a:t>When project size is small.</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51</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1541949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Agile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7071946" cy="4619296"/>
          </a:xfrm>
        </p:spPr>
        <p:txBody>
          <a:bodyPr>
            <a:normAutofit fontScale="62500" lnSpcReduction="20000"/>
          </a:bodyPr>
          <a:lstStyle/>
          <a:p>
            <a:pPr marL="0" indent="0">
              <a:buNone/>
            </a:pPr>
            <a:r>
              <a:rPr lang="en-GB" sz="3200" b="1" dirty="0"/>
              <a:t>Advantages of Agile Method:</a:t>
            </a:r>
          </a:p>
          <a:p>
            <a:pPr>
              <a:buFont typeface="+mj-lt"/>
              <a:buAutoNum type="arabicPeriod"/>
            </a:pPr>
            <a:r>
              <a:rPr lang="en-GB" sz="3200" dirty="0"/>
              <a:t>Frequent Delivery </a:t>
            </a:r>
          </a:p>
          <a:p>
            <a:pPr>
              <a:buFont typeface="+mj-lt"/>
              <a:buAutoNum type="arabicPeriod"/>
            </a:pPr>
            <a:r>
              <a:rPr lang="en-GB" sz="3200" dirty="0"/>
              <a:t>Face-to-Face Communication with clients.</a:t>
            </a:r>
          </a:p>
          <a:p>
            <a:pPr>
              <a:buFont typeface="+mj-lt"/>
              <a:buAutoNum type="arabicPeriod"/>
            </a:pPr>
            <a:r>
              <a:rPr lang="en-GB" sz="3200" dirty="0"/>
              <a:t>Efficient design and fulfils the business requirement.</a:t>
            </a:r>
          </a:p>
          <a:p>
            <a:pPr>
              <a:buFont typeface="+mj-lt"/>
              <a:buAutoNum type="arabicPeriod"/>
            </a:pPr>
            <a:r>
              <a:rPr lang="en-GB" sz="3200" dirty="0"/>
              <a:t>Anytime changes are acceptable.</a:t>
            </a:r>
          </a:p>
          <a:p>
            <a:pPr>
              <a:buFont typeface="+mj-lt"/>
              <a:buAutoNum type="arabicPeriod"/>
            </a:pPr>
            <a:r>
              <a:rPr lang="en-GB" sz="3200" dirty="0"/>
              <a:t>It reduces total development time.</a:t>
            </a:r>
          </a:p>
          <a:p>
            <a:pPr marL="0" indent="0">
              <a:buNone/>
            </a:pPr>
            <a:endParaRPr lang="en-GB" sz="3200" b="1" dirty="0"/>
          </a:p>
          <a:p>
            <a:pPr marL="0" indent="0">
              <a:buNone/>
            </a:pPr>
            <a:r>
              <a:rPr lang="en-GB" sz="3200" b="1" dirty="0"/>
              <a:t>Disadvantages of Agile Model:</a:t>
            </a:r>
          </a:p>
          <a:p>
            <a:pPr>
              <a:buFont typeface="+mj-lt"/>
              <a:buAutoNum type="arabicPeriod"/>
            </a:pPr>
            <a:r>
              <a:rPr lang="en-GB" sz="3200" dirty="0"/>
              <a:t>The shortage of formal documents might create confusion and crucial decisions taken throughout various phases can be misinterpreted at any time by different team members.</a:t>
            </a:r>
          </a:p>
          <a:p>
            <a:pPr>
              <a:buFont typeface="+mj-lt"/>
              <a:buAutoNum type="arabicPeriod"/>
            </a:pPr>
            <a:r>
              <a:rPr lang="en-GB" sz="3200" dirty="0"/>
              <a:t>Due to the lack of proper documentation, once the project completes and the developers are allotted to another project, maintenance of the finished project can become a difficulty.</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52</a:t>
            </a:fld>
            <a:endParaRPr lang="cs-CZ"/>
          </a:p>
        </p:txBody>
      </p:sp>
      <p:pic>
        <p:nvPicPr>
          <p:cNvPr id="7" name="Content Placeholder 7" descr="Diagram&#10;&#10;Description automatically generated">
            <a:extLst>
              <a:ext uri="{FF2B5EF4-FFF2-40B4-BE49-F238E27FC236}">
                <a16:creationId xmlns:a16="http://schemas.microsoft.com/office/drawing/2014/main" id="{8E02EEAC-E8D3-0FDC-D563-B3A788FA9453}"/>
              </a:ext>
            </a:extLst>
          </p:cNvPr>
          <p:cNvPicPr>
            <a:picLocks noGrp="1" noChangeAspect="1"/>
          </p:cNvPicPr>
          <p:nvPr>
            <p:ph sz="half" idx="2"/>
          </p:nvPr>
        </p:nvPicPr>
        <p:blipFill>
          <a:blip r:embed="rId2"/>
          <a:stretch>
            <a:fillRect/>
          </a:stretch>
        </p:blipFill>
        <p:spPr>
          <a:xfrm>
            <a:off x="7522907" y="2005324"/>
            <a:ext cx="3523809" cy="3114286"/>
          </a:xfrm>
        </p:spPr>
      </p:pic>
    </p:spTree>
    <p:extLst>
      <p:ext uri="{BB962C8B-B14F-4D97-AF65-F5344CB8AC3E}">
        <p14:creationId xmlns:p14="http://schemas.microsoft.com/office/powerpoint/2010/main" val="345508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Big Bang Model</a:t>
            </a:r>
            <a:endParaRPr lang="en-GB"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53</a:t>
            </a:fld>
            <a:endParaRPr lang="cs-CZ"/>
          </a:p>
        </p:txBody>
      </p:sp>
      <p:pic>
        <p:nvPicPr>
          <p:cNvPr id="8" name="Content Placeholder 7" descr="Diagram&#10;&#10;Description automatically generated">
            <a:extLst>
              <a:ext uri="{FF2B5EF4-FFF2-40B4-BE49-F238E27FC236}">
                <a16:creationId xmlns:a16="http://schemas.microsoft.com/office/drawing/2014/main" id="{2A91A938-660E-DF1D-3F53-1B3D01D87E05}"/>
              </a:ext>
            </a:extLst>
          </p:cNvPr>
          <p:cNvPicPr>
            <a:picLocks noGrp="1" noChangeAspect="1"/>
          </p:cNvPicPr>
          <p:nvPr>
            <p:ph idx="1"/>
          </p:nvPr>
        </p:nvPicPr>
        <p:blipFill>
          <a:blip r:embed="rId2"/>
          <a:stretch>
            <a:fillRect/>
          </a:stretch>
        </p:blipFill>
        <p:spPr>
          <a:xfrm>
            <a:off x="2102069" y="1487571"/>
            <a:ext cx="7198296" cy="4742738"/>
          </a:xfrm>
        </p:spPr>
      </p:pic>
    </p:spTree>
    <p:extLst>
      <p:ext uri="{BB962C8B-B14F-4D97-AF65-F5344CB8AC3E}">
        <p14:creationId xmlns:p14="http://schemas.microsoft.com/office/powerpoint/2010/main" val="1992981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Big Bang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85000" lnSpcReduction="20000"/>
          </a:bodyPr>
          <a:lstStyle/>
          <a:p>
            <a:r>
              <a:rPr lang="en-GB" sz="3600" dirty="0"/>
              <a:t>In this model, developers do not follow any specific process. </a:t>
            </a:r>
          </a:p>
          <a:p>
            <a:r>
              <a:rPr lang="en-GB" sz="3600" dirty="0"/>
              <a:t>Development begins with the necessary funds and efforts in the form of inputs.</a:t>
            </a:r>
          </a:p>
          <a:p>
            <a:r>
              <a:rPr lang="en-GB" sz="3600" dirty="0"/>
              <a:t> And the result may or may not be as per the customer's requirement, because in this model, even the customer requirements are not defined.</a:t>
            </a:r>
          </a:p>
          <a:p>
            <a:r>
              <a:rPr lang="en-GB" sz="3600" dirty="0"/>
              <a:t>This model is ideal for small projects like academic projects or practical projects. One or two developers can work together on this model.</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54</a:t>
            </a:fld>
            <a:endParaRPr lang="cs-CZ"/>
          </a:p>
        </p:txBody>
      </p:sp>
      <p:pic>
        <p:nvPicPr>
          <p:cNvPr id="7" name="Content Placeholder 7" descr="Diagram&#10;&#10;Description automatically generated">
            <a:extLst>
              <a:ext uri="{FF2B5EF4-FFF2-40B4-BE49-F238E27FC236}">
                <a16:creationId xmlns:a16="http://schemas.microsoft.com/office/drawing/2014/main" id="{076AD368-04EE-EF10-9299-DE9736F9FB60}"/>
              </a:ext>
            </a:extLst>
          </p:cNvPr>
          <p:cNvPicPr>
            <a:picLocks noGrp="1" noChangeAspect="1"/>
          </p:cNvPicPr>
          <p:nvPr>
            <p:ph sz="half" idx="2"/>
          </p:nvPr>
        </p:nvPicPr>
        <p:blipFill>
          <a:blip r:embed="rId2"/>
          <a:stretch>
            <a:fillRect/>
          </a:stretch>
        </p:blipFill>
        <p:spPr>
          <a:xfrm>
            <a:off x="7291286" y="2759103"/>
            <a:ext cx="4253501" cy="2802502"/>
          </a:xfrm>
        </p:spPr>
      </p:pic>
    </p:spTree>
    <p:extLst>
      <p:ext uri="{BB962C8B-B14F-4D97-AF65-F5344CB8AC3E}">
        <p14:creationId xmlns:p14="http://schemas.microsoft.com/office/powerpoint/2010/main" val="1438293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Big Bang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a:bodyPr>
          <a:lstStyle/>
          <a:p>
            <a:pPr marL="0" indent="0">
              <a:buNone/>
            </a:pPr>
            <a:r>
              <a:rPr lang="en-GB" sz="2800" b="1" dirty="0"/>
              <a:t>When to use Big Bang Model?</a:t>
            </a:r>
          </a:p>
          <a:p>
            <a:endParaRPr lang="en-GB" sz="2800" dirty="0"/>
          </a:p>
          <a:p>
            <a:r>
              <a:rPr lang="en-GB" sz="2800" dirty="0"/>
              <a:t>Project is small like an academic project or a practical project. </a:t>
            </a:r>
          </a:p>
          <a:p>
            <a:r>
              <a:rPr lang="en-GB" sz="2800" dirty="0"/>
              <a:t>Developer team is small and when requirements are not defined, the release date is not confirmed or given by the customer.</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55</a:t>
            </a:fld>
            <a:endParaRPr lang="cs-CZ"/>
          </a:p>
        </p:txBody>
      </p:sp>
      <p:pic>
        <p:nvPicPr>
          <p:cNvPr id="7" name="Content Placeholder 7" descr="Diagram&#10;&#10;Description automatically generated">
            <a:extLst>
              <a:ext uri="{FF2B5EF4-FFF2-40B4-BE49-F238E27FC236}">
                <a16:creationId xmlns:a16="http://schemas.microsoft.com/office/drawing/2014/main" id="{076AD368-04EE-EF10-9299-DE9736F9FB60}"/>
              </a:ext>
            </a:extLst>
          </p:cNvPr>
          <p:cNvPicPr>
            <a:picLocks noGrp="1" noChangeAspect="1"/>
          </p:cNvPicPr>
          <p:nvPr>
            <p:ph sz="half" idx="2"/>
          </p:nvPr>
        </p:nvPicPr>
        <p:blipFill>
          <a:blip r:embed="rId2"/>
          <a:stretch>
            <a:fillRect/>
          </a:stretch>
        </p:blipFill>
        <p:spPr>
          <a:xfrm>
            <a:off x="7291286" y="2759103"/>
            <a:ext cx="4253501" cy="2802502"/>
          </a:xfrm>
        </p:spPr>
      </p:pic>
    </p:spTree>
    <p:extLst>
      <p:ext uri="{BB962C8B-B14F-4D97-AF65-F5344CB8AC3E}">
        <p14:creationId xmlns:p14="http://schemas.microsoft.com/office/powerpoint/2010/main" val="1527468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Big Bang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0000" lnSpcReduction="20000"/>
          </a:bodyPr>
          <a:lstStyle/>
          <a:p>
            <a:pPr marL="0" indent="0">
              <a:buNone/>
            </a:pPr>
            <a:r>
              <a:rPr lang="en-GB" sz="3600" b="1" dirty="0"/>
              <a:t>Advantages of Big Bang Model:</a:t>
            </a:r>
          </a:p>
          <a:p>
            <a:pPr>
              <a:buFont typeface="+mj-lt"/>
              <a:buAutoNum type="arabicPeriod"/>
            </a:pPr>
            <a:r>
              <a:rPr lang="en-GB" sz="3600" dirty="0"/>
              <a:t>There is no planning required.</a:t>
            </a:r>
          </a:p>
          <a:p>
            <a:pPr>
              <a:buFont typeface="+mj-lt"/>
              <a:buAutoNum type="arabicPeriod"/>
            </a:pPr>
            <a:r>
              <a:rPr lang="en-GB" sz="3600" dirty="0"/>
              <a:t>Simple Model.</a:t>
            </a:r>
          </a:p>
          <a:p>
            <a:pPr>
              <a:buFont typeface="+mj-lt"/>
              <a:buAutoNum type="arabicPeriod"/>
            </a:pPr>
            <a:r>
              <a:rPr lang="en-GB" sz="3600" dirty="0"/>
              <a:t>Few resources are required.</a:t>
            </a:r>
          </a:p>
          <a:p>
            <a:pPr>
              <a:buFont typeface="+mj-lt"/>
              <a:buAutoNum type="arabicPeriod"/>
            </a:pPr>
            <a:r>
              <a:rPr lang="en-GB" sz="3600" dirty="0"/>
              <a:t>Easy to manage.</a:t>
            </a:r>
          </a:p>
          <a:p>
            <a:pPr>
              <a:buFont typeface="+mj-lt"/>
              <a:buAutoNum type="arabicPeriod"/>
            </a:pPr>
            <a:r>
              <a:rPr lang="en-GB" sz="3600" dirty="0"/>
              <a:t>Flexible for developers.</a:t>
            </a:r>
          </a:p>
          <a:p>
            <a:pPr>
              <a:buFont typeface="+mj-lt"/>
              <a:buAutoNum type="arabicPeriod"/>
            </a:pPr>
            <a:endParaRPr lang="en-GB" sz="3600" dirty="0"/>
          </a:p>
          <a:p>
            <a:pPr marL="0" indent="0">
              <a:buNone/>
            </a:pPr>
            <a:r>
              <a:rPr lang="en-GB" sz="3600" b="1" dirty="0"/>
              <a:t>Disadvantages of Big Bang Model:</a:t>
            </a:r>
          </a:p>
          <a:p>
            <a:pPr>
              <a:buFont typeface="+mj-lt"/>
              <a:buAutoNum type="arabicPeriod"/>
            </a:pPr>
            <a:r>
              <a:rPr lang="en-GB" sz="3600" dirty="0"/>
              <a:t>There are high risks and uncertainty.</a:t>
            </a:r>
          </a:p>
          <a:p>
            <a:pPr>
              <a:buFont typeface="+mj-lt"/>
              <a:buAutoNum type="arabicPeriod"/>
            </a:pPr>
            <a:r>
              <a:rPr lang="en-GB" sz="3600" dirty="0"/>
              <a:t>Not acceptable for a large project.</a:t>
            </a:r>
          </a:p>
          <a:p>
            <a:pPr>
              <a:buFont typeface="+mj-lt"/>
              <a:buAutoNum type="arabicPeriod"/>
            </a:pPr>
            <a:r>
              <a:rPr lang="en-GB" sz="3600" dirty="0"/>
              <a:t>If requirements are not clear that can cause very expensive.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56</a:t>
            </a:fld>
            <a:endParaRPr lang="cs-CZ"/>
          </a:p>
        </p:txBody>
      </p:sp>
      <p:pic>
        <p:nvPicPr>
          <p:cNvPr id="7" name="Content Placeholder 7" descr="Diagram&#10;&#10;Description automatically generated">
            <a:extLst>
              <a:ext uri="{FF2B5EF4-FFF2-40B4-BE49-F238E27FC236}">
                <a16:creationId xmlns:a16="http://schemas.microsoft.com/office/drawing/2014/main" id="{076AD368-04EE-EF10-9299-DE9736F9FB60}"/>
              </a:ext>
            </a:extLst>
          </p:cNvPr>
          <p:cNvPicPr>
            <a:picLocks noGrp="1" noChangeAspect="1"/>
          </p:cNvPicPr>
          <p:nvPr>
            <p:ph sz="half" idx="2"/>
          </p:nvPr>
        </p:nvPicPr>
        <p:blipFill>
          <a:blip r:embed="rId2"/>
          <a:stretch>
            <a:fillRect/>
          </a:stretch>
        </p:blipFill>
        <p:spPr>
          <a:xfrm>
            <a:off x="7291286" y="2759103"/>
            <a:ext cx="4253501" cy="2802502"/>
          </a:xfrm>
        </p:spPr>
      </p:pic>
    </p:spTree>
    <p:extLst>
      <p:ext uri="{BB962C8B-B14F-4D97-AF65-F5344CB8AC3E}">
        <p14:creationId xmlns:p14="http://schemas.microsoft.com/office/powerpoint/2010/main" val="2717710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57</a:t>
            </a:fld>
            <a:endParaRPr lang="cs-CZ"/>
          </a:p>
        </p:txBody>
      </p:sp>
      <p:pic>
        <p:nvPicPr>
          <p:cNvPr id="8" name="Content Placeholder 7" descr="Diagram&#10;&#10;Description automatically generated">
            <a:extLst>
              <a:ext uri="{FF2B5EF4-FFF2-40B4-BE49-F238E27FC236}">
                <a16:creationId xmlns:a16="http://schemas.microsoft.com/office/drawing/2014/main" id="{99513CE8-B9DB-62B5-2E72-93711E36C42F}"/>
              </a:ext>
            </a:extLst>
          </p:cNvPr>
          <p:cNvPicPr>
            <a:picLocks noGrp="1" noChangeAspect="1"/>
          </p:cNvPicPr>
          <p:nvPr>
            <p:ph idx="1"/>
          </p:nvPr>
        </p:nvPicPr>
        <p:blipFill>
          <a:blip r:embed="rId2"/>
          <a:stretch>
            <a:fillRect/>
          </a:stretch>
        </p:blipFill>
        <p:spPr>
          <a:xfrm>
            <a:off x="2029708" y="1624013"/>
            <a:ext cx="8142110" cy="4579937"/>
          </a:xfrm>
        </p:spPr>
      </p:pic>
    </p:spTree>
    <p:extLst>
      <p:ext uri="{BB962C8B-B14F-4D97-AF65-F5344CB8AC3E}">
        <p14:creationId xmlns:p14="http://schemas.microsoft.com/office/powerpoint/2010/main" val="3574764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a:bodyPr>
          <a:lstStyle/>
          <a:p>
            <a:r>
              <a:rPr lang="en-GB" sz="3200" dirty="0"/>
              <a:t>set of practices that combines software development (Dev) and IT operations (Ops)</a:t>
            </a:r>
          </a:p>
          <a:p>
            <a:r>
              <a:rPr lang="en-GB" sz="3200" dirty="0"/>
              <a:t>aims to shorten the systems development life cycle and provide continuous delivery with high software quality</a:t>
            </a:r>
          </a:p>
          <a:p>
            <a:r>
              <a:rPr lang="en-GB" sz="3200" dirty="0"/>
              <a:t>DevOps is complementary to Agile software development, several DevOps aspects came from the Agile way of working.</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58</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33170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3497" y="654743"/>
            <a:ext cx="11798620" cy="706788"/>
          </a:xfrm>
        </p:spPr>
        <p:txBody>
          <a:bodyPr anchor="b">
            <a:normAutofit/>
          </a:bodyPr>
          <a:lstStyle/>
          <a:p>
            <a:r>
              <a:rPr lang="en-GB" b="1" dirty="0"/>
              <a:t>Software vs Program</a:t>
            </a:r>
            <a:endParaRPr lang="en-GB" dirty="0"/>
          </a:p>
        </p:txBody>
      </p:sp>
      <p:pic>
        <p:nvPicPr>
          <p:cNvPr id="5" name="Picture 4">
            <a:extLst>
              <a:ext uri="{FF2B5EF4-FFF2-40B4-BE49-F238E27FC236}">
                <a16:creationId xmlns:a16="http://schemas.microsoft.com/office/drawing/2014/main" id="{D7D3A653-A32C-C903-7091-F8A965DD075B}"/>
              </a:ext>
            </a:extLst>
          </p:cNvPr>
          <p:cNvPicPr>
            <a:picLocks noChangeAspect="1"/>
          </p:cNvPicPr>
          <p:nvPr/>
        </p:nvPicPr>
        <p:blipFill>
          <a:blip r:embed="rId2"/>
          <a:stretch>
            <a:fillRect/>
          </a:stretch>
        </p:blipFill>
        <p:spPr>
          <a:xfrm>
            <a:off x="2770124" y="1623848"/>
            <a:ext cx="6660959" cy="4579410"/>
          </a:xfrm>
          <a:prstGeom prst="rect">
            <a:avLst/>
          </a:prstGeom>
          <a:noFill/>
        </p:spPr>
      </p:pic>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a:xfrm>
            <a:off x="203497" y="6356350"/>
            <a:ext cx="926054" cy="312738"/>
          </a:xfrm>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a:xfrm>
            <a:off x="11352213" y="6356349"/>
            <a:ext cx="612775" cy="312739"/>
          </a:xfrm>
        </p:spPr>
        <p:txBody>
          <a:bodyPr anchor="ctr">
            <a:normAutofit/>
          </a:bodyPr>
          <a:lstStyle/>
          <a:p>
            <a:pPr>
              <a:spcAft>
                <a:spcPts val="600"/>
              </a:spcAft>
            </a:pPr>
            <a:fld id="{1EA44BAA-1A06-B141-8215-9D88CF6A7203}" type="slidenum">
              <a:rPr lang="cs-CZ" smtClean="0"/>
              <a:pPr>
                <a:spcAft>
                  <a:spcPts val="600"/>
                </a:spcAft>
              </a:pPr>
              <a:t>5</a:t>
            </a:fld>
            <a:endParaRPr lang="cs-CZ"/>
          </a:p>
        </p:txBody>
      </p:sp>
    </p:spTree>
    <p:extLst>
      <p:ext uri="{BB962C8B-B14F-4D97-AF65-F5344CB8AC3E}">
        <p14:creationId xmlns:p14="http://schemas.microsoft.com/office/powerpoint/2010/main" val="35696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0000" lnSpcReduction="20000"/>
          </a:bodyPr>
          <a:lstStyle/>
          <a:p>
            <a:pPr>
              <a:buFont typeface="Arial" panose="020B0604020202020204" pitchFamily="34" charset="0"/>
              <a:buChar char="•"/>
            </a:pPr>
            <a:r>
              <a:rPr lang="en-GB" sz="3600" b="1" dirty="0"/>
              <a:t>Automation</a:t>
            </a:r>
            <a:r>
              <a:rPr lang="en-GB" sz="3600" dirty="0"/>
              <a:t>: Automate everything, such as workflows, testing new code, and how your infrastructure is provisioned to cut down on waste and overwork.</a:t>
            </a:r>
          </a:p>
          <a:p>
            <a:pPr>
              <a:buFont typeface="Arial" panose="020B0604020202020204" pitchFamily="34" charset="0"/>
              <a:buChar char="•"/>
            </a:pPr>
            <a:r>
              <a:rPr lang="en-GB" sz="3600" b="1" dirty="0"/>
              <a:t>Iteration</a:t>
            </a:r>
            <a:r>
              <a:rPr lang="en-GB" sz="3600" dirty="0"/>
              <a:t>: Write small chunks of code during a time-box sprint to support releases and sub-releases that increases the speed and frequency of deployments.</a:t>
            </a:r>
          </a:p>
          <a:p>
            <a:pPr>
              <a:buFont typeface="Arial" panose="020B0604020202020204" pitchFamily="34" charset="0"/>
              <a:buChar char="•"/>
            </a:pPr>
            <a:r>
              <a:rPr lang="en-GB" sz="3600" b="1" dirty="0"/>
              <a:t>Continuous improvement</a:t>
            </a:r>
            <a:r>
              <a:rPr lang="en-GB" sz="3600" dirty="0"/>
              <a:t>: Continuously test, learn from failures, and act on feedback in order to optimize performance, cost, and time to deployment. </a:t>
            </a:r>
          </a:p>
          <a:p>
            <a:pPr>
              <a:buFont typeface="Arial" panose="020B0604020202020204" pitchFamily="34" charset="0"/>
              <a:buChar char="•"/>
            </a:pPr>
            <a:r>
              <a:rPr lang="en-GB" sz="3600" b="1" dirty="0"/>
              <a:t>Collaboration</a:t>
            </a:r>
            <a:r>
              <a:rPr lang="en-GB" sz="3600" dirty="0"/>
              <a:t>: Unite teams, foster communication and breakdown silos between development, IT operations, and quality assurance.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59</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3768347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0000" lnSpcReduction="20000"/>
          </a:bodyPr>
          <a:lstStyle/>
          <a:p>
            <a:pPr>
              <a:buFont typeface="Arial" panose="020B0604020202020204" pitchFamily="34" charset="0"/>
              <a:buChar char="•"/>
            </a:pPr>
            <a:r>
              <a:rPr lang="en-GB" sz="3600" b="1" dirty="0"/>
              <a:t>Automation</a:t>
            </a:r>
            <a:r>
              <a:rPr lang="en-GB" sz="3600" dirty="0"/>
              <a:t>: Automate everything, such as workflows, testing new code, and how your infrastructure is provisioned to cut down on waste and overwork.</a:t>
            </a:r>
          </a:p>
          <a:p>
            <a:pPr>
              <a:buFont typeface="Arial" panose="020B0604020202020204" pitchFamily="34" charset="0"/>
              <a:buChar char="•"/>
            </a:pPr>
            <a:r>
              <a:rPr lang="en-GB" sz="3600" b="1" dirty="0"/>
              <a:t>Iteration</a:t>
            </a:r>
            <a:r>
              <a:rPr lang="en-GB" sz="3600" dirty="0"/>
              <a:t>: Write small chunks of code during a time-box sprint to support releases and sub-releases that increases the speed and frequency of deployments.</a:t>
            </a:r>
          </a:p>
          <a:p>
            <a:pPr>
              <a:buFont typeface="Arial" panose="020B0604020202020204" pitchFamily="34" charset="0"/>
              <a:buChar char="•"/>
            </a:pPr>
            <a:r>
              <a:rPr lang="en-GB" sz="3600" b="1" dirty="0"/>
              <a:t>Continuous improvement</a:t>
            </a:r>
            <a:r>
              <a:rPr lang="en-GB" sz="3600" dirty="0"/>
              <a:t>: Continuously test, learn from failures, and act on feedback in order to optimize performance, cost, and time to deployment. </a:t>
            </a:r>
          </a:p>
          <a:p>
            <a:pPr>
              <a:buFont typeface="Arial" panose="020B0604020202020204" pitchFamily="34" charset="0"/>
              <a:buChar char="•"/>
            </a:pPr>
            <a:r>
              <a:rPr lang="en-GB" sz="3600" b="1" dirty="0"/>
              <a:t>Collaboration</a:t>
            </a:r>
            <a:r>
              <a:rPr lang="en-GB" sz="3600" dirty="0"/>
              <a:t>: Unite teams, foster communication and breakdown silos between development, IT operations, and quality assurance.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60</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82385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62500" lnSpcReduction="20000"/>
          </a:bodyPr>
          <a:lstStyle/>
          <a:p>
            <a:pPr marL="0" indent="0">
              <a:buNone/>
            </a:pPr>
            <a:r>
              <a:rPr lang="en-GB" sz="4000" b="1" dirty="0"/>
              <a:t>Planning. </a:t>
            </a:r>
          </a:p>
          <a:p>
            <a:r>
              <a:rPr lang="en-GB" sz="4000" dirty="0"/>
              <a:t>This stage is where development and IT operations teams -- along with other stakeholders  </a:t>
            </a:r>
          </a:p>
          <a:p>
            <a:pPr lvl="1"/>
            <a:r>
              <a:rPr lang="en-GB" sz="4000" dirty="0">
                <a:solidFill>
                  <a:srgbClr val="00A499"/>
                </a:solidFill>
                <a:latin typeface="Calibri" panose="020F0502020204030204" pitchFamily="34" charset="0"/>
                <a:cs typeface="Calibri" panose="020F0502020204030204" pitchFamily="34" charset="0"/>
              </a:rPr>
              <a:t>determine the set of features desired, accompanied by an iteration value and criteria for each project phase. Developers, system administrators, product management, marketing staff and technical writers all need a seat at the table to collaborate on the development plan.</a:t>
            </a:r>
          </a:p>
          <a:p>
            <a:r>
              <a:rPr lang="en-GB" sz="4000" dirty="0"/>
              <a:t>Project plans should reside in a secure, centralized repository, such as Atlassian Jira or Confluence. And every team member should have access to the project plans at any time from any place.</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61</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32181780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47500" lnSpcReduction="20000"/>
          </a:bodyPr>
          <a:lstStyle/>
          <a:p>
            <a:pPr marL="0" indent="0">
              <a:buNone/>
            </a:pPr>
            <a:r>
              <a:rPr lang="en-GB" sz="4400" b="1" dirty="0"/>
              <a:t>Code and build</a:t>
            </a:r>
          </a:p>
          <a:p>
            <a:r>
              <a:rPr lang="en-GB" sz="4400" dirty="0"/>
              <a:t>Some teams treat code and build as separate phases. Determine what works best for your organization. Don't be afraid to iterate on these elements of your DevOps process, depending on staffing availability and other project factors.</a:t>
            </a:r>
          </a:p>
          <a:p>
            <a:r>
              <a:rPr lang="en-GB" sz="4400" dirty="0"/>
              <a:t>In the code phase, developers perform their assigned coding work. When they complete their tasks, they check their work into a centralized source code repository, such as GitLab or GitHub, which must serve as the single source of truth for code.</a:t>
            </a:r>
          </a:p>
          <a:p>
            <a:r>
              <a:rPr lang="en-GB" sz="4400" dirty="0"/>
              <a:t>The build phase entails software code retrieval from the centralized repository through an automated tool like Chef or Puppet. This automation tool compiles the software code into a binary artifact, executes functional tests and publishes the artifact into a shared centralized repository.</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62</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843439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a:bodyPr>
          <a:lstStyle/>
          <a:p>
            <a:pPr marL="0" indent="0">
              <a:buNone/>
            </a:pPr>
            <a:r>
              <a:rPr lang="en-GB" sz="2400" b="1" dirty="0"/>
              <a:t>Continuous integration</a:t>
            </a:r>
          </a:p>
          <a:p>
            <a:r>
              <a:rPr lang="en-GB" sz="2400" dirty="0"/>
              <a:t>Continuous integration is a practice through which development teams merge code into a central repository. Organizations automate tasks like code reviews, validation and testing.</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63</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2469660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lnSpcReduction="10000"/>
          </a:bodyPr>
          <a:lstStyle/>
          <a:p>
            <a:pPr marL="0" indent="0">
              <a:buNone/>
            </a:pPr>
            <a:r>
              <a:rPr lang="en-GB" sz="2800" b="1" dirty="0"/>
              <a:t>Testing</a:t>
            </a:r>
          </a:p>
          <a:p>
            <a:r>
              <a:rPr lang="en-GB" sz="2800" dirty="0"/>
              <a:t>DevOps testing balances on smart automation -- but it won't replace the human testers on the software development team. </a:t>
            </a:r>
          </a:p>
          <a:p>
            <a:r>
              <a:rPr lang="en-GB" sz="2800" dirty="0"/>
              <a:t>Automation enables developers to achieve continuous testing via tools such as Selenium or JUnit to test multiple codebases in parallel. </a:t>
            </a:r>
          </a:p>
          <a:p>
            <a:r>
              <a:rPr lang="en-GB" sz="2800" dirty="0"/>
              <a:t>An automated testing strategy ensures that there are no flaws in an application's functionality.</a:t>
            </a:r>
            <a:endParaRPr lang="en-GB" sz="24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64</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3047590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92500" lnSpcReduction="20000"/>
          </a:bodyPr>
          <a:lstStyle/>
          <a:p>
            <a:pPr marL="0" indent="0">
              <a:buNone/>
            </a:pPr>
            <a:r>
              <a:rPr lang="en-GB" sz="3200" b="1" dirty="0"/>
              <a:t>Continuous deployment</a:t>
            </a:r>
          </a:p>
          <a:p>
            <a:r>
              <a:rPr lang="en-GB" sz="3200" dirty="0"/>
              <a:t>DevOps eliminates the all-hands-on-deck manual process at the end of the development cycle. </a:t>
            </a:r>
          </a:p>
          <a:p>
            <a:r>
              <a:rPr lang="en-GB" sz="3200" dirty="0"/>
              <a:t>Instead, with continuous deployment, every code change goes through the entire pipeline and into production automatically. </a:t>
            </a:r>
          </a:p>
          <a:p>
            <a:r>
              <a:rPr lang="en-GB" sz="3200" dirty="0"/>
              <a:t>An organization can schedule as many deployments per day as it needs, based on the requirements and velocity of its team.</a:t>
            </a:r>
            <a:endParaRPr lang="en-GB" sz="24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65</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3147199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lnSpcReduction="10000"/>
          </a:bodyPr>
          <a:lstStyle/>
          <a:p>
            <a:pPr marL="0" indent="0">
              <a:buNone/>
            </a:pPr>
            <a:r>
              <a:rPr lang="en-GB" sz="3600" b="1" dirty="0"/>
              <a:t>Operations.</a:t>
            </a:r>
          </a:p>
          <a:p>
            <a:r>
              <a:rPr lang="en-GB" sz="3600" dirty="0"/>
              <a:t>IT admins manage software during production. </a:t>
            </a:r>
          </a:p>
          <a:p>
            <a:r>
              <a:rPr lang="en-GB" sz="3600" dirty="0"/>
              <a:t>Tools such as Ansible, Puppet, PowerShell, Chef, Salt and Otter provide the necessary management and data collection capabilities, as well as operational views into production applications.</a:t>
            </a:r>
            <a:endParaRPr lang="en-GB" sz="24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66</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550027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7500" lnSpcReduction="20000"/>
          </a:bodyPr>
          <a:lstStyle/>
          <a:p>
            <a:pPr marL="0" indent="0">
              <a:buNone/>
            </a:pPr>
            <a:r>
              <a:rPr lang="en-GB" sz="4000" b="1" dirty="0"/>
              <a:t>Continuous monitoring. </a:t>
            </a:r>
          </a:p>
          <a:p>
            <a:r>
              <a:rPr lang="en-GB" sz="4000" dirty="0"/>
              <a:t>Development and operations teams should continually monitor their production applications. All groups need a view into the application's health. </a:t>
            </a:r>
          </a:p>
          <a:p>
            <a:r>
              <a:rPr lang="en-GB" sz="4000" dirty="0"/>
              <a:t>Additionally, install collaboration and communication channels to alert all teams to production issues as they occur.</a:t>
            </a:r>
          </a:p>
          <a:p>
            <a:r>
              <a:rPr lang="en-GB" sz="4000" dirty="0"/>
              <a:t>Popular monitoring tools for this phase include New Relic, </a:t>
            </a:r>
            <a:r>
              <a:rPr lang="en-GB" sz="4000" dirty="0">
                <a:hlinkClick r:id="rId2"/>
              </a:rPr>
              <a:t>Datadog, Grafana</a:t>
            </a:r>
            <a:r>
              <a:rPr lang="en-GB" sz="4000" dirty="0"/>
              <a:t>, Wireshark, Splunk and Nagios.</a:t>
            </a:r>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67</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3"/>
          <a:stretch>
            <a:fillRect/>
          </a:stretch>
        </p:blipFill>
        <p:spPr>
          <a:xfrm>
            <a:off x="7194883" y="2504661"/>
            <a:ext cx="4693712" cy="2640213"/>
          </a:xfrm>
        </p:spPr>
      </p:pic>
    </p:spTree>
    <p:extLst>
      <p:ext uri="{BB962C8B-B14F-4D97-AF65-F5344CB8AC3E}">
        <p14:creationId xmlns:p14="http://schemas.microsoft.com/office/powerpoint/2010/main" val="4277705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fontScale="77500" lnSpcReduction="20000"/>
          </a:bodyPr>
          <a:lstStyle/>
          <a:p>
            <a:pPr marL="0" indent="0">
              <a:buNone/>
            </a:pPr>
            <a:r>
              <a:rPr lang="en-GB" sz="3600" b="1" dirty="0"/>
              <a:t>Advantages of DevOps</a:t>
            </a:r>
          </a:p>
          <a:p>
            <a:r>
              <a:rPr lang="en-GB" sz="4000" dirty="0"/>
              <a:t>Its focus on collaboration, automation, and agility can have significant benefits, including:</a:t>
            </a:r>
          </a:p>
          <a:p>
            <a:pPr>
              <a:buFont typeface="Arial" panose="020B0604020202020204" pitchFamily="34" charset="0"/>
              <a:buChar char="•"/>
            </a:pPr>
            <a:r>
              <a:rPr lang="en-GB" sz="4000" dirty="0"/>
              <a:t>Faster time to market</a:t>
            </a:r>
          </a:p>
          <a:p>
            <a:pPr>
              <a:buFont typeface="Arial" panose="020B0604020202020204" pitchFamily="34" charset="0"/>
              <a:buChar char="•"/>
            </a:pPr>
            <a:r>
              <a:rPr lang="en-GB" sz="4000" dirty="0"/>
              <a:t>Higher ROI</a:t>
            </a:r>
          </a:p>
          <a:p>
            <a:pPr>
              <a:buFont typeface="Arial" panose="020B0604020202020204" pitchFamily="34" charset="0"/>
              <a:buChar char="•"/>
            </a:pPr>
            <a:r>
              <a:rPr lang="en-GB" sz="4000" dirty="0"/>
              <a:t>Greater user/customer satisfaction</a:t>
            </a:r>
          </a:p>
          <a:p>
            <a:pPr>
              <a:buFont typeface="Arial" panose="020B0604020202020204" pitchFamily="34" charset="0"/>
              <a:buChar char="•"/>
            </a:pPr>
            <a:r>
              <a:rPr lang="en-GB" sz="4000" dirty="0"/>
              <a:t>Increased efficiency</a:t>
            </a:r>
          </a:p>
          <a:p>
            <a:pPr>
              <a:buFont typeface="Arial" panose="020B0604020202020204" pitchFamily="34" charset="0"/>
              <a:buChar char="•"/>
            </a:pPr>
            <a:r>
              <a:rPr lang="en-GB" sz="4000" dirty="0"/>
              <a:t>Improved collaboration</a:t>
            </a:r>
          </a:p>
          <a:p>
            <a:pPr>
              <a:buFont typeface="Arial" panose="020B0604020202020204" pitchFamily="34" charset="0"/>
              <a:buChar char="•"/>
            </a:pPr>
            <a:r>
              <a:rPr lang="en-GB" sz="4000" dirty="0"/>
              <a:t>Early detection and correction of issues</a:t>
            </a:r>
          </a:p>
          <a:p>
            <a:pPr>
              <a:buFont typeface="Arial" panose="020B0604020202020204" pitchFamily="34" charset="0"/>
              <a:buChar char="•"/>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68</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226299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a:xfrm>
            <a:off x="203496" y="796159"/>
            <a:ext cx="11796416" cy="780393"/>
          </a:xfrm>
        </p:spPr>
        <p:txBody>
          <a:bodyPr/>
          <a:lstStyle/>
          <a:p>
            <a:r>
              <a:rPr lang="en-GB" sz="4400" b="1" dirty="0"/>
              <a:t>Software Development Lifecycle Models (SDLC)</a:t>
            </a:r>
            <a:endParaRPr lang="en-GB" sz="4400" dirty="0"/>
          </a:p>
        </p:txBody>
      </p:sp>
      <p:sp>
        <p:nvSpPr>
          <p:cNvPr id="3" name="Text Placeholder 2">
            <a:extLst>
              <a:ext uri="{FF2B5EF4-FFF2-40B4-BE49-F238E27FC236}">
                <a16:creationId xmlns:a16="http://schemas.microsoft.com/office/drawing/2014/main" id="{6FB029B9-E8C5-6312-E7A2-CA7042727C7F}"/>
              </a:ext>
            </a:extLst>
          </p:cNvPr>
          <p:cNvSpPr>
            <a:spLocks noGrp="1"/>
          </p:cNvSpPr>
          <p:nvPr>
            <p:ph type="body" idx="1"/>
          </p:nvPr>
        </p:nvSpPr>
        <p:spPr>
          <a:xfrm>
            <a:off x="203497" y="1742090"/>
            <a:ext cx="11796416" cy="4443558"/>
          </a:xfrm>
        </p:spPr>
        <p:txBody>
          <a:bodyPr>
            <a:normAutofit fontScale="92500" lnSpcReduction="10000"/>
          </a:bodyPr>
          <a:lstStyle/>
          <a:p>
            <a:pPr marL="285750" indent="-285750">
              <a:buFont typeface="Arial" panose="020B0604020202020204" pitchFamily="34" charset="0"/>
              <a:buChar char="•"/>
            </a:pPr>
            <a:r>
              <a:rPr lang="en-GB" sz="2000" dirty="0"/>
              <a:t>One of the basic notions of the software development process is</a:t>
            </a:r>
            <a:r>
              <a:rPr lang="cs-CZ" sz="2000" dirty="0"/>
              <a:t> </a:t>
            </a:r>
            <a:r>
              <a:rPr lang="en-GB" sz="2000" dirty="0"/>
              <a:t>SDLC models</a:t>
            </a:r>
            <a:endParaRPr lang="cs-CZ" sz="2000" dirty="0"/>
          </a:p>
          <a:p>
            <a:pPr marL="285750" indent="-285750">
              <a:buFont typeface="Arial" panose="020B0604020202020204" pitchFamily="34" charset="0"/>
              <a:buChar char="•"/>
            </a:pPr>
            <a:r>
              <a:rPr lang="en-US" sz="2000" dirty="0"/>
              <a:t>Waterfall</a:t>
            </a:r>
            <a:endParaRPr lang="cs-CZ" sz="2000" dirty="0"/>
          </a:p>
          <a:p>
            <a:pPr marL="285750" indent="-285750">
              <a:buFont typeface="Arial" panose="020B0604020202020204" pitchFamily="34" charset="0"/>
              <a:buChar char="•"/>
            </a:pPr>
            <a:r>
              <a:rPr lang="cs-CZ" sz="2000" dirty="0"/>
              <a:t>RAD (Rapid </a:t>
            </a:r>
            <a:r>
              <a:rPr lang="en-US" sz="2000" dirty="0"/>
              <a:t>Application Development</a:t>
            </a:r>
            <a:r>
              <a:rPr lang="cs-CZ" sz="2000" dirty="0"/>
              <a:t>)</a:t>
            </a:r>
            <a:endParaRPr lang="en-US" sz="2000" dirty="0"/>
          </a:p>
          <a:p>
            <a:pPr marL="285750" indent="-285750">
              <a:buFont typeface="Arial" panose="020B0604020202020204" pitchFamily="34" charset="0"/>
              <a:buChar char="•"/>
            </a:pPr>
            <a:r>
              <a:rPr lang="en-US" sz="2000" dirty="0"/>
              <a:t>Spiral Model</a:t>
            </a:r>
          </a:p>
          <a:p>
            <a:pPr marL="285750" indent="-285750">
              <a:buFont typeface="Arial" panose="020B0604020202020204" pitchFamily="34" charset="0"/>
              <a:buChar char="•"/>
            </a:pPr>
            <a:r>
              <a:rPr lang="en-US" sz="2000" dirty="0"/>
              <a:t>V-Model</a:t>
            </a:r>
          </a:p>
          <a:p>
            <a:pPr marL="285750" indent="-285750">
              <a:buFont typeface="Arial" panose="020B0604020202020204" pitchFamily="34" charset="0"/>
              <a:buChar char="•"/>
            </a:pPr>
            <a:r>
              <a:rPr lang="en-US" sz="2000" dirty="0"/>
              <a:t>Incremental Model</a:t>
            </a:r>
          </a:p>
          <a:p>
            <a:pPr marL="285750" indent="-285750">
              <a:buFont typeface="Arial" panose="020B0604020202020204" pitchFamily="34" charset="0"/>
              <a:buChar char="•"/>
            </a:pPr>
            <a:r>
              <a:rPr lang="en-US" sz="2000" dirty="0"/>
              <a:t>Agile Model</a:t>
            </a:r>
          </a:p>
          <a:p>
            <a:pPr marL="285750" indent="-285750">
              <a:buFont typeface="Arial" panose="020B0604020202020204" pitchFamily="34" charset="0"/>
              <a:buChar char="•"/>
            </a:pPr>
            <a:r>
              <a:rPr lang="en-US" sz="2000" dirty="0"/>
              <a:t>Iterative Model</a:t>
            </a:r>
          </a:p>
          <a:p>
            <a:pPr marL="285750" indent="-285750">
              <a:buFont typeface="Arial" panose="020B0604020202020204" pitchFamily="34" charset="0"/>
              <a:buChar char="•"/>
            </a:pPr>
            <a:r>
              <a:rPr lang="en-US" sz="2000" dirty="0"/>
              <a:t>Big-Bang Model</a:t>
            </a:r>
          </a:p>
          <a:p>
            <a:pPr marL="285750" indent="-285750">
              <a:buFont typeface="Arial" panose="020B0604020202020204" pitchFamily="34" charset="0"/>
              <a:buChar char="•"/>
            </a:pPr>
            <a:r>
              <a:rPr lang="en-US" sz="2000" dirty="0"/>
              <a:t>Prototype Model</a:t>
            </a:r>
          </a:p>
          <a:p>
            <a:pPr marL="285750" indent="-285750">
              <a:buFont typeface="Arial" panose="020B0604020202020204" pitchFamily="34" charset="0"/>
              <a:buChar char="•"/>
            </a:pPr>
            <a:r>
              <a:rPr lang="en-US" sz="2000" dirty="0"/>
              <a:t>DevOps</a:t>
            </a:r>
          </a:p>
          <a:p>
            <a:pPr marL="285750" indent="-285750">
              <a:buFont typeface="Arial" panose="020B0604020202020204" pitchFamily="34" charset="0"/>
              <a:buChar char="•"/>
            </a:pPr>
            <a:r>
              <a:rPr lang="en-US" sz="2000" dirty="0"/>
              <a:t>…</a:t>
            </a:r>
            <a:endParaRPr lang="cs-CZ" sz="20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lstStyle/>
          <a:p>
            <a:fld id="{97EE6486-B92A-5D40-B65E-EA3DE825AE5B}" type="datetime3">
              <a:rPr lang="cs-CZ" smtClean="0"/>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lstStyle/>
          <a:p>
            <a:fld id="{1EA44BAA-1A06-B141-8215-9D88CF6A7203}" type="slidenum">
              <a:rPr lang="cs-CZ" smtClean="0"/>
              <a:t>6</a:t>
            </a:fld>
            <a:endParaRPr lang="cs-CZ"/>
          </a:p>
        </p:txBody>
      </p:sp>
    </p:spTree>
    <p:extLst>
      <p:ext uri="{BB962C8B-B14F-4D97-AF65-F5344CB8AC3E}">
        <p14:creationId xmlns:p14="http://schemas.microsoft.com/office/powerpoint/2010/main" val="818689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DevOps</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a:xfrm>
            <a:off x="203497" y="1679028"/>
            <a:ext cx="6920872" cy="4619296"/>
          </a:xfrm>
        </p:spPr>
        <p:txBody>
          <a:bodyPr>
            <a:normAutofit/>
          </a:bodyPr>
          <a:lstStyle/>
          <a:p>
            <a:pPr marL="0" indent="0">
              <a:buNone/>
            </a:pPr>
            <a:r>
              <a:rPr lang="en-GB" sz="2800" b="1" dirty="0"/>
              <a:t>Disadvantages of DevOps</a:t>
            </a:r>
          </a:p>
          <a:p>
            <a:r>
              <a:rPr lang="en-GB" sz="3200" dirty="0"/>
              <a:t>Highly volatile feature implementation – not suitable for all applications</a:t>
            </a:r>
          </a:p>
          <a:p>
            <a:r>
              <a:rPr lang="en-GB" sz="3200" dirty="0"/>
              <a:t>Agile development</a:t>
            </a:r>
          </a:p>
          <a:p>
            <a:r>
              <a:rPr lang="en-GB" sz="3200" dirty="0"/>
              <a:t>Continuous integration/deployment might be not suitable for applications with a safety, security, and reliability focus</a:t>
            </a:r>
          </a:p>
          <a:p>
            <a:endParaRPr lang="en-GB" sz="4000" dirty="0"/>
          </a:p>
          <a:p>
            <a:pPr>
              <a:buFont typeface="Arial" panose="020B0604020202020204" pitchFamily="34" charset="0"/>
              <a:buChar char="•"/>
            </a:pPr>
            <a:endParaRPr lang="en-GB" sz="3600"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69</a:t>
            </a:fld>
            <a:endParaRPr lang="cs-CZ"/>
          </a:p>
        </p:txBody>
      </p:sp>
      <p:pic>
        <p:nvPicPr>
          <p:cNvPr id="8" name="Content Placeholder 7" descr="Diagram&#10;&#10;Description automatically generated">
            <a:extLst>
              <a:ext uri="{FF2B5EF4-FFF2-40B4-BE49-F238E27FC236}">
                <a16:creationId xmlns:a16="http://schemas.microsoft.com/office/drawing/2014/main" id="{5021BA00-51A5-6F83-CF99-7CFA41E137CE}"/>
              </a:ext>
            </a:extLst>
          </p:cNvPr>
          <p:cNvPicPr>
            <a:picLocks noGrp="1" noChangeAspect="1"/>
          </p:cNvPicPr>
          <p:nvPr>
            <p:ph sz="half" idx="2"/>
          </p:nvPr>
        </p:nvPicPr>
        <p:blipFill>
          <a:blip r:embed="rId2"/>
          <a:stretch>
            <a:fillRect/>
          </a:stretch>
        </p:blipFill>
        <p:spPr>
          <a:xfrm>
            <a:off x="7194883" y="2504661"/>
            <a:ext cx="4693712" cy="2640213"/>
          </a:xfrm>
        </p:spPr>
      </p:pic>
    </p:spTree>
    <p:extLst>
      <p:ext uri="{BB962C8B-B14F-4D97-AF65-F5344CB8AC3E}">
        <p14:creationId xmlns:p14="http://schemas.microsoft.com/office/powerpoint/2010/main" val="21740218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F8F39C-A125-36AA-88A2-6401944FD73C}"/>
              </a:ext>
            </a:extLst>
          </p:cNvPr>
          <p:cNvSpPr>
            <a:spLocks noGrp="1"/>
          </p:cNvSpPr>
          <p:nvPr>
            <p:ph type="title"/>
          </p:nvPr>
        </p:nvSpPr>
        <p:spPr/>
        <p:txBody>
          <a:bodyPr/>
          <a:lstStyle/>
          <a:p>
            <a:r>
              <a:rPr lang="en-US" dirty="0"/>
              <a:t>References</a:t>
            </a:r>
            <a:endParaRPr lang="en-GB" dirty="0"/>
          </a:p>
        </p:txBody>
      </p:sp>
      <p:sp>
        <p:nvSpPr>
          <p:cNvPr id="9" name="Content Placeholder 8">
            <a:extLst>
              <a:ext uri="{FF2B5EF4-FFF2-40B4-BE49-F238E27FC236}">
                <a16:creationId xmlns:a16="http://schemas.microsoft.com/office/drawing/2014/main" id="{82262858-0A52-F03D-4896-91F28FBABC43}"/>
              </a:ext>
            </a:extLst>
          </p:cNvPr>
          <p:cNvSpPr>
            <a:spLocks noGrp="1"/>
          </p:cNvSpPr>
          <p:nvPr>
            <p:ph idx="1"/>
          </p:nvPr>
        </p:nvSpPr>
        <p:spPr/>
        <p:txBody>
          <a:bodyPr/>
          <a:lstStyle/>
          <a:p>
            <a:r>
              <a:rPr lang="en-GB" dirty="0"/>
              <a:t>https://www.javatpoint.com/ </a:t>
            </a:r>
          </a:p>
          <a:p>
            <a:r>
              <a:rPr lang="en-GB" dirty="0"/>
              <a:t>https://www.visual-paradigm.com/guide/software-development-process/what-is-a-software-process-model/</a:t>
            </a:r>
          </a:p>
          <a:p>
            <a:endParaRPr lang="en-GB" dirty="0"/>
          </a:p>
        </p:txBody>
      </p:sp>
      <p:sp>
        <p:nvSpPr>
          <p:cNvPr id="5" name="Date Placeholder 4">
            <a:extLst>
              <a:ext uri="{FF2B5EF4-FFF2-40B4-BE49-F238E27FC236}">
                <a16:creationId xmlns:a16="http://schemas.microsoft.com/office/drawing/2014/main" id="{678F05C1-5F29-B21B-CDE1-74A4C9D90D4A}"/>
              </a:ext>
            </a:extLst>
          </p:cNvPr>
          <p:cNvSpPr>
            <a:spLocks noGrp="1"/>
          </p:cNvSpPr>
          <p:nvPr>
            <p:ph type="dt" sz="half" idx="10"/>
          </p:nvPr>
        </p:nvSpPr>
        <p:spPr/>
        <p:txBody>
          <a:bodyPr/>
          <a:lstStyle/>
          <a:p>
            <a:fld id="{8022B60A-F8EB-A649-BA02-2207FB45044B}" type="datetime3">
              <a:rPr lang="cs-CZ" smtClean="0"/>
              <a:t>25/10/22</a:t>
            </a:fld>
            <a:endParaRPr lang="cs-CZ"/>
          </a:p>
        </p:txBody>
      </p:sp>
      <p:sp>
        <p:nvSpPr>
          <p:cNvPr id="6" name="Footer Placeholder 5">
            <a:extLst>
              <a:ext uri="{FF2B5EF4-FFF2-40B4-BE49-F238E27FC236}">
                <a16:creationId xmlns:a16="http://schemas.microsoft.com/office/drawing/2014/main" id="{D4E0EFD0-74C9-B5FC-3A58-91ED7EA7A251}"/>
              </a:ext>
            </a:extLst>
          </p:cNvPr>
          <p:cNvSpPr>
            <a:spLocks noGrp="1"/>
          </p:cNvSpPr>
          <p:nvPr>
            <p:ph type="ftr" sz="quarter" idx="11"/>
          </p:nvPr>
        </p:nvSpPr>
        <p:spPr/>
        <p:txBody>
          <a:bodyPr/>
          <a:lstStyle/>
          <a:p>
            <a:endParaRPr lang="cs-CZ" dirty="0"/>
          </a:p>
        </p:txBody>
      </p:sp>
      <p:sp>
        <p:nvSpPr>
          <p:cNvPr id="7" name="Slide Number Placeholder 6">
            <a:extLst>
              <a:ext uri="{FF2B5EF4-FFF2-40B4-BE49-F238E27FC236}">
                <a16:creationId xmlns:a16="http://schemas.microsoft.com/office/drawing/2014/main" id="{28C3270D-7E05-EE5E-E17C-CAFFDB95B432}"/>
              </a:ext>
            </a:extLst>
          </p:cNvPr>
          <p:cNvSpPr>
            <a:spLocks noGrp="1"/>
          </p:cNvSpPr>
          <p:nvPr>
            <p:ph type="sldNum" sz="quarter" idx="12"/>
          </p:nvPr>
        </p:nvSpPr>
        <p:spPr/>
        <p:txBody>
          <a:bodyPr/>
          <a:lstStyle/>
          <a:p>
            <a:fld id="{1EA44BAA-1A06-B141-8215-9D88CF6A7203}" type="slidenum">
              <a:rPr lang="cs-CZ" smtClean="0"/>
              <a:t>70</a:t>
            </a:fld>
            <a:endParaRPr lang="cs-CZ"/>
          </a:p>
        </p:txBody>
      </p:sp>
    </p:spTree>
    <p:extLst>
      <p:ext uri="{BB962C8B-B14F-4D97-AF65-F5344CB8AC3E}">
        <p14:creationId xmlns:p14="http://schemas.microsoft.com/office/powerpoint/2010/main" val="1822964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AE00250-9E0D-98B9-9E15-D21111B76B61}"/>
              </a:ext>
            </a:extLst>
          </p:cNvPr>
          <p:cNvSpPr>
            <a:spLocks noGrp="1" noChangeArrowheads="1"/>
          </p:cNvSpPr>
          <p:nvPr>
            <p:ph type="title"/>
          </p:nvPr>
        </p:nvSpPr>
        <p:spPr/>
        <p:txBody>
          <a:bodyPr/>
          <a:lstStyle/>
          <a:p>
            <a:pPr eaLnBrk="1" hangingPunct="1"/>
            <a:r>
              <a:rPr lang="en-US" altLang="en-US"/>
              <a:t>The Rational Unified Process</a:t>
            </a:r>
          </a:p>
        </p:txBody>
      </p:sp>
      <p:sp>
        <p:nvSpPr>
          <p:cNvPr id="33795" name="Rectangle 3">
            <a:extLst>
              <a:ext uri="{FF2B5EF4-FFF2-40B4-BE49-F238E27FC236}">
                <a16:creationId xmlns:a16="http://schemas.microsoft.com/office/drawing/2014/main" id="{B790A6DB-AB7A-E908-3428-D75D6F2C388D}"/>
              </a:ext>
            </a:extLst>
          </p:cNvPr>
          <p:cNvSpPr>
            <a:spLocks noGrp="1" noChangeArrowheads="1"/>
          </p:cNvSpPr>
          <p:nvPr>
            <p:ph type="body" idx="1"/>
          </p:nvPr>
        </p:nvSpPr>
        <p:spPr>
          <a:xfrm>
            <a:off x="1639889" y="3300414"/>
            <a:ext cx="8912225" cy="3246437"/>
          </a:xfrm>
        </p:spPr>
        <p:txBody>
          <a:bodyPr/>
          <a:lstStyle/>
          <a:p>
            <a:pPr eaLnBrk="1" hangingPunct="1"/>
            <a:r>
              <a:rPr lang="en-US" altLang="en-US" sz="2000"/>
              <a:t>RUP is a </a:t>
            </a:r>
            <a:r>
              <a:rPr lang="en-US" altLang="en-US" sz="2000">
                <a:solidFill>
                  <a:srgbClr val="000099"/>
                </a:solidFill>
              </a:rPr>
              <a:t>process product</a:t>
            </a:r>
            <a:r>
              <a:rPr lang="en-US" altLang="en-US" sz="2000"/>
              <a:t>.  It is developed and maintained by Rational Software and integrated with its suite of software development tools available from IBM.</a:t>
            </a:r>
          </a:p>
          <a:p>
            <a:pPr eaLnBrk="1" hangingPunct="1"/>
            <a:r>
              <a:rPr lang="en-US" altLang="en-US" sz="2000"/>
              <a:t>RUP is a </a:t>
            </a:r>
            <a:r>
              <a:rPr lang="en-US" altLang="en-US" sz="2000">
                <a:solidFill>
                  <a:srgbClr val="000099"/>
                </a:solidFill>
              </a:rPr>
              <a:t>process framework</a:t>
            </a:r>
            <a:r>
              <a:rPr lang="en-US" altLang="en-US" sz="2000"/>
              <a:t> that can be adapted and extended to suit the needs of an adopting organization.</a:t>
            </a:r>
          </a:p>
          <a:p>
            <a:pPr eaLnBrk="1" hangingPunct="1"/>
            <a:r>
              <a:rPr lang="en-US" altLang="en-US" sz="2000"/>
              <a:t>RUP captures many of </a:t>
            </a:r>
            <a:r>
              <a:rPr lang="en-US" altLang="en-US" sz="2000">
                <a:solidFill>
                  <a:srgbClr val="000099"/>
                </a:solidFill>
              </a:rPr>
              <a:t>best practices</a:t>
            </a:r>
            <a:r>
              <a:rPr lang="en-US" altLang="en-US" sz="2000"/>
              <a:t> mentioned before (develop software iteratively, manage requirements, use component-based architectures, visually model software, continuously verify software quality, control changes to software).</a:t>
            </a:r>
          </a:p>
        </p:txBody>
      </p:sp>
      <p:sp>
        <p:nvSpPr>
          <p:cNvPr id="33796" name="Text Box 4">
            <a:extLst>
              <a:ext uri="{FF2B5EF4-FFF2-40B4-BE49-F238E27FC236}">
                <a16:creationId xmlns:a16="http://schemas.microsoft.com/office/drawing/2014/main" id="{38F3AEAB-C48E-906F-E07E-B993947E0127}"/>
              </a:ext>
            </a:extLst>
          </p:cNvPr>
          <p:cNvSpPr txBox="1">
            <a:spLocks noChangeArrowheads="1"/>
          </p:cNvSpPr>
          <p:nvPr/>
        </p:nvSpPr>
        <p:spPr bwMode="auto">
          <a:xfrm>
            <a:off x="1733552" y="1487489"/>
            <a:ext cx="878998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The Rational Unified Process® (RUP) is a Software Engineering Process. It provides a disciplined approach to assigning tasks and responsibilities within a development organization. Its goal is to ensure the production of high-quality software that meets the needs of its end-users, within a predictable schedule and budget.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6D2A673E-A51D-8703-D3A1-7DCC9C4E8525}"/>
              </a:ext>
            </a:extLst>
          </p:cNvPr>
          <p:cNvSpPr>
            <a:spLocks noGrp="1" noChangeArrowheads="1"/>
          </p:cNvSpPr>
          <p:nvPr>
            <p:ph type="title"/>
          </p:nvPr>
        </p:nvSpPr>
        <p:spPr>
          <a:xfrm>
            <a:off x="1639889" y="122238"/>
            <a:ext cx="8359775" cy="730250"/>
          </a:xfrm>
        </p:spPr>
        <p:txBody>
          <a:bodyPr/>
          <a:lstStyle/>
          <a:p>
            <a:pPr eaLnBrk="1" hangingPunct="1"/>
            <a:r>
              <a:rPr lang="en-US" altLang="en-US"/>
              <a:t>Two Dimensions of the Process</a:t>
            </a:r>
          </a:p>
        </p:txBody>
      </p:sp>
      <p:pic>
        <p:nvPicPr>
          <p:cNvPr id="34819" name="Picture 5">
            <a:extLst>
              <a:ext uri="{FF2B5EF4-FFF2-40B4-BE49-F238E27FC236}">
                <a16:creationId xmlns:a16="http://schemas.microsoft.com/office/drawing/2014/main" id="{D2665A83-29A4-E95E-F471-35F65CE5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1" y="738188"/>
            <a:ext cx="72771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AutoShape 6">
            <a:extLst>
              <a:ext uri="{FF2B5EF4-FFF2-40B4-BE49-F238E27FC236}">
                <a16:creationId xmlns:a16="http://schemas.microsoft.com/office/drawing/2014/main" id="{97563570-97F9-694E-E5B2-72D98CD65E8F}"/>
              </a:ext>
            </a:extLst>
          </p:cNvPr>
          <p:cNvSpPr>
            <a:spLocks noChangeArrowheads="1"/>
          </p:cNvSpPr>
          <p:nvPr/>
        </p:nvSpPr>
        <p:spPr bwMode="auto">
          <a:xfrm>
            <a:off x="8483602" y="1936751"/>
            <a:ext cx="2346325" cy="2536825"/>
          </a:xfrm>
          <a:prstGeom prst="wedgeRectCallout">
            <a:avLst>
              <a:gd name="adj1" fmla="val -47630"/>
              <a:gd name="adj2" fmla="val -60514"/>
            </a:avLst>
          </a:prstGeom>
          <a:solidFill>
            <a:schemeClr val="folHlink"/>
          </a:solidFill>
          <a:ln w="12700">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b="0"/>
              <a:t>Dynamic aspect of the process as it is enacted: it is expressed in terms of cycles, phases, iterations, and milestones – </a:t>
            </a:r>
            <a:r>
              <a:rPr lang="en-US" altLang="en-US" sz="1800"/>
              <a:t>organization along time</a:t>
            </a:r>
            <a:endParaRPr lang="cs-CZ" altLang="en-US" sz="1800"/>
          </a:p>
        </p:txBody>
      </p:sp>
      <p:sp>
        <p:nvSpPr>
          <p:cNvPr id="34821" name="AutoShape 7">
            <a:extLst>
              <a:ext uri="{FF2B5EF4-FFF2-40B4-BE49-F238E27FC236}">
                <a16:creationId xmlns:a16="http://schemas.microsoft.com/office/drawing/2014/main" id="{463566ED-AFDA-EF4F-533C-03E0B8A1A1C3}"/>
              </a:ext>
            </a:extLst>
          </p:cNvPr>
          <p:cNvSpPr>
            <a:spLocks noChangeArrowheads="1"/>
          </p:cNvSpPr>
          <p:nvPr/>
        </p:nvSpPr>
        <p:spPr bwMode="auto">
          <a:xfrm>
            <a:off x="1390651" y="4702176"/>
            <a:ext cx="2806700" cy="1965325"/>
          </a:xfrm>
          <a:prstGeom prst="wedgeRectCallout">
            <a:avLst>
              <a:gd name="adj1" fmla="val -4806"/>
              <a:gd name="adj2" fmla="val -62278"/>
            </a:avLst>
          </a:prstGeom>
          <a:solidFill>
            <a:schemeClr val="folHlink"/>
          </a:solidFill>
          <a:ln w="12700">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b="0"/>
              <a:t>Static aspect of the process: how it is described in terms of activities, artifacts, workers and workflows – </a:t>
            </a:r>
            <a:r>
              <a:rPr lang="en-US" altLang="en-US" sz="1800"/>
              <a:t>organization along content</a:t>
            </a:r>
            <a:endParaRPr lang="cs-CZ"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EC3CF49-4879-FD0B-F9A9-467BAFCB4C5C}"/>
              </a:ext>
            </a:extLst>
          </p:cNvPr>
          <p:cNvSpPr>
            <a:spLocks noGrp="1" noChangeArrowheads="1"/>
          </p:cNvSpPr>
          <p:nvPr>
            <p:ph type="title"/>
          </p:nvPr>
        </p:nvSpPr>
        <p:spPr/>
        <p:txBody>
          <a:bodyPr/>
          <a:lstStyle/>
          <a:p>
            <a:pPr eaLnBrk="1" hangingPunct="1"/>
            <a:r>
              <a:rPr lang="en-US" altLang="en-US"/>
              <a:t>Process Description</a:t>
            </a:r>
          </a:p>
        </p:txBody>
      </p:sp>
      <p:sp>
        <p:nvSpPr>
          <p:cNvPr id="35843" name="Rectangle 3">
            <a:extLst>
              <a:ext uri="{FF2B5EF4-FFF2-40B4-BE49-F238E27FC236}">
                <a16:creationId xmlns:a16="http://schemas.microsoft.com/office/drawing/2014/main" id="{8B8A0D21-4413-4991-7E12-CDA364B36AFD}"/>
              </a:ext>
            </a:extLst>
          </p:cNvPr>
          <p:cNvSpPr>
            <a:spLocks noGrp="1" noChangeArrowheads="1"/>
          </p:cNvSpPr>
          <p:nvPr>
            <p:ph type="body" idx="1"/>
          </p:nvPr>
        </p:nvSpPr>
        <p:spPr>
          <a:xfrm>
            <a:off x="1639889" y="1652589"/>
            <a:ext cx="8912225" cy="4478337"/>
          </a:xfrm>
        </p:spPr>
        <p:txBody>
          <a:bodyPr/>
          <a:lstStyle/>
          <a:p>
            <a:pPr eaLnBrk="1" hangingPunct="1"/>
            <a:r>
              <a:rPr lang="en-US" altLang="en-US"/>
              <a:t>Static structure of the process describes </a:t>
            </a:r>
            <a:r>
              <a:rPr lang="en-US" altLang="en-US" i="1">
                <a:solidFill>
                  <a:srgbClr val="000099"/>
                </a:solidFill>
              </a:rPr>
              <a:t>who</a:t>
            </a:r>
            <a:r>
              <a:rPr lang="en-US" altLang="en-US"/>
              <a:t> is doing </a:t>
            </a:r>
            <a:r>
              <a:rPr lang="en-US" altLang="en-US" i="1">
                <a:solidFill>
                  <a:srgbClr val="000099"/>
                </a:solidFill>
              </a:rPr>
              <a:t>what</a:t>
            </a:r>
            <a:r>
              <a:rPr lang="en-US" altLang="en-US"/>
              <a:t>, </a:t>
            </a:r>
            <a:r>
              <a:rPr lang="en-US" altLang="en-US" i="1">
                <a:solidFill>
                  <a:srgbClr val="000099"/>
                </a:solidFill>
              </a:rPr>
              <a:t>how</a:t>
            </a:r>
            <a:r>
              <a:rPr lang="en-US" altLang="en-US"/>
              <a:t>, and </a:t>
            </a:r>
            <a:r>
              <a:rPr lang="en-US" altLang="en-US" i="1">
                <a:solidFill>
                  <a:srgbClr val="000099"/>
                </a:solidFill>
              </a:rPr>
              <a:t>when</a:t>
            </a:r>
            <a:r>
              <a:rPr lang="en-US" altLang="en-US"/>
              <a:t>.  The RUP is represented using following primary elements:</a:t>
            </a:r>
          </a:p>
          <a:p>
            <a:pPr lvl="1" eaLnBrk="1" hangingPunct="1"/>
            <a:r>
              <a:rPr lang="en-US" altLang="en-US"/>
              <a:t>Roles: the </a:t>
            </a:r>
            <a:r>
              <a:rPr lang="en-US" altLang="en-US" i="1">
                <a:solidFill>
                  <a:srgbClr val="000099"/>
                </a:solidFill>
              </a:rPr>
              <a:t>who</a:t>
            </a:r>
          </a:p>
          <a:p>
            <a:pPr lvl="1" eaLnBrk="1" hangingPunct="1"/>
            <a:r>
              <a:rPr lang="en-US" altLang="en-US"/>
              <a:t>Activities: the </a:t>
            </a:r>
            <a:r>
              <a:rPr lang="en-US" altLang="en-US" i="1">
                <a:solidFill>
                  <a:srgbClr val="000099"/>
                </a:solidFill>
              </a:rPr>
              <a:t>how</a:t>
            </a:r>
          </a:p>
          <a:p>
            <a:pPr lvl="1" eaLnBrk="1" hangingPunct="1"/>
            <a:r>
              <a:rPr lang="en-US" altLang="en-US"/>
              <a:t>Artifact: the </a:t>
            </a:r>
            <a:r>
              <a:rPr lang="en-US" altLang="en-US" i="1">
                <a:solidFill>
                  <a:srgbClr val="000099"/>
                </a:solidFill>
              </a:rPr>
              <a:t>what</a:t>
            </a:r>
          </a:p>
          <a:p>
            <a:pPr lvl="1" eaLnBrk="1" hangingPunct="1"/>
            <a:r>
              <a:rPr lang="en-US" altLang="en-US"/>
              <a:t>Workflow: the </a:t>
            </a:r>
            <a:r>
              <a:rPr lang="en-US" altLang="en-US" i="1">
                <a:solidFill>
                  <a:srgbClr val="000099"/>
                </a:solidFill>
              </a:rPr>
              <a:t>when</a:t>
            </a:r>
          </a:p>
          <a:p>
            <a:pPr eaLnBrk="1" hangingPunct="1"/>
            <a:r>
              <a:rPr lang="en-US" altLang="en-US"/>
              <a:t>A </a:t>
            </a:r>
            <a:r>
              <a:rPr lang="en-US" altLang="en-US">
                <a:solidFill>
                  <a:srgbClr val="000099"/>
                </a:solidFill>
              </a:rPr>
              <a:t>discipline</a:t>
            </a:r>
            <a:r>
              <a:rPr lang="en-US" altLang="en-US"/>
              <a:t> is the collection of above mentioned kinds of elements.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F37804-C0B8-67A9-9708-1A7A4023423F}"/>
              </a:ext>
            </a:extLst>
          </p:cNvPr>
          <p:cNvSpPr>
            <a:spLocks noGrp="1" noChangeArrowheads="1"/>
          </p:cNvSpPr>
          <p:nvPr>
            <p:ph type="title"/>
          </p:nvPr>
        </p:nvSpPr>
        <p:spPr/>
        <p:txBody>
          <a:bodyPr/>
          <a:lstStyle/>
          <a:p>
            <a:pPr eaLnBrk="1" hangingPunct="1"/>
            <a:r>
              <a:rPr lang="en-US" altLang="en-US"/>
              <a:t>Roles</a:t>
            </a:r>
          </a:p>
        </p:txBody>
      </p:sp>
      <p:sp>
        <p:nvSpPr>
          <p:cNvPr id="36867" name="Rectangle 3">
            <a:extLst>
              <a:ext uri="{FF2B5EF4-FFF2-40B4-BE49-F238E27FC236}">
                <a16:creationId xmlns:a16="http://schemas.microsoft.com/office/drawing/2014/main" id="{BD9B9C5C-812D-75FF-D2C4-20746CC95FEA}"/>
              </a:ext>
            </a:extLst>
          </p:cNvPr>
          <p:cNvSpPr>
            <a:spLocks noGrp="1" noChangeArrowheads="1"/>
          </p:cNvSpPr>
          <p:nvPr>
            <p:ph type="body" idx="1"/>
          </p:nvPr>
        </p:nvSpPr>
        <p:spPr>
          <a:xfrm>
            <a:off x="1639889" y="2833689"/>
            <a:ext cx="8912225" cy="3297237"/>
          </a:xfrm>
        </p:spPr>
        <p:txBody>
          <a:bodyPr/>
          <a:lstStyle/>
          <a:p>
            <a:pPr eaLnBrk="1" hangingPunct="1"/>
            <a:r>
              <a:rPr lang="en-US" altLang="en-US"/>
              <a:t>The behavior is expressed in terms of </a:t>
            </a:r>
            <a:r>
              <a:rPr lang="en-US" altLang="en-US">
                <a:solidFill>
                  <a:srgbClr val="000099"/>
                </a:solidFill>
              </a:rPr>
              <a:t>activities</a:t>
            </a:r>
            <a:r>
              <a:rPr lang="en-US" altLang="en-US"/>
              <a:t> the role performs, and each role is associated with a set of cohesive activities.</a:t>
            </a:r>
          </a:p>
          <a:p>
            <a:pPr eaLnBrk="1" hangingPunct="1"/>
            <a:r>
              <a:rPr lang="en-US" altLang="en-US"/>
              <a:t>The responsibilities of each role are usually expressed in relation to certain </a:t>
            </a:r>
            <a:r>
              <a:rPr lang="en-US" altLang="en-US">
                <a:solidFill>
                  <a:srgbClr val="000099"/>
                </a:solidFill>
              </a:rPr>
              <a:t>artifact</a:t>
            </a:r>
            <a:r>
              <a:rPr lang="en-US" altLang="en-US"/>
              <a:t> that the role creates, modifies, or control.</a:t>
            </a:r>
          </a:p>
          <a:p>
            <a:pPr eaLnBrk="1" hangingPunct="1"/>
            <a:r>
              <a:rPr lang="en-US" altLang="en-US"/>
              <a:t>Roles are not individuals, nor job titles.  One can play several roles in process.</a:t>
            </a:r>
          </a:p>
        </p:txBody>
      </p:sp>
      <p:sp>
        <p:nvSpPr>
          <p:cNvPr id="36868" name="Text Box 4">
            <a:extLst>
              <a:ext uri="{FF2B5EF4-FFF2-40B4-BE49-F238E27FC236}">
                <a16:creationId xmlns:a16="http://schemas.microsoft.com/office/drawing/2014/main" id="{DCDB8CE7-C1FB-F11E-A828-B8A4CF9C74D4}"/>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Role defines the behavior and responsibilities of an individual (designer, analyst, programmer ...), or a group of individuals working together as a team.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4DE8A3-28AE-4FCD-0974-241992C015C4}"/>
              </a:ext>
            </a:extLst>
          </p:cNvPr>
          <p:cNvSpPr>
            <a:spLocks noGrp="1" noChangeArrowheads="1"/>
          </p:cNvSpPr>
          <p:nvPr>
            <p:ph type="title"/>
          </p:nvPr>
        </p:nvSpPr>
        <p:spPr/>
        <p:txBody>
          <a:bodyPr/>
          <a:lstStyle/>
          <a:p>
            <a:pPr eaLnBrk="1" hangingPunct="1"/>
            <a:r>
              <a:rPr lang="en-US" altLang="en-US"/>
              <a:t>Activities</a:t>
            </a:r>
          </a:p>
        </p:txBody>
      </p:sp>
      <p:sp>
        <p:nvSpPr>
          <p:cNvPr id="37891" name="Rectangle 3">
            <a:extLst>
              <a:ext uri="{FF2B5EF4-FFF2-40B4-BE49-F238E27FC236}">
                <a16:creationId xmlns:a16="http://schemas.microsoft.com/office/drawing/2014/main" id="{CE8EE8EE-0F5C-93AA-8E99-70F39A2B73F4}"/>
              </a:ext>
            </a:extLst>
          </p:cNvPr>
          <p:cNvSpPr>
            <a:spLocks noGrp="1" noChangeArrowheads="1"/>
          </p:cNvSpPr>
          <p:nvPr>
            <p:ph type="body" idx="1"/>
          </p:nvPr>
        </p:nvSpPr>
        <p:spPr>
          <a:xfrm>
            <a:off x="1639889" y="2898775"/>
            <a:ext cx="8912225" cy="3232150"/>
          </a:xfrm>
        </p:spPr>
        <p:txBody>
          <a:bodyPr/>
          <a:lstStyle/>
          <a:p>
            <a:pPr eaLnBrk="1" hangingPunct="1"/>
            <a:r>
              <a:rPr lang="en-US" altLang="en-US"/>
              <a:t>The granularity of an activity may vary from hours to days.  It usually involves one person in the associated role and affects one or only small number of </a:t>
            </a:r>
            <a:r>
              <a:rPr lang="en-US" altLang="en-US">
                <a:solidFill>
                  <a:srgbClr val="000099"/>
                </a:solidFill>
              </a:rPr>
              <a:t>artifacts</a:t>
            </a:r>
            <a:r>
              <a:rPr lang="en-US" altLang="en-US"/>
              <a:t>.</a:t>
            </a:r>
          </a:p>
          <a:p>
            <a:pPr eaLnBrk="1" hangingPunct="1"/>
            <a:r>
              <a:rPr lang="en-US" altLang="en-US"/>
              <a:t>Activities may be repeated several times on the same </a:t>
            </a:r>
            <a:r>
              <a:rPr lang="en-US" altLang="en-US">
                <a:solidFill>
                  <a:srgbClr val="000099"/>
                </a:solidFill>
              </a:rPr>
              <a:t>artifact</a:t>
            </a:r>
            <a:r>
              <a:rPr lang="en-US" altLang="en-US"/>
              <a:t>, especially from one iteration to another.</a:t>
            </a:r>
          </a:p>
        </p:txBody>
      </p:sp>
      <p:sp>
        <p:nvSpPr>
          <p:cNvPr id="37892" name="Text Box 4">
            <a:extLst>
              <a:ext uri="{FF2B5EF4-FFF2-40B4-BE49-F238E27FC236}">
                <a16:creationId xmlns:a16="http://schemas.microsoft.com/office/drawing/2014/main" id="{71127339-564D-052A-B7EA-8256CE2C5578}"/>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An activity is a unit of work that an individual in that role may be asked to perform and that produces a meaningful result in the context of the project.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0F14886-B635-47EF-6230-4313DD17CC46}"/>
              </a:ext>
            </a:extLst>
          </p:cNvPr>
          <p:cNvSpPr>
            <a:spLocks noGrp="1" noChangeArrowheads="1"/>
          </p:cNvSpPr>
          <p:nvPr>
            <p:ph type="title"/>
          </p:nvPr>
        </p:nvSpPr>
        <p:spPr/>
        <p:txBody>
          <a:bodyPr/>
          <a:lstStyle/>
          <a:p>
            <a:pPr eaLnBrk="1" hangingPunct="1"/>
            <a:r>
              <a:rPr lang="en-US" altLang="en-US"/>
              <a:t>Artifacts</a:t>
            </a:r>
          </a:p>
        </p:txBody>
      </p:sp>
      <p:sp>
        <p:nvSpPr>
          <p:cNvPr id="38915" name="Rectangle 3">
            <a:extLst>
              <a:ext uri="{FF2B5EF4-FFF2-40B4-BE49-F238E27FC236}">
                <a16:creationId xmlns:a16="http://schemas.microsoft.com/office/drawing/2014/main" id="{DB91A525-B0F3-E549-7C32-FDC3EB111C3E}"/>
              </a:ext>
            </a:extLst>
          </p:cNvPr>
          <p:cNvSpPr>
            <a:spLocks noGrp="1" noChangeArrowheads="1"/>
          </p:cNvSpPr>
          <p:nvPr>
            <p:ph type="body" idx="1"/>
          </p:nvPr>
        </p:nvSpPr>
        <p:spPr>
          <a:xfrm>
            <a:off x="1639889" y="2266951"/>
            <a:ext cx="8912225" cy="3863975"/>
          </a:xfrm>
        </p:spPr>
        <p:txBody>
          <a:bodyPr>
            <a:normAutofit lnSpcReduction="10000"/>
          </a:bodyPr>
          <a:lstStyle/>
          <a:p>
            <a:pPr eaLnBrk="1" hangingPunct="1">
              <a:lnSpc>
                <a:spcPct val="90000"/>
              </a:lnSpc>
            </a:pPr>
            <a:r>
              <a:rPr lang="en-US" altLang="en-US" sz="2000"/>
              <a:t>Deliverables are only the subset of other artifacts.</a:t>
            </a:r>
          </a:p>
          <a:p>
            <a:pPr eaLnBrk="1" hangingPunct="1">
              <a:lnSpc>
                <a:spcPct val="90000"/>
              </a:lnSpc>
            </a:pPr>
            <a:r>
              <a:rPr lang="en-US" altLang="en-US" sz="2000"/>
              <a:t>Artifacts are very likely to be subject to version control and configuration management.</a:t>
            </a:r>
          </a:p>
          <a:p>
            <a:pPr eaLnBrk="1" hangingPunct="1">
              <a:lnSpc>
                <a:spcPct val="90000"/>
              </a:lnSpc>
            </a:pPr>
            <a:r>
              <a:rPr lang="en-US" altLang="en-US" sz="2000"/>
              <a:t>Sets of Artifacts:</a:t>
            </a:r>
          </a:p>
          <a:p>
            <a:pPr lvl="1" eaLnBrk="1" hangingPunct="1">
              <a:lnSpc>
                <a:spcPct val="90000"/>
              </a:lnSpc>
            </a:pPr>
            <a:r>
              <a:rPr lang="en-US" altLang="en-US" sz="2000" b="1">
                <a:solidFill>
                  <a:srgbClr val="000099"/>
                </a:solidFill>
              </a:rPr>
              <a:t>Management set</a:t>
            </a:r>
            <a:r>
              <a:rPr lang="en-US" altLang="en-US" sz="2000"/>
              <a:t> – planning and operational artifacts</a:t>
            </a:r>
          </a:p>
          <a:p>
            <a:pPr lvl="1" eaLnBrk="1" hangingPunct="1">
              <a:lnSpc>
                <a:spcPct val="90000"/>
              </a:lnSpc>
            </a:pPr>
            <a:r>
              <a:rPr lang="en-US" altLang="en-US" sz="2000" b="1">
                <a:solidFill>
                  <a:srgbClr val="000099"/>
                </a:solidFill>
              </a:rPr>
              <a:t>Requirements set</a:t>
            </a:r>
            <a:r>
              <a:rPr lang="en-US" altLang="en-US" sz="2000"/>
              <a:t> – the vision document and requirements in the form of stakeholders’ needs</a:t>
            </a:r>
          </a:p>
          <a:p>
            <a:pPr lvl="1" eaLnBrk="1" hangingPunct="1">
              <a:lnSpc>
                <a:spcPct val="90000"/>
              </a:lnSpc>
            </a:pPr>
            <a:r>
              <a:rPr lang="en-US" altLang="en-US" sz="2000" b="1">
                <a:solidFill>
                  <a:srgbClr val="000099"/>
                </a:solidFill>
              </a:rPr>
              <a:t>Design set</a:t>
            </a:r>
            <a:r>
              <a:rPr lang="en-US" altLang="en-US" sz="2000"/>
              <a:t> – the design model and architecture description</a:t>
            </a:r>
          </a:p>
          <a:p>
            <a:pPr lvl="1" eaLnBrk="1" hangingPunct="1">
              <a:lnSpc>
                <a:spcPct val="90000"/>
              </a:lnSpc>
            </a:pPr>
            <a:r>
              <a:rPr lang="en-US" altLang="en-US" sz="2000" b="1">
                <a:solidFill>
                  <a:srgbClr val="000099"/>
                </a:solidFill>
              </a:rPr>
              <a:t>Implementation set</a:t>
            </a:r>
            <a:r>
              <a:rPr lang="en-US" altLang="en-US" sz="2000"/>
              <a:t> – the source code and executables, the associated data files</a:t>
            </a:r>
          </a:p>
          <a:p>
            <a:pPr lvl="1" eaLnBrk="1" hangingPunct="1">
              <a:lnSpc>
                <a:spcPct val="90000"/>
              </a:lnSpc>
            </a:pPr>
            <a:r>
              <a:rPr lang="en-US" altLang="en-US" sz="2000" b="1">
                <a:solidFill>
                  <a:srgbClr val="000099"/>
                </a:solidFill>
              </a:rPr>
              <a:t>Deployment set</a:t>
            </a:r>
            <a:r>
              <a:rPr lang="en-US" altLang="en-US" sz="2000"/>
              <a:t> – installation instructions, user documentation, and training material</a:t>
            </a:r>
          </a:p>
          <a:p>
            <a:pPr eaLnBrk="1" hangingPunct="1">
              <a:lnSpc>
                <a:spcPct val="90000"/>
              </a:lnSpc>
            </a:pPr>
            <a:endParaRPr lang="en-US" altLang="en-US" sz="2000"/>
          </a:p>
        </p:txBody>
      </p:sp>
      <p:sp>
        <p:nvSpPr>
          <p:cNvPr id="38916" name="Text Box 4">
            <a:extLst>
              <a:ext uri="{FF2B5EF4-FFF2-40B4-BE49-F238E27FC236}">
                <a16:creationId xmlns:a16="http://schemas.microsoft.com/office/drawing/2014/main" id="{354EA861-BA4D-5DE8-A97C-CBC660AE132A}"/>
              </a:ext>
            </a:extLst>
          </p:cNvPr>
          <p:cNvSpPr txBox="1">
            <a:spLocks noChangeArrowheads="1"/>
          </p:cNvSpPr>
          <p:nvPr/>
        </p:nvSpPr>
        <p:spPr bwMode="auto">
          <a:xfrm>
            <a:off x="1616076" y="1487489"/>
            <a:ext cx="8274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Artifacts are things that are produced, modified, or used by a process (model, document, source code, executables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51760766-4DE9-745B-E99E-FEBF6108BA89}"/>
              </a:ext>
            </a:extLst>
          </p:cNvPr>
          <p:cNvSpPr>
            <a:spLocks noGrp="1" noChangeArrowheads="1"/>
          </p:cNvSpPr>
          <p:nvPr>
            <p:ph type="title"/>
          </p:nvPr>
        </p:nvSpPr>
        <p:spPr/>
        <p:txBody>
          <a:bodyPr/>
          <a:lstStyle/>
          <a:p>
            <a:pPr eaLnBrk="1" hangingPunct="1"/>
            <a:r>
              <a:rPr lang="en-US" altLang="en-US"/>
              <a:t>Major Artifacts</a:t>
            </a:r>
          </a:p>
        </p:txBody>
      </p:sp>
      <p:grpSp>
        <p:nvGrpSpPr>
          <p:cNvPr id="39939" name="Group 10">
            <a:extLst>
              <a:ext uri="{FF2B5EF4-FFF2-40B4-BE49-F238E27FC236}">
                <a16:creationId xmlns:a16="http://schemas.microsoft.com/office/drawing/2014/main" id="{849A658E-CA9C-12F6-893C-C210A60D1084}"/>
              </a:ext>
            </a:extLst>
          </p:cNvPr>
          <p:cNvGrpSpPr>
            <a:grpSpLocks/>
          </p:cNvGrpSpPr>
          <p:nvPr/>
        </p:nvGrpSpPr>
        <p:grpSpPr bwMode="auto">
          <a:xfrm>
            <a:off x="2335214" y="1492250"/>
            <a:ext cx="333375" cy="450850"/>
            <a:chOff x="3958" y="1770"/>
            <a:chExt cx="629" cy="943"/>
          </a:xfrm>
        </p:grpSpPr>
        <p:sp>
          <p:nvSpPr>
            <p:cNvPr id="40079" name="Freeform 8">
              <a:extLst>
                <a:ext uri="{FF2B5EF4-FFF2-40B4-BE49-F238E27FC236}">
                  <a16:creationId xmlns:a16="http://schemas.microsoft.com/office/drawing/2014/main" id="{2320D0EE-3F2D-51EB-A7E0-B3570DAE5A9A}"/>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80" name="Freeform 9">
              <a:extLst>
                <a:ext uri="{FF2B5EF4-FFF2-40B4-BE49-F238E27FC236}">
                  <a16:creationId xmlns:a16="http://schemas.microsoft.com/office/drawing/2014/main" id="{9D3F6B99-1704-4354-99F8-24DD975A6C0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0" name="Group 11">
            <a:extLst>
              <a:ext uri="{FF2B5EF4-FFF2-40B4-BE49-F238E27FC236}">
                <a16:creationId xmlns:a16="http://schemas.microsoft.com/office/drawing/2014/main" id="{B06C8D18-5F38-34DE-F9D7-0B840FF9F524}"/>
              </a:ext>
            </a:extLst>
          </p:cNvPr>
          <p:cNvGrpSpPr>
            <a:grpSpLocks/>
          </p:cNvGrpSpPr>
          <p:nvPr/>
        </p:nvGrpSpPr>
        <p:grpSpPr bwMode="auto">
          <a:xfrm>
            <a:off x="4129089" y="1624013"/>
            <a:ext cx="333375" cy="450850"/>
            <a:chOff x="3958" y="1770"/>
            <a:chExt cx="629" cy="943"/>
          </a:xfrm>
        </p:grpSpPr>
        <p:sp>
          <p:nvSpPr>
            <p:cNvPr id="40077" name="Freeform 12">
              <a:extLst>
                <a:ext uri="{FF2B5EF4-FFF2-40B4-BE49-F238E27FC236}">
                  <a16:creationId xmlns:a16="http://schemas.microsoft.com/office/drawing/2014/main" id="{86BCA305-DC29-C4CC-6C35-D3289254782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78" name="Freeform 13">
              <a:extLst>
                <a:ext uri="{FF2B5EF4-FFF2-40B4-BE49-F238E27FC236}">
                  <a16:creationId xmlns:a16="http://schemas.microsoft.com/office/drawing/2014/main" id="{1E12551F-04CC-DB60-A123-CBD1A0B76BC2}"/>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1" name="Group 14">
            <a:extLst>
              <a:ext uri="{FF2B5EF4-FFF2-40B4-BE49-F238E27FC236}">
                <a16:creationId xmlns:a16="http://schemas.microsoft.com/office/drawing/2014/main" id="{BFADB2EB-CCCE-8E3E-71F3-7119213AFCD1}"/>
              </a:ext>
            </a:extLst>
          </p:cNvPr>
          <p:cNvGrpSpPr>
            <a:grpSpLocks/>
          </p:cNvGrpSpPr>
          <p:nvPr/>
        </p:nvGrpSpPr>
        <p:grpSpPr bwMode="auto">
          <a:xfrm>
            <a:off x="6092827" y="1525588"/>
            <a:ext cx="333375" cy="450850"/>
            <a:chOff x="3958" y="1770"/>
            <a:chExt cx="629" cy="943"/>
          </a:xfrm>
        </p:grpSpPr>
        <p:sp>
          <p:nvSpPr>
            <p:cNvPr id="40075" name="Freeform 15">
              <a:extLst>
                <a:ext uri="{FF2B5EF4-FFF2-40B4-BE49-F238E27FC236}">
                  <a16:creationId xmlns:a16="http://schemas.microsoft.com/office/drawing/2014/main" id="{388D0FE6-F91B-5D0E-4DD6-D18FE2F510E6}"/>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76" name="Freeform 16">
              <a:extLst>
                <a:ext uri="{FF2B5EF4-FFF2-40B4-BE49-F238E27FC236}">
                  <a16:creationId xmlns:a16="http://schemas.microsoft.com/office/drawing/2014/main" id="{EA716848-1112-E66E-2228-55A1CDA756D7}"/>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2" name="Group 17">
            <a:extLst>
              <a:ext uri="{FF2B5EF4-FFF2-40B4-BE49-F238E27FC236}">
                <a16:creationId xmlns:a16="http://schemas.microsoft.com/office/drawing/2014/main" id="{0B2305A5-DDA1-A488-67E1-6A2F822E238E}"/>
              </a:ext>
            </a:extLst>
          </p:cNvPr>
          <p:cNvGrpSpPr>
            <a:grpSpLocks/>
          </p:cNvGrpSpPr>
          <p:nvPr/>
        </p:nvGrpSpPr>
        <p:grpSpPr bwMode="auto">
          <a:xfrm>
            <a:off x="8285164" y="1490663"/>
            <a:ext cx="333375" cy="450850"/>
            <a:chOff x="3958" y="1770"/>
            <a:chExt cx="629" cy="943"/>
          </a:xfrm>
        </p:grpSpPr>
        <p:sp>
          <p:nvSpPr>
            <p:cNvPr id="40073" name="Freeform 18">
              <a:extLst>
                <a:ext uri="{FF2B5EF4-FFF2-40B4-BE49-F238E27FC236}">
                  <a16:creationId xmlns:a16="http://schemas.microsoft.com/office/drawing/2014/main" id="{2C2F9740-BAA0-9B6B-15B2-D965C5E99EC3}"/>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74" name="Freeform 19">
              <a:extLst>
                <a:ext uri="{FF2B5EF4-FFF2-40B4-BE49-F238E27FC236}">
                  <a16:creationId xmlns:a16="http://schemas.microsoft.com/office/drawing/2014/main" id="{56BB7200-0118-4BD5-23B9-991D96DC38F3}"/>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3" name="Group 20">
            <a:extLst>
              <a:ext uri="{FF2B5EF4-FFF2-40B4-BE49-F238E27FC236}">
                <a16:creationId xmlns:a16="http://schemas.microsoft.com/office/drawing/2014/main" id="{4570BE5D-0A49-FD9D-88C2-C5D3FCB4BE7A}"/>
              </a:ext>
            </a:extLst>
          </p:cNvPr>
          <p:cNvGrpSpPr>
            <a:grpSpLocks/>
          </p:cNvGrpSpPr>
          <p:nvPr/>
        </p:nvGrpSpPr>
        <p:grpSpPr bwMode="auto">
          <a:xfrm>
            <a:off x="7256464" y="2771775"/>
            <a:ext cx="333375" cy="450850"/>
            <a:chOff x="3958" y="1770"/>
            <a:chExt cx="629" cy="943"/>
          </a:xfrm>
        </p:grpSpPr>
        <p:sp>
          <p:nvSpPr>
            <p:cNvPr id="40071" name="Freeform 21">
              <a:extLst>
                <a:ext uri="{FF2B5EF4-FFF2-40B4-BE49-F238E27FC236}">
                  <a16:creationId xmlns:a16="http://schemas.microsoft.com/office/drawing/2014/main" id="{DD5BB540-1091-E6FA-9225-81B6AF8C3CD1}"/>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72" name="Freeform 22">
              <a:extLst>
                <a:ext uri="{FF2B5EF4-FFF2-40B4-BE49-F238E27FC236}">
                  <a16:creationId xmlns:a16="http://schemas.microsoft.com/office/drawing/2014/main" id="{6EEB81D0-672D-209A-6E1E-856EEA1AA2F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4" name="Group 23">
            <a:extLst>
              <a:ext uri="{FF2B5EF4-FFF2-40B4-BE49-F238E27FC236}">
                <a16:creationId xmlns:a16="http://schemas.microsoft.com/office/drawing/2014/main" id="{94794319-C2B4-9244-FA2C-560037C2AC84}"/>
              </a:ext>
            </a:extLst>
          </p:cNvPr>
          <p:cNvGrpSpPr>
            <a:grpSpLocks/>
          </p:cNvGrpSpPr>
          <p:nvPr/>
        </p:nvGrpSpPr>
        <p:grpSpPr bwMode="auto">
          <a:xfrm>
            <a:off x="5092702" y="3783013"/>
            <a:ext cx="333375" cy="450850"/>
            <a:chOff x="3958" y="1770"/>
            <a:chExt cx="629" cy="943"/>
          </a:xfrm>
        </p:grpSpPr>
        <p:sp>
          <p:nvSpPr>
            <p:cNvPr id="40069" name="Freeform 24">
              <a:extLst>
                <a:ext uri="{FF2B5EF4-FFF2-40B4-BE49-F238E27FC236}">
                  <a16:creationId xmlns:a16="http://schemas.microsoft.com/office/drawing/2014/main" id="{63E61A8E-C33B-B9D9-04F1-E4DA01843230}"/>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70" name="Freeform 25">
              <a:extLst>
                <a:ext uri="{FF2B5EF4-FFF2-40B4-BE49-F238E27FC236}">
                  <a16:creationId xmlns:a16="http://schemas.microsoft.com/office/drawing/2014/main" id="{03969DB5-362B-47DF-EC87-B34268B4157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45" name="Group 26">
            <a:extLst>
              <a:ext uri="{FF2B5EF4-FFF2-40B4-BE49-F238E27FC236}">
                <a16:creationId xmlns:a16="http://schemas.microsoft.com/office/drawing/2014/main" id="{17861C2D-272D-D3DB-52B9-F9A23D950157}"/>
              </a:ext>
            </a:extLst>
          </p:cNvPr>
          <p:cNvGrpSpPr>
            <a:grpSpLocks/>
          </p:cNvGrpSpPr>
          <p:nvPr/>
        </p:nvGrpSpPr>
        <p:grpSpPr bwMode="auto">
          <a:xfrm>
            <a:off x="4081464" y="3087688"/>
            <a:ext cx="333375" cy="450850"/>
            <a:chOff x="3958" y="1770"/>
            <a:chExt cx="629" cy="943"/>
          </a:xfrm>
        </p:grpSpPr>
        <p:sp>
          <p:nvSpPr>
            <p:cNvPr id="40067" name="Freeform 27">
              <a:extLst>
                <a:ext uri="{FF2B5EF4-FFF2-40B4-BE49-F238E27FC236}">
                  <a16:creationId xmlns:a16="http://schemas.microsoft.com/office/drawing/2014/main" id="{9ED30302-515A-9981-1810-A4A8287286F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68" name="Freeform 28">
              <a:extLst>
                <a:ext uri="{FF2B5EF4-FFF2-40B4-BE49-F238E27FC236}">
                  <a16:creationId xmlns:a16="http://schemas.microsoft.com/office/drawing/2014/main" id="{1E5D30DC-ECBC-3D03-D098-05F7541B1E76}"/>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39946" name="Rectangle 29">
            <a:extLst>
              <a:ext uri="{FF2B5EF4-FFF2-40B4-BE49-F238E27FC236}">
                <a16:creationId xmlns:a16="http://schemas.microsoft.com/office/drawing/2014/main" id="{0BD405B2-983F-019E-0F64-FE93F5D8C093}"/>
              </a:ext>
            </a:extLst>
          </p:cNvPr>
          <p:cNvSpPr>
            <a:spLocks noChangeArrowheads="1"/>
          </p:cNvSpPr>
          <p:nvPr/>
        </p:nvSpPr>
        <p:spPr bwMode="auto">
          <a:xfrm>
            <a:off x="1693863" y="195262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Stakeholder</a:t>
            </a:r>
            <a:br>
              <a:rPr lang="en-US" altLang="en-US" sz="1600" b="0"/>
            </a:br>
            <a:r>
              <a:rPr lang="en-US" altLang="en-US" sz="1600" b="0"/>
              <a:t>Requests</a:t>
            </a:r>
          </a:p>
        </p:txBody>
      </p:sp>
      <p:sp>
        <p:nvSpPr>
          <p:cNvPr id="39947" name="Rectangle 30">
            <a:extLst>
              <a:ext uri="{FF2B5EF4-FFF2-40B4-BE49-F238E27FC236}">
                <a16:creationId xmlns:a16="http://schemas.microsoft.com/office/drawing/2014/main" id="{3C61993B-3AEA-6F32-B731-B738516B91BF}"/>
              </a:ext>
            </a:extLst>
          </p:cNvPr>
          <p:cNvSpPr>
            <a:spLocks noChangeArrowheads="1"/>
          </p:cNvSpPr>
          <p:nvPr/>
        </p:nvSpPr>
        <p:spPr bwMode="auto">
          <a:xfrm>
            <a:off x="3556001" y="2084388"/>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Vision</a:t>
            </a:r>
          </a:p>
        </p:txBody>
      </p:sp>
      <p:sp>
        <p:nvSpPr>
          <p:cNvPr id="39948" name="Rectangle 31">
            <a:extLst>
              <a:ext uri="{FF2B5EF4-FFF2-40B4-BE49-F238E27FC236}">
                <a16:creationId xmlns:a16="http://schemas.microsoft.com/office/drawing/2014/main" id="{1E462C7F-17DB-A704-8CA5-08EB7B2DF0A1}"/>
              </a:ext>
            </a:extLst>
          </p:cNvPr>
          <p:cNvSpPr>
            <a:spLocks noChangeArrowheads="1"/>
          </p:cNvSpPr>
          <p:nvPr/>
        </p:nvSpPr>
        <p:spPr bwMode="auto">
          <a:xfrm>
            <a:off x="5500688" y="200342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Business</a:t>
            </a:r>
            <a:br>
              <a:rPr lang="en-US" altLang="en-US" sz="1600" b="0"/>
            </a:br>
            <a:r>
              <a:rPr lang="en-US" altLang="en-US" sz="1600" b="0"/>
              <a:t>Case</a:t>
            </a:r>
          </a:p>
        </p:txBody>
      </p:sp>
      <p:sp>
        <p:nvSpPr>
          <p:cNvPr id="39949" name="Rectangle 32">
            <a:extLst>
              <a:ext uri="{FF2B5EF4-FFF2-40B4-BE49-F238E27FC236}">
                <a16:creationId xmlns:a16="http://schemas.microsoft.com/office/drawing/2014/main" id="{3EA724F9-E2DB-ACE2-547D-EBB70AB7EE00}"/>
              </a:ext>
            </a:extLst>
          </p:cNvPr>
          <p:cNvSpPr>
            <a:spLocks noChangeArrowheads="1"/>
          </p:cNvSpPr>
          <p:nvPr/>
        </p:nvSpPr>
        <p:spPr bwMode="auto">
          <a:xfrm>
            <a:off x="7712076" y="1970089"/>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Risk</a:t>
            </a:r>
            <a:br>
              <a:rPr lang="en-US" altLang="en-US" sz="1600" b="0"/>
            </a:br>
            <a:r>
              <a:rPr lang="en-US" altLang="en-US" sz="1600" b="0"/>
              <a:t>List</a:t>
            </a:r>
          </a:p>
        </p:txBody>
      </p:sp>
      <p:sp>
        <p:nvSpPr>
          <p:cNvPr id="39950" name="Rectangle 33">
            <a:extLst>
              <a:ext uri="{FF2B5EF4-FFF2-40B4-BE49-F238E27FC236}">
                <a16:creationId xmlns:a16="http://schemas.microsoft.com/office/drawing/2014/main" id="{956CF6EC-E69E-9F69-F757-43917C5B9C6D}"/>
              </a:ext>
            </a:extLst>
          </p:cNvPr>
          <p:cNvSpPr>
            <a:spLocks noChangeArrowheads="1"/>
          </p:cNvSpPr>
          <p:nvPr/>
        </p:nvSpPr>
        <p:spPr bwMode="auto">
          <a:xfrm>
            <a:off x="6697663" y="3249613"/>
            <a:ext cx="1492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Software</a:t>
            </a:r>
            <a:br>
              <a:rPr lang="en-US" altLang="en-US" sz="1600" b="0"/>
            </a:br>
            <a:r>
              <a:rPr lang="en-US" altLang="en-US" sz="1600" b="0"/>
              <a:t>Development</a:t>
            </a:r>
          </a:p>
          <a:p>
            <a:pPr eaLnBrk="1" hangingPunct="1"/>
            <a:r>
              <a:rPr lang="en-US" altLang="en-US" sz="1600" b="0"/>
              <a:t>Plan</a:t>
            </a:r>
          </a:p>
        </p:txBody>
      </p:sp>
      <p:sp>
        <p:nvSpPr>
          <p:cNvPr id="39951" name="Rectangle 34">
            <a:extLst>
              <a:ext uri="{FF2B5EF4-FFF2-40B4-BE49-F238E27FC236}">
                <a16:creationId xmlns:a16="http://schemas.microsoft.com/office/drawing/2014/main" id="{C73937C8-553B-EC5C-93B1-0A2A1238A316}"/>
              </a:ext>
            </a:extLst>
          </p:cNvPr>
          <p:cNvSpPr>
            <a:spLocks noChangeArrowheads="1"/>
          </p:cNvSpPr>
          <p:nvPr/>
        </p:nvSpPr>
        <p:spPr bwMode="auto">
          <a:xfrm>
            <a:off x="4481513" y="4264025"/>
            <a:ext cx="1492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Software</a:t>
            </a:r>
            <a:br>
              <a:rPr lang="en-US" altLang="en-US" sz="1600" b="0"/>
            </a:br>
            <a:r>
              <a:rPr lang="en-US" altLang="en-US" sz="1600" b="0"/>
              <a:t>Architecture</a:t>
            </a:r>
          </a:p>
          <a:p>
            <a:pPr eaLnBrk="1" hangingPunct="1"/>
            <a:r>
              <a:rPr lang="en-US" altLang="en-US" sz="1600" b="0"/>
              <a:t>Document</a:t>
            </a:r>
          </a:p>
        </p:txBody>
      </p:sp>
      <p:sp>
        <p:nvSpPr>
          <p:cNvPr id="39952" name="Rectangle 35">
            <a:extLst>
              <a:ext uri="{FF2B5EF4-FFF2-40B4-BE49-F238E27FC236}">
                <a16:creationId xmlns:a16="http://schemas.microsoft.com/office/drawing/2014/main" id="{64763E4A-30F1-FF93-55CB-54D6F4C47F31}"/>
              </a:ext>
            </a:extLst>
          </p:cNvPr>
          <p:cNvSpPr>
            <a:spLocks noChangeArrowheads="1"/>
          </p:cNvSpPr>
          <p:nvPr/>
        </p:nvSpPr>
        <p:spPr bwMode="auto">
          <a:xfrm>
            <a:off x="3443288" y="3559175"/>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Glossary</a:t>
            </a:r>
          </a:p>
        </p:txBody>
      </p:sp>
      <p:sp>
        <p:nvSpPr>
          <p:cNvPr id="39953" name="Rectangle 36">
            <a:extLst>
              <a:ext uri="{FF2B5EF4-FFF2-40B4-BE49-F238E27FC236}">
                <a16:creationId xmlns:a16="http://schemas.microsoft.com/office/drawing/2014/main" id="{8A96D1D7-E8A0-8CC8-D75A-B458CE2D7081}"/>
              </a:ext>
            </a:extLst>
          </p:cNvPr>
          <p:cNvSpPr>
            <a:spLocks noChangeArrowheads="1"/>
          </p:cNvSpPr>
          <p:nvPr/>
        </p:nvSpPr>
        <p:spPr bwMode="auto">
          <a:xfrm>
            <a:off x="1719263" y="5216525"/>
            <a:ext cx="1492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Software</a:t>
            </a:r>
          </a:p>
          <a:p>
            <a:pPr eaLnBrk="1" hangingPunct="1"/>
            <a:r>
              <a:rPr lang="en-US" altLang="en-US" sz="1600" b="0"/>
              <a:t>Requirements</a:t>
            </a:r>
          </a:p>
          <a:p>
            <a:pPr eaLnBrk="1" hangingPunct="1"/>
            <a:r>
              <a:rPr lang="en-US" altLang="en-US" sz="1600" b="0"/>
              <a:t>Specification</a:t>
            </a:r>
          </a:p>
        </p:txBody>
      </p:sp>
      <p:sp>
        <p:nvSpPr>
          <p:cNvPr id="39954" name="Rectangle 37">
            <a:extLst>
              <a:ext uri="{FF2B5EF4-FFF2-40B4-BE49-F238E27FC236}">
                <a16:creationId xmlns:a16="http://schemas.microsoft.com/office/drawing/2014/main" id="{3ACAB8F3-59E1-E647-4DD5-0F7B776B050E}"/>
              </a:ext>
            </a:extLst>
          </p:cNvPr>
          <p:cNvSpPr>
            <a:spLocks noChangeArrowheads="1"/>
          </p:cNvSpPr>
          <p:nvPr/>
        </p:nvSpPr>
        <p:spPr bwMode="auto">
          <a:xfrm>
            <a:off x="6424613" y="464502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Test</a:t>
            </a:r>
          </a:p>
          <a:p>
            <a:pPr eaLnBrk="1" hangingPunct="1"/>
            <a:r>
              <a:rPr lang="en-US" altLang="en-US" sz="1600" b="0"/>
              <a:t>Plan</a:t>
            </a:r>
          </a:p>
        </p:txBody>
      </p:sp>
      <p:sp>
        <p:nvSpPr>
          <p:cNvPr id="39955" name="Rectangle 38">
            <a:extLst>
              <a:ext uri="{FF2B5EF4-FFF2-40B4-BE49-F238E27FC236}">
                <a16:creationId xmlns:a16="http://schemas.microsoft.com/office/drawing/2014/main" id="{692E614B-B5DC-B103-CD5E-9D1DBAA9DC8B}"/>
              </a:ext>
            </a:extLst>
          </p:cNvPr>
          <p:cNvSpPr>
            <a:spLocks noChangeArrowheads="1"/>
          </p:cNvSpPr>
          <p:nvPr/>
        </p:nvSpPr>
        <p:spPr bwMode="auto">
          <a:xfrm>
            <a:off x="7910513" y="439737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Deployment</a:t>
            </a:r>
          </a:p>
          <a:p>
            <a:pPr eaLnBrk="1" hangingPunct="1"/>
            <a:r>
              <a:rPr lang="en-US" altLang="en-US" sz="1600" b="0"/>
              <a:t>Plan</a:t>
            </a:r>
          </a:p>
        </p:txBody>
      </p:sp>
      <p:sp>
        <p:nvSpPr>
          <p:cNvPr id="39956" name="Rectangle 39">
            <a:extLst>
              <a:ext uri="{FF2B5EF4-FFF2-40B4-BE49-F238E27FC236}">
                <a16:creationId xmlns:a16="http://schemas.microsoft.com/office/drawing/2014/main" id="{BBC63A32-9668-CACA-B507-A6469CBF82EB}"/>
              </a:ext>
            </a:extLst>
          </p:cNvPr>
          <p:cNvSpPr>
            <a:spLocks noChangeArrowheads="1"/>
          </p:cNvSpPr>
          <p:nvPr/>
        </p:nvSpPr>
        <p:spPr bwMode="auto">
          <a:xfrm>
            <a:off x="1738313" y="456882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Use-Case</a:t>
            </a:r>
          </a:p>
          <a:p>
            <a:pPr eaLnBrk="1" hangingPunct="1"/>
            <a:r>
              <a:rPr lang="en-US" altLang="en-US" sz="1600" b="0"/>
              <a:t>Model</a:t>
            </a:r>
          </a:p>
        </p:txBody>
      </p:sp>
      <p:sp>
        <p:nvSpPr>
          <p:cNvPr id="39957" name="Rectangle 40">
            <a:extLst>
              <a:ext uri="{FF2B5EF4-FFF2-40B4-BE49-F238E27FC236}">
                <a16:creationId xmlns:a16="http://schemas.microsoft.com/office/drawing/2014/main" id="{42748D35-8EFC-6ABB-BCE9-25F757ED33CC}"/>
              </a:ext>
            </a:extLst>
          </p:cNvPr>
          <p:cNvSpPr>
            <a:spLocks noChangeArrowheads="1"/>
          </p:cNvSpPr>
          <p:nvPr/>
        </p:nvSpPr>
        <p:spPr bwMode="auto">
          <a:xfrm>
            <a:off x="3586163" y="603567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Analysis</a:t>
            </a:r>
          </a:p>
          <a:p>
            <a:pPr eaLnBrk="1" hangingPunct="1"/>
            <a:r>
              <a:rPr lang="en-US" altLang="en-US" sz="1600" b="0"/>
              <a:t>Model</a:t>
            </a:r>
          </a:p>
        </p:txBody>
      </p:sp>
      <p:sp>
        <p:nvSpPr>
          <p:cNvPr id="39958" name="Rectangle 41">
            <a:extLst>
              <a:ext uri="{FF2B5EF4-FFF2-40B4-BE49-F238E27FC236}">
                <a16:creationId xmlns:a16="http://schemas.microsoft.com/office/drawing/2014/main" id="{D21C686D-9757-CD38-6A7B-AF46BBFEB84A}"/>
              </a:ext>
            </a:extLst>
          </p:cNvPr>
          <p:cNvSpPr>
            <a:spLocks noChangeArrowheads="1"/>
          </p:cNvSpPr>
          <p:nvPr/>
        </p:nvSpPr>
        <p:spPr bwMode="auto">
          <a:xfrm>
            <a:off x="5567363" y="6073776"/>
            <a:ext cx="1492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Design</a:t>
            </a:r>
          </a:p>
          <a:p>
            <a:pPr eaLnBrk="1" hangingPunct="1"/>
            <a:r>
              <a:rPr lang="en-US" altLang="en-US" sz="1600" b="0"/>
              <a:t>Model</a:t>
            </a:r>
          </a:p>
        </p:txBody>
      </p:sp>
      <p:sp>
        <p:nvSpPr>
          <p:cNvPr id="39959" name="Rectangle 42">
            <a:extLst>
              <a:ext uri="{FF2B5EF4-FFF2-40B4-BE49-F238E27FC236}">
                <a16:creationId xmlns:a16="http://schemas.microsoft.com/office/drawing/2014/main" id="{2CCFA36A-B60C-8363-1A9B-936735A3B1A6}"/>
              </a:ext>
            </a:extLst>
          </p:cNvPr>
          <p:cNvSpPr>
            <a:spLocks noChangeArrowheads="1"/>
          </p:cNvSpPr>
          <p:nvPr/>
        </p:nvSpPr>
        <p:spPr bwMode="auto">
          <a:xfrm>
            <a:off x="7415213" y="6054726"/>
            <a:ext cx="1644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Implementation</a:t>
            </a:r>
          </a:p>
          <a:p>
            <a:pPr eaLnBrk="1" hangingPunct="1"/>
            <a:r>
              <a:rPr lang="en-US" altLang="en-US" sz="1600" b="0"/>
              <a:t>Model</a:t>
            </a:r>
          </a:p>
        </p:txBody>
      </p:sp>
      <p:sp>
        <p:nvSpPr>
          <p:cNvPr id="39960" name="Rectangle 43">
            <a:extLst>
              <a:ext uri="{FF2B5EF4-FFF2-40B4-BE49-F238E27FC236}">
                <a16:creationId xmlns:a16="http://schemas.microsoft.com/office/drawing/2014/main" id="{C0F0E71E-7E23-A9E1-A8A3-8D84EB1849A3}"/>
              </a:ext>
            </a:extLst>
          </p:cNvPr>
          <p:cNvSpPr>
            <a:spLocks noChangeArrowheads="1"/>
          </p:cNvSpPr>
          <p:nvPr/>
        </p:nvSpPr>
        <p:spPr bwMode="auto">
          <a:xfrm>
            <a:off x="9066213" y="5483225"/>
            <a:ext cx="149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Product</a:t>
            </a:r>
          </a:p>
        </p:txBody>
      </p:sp>
      <p:grpSp>
        <p:nvGrpSpPr>
          <p:cNvPr id="39961" name="Group 44">
            <a:extLst>
              <a:ext uri="{FF2B5EF4-FFF2-40B4-BE49-F238E27FC236}">
                <a16:creationId xmlns:a16="http://schemas.microsoft.com/office/drawing/2014/main" id="{9C90D863-6735-4067-8F74-DF1771A41E3D}"/>
              </a:ext>
            </a:extLst>
          </p:cNvPr>
          <p:cNvGrpSpPr>
            <a:grpSpLocks/>
          </p:cNvGrpSpPr>
          <p:nvPr/>
        </p:nvGrpSpPr>
        <p:grpSpPr bwMode="auto">
          <a:xfrm>
            <a:off x="2290764" y="2854325"/>
            <a:ext cx="333375" cy="450850"/>
            <a:chOff x="3958" y="1770"/>
            <a:chExt cx="629" cy="943"/>
          </a:xfrm>
        </p:grpSpPr>
        <p:sp>
          <p:nvSpPr>
            <p:cNvPr id="40065" name="Freeform 45">
              <a:extLst>
                <a:ext uri="{FF2B5EF4-FFF2-40B4-BE49-F238E27FC236}">
                  <a16:creationId xmlns:a16="http://schemas.microsoft.com/office/drawing/2014/main" id="{B31A619C-345D-23C0-7C10-F946820F2658}"/>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66" name="Freeform 46">
              <a:extLst>
                <a:ext uri="{FF2B5EF4-FFF2-40B4-BE49-F238E27FC236}">
                  <a16:creationId xmlns:a16="http://schemas.microsoft.com/office/drawing/2014/main" id="{C3801EB3-5C41-D8CC-4AA9-0239B098AD6A}"/>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62" name="Group 47">
            <a:extLst>
              <a:ext uri="{FF2B5EF4-FFF2-40B4-BE49-F238E27FC236}">
                <a16:creationId xmlns:a16="http://schemas.microsoft.com/office/drawing/2014/main" id="{DD0273EF-CBA2-D83F-9872-FE3D9C344AC7}"/>
              </a:ext>
            </a:extLst>
          </p:cNvPr>
          <p:cNvGrpSpPr>
            <a:grpSpLocks/>
          </p:cNvGrpSpPr>
          <p:nvPr/>
        </p:nvGrpSpPr>
        <p:grpSpPr bwMode="auto">
          <a:xfrm>
            <a:off x="7015164" y="4187825"/>
            <a:ext cx="333375" cy="450850"/>
            <a:chOff x="3958" y="1770"/>
            <a:chExt cx="629" cy="943"/>
          </a:xfrm>
        </p:grpSpPr>
        <p:sp>
          <p:nvSpPr>
            <p:cNvPr id="40063" name="Freeform 48">
              <a:extLst>
                <a:ext uri="{FF2B5EF4-FFF2-40B4-BE49-F238E27FC236}">
                  <a16:creationId xmlns:a16="http://schemas.microsoft.com/office/drawing/2014/main" id="{99627932-5551-6E2A-E029-93C509526372}"/>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64" name="Freeform 49">
              <a:extLst>
                <a:ext uri="{FF2B5EF4-FFF2-40B4-BE49-F238E27FC236}">
                  <a16:creationId xmlns:a16="http://schemas.microsoft.com/office/drawing/2014/main" id="{17EB9B0B-B4C8-D3DA-246D-63B7C52DF33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39963" name="Group 50">
            <a:extLst>
              <a:ext uri="{FF2B5EF4-FFF2-40B4-BE49-F238E27FC236}">
                <a16:creationId xmlns:a16="http://schemas.microsoft.com/office/drawing/2014/main" id="{26D94D4C-EF50-6EE3-5A4E-817191D06EDB}"/>
              </a:ext>
            </a:extLst>
          </p:cNvPr>
          <p:cNvGrpSpPr>
            <a:grpSpLocks/>
          </p:cNvGrpSpPr>
          <p:nvPr/>
        </p:nvGrpSpPr>
        <p:grpSpPr bwMode="auto">
          <a:xfrm>
            <a:off x="8501064" y="3978275"/>
            <a:ext cx="333375" cy="450850"/>
            <a:chOff x="3958" y="1770"/>
            <a:chExt cx="629" cy="943"/>
          </a:xfrm>
        </p:grpSpPr>
        <p:sp>
          <p:nvSpPr>
            <p:cNvPr id="40061" name="Freeform 51">
              <a:extLst>
                <a:ext uri="{FF2B5EF4-FFF2-40B4-BE49-F238E27FC236}">
                  <a16:creationId xmlns:a16="http://schemas.microsoft.com/office/drawing/2014/main" id="{751974E7-B16E-E8B8-AD3A-8FD645C06B05}"/>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62" name="Freeform 52">
              <a:extLst>
                <a:ext uri="{FF2B5EF4-FFF2-40B4-BE49-F238E27FC236}">
                  <a16:creationId xmlns:a16="http://schemas.microsoft.com/office/drawing/2014/main" id="{5383F2B5-D0D1-31B2-5BD5-4F9B0535B2F0}"/>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pic>
        <p:nvPicPr>
          <p:cNvPr id="39964" name="Picture 53" descr="MCj03193780000[1]">
            <a:extLst>
              <a:ext uri="{FF2B5EF4-FFF2-40B4-BE49-F238E27FC236}">
                <a16:creationId xmlns:a16="http://schemas.microsoft.com/office/drawing/2014/main" id="{E0E3F591-25C9-1A69-1675-281E07597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3727" y="4775201"/>
            <a:ext cx="7588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65" name="Group 64">
            <a:extLst>
              <a:ext uri="{FF2B5EF4-FFF2-40B4-BE49-F238E27FC236}">
                <a16:creationId xmlns:a16="http://schemas.microsoft.com/office/drawing/2014/main" id="{004619BC-DEE1-DE4B-5305-B6CE59C24D84}"/>
              </a:ext>
            </a:extLst>
          </p:cNvPr>
          <p:cNvGrpSpPr>
            <a:grpSpLocks/>
          </p:cNvGrpSpPr>
          <p:nvPr/>
        </p:nvGrpSpPr>
        <p:grpSpPr bwMode="auto">
          <a:xfrm>
            <a:off x="1978027" y="4029076"/>
            <a:ext cx="238125" cy="523875"/>
            <a:chOff x="3636" y="936"/>
            <a:chExt cx="246" cy="588"/>
          </a:xfrm>
        </p:grpSpPr>
        <p:sp>
          <p:nvSpPr>
            <p:cNvPr id="1045561" name="Oval 57">
              <a:extLst>
                <a:ext uri="{FF2B5EF4-FFF2-40B4-BE49-F238E27FC236}">
                  <a16:creationId xmlns:a16="http://schemas.microsoft.com/office/drawing/2014/main" id="{A14E7144-F726-F613-4417-3FAF2860E891}"/>
                </a:ext>
              </a:extLst>
            </p:cNvPr>
            <p:cNvSpPr>
              <a:spLocks noChangeArrowheads="1"/>
            </p:cNvSpPr>
            <p:nvPr/>
          </p:nvSpPr>
          <p:spPr bwMode="auto">
            <a:xfrm>
              <a:off x="3684" y="936"/>
              <a:ext cx="144" cy="144"/>
            </a:xfrm>
            <a:prstGeom prst="ellipse">
              <a:avLst/>
            </a:prstGeom>
            <a:solidFill>
              <a:schemeClr val="tx1"/>
            </a:solidFill>
            <a:ln w="12700">
              <a:solidFill>
                <a:schemeClr val="tx1"/>
              </a:solidFill>
              <a:round/>
              <a:headEnd type="none" w="sm" len="sm"/>
              <a:tailEnd type="none" w="sm" len="sm"/>
            </a:ln>
            <a:effectLst>
              <a:outerShdw dist="35921" dir="2700000" algn="ctr" rotWithShape="0">
                <a:schemeClr val="bg2">
                  <a:alpha val="50000"/>
                </a:schemeClr>
              </a:outerShdw>
            </a:effectLst>
          </p:spPr>
          <p:txBody>
            <a:bodyPr wrap="none" anchor="ctr"/>
            <a:lstStyle/>
            <a:p>
              <a:pPr>
                <a:defRPr/>
              </a:pPr>
              <a:endParaRPr lang="cs-CZ">
                <a:latin typeface="Arial" charset="0"/>
              </a:endParaRPr>
            </a:p>
          </p:txBody>
        </p:sp>
        <p:sp>
          <p:nvSpPr>
            <p:cNvPr id="1045564" name="Line 60">
              <a:extLst>
                <a:ext uri="{FF2B5EF4-FFF2-40B4-BE49-F238E27FC236}">
                  <a16:creationId xmlns:a16="http://schemas.microsoft.com/office/drawing/2014/main" id="{33015CFB-EC5A-5811-3EAE-1EE78B930A37}"/>
                </a:ext>
              </a:extLst>
            </p:cNvPr>
            <p:cNvSpPr>
              <a:spLocks noChangeShapeType="1"/>
            </p:cNvSpPr>
            <p:nvPr/>
          </p:nvSpPr>
          <p:spPr bwMode="auto">
            <a:xfrm>
              <a:off x="3756" y="1103"/>
              <a:ext cx="0" cy="205"/>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45565" name="Line 61">
              <a:extLst>
                <a:ext uri="{FF2B5EF4-FFF2-40B4-BE49-F238E27FC236}">
                  <a16:creationId xmlns:a16="http://schemas.microsoft.com/office/drawing/2014/main" id="{D30FA39B-CBAD-42F2-26D3-3B964C495FF2}"/>
                </a:ext>
              </a:extLst>
            </p:cNvPr>
            <p:cNvSpPr>
              <a:spLocks noChangeShapeType="1"/>
            </p:cNvSpPr>
            <p:nvPr/>
          </p:nvSpPr>
          <p:spPr bwMode="auto">
            <a:xfrm>
              <a:off x="3636" y="1139"/>
              <a:ext cx="246" cy="0"/>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45566" name="Line 62">
              <a:extLst>
                <a:ext uri="{FF2B5EF4-FFF2-40B4-BE49-F238E27FC236}">
                  <a16:creationId xmlns:a16="http://schemas.microsoft.com/office/drawing/2014/main" id="{53E124AB-4780-2F13-EF87-FFEC4A27AD08}"/>
                </a:ext>
              </a:extLst>
            </p:cNvPr>
            <p:cNvSpPr>
              <a:spLocks noChangeShapeType="1"/>
            </p:cNvSpPr>
            <p:nvPr/>
          </p:nvSpPr>
          <p:spPr bwMode="auto">
            <a:xfrm flipH="1">
              <a:off x="3661" y="1296"/>
              <a:ext cx="95" cy="223"/>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sp>
          <p:nvSpPr>
            <p:cNvPr id="1045567" name="Line 63">
              <a:extLst>
                <a:ext uri="{FF2B5EF4-FFF2-40B4-BE49-F238E27FC236}">
                  <a16:creationId xmlns:a16="http://schemas.microsoft.com/office/drawing/2014/main" id="{B3DBCCC0-6584-709E-8F58-C7390C030A22}"/>
                </a:ext>
              </a:extLst>
            </p:cNvPr>
            <p:cNvSpPr>
              <a:spLocks noChangeShapeType="1"/>
            </p:cNvSpPr>
            <p:nvPr/>
          </p:nvSpPr>
          <p:spPr bwMode="auto">
            <a:xfrm>
              <a:off x="3756" y="1296"/>
              <a:ext cx="102" cy="228"/>
            </a:xfrm>
            <a:prstGeom prst="line">
              <a:avLst/>
            </a:prstGeom>
            <a:noFill/>
            <a:ln w="57150">
              <a:solidFill>
                <a:schemeClr val="tx1"/>
              </a:solidFill>
              <a:round/>
              <a:headEnd type="none" w="sm" len="sm"/>
              <a:tailEnd type="none" w="sm" len="sm"/>
            </a:ln>
            <a:effectLst>
              <a:outerShdw dist="35921" dir="2700000" algn="ctr" rotWithShape="0">
                <a:schemeClr val="bg2">
                  <a:alpha val="50000"/>
                </a:schemeClr>
              </a:outerShdw>
            </a:effectLst>
          </p:spPr>
          <p:txBody>
            <a:bodyPr/>
            <a:lstStyle/>
            <a:p>
              <a:pPr>
                <a:defRPr/>
              </a:pPr>
              <a:endParaRPr lang="cs-CZ">
                <a:latin typeface="Arial" charset="0"/>
              </a:endParaRPr>
            </a:p>
          </p:txBody>
        </p:sp>
      </p:grpSp>
      <p:sp>
        <p:nvSpPr>
          <p:cNvPr id="39966" name="Oval 65">
            <a:extLst>
              <a:ext uri="{FF2B5EF4-FFF2-40B4-BE49-F238E27FC236}">
                <a16:creationId xmlns:a16="http://schemas.microsoft.com/office/drawing/2014/main" id="{865CAC3A-2F39-5E1F-5784-B65121353AF2}"/>
              </a:ext>
            </a:extLst>
          </p:cNvPr>
          <p:cNvSpPr>
            <a:spLocks noChangeArrowheads="1"/>
          </p:cNvSpPr>
          <p:nvPr/>
        </p:nvSpPr>
        <p:spPr bwMode="auto">
          <a:xfrm>
            <a:off x="2235201" y="4200525"/>
            <a:ext cx="666750" cy="3048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39967" name="Rectangle 66">
            <a:extLst>
              <a:ext uri="{FF2B5EF4-FFF2-40B4-BE49-F238E27FC236}">
                <a16:creationId xmlns:a16="http://schemas.microsoft.com/office/drawing/2014/main" id="{41802FDF-58C1-C563-813E-28DC41BA51E4}"/>
              </a:ext>
            </a:extLst>
          </p:cNvPr>
          <p:cNvSpPr>
            <a:spLocks noChangeArrowheads="1"/>
          </p:cNvSpPr>
          <p:nvPr/>
        </p:nvSpPr>
        <p:spPr bwMode="auto">
          <a:xfrm>
            <a:off x="1635126" y="2743200"/>
            <a:ext cx="1638300" cy="24574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39968" name="Rectangle 67">
            <a:extLst>
              <a:ext uri="{FF2B5EF4-FFF2-40B4-BE49-F238E27FC236}">
                <a16:creationId xmlns:a16="http://schemas.microsoft.com/office/drawing/2014/main" id="{688468BA-5484-29A9-BE1F-C4E89A75D1FB}"/>
              </a:ext>
            </a:extLst>
          </p:cNvPr>
          <p:cNvSpPr>
            <a:spLocks noChangeArrowheads="1"/>
          </p:cNvSpPr>
          <p:nvPr/>
        </p:nvSpPr>
        <p:spPr bwMode="auto">
          <a:xfrm>
            <a:off x="1649413" y="3355976"/>
            <a:ext cx="162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Supplementary</a:t>
            </a:r>
          </a:p>
          <a:p>
            <a:pPr eaLnBrk="1" hangingPunct="1"/>
            <a:r>
              <a:rPr lang="en-US" altLang="en-US" sz="1600" b="0"/>
              <a:t>Specification</a:t>
            </a:r>
          </a:p>
        </p:txBody>
      </p:sp>
      <p:grpSp>
        <p:nvGrpSpPr>
          <p:cNvPr id="39969" name="Group 88">
            <a:extLst>
              <a:ext uri="{FF2B5EF4-FFF2-40B4-BE49-F238E27FC236}">
                <a16:creationId xmlns:a16="http://schemas.microsoft.com/office/drawing/2014/main" id="{6B0F1FD3-9EC8-E1F4-5797-B43E758E4A2F}"/>
              </a:ext>
            </a:extLst>
          </p:cNvPr>
          <p:cNvGrpSpPr>
            <a:grpSpLocks/>
          </p:cNvGrpSpPr>
          <p:nvPr/>
        </p:nvGrpSpPr>
        <p:grpSpPr bwMode="auto">
          <a:xfrm>
            <a:off x="3698876" y="5295900"/>
            <a:ext cx="749300" cy="749300"/>
            <a:chOff x="3328" y="168"/>
            <a:chExt cx="868" cy="904"/>
          </a:xfrm>
        </p:grpSpPr>
        <p:grpSp>
          <p:nvGrpSpPr>
            <p:cNvPr id="40036" name="Group 71">
              <a:extLst>
                <a:ext uri="{FF2B5EF4-FFF2-40B4-BE49-F238E27FC236}">
                  <a16:creationId xmlns:a16="http://schemas.microsoft.com/office/drawing/2014/main" id="{F3782434-9117-7605-A7A9-7A0D80969F86}"/>
                </a:ext>
              </a:extLst>
            </p:cNvPr>
            <p:cNvGrpSpPr>
              <a:grpSpLocks/>
            </p:cNvGrpSpPr>
            <p:nvPr/>
          </p:nvGrpSpPr>
          <p:grpSpPr bwMode="auto">
            <a:xfrm>
              <a:off x="3408" y="168"/>
              <a:ext cx="256" cy="276"/>
              <a:chOff x="3408" y="168"/>
              <a:chExt cx="376" cy="396"/>
            </a:xfrm>
          </p:grpSpPr>
          <p:sp>
            <p:nvSpPr>
              <p:cNvPr id="40053" name="Rectangle 68">
                <a:extLst>
                  <a:ext uri="{FF2B5EF4-FFF2-40B4-BE49-F238E27FC236}">
                    <a16:creationId xmlns:a16="http://schemas.microsoft.com/office/drawing/2014/main" id="{2A816A56-F789-5359-7DC5-D3C05D3E83C6}"/>
                  </a:ext>
                </a:extLst>
              </p:cNvPr>
              <p:cNvSpPr>
                <a:spLocks noChangeArrowheads="1"/>
              </p:cNvSpPr>
              <p:nvPr/>
            </p:nvSpPr>
            <p:spPr bwMode="auto">
              <a:xfrm>
                <a:off x="3408" y="168"/>
                <a:ext cx="372" cy="3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54" name="Line 69">
                <a:extLst>
                  <a:ext uri="{FF2B5EF4-FFF2-40B4-BE49-F238E27FC236}">
                    <a16:creationId xmlns:a16="http://schemas.microsoft.com/office/drawing/2014/main" id="{70B53314-39F6-42A6-1705-7AE77AE0CA8A}"/>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55" name="Line 70">
                <a:extLst>
                  <a:ext uri="{FF2B5EF4-FFF2-40B4-BE49-F238E27FC236}">
                    <a16:creationId xmlns:a16="http://schemas.microsoft.com/office/drawing/2014/main" id="{23F5D582-58AE-173E-A43D-FD947033EECC}"/>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37" name="Group 72">
              <a:extLst>
                <a:ext uri="{FF2B5EF4-FFF2-40B4-BE49-F238E27FC236}">
                  <a16:creationId xmlns:a16="http://schemas.microsoft.com/office/drawing/2014/main" id="{184D0248-6B4B-F43C-D8E7-DE3EFAADE916}"/>
                </a:ext>
              </a:extLst>
            </p:cNvPr>
            <p:cNvGrpSpPr>
              <a:grpSpLocks/>
            </p:cNvGrpSpPr>
            <p:nvPr/>
          </p:nvGrpSpPr>
          <p:grpSpPr bwMode="auto">
            <a:xfrm>
              <a:off x="3328" y="628"/>
              <a:ext cx="256" cy="276"/>
              <a:chOff x="3408" y="168"/>
              <a:chExt cx="376" cy="396"/>
            </a:xfrm>
          </p:grpSpPr>
          <p:sp>
            <p:nvSpPr>
              <p:cNvPr id="40050" name="Rectangle 73">
                <a:extLst>
                  <a:ext uri="{FF2B5EF4-FFF2-40B4-BE49-F238E27FC236}">
                    <a16:creationId xmlns:a16="http://schemas.microsoft.com/office/drawing/2014/main" id="{04BD5C8A-6EEE-6664-F9A2-0584AF3E25C5}"/>
                  </a:ext>
                </a:extLst>
              </p:cNvPr>
              <p:cNvSpPr>
                <a:spLocks noChangeArrowheads="1"/>
              </p:cNvSpPr>
              <p:nvPr/>
            </p:nvSpPr>
            <p:spPr bwMode="auto">
              <a:xfrm>
                <a:off x="3408" y="168"/>
                <a:ext cx="372" cy="3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51" name="Line 74">
                <a:extLst>
                  <a:ext uri="{FF2B5EF4-FFF2-40B4-BE49-F238E27FC236}">
                    <a16:creationId xmlns:a16="http://schemas.microsoft.com/office/drawing/2014/main" id="{BD658DBE-571F-A65D-A1D9-59D379DC9468}"/>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52" name="Line 75">
                <a:extLst>
                  <a:ext uri="{FF2B5EF4-FFF2-40B4-BE49-F238E27FC236}">
                    <a16:creationId xmlns:a16="http://schemas.microsoft.com/office/drawing/2014/main" id="{08AF0ABF-CEEE-45F1-44C0-2B0D29F6E8BA}"/>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38" name="Group 76">
              <a:extLst>
                <a:ext uri="{FF2B5EF4-FFF2-40B4-BE49-F238E27FC236}">
                  <a16:creationId xmlns:a16="http://schemas.microsoft.com/office/drawing/2014/main" id="{B7872D54-F97A-5641-24BD-61CDCFDCB7D7}"/>
                </a:ext>
              </a:extLst>
            </p:cNvPr>
            <p:cNvGrpSpPr>
              <a:grpSpLocks/>
            </p:cNvGrpSpPr>
            <p:nvPr/>
          </p:nvGrpSpPr>
          <p:grpSpPr bwMode="auto">
            <a:xfrm>
              <a:off x="3940" y="304"/>
              <a:ext cx="256" cy="276"/>
              <a:chOff x="3408" y="168"/>
              <a:chExt cx="376" cy="396"/>
            </a:xfrm>
          </p:grpSpPr>
          <p:sp>
            <p:nvSpPr>
              <p:cNvPr id="40047" name="Rectangle 77">
                <a:extLst>
                  <a:ext uri="{FF2B5EF4-FFF2-40B4-BE49-F238E27FC236}">
                    <a16:creationId xmlns:a16="http://schemas.microsoft.com/office/drawing/2014/main" id="{8CC7DBEF-56AC-1FAA-9A24-CA11200E7478}"/>
                  </a:ext>
                </a:extLst>
              </p:cNvPr>
              <p:cNvSpPr>
                <a:spLocks noChangeArrowheads="1"/>
              </p:cNvSpPr>
              <p:nvPr/>
            </p:nvSpPr>
            <p:spPr bwMode="auto">
              <a:xfrm>
                <a:off x="3408" y="168"/>
                <a:ext cx="372" cy="3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48" name="Line 78">
                <a:extLst>
                  <a:ext uri="{FF2B5EF4-FFF2-40B4-BE49-F238E27FC236}">
                    <a16:creationId xmlns:a16="http://schemas.microsoft.com/office/drawing/2014/main" id="{D0835B92-AEBB-57AF-79FD-6E50CB9719D2}"/>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49" name="Line 79">
                <a:extLst>
                  <a:ext uri="{FF2B5EF4-FFF2-40B4-BE49-F238E27FC236}">
                    <a16:creationId xmlns:a16="http://schemas.microsoft.com/office/drawing/2014/main" id="{EDDEEAE7-4025-8106-C59B-819A0DE44DE6}"/>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39" name="Group 80">
              <a:extLst>
                <a:ext uri="{FF2B5EF4-FFF2-40B4-BE49-F238E27FC236}">
                  <a16:creationId xmlns:a16="http://schemas.microsoft.com/office/drawing/2014/main" id="{B81C419A-FD43-B7F5-5C05-78E4DF11B4F0}"/>
                </a:ext>
              </a:extLst>
            </p:cNvPr>
            <p:cNvGrpSpPr>
              <a:grpSpLocks/>
            </p:cNvGrpSpPr>
            <p:nvPr/>
          </p:nvGrpSpPr>
          <p:grpSpPr bwMode="auto">
            <a:xfrm>
              <a:off x="3928" y="796"/>
              <a:ext cx="256" cy="276"/>
              <a:chOff x="3408" y="168"/>
              <a:chExt cx="376" cy="396"/>
            </a:xfrm>
          </p:grpSpPr>
          <p:sp>
            <p:nvSpPr>
              <p:cNvPr id="40044" name="Rectangle 81">
                <a:extLst>
                  <a:ext uri="{FF2B5EF4-FFF2-40B4-BE49-F238E27FC236}">
                    <a16:creationId xmlns:a16="http://schemas.microsoft.com/office/drawing/2014/main" id="{94ADBFC2-D3B9-8B5E-1632-83A3CF013055}"/>
                  </a:ext>
                </a:extLst>
              </p:cNvPr>
              <p:cNvSpPr>
                <a:spLocks noChangeArrowheads="1"/>
              </p:cNvSpPr>
              <p:nvPr/>
            </p:nvSpPr>
            <p:spPr bwMode="auto">
              <a:xfrm>
                <a:off x="3408" y="168"/>
                <a:ext cx="372" cy="396"/>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45" name="Line 82">
                <a:extLst>
                  <a:ext uri="{FF2B5EF4-FFF2-40B4-BE49-F238E27FC236}">
                    <a16:creationId xmlns:a16="http://schemas.microsoft.com/office/drawing/2014/main" id="{27E4F105-B1A6-0A6C-B846-3A2ECF5F6EA7}"/>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46" name="Line 83">
                <a:extLst>
                  <a:ext uri="{FF2B5EF4-FFF2-40B4-BE49-F238E27FC236}">
                    <a16:creationId xmlns:a16="http://schemas.microsoft.com/office/drawing/2014/main" id="{FDBC28E3-D484-8A4A-B4CA-D1B60E38EA0B}"/>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sp>
          <p:nvSpPr>
            <p:cNvPr id="40040" name="Line 84">
              <a:extLst>
                <a:ext uri="{FF2B5EF4-FFF2-40B4-BE49-F238E27FC236}">
                  <a16:creationId xmlns:a16="http://schemas.microsoft.com/office/drawing/2014/main" id="{06FBA10F-3B55-2E76-C92B-F837A60CCD30}"/>
                </a:ext>
              </a:extLst>
            </p:cNvPr>
            <p:cNvSpPr>
              <a:spLocks noChangeShapeType="1"/>
            </p:cNvSpPr>
            <p:nvPr/>
          </p:nvSpPr>
          <p:spPr bwMode="auto">
            <a:xfrm>
              <a:off x="3660" y="300"/>
              <a:ext cx="26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41" name="Line 85">
              <a:extLst>
                <a:ext uri="{FF2B5EF4-FFF2-40B4-BE49-F238E27FC236}">
                  <a16:creationId xmlns:a16="http://schemas.microsoft.com/office/drawing/2014/main" id="{6A57821D-941D-5AA7-D5A0-664F507A8DE2}"/>
                </a:ext>
              </a:extLst>
            </p:cNvPr>
            <p:cNvSpPr>
              <a:spLocks noChangeShapeType="1"/>
            </p:cNvSpPr>
            <p:nvPr/>
          </p:nvSpPr>
          <p:spPr bwMode="auto">
            <a:xfrm>
              <a:off x="4056" y="576"/>
              <a:ext cx="0"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42" name="Line 86">
              <a:extLst>
                <a:ext uri="{FF2B5EF4-FFF2-40B4-BE49-F238E27FC236}">
                  <a16:creationId xmlns:a16="http://schemas.microsoft.com/office/drawing/2014/main" id="{185D7DF1-A294-7D09-A14F-8C699E085D68}"/>
                </a:ext>
              </a:extLst>
            </p:cNvPr>
            <p:cNvSpPr>
              <a:spLocks noChangeShapeType="1"/>
            </p:cNvSpPr>
            <p:nvPr/>
          </p:nvSpPr>
          <p:spPr bwMode="auto">
            <a:xfrm flipV="1">
              <a:off x="3576" y="516"/>
              <a:ext cx="36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43" name="Line 87">
              <a:extLst>
                <a:ext uri="{FF2B5EF4-FFF2-40B4-BE49-F238E27FC236}">
                  <a16:creationId xmlns:a16="http://schemas.microsoft.com/office/drawing/2014/main" id="{3AE6B483-3E52-D789-58CD-33180A57727E}"/>
                </a:ext>
              </a:extLst>
            </p:cNvPr>
            <p:cNvSpPr>
              <a:spLocks noChangeShapeType="1"/>
            </p:cNvSpPr>
            <p:nvPr/>
          </p:nvSpPr>
          <p:spPr bwMode="auto">
            <a:xfrm flipH="1">
              <a:off x="3456" y="444"/>
              <a:ext cx="72" cy="1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39970" name="Group 93">
            <a:extLst>
              <a:ext uri="{FF2B5EF4-FFF2-40B4-BE49-F238E27FC236}">
                <a16:creationId xmlns:a16="http://schemas.microsoft.com/office/drawing/2014/main" id="{304BF775-F06E-DE3F-3F8E-D525F9DE4686}"/>
              </a:ext>
            </a:extLst>
          </p:cNvPr>
          <p:cNvGrpSpPr>
            <a:grpSpLocks/>
          </p:cNvGrpSpPr>
          <p:nvPr/>
        </p:nvGrpSpPr>
        <p:grpSpPr bwMode="auto">
          <a:xfrm>
            <a:off x="5876926" y="5359400"/>
            <a:ext cx="749300" cy="749300"/>
            <a:chOff x="3328" y="168"/>
            <a:chExt cx="868" cy="904"/>
          </a:xfrm>
        </p:grpSpPr>
        <p:grpSp>
          <p:nvGrpSpPr>
            <p:cNvPr id="40016" name="Group 94">
              <a:extLst>
                <a:ext uri="{FF2B5EF4-FFF2-40B4-BE49-F238E27FC236}">
                  <a16:creationId xmlns:a16="http://schemas.microsoft.com/office/drawing/2014/main" id="{0554E9DB-740C-A6E8-0899-728823896D82}"/>
                </a:ext>
              </a:extLst>
            </p:cNvPr>
            <p:cNvGrpSpPr>
              <a:grpSpLocks/>
            </p:cNvGrpSpPr>
            <p:nvPr/>
          </p:nvGrpSpPr>
          <p:grpSpPr bwMode="auto">
            <a:xfrm>
              <a:off x="3408" y="168"/>
              <a:ext cx="256" cy="276"/>
              <a:chOff x="3408" y="168"/>
              <a:chExt cx="376" cy="396"/>
            </a:xfrm>
          </p:grpSpPr>
          <p:sp>
            <p:nvSpPr>
              <p:cNvPr id="40033" name="Rectangle 95">
                <a:extLst>
                  <a:ext uri="{FF2B5EF4-FFF2-40B4-BE49-F238E27FC236}">
                    <a16:creationId xmlns:a16="http://schemas.microsoft.com/office/drawing/2014/main" id="{9385A854-3C61-6F3F-C263-76A610CF4EA5}"/>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34" name="Line 96">
                <a:extLst>
                  <a:ext uri="{FF2B5EF4-FFF2-40B4-BE49-F238E27FC236}">
                    <a16:creationId xmlns:a16="http://schemas.microsoft.com/office/drawing/2014/main" id="{E847E422-F86A-6345-00BD-B059AAE44FC9}"/>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35" name="Line 97">
                <a:extLst>
                  <a:ext uri="{FF2B5EF4-FFF2-40B4-BE49-F238E27FC236}">
                    <a16:creationId xmlns:a16="http://schemas.microsoft.com/office/drawing/2014/main" id="{02AD323C-15C0-F5C1-1219-571F4F29660F}"/>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17" name="Group 98">
              <a:extLst>
                <a:ext uri="{FF2B5EF4-FFF2-40B4-BE49-F238E27FC236}">
                  <a16:creationId xmlns:a16="http://schemas.microsoft.com/office/drawing/2014/main" id="{A75C091F-5FAA-9790-6E3B-3117997A54D5}"/>
                </a:ext>
              </a:extLst>
            </p:cNvPr>
            <p:cNvGrpSpPr>
              <a:grpSpLocks/>
            </p:cNvGrpSpPr>
            <p:nvPr/>
          </p:nvGrpSpPr>
          <p:grpSpPr bwMode="auto">
            <a:xfrm>
              <a:off x="3328" y="628"/>
              <a:ext cx="256" cy="276"/>
              <a:chOff x="3408" y="168"/>
              <a:chExt cx="376" cy="396"/>
            </a:xfrm>
          </p:grpSpPr>
          <p:sp>
            <p:nvSpPr>
              <p:cNvPr id="40030" name="Rectangle 99">
                <a:extLst>
                  <a:ext uri="{FF2B5EF4-FFF2-40B4-BE49-F238E27FC236}">
                    <a16:creationId xmlns:a16="http://schemas.microsoft.com/office/drawing/2014/main" id="{5AC55ED1-FF14-EA83-5B37-755A103AFDD6}"/>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31" name="Line 100">
                <a:extLst>
                  <a:ext uri="{FF2B5EF4-FFF2-40B4-BE49-F238E27FC236}">
                    <a16:creationId xmlns:a16="http://schemas.microsoft.com/office/drawing/2014/main" id="{C1287A95-08CD-6C38-3325-FA069E0EFB5F}"/>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32" name="Line 101">
                <a:extLst>
                  <a:ext uri="{FF2B5EF4-FFF2-40B4-BE49-F238E27FC236}">
                    <a16:creationId xmlns:a16="http://schemas.microsoft.com/office/drawing/2014/main" id="{4059BD95-FC0D-9E45-33A3-8F5938BC5029}"/>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18" name="Group 102">
              <a:extLst>
                <a:ext uri="{FF2B5EF4-FFF2-40B4-BE49-F238E27FC236}">
                  <a16:creationId xmlns:a16="http://schemas.microsoft.com/office/drawing/2014/main" id="{911CBB28-7541-341F-FF9E-7DEBEA55D2BA}"/>
                </a:ext>
              </a:extLst>
            </p:cNvPr>
            <p:cNvGrpSpPr>
              <a:grpSpLocks/>
            </p:cNvGrpSpPr>
            <p:nvPr/>
          </p:nvGrpSpPr>
          <p:grpSpPr bwMode="auto">
            <a:xfrm>
              <a:off x="3940" y="304"/>
              <a:ext cx="256" cy="276"/>
              <a:chOff x="3408" y="168"/>
              <a:chExt cx="376" cy="396"/>
            </a:xfrm>
          </p:grpSpPr>
          <p:sp>
            <p:nvSpPr>
              <p:cNvPr id="40027" name="Rectangle 103">
                <a:extLst>
                  <a:ext uri="{FF2B5EF4-FFF2-40B4-BE49-F238E27FC236}">
                    <a16:creationId xmlns:a16="http://schemas.microsoft.com/office/drawing/2014/main" id="{181A4AF3-5AED-2F71-6BA6-BFA241E338D0}"/>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28" name="Line 104">
                <a:extLst>
                  <a:ext uri="{FF2B5EF4-FFF2-40B4-BE49-F238E27FC236}">
                    <a16:creationId xmlns:a16="http://schemas.microsoft.com/office/drawing/2014/main" id="{44E2DA73-0D6C-36F4-70BB-5F61A59820B8}"/>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29" name="Line 105">
                <a:extLst>
                  <a:ext uri="{FF2B5EF4-FFF2-40B4-BE49-F238E27FC236}">
                    <a16:creationId xmlns:a16="http://schemas.microsoft.com/office/drawing/2014/main" id="{ED487745-8CE6-C20C-A7F9-9B05112A4409}"/>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40019" name="Group 106">
              <a:extLst>
                <a:ext uri="{FF2B5EF4-FFF2-40B4-BE49-F238E27FC236}">
                  <a16:creationId xmlns:a16="http://schemas.microsoft.com/office/drawing/2014/main" id="{D86BFCAD-02BC-99F8-E523-196A843188A8}"/>
                </a:ext>
              </a:extLst>
            </p:cNvPr>
            <p:cNvGrpSpPr>
              <a:grpSpLocks/>
            </p:cNvGrpSpPr>
            <p:nvPr/>
          </p:nvGrpSpPr>
          <p:grpSpPr bwMode="auto">
            <a:xfrm>
              <a:off x="3928" y="796"/>
              <a:ext cx="256" cy="276"/>
              <a:chOff x="3408" y="168"/>
              <a:chExt cx="376" cy="396"/>
            </a:xfrm>
          </p:grpSpPr>
          <p:sp>
            <p:nvSpPr>
              <p:cNvPr id="40024" name="Rectangle 107">
                <a:extLst>
                  <a:ext uri="{FF2B5EF4-FFF2-40B4-BE49-F238E27FC236}">
                    <a16:creationId xmlns:a16="http://schemas.microsoft.com/office/drawing/2014/main" id="{4DAEEFD2-75DB-F602-96AC-AAFBAE1E2DBF}"/>
                  </a:ext>
                </a:extLst>
              </p:cNvPr>
              <p:cNvSpPr>
                <a:spLocks noChangeArrowheads="1"/>
              </p:cNvSpPr>
              <p:nvPr/>
            </p:nvSpPr>
            <p:spPr bwMode="auto">
              <a:xfrm>
                <a:off x="3408" y="168"/>
                <a:ext cx="372" cy="396"/>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25" name="Line 108">
                <a:extLst>
                  <a:ext uri="{FF2B5EF4-FFF2-40B4-BE49-F238E27FC236}">
                    <a16:creationId xmlns:a16="http://schemas.microsoft.com/office/drawing/2014/main" id="{B4003085-C1AC-BB80-EC6E-3242046457C5}"/>
                  </a:ext>
                </a:extLst>
              </p:cNvPr>
              <p:cNvSpPr>
                <a:spLocks noChangeShapeType="1"/>
              </p:cNvSpPr>
              <p:nvPr/>
            </p:nvSpPr>
            <p:spPr bwMode="auto">
              <a:xfrm>
                <a:off x="3408" y="2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26" name="Line 109">
                <a:extLst>
                  <a:ext uri="{FF2B5EF4-FFF2-40B4-BE49-F238E27FC236}">
                    <a16:creationId xmlns:a16="http://schemas.microsoft.com/office/drawing/2014/main" id="{132D0685-7DAB-2874-1062-0F6435BE2ABA}"/>
                  </a:ext>
                </a:extLst>
              </p:cNvPr>
              <p:cNvSpPr>
                <a:spLocks noChangeShapeType="1"/>
              </p:cNvSpPr>
              <p:nvPr/>
            </p:nvSpPr>
            <p:spPr bwMode="auto">
              <a:xfrm>
                <a:off x="3412" y="376"/>
                <a:ext cx="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sp>
          <p:nvSpPr>
            <p:cNvPr id="40020" name="Line 110">
              <a:extLst>
                <a:ext uri="{FF2B5EF4-FFF2-40B4-BE49-F238E27FC236}">
                  <a16:creationId xmlns:a16="http://schemas.microsoft.com/office/drawing/2014/main" id="{C44323B6-C49A-45B7-CC2D-2D8CFA2882F5}"/>
                </a:ext>
              </a:extLst>
            </p:cNvPr>
            <p:cNvSpPr>
              <a:spLocks noChangeShapeType="1"/>
            </p:cNvSpPr>
            <p:nvPr/>
          </p:nvSpPr>
          <p:spPr bwMode="auto">
            <a:xfrm>
              <a:off x="3660" y="300"/>
              <a:ext cx="26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21" name="Line 111">
              <a:extLst>
                <a:ext uri="{FF2B5EF4-FFF2-40B4-BE49-F238E27FC236}">
                  <a16:creationId xmlns:a16="http://schemas.microsoft.com/office/drawing/2014/main" id="{1644D8B9-D921-B04F-8393-CAC7C4EC770D}"/>
                </a:ext>
              </a:extLst>
            </p:cNvPr>
            <p:cNvSpPr>
              <a:spLocks noChangeShapeType="1"/>
            </p:cNvSpPr>
            <p:nvPr/>
          </p:nvSpPr>
          <p:spPr bwMode="auto">
            <a:xfrm>
              <a:off x="4056" y="576"/>
              <a:ext cx="0"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22" name="Line 112">
              <a:extLst>
                <a:ext uri="{FF2B5EF4-FFF2-40B4-BE49-F238E27FC236}">
                  <a16:creationId xmlns:a16="http://schemas.microsoft.com/office/drawing/2014/main" id="{AC593F88-DE32-AEF5-031A-401D716FCFED}"/>
                </a:ext>
              </a:extLst>
            </p:cNvPr>
            <p:cNvSpPr>
              <a:spLocks noChangeShapeType="1"/>
            </p:cNvSpPr>
            <p:nvPr/>
          </p:nvSpPr>
          <p:spPr bwMode="auto">
            <a:xfrm flipV="1">
              <a:off x="3576" y="516"/>
              <a:ext cx="36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0023" name="Line 113">
              <a:extLst>
                <a:ext uri="{FF2B5EF4-FFF2-40B4-BE49-F238E27FC236}">
                  <a16:creationId xmlns:a16="http://schemas.microsoft.com/office/drawing/2014/main" id="{CA016888-F3D1-0738-8EDC-F9DA475110ED}"/>
                </a:ext>
              </a:extLst>
            </p:cNvPr>
            <p:cNvSpPr>
              <a:spLocks noChangeShapeType="1"/>
            </p:cNvSpPr>
            <p:nvPr/>
          </p:nvSpPr>
          <p:spPr bwMode="auto">
            <a:xfrm flipH="1">
              <a:off x="3456" y="444"/>
              <a:ext cx="72" cy="1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grpSp>
        <p:nvGrpSpPr>
          <p:cNvPr id="39971" name="Group 150">
            <a:extLst>
              <a:ext uri="{FF2B5EF4-FFF2-40B4-BE49-F238E27FC236}">
                <a16:creationId xmlns:a16="http://schemas.microsoft.com/office/drawing/2014/main" id="{9B88B25E-C87F-33E5-6D78-72D54841BA78}"/>
              </a:ext>
            </a:extLst>
          </p:cNvPr>
          <p:cNvGrpSpPr>
            <a:grpSpLocks/>
          </p:cNvGrpSpPr>
          <p:nvPr/>
        </p:nvGrpSpPr>
        <p:grpSpPr bwMode="auto">
          <a:xfrm>
            <a:off x="7718426" y="5321301"/>
            <a:ext cx="876300" cy="715963"/>
            <a:chOff x="3412" y="148"/>
            <a:chExt cx="1032" cy="787"/>
          </a:xfrm>
        </p:grpSpPr>
        <p:sp>
          <p:nvSpPr>
            <p:cNvPr id="39996" name="Line 131">
              <a:extLst>
                <a:ext uri="{FF2B5EF4-FFF2-40B4-BE49-F238E27FC236}">
                  <a16:creationId xmlns:a16="http://schemas.microsoft.com/office/drawing/2014/main" id="{BAB09F8B-7664-2603-6831-200486F93924}"/>
                </a:ext>
              </a:extLst>
            </p:cNvPr>
            <p:cNvSpPr>
              <a:spLocks noChangeShapeType="1"/>
            </p:cNvSpPr>
            <p:nvPr/>
          </p:nvSpPr>
          <p:spPr bwMode="auto">
            <a:xfrm>
              <a:off x="3874" y="264"/>
              <a:ext cx="279" cy="8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9997" name="Line 132">
              <a:extLst>
                <a:ext uri="{FF2B5EF4-FFF2-40B4-BE49-F238E27FC236}">
                  <a16:creationId xmlns:a16="http://schemas.microsoft.com/office/drawing/2014/main" id="{5A9F07E2-A1BF-4E0B-38A4-B6CBE70D58DB}"/>
                </a:ext>
              </a:extLst>
            </p:cNvPr>
            <p:cNvSpPr>
              <a:spLocks noChangeShapeType="1"/>
            </p:cNvSpPr>
            <p:nvPr/>
          </p:nvSpPr>
          <p:spPr bwMode="auto">
            <a:xfrm>
              <a:off x="4292" y="507"/>
              <a:ext cx="0" cy="19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9998" name="Line 133">
              <a:extLst>
                <a:ext uri="{FF2B5EF4-FFF2-40B4-BE49-F238E27FC236}">
                  <a16:creationId xmlns:a16="http://schemas.microsoft.com/office/drawing/2014/main" id="{390FCD21-0B44-01DE-DC96-E5E251ADF11B}"/>
                </a:ext>
              </a:extLst>
            </p:cNvPr>
            <p:cNvSpPr>
              <a:spLocks noChangeShapeType="1"/>
            </p:cNvSpPr>
            <p:nvPr/>
          </p:nvSpPr>
          <p:spPr bwMode="auto">
            <a:xfrm flipV="1">
              <a:off x="3786" y="454"/>
              <a:ext cx="380" cy="16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9999" name="Line 134">
              <a:extLst>
                <a:ext uri="{FF2B5EF4-FFF2-40B4-BE49-F238E27FC236}">
                  <a16:creationId xmlns:a16="http://schemas.microsoft.com/office/drawing/2014/main" id="{DDDFB407-141D-0206-4FBB-70515F00B538}"/>
                </a:ext>
              </a:extLst>
            </p:cNvPr>
            <p:cNvSpPr>
              <a:spLocks noChangeShapeType="1"/>
            </p:cNvSpPr>
            <p:nvPr/>
          </p:nvSpPr>
          <p:spPr bwMode="auto">
            <a:xfrm flipH="1">
              <a:off x="3659" y="391"/>
              <a:ext cx="76" cy="1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40000" name="Group 137">
              <a:extLst>
                <a:ext uri="{FF2B5EF4-FFF2-40B4-BE49-F238E27FC236}">
                  <a16:creationId xmlns:a16="http://schemas.microsoft.com/office/drawing/2014/main" id="{320264C8-9A29-BFBD-0569-BD5E7194A197}"/>
                </a:ext>
              </a:extLst>
            </p:cNvPr>
            <p:cNvGrpSpPr>
              <a:grpSpLocks/>
            </p:cNvGrpSpPr>
            <p:nvPr/>
          </p:nvGrpSpPr>
          <p:grpSpPr bwMode="auto">
            <a:xfrm>
              <a:off x="3528" y="148"/>
              <a:ext cx="348" cy="243"/>
              <a:chOff x="3528" y="148"/>
              <a:chExt cx="348" cy="243"/>
            </a:xfrm>
          </p:grpSpPr>
          <p:sp>
            <p:nvSpPr>
              <p:cNvPr id="40013" name="Rectangle 116">
                <a:extLst>
                  <a:ext uri="{FF2B5EF4-FFF2-40B4-BE49-F238E27FC236}">
                    <a16:creationId xmlns:a16="http://schemas.microsoft.com/office/drawing/2014/main" id="{3F365EC2-5AF0-754B-4A24-30FE47A9D058}"/>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14" name="Rectangle 135">
                <a:extLst>
                  <a:ext uri="{FF2B5EF4-FFF2-40B4-BE49-F238E27FC236}">
                    <a16:creationId xmlns:a16="http://schemas.microsoft.com/office/drawing/2014/main" id="{81DC1A72-3780-7E12-3608-497A52AEEB44}"/>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15" name="Rectangle 136">
                <a:extLst>
                  <a:ext uri="{FF2B5EF4-FFF2-40B4-BE49-F238E27FC236}">
                    <a16:creationId xmlns:a16="http://schemas.microsoft.com/office/drawing/2014/main" id="{6678FAEF-0603-D46E-1257-67F5E9CC5168}"/>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001" name="Group 138">
              <a:extLst>
                <a:ext uri="{FF2B5EF4-FFF2-40B4-BE49-F238E27FC236}">
                  <a16:creationId xmlns:a16="http://schemas.microsoft.com/office/drawing/2014/main" id="{A840AADC-7B69-EAEA-6B3F-003E070C26D5}"/>
                </a:ext>
              </a:extLst>
            </p:cNvPr>
            <p:cNvGrpSpPr>
              <a:grpSpLocks/>
            </p:cNvGrpSpPr>
            <p:nvPr/>
          </p:nvGrpSpPr>
          <p:grpSpPr bwMode="auto">
            <a:xfrm>
              <a:off x="3412" y="560"/>
              <a:ext cx="348" cy="243"/>
              <a:chOff x="3528" y="148"/>
              <a:chExt cx="348" cy="243"/>
            </a:xfrm>
          </p:grpSpPr>
          <p:sp>
            <p:nvSpPr>
              <p:cNvPr id="40010" name="Rectangle 139">
                <a:extLst>
                  <a:ext uri="{FF2B5EF4-FFF2-40B4-BE49-F238E27FC236}">
                    <a16:creationId xmlns:a16="http://schemas.microsoft.com/office/drawing/2014/main" id="{F6F9A111-4F70-BE42-59CC-33986B5117C5}"/>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11" name="Rectangle 140">
                <a:extLst>
                  <a:ext uri="{FF2B5EF4-FFF2-40B4-BE49-F238E27FC236}">
                    <a16:creationId xmlns:a16="http://schemas.microsoft.com/office/drawing/2014/main" id="{F964632B-816A-B994-493A-6EED1AF40739}"/>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12" name="Rectangle 141">
                <a:extLst>
                  <a:ext uri="{FF2B5EF4-FFF2-40B4-BE49-F238E27FC236}">
                    <a16:creationId xmlns:a16="http://schemas.microsoft.com/office/drawing/2014/main" id="{513FD0F4-52C0-9E88-F586-67724403AF4C}"/>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002" name="Group 142">
              <a:extLst>
                <a:ext uri="{FF2B5EF4-FFF2-40B4-BE49-F238E27FC236}">
                  <a16:creationId xmlns:a16="http://schemas.microsoft.com/office/drawing/2014/main" id="{F1DE96DB-9F81-398F-C9E6-809075180930}"/>
                </a:ext>
              </a:extLst>
            </p:cNvPr>
            <p:cNvGrpSpPr>
              <a:grpSpLocks/>
            </p:cNvGrpSpPr>
            <p:nvPr/>
          </p:nvGrpSpPr>
          <p:grpSpPr bwMode="auto">
            <a:xfrm>
              <a:off x="4096" y="260"/>
              <a:ext cx="348" cy="243"/>
              <a:chOff x="3528" y="148"/>
              <a:chExt cx="348" cy="243"/>
            </a:xfrm>
          </p:grpSpPr>
          <p:sp>
            <p:nvSpPr>
              <p:cNvPr id="40007" name="Rectangle 143">
                <a:extLst>
                  <a:ext uri="{FF2B5EF4-FFF2-40B4-BE49-F238E27FC236}">
                    <a16:creationId xmlns:a16="http://schemas.microsoft.com/office/drawing/2014/main" id="{7918E15B-B4BE-0549-7197-1B9B98ABCD99}"/>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08" name="Rectangle 144">
                <a:extLst>
                  <a:ext uri="{FF2B5EF4-FFF2-40B4-BE49-F238E27FC236}">
                    <a16:creationId xmlns:a16="http://schemas.microsoft.com/office/drawing/2014/main" id="{0E8BF4EE-2BF8-2EF6-FAA6-898F37BE3D92}"/>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09" name="Rectangle 145">
                <a:extLst>
                  <a:ext uri="{FF2B5EF4-FFF2-40B4-BE49-F238E27FC236}">
                    <a16:creationId xmlns:a16="http://schemas.microsoft.com/office/drawing/2014/main" id="{F1FA9447-2B6C-3738-76DC-8912DC491D3E}"/>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003" name="Group 146">
              <a:extLst>
                <a:ext uri="{FF2B5EF4-FFF2-40B4-BE49-F238E27FC236}">
                  <a16:creationId xmlns:a16="http://schemas.microsoft.com/office/drawing/2014/main" id="{CD48DE96-BB0E-B627-D1A5-2D6C540A6AFF}"/>
                </a:ext>
              </a:extLst>
            </p:cNvPr>
            <p:cNvGrpSpPr>
              <a:grpSpLocks/>
            </p:cNvGrpSpPr>
            <p:nvPr/>
          </p:nvGrpSpPr>
          <p:grpSpPr bwMode="auto">
            <a:xfrm>
              <a:off x="4084" y="692"/>
              <a:ext cx="348" cy="243"/>
              <a:chOff x="3528" y="148"/>
              <a:chExt cx="348" cy="243"/>
            </a:xfrm>
          </p:grpSpPr>
          <p:sp>
            <p:nvSpPr>
              <p:cNvPr id="40004" name="Rectangle 147">
                <a:extLst>
                  <a:ext uri="{FF2B5EF4-FFF2-40B4-BE49-F238E27FC236}">
                    <a16:creationId xmlns:a16="http://schemas.microsoft.com/office/drawing/2014/main" id="{2E3B33FB-61A8-3D38-2D5D-F38C3D902F6D}"/>
                  </a:ext>
                </a:extLst>
              </p:cNvPr>
              <p:cNvSpPr>
                <a:spLocks noChangeArrowheads="1"/>
              </p:cNvSpPr>
              <p:nvPr/>
            </p:nvSpPr>
            <p:spPr bwMode="auto">
              <a:xfrm>
                <a:off x="3608" y="148"/>
                <a:ext cx="268" cy="243"/>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05" name="Rectangle 148">
                <a:extLst>
                  <a:ext uri="{FF2B5EF4-FFF2-40B4-BE49-F238E27FC236}">
                    <a16:creationId xmlns:a16="http://schemas.microsoft.com/office/drawing/2014/main" id="{43F19448-9B96-C3DE-BC71-8B5028FB426F}"/>
                  </a:ext>
                </a:extLst>
              </p:cNvPr>
              <p:cNvSpPr>
                <a:spLocks noChangeArrowheads="1"/>
              </p:cNvSpPr>
              <p:nvPr/>
            </p:nvSpPr>
            <p:spPr bwMode="auto">
              <a:xfrm>
                <a:off x="3528" y="1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006" name="Rectangle 149">
                <a:extLst>
                  <a:ext uri="{FF2B5EF4-FFF2-40B4-BE49-F238E27FC236}">
                    <a16:creationId xmlns:a16="http://schemas.microsoft.com/office/drawing/2014/main" id="{1A65D308-904A-633B-EA2D-30EA34B94479}"/>
                  </a:ext>
                </a:extLst>
              </p:cNvPr>
              <p:cNvSpPr>
                <a:spLocks noChangeArrowheads="1"/>
              </p:cNvSpPr>
              <p:nvPr/>
            </p:nvSpPr>
            <p:spPr bwMode="auto">
              <a:xfrm>
                <a:off x="3532" y="280"/>
                <a:ext cx="168" cy="60"/>
              </a:xfrm>
              <a:prstGeom prst="rect">
                <a:avLst/>
              </a:prstGeom>
              <a:solidFill>
                <a:schemeClr val="bg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sp>
        <p:nvSpPr>
          <p:cNvPr id="39972" name="Line 151">
            <a:extLst>
              <a:ext uri="{FF2B5EF4-FFF2-40B4-BE49-F238E27FC236}">
                <a16:creationId xmlns:a16="http://schemas.microsoft.com/office/drawing/2014/main" id="{AAF4FEF8-139C-6240-70A0-5BA9C5C84158}"/>
              </a:ext>
            </a:extLst>
          </p:cNvPr>
          <p:cNvSpPr>
            <a:spLocks noChangeShapeType="1"/>
          </p:cNvSpPr>
          <p:nvPr/>
        </p:nvSpPr>
        <p:spPr bwMode="auto">
          <a:xfrm>
            <a:off x="2816226" y="1733550"/>
            <a:ext cx="1181100" cy="1333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3" name="Line 152">
            <a:extLst>
              <a:ext uri="{FF2B5EF4-FFF2-40B4-BE49-F238E27FC236}">
                <a16:creationId xmlns:a16="http://schemas.microsoft.com/office/drawing/2014/main" id="{FE0E6677-F104-DFE0-3E94-D8EE1E82BB65}"/>
              </a:ext>
            </a:extLst>
          </p:cNvPr>
          <p:cNvSpPr>
            <a:spLocks noChangeShapeType="1"/>
          </p:cNvSpPr>
          <p:nvPr/>
        </p:nvSpPr>
        <p:spPr bwMode="auto">
          <a:xfrm flipV="1">
            <a:off x="4568826" y="1771650"/>
            <a:ext cx="139065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4" name="Line 153">
            <a:extLst>
              <a:ext uri="{FF2B5EF4-FFF2-40B4-BE49-F238E27FC236}">
                <a16:creationId xmlns:a16="http://schemas.microsoft.com/office/drawing/2014/main" id="{C1390442-57AB-AC6E-A9BD-768EB2540C1F}"/>
              </a:ext>
            </a:extLst>
          </p:cNvPr>
          <p:cNvSpPr>
            <a:spLocks noChangeShapeType="1"/>
          </p:cNvSpPr>
          <p:nvPr/>
        </p:nvSpPr>
        <p:spPr bwMode="auto">
          <a:xfrm flipV="1">
            <a:off x="6530976" y="1733550"/>
            <a:ext cx="1657350" cy="190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5" name="Line 154">
            <a:extLst>
              <a:ext uri="{FF2B5EF4-FFF2-40B4-BE49-F238E27FC236}">
                <a16:creationId xmlns:a16="http://schemas.microsoft.com/office/drawing/2014/main" id="{05020152-2203-E64B-4FB7-A0DE26AB8AB6}"/>
              </a:ext>
            </a:extLst>
          </p:cNvPr>
          <p:cNvSpPr>
            <a:spLocks noChangeShapeType="1"/>
          </p:cNvSpPr>
          <p:nvPr/>
        </p:nvSpPr>
        <p:spPr bwMode="auto">
          <a:xfrm>
            <a:off x="6588126" y="2343150"/>
            <a:ext cx="514350" cy="4381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6" name="Line 155">
            <a:extLst>
              <a:ext uri="{FF2B5EF4-FFF2-40B4-BE49-F238E27FC236}">
                <a16:creationId xmlns:a16="http://schemas.microsoft.com/office/drawing/2014/main" id="{F80FAD46-5C7B-9197-22A5-E8008EEF3690}"/>
              </a:ext>
            </a:extLst>
          </p:cNvPr>
          <p:cNvSpPr>
            <a:spLocks noChangeShapeType="1"/>
          </p:cNvSpPr>
          <p:nvPr/>
        </p:nvSpPr>
        <p:spPr bwMode="auto">
          <a:xfrm flipH="1">
            <a:off x="7750176" y="2362200"/>
            <a:ext cx="495300" cy="4381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7" name="Line 156">
            <a:extLst>
              <a:ext uri="{FF2B5EF4-FFF2-40B4-BE49-F238E27FC236}">
                <a16:creationId xmlns:a16="http://schemas.microsoft.com/office/drawing/2014/main" id="{8899C151-913E-574F-78F3-7B566E13ED90}"/>
              </a:ext>
            </a:extLst>
          </p:cNvPr>
          <p:cNvSpPr>
            <a:spLocks noChangeShapeType="1"/>
          </p:cNvSpPr>
          <p:nvPr/>
        </p:nvSpPr>
        <p:spPr bwMode="auto">
          <a:xfrm flipH="1">
            <a:off x="3387726" y="2266950"/>
            <a:ext cx="552450" cy="4191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8" name="Line 157">
            <a:extLst>
              <a:ext uri="{FF2B5EF4-FFF2-40B4-BE49-F238E27FC236}">
                <a16:creationId xmlns:a16="http://schemas.microsoft.com/office/drawing/2014/main" id="{CD56CC87-F17D-406A-19CE-01C30CAA9377}"/>
              </a:ext>
            </a:extLst>
          </p:cNvPr>
          <p:cNvSpPr>
            <a:spLocks noChangeShapeType="1"/>
          </p:cNvSpPr>
          <p:nvPr/>
        </p:nvSpPr>
        <p:spPr bwMode="auto">
          <a:xfrm flipH="1">
            <a:off x="4205289" y="2419350"/>
            <a:ext cx="55563" cy="533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79" name="Line 158">
            <a:extLst>
              <a:ext uri="{FF2B5EF4-FFF2-40B4-BE49-F238E27FC236}">
                <a16:creationId xmlns:a16="http://schemas.microsoft.com/office/drawing/2014/main" id="{C4A93184-9415-70D2-7A71-B97E75E3F3ED}"/>
              </a:ext>
            </a:extLst>
          </p:cNvPr>
          <p:cNvSpPr>
            <a:spLocks noChangeShapeType="1"/>
          </p:cNvSpPr>
          <p:nvPr/>
        </p:nvSpPr>
        <p:spPr bwMode="auto">
          <a:xfrm>
            <a:off x="2416176" y="2533650"/>
            <a:ext cx="19050" cy="1714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0" name="Line 159">
            <a:extLst>
              <a:ext uri="{FF2B5EF4-FFF2-40B4-BE49-F238E27FC236}">
                <a16:creationId xmlns:a16="http://schemas.microsoft.com/office/drawing/2014/main" id="{CFC29EB4-B9D2-FA1E-9103-E484B43A09C9}"/>
              </a:ext>
            </a:extLst>
          </p:cNvPr>
          <p:cNvSpPr>
            <a:spLocks noChangeShapeType="1"/>
          </p:cNvSpPr>
          <p:nvPr/>
        </p:nvSpPr>
        <p:spPr bwMode="auto">
          <a:xfrm>
            <a:off x="3330576" y="3219451"/>
            <a:ext cx="639762" cy="79375"/>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1" name="Line 160">
            <a:extLst>
              <a:ext uri="{FF2B5EF4-FFF2-40B4-BE49-F238E27FC236}">
                <a16:creationId xmlns:a16="http://schemas.microsoft.com/office/drawing/2014/main" id="{E6A79DC7-DE8C-CAFA-42E7-7239EE9AFE6B}"/>
              </a:ext>
            </a:extLst>
          </p:cNvPr>
          <p:cNvSpPr>
            <a:spLocks noChangeShapeType="1"/>
          </p:cNvSpPr>
          <p:nvPr/>
        </p:nvSpPr>
        <p:spPr bwMode="auto">
          <a:xfrm flipV="1">
            <a:off x="3368676" y="4095750"/>
            <a:ext cx="1600200" cy="1714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2" name="Freeform 163">
            <a:extLst>
              <a:ext uri="{FF2B5EF4-FFF2-40B4-BE49-F238E27FC236}">
                <a16:creationId xmlns:a16="http://schemas.microsoft.com/office/drawing/2014/main" id="{859CBED6-4DF6-9093-CCB2-C2183E543DA1}"/>
              </a:ext>
            </a:extLst>
          </p:cNvPr>
          <p:cNvSpPr>
            <a:spLocks/>
          </p:cNvSpPr>
          <p:nvPr/>
        </p:nvSpPr>
        <p:spPr bwMode="auto">
          <a:xfrm>
            <a:off x="3387726" y="2990850"/>
            <a:ext cx="3810000" cy="1162050"/>
          </a:xfrm>
          <a:custGeom>
            <a:avLst/>
            <a:gdLst>
              <a:gd name="T0" fmla="*/ 0 w 2400"/>
              <a:gd name="T1" fmla="*/ 732 h 732"/>
              <a:gd name="T2" fmla="*/ 816 w 2400"/>
              <a:gd name="T3" fmla="*/ 540 h 732"/>
              <a:gd name="T4" fmla="*/ 1236 w 2400"/>
              <a:gd name="T5" fmla="*/ 60 h 732"/>
              <a:gd name="T6" fmla="*/ 2400 w 2400"/>
              <a:gd name="T7" fmla="*/ 0 h 732"/>
              <a:gd name="T8" fmla="*/ 0 60000 65536"/>
              <a:gd name="T9" fmla="*/ 0 60000 65536"/>
              <a:gd name="T10" fmla="*/ 0 60000 65536"/>
              <a:gd name="T11" fmla="*/ 0 60000 65536"/>
              <a:gd name="T12" fmla="*/ 0 w 2400"/>
              <a:gd name="T13" fmla="*/ 0 h 732"/>
              <a:gd name="T14" fmla="*/ 2400 w 2400"/>
              <a:gd name="T15" fmla="*/ 732 h 732"/>
            </a:gdLst>
            <a:ahLst/>
            <a:cxnLst>
              <a:cxn ang="T8">
                <a:pos x="T0" y="T1"/>
              </a:cxn>
              <a:cxn ang="T9">
                <a:pos x="T2" y="T3"/>
              </a:cxn>
              <a:cxn ang="T10">
                <a:pos x="T4" y="T5"/>
              </a:cxn>
              <a:cxn ang="T11">
                <a:pos x="T6" y="T7"/>
              </a:cxn>
            </a:cxnLst>
            <a:rect l="T12" t="T13" r="T14" b="T15"/>
            <a:pathLst>
              <a:path w="2400" h="732">
                <a:moveTo>
                  <a:pt x="0" y="732"/>
                </a:moveTo>
                <a:lnTo>
                  <a:pt x="816" y="540"/>
                </a:lnTo>
                <a:lnTo>
                  <a:pt x="1236" y="60"/>
                </a:lnTo>
                <a:lnTo>
                  <a:pt x="2400" y="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39983" name="Line 165">
            <a:extLst>
              <a:ext uri="{FF2B5EF4-FFF2-40B4-BE49-F238E27FC236}">
                <a16:creationId xmlns:a16="http://schemas.microsoft.com/office/drawing/2014/main" id="{14F26119-A82C-9CAF-3936-3EA50BD9C39A}"/>
              </a:ext>
            </a:extLst>
          </p:cNvPr>
          <p:cNvSpPr>
            <a:spLocks noChangeShapeType="1"/>
          </p:cNvSpPr>
          <p:nvPr/>
        </p:nvSpPr>
        <p:spPr bwMode="auto">
          <a:xfrm>
            <a:off x="4625976" y="2019300"/>
            <a:ext cx="2419350" cy="8572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4" name="Line 167">
            <a:extLst>
              <a:ext uri="{FF2B5EF4-FFF2-40B4-BE49-F238E27FC236}">
                <a16:creationId xmlns:a16="http://schemas.microsoft.com/office/drawing/2014/main" id="{C6426EF1-9626-43E9-2AB0-1E508E2C76C4}"/>
              </a:ext>
            </a:extLst>
          </p:cNvPr>
          <p:cNvSpPr>
            <a:spLocks noChangeShapeType="1"/>
          </p:cNvSpPr>
          <p:nvPr/>
        </p:nvSpPr>
        <p:spPr bwMode="auto">
          <a:xfrm>
            <a:off x="7731126" y="3124200"/>
            <a:ext cx="685800" cy="8001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5" name="Line 168">
            <a:extLst>
              <a:ext uri="{FF2B5EF4-FFF2-40B4-BE49-F238E27FC236}">
                <a16:creationId xmlns:a16="http://schemas.microsoft.com/office/drawing/2014/main" id="{FFF8CC0E-263A-FDD1-FBE4-E298C82032B9}"/>
              </a:ext>
            </a:extLst>
          </p:cNvPr>
          <p:cNvSpPr>
            <a:spLocks noChangeShapeType="1"/>
          </p:cNvSpPr>
          <p:nvPr/>
        </p:nvSpPr>
        <p:spPr bwMode="auto">
          <a:xfrm flipH="1">
            <a:off x="7121526" y="3848100"/>
            <a:ext cx="19050" cy="2476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6" name="Freeform 169">
            <a:extLst>
              <a:ext uri="{FF2B5EF4-FFF2-40B4-BE49-F238E27FC236}">
                <a16:creationId xmlns:a16="http://schemas.microsoft.com/office/drawing/2014/main" id="{62E751AB-6F55-8AA3-F8D2-919590617BE7}"/>
              </a:ext>
            </a:extLst>
          </p:cNvPr>
          <p:cNvSpPr>
            <a:spLocks/>
          </p:cNvSpPr>
          <p:nvPr/>
        </p:nvSpPr>
        <p:spPr bwMode="auto">
          <a:xfrm>
            <a:off x="3387726" y="3429000"/>
            <a:ext cx="3505200" cy="781050"/>
          </a:xfrm>
          <a:custGeom>
            <a:avLst/>
            <a:gdLst>
              <a:gd name="T0" fmla="*/ 0 w 2208"/>
              <a:gd name="T1" fmla="*/ 492 h 492"/>
              <a:gd name="T2" fmla="*/ 912 w 2208"/>
              <a:gd name="T3" fmla="*/ 348 h 492"/>
              <a:gd name="T4" fmla="*/ 1152 w 2208"/>
              <a:gd name="T5" fmla="*/ 48 h 492"/>
              <a:gd name="T6" fmla="*/ 1824 w 2208"/>
              <a:gd name="T7" fmla="*/ 0 h 492"/>
              <a:gd name="T8" fmla="*/ 2208 w 2208"/>
              <a:gd name="T9" fmla="*/ 456 h 492"/>
              <a:gd name="T10" fmla="*/ 0 60000 65536"/>
              <a:gd name="T11" fmla="*/ 0 60000 65536"/>
              <a:gd name="T12" fmla="*/ 0 60000 65536"/>
              <a:gd name="T13" fmla="*/ 0 60000 65536"/>
              <a:gd name="T14" fmla="*/ 0 60000 65536"/>
              <a:gd name="T15" fmla="*/ 0 w 2208"/>
              <a:gd name="T16" fmla="*/ 0 h 492"/>
              <a:gd name="T17" fmla="*/ 2208 w 2208"/>
              <a:gd name="T18" fmla="*/ 492 h 492"/>
            </a:gdLst>
            <a:ahLst/>
            <a:cxnLst>
              <a:cxn ang="T10">
                <a:pos x="T0" y="T1"/>
              </a:cxn>
              <a:cxn ang="T11">
                <a:pos x="T2" y="T3"/>
              </a:cxn>
              <a:cxn ang="T12">
                <a:pos x="T4" y="T5"/>
              </a:cxn>
              <a:cxn ang="T13">
                <a:pos x="T6" y="T7"/>
              </a:cxn>
              <a:cxn ang="T14">
                <a:pos x="T8" y="T9"/>
              </a:cxn>
            </a:cxnLst>
            <a:rect l="T15" t="T16" r="T17" b="T18"/>
            <a:pathLst>
              <a:path w="2208" h="492">
                <a:moveTo>
                  <a:pt x="0" y="492"/>
                </a:moveTo>
                <a:lnTo>
                  <a:pt x="912" y="348"/>
                </a:lnTo>
                <a:lnTo>
                  <a:pt x="1152" y="48"/>
                </a:lnTo>
                <a:lnTo>
                  <a:pt x="1824" y="0"/>
                </a:lnTo>
                <a:lnTo>
                  <a:pt x="2208" y="456"/>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39987" name="Line 171">
            <a:extLst>
              <a:ext uri="{FF2B5EF4-FFF2-40B4-BE49-F238E27FC236}">
                <a16:creationId xmlns:a16="http://schemas.microsoft.com/office/drawing/2014/main" id="{99AA1AAD-B1CA-953F-4A74-1F854068ECD2}"/>
              </a:ext>
            </a:extLst>
          </p:cNvPr>
          <p:cNvSpPr>
            <a:spLocks noChangeShapeType="1"/>
          </p:cNvSpPr>
          <p:nvPr/>
        </p:nvSpPr>
        <p:spPr bwMode="auto">
          <a:xfrm>
            <a:off x="3368676" y="4781550"/>
            <a:ext cx="361950" cy="4000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8" name="Line 172">
            <a:extLst>
              <a:ext uri="{FF2B5EF4-FFF2-40B4-BE49-F238E27FC236}">
                <a16:creationId xmlns:a16="http://schemas.microsoft.com/office/drawing/2014/main" id="{14416167-A9EF-C649-FB3D-08E16066B231}"/>
              </a:ext>
            </a:extLst>
          </p:cNvPr>
          <p:cNvSpPr>
            <a:spLocks noChangeShapeType="1"/>
          </p:cNvSpPr>
          <p:nvPr/>
        </p:nvSpPr>
        <p:spPr bwMode="auto">
          <a:xfrm>
            <a:off x="4549776" y="5657850"/>
            <a:ext cx="1200150" cy="190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89" name="Line 173">
            <a:extLst>
              <a:ext uri="{FF2B5EF4-FFF2-40B4-BE49-F238E27FC236}">
                <a16:creationId xmlns:a16="http://schemas.microsoft.com/office/drawing/2014/main" id="{B11B1B09-18ED-963E-9C76-260941A99E4C}"/>
              </a:ext>
            </a:extLst>
          </p:cNvPr>
          <p:cNvSpPr>
            <a:spLocks noChangeShapeType="1"/>
          </p:cNvSpPr>
          <p:nvPr/>
        </p:nvSpPr>
        <p:spPr bwMode="auto">
          <a:xfrm flipV="1">
            <a:off x="6740526" y="5657850"/>
            <a:ext cx="876300" cy="952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0" name="Line 174">
            <a:extLst>
              <a:ext uri="{FF2B5EF4-FFF2-40B4-BE49-F238E27FC236}">
                <a16:creationId xmlns:a16="http://schemas.microsoft.com/office/drawing/2014/main" id="{79C664E6-1774-19FB-808A-8F4B5AA9BF55}"/>
              </a:ext>
            </a:extLst>
          </p:cNvPr>
          <p:cNvSpPr>
            <a:spLocks noChangeShapeType="1"/>
          </p:cNvSpPr>
          <p:nvPr/>
        </p:nvSpPr>
        <p:spPr bwMode="auto">
          <a:xfrm flipV="1">
            <a:off x="8836026" y="5359400"/>
            <a:ext cx="590550" cy="2413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1" name="Line 175">
            <a:extLst>
              <a:ext uri="{FF2B5EF4-FFF2-40B4-BE49-F238E27FC236}">
                <a16:creationId xmlns:a16="http://schemas.microsoft.com/office/drawing/2014/main" id="{C38DC9D4-DBB1-BDAB-F4F2-2ADFD6623526}"/>
              </a:ext>
            </a:extLst>
          </p:cNvPr>
          <p:cNvSpPr>
            <a:spLocks noChangeShapeType="1"/>
          </p:cNvSpPr>
          <p:nvPr/>
        </p:nvSpPr>
        <p:spPr bwMode="auto">
          <a:xfrm>
            <a:off x="3330576" y="4457700"/>
            <a:ext cx="2419350" cy="10096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2" name="Line 176">
            <a:extLst>
              <a:ext uri="{FF2B5EF4-FFF2-40B4-BE49-F238E27FC236}">
                <a16:creationId xmlns:a16="http://schemas.microsoft.com/office/drawing/2014/main" id="{E5B7B044-F424-BA3D-1529-3B8213AF411D}"/>
              </a:ext>
            </a:extLst>
          </p:cNvPr>
          <p:cNvSpPr>
            <a:spLocks noChangeShapeType="1"/>
          </p:cNvSpPr>
          <p:nvPr/>
        </p:nvSpPr>
        <p:spPr bwMode="auto">
          <a:xfrm flipH="1" flipV="1">
            <a:off x="7426326" y="4667250"/>
            <a:ext cx="495300" cy="4762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3" name="Line 177">
            <a:extLst>
              <a:ext uri="{FF2B5EF4-FFF2-40B4-BE49-F238E27FC236}">
                <a16:creationId xmlns:a16="http://schemas.microsoft.com/office/drawing/2014/main" id="{5F302058-E6D7-1B6E-0550-1F97DC8DE9A1}"/>
              </a:ext>
            </a:extLst>
          </p:cNvPr>
          <p:cNvSpPr>
            <a:spLocks noChangeShapeType="1"/>
          </p:cNvSpPr>
          <p:nvPr/>
        </p:nvSpPr>
        <p:spPr bwMode="auto">
          <a:xfrm flipV="1">
            <a:off x="6378576" y="4724400"/>
            <a:ext cx="457200" cy="533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4" name="Line 178">
            <a:extLst>
              <a:ext uri="{FF2B5EF4-FFF2-40B4-BE49-F238E27FC236}">
                <a16:creationId xmlns:a16="http://schemas.microsoft.com/office/drawing/2014/main" id="{503EF3A1-5AD0-35ED-FEA3-C4207840431C}"/>
              </a:ext>
            </a:extLst>
          </p:cNvPr>
          <p:cNvSpPr>
            <a:spLocks noChangeShapeType="1"/>
          </p:cNvSpPr>
          <p:nvPr/>
        </p:nvSpPr>
        <p:spPr bwMode="auto">
          <a:xfrm>
            <a:off x="5768976" y="4857750"/>
            <a:ext cx="266700" cy="40005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995" name="Freeform 179">
            <a:extLst>
              <a:ext uri="{FF2B5EF4-FFF2-40B4-BE49-F238E27FC236}">
                <a16:creationId xmlns:a16="http://schemas.microsoft.com/office/drawing/2014/main" id="{139B78C8-9922-56FA-1700-D248041F44A3}"/>
              </a:ext>
            </a:extLst>
          </p:cNvPr>
          <p:cNvSpPr>
            <a:spLocks/>
          </p:cNvSpPr>
          <p:nvPr/>
        </p:nvSpPr>
        <p:spPr bwMode="auto">
          <a:xfrm>
            <a:off x="5578476" y="4095750"/>
            <a:ext cx="2076450" cy="1333500"/>
          </a:xfrm>
          <a:custGeom>
            <a:avLst/>
            <a:gdLst>
              <a:gd name="T0" fmla="*/ 0 w 1308"/>
              <a:gd name="T1" fmla="*/ 0 h 840"/>
              <a:gd name="T2" fmla="*/ 600 w 1308"/>
              <a:gd name="T3" fmla="*/ 516 h 840"/>
              <a:gd name="T4" fmla="*/ 552 w 1308"/>
              <a:gd name="T5" fmla="*/ 588 h 840"/>
              <a:gd name="T6" fmla="*/ 636 w 1308"/>
              <a:gd name="T7" fmla="*/ 684 h 840"/>
              <a:gd name="T8" fmla="*/ 720 w 1308"/>
              <a:gd name="T9" fmla="*/ 648 h 840"/>
              <a:gd name="T10" fmla="*/ 984 w 1308"/>
              <a:gd name="T11" fmla="*/ 804 h 840"/>
              <a:gd name="T12" fmla="*/ 1308 w 1308"/>
              <a:gd name="T13" fmla="*/ 840 h 840"/>
              <a:gd name="T14" fmla="*/ 0 60000 65536"/>
              <a:gd name="T15" fmla="*/ 0 60000 65536"/>
              <a:gd name="T16" fmla="*/ 0 60000 65536"/>
              <a:gd name="T17" fmla="*/ 0 60000 65536"/>
              <a:gd name="T18" fmla="*/ 0 60000 65536"/>
              <a:gd name="T19" fmla="*/ 0 60000 65536"/>
              <a:gd name="T20" fmla="*/ 0 60000 65536"/>
              <a:gd name="T21" fmla="*/ 0 w 1308"/>
              <a:gd name="T22" fmla="*/ 0 h 840"/>
              <a:gd name="T23" fmla="*/ 1308 w 1308"/>
              <a:gd name="T24" fmla="*/ 840 h 8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8" h="840">
                <a:moveTo>
                  <a:pt x="0" y="0"/>
                </a:moveTo>
                <a:lnTo>
                  <a:pt x="600" y="516"/>
                </a:lnTo>
                <a:lnTo>
                  <a:pt x="552" y="588"/>
                </a:lnTo>
                <a:lnTo>
                  <a:pt x="636" y="684"/>
                </a:lnTo>
                <a:lnTo>
                  <a:pt x="720" y="648"/>
                </a:lnTo>
                <a:lnTo>
                  <a:pt x="984" y="804"/>
                </a:lnTo>
                <a:lnTo>
                  <a:pt x="1308" y="840"/>
                </a:lnTo>
              </a:path>
            </a:pathLst>
          </a:custGeom>
          <a:noFill/>
          <a:ln w="127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FD24214B-BFCB-C368-30A9-AB93DBBB0484}"/>
              </a:ext>
            </a:extLst>
          </p:cNvPr>
          <p:cNvSpPr>
            <a:spLocks noGrp="1" noChangeArrowheads="1"/>
          </p:cNvSpPr>
          <p:nvPr>
            <p:ph type="title"/>
          </p:nvPr>
        </p:nvSpPr>
        <p:spPr>
          <a:xfrm>
            <a:off x="1639889" y="122239"/>
            <a:ext cx="8359775" cy="846137"/>
          </a:xfrm>
        </p:spPr>
        <p:txBody>
          <a:bodyPr/>
          <a:lstStyle/>
          <a:p>
            <a:pPr eaLnBrk="1" hangingPunct="1"/>
            <a:r>
              <a:rPr lang="en-US" altLang="en-US"/>
              <a:t>Resources, Roles and Activities</a:t>
            </a:r>
          </a:p>
        </p:txBody>
      </p:sp>
      <p:grpSp>
        <p:nvGrpSpPr>
          <p:cNvPr id="40963" name="Group 5">
            <a:extLst>
              <a:ext uri="{FF2B5EF4-FFF2-40B4-BE49-F238E27FC236}">
                <a16:creationId xmlns:a16="http://schemas.microsoft.com/office/drawing/2014/main" id="{745FA7EF-EEEA-2DE6-515D-B3D43948B482}"/>
              </a:ext>
            </a:extLst>
          </p:cNvPr>
          <p:cNvGrpSpPr>
            <a:grpSpLocks/>
          </p:cNvGrpSpPr>
          <p:nvPr/>
        </p:nvGrpSpPr>
        <p:grpSpPr bwMode="auto">
          <a:xfrm>
            <a:off x="3443289" y="3629026"/>
            <a:ext cx="396875" cy="669925"/>
            <a:chOff x="1461" y="2355"/>
            <a:chExt cx="250" cy="422"/>
          </a:xfrm>
        </p:grpSpPr>
        <p:sp>
          <p:nvSpPr>
            <p:cNvPr id="41010" name="AutoShape 6">
              <a:extLst>
                <a:ext uri="{FF2B5EF4-FFF2-40B4-BE49-F238E27FC236}">
                  <a16:creationId xmlns:a16="http://schemas.microsoft.com/office/drawing/2014/main" id="{1041BD0D-09BB-E9FA-7243-68CEFA78D385}"/>
                </a:ext>
              </a:extLst>
            </p:cNvPr>
            <p:cNvSpPr>
              <a:spLocks noChangeArrowheads="1"/>
            </p:cNvSpPr>
            <p:nvPr/>
          </p:nvSpPr>
          <p:spPr bwMode="auto">
            <a:xfrm>
              <a:off x="1461" y="2553"/>
              <a:ext cx="250" cy="224"/>
            </a:xfrm>
            <a:prstGeom prst="parallelogram">
              <a:avLst>
                <a:gd name="adj" fmla="val 27902"/>
              </a:avLst>
            </a:prstGeom>
            <a:solidFill>
              <a:srgbClr val="FFCC99"/>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11" name="Oval 7">
              <a:extLst>
                <a:ext uri="{FF2B5EF4-FFF2-40B4-BE49-F238E27FC236}">
                  <a16:creationId xmlns:a16="http://schemas.microsoft.com/office/drawing/2014/main" id="{E1E48E93-C835-BC6B-6184-D05BEB99C955}"/>
                </a:ext>
              </a:extLst>
            </p:cNvPr>
            <p:cNvSpPr>
              <a:spLocks noChangeArrowheads="1"/>
            </p:cNvSpPr>
            <p:nvPr/>
          </p:nvSpPr>
          <p:spPr bwMode="auto">
            <a:xfrm>
              <a:off x="1539" y="2355"/>
              <a:ext cx="155" cy="155"/>
            </a:xfrm>
            <a:prstGeom prst="ellipse">
              <a:avLst/>
            </a:prstGeom>
            <a:solidFill>
              <a:srgbClr val="FFCC99"/>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4" name="Group 8">
            <a:extLst>
              <a:ext uri="{FF2B5EF4-FFF2-40B4-BE49-F238E27FC236}">
                <a16:creationId xmlns:a16="http://schemas.microsoft.com/office/drawing/2014/main" id="{1B9E7076-2555-E9EE-94EA-121A4841CA1C}"/>
              </a:ext>
            </a:extLst>
          </p:cNvPr>
          <p:cNvGrpSpPr>
            <a:grpSpLocks/>
          </p:cNvGrpSpPr>
          <p:nvPr/>
        </p:nvGrpSpPr>
        <p:grpSpPr bwMode="auto">
          <a:xfrm>
            <a:off x="5194302" y="3629026"/>
            <a:ext cx="396875" cy="669925"/>
            <a:chOff x="1461" y="2355"/>
            <a:chExt cx="250" cy="422"/>
          </a:xfrm>
        </p:grpSpPr>
        <p:sp>
          <p:nvSpPr>
            <p:cNvPr id="41008" name="AutoShape 9">
              <a:extLst>
                <a:ext uri="{FF2B5EF4-FFF2-40B4-BE49-F238E27FC236}">
                  <a16:creationId xmlns:a16="http://schemas.microsoft.com/office/drawing/2014/main" id="{F1E3125F-93D6-1788-C110-2408962D7EF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09" name="Oval 10">
              <a:extLst>
                <a:ext uri="{FF2B5EF4-FFF2-40B4-BE49-F238E27FC236}">
                  <a16:creationId xmlns:a16="http://schemas.microsoft.com/office/drawing/2014/main" id="{A2DDEE0D-8F91-9DFB-6B56-A8863C6B3C7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5" name="Group 11">
            <a:extLst>
              <a:ext uri="{FF2B5EF4-FFF2-40B4-BE49-F238E27FC236}">
                <a16:creationId xmlns:a16="http://schemas.microsoft.com/office/drawing/2014/main" id="{18BF2583-988B-761C-CA92-66A1FA67653F}"/>
              </a:ext>
            </a:extLst>
          </p:cNvPr>
          <p:cNvGrpSpPr>
            <a:grpSpLocks/>
          </p:cNvGrpSpPr>
          <p:nvPr/>
        </p:nvGrpSpPr>
        <p:grpSpPr bwMode="auto">
          <a:xfrm>
            <a:off x="6945314" y="3629026"/>
            <a:ext cx="396875" cy="669925"/>
            <a:chOff x="1461" y="2355"/>
            <a:chExt cx="250" cy="422"/>
          </a:xfrm>
        </p:grpSpPr>
        <p:sp>
          <p:nvSpPr>
            <p:cNvPr id="41006" name="AutoShape 12">
              <a:extLst>
                <a:ext uri="{FF2B5EF4-FFF2-40B4-BE49-F238E27FC236}">
                  <a16:creationId xmlns:a16="http://schemas.microsoft.com/office/drawing/2014/main" id="{F85D8FE0-D020-36D0-977C-C7947F10DFAB}"/>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07" name="Oval 13">
              <a:extLst>
                <a:ext uri="{FF2B5EF4-FFF2-40B4-BE49-F238E27FC236}">
                  <a16:creationId xmlns:a16="http://schemas.microsoft.com/office/drawing/2014/main" id="{B39E4A5C-C271-A243-4620-68590B422F35}"/>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6" name="Group 14">
            <a:extLst>
              <a:ext uri="{FF2B5EF4-FFF2-40B4-BE49-F238E27FC236}">
                <a16:creationId xmlns:a16="http://schemas.microsoft.com/office/drawing/2014/main" id="{D5A9761E-4743-D35D-C40E-6AAF90E9879D}"/>
              </a:ext>
            </a:extLst>
          </p:cNvPr>
          <p:cNvGrpSpPr>
            <a:grpSpLocks/>
          </p:cNvGrpSpPr>
          <p:nvPr/>
        </p:nvGrpSpPr>
        <p:grpSpPr bwMode="auto">
          <a:xfrm>
            <a:off x="3403602" y="5403850"/>
            <a:ext cx="314325" cy="736600"/>
            <a:chOff x="2089" y="3198"/>
            <a:chExt cx="198" cy="464"/>
          </a:xfrm>
        </p:grpSpPr>
        <p:sp>
          <p:nvSpPr>
            <p:cNvPr id="41004" name="AutoShape 15">
              <a:extLst>
                <a:ext uri="{FF2B5EF4-FFF2-40B4-BE49-F238E27FC236}">
                  <a16:creationId xmlns:a16="http://schemas.microsoft.com/office/drawing/2014/main" id="{331139FA-3CEE-2533-A240-6ACFEEEC0784}"/>
                </a:ext>
              </a:extLst>
            </p:cNvPr>
            <p:cNvSpPr>
              <a:spLocks noChangeArrowheads="1"/>
            </p:cNvSpPr>
            <p:nvPr/>
          </p:nvSpPr>
          <p:spPr bwMode="auto">
            <a:xfrm>
              <a:off x="2089" y="3404"/>
              <a:ext cx="198" cy="258"/>
            </a:xfrm>
            <a:prstGeom prst="roundRect">
              <a:avLst>
                <a:gd name="adj" fmla="val 16667"/>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05" name="Oval 16">
              <a:extLst>
                <a:ext uri="{FF2B5EF4-FFF2-40B4-BE49-F238E27FC236}">
                  <a16:creationId xmlns:a16="http://schemas.microsoft.com/office/drawing/2014/main" id="{DE10AFF3-3C83-F5DF-4705-3382DA29480B}"/>
                </a:ext>
              </a:extLst>
            </p:cNvPr>
            <p:cNvSpPr>
              <a:spLocks noChangeArrowheads="1"/>
            </p:cNvSpPr>
            <p:nvPr/>
          </p:nvSpPr>
          <p:spPr bwMode="auto">
            <a:xfrm>
              <a:off x="2106" y="3198"/>
              <a:ext cx="163" cy="163"/>
            </a:xfrm>
            <a:prstGeom prst="ellipse">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7" name="Group 17">
            <a:extLst>
              <a:ext uri="{FF2B5EF4-FFF2-40B4-BE49-F238E27FC236}">
                <a16:creationId xmlns:a16="http://schemas.microsoft.com/office/drawing/2014/main" id="{F53B8DDE-2656-D151-EA5F-3E34953CA884}"/>
              </a:ext>
            </a:extLst>
          </p:cNvPr>
          <p:cNvGrpSpPr>
            <a:grpSpLocks/>
          </p:cNvGrpSpPr>
          <p:nvPr/>
        </p:nvGrpSpPr>
        <p:grpSpPr bwMode="auto">
          <a:xfrm>
            <a:off x="4638677" y="5403850"/>
            <a:ext cx="314325" cy="736600"/>
            <a:chOff x="2089" y="3198"/>
            <a:chExt cx="198" cy="464"/>
          </a:xfrm>
        </p:grpSpPr>
        <p:sp>
          <p:nvSpPr>
            <p:cNvPr id="41002" name="AutoShape 18">
              <a:extLst>
                <a:ext uri="{FF2B5EF4-FFF2-40B4-BE49-F238E27FC236}">
                  <a16:creationId xmlns:a16="http://schemas.microsoft.com/office/drawing/2014/main" id="{2C17E677-6CDB-60BD-22E8-6B92D05103D5}"/>
                </a:ext>
              </a:extLst>
            </p:cNvPr>
            <p:cNvSpPr>
              <a:spLocks noChangeArrowheads="1"/>
            </p:cNvSpPr>
            <p:nvPr/>
          </p:nvSpPr>
          <p:spPr bwMode="auto">
            <a:xfrm>
              <a:off x="2089" y="3404"/>
              <a:ext cx="198" cy="258"/>
            </a:xfrm>
            <a:prstGeom prst="roundRect">
              <a:avLst>
                <a:gd name="adj" fmla="val 16667"/>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03" name="Oval 19">
              <a:extLst>
                <a:ext uri="{FF2B5EF4-FFF2-40B4-BE49-F238E27FC236}">
                  <a16:creationId xmlns:a16="http://schemas.microsoft.com/office/drawing/2014/main" id="{11B48DC9-870B-2237-BEBE-7938BC3DDC15}"/>
                </a:ext>
              </a:extLst>
            </p:cNvPr>
            <p:cNvSpPr>
              <a:spLocks noChangeArrowheads="1"/>
            </p:cNvSpPr>
            <p:nvPr/>
          </p:nvSpPr>
          <p:spPr bwMode="auto">
            <a:xfrm>
              <a:off x="2106" y="3198"/>
              <a:ext cx="163" cy="163"/>
            </a:xfrm>
            <a:prstGeom prst="ellipse">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8" name="Group 20">
            <a:extLst>
              <a:ext uri="{FF2B5EF4-FFF2-40B4-BE49-F238E27FC236}">
                <a16:creationId xmlns:a16="http://schemas.microsoft.com/office/drawing/2014/main" id="{896B415D-CA65-7E9E-A051-2C7CD0B6BABD}"/>
              </a:ext>
            </a:extLst>
          </p:cNvPr>
          <p:cNvGrpSpPr>
            <a:grpSpLocks/>
          </p:cNvGrpSpPr>
          <p:nvPr/>
        </p:nvGrpSpPr>
        <p:grpSpPr bwMode="auto">
          <a:xfrm>
            <a:off x="5873752" y="5403850"/>
            <a:ext cx="314325" cy="736600"/>
            <a:chOff x="2089" y="3198"/>
            <a:chExt cx="198" cy="464"/>
          </a:xfrm>
        </p:grpSpPr>
        <p:sp>
          <p:nvSpPr>
            <p:cNvPr id="41000" name="AutoShape 21">
              <a:extLst>
                <a:ext uri="{FF2B5EF4-FFF2-40B4-BE49-F238E27FC236}">
                  <a16:creationId xmlns:a16="http://schemas.microsoft.com/office/drawing/2014/main" id="{5D2632AD-6F5A-A9DC-473A-D03495BDEB15}"/>
                </a:ext>
              </a:extLst>
            </p:cNvPr>
            <p:cNvSpPr>
              <a:spLocks noChangeArrowheads="1"/>
            </p:cNvSpPr>
            <p:nvPr/>
          </p:nvSpPr>
          <p:spPr bwMode="auto">
            <a:xfrm>
              <a:off x="2089" y="3404"/>
              <a:ext cx="198" cy="258"/>
            </a:xfrm>
            <a:prstGeom prst="roundRect">
              <a:avLst>
                <a:gd name="adj" fmla="val 16667"/>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1001" name="Oval 22">
              <a:extLst>
                <a:ext uri="{FF2B5EF4-FFF2-40B4-BE49-F238E27FC236}">
                  <a16:creationId xmlns:a16="http://schemas.microsoft.com/office/drawing/2014/main" id="{547EB66D-9DC5-C60B-100D-DB4901968F92}"/>
                </a:ext>
              </a:extLst>
            </p:cNvPr>
            <p:cNvSpPr>
              <a:spLocks noChangeArrowheads="1"/>
            </p:cNvSpPr>
            <p:nvPr/>
          </p:nvSpPr>
          <p:spPr bwMode="auto">
            <a:xfrm>
              <a:off x="2106" y="3198"/>
              <a:ext cx="163" cy="163"/>
            </a:xfrm>
            <a:prstGeom prst="ellipse">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0969" name="Group 23">
            <a:extLst>
              <a:ext uri="{FF2B5EF4-FFF2-40B4-BE49-F238E27FC236}">
                <a16:creationId xmlns:a16="http://schemas.microsoft.com/office/drawing/2014/main" id="{10FF01D6-E34B-C91F-D906-7F1C932ADBAE}"/>
              </a:ext>
            </a:extLst>
          </p:cNvPr>
          <p:cNvGrpSpPr>
            <a:grpSpLocks/>
          </p:cNvGrpSpPr>
          <p:nvPr/>
        </p:nvGrpSpPr>
        <p:grpSpPr bwMode="auto">
          <a:xfrm>
            <a:off x="7108827" y="5403850"/>
            <a:ext cx="314325" cy="736600"/>
            <a:chOff x="2089" y="3198"/>
            <a:chExt cx="198" cy="464"/>
          </a:xfrm>
        </p:grpSpPr>
        <p:sp>
          <p:nvSpPr>
            <p:cNvPr id="40998" name="AutoShape 24">
              <a:extLst>
                <a:ext uri="{FF2B5EF4-FFF2-40B4-BE49-F238E27FC236}">
                  <a16:creationId xmlns:a16="http://schemas.microsoft.com/office/drawing/2014/main" id="{08CC8115-C739-8E37-260B-5981C693AF67}"/>
                </a:ext>
              </a:extLst>
            </p:cNvPr>
            <p:cNvSpPr>
              <a:spLocks noChangeArrowheads="1"/>
            </p:cNvSpPr>
            <p:nvPr/>
          </p:nvSpPr>
          <p:spPr bwMode="auto">
            <a:xfrm>
              <a:off x="2089" y="3404"/>
              <a:ext cx="198" cy="258"/>
            </a:xfrm>
            <a:prstGeom prst="roundRect">
              <a:avLst>
                <a:gd name="adj" fmla="val 16667"/>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999" name="Oval 25">
              <a:extLst>
                <a:ext uri="{FF2B5EF4-FFF2-40B4-BE49-F238E27FC236}">
                  <a16:creationId xmlns:a16="http://schemas.microsoft.com/office/drawing/2014/main" id="{155AACB3-3F6A-EAC8-7349-CA1DA8B0A87B}"/>
                </a:ext>
              </a:extLst>
            </p:cNvPr>
            <p:cNvSpPr>
              <a:spLocks noChangeArrowheads="1"/>
            </p:cNvSpPr>
            <p:nvPr/>
          </p:nvSpPr>
          <p:spPr bwMode="auto">
            <a:xfrm>
              <a:off x="2106" y="3198"/>
              <a:ext cx="163" cy="163"/>
            </a:xfrm>
            <a:prstGeom prst="ellipse">
              <a:avLst/>
            </a:prstGeom>
            <a:solidFill>
              <a:schemeClr val="bg2"/>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0970" name="Text Box 26">
            <a:extLst>
              <a:ext uri="{FF2B5EF4-FFF2-40B4-BE49-F238E27FC236}">
                <a16:creationId xmlns:a16="http://schemas.microsoft.com/office/drawing/2014/main" id="{061A5552-8176-EB8E-9F9D-009687FBA524}"/>
              </a:ext>
            </a:extLst>
          </p:cNvPr>
          <p:cNvSpPr txBox="1">
            <a:spLocks noChangeArrowheads="1"/>
          </p:cNvSpPr>
          <p:nvPr/>
        </p:nvSpPr>
        <p:spPr bwMode="auto">
          <a:xfrm>
            <a:off x="3106738" y="3173413"/>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Designer</a:t>
            </a:r>
            <a:endParaRPr lang="cs-CZ" altLang="en-US" sz="1800"/>
          </a:p>
        </p:txBody>
      </p:sp>
      <p:sp>
        <p:nvSpPr>
          <p:cNvPr id="40971" name="Text Box 27">
            <a:extLst>
              <a:ext uri="{FF2B5EF4-FFF2-40B4-BE49-F238E27FC236}">
                <a16:creationId xmlns:a16="http://schemas.microsoft.com/office/drawing/2014/main" id="{5F159AA4-E688-5725-6213-40B674221CC0}"/>
              </a:ext>
            </a:extLst>
          </p:cNvPr>
          <p:cNvSpPr txBox="1">
            <a:spLocks noChangeArrowheads="1"/>
          </p:cNvSpPr>
          <p:nvPr/>
        </p:nvSpPr>
        <p:spPr bwMode="auto">
          <a:xfrm>
            <a:off x="4659313" y="2992438"/>
            <a:ext cx="159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a:t>Architectural</a:t>
            </a:r>
          </a:p>
          <a:p>
            <a:pPr eaLnBrk="1" hangingPunct="1"/>
            <a:r>
              <a:rPr lang="en-US" altLang="en-US" sz="1800"/>
              <a:t>Board</a:t>
            </a:r>
            <a:endParaRPr lang="cs-CZ" altLang="en-US" sz="1800"/>
          </a:p>
        </p:txBody>
      </p:sp>
      <p:sp>
        <p:nvSpPr>
          <p:cNvPr id="40972" name="Text Box 28">
            <a:extLst>
              <a:ext uri="{FF2B5EF4-FFF2-40B4-BE49-F238E27FC236}">
                <a16:creationId xmlns:a16="http://schemas.microsoft.com/office/drawing/2014/main" id="{86807CFC-CE9A-063A-187F-5769AFFE23FA}"/>
              </a:ext>
            </a:extLst>
          </p:cNvPr>
          <p:cNvSpPr txBox="1">
            <a:spLocks noChangeArrowheads="1"/>
          </p:cNvSpPr>
          <p:nvPr/>
        </p:nvSpPr>
        <p:spPr bwMode="auto">
          <a:xfrm>
            <a:off x="6407151" y="3170238"/>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Programmer</a:t>
            </a:r>
            <a:endParaRPr lang="cs-CZ" altLang="en-US" sz="1800"/>
          </a:p>
        </p:txBody>
      </p:sp>
      <p:sp>
        <p:nvSpPr>
          <p:cNvPr id="40973" name="Text Box 29">
            <a:extLst>
              <a:ext uri="{FF2B5EF4-FFF2-40B4-BE49-F238E27FC236}">
                <a16:creationId xmlns:a16="http://schemas.microsoft.com/office/drawing/2014/main" id="{41A958D1-EDD3-224A-3B45-98E43E55A371}"/>
              </a:ext>
            </a:extLst>
          </p:cNvPr>
          <p:cNvSpPr txBox="1">
            <a:spLocks noChangeArrowheads="1"/>
          </p:cNvSpPr>
          <p:nvPr/>
        </p:nvSpPr>
        <p:spPr bwMode="auto">
          <a:xfrm>
            <a:off x="2982913" y="633571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Richard</a:t>
            </a:r>
            <a:endParaRPr lang="cs-CZ" altLang="en-US" sz="1800"/>
          </a:p>
        </p:txBody>
      </p:sp>
      <p:sp>
        <p:nvSpPr>
          <p:cNvPr id="40974" name="Text Box 30">
            <a:extLst>
              <a:ext uri="{FF2B5EF4-FFF2-40B4-BE49-F238E27FC236}">
                <a16:creationId xmlns:a16="http://schemas.microsoft.com/office/drawing/2014/main" id="{6BFF0CD4-B1CE-1B98-5449-6DB87691D9F3}"/>
              </a:ext>
            </a:extLst>
          </p:cNvPr>
          <p:cNvSpPr txBox="1">
            <a:spLocks noChangeArrowheads="1"/>
          </p:cNvSpPr>
          <p:nvPr/>
        </p:nvSpPr>
        <p:spPr bwMode="auto">
          <a:xfrm>
            <a:off x="4406901" y="633571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a:t>John</a:t>
            </a:r>
            <a:endParaRPr lang="cs-CZ" altLang="en-US" sz="1800"/>
          </a:p>
        </p:txBody>
      </p:sp>
      <p:sp>
        <p:nvSpPr>
          <p:cNvPr id="40975" name="Text Box 31">
            <a:extLst>
              <a:ext uri="{FF2B5EF4-FFF2-40B4-BE49-F238E27FC236}">
                <a16:creationId xmlns:a16="http://schemas.microsoft.com/office/drawing/2014/main" id="{0B1CFD1F-E034-BC48-3C05-E0A069E9C69E}"/>
              </a:ext>
            </a:extLst>
          </p:cNvPr>
          <p:cNvSpPr txBox="1">
            <a:spLocks noChangeArrowheads="1"/>
          </p:cNvSpPr>
          <p:nvPr/>
        </p:nvSpPr>
        <p:spPr bwMode="auto">
          <a:xfrm>
            <a:off x="5681663" y="63357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Mary</a:t>
            </a:r>
            <a:endParaRPr lang="cs-CZ" altLang="en-US" sz="1800"/>
          </a:p>
        </p:txBody>
      </p:sp>
      <p:sp>
        <p:nvSpPr>
          <p:cNvPr id="40976" name="Text Box 32">
            <a:extLst>
              <a:ext uri="{FF2B5EF4-FFF2-40B4-BE49-F238E27FC236}">
                <a16:creationId xmlns:a16="http://schemas.microsoft.com/office/drawing/2014/main" id="{52B12642-EF97-85FA-DFCE-070CDE7593E6}"/>
              </a:ext>
            </a:extLst>
          </p:cNvPr>
          <p:cNvSpPr txBox="1">
            <a:spLocks noChangeArrowheads="1"/>
          </p:cNvSpPr>
          <p:nvPr/>
        </p:nvSpPr>
        <p:spPr bwMode="auto">
          <a:xfrm>
            <a:off x="6934201" y="633571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Laura</a:t>
            </a:r>
            <a:endParaRPr lang="cs-CZ" altLang="en-US" sz="1800"/>
          </a:p>
        </p:txBody>
      </p:sp>
      <p:sp>
        <p:nvSpPr>
          <p:cNvPr id="1042465" name="Text Box 33">
            <a:extLst>
              <a:ext uri="{FF2B5EF4-FFF2-40B4-BE49-F238E27FC236}">
                <a16:creationId xmlns:a16="http://schemas.microsoft.com/office/drawing/2014/main" id="{5FDEFB80-856E-4C12-3000-D7A46C28FFD3}"/>
              </a:ext>
            </a:extLst>
          </p:cNvPr>
          <p:cNvSpPr txBox="1">
            <a:spLocks noChangeArrowheads="1"/>
          </p:cNvSpPr>
          <p:nvPr/>
        </p:nvSpPr>
        <p:spPr bwMode="auto">
          <a:xfrm>
            <a:off x="8577264" y="3792539"/>
            <a:ext cx="973343" cy="461665"/>
          </a:xfrm>
          <a:prstGeom prst="rect">
            <a:avLst/>
          </a:prstGeom>
          <a:noFill/>
          <a:ln w="12700">
            <a:noFill/>
            <a:miter lim="800000"/>
            <a:headEnd type="none" w="sm" len="sm"/>
            <a:tailEnd type="none" w="sm" len="sm"/>
          </a:ln>
          <a:effectLst/>
        </p:spPr>
        <p:txBody>
          <a:bodyPr wrap="none">
            <a:spAutoFit/>
          </a:bodyPr>
          <a:lstStyle/>
          <a:p>
            <a:pPr algn="l">
              <a:defRPr/>
            </a:pPr>
            <a:r>
              <a:rPr lang="en-US" sz="2400">
                <a:solidFill>
                  <a:srgbClr val="FFCC99"/>
                </a:solidFill>
                <a:effectLst>
                  <a:outerShdw blurRad="38100" dist="38100" dir="2700000" algn="tl">
                    <a:srgbClr val="C0C0C0"/>
                  </a:outerShdw>
                </a:effectLst>
                <a:latin typeface="Arial" charset="0"/>
              </a:rPr>
              <a:t>Roles</a:t>
            </a:r>
            <a:endParaRPr lang="cs-CZ" sz="2400">
              <a:solidFill>
                <a:srgbClr val="FFCC99"/>
              </a:solidFill>
              <a:effectLst>
                <a:outerShdw blurRad="38100" dist="38100" dir="2700000" algn="tl">
                  <a:srgbClr val="C0C0C0"/>
                </a:outerShdw>
              </a:effectLst>
              <a:latin typeface="Arial" charset="0"/>
            </a:endParaRPr>
          </a:p>
        </p:txBody>
      </p:sp>
      <p:sp>
        <p:nvSpPr>
          <p:cNvPr id="1042466" name="Text Box 34">
            <a:extLst>
              <a:ext uri="{FF2B5EF4-FFF2-40B4-BE49-F238E27FC236}">
                <a16:creationId xmlns:a16="http://schemas.microsoft.com/office/drawing/2014/main" id="{CBA4BEB9-B560-D35C-F22E-8E75930E8EB6}"/>
              </a:ext>
            </a:extLst>
          </p:cNvPr>
          <p:cNvSpPr txBox="1">
            <a:spLocks noChangeArrowheads="1"/>
          </p:cNvSpPr>
          <p:nvPr/>
        </p:nvSpPr>
        <p:spPr bwMode="auto">
          <a:xfrm>
            <a:off x="8493126" y="5700714"/>
            <a:ext cx="1657826" cy="461665"/>
          </a:xfrm>
          <a:prstGeom prst="rect">
            <a:avLst/>
          </a:prstGeom>
          <a:noFill/>
          <a:ln w="12700">
            <a:noFill/>
            <a:miter lim="800000"/>
            <a:headEnd type="none" w="sm" len="sm"/>
            <a:tailEnd type="none" w="sm" len="sm"/>
          </a:ln>
          <a:effectLst/>
        </p:spPr>
        <p:txBody>
          <a:bodyPr wrap="none">
            <a:spAutoFit/>
          </a:bodyPr>
          <a:lstStyle/>
          <a:p>
            <a:pPr algn="l">
              <a:defRPr/>
            </a:pPr>
            <a:r>
              <a:rPr lang="en-US" sz="2400">
                <a:solidFill>
                  <a:schemeClr val="bg2"/>
                </a:solidFill>
                <a:effectLst>
                  <a:outerShdw blurRad="38100" dist="38100" dir="2700000" algn="tl">
                    <a:srgbClr val="C0C0C0"/>
                  </a:outerShdw>
                </a:effectLst>
                <a:latin typeface="Arial" charset="0"/>
              </a:rPr>
              <a:t>Resources</a:t>
            </a:r>
            <a:endParaRPr lang="cs-CZ" sz="2400">
              <a:solidFill>
                <a:schemeClr val="bg2"/>
              </a:solidFill>
              <a:effectLst>
                <a:outerShdw blurRad="38100" dist="38100" dir="2700000" algn="tl">
                  <a:srgbClr val="C0C0C0"/>
                </a:outerShdw>
              </a:effectLst>
              <a:latin typeface="Arial" charset="0"/>
            </a:endParaRPr>
          </a:p>
        </p:txBody>
      </p:sp>
      <p:cxnSp>
        <p:nvCxnSpPr>
          <p:cNvPr id="40979" name="AutoShape 35">
            <a:extLst>
              <a:ext uri="{FF2B5EF4-FFF2-40B4-BE49-F238E27FC236}">
                <a16:creationId xmlns:a16="http://schemas.microsoft.com/office/drawing/2014/main" id="{5CAE0A32-1510-8EA1-65AA-D24C3A767345}"/>
              </a:ext>
            </a:extLst>
          </p:cNvPr>
          <p:cNvCxnSpPr>
            <a:cxnSpLocks noChangeShapeType="1"/>
            <a:stCxn id="41005" idx="0"/>
            <a:endCxn id="41010" idx="4"/>
          </p:cNvCxnSpPr>
          <p:nvPr/>
        </p:nvCxnSpPr>
        <p:spPr bwMode="auto">
          <a:xfrm flipV="1">
            <a:off x="3560764" y="4298950"/>
            <a:ext cx="80963"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80" name="AutoShape 36">
            <a:extLst>
              <a:ext uri="{FF2B5EF4-FFF2-40B4-BE49-F238E27FC236}">
                <a16:creationId xmlns:a16="http://schemas.microsoft.com/office/drawing/2014/main" id="{096A8573-5D40-BE12-A745-CD7417441FED}"/>
              </a:ext>
            </a:extLst>
          </p:cNvPr>
          <p:cNvCxnSpPr>
            <a:cxnSpLocks noChangeShapeType="1"/>
            <a:stCxn id="41005" idx="0"/>
            <a:endCxn id="41008" idx="3"/>
          </p:cNvCxnSpPr>
          <p:nvPr/>
        </p:nvCxnSpPr>
        <p:spPr bwMode="auto">
          <a:xfrm flipV="1">
            <a:off x="3560764" y="4298950"/>
            <a:ext cx="1782763"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81" name="AutoShape 37">
            <a:extLst>
              <a:ext uri="{FF2B5EF4-FFF2-40B4-BE49-F238E27FC236}">
                <a16:creationId xmlns:a16="http://schemas.microsoft.com/office/drawing/2014/main" id="{D2DE9CB4-D1FD-7101-074E-CD1EDC34B2EA}"/>
              </a:ext>
            </a:extLst>
          </p:cNvPr>
          <p:cNvCxnSpPr>
            <a:cxnSpLocks noChangeShapeType="1"/>
            <a:stCxn id="41003" idx="0"/>
            <a:endCxn id="41008" idx="3"/>
          </p:cNvCxnSpPr>
          <p:nvPr/>
        </p:nvCxnSpPr>
        <p:spPr bwMode="auto">
          <a:xfrm flipV="1">
            <a:off x="4795838" y="4298950"/>
            <a:ext cx="547688"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82" name="AutoShape 38">
            <a:extLst>
              <a:ext uri="{FF2B5EF4-FFF2-40B4-BE49-F238E27FC236}">
                <a16:creationId xmlns:a16="http://schemas.microsoft.com/office/drawing/2014/main" id="{AF0DAC1D-6EAF-1EF7-3F3A-A22AD6BF9EFE}"/>
              </a:ext>
            </a:extLst>
          </p:cNvPr>
          <p:cNvCxnSpPr>
            <a:cxnSpLocks noChangeShapeType="1"/>
            <a:stCxn id="41001" idx="0"/>
            <a:endCxn id="41008" idx="3"/>
          </p:cNvCxnSpPr>
          <p:nvPr/>
        </p:nvCxnSpPr>
        <p:spPr bwMode="auto">
          <a:xfrm flipH="1" flipV="1">
            <a:off x="5343527" y="4298950"/>
            <a:ext cx="687387"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83" name="AutoShape 39">
            <a:extLst>
              <a:ext uri="{FF2B5EF4-FFF2-40B4-BE49-F238E27FC236}">
                <a16:creationId xmlns:a16="http://schemas.microsoft.com/office/drawing/2014/main" id="{ABA11C99-F5E3-4816-6C56-1D04D2035D36}"/>
              </a:ext>
            </a:extLst>
          </p:cNvPr>
          <p:cNvCxnSpPr>
            <a:cxnSpLocks noChangeShapeType="1"/>
            <a:stCxn id="40999" idx="0"/>
            <a:endCxn id="41006" idx="4"/>
          </p:cNvCxnSpPr>
          <p:nvPr/>
        </p:nvCxnSpPr>
        <p:spPr bwMode="auto">
          <a:xfrm flipH="1" flipV="1">
            <a:off x="7143752" y="4298950"/>
            <a:ext cx="122237"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84" name="AutoShape 40">
            <a:extLst>
              <a:ext uri="{FF2B5EF4-FFF2-40B4-BE49-F238E27FC236}">
                <a16:creationId xmlns:a16="http://schemas.microsoft.com/office/drawing/2014/main" id="{1A8B1FA3-42BE-B1BC-EA9A-2F02C5C5CE2D}"/>
              </a:ext>
            </a:extLst>
          </p:cNvPr>
          <p:cNvCxnSpPr>
            <a:cxnSpLocks noChangeShapeType="1"/>
            <a:stCxn id="41001" idx="0"/>
            <a:endCxn id="41006" idx="4"/>
          </p:cNvCxnSpPr>
          <p:nvPr/>
        </p:nvCxnSpPr>
        <p:spPr bwMode="auto">
          <a:xfrm flipV="1">
            <a:off x="6030913" y="4298950"/>
            <a:ext cx="1112838" cy="11049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40985" name="AutoShape 41">
            <a:extLst>
              <a:ext uri="{FF2B5EF4-FFF2-40B4-BE49-F238E27FC236}">
                <a16:creationId xmlns:a16="http://schemas.microsoft.com/office/drawing/2014/main" id="{83485019-6E77-55BB-B292-8A33A7D3294E}"/>
              </a:ext>
            </a:extLst>
          </p:cNvPr>
          <p:cNvSpPr>
            <a:spLocks noChangeArrowheads="1"/>
          </p:cNvSpPr>
          <p:nvPr/>
        </p:nvSpPr>
        <p:spPr bwMode="auto">
          <a:xfrm>
            <a:off x="2806702" y="1893888"/>
            <a:ext cx="498475" cy="266700"/>
          </a:xfrm>
          <a:prstGeom prst="homePlate">
            <a:avLst>
              <a:gd name="adj" fmla="val 46726"/>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986" name="AutoShape 42">
            <a:extLst>
              <a:ext uri="{FF2B5EF4-FFF2-40B4-BE49-F238E27FC236}">
                <a16:creationId xmlns:a16="http://schemas.microsoft.com/office/drawing/2014/main" id="{AC0FA7FE-3AA6-3326-BD30-10E5FE9C8F74}"/>
              </a:ext>
            </a:extLst>
          </p:cNvPr>
          <p:cNvSpPr>
            <a:spLocks noChangeArrowheads="1"/>
          </p:cNvSpPr>
          <p:nvPr/>
        </p:nvSpPr>
        <p:spPr bwMode="auto">
          <a:xfrm>
            <a:off x="4551364" y="1927225"/>
            <a:ext cx="498475" cy="266700"/>
          </a:xfrm>
          <a:prstGeom prst="homePlate">
            <a:avLst>
              <a:gd name="adj" fmla="val 46726"/>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987" name="AutoShape 43">
            <a:extLst>
              <a:ext uri="{FF2B5EF4-FFF2-40B4-BE49-F238E27FC236}">
                <a16:creationId xmlns:a16="http://schemas.microsoft.com/office/drawing/2014/main" id="{AEAB7CE7-6FB2-C0CF-596D-33C482063696}"/>
              </a:ext>
            </a:extLst>
          </p:cNvPr>
          <p:cNvSpPr>
            <a:spLocks noChangeArrowheads="1"/>
          </p:cNvSpPr>
          <p:nvPr/>
        </p:nvSpPr>
        <p:spPr bwMode="auto">
          <a:xfrm>
            <a:off x="5832477" y="1927225"/>
            <a:ext cx="498475" cy="266700"/>
          </a:xfrm>
          <a:prstGeom prst="homePlate">
            <a:avLst>
              <a:gd name="adj" fmla="val 46726"/>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988" name="AutoShape 44">
            <a:extLst>
              <a:ext uri="{FF2B5EF4-FFF2-40B4-BE49-F238E27FC236}">
                <a16:creationId xmlns:a16="http://schemas.microsoft.com/office/drawing/2014/main" id="{AAFFD3FB-AB51-A977-7846-BE30F0C31287}"/>
              </a:ext>
            </a:extLst>
          </p:cNvPr>
          <p:cNvSpPr>
            <a:spLocks noChangeArrowheads="1"/>
          </p:cNvSpPr>
          <p:nvPr/>
        </p:nvSpPr>
        <p:spPr bwMode="auto">
          <a:xfrm>
            <a:off x="7675564" y="1927225"/>
            <a:ext cx="498475" cy="266700"/>
          </a:xfrm>
          <a:prstGeom prst="homePlate">
            <a:avLst>
              <a:gd name="adj" fmla="val 46726"/>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0989" name="Text Box 45">
            <a:extLst>
              <a:ext uri="{FF2B5EF4-FFF2-40B4-BE49-F238E27FC236}">
                <a16:creationId xmlns:a16="http://schemas.microsoft.com/office/drawing/2014/main" id="{56B4BFDA-883F-218B-38FB-9D3D35E841A5}"/>
              </a:ext>
            </a:extLst>
          </p:cNvPr>
          <p:cNvSpPr txBox="1">
            <a:spLocks noChangeArrowheads="1"/>
          </p:cNvSpPr>
          <p:nvPr/>
        </p:nvSpPr>
        <p:spPr bwMode="auto">
          <a:xfrm>
            <a:off x="2559051" y="1246188"/>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Object </a:t>
            </a:r>
          </a:p>
          <a:p>
            <a:pPr algn="l" eaLnBrk="1" hangingPunct="1"/>
            <a:r>
              <a:rPr lang="en-US" altLang="en-US" sz="1800"/>
              <a:t>design</a:t>
            </a:r>
            <a:endParaRPr lang="cs-CZ" altLang="en-US" sz="1800"/>
          </a:p>
        </p:txBody>
      </p:sp>
      <p:sp>
        <p:nvSpPr>
          <p:cNvPr id="40990" name="Text Box 46">
            <a:extLst>
              <a:ext uri="{FF2B5EF4-FFF2-40B4-BE49-F238E27FC236}">
                <a16:creationId xmlns:a16="http://schemas.microsoft.com/office/drawing/2014/main" id="{0EF7DE91-0D98-E63D-4166-609521682A1A}"/>
              </a:ext>
            </a:extLst>
          </p:cNvPr>
          <p:cNvSpPr txBox="1">
            <a:spLocks noChangeArrowheads="1"/>
          </p:cNvSpPr>
          <p:nvPr/>
        </p:nvSpPr>
        <p:spPr bwMode="auto">
          <a:xfrm>
            <a:off x="3736976" y="1262063"/>
            <a:ext cx="159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a:t>Architectural</a:t>
            </a:r>
          </a:p>
          <a:p>
            <a:pPr eaLnBrk="1" hangingPunct="1"/>
            <a:r>
              <a:rPr lang="en-US" altLang="en-US" sz="1800"/>
              <a:t>analysis</a:t>
            </a:r>
            <a:endParaRPr lang="cs-CZ" altLang="en-US" sz="1800"/>
          </a:p>
        </p:txBody>
      </p:sp>
      <p:sp>
        <p:nvSpPr>
          <p:cNvPr id="40991" name="Text Box 47">
            <a:extLst>
              <a:ext uri="{FF2B5EF4-FFF2-40B4-BE49-F238E27FC236}">
                <a16:creationId xmlns:a16="http://schemas.microsoft.com/office/drawing/2014/main" id="{7D436B77-4EAB-CC6B-1AAC-6D829DA771A6}"/>
              </a:ext>
            </a:extLst>
          </p:cNvPr>
          <p:cNvSpPr txBox="1">
            <a:spLocks noChangeArrowheads="1"/>
          </p:cNvSpPr>
          <p:nvPr/>
        </p:nvSpPr>
        <p:spPr bwMode="auto">
          <a:xfrm>
            <a:off x="5349876" y="1260475"/>
            <a:ext cx="1593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a:t>Architectural</a:t>
            </a:r>
          </a:p>
          <a:p>
            <a:pPr eaLnBrk="1" hangingPunct="1"/>
            <a:r>
              <a:rPr lang="en-US" altLang="en-US" sz="1800"/>
              <a:t>design</a:t>
            </a:r>
            <a:endParaRPr lang="cs-CZ" altLang="en-US" sz="1800"/>
          </a:p>
        </p:txBody>
      </p:sp>
      <p:sp>
        <p:nvSpPr>
          <p:cNvPr id="40992" name="Text Box 48">
            <a:extLst>
              <a:ext uri="{FF2B5EF4-FFF2-40B4-BE49-F238E27FC236}">
                <a16:creationId xmlns:a16="http://schemas.microsoft.com/office/drawing/2014/main" id="{BCEFEC5A-567C-9CF7-039D-8DDBF8904E1E}"/>
              </a:ext>
            </a:extLst>
          </p:cNvPr>
          <p:cNvSpPr txBox="1">
            <a:spLocks noChangeArrowheads="1"/>
          </p:cNvSpPr>
          <p:nvPr/>
        </p:nvSpPr>
        <p:spPr bwMode="auto">
          <a:xfrm>
            <a:off x="7381876" y="1377951"/>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Coding</a:t>
            </a:r>
            <a:endParaRPr lang="cs-CZ" altLang="en-US" sz="1800"/>
          </a:p>
        </p:txBody>
      </p:sp>
      <p:cxnSp>
        <p:nvCxnSpPr>
          <p:cNvPr id="40993" name="AutoShape 49">
            <a:extLst>
              <a:ext uri="{FF2B5EF4-FFF2-40B4-BE49-F238E27FC236}">
                <a16:creationId xmlns:a16="http://schemas.microsoft.com/office/drawing/2014/main" id="{9D056761-4BCF-61D1-2A06-883B12D5FD90}"/>
              </a:ext>
            </a:extLst>
          </p:cNvPr>
          <p:cNvCxnSpPr>
            <a:cxnSpLocks noChangeShapeType="1"/>
            <a:stCxn id="40970" idx="0"/>
          </p:cNvCxnSpPr>
          <p:nvPr/>
        </p:nvCxnSpPr>
        <p:spPr bwMode="auto">
          <a:xfrm flipH="1" flipV="1">
            <a:off x="3009901" y="2136775"/>
            <a:ext cx="677862" cy="103663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94" name="AutoShape 50">
            <a:extLst>
              <a:ext uri="{FF2B5EF4-FFF2-40B4-BE49-F238E27FC236}">
                <a16:creationId xmlns:a16="http://schemas.microsoft.com/office/drawing/2014/main" id="{EB1C2200-D4DF-8DD4-3AB3-E3541EF03199}"/>
              </a:ext>
            </a:extLst>
          </p:cNvPr>
          <p:cNvCxnSpPr>
            <a:cxnSpLocks noChangeShapeType="1"/>
            <a:stCxn id="40971" idx="0"/>
          </p:cNvCxnSpPr>
          <p:nvPr/>
        </p:nvCxnSpPr>
        <p:spPr bwMode="auto">
          <a:xfrm flipH="1" flipV="1">
            <a:off x="4722814" y="2205038"/>
            <a:ext cx="733425" cy="78740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95" name="AutoShape 51">
            <a:extLst>
              <a:ext uri="{FF2B5EF4-FFF2-40B4-BE49-F238E27FC236}">
                <a16:creationId xmlns:a16="http://schemas.microsoft.com/office/drawing/2014/main" id="{1E01EFE4-8ADF-4D9C-E926-C27762EB75DE}"/>
              </a:ext>
            </a:extLst>
          </p:cNvPr>
          <p:cNvCxnSpPr>
            <a:cxnSpLocks noChangeShapeType="1"/>
            <a:stCxn id="40971" idx="0"/>
          </p:cNvCxnSpPr>
          <p:nvPr/>
        </p:nvCxnSpPr>
        <p:spPr bwMode="auto">
          <a:xfrm flipV="1">
            <a:off x="5456238" y="2185988"/>
            <a:ext cx="579438" cy="806450"/>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40996" name="AutoShape 52">
            <a:extLst>
              <a:ext uri="{FF2B5EF4-FFF2-40B4-BE49-F238E27FC236}">
                <a16:creationId xmlns:a16="http://schemas.microsoft.com/office/drawing/2014/main" id="{850377BF-8357-5561-FCEB-C1EA4F58CE08}"/>
              </a:ext>
            </a:extLst>
          </p:cNvPr>
          <p:cNvCxnSpPr>
            <a:cxnSpLocks noChangeShapeType="1"/>
            <a:stCxn id="40972" idx="0"/>
          </p:cNvCxnSpPr>
          <p:nvPr/>
        </p:nvCxnSpPr>
        <p:spPr bwMode="auto">
          <a:xfrm flipV="1">
            <a:off x="7178677" y="2170114"/>
            <a:ext cx="669925" cy="1000125"/>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042485" name="Text Box 53">
            <a:extLst>
              <a:ext uri="{FF2B5EF4-FFF2-40B4-BE49-F238E27FC236}">
                <a16:creationId xmlns:a16="http://schemas.microsoft.com/office/drawing/2014/main" id="{694027A1-07E0-2923-9623-8243A0816093}"/>
              </a:ext>
            </a:extLst>
          </p:cNvPr>
          <p:cNvSpPr txBox="1">
            <a:spLocks noChangeArrowheads="1"/>
          </p:cNvSpPr>
          <p:nvPr/>
        </p:nvSpPr>
        <p:spPr bwMode="auto">
          <a:xfrm>
            <a:off x="8488363" y="1844676"/>
            <a:ext cx="1399742" cy="461665"/>
          </a:xfrm>
          <a:prstGeom prst="rect">
            <a:avLst/>
          </a:prstGeom>
          <a:noFill/>
          <a:ln w="12700">
            <a:noFill/>
            <a:miter lim="800000"/>
            <a:headEnd type="none" w="sm" len="sm"/>
            <a:tailEnd type="none" w="sm" len="sm"/>
          </a:ln>
          <a:effectLst/>
        </p:spPr>
        <p:txBody>
          <a:bodyPr wrap="none">
            <a:spAutoFit/>
          </a:bodyPr>
          <a:lstStyle/>
          <a:p>
            <a:pPr algn="l">
              <a:defRPr/>
            </a:pPr>
            <a:r>
              <a:rPr lang="en-US" sz="2400">
                <a:solidFill>
                  <a:srgbClr val="FFFF00"/>
                </a:solidFill>
                <a:effectLst>
                  <a:outerShdw blurRad="38100" dist="38100" dir="2700000" algn="tl">
                    <a:srgbClr val="C0C0C0"/>
                  </a:outerShdw>
                </a:effectLst>
                <a:latin typeface="Arial" charset="0"/>
              </a:rPr>
              <a:t>Activities</a:t>
            </a:r>
            <a:endParaRPr lang="cs-CZ" sz="2400">
              <a:solidFill>
                <a:srgbClr val="FFFF00"/>
              </a:solidFill>
              <a:effectLst>
                <a:outerShdw blurRad="38100" dist="38100" dir="2700000" algn="tl">
                  <a:srgbClr val="C0C0C0"/>
                </a:outerShdw>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Waterfall Model</a:t>
            </a:r>
            <a:endParaRPr lang="en-GB" dirty="0"/>
          </a:p>
        </p:txBody>
      </p:sp>
      <p:pic>
        <p:nvPicPr>
          <p:cNvPr id="11" name="Content Placeholder 10" descr="A screenshot of a computer&#10;&#10;Description automatically generated with low confidence">
            <a:extLst>
              <a:ext uri="{FF2B5EF4-FFF2-40B4-BE49-F238E27FC236}">
                <a16:creationId xmlns:a16="http://schemas.microsoft.com/office/drawing/2014/main" id="{5A16DE27-D2C1-A2A5-BCFF-2EBE01C6433F}"/>
              </a:ext>
            </a:extLst>
          </p:cNvPr>
          <p:cNvPicPr>
            <a:picLocks noGrp="1" noChangeAspect="1"/>
          </p:cNvPicPr>
          <p:nvPr>
            <p:ph idx="1"/>
          </p:nvPr>
        </p:nvPicPr>
        <p:blipFill>
          <a:blip r:embed="rId2"/>
          <a:stretch>
            <a:fillRect/>
          </a:stretch>
        </p:blipFill>
        <p:spPr>
          <a:xfrm>
            <a:off x="3738024" y="1913275"/>
            <a:ext cx="4725477" cy="4001412"/>
          </a:xfrm>
          <a:prstGeom prst="rect">
            <a:avLst/>
          </a:prstGeom>
          <a:noFill/>
        </p:spPr>
      </p:pic>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7</a:t>
            </a:fld>
            <a:endParaRPr lang="cs-CZ"/>
          </a:p>
        </p:txBody>
      </p:sp>
    </p:spTree>
    <p:extLst>
      <p:ext uri="{BB962C8B-B14F-4D97-AF65-F5344CB8AC3E}">
        <p14:creationId xmlns:p14="http://schemas.microsoft.com/office/powerpoint/2010/main" val="2669965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BFAD37D-2C7C-B503-B2FB-A5E33960BF05}"/>
              </a:ext>
            </a:extLst>
          </p:cNvPr>
          <p:cNvSpPr>
            <a:spLocks noGrp="1" noChangeArrowheads="1"/>
          </p:cNvSpPr>
          <p:nvPr>
            <p:ph type="title"/>
          </p:nvPr>
        </p:nvSpPr>
        <p:spPr/>
        <p:txBody>
          <a:bodyPr/>
          <a:lstStyle/>
          <a:p>
            <a:pPr eaLnBrk="1" hangingPunct="1"/>
            <a:r>
              <a:rPr lang="en-US" altLang="en-US"/>
              <a:t>Workflows</a:t>
            </a:r>
          </a:p>
        </p:txBody>
      </p:sp>
      <p:sp>
        <p:nvSpPr>
          <p:cNvPr id="41987" name="Rectangle 3">
            <a:extLst>
              <a:ext uri="{FF2B5EF4-FFF2-40B4-BE49-F238E27FC236}">
                <a16:creationId xmlns:a16="http://schemas.microsoft.com/office/drawing/2014/main" id="{849C22EA-CC5D-1569-1EDD-46D35E5E347B}"/>
              </a:ext>
            </a:extLst>
          </p:cNvPr>
          <p:cNvSpPr>
            <a:spLocks noGrp="1" noChangeArrowheads="1"/>
          </p:cNvSpPr>
          <p:nvPr>
            <p:ph type="body" idx="1"/>
          </p:nvPr>
        </p:nvSpPr>
        <p:spPr>
          <a:xfrm>
            <a:off x="1639889" y="2898775"/>
            <a:ext cx="8912225" cy="3232150"/>
          </a:xfrm>
        </p:spPr>
        <p:txBody>
          <a:bodyPr/>
          <a:lstStyle/>
          <a:p>
            <a:pPr eaLnBrk="1" hangingPunct="1"/>
            <a:r>
              <a:rPr lang="en-US" altLang="en-US">
                <a:solidFill>
                  <a:srgbClr val="000099"/>
                </a:solidFill>
              </a:rPr>
              <a:t>Core Workflow</a:t>
            </a:r>
            <a:r>
              <a:rPr lang="en-US" altLang="en-US"/>
              <a:t> gives the overall flow of activities for each </a:t>
            </a:r>
            <a:r>
              <a:rPr lang="en-US" altLang="en-US">
                <a:solidFill>
                  <a:srgbClr val="000099"/>
                </a:solidFill>
              </a:rPr>
              <a:t>discipline</a:t>
            </a:r>
            <a:r>
              <a:rPr lang="en-US" altLang="en-US"/>
              <a:t>.</a:t>
            </a:r>
          </a:p>
          <a:p>
            <a:pPr eaLnBrk="1" hangingPunct="1"/>
            <a:r>
              <a:rPr lang="en-US" altLang="en-US">
                <a:solidFill>
                  <a:srgbClr val="000099"/>
                </a:solidFill>
              </a:rPr>
              <a:t>Workflow Details</a:t>
            </a:r>
            <a:r>
              <a:rPr lang="en-US" altLang="en-US"/>
              <a:t> show roles, activities they perform, input artifacts they need, and output artifacts they produce.</a:t>
            </a:r>
          </a:p>
          <a:p>
            <a:pPr eaLnBrk="1" hangingPunct="1"/>
            <a:r>
              <a:rPr lang="en-US" altLang="en-US">
                <a:solidFill>
                  <a:srgbClr val="000099"/>
                </a:solidFill>
              </a:rPr>
              <a:t>Iteration Plan</a:t>
            </a:r>
            <a:r>
              <a:rPr lang="en-US" altLang="en-US"/>
              <a:t> is time-sequenced set of activities and tasks, with assigned resources, and containing task dependencies. A fine-grained plan, one per iteration.</a:t>
            </a:r>
          </a:p>
        </p:txBody>
      </p:sp>
      <p:sp>
        <p:nvSpPr>
          <p:cNvPr id="41988" name="Text Box 4">
            <a:extLst>
              <a:ext uri="{FF2B5EF4-FFF2-40B4-BE49-F238E27FC236}">
                <a16:creationId xmlns:a16="http://schemas.microsoft.com/office/drawing/2014/main" id="{583B43AE-399F-A5DC-A301-E580F5471207}"/>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Workflows are sequences of activities that produce results of observable value (business modeling, implementation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6B467685-3D5D-CEC0-BED0-A08DD6534F50}"/>
              </a:ext>
            </a:extLst>
          </p:cNvPr>
          <p:cNvSpPr>
            <a:spLocks noGrp="1" noChangeArrowheads="1"/>
          </p:cNvSpPr>
          <p:nvPr>
            <p:ph type="title"/>
          </p:nvPr>
        </p:nvSpPr>
        <p:spPr>
          <a:xfrm>
            <a:off x="1639889" y="122239"/>
            <a:ext cx="8359775" cy="746125"/>
          </a:xfrm>
        </p:spPr>
        <p:txBody>
          <a:bodyPr/>
          <a:lstStyle/>
          <a:p>
            <a:pPr eaLnBrk="1" hangingPunct="1"/>
            <a:r>
              <a:rPr lang="en-US" altLang="en-US"/>
              <a:t>Example of a Core Workflow</a:t>
            </a:r>
          </a:p>
        </p:txBody>
      </p:sp>
      <p:grpSp>
        <p:nvGrpSpPr>
          <p:cNvPr id="43011" name="Group 13">
            <a:extLst>
              <a:ext uri="{FF2B5EF4-FFF2-40B4-BE49-F238E27FC236}">
                <a16:creationId xmlns:a16="http://schemas.microsoft.com/office/drawing/2014/main" id="{836A38E2-76E5-2D22-5F81-F4CA298FC638}"/>
              </a:ext>
            </a:extLst>
          </p:cNvPr>
          <p:cNvGrpSpPr>
            <a:grpSpLocks/>
          </p:cNvGrpSpPr>
          <p:nvPr/>
        </p:nvGrpSpPr>
        <p:grpSpPr bwMode="auto">
          <a:xfrm>
            <a:off x="2774951" y="2427289"/>
            <a:ext cx="730250" cy="498475"/>
            <a:chOff x="1383" y="1958"/>
            <a:chExt cx="848" cy="607"/>
          </a:xfrm>
        </p:grpSpPr>
        <p:sp>
          <p:nvSpPr>
            <p:cNvPr id="1048581" name="AutoShape 5">
              <a:extLst>
                <a:ext uri="{FF2B5EF4-FFF2-40B4-BE49-F238E27FC236}">
                  <a16:creationId xmlns:a16="http://schemas.microsoft.com/office/drawing/2014/main" id="{C7098E86-9270-2F0A-51C0-59A8C8400618}"/>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96" name="Group 7">
              <a:extLst>
                <a:ext uri="{FF2B5EF4-FFF2-40B4-BE49-F238E27FC236}">
                  <a16:creationId xmlns:a16="http://schemas.microsoft.com/office/drawing/2014/main" id="{6EC90EB6-59FF-0319-DC65-0EA5ED54040B}"/>
                </a:ext>
              </a:extLst>
            </p:cNvPr>
            <p:cNvGrpSpPr>
              <a:grpSpLocks/>
            </p:cNvGrpSpPr>
            <p:nvPr/>
          </p:nvGrpSpPr>
          <p:grpSpPr bwMode="auto">
            <a:xfrm>
              <a:off x="1692" y="2008"/>
              <a:ext cx="210" cy="284"/>
              <a:chOff x="3958" y="1770"/>
              <a:chExt cx="629" cy="943"/>
            </a:xfrm>
          </p:grpSpPr>
          <p:sp>
            <p:nvSpPr>
              <p:cNvPr id="43101" name="Freeform 8">
                <a:extLst>
                  <a:ext uri="{FF2B5EF4-FFF2-40B4-BE49-F238E27FC236}">
                    <a16:creationId xmlns:a16="http://schemas.microsoft.com/office/drawing/2014/main" id="{B56650A2-567E-2556-5F62-A95675AF9C4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102" name="Freeform 9">
                <a:extLst>
                  <a:ext uri="{FF2B5EF4-FFF2-40B4-BE49-F238E27FC236}">
                    <a16:creationId xmlns:a16="http://schemas.microsoft.com/office/drawing/2014/main" id="{25D504F0-2A22-E5FA-679A-D4DC33024CBB}"/>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97" name="Group 10">
              <a:extLst>
                <a:ext uri="{FF2B5EF4-FFF2-40B4-BE49-F238E27FC236}">
                  <a16:creationId xmlns:a16="http://schemas.microsoft.com/office/drawing/2014/main" id="{E8906BD8-0BB3-D7B9-FBDA-ADD47D478253}"/>
                </a:ext>
              </a:extLst>
            </p:cNvPr>
            <p:cNvGrpSpPr>
              <a:grpSpLocks/>
            </p:cNvGrpSpPr>
            <p:nvPr/>
          </p:nvGrpSpPr>
          <p:grpSpPr bwMode="auto">
            <a:xfrm>
              <a:off x="1486" y="2055"/>
              <a:ext cx="250" cy="422"/>
              <a:chOff x="1461" y="2355"/>
              <a:chExt cx="250" cy="422"/>
            </a:xfrm>
          </p:grpSpPr>
          <p:sp>
            <p:nvSpPr>
              <p:cNvPr id="43099" name="AutoShape 11">
                <a:extLst>
                  <a:ext uri="{FF2B5EF4-FFF2-40B4-BE49-F238E27FC236}">
                    <a16:creationId xmlns:a16="http://schemas.microsoft.com/office/drawing/2014/main" id="{C2E75D7F-702F-20D4-44B8-017ACBB4BCB2}"/>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100" name="Oval 12">
                <a:extLst>
                  <a:ext uri="{FF2B5EF4-FFF2-40B4-BE49-F238E27FC236}">
                    <a16:creationId xmlns:a16="http://schemas.microsoft.com/office/drawing/2014/main" id="{1BC39FE2-2BB2-A5F2-0443-CACB2BB0DDC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98" name="AutoShape 6">
              <a:extLst>
                <a:ext uri="{FF2B5EF4-FFF2-40B4-BE49-F238E27FC236}">
                  <a16:creationId xmlns:a16="http://schemas.microsoft.com/office/drawing/2014/main" id="{B1C75CC9-1130-7CB6-4B6B-345FC9878F6E}"/>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12" name="Oval 14">
            <a:extLst>
              <a:ext uri="{FF2B5EF4-FFF2-40B4-BE49-F238E27FC236}">
                <a16:creationId xmlns:a16="http://schemas.microsoft.com/office/drawing/2014/main" id="{B99F09AA-BB43-600F-D23B-ABE0191CDAE9}"/>
              </a:ext>
            </a:extLst>
          </p:cNvPr>
          <p:cNvSpPr>
            <a:spLocks noChangeArrowheads="1"/>
          </p:cNvSpPr>
          <p:nvPr/>
        </p:nvSpPr>
        <p:spPr bwMode="auto">
          <a:xfrm>
            <a:off x="4321176" y="744538"/>
            <a:ext cx="315912" cy="315912"/>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13" name="Line 15">
            <a:extLst>
              <a:ext uri="{FF2B5EF4-FFF2-40B4-BE49-F238E27FC236}">
                <a16:creationId xmlns:a16="http://schemas.microsoft.com/office/drawing/2014/main" id="{4A8D59C1-A00C-EDF7-54BC-9FA8C7B4D996}"/>
              </a:ext>
            </a:extLst>
          </p:cNvPr>
          <p:cNvSpPr>
            <a:spLocks noChangeShapeType="1"/>
          </p:cNvSpPr>
          <p:nvPr/>
        </p:nvSpPr>
        <p:spPr bwMode="auto">
          <a:xfrm>
            <a:off x="2773364" y="1427163"/>
            <a:ext cx="668337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3014" name="AutoShape 16">
            <a:extLst>
              <a:ext uri="{FF2B5EF4-FFF2-40B4-BE49-F238E27FC236}">
                <a16:creationId xmlns:a16="http://schemas.microsoft.com/office/drawing/2014/main" id="{E9323AD9-137F-D8B8-B248-261875CBCED9}"/>
              </a:ext>
            </a:extLst>
          </p:cNvPr>
          <p:cNvSpPr>
            <a:spLocks noChangeArrowheads="1"/>
          </p:cNvSpPr>
          <p:nvPr/>
        </p:nvSpPr>
        <p:spPr bwMode="auto">
          <a:xfrm>
            <a:off x="4286252" y="1709739"/>
            <a:ext cx="365125" cy="365125"/>
          </a:xfrm>
          <a:prstGeom prst="diamond">
            <a:avLst/>
          </a:prstGeom>
          <a:solidFill>
            <a:srgbClr val="FFCC99"/>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43015" name="Group 90">
            <a:extLst>
              <a:ext uri="{FF2B5EF4-FFF2-40B4-BE49-F238E27FC236}">
                <a16:creationId xmlns:a16="http://schemas.microsoft.com/office/drawing/2014/main" id="{94059183-42F3-CF9E-D834-EC092B6471E7}"/>
              </a:ext>
            </a:extLst>
          </p:cNvPr>
          <p:cNvGrpSpPr>
            <a:grpSpLocks/>
          </p:cNvGrpSpPr>
          <p:nvPr/>
        </p:nvGrpSpPr>
        <p:grpSpPr bwMode="auto">
          <a:xfrm>
            <a:off x="5718177" y="6296026"/>
            <a:ext cx="447675" cy="447675"/>
            <a:chOff x="2881" y="3966"/>
            <a:chExt cx="282" cy="282"/>
          </a:xfrm>
        </p:grpSpPr>
        <p:sp>
          <p:nvSpPr>
            <p:cNvPr id="43093" name="Oval 18">
              <a:extLst>
                <a:ext uri="{FF2B5EF4-FFF2-40B4-BE49-F238E27FC236}">
                  <a16:creationId xmlns:a16="http://schemas.microsoft.com/office/drawing/2014/main" id="{CA3E0B1F-009D-429A-3033-AFADF585C457}"/>
                </a:ext>
              </a:extLst>
            </p:cNvPr>
            <p:cNvSpPr>
              <a:spLocks noChangeArrowheads="1"/>
            </p:cNvSpPr>
            <p:nvPr/>
          </p:nvSpPr>
          <p:spPr bwMode="auto">
            <a:xfrm>
              <a:off x="2924" y="4006"/>
              <a:ext cx="199" cy="199"/>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94" name="Oval 19">
              <a:extLst>
                <a:ext uri="{FF2B5EF4-FFF2-40B4-BE49-F238E27FC236}">
                  <a16:creationId xmlns:a16="http://schemas.microsoft.com/office/drawing/2014/main" id="{29D471C2-F1DE-3B6B-1F89-7361816C22F9}"/>
                </a:ext>
              </a:extLst>
            </p:cNvPr>
            <p:cNvSpPr>
              <a:spLocks noChangeArrowheads="1"/>
            </p:cNvSpPr>
            <p:nvPr/>
          </p:nvSpPr>
          <p:spPr bwMode="auto">
            <a:xfrm>
              <a:off x="2881" y="3966"/>
              <a:ext cx="282" cy="28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16" name="Group 22">
            <a:extLst>
              <a:ext uri="{FF2B5EF4-FFF2-40B4-BE49-F238E27FC236}">
                <a16:creationId xmlns:a16="http://schemas.microsoft.com/office/drawing/2014/main" id="{A2E64CCE-C850-6D31-E911-325AC21D8652}"/>
              </a:ext>
            </a:extLst>
          </p:cNvPr>
          <p:cNvGrpSpPr>
            <a:grpSpLocks/>
          </p:cNvGrpSpPr>
          <p:nvPr/>
        </p:nvGrpSpPr>
        <p:grpSpPr bwMode="auto">
          <a:xfrm>
            <a:off x="5502276" y="2427289"/>
            <a:ext cx="730250" cy="498475"/>
            <a:chOff x="1383" y="1958"/>
            <a:chExt cx="848" cy="607"/>
          </a:xfrm>
        </p:grpSpPr>
        <p:sp>
          <p:nvSpPr>
            <p:cNvPr id="1048599" name="AutoShape 23">
              <a:extLst>
                <a:ext uri="{FF2B5EF4-FFF2-40B4-BE49-F238E27FC236}">
                  <a16:creationId xmlns:a16="http://schemas.microsoft.com/office/drawing/2014/main" id="{833C77B2-AB7F-C5E6-C2AA-C4376DFFF2F1}"/>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86" name="Group 24">
              <a:extLst>
                <a:ext uri="{FF2B5EF4-FFF2-40B4-BE49-F238E27FC236}">
                  <a16:creationId xmlns:a16="http://schemas.microsoft.com/office/drawing/2014/main" id="{EB460EAC-2035-9139-CB9A-5AB4619F75BE}"/>
                </a:ext>
              </a:extLst>
            </p:cNvPr>
            <p:cNvGrpSpPr>
              <a:grpSpLocks/>
            </p:cNvGrpSpPr>
            <p:nvPr/>
          </p:nvGrpSpPr>
          <p:grpSpPr bwMode="auto">
            <a:xfrm>
              <a:off x="1692" y="2008"/>
              <a:ext cx="210" cy="284"/>
              <a:chOff x="3958" y="1770"/>
              <a:chExt cx="629" cy="943"/>
            </a:xfrm>
          </p:grpSpPr>
          <p:sp>
            <p:nvSpPr>
              <p:cNvPr id="43091" name="Freeform 25">
                <a:extLst>
                  <a:ext uri="{FF2B5EF4-FFF2-40B4-BE49-F238E27FC236}">
                    <a16:creationId xmlns:a16="http://schemas.microsoft.com/office/drawing/2014/main" id="{7F69917E-F8E6-B993-5911-349E35561FBF}"/>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92" name="Freeform 26">
                <a:extLst>
                  <a:ext uri="{FF2B5EF4-FFF2-40B4-BE49-F238E27FC236}">
                    <a16:creationId xmlns:a16="http://schemas.microsoft.com/office/drawing/2014/main" id="{E9147BD6-454E-C891-15AD-52B34C535576}"/>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87" name="Group 27">
              <a:extLst>
                <a:ext uri="{FF2B5EF4-FFF2-40B4-BE49-F238E27FC236}">
                  <a16:creationId xmlns:a16="http://schemas.microsoft.com/office/drawing/2014/main" id="{71330739-5F60-428E-0848-CEE39933866B}"/>
                </a:ext>
              </a:extLst>
            </p:cNvPr>
            <p:cNvGrpSpPr>
              <a:grpSpLocks/>
            </p:cNvGrpSpPr>
            <p:nvPr/>
          </p:nvGrpSpPr>
          <p:grpSpPr bwMode="auto">
            <a:xfrm>
              <a:off x="1486" y="2055"/>
              <a:ext cx="250" cy="422"/>
              <a:chOff x="1461" y="2355"/>
              <a:chExt cx="250" cy="422"/>
            </a:xfrm>
          </p:grpSpPr>
          <p:sp>
            <p:nvSpPr>
              <p:cNvPr id="43089" name="AutoShape 28">
                <a:extLst>
                  <a:ext uri="{FF2B5EF4-FFF2-40B4-BE49-F238E27FC236}">
                    <a16:creationId xmlns:a16="http://schemas.microsoft.com/office/drawing/2014/main" id="{8200A165-4E09-86C4-E97B-87169DEF934C}"/>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90" name="Oval 29">
                <a:extLst>
                  <a:ext uri="{FF2B5EF4-FFF2-40B4-BE49-F238E27FC236}">
                    <a16:creationId xmlns:a16="http://schemas.microsoft.com/office/drawing/2014/main" id="{118DCF96-028A-08C9-4269-74E806FCD674}"/>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88" name="AutoShape 30">
              <a:extLst>
                <a:ext uri="{FF2B5EF4-FFF2-40B4-BE49-F238E27FC236}">
                  <a16:creationId xmlns:a16="http://schemas.microsoft.com/office/drawing/2014/main" id="{D2F79E61-9B74-21B3-6E7B-7C4CF1397734}"/>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cxnSp>
        <p:nvCxnSpPr>
          <p:cNvPr id="43017" name="AutoShape 31">
            <a:extLst>
              <a:ext uri="{FF2B5EF4-FFF2-40B4-BE49-F238E27FC236}">
                <a16:creationId xmlns:a16="http://schemas.microsoft.com/office/drawing/2014/main" id="{93F59B03-707B-BC7F-B9E2-0E1A557DD357}"/>
              </a:ext>
            </a:extLst>
          </p:cNvPr>
          <p:cNvCxnSpPr>
            <a:cxnSpLocks noChangeShapeType="1"/>
            <a:stCxn id="43012" idx="4"/>
            <a:endCxn id="43014" idx="0"/>
          </p:cNvCxnSpPr>
          <p:nvPr/>
        </p:nvCxnSpPr>
        <p:spPr bwMode="auto">
          <a:xfrm flipH="1">
            <a:off x="4468814" y="1060450"/>
            <a:ext cx="11113" cy="649288"/>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43018" name="AutoShape 32">
            <a:extLst>
              <a:ext uri="{FF2B5EF4-FFF2-40B4-BE49-F238E27FC236}">
                <a16:creationId xmlns:a16="http://schemas.microsoft.com/office/drawing/2014/main" id="{708A1306-A48A-8FC2-AFD8-5113679A25A3}"/>
              </a:ext>
            </a:extLst>
          </p:cNvPr>
          <p:cNvCxnSpPr>
            <a:cxnSpLocks noChangeShapeType="1"/>
            <a:stCxn id="43014" idx="1"/>
            <a:endCxn id="1048581" idx="0"/>
          </p:cNvCxnSpPr>
          <p:nvPr/>
        </p:nvCxnSpPr>
        <p:spPr bwMode="auto">
          <a:xfrm rot="10800000" flipV="1">
            <a:off x="3140077" y="1892300"/>
            <a:ext cx="1146175" cy="534988"/>
          </a:xfrm>
          <a:prstGeom prst="bentConnector2">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43019" name="AutoShape 33">
            <a:extLst>
              <a:ext uri="{FF2B5EF4-FFF2-40B4-BE49-F238E27FC236}">
                <a16:creationId xmlns:a16="http://schemas.microsoft.com/office/drawing/2014/main" id="{C1FCA413-9566-98DF-CEC9-E06B59852780}"/>
              </a:ext>
            </a:extLst>
          </p:cNvPr>
          <p:cNvCxnSpPr>
            <a:cxnSpLocks noChangeShapeType="1"/>
            <a:stCxn id="43014" idx="3"/>
            <a:endCxn id="1048599" idx="0"/>
          </p:cNvCxnSpPr>
          <p:nvPr/>
        </p:nvCxnSpPr>
        <p:spPr bwMode="auto">
          <a:xfrm>
            <a:off x="4651377" y="1892300"/>
            <a:ext cx="1216025" cy="534988"/>
          </a:xfrm>
          <a:prstGeom prst="bentConnector2">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43020" name="AutoShape 34">
            <a:extLst>
              <a:ext uri="{FF2B5EF4-FFF2-40B4-BE49-F238E27FC236}">
                <a16:creationId xmlns:a16="http://schemas.microsoft.com/office/drawing/2014/main" id="{B1632D97-C2F5-AF92-6598-E2EEA2FF82A5}"/>
              </a:ext>
            </a:extLst>
          </p:cNvPr>
          <p:cNvSpPr>
            <a:spLocks noChangeArrowheads="1"/>
          </p:cNvSpPr>
          <p:nvPr/>
        </p:nvSpPr>
        <p:spPr bwMode="auto">
          <a:xfrm>
            <a:off x="4252914" y="3467101"/>
            <a:ext cx="365125" cy="365125"/>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cxnSp>
        <p:nvCxnSpPr>
          <p:cNvPr id="43021" name="AutoShape 36">
            <a:extLst>
              <a:ext uri="{FF2B5EF4-FFF2-40B4-BE49-F238E27FC236}">
                <a16:creationId xmlns:a16="http://schemas.microsoft.com/office/drawing/2014/main" id="{A1D4BA0B-6874-D861-2AF4-C32C299D517C}"/>
              </a:ext>
            </a:extLst>
          </p:cNvPr>
          <p:cNvCxnSpPr>
            <a:cxnSpLocks noChangeShapeType="1"/>
            <a:stCxn id="43040" idx="2"/>
            <a:endCxn id="43020" idx="3"/>
          </p:cNvCxnSpPr>
          <p:nvPr/>
        </p:nvCxnSpPr>
        <p:spPr bwMode="auto">
          <a:xfrm rot="5400000">
            <a:off x="5151565" y="2912284"/>
            <a:ext cx="203855" cy="1270905"/>
          </a:xfrm>
          <a:prstGeom prst="bentConnector2">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43022" name="AutoShape 37">
            <a:extLst>
              <a:ext uri="{FF2B5EF4-FFF2-40B4-BE49-F238E27FC236}">
                <a16:creationId xmlns:a16="http://schemas.microsoft.com/office/drawing/2014/main" id="{8B2429B7-A817-B5B3-C7CB-0DF791A12A4C}"/>
              </a:ext>
            </a:extLst>
          </p:cNvPr>
          <p:cNvCxnSpPr>
            <a:cxnSpLocks noChangeShapeType="1"/>
            <a:stCxn id="43020" idx="1"/>
            <a:endCxn id="43039" idx="2"/>
          </p:cNvCxnSpPr>
          <p:nvPr/>
        </p:nvCxnSpPr>
        <p:spPr bwMode="auto">
          <a:xfrm rot="10800000">
            <a:off x="3140377" y="3458510"/>
            <a:ext cx="1112536" cy="191155"/>
          </a:xfrm>
          <a:prstGeom prst="bentConnector2">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43023" name="AutoShape 38">
            <a:extLst>
              <a:ext uri="{FF2B5EF4-FFF2-40B4-BE49-F238E27FC236}">
                <a16:creationId xmlns:a16="http://schemas.microsoft.com/office/drawing/2014/main" id="{AF1DE0B4-FDE6-5220-20A1-0CA1AAB9E661}"/>
              </a:ext>
            </a:extLst>
          </p:cNvPr>
          <p:cNvCxnSpPr>
            <a:cxnSpLocks noChangeShapeType="1"/>
            <a:stCxn id="1048581" idx="3"/>
            <a:endCxn id="1048599" idx="1"/>
          </p:cNvCxnSpPr>
          <p:nvPr/>
        </p:nvCxnSpPr>
        <p:spPr bwMode="auto">
          <a:xfrm>
            <a:off x="3505202" y="2676525"/>
            <a:ext cx="199707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nvGrpSpPr>
          <p:cNvPr id="43024" name="Group 39">
            <a:extLst>
              <a:ext uri="{FF2B5EF4-FFF2-40B4-BE49-F238E27FC236}">
                <a16:creationId xmlns:a16="http://schemas.microsoft.com/office/drawing/2014/main" id="{9DF7EBB2-DFB3-E186-284D-3BD2E92C7120}"/>
              </a:ext>
            </a:extLst>
          </p:cNvPr>
          <p:cNvGrpSpPr>
            <a:grpSpLocks/>
          </p:cNvGrpSpPr>
          <p:nvPr/>
        </p:nvGrpSpPr>
        <p:grpSpPr bwMode="auto">
          <a:xfrm>
            <a:off x="2859088" y="4089401"/>
            <a:ext cx="730250" cy="498475"/>
            <a:chOff x="1383" y="1958"/>
            <a:chExt cx="848" cy="607"/>
          </a:xfrm>
        </p:grpSpPr>
        <p:sp>
          <p:nvSpPr>
            <p:cNvPr id="1048616" name="AutoShape 40">
              <a:extLst>
                <a:ext uri="{FF2B5EF4-FFF2-40B4-BE49-F238E27FC236}">
                  <a16:creationId xmlns:a16="http://schemas.microsoft.com/office/drawing/2014/main" id="{3C98F8D9-ED16-03E9-0421-F95AAF9C3E1D}"/>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78" name="Group 41">
              <a:extLst>
                <a:ext uri="{FF2B5EF4-FFF2-40B4-BE49-F238E27FC236}">
                  <a16:creationId xmlns:a16="http://schemas.microsoft.com/office/drawing/2014/main" id="{14EE9A3E-C747-35F9-E1A5-5C480CEBA9D9}"/>
                </a:ext>
              </a:extLst>
            </p:cNvPr>
            <p:cNvGrpSpPr>
              <a:grpSpLocks/>
            </p:cNvGrpSpPr>
            <p:nvPr/>
          </p:nvGrpSpPr>
          <p:grpSpPr bwMode="auto">
            <a:xfrm>
              <a:off x="1692" y="2008"/>
              <a:ext cx="210" cy="284"/>
              <a:chOff x="3958" y="1770"/>
              <a:chExt cx="629" cy="943"/>
            </a:xfrm>
          </p:grpSpPr>
          <p:sp>
            <p:nvSpPr>
              <p:cNvPr id="43083" name="Freeform 42">
                <a:extLst>
                  <a:ext uri="{FF2B5EF4-FFF2-40B4-BE49-F238E27FC236}">
                    <a16:creationId xmlns:a16="http://schemas.microsoft.com/office/drawing/2014/main" id="{7E0A0CF7-A35E-5F27-2825-C034E3AC30BB}"/>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84" name="Freeform 43">
                <a:extLst>
                  <a:ext uri="{FF2B5EF4-FFF2-40B4-BE49-F238E27FC236}">
                    <a16:creationId xmlns:a16="http://schemas.microsoft.com/office/drawing/2014/main" id="{47E7959C-5DAE-0C89-AB18-EB0FEA5B8CC9}"/>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79" name="Group 44">
              <a:extLst>
                <a:ext uri="{FF2B5EF4-FFF2-40B4-BE49-F238E27FC236}">
                  <a16:creationId xmlns:a16="http://schemas.microsoft.com/office/drawing/2014/main" id="{C11281E3-C7EC-3940-E804-28EADA8A01B0}"/>
                </a:ext>
              </a:extLst>
            </p:cNvPr>
            <p:cNvGrpSpPr>
              <a:grpSpLocks/>
            </p:cNvGrpSpPr>
            <p:nvPr/>
          </p:nvGrpSpPr>
          <p:grpSpPr bwMode="auto">
            <a:xfrm>
              <a:off x="1486" y="2055"/>
              <a:ext cx="250" cy="422"/>
              <a:chOff x="1461" y="2355"/>
              <a:chExt cx="250" cy="422"/>
            </a:xfrm>
          </p:grpSpPr>
          <p:sp>
            <p:nvSpPr>
              <p:cNvPr id="43081" name="AutoShape 45">
                <a:extLst>
                  <a:ext uri="{FF2B5EF4-FFF2-40B4-BE49-F238E27FC236}">
                    <a16:creationId xmlns:a16="http://schemas.microsoft.com/office/drawing/2014/main" id="{C1E792DC-5A3A-23F8-440C-2534B071422F}"/>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82" name="Oval 46">
                <a:extLst>
                  <a:ext uri="{FF2B5EF4-FFF2-40B4-BE49-F238E27FC236}">
                    <a16:creationId xmlns:a16="http://schemas.microsoft.com/office/drawing/2014/main" id="{A4F793B7-1BE3-0170-1CB7-95B5D9E19CE3}"/>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80" name="AutoShape 47">
              <a:extLst>
                <a:ext uri="{FF2B5EF4-FFF2-40B4-BE49-F238E27FC236}">
                  <a16:creationId xmlns:a16="http://schemas.microsoft.com/office/drawing/2014/main" id="{B0E5115D-5E5A-50A7-6279-BC78318A7B0C}"/>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25" name="Group 48">
            <a:extLst>
              <a:ext uri="{FF2B5EF4-FFF2-40B4-BE49-F238E27FC236}">
                <a16:creationId xmlns:a16="http://schemas.microsoft.com/office/drawing/2014/main" id="{7B6346B7-480D-36C0-12E8-9EAD44D577C0}"/>
              </a:ext>
            </a:extLst>
          </p:cNvPr>
          <p:cNvGrpSpPr>
            <a:grpSpLocks/>
          </p:cNvGrpSpPr>
          <p:nvPr/>
        </p:nvGrpSpPr>
        <p:grpSpPr bwMode="auto">
          <a:xfrm>
            <a:off x="5586413" y="4089401"/>
            <a:ext cx="730250" cy="498475"/>
            <a:chOff x="1383" y="1958"/>
            <a:chExt cx="848" cy="607"/>
          </a:xfrm>
        </p:grpSpPr>
        <p:sp>
          <p:nvSpPr>
            <p:cNvPr id="1048625" name="AutoShape 49">
              <a:extLst>
                <a:ext uri="{FF2B5EF4-FFF2-40B4-BE49-F238E27FC236}">
                  <a16:creationId xmlns:a16="http://schemas.microsoft.com/office/drawing/2014/main" id="{A6DCA969-D563-A5CE-ADA2-2D31801C03F9}"/>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70" name="Group 50">
              <a:extLst>
                <a:ext uri="{FF2B5EF4-FFF2-40B4-BE49-F238E27FC236}">
                  <a16:creationId xmlns:a16="http://schemas.microsoft.com/office/drawing/2014/main" id="{E40E960A-3840-0ECB-2DFD-4A06ABA27FD1}"/>
                </a:ext>
              </a:extLst>
            </p:cNvPr>
            <p:cNvGrpSpPr>
              <a:grpSpLocks/>
            </p:cNvGrpSpPr>
            <p:nvPr/>
          </p:nvGrpSpPr>
          <p:grpSpPr bwMode="auto">
            <a:xfrm>
              <a:off x="1692" y="2008"/>
              <a:ext cx="210" cy="284"/>
              <a:chOff x="3958" y="1770"/>
              <a:chExt cx="629" cy="943"/>
            </a:xfrm>
          </p:grpSpPr>
          <p:sp>
            <p:nvSpPr>
              <p:cNvPr id="43075" name="Freeform 51">
                <a:extLst>
                  <a:ext uri="{FF2B5EF4-FFF2-40B4-BE49-F238E27FC236}">
                    <a16:creationId xmlns:a16="http://schemas.microsoft.com/office/drawing/2014/main" id="{EE43BC50-75B3-B804-7FCD-74C1D5E7A341}"/>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76" name="Freeform 52">
                <a:extLst>
                  <a:ext uri="{FF2B5EF4-FFF2-40B4-BE49-F238E27FC236}">
                    <a16:creationId xmlns:a16="http://schemas.microsoft.com/office/drawing/2014/main" id="{B2B90A35-1598-5837-DD06-7C9333EDD798}"/>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71" name="Group 53">
              <a:extLst>
                <a:ext uri="{FF2B5EF4-FFF2-40B4-BE49-F238E27FC236}">
                  <a16:creationId xmlns:a16="http://schemas.microsoft.com/office/drawing/2014/main" id="{596C0615-BEBF-3489-F683-A1A601ED8A5E}"/>
                </a:ext>
              </a:extLst>
            </p:cNvPr>
            <p:cNvGrpSpPr>
              <a:grpSpLocks/>
            </p:cNvGrpSpPr>
            <p:nvPr/>
          </p:nvGrpSpPr>
          <p:grpSpPr bwMode="auto">
            <a:xfrm>
              <a:off x="1486" y="2055"/>
              <a:ext cx="250" cy="422"/>
              <a:chOff x="1461" y="2355"/>
              <a:chExt cx="250" cy="422"/>
            </a:xfrm>
          </p:grpSpPr>
          <p:sp>
            <p:nvSpPr>
              <p:cNvPr id="43073" name="AutoShape 54">
                <a:extLst>
                  <a:ext uri="{FF2B5EF4-FFF2-40B4-BE49-F238E27FC236}">
                    <a16:creationId xmlns:a16="http://schemas.microsoft.com/office/drawing/2014/main" id="{8C4E424A-7F45-A9C8-E72B-C1329FB29E93}"/>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74" name="Oval 55">
                <a:extLst>
                  <a:ext uri="{FF2B5EF4-FFF2-40B4-BE49-F238E27FC236}">
                    <a16:creationId xmlns:a16="http://schemas.microsoft.com/office/drawing/2014/main" id="{1DDC76AD-3B5D-629C-A158-A15211DE9C4F}"/>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72" name="AutoShape 56">
              <a:extLst>
                <a:ext uri="{FF2B5EF4-FFF2-40B4-BE49-F238E27FC236}">
                  <a16:creationId xmlns:a16="http://schemas.microsoft.com/office/drawing/2014/main" id="{CC0C362E-0F46-AF89-439F-78061919B44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cxnSp>
        <p:nvCxnSpPr>
          <p:cNvPr id="43026" name="AutoShape 57">
            <a:extLst>
              <a:ext uri="{FF2B5EF4-FFF2-40B4-BE49-F238E27FC236}">
                <a16:creationId xmlns:a16="http://schemas.microsoft.com/office/drawing/2014/main" id="{0D061F6C-DDD9-93D8-002E-5571F8281532}"/>
              </a:ext>
            </a:extLst>
          </p:cNvPr>
          <p:cNvCxnSpPr>
            <a:cxnSpLocks noChangeShapeType="1"/>
            <a:stCxn id="1048616" idx="3"/>
            <a:endCxn id="1048625" idx="1"/>
          </p:cNvCxnSpPr>
          <p:nvPr/>
        </p:nvCxnSpPr>
        <p:spPr bwMode="auto">
          <a:xfrm>
            <a:off x="3589339" y="4338638"/>
            <a:ext cx="199707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43027" name="AutoShape 58">
            <a:extLst>
              <a:ext uri="{FF2B5EF4-FFF2-40B4-BE49-F238E27FC236}">
                <a16:creationId xmlns:a16="http://schemas.microsoft.com/office/drawing/2014/main" id="{2FE5810F-5863-8FC3-ED3B-2286C4D5C9FB}"/>
              </a:ext>
            </a:extLst>
          </p:cNvPr>
          <p:cNvCxnSpPr>
            <a:cxnSpLocks noChangeShapeType="1"/>
            <a:stCxn id="43020" idx="2"/>
            <a:endCxn id="1048616" idx="1"/>
          </p:cNvCxnSpPr>
          <p:nvPr/>
        </p:nvCxnSpPr>
        <p:spPr bwMode="auto">
          <a:xfrm rot="5400000">
            <a:off x="3394076" y="3297238"/>
            <a:ext cx="506413" cy="1576388"/>
          </a:xfrm>
          <a:prstGeom prst="bentConnector4">
            <a:avLst>
              <a:gd name="adj1" fmla="val 25394"/>
              <a:gd name="adj2" fmla="val 1145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43028" name="AutoShape 59">
            <a:extLst>
              <a:ext uri="{FF2B5EF4-FFF2-40B4-BE49-F238E27FC236}">
                <a16:creationId xmlns:a16="http://schemas.microsoft.com/office/drawing/2014/main" id="{558EF9FA-A0C7-9887-CBD3-90D1D796B61A}"/>
              </a:ext>
            </a:extLst>
          </p:cNvPr>
          <p:cNvSpPr>
            <a:spLocks noChangeArrowheads="1"/>
          </p:cNvSpPr>
          <p:nvPr/>
        </p:nvSpPr>
        <p:spPr bwMode="auto">
          <a:xfrm>
            <a:off x="7094539" y="4151314"/>
            <a:ext cx="365125" cy="365125"/>
          </a:xfrm>
          <a:prstGeom prst="diamond">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nvGrpSpPr>
          <p:cNvPr id="43029" name="Group 60">
            <a:extLst>
              <a:ext uri="{FF2B5EF4-FFF2-40B4-BE49-F238E27FC236}">
                <a16:creationId xmlns:a16="http://schemas.microsoft.com/office/drawing/2014/main" id="{926520AF-8D5A-0759-98CD-2707A9817DE7}"/>
              </a:ext>
            </a:extLst>
          </p:cNvPr>
          <p:cNvGrpSpPr>
            <a:grpSpLocks/>
          </p:cNvGrpSpPr>
          <p:nvPr/>
        </p:nvGrpSpPr>
        <p:grpSpPr bwMode="auto">
          <a:xfrm>
            <a:off x="6915151" y="4795839"/>
            <a:ext cx="730250" cy="498475"/>
            <a:chOff x="1383" y="1958"/>
            <a:chExt cx="848" cy="607"/>
          </a:xfrm>
        </p:grpSpPr>
        <p:sp>
          <p:nvSpPr>
            <p:cNvPr id="1048637" name="AutoShape 61">
              <a:extLst>
                <a:ext uri="{FF2B5EF4-FFF2-40B4-BE49-F238E27FC236}">
                  <a16:creationId xmlns:a16="http://schemas.microsoft.com/office/drawing/2014/main" id="{9E0D9BCF-018D-3D68-97B4-E52E85871BA5}"/>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62" name="Group 62">
              <a:extLst>
                <a:ext uri="{FF2B5EF4-FFF2-40B4-BE49-F238E27FC236}">
                  <a16:creationId xmlns:a16="http://schemas.microsoft.com/office/drawing/2014/main" id="{5645A2C7-71A5-1E62-CB86-04AF74071365}"/>
                </a:ext>
              </a:extLst>
            </p:cNvPr>
            <p:cNvGrpSpPr>
              <a:grpSpLocks/>
            </p:cNvGrpSpPr>
            <p:nvPr/>
          </p:nvGrpSpPr>
          <p:grpSpPr bwMode="auto">
            <a:xfrm>
              <a:off x="1692" y="2008"/>
              <a:ext cx="210" cy="284"/>
              <a:chOff x="3958" y="1770"/>
              <a:chExt cx="629" cy="943"/>
            </a:xfrm>
          </p:grpSpPr>
          <p:sp>
            <p:nvSpPr>
              <p:cNvPr id="43067" name="Freeform 63">
                <a:extLst>
                  <a:ext uri="{FF2B5EF4-FFF2-40B4-BE49-F238E27FC236}">
                    <a16:creationId xmlns:a16="http://schemas.microsoft.com/office/drawing/2014/main" id="{CD1A879F-B244-F3BC-7842-723CAEAE456D}"/>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68" name="Freeform 64">
                <a:extLst>
                  <a:ext uri="{FF2B5EF4-FFF2-40B4-BE49-F238E27FC236}">
                    <a16:creationId xmlns:a16="http://schemas.microsoft.com/office/drawing/2014/main" id="{A802F427-7200-CD10-CF58-3C1543787DA1}"/>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63" name="Group 65">
              <a:extLst>
                <a:ext uri="{FF2B5EF4-FFF2-40B4-BE49-F238E27FC236}">
                  <a16:creationId xmlns:a16="http://schemas.microsoft.com/office/drawing/2014/main" id="{C59630A8-3D50-8F85-8A77-D7890E836604}"/>
                </a:ext>
              </a:extLst>
            </p:cNvPr>
            <p:cNvGrpSpPr>
              <a:grpSpLocks/>
            </p:cNvGrpSpPr>
            <p:nvPr/>
          </p:nvGrpSpPr>
          <p:grpSpPr bwMode="auto">
            <a:xfrm>
              <a:off x="1486" y="2055"/>
              <a:ext cx="250" cy="422"/>
              <a:chOff x="1461" y="2355"/>
              <a:chExt cx="250" cy="422"/>
            </a:xfrm>
          </p:grpSpPr>
          <p:sp>
            <p:nvSpPr>
              <p:cNvPr id="43065" name="AutoShape 66">
                <a:extLst>
                  <a:ext uri="{FF2B5EF4-FFF2-40B4-BE49-F238E27FC236}">
                    <a16:creationId xmlns:a16="http://schemas.microsoft.com/office/drawing/2014/main" id="{E82DBC2B-B1D9-2C28-FF94-CBFECB2163FA}"/>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66" name="Oval 67">
                <a:extLst>
                  <a:ext uri="{FF2B5EF4-FFF2-40B4-BE49-F238E27FC236}">
                    <a16:creationId xmlns:a16="http://schemas.microsoft.com/office/drawing/2014/main" id="{91428023-A543-0A95-2A7D-E84ECFBDFB7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64" name="AutoShape 68">
              <a:extLst>
                <a:ext uri="{FF2B5EF4-FFF2-40B4-BE49-F238E27FC236}">
                  <a16:creationId xmlns:a16="http://schemas.microsoft.com/office/drawing/2014/main" id="{B80DF573-204E-D813-1CD1-EEE5D8033303}"/>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30" name="Line 69">
            <a:extLst>
              <a:ext uri="{FF2B5EF4-FFF2-40B4-BE49-F238E27FC236}">
                <a16:creationId xmlns:a16="http://schemas.microsoft.com/office/drawing/2014/main" id="{8107133D-2533-61B8-DCA6-AA6E179DD888}"/>
              </a:ext>
            </a:extLst>
          </p:cNvPr>
          <p:cNvSpPr>
            <a:spLocks noChangeShapeType="1"/>
          </p:cNvSpPr>
          <p:nvPr/>
        </p:nvSpPr>
        <p:spPr bwMode="auto">
          <a:xfrm>
            <a:off x="2782889" y="6072188"/>
            <a:ext cx="6683375"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grpSp>
        <p:nvGrpSpPr>
          <p:cNvPr id="43031" name="Group 71">
            <a:extLst>
              <a:ext uri="{FF2B5EF4-FFF2-40B4-BE49-F238E27FC236}">
                <a16:creationId xmlns:a16="http://schemas.microsoft.com/office/drawing/2014/main" id="{907E7DDE-2D2C-AFA0-54F3-63F38383A16F}"/>
              </a:ext>
            </a:extLst>
          </p:cNvPr>
          <p:cNvGrpSpPr>
            <a:grpSpLocks/>
          </p:cNvGrpSpPr>
          <p:nvPr/>
        </p:nvGrpSpPr>
        <p:grpSpPr bwMode="auto">
          <a:xfrm>
            <a:off x="8480426" y="3292476"/>
            <a:ext cx="730250" cy="498475"/>
            <a:chOff x="1383" y="1958"/>
            <a:chExt cx="848" cy="607"/>
          </a:xfrm>
        </p:grpSpPr>
        <p:sp>
          <p:nvSpPr>
            <p:cNvPr id="1048648" name="AutoShape 72">
              <a:extLst>
                <a:ext uri="{FF2B5EF4-FFF2-40B4-BE49-F238E27FC236}">
                  <a16:creationId xmlns:a16="http://schemas.microsoft.com/office/drawing/2014/main" id="{83A13586-6039-708C-287E-2D828452EF5B}"/>
                </a:ext>
              </a:extLst>
            </p:cNvPr>
            <p:cNvSpPr>
              <a:spLocks noChangeArrowheads="1"/>
            </p:cNvSpPr>
            <p:nvPr/>
          </p:nvSpPr>
          <p:spPr bwMode="auto">
            <a:xfrm>
              <a:off x="1383" y="1958"/>
              <a:ext cx="848" cy="607"/>
            </a:xfrm>
            <a:prstGeom prst="roundRect">
              <a:avLst>
                <a:gd name="adj" fmla="val 16667"/>
              </a:avLst>
            </a:prstGeom>
            <a:solidFill>
              <a:schemeClr val="accent2"/>
            </a:solidFill>
            <a:ln w="12700">
              <a:solidFill>
                <a:schemeClr val="tx1"/>
              </a:solidFill>
              <a:round/>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cs-CZ">
                <a:latin typeface="Arial" charset="0"/>
              </a:endParaRPr>
            </a:p>
          </p:txBody>
        </p:sp>
        <p:grpSp>
          <p:nvGrpSpPr>
            <p:cNvPr id="43054" name="Group 73">
              <a:extLst>
                <a:ext uri="{FF2B5EF4-FFF2-40B4-BE49-F238E27FC236}">
                  <a16:creationId xmlns:a16="http://schemas.microsoft.com/office/drawing/2014/main" id="{E3AAE0FB-49A3-F90E-E4B6-CA164D24417B}"/>
                </a:ext>
              </a:extLst>
            </p:cNvPr>
            <p:cNvGrpSpPr>
              <a:grpSpLocks/>
            </p:cNvGrpSpPr>
            <p:nvPr/>
          </p:nvGrpSpPr>
          <p:grpSpPr bwMode="auto">
            <a:xfrm>
              <a:off x="1692" y="2008"/>
              <a:ext cx="210" cy="284"/>
              <a:chOff x="3958" y="1770"/>
              <a:chExt cx="629" cy="943"/>
            </a:xfrm>
          </p:grpSpPr>
          <p:sp>
            <p:nvSpPr>
              <p:cNvPr id="43059" name="Freeform 74">
                <a:extLst>
                  <a:ext uri="{FF2B5EF4-FFF2-40B4-BE49-F238E27FC236}">
                    <a16:creationId xmlns:a16="http://schemas.microsoft.com/office/drawing/2014/main" id="{D0A56CE1-8A27-7FB2-1BDB-EA8EC15846CE}"/>
                  </a:ext>
                </a:extLst>
              </p:cNvPr>
              <p:cNvSpPr>
                <a:spLocks/>
              </p:cNvSpPr>
              <p:nvPr/>
            </p:nvSpPr>
            <p:spPr bwMode="auto">
              <a:xfrm>
                <a:off x="3958" y="1781"/>
                <a:ext cx="629" cy="932"/>
              </a:xfrm>
              <a:custGeom>
                <a:avLst/>
                <a:gdLst>
                  <a:gd name="T0" fmla="*/ 0 w 629"/>
                  <a:gd name="T1" fmla="*/ 0 h 932"/>
                  <a:gd name="T2" fmla="*/ 0 w 629"/>
                  <a:gd name="T3" fmla="*/ 932 h 932"/>
                  <a:gd name="T4" fmla="*/ 629 w 629"/>
                  <a:gd name="T5" fmla="*/ 932 h 932"/>
                  <a:gd name="T6" fmla="*/ 629 w 629"/>
                  <a:gd name="T7" fmla="*/ 230 h 932"/>
                  <a:gd name="T8" fmla="*/ 409 w 629"/>
                  <a:gd name="T9" fmla="*/ 0 h 932"/>
                  <a:gd name="T10" fmla="*/ 0 w 629"/>
                  <a:gd name="T11" fmla="*/ 0 h 932"/>
                  <a:gd name="T12" fmla="*/ 0 60000 65536"/>
                  <a:gd name="T13" fmla="*/ 0 60000 65536"/>
                  <a:gd name="T14" fmla="*/ 0 60000 65536"/>
                  <a:gd name="T15" fmla="*/ 0 60000 65536"/>
                  <a:gd name="T16" fmla="*/ 0 60000 65536"/>
                  <a:gd name="T17" fmla="*/ 0 60000 65536"/>
                  <a:gd name="T18" fmla="*/ 0 w 629"/>
                  <a:gd name="T19" fmla="*/ 0 h 932"/>
                  <a:gd name="T20" fmla="*/ 629 w 629"/>
                  <a:gd name="T21" fmla="*/ 932 h 932"/>
                </a:gdLst>
                <a:ahLst/>
                <a:cxnLst>
                  <a:cxn ang="T12">
                    <a:pos x="T0" y="T1"/>
                  </a:cxn>
                  <a:cxn ang="T13">
                    <a:pos x="T2" y="T3"/>
                  </a:cxn>
                  <a:cxn ang="T14">
                    <a:pos x="T4" y="T5"/>
                  </a:cxn>
                  <a:cxn ang="T15">
                    <a:pos x="T6" y="T7"/>
                  </a:cxn>
                  <a:cxn ang="T16">
                    <a:pos x="T8" y="T9"/>
                  </a:cxn>
                  <a:cxn ang="T17">
                    <a:pos x="T10" y="T11"/>
                  </a:cxn>
                </a:cxnLst>
                <a:rect l="T18" t="T19" r="T20" b="T21"/>
                <a:pathLst>
                  <a:path w="629" h="932">
                    <a:moveTo>
                      <a:pt x="0" y="0"/>
                    </a:moveTo>
                    <a:lnTo>
                      <a:pt x="0" y="932"/>
                    </a:lnTo>
                    <a:lnTo>
                      <a:pt x="629" y="932"/>
                    </a:lnTo>
                    <a:lnTo>
                      <a:pt x="629" y="230"/>
                    </a:lnTo>
                    <a:lnTo>
                      <a:pt x="409" y="0"/>
                    </a:lnTo>
                    <a:lnTo>
                      <a:pt x="0" y="0"/>
                    </a:lnTo>
                    <a:close/>
                  </a:path>
                </a:pathLst>
              </a:custGeom>
              <a:solidFill>
                <a:srgbClr val="FF9933"/>
              </a:solidFill>
              <a:ln w="12700">
                <a:solidFill>
                  <a:schemeClr val="tx1"/>
                </a:solidFill>
                <a:round/>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60" name="Freeform 75">
                <a:extLst>
                  <a:ext uri="{FF2B5EF4-FFF2-40B4-BE49-F238E27FC236}">
                    <a16:creationId xmlns:a16="http://schemas.microsoft.com/office/drawing/2014/main" id="{C3EF55AE-720C-F247-58ED-3DEE1B40D3DC}"/>
                  </a:ext>
                </a:extLst>
              </p:cNvPr>
              <p:cNvSpPr>
                <a:spLocks/>
              </p:cNvSpPr>
              <p:nvPr/>
            </p:nvSpPr>
            <p:spPr bwMode="auto">
              <a:xfrm>
                <a:off x="4346" y="1770"/>
                <a:ext cx="241" cy="241"/>
              </a:xfrm>
              <a:custGeom>
                <a:avLst/>
                <a:gdLst>
                  <a:gd name="T0" fmla="*/ 0 w 241"/>
                  <a:gd name="T1" fmla="*/ 0 h 241"/>
                  <a:gd name="T2" fmla="*/ 0 w 241"/>
                  <a:gd name="T3" fmla="*/ 241 h 241"/>
                  <a:gd name="T4" fmla="*/ 241 w 241"/>
                  <a:gd name="T5" fmla="*/ 241 h 241"/>
                  <a:gd name="T6" fmla="*/ 0 60000 65536"/>
                  <a:gd name="T7" fmla="*/ 0 60000 65536"/>
                  <a:gd name="T8" fmla="*/ 0 60000 65536"/>
                  <a:gd name="T9" fmla="*/ 0 w 241"/>
                  <a:gd name="T10" fmla="*/ 0 h 241"/>
                  <a:gd name="T11" fmla="*/ 241 w 241"/>
                  <a:gd name="T12" fmla="*/ 241 h 241"/>
                </a:gdLst>
                <a:ahLst/>
                <a:cxnLst>
                  <a:cxn ang="T6">
                    <a:pos x="T0" y="T1"/>
                  </a:cxn>
                  <a:cxn ang="T7">
                    <a:pos x="T2" y="T3"/>
                  </a:cxn>
                  <a:cxn ang="T8">
                    <a:pos x="T4" y="T5"/>
                  </a:cxn>
                </a:cxnLst>
                <a:rect l="T9" t="T10" r="T11" b="T12"/>
                <a:pathLst>
                  <a:path w="241" h="241">
                    <a:moveTo>
                      <a:pt x="0" y="0"/>
                    </a:moveTo>
                    <a:lnTo>
                      <a:pt x="0" y="241"/>
                    </a:lnTo>
                    <a:lnTo>
                      <a:pt x="241" y="241"/>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grpSp>
          <p:nvGrpSpPr>
            <p:cNvPr id="43055" name="Group 76">
              <a:extLst>
                <a:ext uri="{FF2B5EF4-FFF2-40B4-BE49-F238E27FC236}">
                  <a16:creationId xmlns:a16="http://schemas.microsoft.com/office/drawing/2014/main" id="{94EDB624-9B28-E6B6-DFB6-736198077862}"/>
                </a:ext>
              </a:extLst>
            </p:cNvPr>
            <p:cNvGrpSpPr>
              <a:grpSpLocks/>
            </p:cNvGrpSpPr>
            <p:nvPr/>
          </p:nvGrpSpPr>
          <p:grpSpPr bwMode="auto">
            <a:xfrm>
              <a:off x="1486" y="2055"/>
              <a:ext cx="250" cy="422"/>
              <a:chOff x="1461" y="2355"/>
              <a:chExt cx="250" cy="422"/>
            </a:xfrm>
          </p:grpSpPr>
          <p:sp>
            <p:nvSpPr>
              <p:cNvPr id="43057" name="AutoShape 77">
                <a:extLst>
                  <a:ext uri="{FF2B5EF4-FFF2-40B4-BE49-F238E27FC236}">
                    <a16:creationId xmlns:a16="http://schemas.microsoft.com/office/drawing/2014/main" id="{AF56D5B8-279B-7669-0630-35D39D419DF8}"/>
                  </a:ext>
                </a:extLst>
              </p:cNvPr>
              <p:cNvSpPr>
                <a:spLocks noChangeArrowheads="1"/>
              </p:cNvSpPr>
              <p:nvPr/>
            </p:nvSpPr>
            <p:spPr bwMode="auto">
              <a:xfrm>
                <a:off x="1461" y="2553"/>
                <a:ext cx="250" cy="224"/>
              </a:xfrm>
              <a:prstGeom prst="parallelogram">
                <a:avLst>
                  <a:gd name="adj" fmla="val 27902"/>
                </a:avLst>
              </a:prstGeom>
              <a:solidFill>
                <a:srgbClr val="FFCC99"/>
              </a:solidFill>
              <a:ln w="12700" algn="ctr">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sp>
            <p:nvSpPr>
              <p:cNvPr id="43058" name="Oval 78">
                <a:extLst>
                  <a:ext uri="{FF2B5EF4-FFF2-40B4-BE49-F238E27FC236}">
                    <a16:creationId xmlns:a16="http://schemas.microsoft.com/office/drawing/2014/main" id="{289430B8-BC34-BBFB-C8A5-A6DC906F9740}"/>
                  </a:ext>
                </a:extLst>
              </p:cNvPr>
              <p:cNvSpPr>
                <a:spLocks noChangeArrowheads="1"/>
              </p:cNvSpPr>
              <p:nvPr/>
            </p:nvSpPr>
            <p:spPr bwMode="auto">
              <a:xfrm>
                <a:off x="1539" y="2355"/>
                <a:ext cx="155" cy="155"/>
              </a:xfrm>
              <a:prstGeom prst="ellipse">
                <a:avLst/>
              </a:prstGeom>
              <a:solidFill>
                <a:srgbClr val="FFCC99"/>
              </a:solidFill>
              <a:ln w="12700" algn="ctr">
                <a:solidFill>
                  <a:schemeClr val="tx1"/>
                </a:solidFill>
                <a:round/>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56" name="AutoShape 79">
              <a:extLst>
                <a:ext uri="{FF2B5EF4-FFF2-40B4-BE49-F238E27FC236}">
                  <a16:creationId xmlns:a16="http://schemas.microsoft.com/office/drawing/2014/main" id="{0D2CDCE8-6250-6D47-8907-1213C5FB2E3A}"/>
                </a:ext>
              </a:extLst>
            </p:cNvPr>
            <p:cNvSpPr>
              <a:spLocks noChangeArrowheads="1"/>
            </p:cNvSpPr>
            <p:nvPr/>
          </p:nvSpPr>
          <p:spPr bwMode="auto">
            <a:xfrm>
              <a:off x="1789" y="2251"/>
              <a:ext cx="376" cy="220"/>
            </a:xfrm>
            <a:prstGeom prst="homePlate">
              <a:avLst>
                <a:gd name="adj" fmla="val 42727"/>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cs-CZ" altLang="en-US"/>
            </a:p>
          </p:txBody>
        </p:sp>
      </p:grpSp>
      <p:sp>
        <p:nvSpPr>
          <p:cNvPr id="43032" name="Line 80">
            <a:extLst>
              <a:ext uri="{FF2B5EF4-FFF2-40B4-BE49-F238E27FC236}">
                <a16:creationId xmlns:a16="http://schemas.microsoft.com/office/drawing/2014/main" id="{40F9F1D1-9CBB-93C3-99B9-75975F748D40}"/>
              </a:ext>
            </a:extLst>
          </p:cNvPr>
          <p:cNvSpPr>
            <a:spLocks noChangeShapeType="1"/>
          </p:cNvSpPr>
          <p:nvPr/>
        </p:nvSpPr>
        <p:spPr bwMode="auto">
          <a:xfrm>
            <a:off x="8791576" y="1455738"/>
            <a:ext cx="0" cy="1828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43033" name="Line 82">
            <a:extLst>
              <a:ext uri="{FF2B5EF4-FFF2-40B4-BE49-F238E27FC236}">
                <a16:creationId xmlns:a16="http://schemas.microsoft.com/office/drawing/2014/main" id="{F6782103-8DB6-6F89-C5F5-5DACAE95C08A}"/>
              </a:ext>
            </a:extLst>
          </p:cNvPr>
          <p:cNvSpPr>
            <a:spLocks noChangeShapeType="1"/>
          </p:cNvSpPr>
          <p:nvPr/>
        </p:nvSpPr>
        <p:spPr bwMode="auto">
          <a:xfrm>
            <a:off x="8759826" y="4489451"/>
            <a:ext cx="0" cy="15462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43034" name="Line 83">
            <a:extLst>
              <a:ext uri="{FF2B5EF4-FFF2-40B4-BE49-F238E27FC236}">
                <a16:creationId xmlns:a16="http://schemas.microsoft.com/office/drawing/2014/main" id="{B25E7454-55D4-72DA-9FFB-A759F78BDB91}"/>
              </a:ext>
            </a:extLst>
          </p:cNvPr>
          <p:cNvSpPr>
            <a:spLocks noChangeShapeType="1"/>
          </p:cNvSpPr>
          <p:nvPr/>
        </p:nvSpPr>
        <p:spPr bwMode="auto">
          <a:xfrm>
            <a:off x="5948363" y="6100763"/>
            <a:ext cx="0" cy="1841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cxnSp>
        <p:nvCxnSpPr>
          <p:cNvPr id="43035" name="AutoShape 84">
            <a:extLst>
              <a:ext uri="{FF2B5EF4-FFF2-40B4-BE49-F238E27FC236}">
                <a16:creationId xmlns:a16="http://schemas.microsoft.com/office/drawing/2014/main" id="{7142860E-3AB8-4258-8B3A-B0A3BB7D3A37}"/>
              </a:ext>
            </a:extLst>
          </p:cNvPr>
          <p:cNvCxnSpPr>
            <a:cxnSpLocks noChangeShapeType="1"/>
            <a:stCxn id="1048625" idx="3"/>
            <a:endCxn id="43028" idx="1"/>
          </p:cNvCxnSpPr>
          <p:nvPr/>
        </p:nvCxnSpPr>
        <p:spPr bwMode="auto">
          <a:xfrm flipV="1">
            <a:off x="6316664" y="4333876"/>
            <a:ext cx="777875" cy="4763"/>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43036" name="AutoShape 85">
            <a:extLst>
              <a:ext uri="{FF2B5EF4-FFF2-40B4-BE49-F238E27FC236}">
                <a16:creationId xmlns:a16="http://schemas.microsoft.com/office/drawing/2014/main" id="{A04BAD1D-9077-DA9B-2FE8-F5D1A243EF2F}"/>
              </a:ext>
            </a:extLst>
          </p:cNvPr>
          <p:cNvCxnSpPr>
            <a:cxnSpLocks noChangeShapeType="1"/>
            <a:stCxn id="43028" idx="2"/>
            <a:endCxn id="1048637" idx="0"/>
          </p:cNvCxnSpPr>
          <p:nvPr/>
        </p:nvCxnSpPr>
        <p:spPr bwMode="auto">
          <a:xfrm rot="16200000" flipH="1">
            <a:off x="7138989" y="4654551"/>
            <a:ext cx="279400" cy="3175"/>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43037" name="Line 88">
            <a:extLst>
              <a:ext uri="{FF2B5EF4-FFF2-40B4-BE49-F238E27FC236}">
                <a16:creationId xmlns:a16="http://schemas.microsoft.com/office/drawing/2014/main" id="{5B9B9722-1DB9-352F-0870-3BCED0355C14}"/>
              </a:ext>
            </a:extLst>
          </p:cNvPr>
          <p:cNvSpPr>
            <a:spLocks noChangeShapeType="1"/>
          </p:cNvSpPr>
          <p:nvPr/>
        </p:nvSpPr>
        <p:spPr bwMode="auto">
          <a:xfrm>
            <a:off x="7280276" y="5754689"/>
            <a:ext cx="0" cy="2825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cxnSp>
        <p:nvCxnSpPr>
          <p:cNvPr id="43038" name="AutoShape 89">
            <a:extLst>
              <a:ext uri="{FF2B5EF4-FFF2-40B4-BE49-F238E27FC236}">
                <a16:creationId xmlns:a16="http://schemas.microsoft.com/office/drawing/2014/main" id="{406A197A-34C5-8882-A1CB-BB1D46825810}"/>
              </a:ext>
            </a:extLst>
          </p:cNvPr>
          <p:cNvCxnSpPr>
            <a:cxnSpLocks noChangeShapeType="1"/>
            <a:stCxn id="1048599" idx="3"/>
            <a:endCxn id="43028" idx="3"/>
          </p:cNvCxnSpPr>
          <p:nvPr/>
        </p:nvCxnSpPr>
        <p:spPr bwMode="auto">
          <a:xfrm>
            <a:off x="6232527" y="2676525"/>
            <a:ext cx="1227137" cy="1657350"/>
          </a:xfrm>
          <a:prstGeom prst="bentConnector3">
            <a:avLst>
              <a:gd name="adj1" fmla="val 118630"/>
            </a:avLst>
          </a:prstGeom>
          <a:noFill/>
          <a:ln w="12700">
            <a:solidFill>
              <a:schemeClr val="tx1"/>
            </a:solidFill>
            <a:miter lim="800000"/>
            <a:headEnd type="triangle" w="med" len="med"/>
            <a:tailEnd type="none" w="sm" len="sm"/>
          </a:ln>
          <a:extLst>
            <a:ext uri="{909E8E84-426E-40DD-AFC4-6F175D3DCCD1}">
              <a14:hiddenFill xmlns:a14="http://schemas.microsoft.com/office/drawing/2010/main">
                <a:noFill/>
              </a14:hiddenFill>
            </a:ext>
          </a:extLst>
        </p:spPr>
      </p:cxnSp>
      <p:sp>
        <p:nvSpPr>
          <p:cNvPr id="43039" name="Text Box 91">
            <a:extLst>
              <a:ext uri="{FF2B5EF4-FFF2-40B4-BE49-F238E27FC236}">
                <a16:creationId xmlns:a16="http://schemas.microsoft.com/office/drawing/2014/main" id="{6D247BCB-F6CE-CD9A-B298-8E81854065C8}"/>
              </a:ext>
            </a:extLst>
          </p:cNvPr>
          <p:cNvSpPr txBox="1">
            <a:spLocks noChangeArrowheads="1"/>
          </p:cNvSpPr>
          <p:nvPr/>
        </p:nvSpPr>
        <p:spPr bwMode="auto">
          <a:xfrm>
            <a:off x="2551113" y="2935288"/>
            <a:ext cx="11785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Analyze the</a:t>
            </a:r>
          </a:p>
          <a:p>
            <a:pPr eaLnBrk="1" hangingPunct="1"/>
            <a:r>
              <a:rPr lang="en-US" altLang="en-US" sz="1400"/>
              <a:t>Problem</a:t>
            </a:r>
            <a:endParaRPr lang="cs-CZ" altLang="en-US" sz="1400"/>
          </a:p>
        </p:txBody>
      </p:sp>
      <p:sp>
        <p:nvSpPr>
          <p:cNvPr id="43040" name="Text Box 92">
            <a:extLst>
              <a:ext uri="{FF2B5EF4-FFF2-40B4-BE49-F238E27FC236}">
                <a16:creationId xmlns:a16="http://schemas.microsoft.com/office/drawing/2014/main" id="{DC73B1CC-C81D-3BE7-382E-32A1BE7FAE8B}"/>
              </a:ext>
            </a:extLst>
          </p:cNvPr>
          <p:cNvSpPr txBox="1">
            <a:spLocks noChangeArrowheads="1"/>
          </p:cNvSpPr>
          <p:nvPr/>
        </p:nvSpPr>
        <p:spPr bwMode="auto">
          <a:xfrm>
            <a:off x="4991101" y="2922588"/>
            <a:ext cx="17956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Understand</a:t>
            </a:r>
          </a:p>
          <a:p>
            <a:pPr eaLnBrk="1" hangingPunct="1"/>
            <a:r>
              <a:rPr lang="en-US" altLang="en-US" sz="1400"/>
              <a:t>Stakeholder Needs</a:t>
            </a:r>
            <a:endParaRPr lang="cs-CZ" altLang="en-US" sz="1400"/>
          </a:p>
        </p:txBody>
      </p:sp>
      <p:sp>
        <p:nvSpPr>
          <p:cNvPr id="43041" name="Text Box 93">
            <a:extLst>
              <a:ext uri="{FF2B5EF4-FFF2-40B4-BE49-F238E27FC236}">
                <a16:creationId xmlns:a16="http://schemas.microsoft.com/office/drawing/2014/main" id="{CB12B285-5595-0312-1D23-E1770DC5ADC5}"/>
              </a:ext>
            </a:extLst>
          </p:cNvPr>
          <p:cNvSpPr txBox="1">
            <a:spLocks noChangeArrowheads="1"/>
          </p:cNvSpPr>
          <p:nvPr/>
        </p:nvSpPr>
        <p:spPr bwMode="auto">
          <a:xfrm>
            <a:off x="8037514" y="3770313"/>
            <a:ext cx="1723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Manage Changing</a:t>
            </a:r>
          </a:p>
          <a:p>
            <a:pPr eaLnBrk="1" hangingPunct="1"/>
            <a:r>
              <a:rPr lang="en-US" altLang="en-US" sz="1400"/>
              <a:t>Requirements</a:t>
            </a:r>
            <a:endParaRPr lang="cs-CZ" altLang="en-US" sz="1400"/>
          </a:p>
        </p:txBody>
      </p:sp>
      <p:sp>
        <p:nvSpPr>
          <p:cNvPr id="43042" name="Text Box 94">
            <a:extLst>
              <a:ext uri="{FF2B5EF4-FFF2-40B4-BE49-F238E27FC236}">
                <a16:creationId xmlns:a16="http://schemas.microsoft.com/office/drawing/2014/main" id="{5BECEC24-BA5A-4ADA-B3EB-6B1B11198921}"/>
              </a:ext>
            </a:extLst>
          </p:cNvPr>
          <p:cNvSpPr txBox="1">
            <a:spLocks noChangeArrowheads="1"/>
          </p:cNvSpPr>
          <p:nvPr/>
        </p:nvSpPr>
        <p:spPr bwMode="auto">
          <a:xfrm>
            <a:off x="6461126" y="5305425"/>
            <a:ext cx="16962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Refine the </a:t>
            </a:r>
          </a:p>
          <a:p>
            <a:pPr eaLnBrk="1" hangingPunct="1"/>
            <a:r>
              <a:rPr lang="en-US" altLang="en-US" sz="1400"/>
              <a:t>System Definition</a:t>
            </a:r>
            <a:endParaRPr lang="cs-CZ" altLang="en-US" sz="1400"/>
          </a:p>
        </p:txBody>
      </p:sp>
      <p:sp>
        <p:nvSpPr>
          <p:cNvPr id="43043" name="Text Box 95">
            <a:extLst>
              <a:ext uri="{FF2B5EF4-FFF2-40B4-BE49-F238E27FC236}">
                <a16:creationId xmlns:a16="http://schemas.microsoft.com/office/drawing/2014/main" id="{F4F60C1B-70A2-D2AB-9190-C9DD48A2EB1E}"/>
              </a:ext>
            </a:extLst>
          </p:cNvPr>
          <p:cNvSpPr txBox="1">
            <a:spLocks noChangeArrowheads="1"/>
          </p:cNvSpPr>
          <p:nvPr/>
        </p:nvSpPr>
        <p:spPr bwMode="auto">
          <a:xfrm>
            <a:off x="5130801" y="4567238"/>
            <a:ext cx="1754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Manage the Scope</a:t>
            </a:r>
          </a:p>
          <a:p>
            <a:pPr eaLnBrk="1" hangingPunct="1"/>
            <a:r>
              <a:rPr lang="en-US" altLang="en-US" sz="1400"/>
              <a:t>of the System</a:t>
            </a:r>
            <a:endParaRPr lang="cs-CZ" altLang="en-US" sz="1400"/>
          </a:p>
        </p:txBody>
      </p:sp>
      <p:sp>
        <p:nvSpPr>
          <p:cNvPr id="43044" name="Text Box 96">
            <a:extLst>
              <a:ext uri="{FF2B5EF4-FFF2-40B4-BE49-F238E27FC236}">
                <a16:creationId xmlns:a16="http://schemas.microsoft.com/office/drawing/2014/main" id="{344071F9-25D5-4C3B-ADC9-408AB73DD0E4}"/>
              </a:ext>
            </a:extLst>
          </p:cNvPr>
          <p:cNvSpPr txBox="1">
            <a:spLocks noChangeArrowheads="1"/>
          </p:cNvSpPr>
          <p:nvPr/>
        </p:nvSpPr>
        <p:spPr bwMode="auto">
          <a:xfrm>
            <a:off x="2333626" y="4583113"/>
            <a:ext cx="172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a:t>Define the System</a:t>
            </a:r>
            <a:endParaRPr lang="cs-CZ" altLang="en-US" sz="1400"/>
          </a:p>
        </p:txBody>
      </p:sp>
      <p:sp>
        <p:nvSpPr>
          <p:cNvPr id="43045" name="Text Box 97">
            <a:extLst>
              <a:ext uri="{FF2B5EF4-FFF2-40B4-BE49-F238E27FC236}">
                <a16:creationId xmlns:a16="http://schemas.microsoft.com/office/drawing/2014/main" id="{06FA55C7-CD11-44D7-CF7B-BA28EE5776E1}"/>
              </a:ext>
            </a:extLst>
          </p:cNvPr>
          <p:cNvSpPr txBox="1">
            <a:spLocks noChangeArrowheads="1"/>
          </p:cNvSpPr>
          <p:nvPr/>
        </p:nvSpPr>
        <p:spPr bwMode="auto">
          <a:xfrm>
            <a:off x="3013076" y="1560513"/>
            <a:ext cx="1249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[New system]</a:t>
            </a:r>
            <a:endParaRPr lang="cs-CZ" altLang="en-US" sz="1400" b="0"/>
          </a:p>
        </p:txBody>
      </p:sp>
      <p:sp>
        <p:nvSpPr>
          <p:cNvPr id="43046" name="Text Box 98">
            <a:extLst>
              <a:ext uri="{FF2B5EF4-FFF2-40B4-BE49-F238E27FC236}">
                <a16:creationId xmlns:a16="http://schemas.microsoft.com/office/drawing/2014/main" id="{0715A596-FAC7-9636-3EBD-7C69B87CC46D}"/>
              </a:ext>
            </a:extLst>
          </p:cNvPr>
          <p:cNvSpPr txBox="1">
            <a:spLocks noChangeArrowheads="1"/>
          </p:cNvSpPr>
          <p:nvPr/>
        </p:nvSpPr>
        <p:spPr bwMode="auto">
          <a:xfrm>
            <a:off x="4513264" y="1543050"/>
            <a:ext cx="154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[Existing System]</a:t>
            </a:r>
            <a:endParaRPr lang="cs-CZ" altLang="en-US" sz="1400" b="0"/>
          </a:p>
        </p:txBody>
      </p:sp>
      <p:sp>
        <p:nvSpPr>
          <p:cNvPr id="43047" name="Text Box 99">
            <a:extLst>
              <a:ext uri="{FF2B5EF4-FFF2-40B4-BE49-F238E27FC236}">
                <a16:creationId xmlns:a16="http://schemas.microsoft.com/office/drawing/2014/main" id="{6A6A9B23-7572-E441-6099-193A41AD52B3}"/>
              </a:ext>
            </a:extLst>
          </p:cNvPr>
          <p:cNvSpPr txBox="1">
            <a:spLocks noChangeArrowheads="1"/>
          </p:cNvSpPr>
          <p:nvPr/>
        </p:nvSpPr>
        <p:spPr bwMode="auto">
          <a:xfrm>
            <a:off x="3303589" y="3370263"/>
            <a:ext cx="979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[Incorrect </a:t>
            </a:r>
          </a:p>
          <a:p>
            <a:pPr eaLnBrk="1" hangingPunct="1"/>
            <a:r>
              <a:rPr lang="en-US" altLang="en-US" sz="1400" b="0"/>
              <a:t>Problem]</a:t>
            </a:r>
            <a:endParaRPr lang="cs-CZ" altLang="en-US" sz="1400" b="0"/>
          </a:p>
        </p:txBody>
      </p:sp>
      <p:sp>
        <p:nvSpPr>
          <p:cNvPr id="43048" name="Text Box 100">
            <a:extLst>
              <a:ext uri="{FF2B5EF4-FFF2-40B4-BE49-F238E27FC236}">
                <a16:creationId xmlns:a16="http://schemas.microsoft.com/office/drawing/2014/main" id="{0C436A37-C842-E55B-C1E9-C3D034C23489}"/>
              </a:ext>
            </a:extLst>
          </p:cNvPr>
          <p:cNvSpPr txBox="1">
            <a:spLocks noChangeArrowheads="1"/>
          </p:cNvSpPr>
          <p:nvPr/>
        </p:nvSpPr>
        <p:spPr bwMode="auto">
          <a:xfrm>
            <a:off x="4516438" y="3605213"/>
            <a:ext cx="2509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[Addressing Correct Problem]</a:t>
            </a:r>
            <a:endParaRPr lang="cs-CZ" altLang="en-US" sz="1400" b="0"/>
          </a:p>
        </p:txBody>
      </p:sp>
      <p:sp>
        <p:nvSpPr>
          <p:cNvPr id="43049" name="Text Box 101">
            <a:extLst>
              <a:ext uri="{FF2B5EF4-FFF2-40B4-BE49-F238E27FC236}">
                <a16:creationId xmlns:a16="http://schemas.microsoft.com/office/drawing/2014/main" id="{9144413C-4F70-2E68-E685-5B9543A8C94A}"/>
              </a:ext>
            </a:extLst>
          </p:cNvPr>
          <p:cNvSpPr txBox="1">
            <a:spLocks noChangeArrowheads="1"/>
          </p:cNvSpPr>
          <p:nvPr/>
        </p:nvSpPr>
        <p:spPr bwMode="auto">
          <a:xfrm>
            <a:off x="6567489" y="2208213"/>
            <a:ext cx="11718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[Can’t Do All</a:t>
            </a:r>
          </a:p>
          <a:p>
            <a:pPr eaLnBrk="1" hangingPunct="1"/>
            <a:r>
              <a:rPr lang="en-US" altLang="en-US" sz="1400" b="0"/>
              <a:t>the Work]</a:t>
            </a:r>
            <a:endParaRPr lang="cs-CZ" altLang="en-US" sz="1400" b="0"/>
          </a:p>
        </p:txBody>
      </p:sp>
      <p:sp>
        <p:nvSpPr>
          <p:cNvPr id="43050" name="Text Box 102">
            <a:extLst>
              <a:ext uri="{FF2B5EF4-FFF2-40B4-BE49-F238E27FC236}">
                <a16:creationId xmlns:a16="http://schemas.microsoft.com/office/drawing/2014/main" id="{F28C53B8-AAF1-A42A-4DA0-17B549FD3DAD}"/>
              </a:ext>
            </a:extLst>
          </p:cNvPr>
          <p:cNvSpPr txBox="1">
            <a:spLocks noChangeArrowheads="1"/>
          </p:cNvSpPr>
          <p:nvPr/>
        </p:nvSpPr>
        <p:spPr bwMode="auto">
          <a:xfrm>
            <a:off x="7227888" y="4452938"/>
            <a:ext cx="143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[Work in Scope]</a:t>
            </a:r>
            <a:endParaRPr lang="cs-CZ" altLang="en-US" sz="1400" b="0"/>
          </a:p>
        </p:txBody>
      </p:sp>
      <p:sp>
        <p:nvSpPr>
          <p:cNvPr id="43051" name="Text Box 105">
            <a:extLst>
              <a:ext uri="{FF2B5EF4-FFF2-40B4-BE49-F238E27FC236}">
                <a16:creationId xmlns:a16="http://schemas.microsoft.com/office/drawing/2014/main" id="{27623BFB-E724-E29D-EE21-9A0A0F5F84AB}"/>
              </a:ext>
            </a:extLst>
          </p:cNvPr>
          <p:cNvSpPr txBox="1">
            <a:spLocks noChangeArrowheads="1"/>
          </p:cNvSpPr>
          <p:nvPr/>
        </p:nvSpPr>
        <p:spPr bwMode="auto">
          <a:xfrm>
            <a:off x="8951913" y="1560513"/>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400" b="0"/>
              <a:t>[New Input]</a:t>
            </a:r>
            <a:endParaRPr lang="cs-CZ" altLang="en-US" sz="1400" b="0"/>
          </a:p>
        </p:txBody>
      </p:sp>
      <p:sp>
        <p:nvSpPr>
          <p:cNvPr id="43052" name="AutoShape 107">
            <a:extLst>
              <a:ext uri="{FF2B5EF4-FFF2-40B4-BE49-F238E27FC236}">
                <a16:creationId xmlns:a16="http://schemas.microsoft.com/office/drawing/2014/main" id="{55C3B597-D3A9-B26C-EB09-783DA3B9FAA3}"/>
              </a:ext>
            </a:extLst>
          </p:cNvPr>
          <p:cNvSpPr>
            <a:spLocks/>
          </p:cNvSpPr>
          <p:nvPr/>
        </p:nvSpPr>
        <p:spPr bwMode="auto">
          <a:xfrm>
            <a:off x="9350377" y="2522539"/>
            <a:ext cx="1463675" cy="727075"/>
          </a:xfrm>
          <a:prstGeom prst="borderCallout2">
            <a:avLst>
              <a:gd name="adj1" fmla="val 15722"/>
              <a:gd name="adj2" fmla="val -5208"/>
              <a:gd name="adj3" fmla="val 15722"/>
              <a:gd name="adj4" fmla="val -14102"/>
              <a:gd name="adj5" fmla="val 88866"/>
              <a:gd name="adj6" fmla="val -23319"/>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a:t>Workflow Detail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3120FD6-EA01-7727-00EF-741D0D47B383}"/>
              </a:ext>
            </a:extLst>
          </p:cNvPr>
          <p:cNvSpPr>
            <a:spLocks noGrp="1" noChangeArrowheads="1"/>
          </p:cNvSpPr>
          <p:nvPr>
            <p:ph type="title"/>
          </p:nvPr>
        </p:nvSpPr>
        <p:spPr/>
        <p:txBody>
          <a:bodyPr/>
          <a:lstStyle/>
          <a:p>
            <a:pPr eaLnBrk="1" hangingPunct="1"/>
            <a:r>
              <a:rPr lang="en-US" altLang="en-US"/>
              <a:t>Iterative Development</a:t>
            </a:r>
          </a:p>
        </p:txBody>
      </p:sp>
      <p:sp>
        <p:nvSpPr>
          <p:cNvPr id="44035" name="Rectangle 3">
            <a:extLst>
              <a:ext uri="{FF2B5EF4-FFF2-40B4-BE49-F238E27FC236}">
                <a16:creationId xmlns:a16="http://schemas.microsoft.com/office/drawing/2014/main" id="{45E89607-798A-0910-1352-227D87B9FD03}"/>
              </a:ext>
            </a:extLst>
          </p:cNvPr>
          <p:cNvSpPr>
            <a:spLocks noGrp="1" noChangeArrowheads="1"/>
          </p:cNvSpPr>
          <p:nvPr>
            <p:ph type="body" idx="1"/>
          </p:nvPr>
        </p:nvSpPr>
        <p:spPr/>
        <p:txBody>
          <a:bodyPr/>
          <a:lstStyle/>
          <a:p>
            <a:pPr eaLnBrk="1" hangingPunct="1"/>
            <a:r>
              <a:rPr lang="en-US" altLang="en-US"/>
              <a:t>Given today’s sophisticated software systems, it is not possible to sequentially first define the entire problem, design the entire solution, build the software and then test the product at the end. </a:t>
            </a:r>
          </a:p>
          <a:p>
            <a:pPr eaLnBrk="1" hangingPunct="1"/>
            <a:r>
              <a:rPr lang="en-US" altLang="en-US"/>
              <a:t>An iterative approach is required that allows an increasing understanding of the problem through successive refinements, and to incrementally grow an effective solution over multiple iterations.</a:t>
            </a:r>
          </a:p>
          <a:p>
            <a:pPr eaLnBrk="1" hangingPunct="1"/>
            <a:r>
              <a:rPr lang="en-US" altLang="en-US"/>
              <a:t>Each iteration ends with an executable release.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C0B7418-94C2-5675-59A5-685A819A9B5D}"/>
              </a:ext>
            </a:extLst>
          </p:cNvPr>
          <p:cNvSpPr>
            <a:spLocks noGrp="1" noChangeArrowheads="1"/>
          </p:cNvSpPr>
          <p:nvPr>
            <p:ph type="title"/>
          </p:nvPr>
        </p:nvSpPr>
        <p:spPr/>
        <p:txBody>
          <a:bodyPr/>
          <a:lstStyle/>
          <a:p>
            <a:pPr eaLnBrk="1" hangingPunct="1"/>
            <a:r>
              <a:rPr lang="en-US" altLang="en-US"/>
              <a:t>The Sequential Process</a:t>
            </a:r>
          </a:p>
        </p:txBody>
      </p:sp>
      <p:sp>
        <p:nvSpPr>
          <p:cNvPr id="45059" name="Rectangle 3">
            <a:extLst>
              <a:ext uri="{FF2B5EF4-FFF2-40B4-BE49-F238E27FC236}">
                <a16:creationId xmlns:a16="http://schemas.microsoft.com/office/drawing/2014/main" id="{EE0E7CFD-F0F3-8EE8-92B5-50C09C27342A}"/>
              </a:ext>
            </a:extLst>
          </p:cNvPr>
          <p:cNvSpPr>
            <a:spLocks noGrp="1" noChangeArrowheads="1"/>
          </p:cNvSpPr>
          <p:nvPr>
            <p:ph type="body" idx="1"/>
          </p:nvPr>
        </p:nvSpPr>
        <p:spPr>
          <a:xfrm>
            <a:off x="1639889" y="1719263"/>
            <a:ext cx="8912225" cy="4794250"/>
          </a:xfrm>
        </p:spPr>
        <p:txBody>
          <a:bodyPr/>
          <a:lstStyle/>
          <a:p>
            <a:pPr marL="381000" indent="-381000">
              <a:lnSpc>
                <a:spcPct val="80000"/>
              </a:lnSpc>
            </a:pPr>
            <a:r>
              <a:rPr lang="en-US" altLang="en-US" sz="2000"/>
              <a:t>Many engineering problems are solved using a sequential process:</a:t>
            </a:r>
          </a:p>
          <a:p>
            <a:pPr marL="744538" lvl="1" indent="-400050">
              <a:lnSpc>
                <a:spcPct val="80000"/>
              </a:lnSpc>
            </a:pPr>
            <a:r>
              <a:rPr lang="en-US" altLang="en-US" sz="2000"/>
              <a:t>Understand the problem, its requirements and constraints</a:t>
            </a:r>
          </a:p>
          <a:p>
            <a:pPr marL="744538" lvl="1" indent="-400050">
              <a:lnSpc>
                <a:spcPct val="80000"/>
              </a:lnSpc>
            </a:pPr>
            <a:r>
              <a:rPr lang="en-US" altLang="en-US" sz="2000"/>
              <a:t>Design a solution that satisfies all requirements</a:t>
            </a:r>
          </a:p>
          <a:p>
            <a:pPr marL="744538" lvl="1" indent="-400050">
              <a:lnSpc>
                <a:spcPct val="80000"/>
              </a:lnSpc>
            </a:pPr>
            <a:r>
              <a:rPr lang="en-US" altLang="en-US" sz="2000"/>
              <a:t>Implement the solution using the best engineering techniques</a:t>
            </a:r>
          </a:p>
          <a:p>
            <a:pPr marL="744538" lvl="1" indent="-400050">
              <a:lnSpc>
                <a:spcPct val="80000"/>
              </a:lnSpc>
            </a:pPr>
            <a:r>
              <a:rPr lang="en-US" altLang="en-US" sz="2000"/>
              <a:t>Verify that the implementation satisfies the started requirements</a:t>
            </a:r>
          </a:p>
          <a:p>
            <a:pPr marL="744538" lvl="1" indent="-400050">
              <a:lnSpc>
                <a:spcPct val="80000"/>
              </a:lnSpc>
            </a:pPr>
            <a:r>
              <a:rPr lang="en-US" altLang="en-US" sz="2000"/>
              <a:t>Deliver: Problem solved!</a:t>
            </a:r>
          </a:p>
          <a:p>
            <a:pPr marL="381000" indent="-381000">
              <a:lnSpc>
                <a:spcPct val="80000"/>
              </a:lnSpc>
            </a:pPr>
            <a:r>
              <a:rPr lang="en-US" altLang="en-US" sz="2000"/>
              <a:t>This works perfectly in the area of civil and mechanical engineering where design and construction is based on hundreds of years of experience.</a:t>
            </a:r>
          </a:p>
          <a:p>
            <a:pPr marL="381000" indent="-381000">
              <a:lnSpc>
                <a:spcPct val="80000"/>
              </a:lnSpc>
            </a:pPr>
            <a:r>
              <a:rPr lang="en-US" altLang="en-US" sz="2000"/>
              <a:t>The sequential process is based on two wrong assumptions that jeopardize the success of software projects:</a:t>
            </a:r>
          </a:p>
          <a:p>
            <a:pPr marL="744538" lvl="1" indent="-400050">
              <a:lnSpc>
                <a:spcPct val="80000"/>
              </a:lnSpc>
            </a:pPr>
            <a:r>
              <a:rPr lang="en-US" altLang="en-US" sz="2000"/>
              <a:t>Requirements will be frozen (user changes, problem changes, underlying technology changes, market changes …)</a:t>
            </a:r>
          </a:p>
          <a:p>
            <a:pPr marL="744538" lvl="1" indent="-400050">
              <a:lnSpc>
                <a:spcPct val="80000"/>
              </a:lnSpc>
            </a:pPr>
            <a:r>
              <a:rPr lang="en-US" altLang="en-US" sz="2000"/>
              <a:t>We can get the design right on paper before proceeding (underlying “theories” are week and poorly understood in software engineering, relatively straightforward laws of physics underlie the design of bridge, but there is no strict equivalent in software design – software is “soft”)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5023C0C2-487A-4019-123F-269D71320701}"/>
              </a:ext>
            </a:extLst>
          </p:cNvPr>
          <p:cNvSpPr>
            <a:spLocks noGrp="1" noChangeArrowheads="1"/>
          </p:cNvSpPr>
          <p:nvPr>
            <p:ph type="title"/>
          </p:nvPr>
        </p:nvSpPr>
        <p:spPr/>
        <p:txBody>
          <a:bodyPr/>
          <a:lstStyle/>
          <a:p>
            <a:pPr eaLnBrk="1" hangingPunct="1"/>
            <a:r>
              <a:rPr lang="en-US" altLang="en-US"/>
              <a:t>Iterative Lifecycle</a:t>
            </a:r>
          </a:p>
        </p:txBody>
      </p:sp>
      <p:sp>
        <p:nvSpPr>
          <p:cNvPr id="1052677" name="Text Box 5">
            <a:extLst>
              <a:ext uri="{FF2B5EF4-FFF2-40B4-BE49-F238E27FC236}">
                <a16:creationId xmlns:a16="http://schemas.microsoft.com/office/drawing/2014/main" id="{7DBE3DF5-25F1-7475-BF29-1320CD58BE74}"/>
              </a:ext>
            </a:extLst>
          </p:cNvPr>
          <p:cNvSpPr txBox="1">
            <a:spLocks noChangeArrowheads="1"/>
          </p:cNvSpPr>
          <p:nvPr/>
        </p:nvSpPr>
        <p:spPr bwMode="auto">
          <a:xfrm>
            <a:off x="1468438" y="1506539"/>
            <a:ext cx="1925638" cy="46037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Requirements</a:t>
            </a:r>
          </a:p>
        </p:txBody>
      </p:sp>
      <p:sp>
        <p:nvSpPr>
          <p:cNvPr id="1052678" name="Text Box 6">
            <a:extLst>
              <a:ext uri="{FF2B5EF4-FFF2-40B4-BE49-F238E27FC236}">
                <a16:creationId xmlns:a16="http://schemas.microsoft.com/office/drawing/2014/main" id="{53E1B714-3D9F-1B2B-3B61-B1D741D9CBCC}"/>
              </a:ext>
            </a:extLst>
          </p:cNvPr>
          <p:cNvSpPr txBox="1">
            <a:spLocks noChangeArrowheads="1"/>
          </p:cNvSpPr>
          <p:nvPr/>
        </p:nvSpPr>
        <p:spPr bwMode="auto">
          <a:xfrm>
            <a:off x="3913189" y="1866900"/>
            <a:ext cx="1801813" cy="477838"/>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Design</a:t>
            </a:r>
          </a:p>
        </p:txBody>
      </p:sp>
      <p:sp>
        <p:nvSpPr>
          <p:cNvPr id="1052679" name="Text Box 7">
            <a:extLst>
              <a:ext uri="{FF2B5EF4-FFF2-40B4-BE49-F238E27FC236}">
                <a16:creationId xmlns:a16="http://schemas.microsoft.com/office/drawing/2014/main" id="{BE91F9D9-C170-D68D-1C6C-E56E2B17CE47}"/>
              </a:ext>
            </a:extLst>
          </p:cNvPr>
          <p:cNvSpPr txBox="1">
            <a:spLocks noChangeArrowheads="1"/>
          </p:cNvSpPr>
          <p:nvPr/>
        </p:nvSpPr>
        <p:spPr bwMode="auto">
          <a:xfrm>
            <a:off x="6281738" y="2241551"/>
            <a:ext cx="2103438" cy="430213"/>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Implementation</a:t>
            </a:r>
          </a:p>
        </p:txBody>
      </p:sp>
      <p:sp>
        <p:nvSpPr>
          <p:cNvPr id="1052680" name="Text Box 8">
            <a:extLst>
              <a:ext uri="{FF2B5EF4-FFF2-40B4-BE49-F238E27FC236}">
                <a16:creationId xmlns:a16="http://schemas.microsoft.com/office/drawing/2014/main" id="{59344BFB-1ABA-BC3A-CDBE-94F7BF5B1C96}"/>
              </a:ext>
            </a:extLst>
          </p:cNvPr>
          <p:cNvSpPr txBox="1">
            <a:spLocks noChangeArrowheads="1"/>
          </p:cNvSpPr>
          <p:nvPr/>
        </p:nvSpPr>
        <p:spPr bwMode="auto">
          <a:xfrm>
            <a:off x="8793163" y="2571751"/>
            <a:ext cx="1925638"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Testing</a:t>
            </a:r>
          </a:p>
        </p:txBody>
      </p:sp>
      <p:sp>
        <p:nvSpPr>
          <p:cNvPr id="1052681" name="Freeform 9">
            <a:extLst>
              <a:ext uri="{FF2B5EF4-FFF2-40B4-BE49-F238E27FC236}">
                <a16:creationId xmlns:a16="http://schemas.microsoft.com/office/drawing/2014/main" id="{EEFD587A-C5C7-FD70-0198-0A15E22EAD92}"/>
              </a:ext>
            </a:extLst>
          </p:cNvPr>
          <p:cNvSpPr>
            <a:spLocks/>
          </p:cNvSpPr>
          <p:nvPr/>
        </p:nvSpPr>
        <p:spPr bwMode="auto">
          <a:xfrm>
            <a:off x="3411539" y="1458913"/>
            <a:ext cx="506413"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82" name="Freeform 10">
            <a:extLst>
              <a:ext uri="{FF2B5EF4-FFF2-40B4-BE49-F238E27FC236}">
                <a16:creationId xmlns:a16="http://schemas.microsoft.com/office/drawing/2014/main" id="{042320E0-C52D-FCE9-581A-022D3466EABA}"/>
              </a:ext>
            </a:extLst>
          </p:cNvPr>
          <p:cNvSpPr>
            <a:spLocks/>
          </p:cNvSpPr>
          <p:nvPr/>
        </p:nvSpPr>
        <p:spPr bwMode="auto">
          <a:xfrm>
            <a:off x="5778501" y="1822450"/>
            <a:ext cx="539750"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83" name="Freeform 11">
            <a:extLst>
              <a:ext uri="{FF2B5EF4-FFF2-40B4-BE49-F238E27FC236}">
                <a16:creationId xmlns:a16="http://schemas.microsoft.com/office/drawing/2014/main" id="{E07BE135-39F2-D876-FF4A-DD580CF2619A}"/>
              </a:ext>
            </a:extLst>
          </p:cNvPr>
          <p:cNvSpPr>
            <a:spLocks/>
          </p:cNvSpPr>
          <p:nvPr/>
        </p:nvSpPr>
        <p:spPr bwMode="auto">
          <a:xfrm>
            <a:off x="8466139" y="2165350"/>
            <a:ext cx="4730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84" name="Text Box 12">
            <a:extLst>
              <a:ext uri="{FF2B5EF4-FFF2-40B4-BE49-F238E27FC236}">
                <a16:creationId xmlns:a16="http://schemas.microsoft.com/office/drawing/2014/main" id="{FF7047D4-DAF7-4EEF-6110-9F7713E6416E}"/>
              </a:ext>
            </a:extLst>
          </p:cNvPr>
          <p:cNvSpPr txBox="1">
            <a:spLocks noChangeArrowheads="1"/>
          </p:cNvSpPr>
          <p:nvPr/>
        </p:nvSpPr>
        <p:spPr bwMode="auto">
          <a:xfrm>
            <a:off x="1441452" y="2636839"/>
            <a:ext cx="530225" cy="46037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R</a:t>
            </a:r>
          </a:p>
        </p:txBody>
      </p:sp>
      <p:sp>
        <p:nvSpPr>
          <p:cNvPr id="1052685" name="Text Box 13">
            <a:extLst>
              <a:ext uri="{FF2B5EF4-FFF2-40B4-BE49-F238E27FC236}">
                <a16:creationId xmlns:a16="http://schemas.microsoft.com/office/drawing/2014/main" id="{4EB835B8-EC08-1481-BBBB-52EE6A562912}"/>
              </a:ext>
            </a:extLst>
          </p:cNvPr>
          <p:cNvSpPr txBox="1">
            <a:spLocks noChangeArrowheads="1"/>
          </p:cNvSpPr>
          <p:nvPr/>
        </p:nvSpPr>
        <p:spPr bwMode="auto">
          <a:xfrm>
            <a:off x="2074863" y="3163889"/>
            <a:ext cx="571500" cy="477837"/>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D</a:t>
            </a:r>
          </a:p>
        </p:txBody>
      </p:sp>
      <p:sp>
        <p:nvSpPr>
          <p:cNvPr id="1052686" name="Text Box 14">
            <a:extLst>
              <a:ext uri="{FF2B5EF4-FFF2-40B4-BE49-F238E27FC236}">
                <a16:creationId xmlns:a16="http://schemas.microsoft.com/office/drawing/2014/main" id="{D3275C36-F6D2-4EB8-A367-A4F52E138567}"/>
              </a:ext>
            </a:extLst>
          </p:cNvPr>
          <p:cNvSpPr txBox="1">
            <a:spLocks noChangeArrowheads="1"/>
          </p:cNvSpPr>
          <p:nvPr/>
        </p:nvSpPr>
        <p:spPr bwMode="auto">
          <a:xfrm>
            <a:off x="2747964" y="3721101"/>
            <a:ext cx="523875" cy="430213"/>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a:t>
            </a:r>
          </a:p>
        </p:txBody>
      </p:sp>
      <p:sp>
        <p:nvSpPr>
          <p:cNvPr id="1052687" name="Text Box 15">
            <a:extLst>
              <a:ext uri="{FF2B5EF4-FFF2-40B4-BE49-F238E27FC236}">
                <a16:creationId xmlns:a16="http://schemas.microsoft.com/office/drawing/2014/main" id="{65E14222-3EEC-652C-6A30-42DBAD0909E8}"/>
              </a:ext>
            </a:extLst>
          </p:cNvPr>
          <p:cNvSpPr txBox="1">
            <a:spLocks noChangeArrowheads="1"/>
          </p:cNvSpPr>
          <p:nvPr/>
        </p:nvSpPr>
        <p:spPr bwMode="auto">
          <a:xfrm>
            <a:off x="3373438" y="4233864"/>
            <a:ext cx="528638"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a:t>
            </a:r>
          </a:p>
        </p:txBody>
      </p:sp>
      <p:sp>
        <p:nvSpPr>
          <p:cNvPr id="1052688" name="Freeform 16">
            <a:extLst>
              <a:ext uri="{FF2B5EF4-FFF2-40B4-BE49-F238E27FC236}">
                <a16:creationId xmlns:a16="http://schemas.microsoft.com/office/drawing/2014/main" id="{0B0F82AE-4B15-9870-AD8F-76021A06DD25}"/>
              </a:ext>
            </a:extLst>
          </p:cNvPr>
          <p:cNvSpPr>
            <a:spLocks/>
          </p:cNvSpPr>
          <p:nvPr/>
        </p:nvSpPr>
        <p:spPr bwMode="auto">
          <a:xfrm>
            <a:off x="2097089" y="2754313"/>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89" name="Freeform 17">
            <a:extLst>
              <a:ext uri="{FF2B5EF4-FFF2-40B4-BE49-F238E27FC236}">
                <a16:creationId xmlns:a16="http://schemas.microsoft.com/office/drawing/2014/main" id="{264F23DD-5AE3-802C-0D67-1EFB3DF9C15E}"/>
              </a:ext>
            </a:extLst>
          </p:cNvPr>
          <p:cNvSpPr>
            <a:spLocks/>
          </p:cNvSpPr>
          <p:nvPr/>
        </p:nvSpPr>
        <p:spPr bwMode="auto">
          <a:xfrm>
            <a:off x="2774952" y="3335338"/>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90" name="Freeform 18">
            <a:extLst>
              <a:ext uri="{FF2B5EF4-FFF2-40B4-BE49-F238E27FC236}">
                <a16:creationId xmlns:a16="http://schemas.microsoft.com/office/drawing/2014/main" id="{B8CEA553-70A5-C777-7898-61A3AE28C6CD}"/>
              </a:ext>
            </a:extLst>
          </p:cNvPr>
          <p:cNvSpPr>
            <a:spLocks/>
          </p:cNvSpPr>
          <p:nvPr/>
        </p:nvSpPr>
        <p:spPr bwMode="auto">
          <a:xfrm>
            <a:off x="3386139" y="3844925"/>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91" name="Text Box 19">
            <a:extLst>
              <a:ext uri="{FF2B5EF4-FFF2-40B4-BE49-F238E27FC236}">
                <a16:creationId xmlns:a16="http://schemas.microsoft.com/office/drawing/2014/main" id="{026BC5B7-485D-9CFC-C88E-69420A6BF948}"/>
              </a:ext>
            </a:extLst>
          </p:cNvPr>
          <p:cNvSpPr txBox="1">
            <a:spLocks noChangeArrowheads="1"/>
          </p:cNvSpPr>
          <p:nvPr/>
        </p:nvSpPr>
        <p:spPr bwMode="auto">
          <a:xfrm>
            <a:off x="3868739" y="3168651"/>
            <a:ext cx="530225" cy="46037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R</a:t>
            </a:r>
          </a:p>
        </p:txBody>
      </p:sp>
      <p:sp>
        <p:nvSpPr>
          <p:cNvPr id="1052692" name="Text Box 20">
            <a:extLst>
              <a:ext uri="{FF2B5EF4-FFF2-40B4-BE49-F238E27FC236}">
                <a16:creationId xmlns:a16="http://schemas.microsoft.com/office/drawing/2014/main" id="{DD35F011-0FFD-6748-50A9-F395E5CDBFDB}"/>
              </a:ext>
            </a:extLst>
          </p:cNvPr>
          <p:cNvSpPr txBox="1">
            <a:spLocks noChangeArrowheads="1"/>
          </p:cNvSpPr>
          <p:nvPr/>
        </p:nvSpPr>
        <p:spPr bwMode="auto">
          <a:xfrm>
            <a:off x="4502151" y="3695700"/>
            <a:ext cx="571500" cy="477838"/>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D</a:t>
            </a:r>
          </a:p>
        </p:txBody>
      </p:sp>
      <p:sp>
        <p:nvSpPr>
          <p:cNvPr id="1052693" name="Text Box 21">
            <a:extLst>
              <a:ext uri="{FF2B5EF4-FFF2-40B4-BE49-F238E27FC236}">
                <a16:creationId xmlns:a16="http://schemas.microsoft.com/office/drawing/2014/main" id="{964AF29A-3FAA-49D2-AF47-F5DD63FB9018}"/>
              </a:ext>
            </a:extLst>
          </p:cNvPr>
          <p:cNvSpPr txBox="1">
            <a:spLocks noChangeArrowheads="1"/>
          </p:cNvSpPr>
          <p:nvPr/>
        </p:nvSpPr>
        <p:spPr bwMode="auto">
          <a:xfrm>
            <a:off x="5175252" y="4252913"/>
            <a:ext cx="523875" cy="430212"/>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a:t>
            </a:r>
          </a:p>
        </p:txBody>
      </p:sp>
      <p:sp>
        <p:nvSpPr>
          <p:cNvPr id="1052694" name="Text Box 22">
            <a:extLst>
              <a:ext uri="{FF2B5EF4-FFF2-40B4-BE49-F238E27FC236}">
                <a16:creationId xmlns:a16="http://schemas.microsoft.com/office/drawing/2014/main" id="{510B8A92-883E-572C-03A8-AFB30924B421}"/>
              </a:ext>
            </a:extLst>
          </p:cNvPr>
          <p:cNvSpPr txBox="1">
            <a:spLocks noChangeArrowheads="1"/>
          </p:cNvSpPr>
          <p:nvPr/>
        </p:nvSpPr>
        <p:spPr bwMode="auto">
          <a:xfrm>
            <a:off x="5800727" y="4765676"/>
            <a:ext cx="528637"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a:t>
            </a:r>
          </a:p>
        </p:txBody>
      </p:sp>
      <p:sp>
        <p:nvSpPr>
          <p:cNvPr id="1052695" name="Freeform 23">
            <a:extLst>
              <a:ext uri="{FF2B5EF4-FFF2-40B4-BE49-F238E27FC236}">
                <a16:creationId xmlns:a16="http://schemas.microsoft.com/office/drawing/2014/main" id="{1716DE6C-9565-272A-EB27-317B66F652DD}"/>
              </a:ext>
            </a:extLst>
          </p:cNvPr>
          <p:cNvSpPr>
            <a:spLocks/>
          </p:cNvSpPr>
          <p:nvPr/>
        </p:nvSpPr>
        <p:spPr bwMode="auto">
          <a:xfrm>
            <a:off x="4524377" y="3286125"/>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96" name="Freeform 24">
            <a:extLst>
              <a:ext uri="{FF2B5EF4-FFF2-40B4-BE49-F238E27FC236}">
                <a16:creationId xmlns:a16="http://schemas.microsoft.com/office/drawing/2014/main" id="{2F0BA2E1-2C5C-B630-64CD-6FDCDD85A525}"/>
              </a:ext>
            </a:extLst>
          </p:cNvPr>
          <p:cNvSpPr>
            <a:spLocks/>
          </p:cNvSpPr>
          <p:nvPr/>
        </p:nvSpPr>
        <p:spPr bwMode="auto">
          <a:xfrm>
            <a:off x="5202239" y="3867150"/>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97" name="Freeform 25">
            <a:extLst>
              <a:ext uri="{FF2B5EF4-FFF2-40B4-BE49-F238E27FC236}">
                <a16:creationId xmlns:a16="http://schemas.microsoft.com/office/drawing/2014/main" id="{4B7D02AA-77EB-F513-6AD0-F72C7B5EE5DA}"/>
              </a:ext>
            </a:extLst>
          </p:cNvPr>
          <p:cNvSpPr>
            <a:spLocks/>
          </p:cNvSpPr>
          <p:nvPr/>
        </p:nvSpPr>
        <p:spPr bwMode="auto">
          <a:xfrm>
            <a:off x="5813427" y="4376738"/>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698" name="Text Box 26">
            <a:extLst>
              <a:ext uri="{FF2B5EF4-FFF2-40B4-BE49-F238E27FC236}">
                <a16:creationId xmlns:a16="http://schemas.microsoft.com/office/drawing/2014/main" id="{366F5B4C-690C-A066-D62B-FF2A9769D2ED}"/>
              </a:ext>
            </a:extLst>
          </p:cNvPr>
          <p:cNvSpPr txBox="1">
            <a:spLocks noChangeArrowheads="1"/>
          </p:cNvSpPr>
          <p:nvPr/>
        </p:nvSpPr>
        <p:spPr bwMode="auto">
          <a:xfrm>
            <a:off x="6180139" y="3651251"/>
            <a:ext cx="530225" cy="46037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R</a:t>
            </a:r>
          </a:p>
        </p:txBody>
      </p:sp>
      <p:sp>
        <p:nvSpPr>
          <p:cNvPr id="1052699" name="Text Box 27">
            <a:extLst>
              <a:ext uri="{FF2B5EF4-FFF2-40B4-BE49-F238E27FC236}">
                <a16:creationId xmlns:a16="http://schemas.microsoft.com/office/drawing/2014/main" id="{2D2C6291-CE38-B750-1320-2772A1BA1304}"/>
              </a:ext>
            </a:extLst>
          </p:cNvPr>
          <p:cNvSpPr txBox="1">
            <a:spLocks noChangeArrowheads="1"/>
          </p:cNvSpPr>
          <p:nvPr/>
        </p:nvSpPr>
        <p:spPr bwMode="auto">
          <a:xfrm>
            <a:off x="6813551" y="4178300"/>
            <a:ext cx="571500" cy="477838"/>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D</a:t>
            </a:r>
          </a:p>
        </p:txBody>
      </p:sp>
      <p:sp>
        <p:nvSpPr>
          <p:cNvPr id="1052700" name="Text Box 28">
            <a:extLst>
              <a:ext uri="{FF2B5EF4-FFF2-40B4-BE49-F238E27FC236}">
                <a16:creationId xmlns:a16="http://schemas.microsoft.com/office/drawing/2014/main" id="{03DD53C6-F6B0-5157-37BA-69AA60991850}"/>
              </a:ext>
            </a:extLst>
          </p:cNvPr>
          <p:cNvSpPr txBox="1">
            <a:spLocks noChangeArrowheads="1"/>
          </p:cNvSpPr>
          <p:nvPr/>
        </p:nvSpPr>
        <p:spPr bwMode="auto">
          <a:xfrm>
            <a:off x="7486652" y="4735513"/>
            <a:ext cx="523875" cy="430212"/>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a:t>
            </a:r>
          </a:p>
        </p:txBody>
      </p:sp>
      <p:sp>
        <p:nvSpPr>
          <p:cNvPr id="1052701" name="Text Box 29">
            <a:extLst>
              <a:ext uri="{FF2B5EF4-FFF2-40B4-BE49-F238E27FC236}">
                <a16:creationId xmlns:a16="http://schemas.microsoft.com/office/drawing/2014/main" id="{9151055F-BC62-1C7A-0BE6-0232DFAADABD}"/>
              </a:ext>
            </a:extLst>
          </p:cNvPr>
          <p:cNvSpPr txBox="1">
            <a:spLocks noChangeArrowheads="1"/>
          </p:cNvSpPr>
          <p:nvPr/>
        </p:nvSpPr>
        <p:spPr bwMode="auto">
          <a:xfrm>
            <a:off x="8112127" y="5248276"/>
            <a:ext cx="528637"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a:t>
            </a:r>
          </a:p>
        </p:txBody>
      </p:sp>
      <p:sp>
        <p:nvSpPr>
          <p:cNvPr id="1052702" name="Freeform 30">
            <a:extLst>
              <a:ext uri="{FF2B5EF4-FFF2-40B4-BE49-F238E27FC236}">
                <a16:creationId xmlns:a16="http://schemas.microsoft.com/office/drawing/2014/main" id="{5341B4EC-279F-2FDE-472C-12AF3D4FAD5D}"/>
              </a:ext>
            </a:extLst>
          </p:cNvPr>
          <p:cNvSpPr>
            <a:spLocks/>
          </p:cNvSpPr>
          <p:nvPr/>
        </p:nvSpPr>
        <p:spPr bwMode="auto">
          <a:xfrm>
            <a:off x="6835777" y="3768725"/>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03" name="Freeform 31">
            <a:extLst>
              <a:ext uri="{FF2B5EF4-FFF2-40B4-BE49-F238E27FC236}">
                <a16:creationId xmlns:a16="http://schemas.microsoft.com/office/drawing/2014/main" id="{AEB222C2-FFFE-A1E8-ECD4-801A27D28048}"/>
              </a:ext>
            </a:extLst>
          </p:cNvPr>
          <p:cNvSpPr>
            <a:spLocks/>
          </p:cNvSpPr>
          <p:nvPr/>
        </p:nvSpPr>
        <p:spPr bwMode="auto">
          <a:xfrm>
            <a:off x="7513639" y="4349750"/>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04" name="Freeform 32">
            <a:extLst>
              <a:ext uri="{FF2B5EF4-FFF2-40B4-BE49-F238E27FC236}">
                <a16:creationId xmlns:a16="http://schemas.microsoft.com/office/drawing/2014/main" id="{FFFB98E0-1ECB-2BA1-BE28-B772E3925503}"/>
              </a:ext>
            </a:extLst>
          </p:cNvPr>
          <p:cNvSpPr>
            <a:spLocks/>
          </p:cNvSpPr>
          <p:nvPr/>
        </p:nvSpPr>
        <p:spPr bwMode="auto">
          <a:xfrm>
            <a:off x="8124827" y="4859338"/>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12" name="Text Box 40">
            <a:extLst>
              <a:ext uri="{FF2B5EF4-FFF2-40B4-BE49-F238E27FC236}">
                <a16:creationId xmlns:a16="http://schemas.microsoft.com/office/drawing/2014/main" id="{42C3A25B-209F-C40A-EC57-0587F6C7863A}"/>
              </a:ext>
            </a:extLst>
          </p:cNvPr>
          <p:cNvSpPr txBox="1">
            <a:spLocks noChangeArrowheads="1"/>
          </p:cNvSpPr>
          <p:nvPr/>
        </p:nvSpPr>
        <p:spPr bwMode="auto">
          <a:xfrm>
            <a:off x="8443914" y="4098926"/>
            <a:ext cx="530225" cy="46037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R</a:t>
            </a:r>
          </a:p>
        </p:txBody>
      </p:sp>
      <p:sp>
        <p:nvSpPr>
          <p:cNvPr id="1052713" name="Text Box 41">
            <a:extLst>
              <a:ext uri="{FF2B5EF4-FFF2-40B4-BE49-F238E27FC236}">
                <a16:creationId xmlns:a16="http://schemas.microsoft.com/office/drawing/2014/main" id="{19D2966B-372F-15D2-9D28-59211DA04B62}"/>
              </a:ext>
            </a:extLst>
          </p:cNvPr>
          <p:cNvSpPr txBox="1">
            <a:spLocks noChangeArrowheads="1"/>
          </p:cNvSpPr>
          <p:nvPr/>
        </p:nvSpPr>
        <p:spPr bwMode="auto">
          <a:xfrm>
            <a:off x="9077326" y="4625975"/>
            <a:ext cx="571500" cy="477838"/>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D</a:t>
            </a:r>
          </a:p>
        </p:txBody>
      </p:sp>
      <p:sp>
        <p:nvSpPr>
          <p:cNvPr id="1052714" name="Text Box 42">
            <a:extLst>
              <a:ext uri="{FF2B5EF4-FFF2-40B4-BE49-F238E27FC236}">
                <a16:creationId xmlns:a16="http://schemas.microsoft.com/office/drawing/2014/main" id="{7AC7CA6E-F5B9-18A7-F711-4A77C6A4B0FD}"/>
              </a:ext>
            </a:extLst>
          </p:cNvPr>
          <p:cNvSpPr txBox="1">
            <a:spLocks noChangeArrowheads="1"/>
          </p:cNvSpPr>
          <p:nvPr/>
        </p:nvSpPr>
        <p:spPr bwMode="auto">
          <a:xfrm>
            <a:off x="9750427" y="5183188"/>
            <a:ext cx="523875" cy="430212"/>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a:t>
            </a:r>
          </a:p>
        </p:txBody>
      </p:sp>
      <p:sp>
        <p:nvSpPr>
          <p:cNvPr id="1052715" name="Text Box 43">
            <a:extLst>
              <a:ext uri="{FF2B5EF4-FFF2-40B4-BE49-F238E27FC236}">
                <a16:creationId xmlns:a16="http://schemas.microsoft.com/office/drawing/2014/main" id="{C216AB13-57C1-A05D-7C6A-644B70C90E78}"/>
              </a:ext>
            </a:extLst>
          </p:cNvPr>
          <p:cNvSpPr txBox="1">
            <a:spLocks noChangeArrowheads="1"/>
          </p:cNvSpPr>
          <p:nvPr/>
        </p:nvSpPr>
        <p:spPr bwMode="auto">
          <a:xfrm>
            <a:off x="10375902" y="5695951"/>
            <a:ext cx="528637"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a:t>
            </a:r>
          </a:p>
        </p:txBody>
      </p:sp>
      <p:sp>
        <p:nvSpPr>
          <p:cNvPr id="1052716" name="Freeform 44">
            <a:extLst>
              <a:ext uri="{FF2B5EF4-FFF2-40B4-BE49-F238E27FC236}">
                <a16:creationId xmlns:a16="http://schemas.microsoft.com/office/drawing/2014/main" id="{B105A0C8-20D8-137E-C6D7-F94202C3D9AA}"/>
              </a:ext>
            </a:extLst>
          </p:cNvPr>
          <p:cNvSpPr>
            <a:spLocks/>
          </p:cNvSpPr>
          <p:nvPr/>
        </p:nvSpPr>
        <p:spPr bwMode="auto">
          <a:xfrm>
            <a:off x="9099552" y="4216400"/>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17" name="Freeform 45">
            <a:extLst>
              <a:ext uri="{FF2B5EF4-FFF2-40B4-BE49-F238E27FC236}">
                <a16:creationId xmlns:a16="http://schemas.microsoft.com/office/drawing/2014/main" id="{430D650E-A07B-22F2-B93B-ECAE93600972}"/>
              </a:ext>
            </a:extLst>
          </p:cNvPr>
          <p:cNvSpPr>
            <a:spLocks/>
          </p:cNvSpPr>
          <p:nvPr/>
        </p:nvSpPr>
        <p:spPr bwMode="auto">
          <a:xfrm>
            <a:off x="9777414" y="4797425"/>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18" name="Freeform 46">
            <a:extLst>
              <a:ext uri="{FF2B5EF4-FFF2-40B4-BE49-F238E27FC236}">
                <a16:creationId xmlns:a16="http://schemas.microsoft.com/office/drawing/2014/main" id="{734E5F43-1EA6-6EB0-F1EB-4DA7FD7626C3}"/>
              </a:ext>
            </a:extLst>
          </p:cNvPr>
          <p:cNvSpPr>
            <a:spLocks/>
          </p:cNvSpPr>
          <p:nvPr/>
        </p:nvSpPr>
        <p:spPr bwMode="auto">
          <a:xfrm>
            <a:off x="10388602" y="5307013"/>
            <a:ext cx="257175" cy="355600"/>
          </a:xfrm>
          <a:custGeom>
            <a:avLst/>
            <a:gdLst/>
            <a:ahLst/>
            <a:cxnLst>
              <a:cxn ang="0">
                <a:pos x="0" y="32"/>
              </a:cxn>
              <a:cxn ang="0">
                <a:pos x="136" y="32"/>
              </a:cxn>
              <a:cxn ang="0">
                <a:pos x="158" y="224"/>
              </a:cxn>
            </a:cxnLst>
            <a:rect l="0" t="0" r="r" b="b"/>
            <a:pathLst>
              <a:path w="162" h="224">
                <a:moveTo>
                  <a:pt x="0" y="32"/>
                </a:moveTo>
                <a:cubicBezTo>
                  <a:pt x="55" y="16"/>
                  <a:pt x="110" y="0"/>
                  <a:pt x="136" y="32"/>
                </a:cubicBezTo>
                <a:cubicBezTo>
                  <a:pt x="162" y="64"/>
                  <a:pt x="160" y="144"/>
                  <a:pt x="158" y="224"/>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19" name="Freeform 47">
            <a:extLst>
              <a:ext uri="{FF2B5EF4-FFF2-40B4-BE49-F238E27FC236}">
                <a16:creationId xmlns:a16="http://schemas.microsoft.com/office/drawing/2014/main" id="{06EBB9DC-D439-F8AE-DF69-68E5272D52A6}"/>
              </a:ext>
            </a:extLst>
          </p:cNvPr>
          <p:cNvSpPr>
            <a:spLocks/>
          </p:cNvSpPr>
          <p:nvPr/>
        </p:nvSpPr>
        <p:spPr bwMode="auto">
          <a:xfrm>
            <a:off x="3463927" y="3294064"/>
            <a:ext cx="833437" cy="1781175"/>
          </a:xfrm>
          <a:custGeom>
            <a:avLst/>
            <a:gdLst/>
            <a:ahLst/>
            <a:cxnLst>
              <a:cxn ang="0">
                <a:pos x="131" y="931"/>
              </a:cxn>
              <a:cxn ang="0">
                <a:pos x="204" y="1088"/>
              </a:cxn>
              <a:cxn ang="0">
                <a:pos x="456" y="1056"/>
              </a:cxn>
              <a:cxn ang="0">
                <a:pos x="487" y="690"/>
              </a:cxn>
              <a:cxn ang="0">
                <a:pos x="466" y="459"/>
              </a:cxn>
              <a:cxn ang="0">
                <a:pos x="131" y="250"/>
              </a:cxn>
              <a:cxn ang="0">
                <a:pos x="16" y="40"/>
              </a:cxn>
              <a:cxn ang="0">
                <a:pos x="225" y="9"/>
              </a:cxn>
            </a:cxnLst>
            <a:rect l="0" t="0" r="r" b="b"/>
            <a:pathLst>
              <a:path w="525" h="1122">
                <a:moveTo>
                  <a:pt x="131" y="931"/>
                </a:moveTo>
                <a:cubicBezTo>
                  <a:pt x="140" y="999"/>
                  <a:pt x="150" y="1067"/>
                  <a:pt x="204" y="1088"/>
                </a:cubicBezTo>
                <a:cubicBezTo>
                  <a:pt x="258" y="1109"/>
                  <a:pt x="409" y="1122"/>
                  <a:pt x="456" y="1056"/>
                </a:cubicBezTo>
                <a:cubicBezTo>
                  <a:pt x="503" y="990"/>
                  <a:pt x="485" y="789"/>
                  <a:pt x="487" y="690"/>
                </a:cubicBezTo>
                <a:cubicBezTo>
                  <a:pt x="489" y="591"/>
                  <a:pt x="525" y="532"/>
                  <a:pt x="466" y="459"/>
                </a:cubicBezTo>
                <a:cubicBezTo>
                  <a:pt x="407" y="386"/>
                  <a:pt x="206" y="320"/>
                  <a:pt x="131" y="250"/>
                </a:cubicBezTo>
                <a:cubicBezTo>
                  <a:pt x="56" y="180"/>
                  <a:pt x="0" y="80"/>
                  <a:pt x="16" y="40"/>
                </a:cubicBezTo>
                <a:cubicBezTo>
                  <a:pt x="32" y="0"/>
                  <a:pt x="128" y="4"/>
                  <a:pt x="225" y="9"/>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20" name="Freeform 48">
            <a:extLst>
              <a:ext uri="{FF2B5EF4-FFF2-40B4-BE49-F238E27FC236}">
                <a16:creationId xmlns:a16="http://schemas.microsoft.com/office/drawing/2014/main" id="{278B8B96-5C20-00CE-99D2-36D189A4F893}"/>
              </a:ext>
            </a:extLst>
          </p:cNvPr>
          <p:cNvSpPr>
            <a:spLocks/>
          </p:cNvSpPr>
          <p:nvPr/>
        </p:nvSpPr>
        <p:spPr bwMode="auto">
          <a:xfrm>
            <a:off x="5808663" y="3792539"/>
            <a:ext cx="833438" cy="1781175"/>
          </a:xfrm>
          <a:custGeom>
            <a:avLst/>
            <a:gdLst/>
            <a:ahLst/>
            <a:cxnLst>
              <a:cxn ang="0">
                <a:pos x="131" y="931"/>
              </a:cxn>
              <a:cxn ang="0">
                <a:pos x="204" y="1088"/>
              </a:cxn>
              <a:cxn ang="0">
                <a:pos x="456" y="1056"/>
              </a:cxn>
              <a:cxn ang="0">
                <a:pos x="487" y="690"/>
              </a:cxn>
              <a:cxn ang="0">
                <a:pos x="466" y="459"/>
              </a:cxn>
              <a:cxn ang="0">
                <a:pos x="131" y="250"/>
              </a:cxn>
              <a:cxn ang="0">
                <a:pos x="16" y="40"/>
              </a:cxn>
              <a:cxn ang="0">
                <a:pos x="225" y="9"/>
              </a:cxn>
            </a:cxnLst>
            <a:rect l="0" t="0" r="r" b="b"/>
            <a:pathLst>
              <a:path w="525" h="1122">
                <a:moveTo>
                  <a:pt x="131" y="931"/>
                </a:moveTo>
                <a:cubicBezTo>
                  <a:pt x="140" y="999"/>
                  <a:pt x="150" y="1067"/>
                  <a:pt x="204" y="1088"/>
                </a:cubicBezTo>
                <a:cubicBezTo>
                  <a:pt x="258" y="1109"/>
                  <a:pt x="409" y="1122"/>
                  <a:pt x="456" y="1056"/>
                </a:cubicBezTo>
                <a:cubicBezTo>
                  <a:pt x="503" y="990"/>
                  <a:pt x="485" y="789"/>
                  <a:pt x="487" y="690"/>
                </a:cubicBezTo>
                <a:cubicBezTo>
                  <a:pt x="489" y="591"/>
                  <a:pt x="525" y="532"/>
                  <a:pt x="466" y="459"/>
                </a:cubicBezTo>
                <a:cubicBezTo>
                  <a:pt x="407" y="386"/>
                  <a:pt x="206" y="320"/>
                  <a:pt x="131" y="250"/>
                </a:cubicBezTo>
                <a:cubicBezTo>
                  <a:pt x="56" y="180"/>
                  <a:pt x="0" y="80"/>
                  <a:pt x="16" y="40"/>
                </a:cubicBezTo>
                <a:cubicBezTo>
                  <a:pt x="32" y="0"/>
                  <a:pt x="128" y="4"/>
                  <a:pt x="225" y="9"/>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1052721" name="Freeform 49">
            <a:extLst>
              <a:ext uri="{FF2B5EF4-FFF2-40B4-BE49-F238E27FC236}">
                <a16:creationId xmlns:a16="http://schemas.microsoft.com/office/drawing/2014/main" id="{D503B96E-B1EA-F708-4F8E-B610727A0702}"/>
              </a:ext>
            </a:extLst>
          </p:cNvPr>
          <p:cNvSpPr>
            <a:spLocks/>
          </p:cNvSpPr>
          <p:nvPr/>
        </p:nvSpPr>
        <p:spPr bwMode="auto">
          <a:xfrm>
            <a:off x="8086727" y="4324351"/>
            <a:ext cx="833437" cy="1781175"/>
          </a:xfrm>
          <a:custGeom>
            <a:avLst/>
            <a:gdLst/>
            <a:ahLst/>
            <a:cxnLst>
              <a:cxn ang="0">
                <a:pos x="131" y="931"/>
              </a:cxn>
              <a:cxn ang="0">
                <a:pos x="204" y="1088"/>
              </a:cxn>
              <a:cxn ang="0">
                <a:pos x="456" y="1056"/>
              </a:cxn>
              <a:cxn ang="0">
                <a:pos x="487" y="690"/>
              </a:cxn>
              <a:cxn ang="0">
                <a:pos x="466" y="459"/>
              </a:cxn>
              <a:cxn ang="0">
                <a:pos x="131" y="250"/>
              </a:cxn>
              <a:cxn ang="0">
                <a:pos x="16" y="40"/>
              </a:cxn>
              <a:cxn ang="0">
                <a:pos x="225" y="9"/>
              </a:cxn>
            </a:cxnLst>
            <a:rect l="0" t="0" r="r" b="b"/>
            <a:pathLst>
              <a:path w="525" h="1122">
                <a:moveTo>
                  <a:pt x="131" y="931"/>
                </a:moveTo>
                <a:cubicBezTo>
                  <a:pt x="140" y="999"/>
                  <a:pt x="150" y="1067"/>
                  <a:pt x="204" y="1088"/>
                </a:cubicBezTo>
                <a:cubicBezTo>
                  <a:pt x="258" y="1109"/>
                  <a:pt x="409" y="1122"/>
                  <a:pt x="456" y="1056"/>
                </a:cubicBezTo>
                <a:cubicBezTo>
                  <a:pt x="503" y="990"/>
                  <a:pt x="485" y="789"/>
                  <a:pt x="487" y="690"/>
                </a:cubicBezTo>
                <a:cubicBezTo>
                  <a:pt x="489" y="591"/>
                  <a:pt x="525" y="532"/>
                  <a:pt x="466" y="459"/>
                </a:cubicBezTo>
                <a:cubicBezTo>
                  <a:pt x="407" y="386"/>
                  <a:pt x="206" y="320"/>
                  <a:pt x="131" y="250"/>
                </a:cubicBezTo>
                <a:cubicBezTo>
                  <a:pt x="56" y="180"/>
                  <a:pt x="0" y="80"/>
                  <a:pt x="16" y="40"/>
                </a:cubicBezTo>
                <a:cubicBezTo>
                  <a:pt x="32" y="0"/>
                  <a:pt x="128" y="4"/>
                  <a:pt x="225" y="9"/>
                </a:cubicBezTo>
              </a:path>
            </a:pathLst>
          </a:custGeom>
          <a:noFill/>
          <a:ln w="57150" cap="flat" cmpd="sng">
            <a:solidFill>
              <a:schemeClr val="hlink"/>
            </a:solidFill>
            <a:prstDash val="solid"/>
            <a:round/>
            <a:headEnd type="none" w="sm" len="sm"/>
            <a:tailEnd type="triangle" w="med" len="med"/>
          </a:ln>
          <a:effectLst>
            <a:outerShdw dist="107763" dir="2700000" algn="ctr" rotWithShape="0">
              <a:schemeClr val="bg2">
                <a:alpha val="50000"/>
              </a:schemeClr>
            </a:outerShdw>
          </a:effectLst>
        </p:spPr>
        <p:txBody>
          <a:bodyPr/>
          <a:lstStyle/>
          <a:p>
            <a:pPr>
              <a:defRPr/>
            </a:pPr>
            <a:endParaRPr lang="cs-CZ">
              <a:latin typeface="Arial" charset="0"/>
            </a:endParaRPr>
          </a:p>
        </p:txBody>
      </p:sp>
      <p:sp>
        <p:nvSpPr>
          <p:cNvPr id="46121" name="Line 50">
            <a:extLst>
              <a:ext uri="{FF2B5EF4-FFF2-40B4-BE49-F238E27FC236}">
                <a16:creationId xmlns:a16="http://schemas.microsoft.com/office/drawing/2014/main" id="{C46C6DB4-B2DC-B65B-B555-33460186258C}"/>
              </a:ext>
            </a:extLst>
          </p:cNvPr>
          <p:cNvSpPr>
            <a:spLocks noChangeShapeType="1"/>
          </p:cNvSpPr>
          <p:nvPr/>
        </p:nvSpPr>
        <p:spPr bwMode="auto">
          <a:xfrm>
            <a:off x="1776413" y="6434138"/>
            <a:ext cx="89281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6122" name="Text Box 51">
            <a:extLst>
              <a:ext uri="{FF2B5EF4-FFF2-40B4-BE49-F238E27FC236}">
                <a16:creationId xmlns:a16="http://schemas.microsoft.com/office/drawing/2014/main" id="{8F679DE8-7C0C-E8AF-4FBC-1158D848B0AA}"/>
              </a:ext>
            </a:extLst>
          </p:cNvPr>
          <p:cNvSpPr txBox="1">
            <a:spLocks noChangeArrowheads="1"/>
          </p:cNvSpPr>
          <p:nvPr/>
        </p:nvSpPr>
        <p:spPr bwMode="auto">
          <a:xfrm>
            <a:off x="5791201" y="5962651"/>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Time</a:t>
            </a:r>
            <a:endParaRPr lang="cs-CZ" altLang="en-US"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1320A43-B330-D609-624C-C6A258D23D7D}"/>
              </a:ext>
            </a:extLst>
          </p:cNvPr>
          <p:cNvSpPr>
            <a:spLocks noGrp="1" noChangeArrowheads="1"/>
          </p:cNvSpPr>
          <p:nvPr>
            <p:ph type="title"/>
          </p:nvPr>
        </p:nvSpPr>
        <p:spPr/>
        <p:txBody>
          <a:bodyPr/>
          <a:lstStyle/>
          <a:p>
            <a:pPr eaLnBrk="1" hangingPunct="1"/>
            <a:r>
              <a:rPr lang="en-US" altLang="en-US"/>
              <a:t>Phases and Milestones</a:t>
            </a:r>
          </a:p>
        </p:txBody>
      </p:sp>
      <p:sp>
        <p:nvSpPr>
          <p:cNvPr id="47107" name="Rectangle 3">
            <a:extLst>
              <a:ext uri="{FF2B5EF4-FFF2-40B4-BE49-F238E27FC236}">
                <a16:creationId xmlns:a16="http://schemas.microsoft.com/office/drawing/2014/main" id="{39568F57-38DE-0D94-E0C1-0D8BFAD8CFFD}"/>
              </a:ext>
            </a:extLst>
          </p:cNvPr>
          <p:cNvSpPr>
            <a:spLocks noGrp="1" noChangeArrowheads="1"/>
          </p:cNvSpPr>
          <p:nvPr>
            <p:ph type="body" idx="1"/>
          </p:nvPr>
        </p:nvSpPr>
        <p:spPr>
          <a:xfrm>
            <a:off x="1639889" y="1470025"/>
            <a:ext cx="8912225" cy="3678238"/>
          </a:xfrm>
        </p:spPr>
        <p:txBody>
          <a:bodyPr/>
          <a:lstStyle/>
          <a:p>
            <a:pPr eaLnBrk="1" hangingPunct="1">
              <a:buFont typeface="Wingdings" panose="05000000000000000000" pitchFamily="2" charset="2"/>
              <a:buNone/>
            </a:pPr>
            <a:r>
              <a:rPr lang="en-US" altLang="en-US"/>
              <a:t>The development cycle is divided in four consecutive phases:</a:t>
            </a:r>
          </a:p>
          <a:p>
            <a:pPr eaLnBrk="1" hangingPunct="1"/>
            <a:r>
              <a:rPr lang="en-US" altLang="en-US">
                <a:solidFill>
                  <a:srgbClr val="000099"/>
                </a:solidFill>
              </a:rPr>
              <a:t>Inception</a:t>
            </a:r>
            <a:r>
              <a:rPr lang="en-US" altLang="en-US"/>
              <a:t>: a good idea is developed into a vision of the end product and the business case for the product is presented.</a:t>
            </a:r>
          </a:p>
          <a:p>
            <a:pPr eaLnBrk="1" hangingPunct="1"/>
            <a:r>
              <a:rPr lang="en-US" altLang="en-US">
                <a:solidFill>
                  <a:srgbClr val="000099"/>
                </a:solidFill>
              </a:rPr>
              <a:t>Elaboration</a:t>
            </a:r>
            <a:r>
              <a:rPr lang="en-US" altLang="en-US"/>
              <a:t>: most of the product requirements are specified and the system architecture is designed.</a:t>
            </a:r>
          </a:p>
          <a:p>
            <a:pPr eaLnBrk="1" hangingPunct="1"/>
            <a:r>
              <a:rPr lang="en-US" altLang="en-US">
                <a:solidFill>
                  <a:srgbClr val="000099"/>
                </a:solidFill>
              </a:rPr>
              <a:t>Construction</a:t>
            </a:r>
            <a:r>
              <a:rPr lang="en-US" altLang="en-US"/>
              <a:t>: the product is built – completed software is added to the skeleton (architecture)</a:t>
            </a:r>
          </a:p>
          <a:p>
            <a:pPr eaLnBrk="1" hangingPunct="1"/>
            <a:r>
              <a:rPr lang="en-US" altLang="en-US">
                <a:solidFill>
                  <a:srgbClr val="000099"/>
                </a:solidFill>
              </a:rPr>
              <a:t>Transition</a:t>
            </a:r>
            <a:r>
              <a:rPr lang="en-US" altLang="en-US"/>
              <a:t>: the product is moved to user community (beta testing, training …)</a:t>
            </a:r>
          </a:p>
        </p:txBody>
      </p:sp>
      <p:sp>
        <p:nvSpPr>
          <p:cNvPr id="1054724" name="Text Box 4">
            <a:extLst>
              <a:ext uri="{FF2B5EF4-FFF2-40B4-BE49-F238E27FC236}">
                <a16:creationId xmlns:a16="http://schemas.microsoft.com/office/drawing/2014/main" id="{D63C98DA-5D2C-0408-B23A-CC4B6A1C6D35}"/>
              </a:ext>
            </a:extLst>
          </p:cNvPr>
          <p:cNvSpPr txBox="1">
            <a:spLocks noChangeArrowheads="1"/>
          </p:cNvSpPr>
          <p:nvPr/>
        </p:nvSpPr>
        <p:spPr bwMode="auto">
          <a:xfrm>
            <a:off x="1584327" y="5364163"/>
            <a:ext cx="1925637" cy="411162"/>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Inception</a:t>
            </a:r>
          </a:p>
        </p:txBody>
      </p:sp>
      <p:sp>
        <p:nvSpPr>
          <p:cNvPr id="1054725" name="Text Box 5">
            <a:extLst>
              <a:ext uri="{FF2B5EF4-FFF2-40B4-BE49-F238E27FC236}">
                <a16:creationId xmlns:a16="http://schemas.microsoft.com/office/drawing/2014/main" id="{0F7CE19C-4CAA-51E7-9818-4C53AAFF2A88}"/>
              </a:ext>
            </a:extLst>
          </p:cNvPr>
          <p:cNvSpPr txBox="1">
            <a:spLocks noChangeArrowheads="1"/>
          </p:cNvSpPr>
          <p:nvPr/>
        </p:nvSpPr>
        <p:spPr bwMode="auto">
          <a:xfrm>
            <a:off x="3965576" y="5364164"/>
            <a:ext cx="1801812" cy="427037"/>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Elaboration</a:t>
            </a:r>
          </a:p>
        </p:txBody>
      </p:sp>
      <p:sp>
        <p:nvSpPr>
          <p:cNvPr id="1054726" name="Text Box 6">
            <a:extLst>
              <a:ext uri="{FF2B5EF4-FFF2-40B4-BE49-F238E27FC236}">
                <a16:creationId xmlns:a16="http://schemas.microsoft.com/office/drawing/2014/main" id="{EF4FD213-A5DE-A674-3B0C-6D0BA109EAD6}"/>
              </a:ext>
            </a:extLst>
          </p:cNvPr>
          <p:cNvSpPr txBox="1">
            <a:spLocks noChangeArrowheads="1"/>
          </p:cNvSpPr>
          <p:nvPr/>
        </p:nvSpPr>
        <p:spPr bwMode="auto">
          <a:xfrm>
            <a:off x="6218238" y="5364163"/>
            <a:ext cx="2103438" cy="430212"/>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Construction</a:t>
            </a:r>
          </a:p>
        </p:txBody>
      </p:sp>
      <p:sp>
        <p:nvSpPr>
          <p:cNvPr id="1054727" name="Text Box 7">
            <a:extLst>
              <a:ext uri="{FF2B5EF4-FFF2-40B4-BE49-F238E27FC236}">
                <a16:creationId xmlns:a16="http://schemas.microsoft.com/office/drawing/2014/main" id="{711D7D2B-DCBC-F558-FFA7-1E7D2928DD92}"/>
              </a:ext>
            </a:extLst>
          </p:cNvPr>
          <p:cNvSpPr txBox="1">
            <a:spLocks noChangeArrowheads="1"/>
          </p:cNvSpPr>
          <p:nvPr/>
        </p:nvSpPr>
        <p:spPr bwMode="auto">
          <a:xfrm>
            <a:off x="8664577" y="5364164"/>
            <a:ext cx="1925637" cy="428625"/>
          </a:xfrm>
          <a:prstGeom prst="rect">
            <a:avLst/>
          </a:prstGeom>
          <a:solidFill>
            <a:schemeClr val="fo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Transition</a:t>
            </a:r>
          </a:p>
        </p:txBody>
      </p:sp>
      <p:sp>
        <p:nvSpPr>
          <p:cNvPr id="47112" name="Line 8">
            <a:extLst>
              <a:ext uri="{FF2B5EF4-FFF2-40B4-BE49-F238E27FC236}">
                <a16:creationId xmlns:a16="http://schemas.microsoft.com/office/drawing/2014/main" id="{CCEE1BEC-669B-5660-C373-CC49E860FE92}"/>
              </a:ext>
            </a:extLst>
          </p:cNvPr>
          <p:cNvSpPr>
            <a:spLocks noChangeShapeType="1"/>
          </p:cNvSpPr>
          <p:nvPr/>
        </p:nvSpPr>
        <p:spPr bwMode="auto">
          <a:xfrm flipV="1">
            <a:off x="1593852" y="5949950"/>
            <a:ext cx="9096375"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7113" name="Text Box 9">
            <a:extLst>
              <a:ext uri="{FF2B5EF4-FFF2-40B4-BE49-F238E27FC236}">
                <a16:creationId xmlns:a16="http://schemas.microsoft.com/office/drawing/2014/main" id="{D69D55BD-01FF-93AF-5F93-2D61C6D66E1F}"/>
              </a:ext>
            </a:extLst>
          </p:cNvPr>
          <p:cNvSpPr txBox="1">
            <a:spLocks noChangeArrowheads="1"/>
          </p:cNvSpPr>
          <p:nvPr/>
        </p:nvSpPr>
        <p:spPr bwMode="auto">
          <a:xfrm>
            <a:off x="1568451" y="60118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Time</a:t>
            </a:r>
            <a:endParaRPr lang="cs-CZ" altLang="en-US" sz="1800"/>
          </a:p>
        </p:txBody>
      </p:sp>
      <p:sp>
        <p:nvSpPr>
          <p:cNvPr id="47114" name="Text Box 10">
            <a:extLst>
              <a:ext uri="{FF2B5EF4-FFF2-40B4-BE49-F238E27FC236}">
                <a16:creationId xmlns:a16="http://schemas.microsoft.com/office/drawing/2014/main" id="{E6A99034-0E12-3A2D-67C6-FB834BCE24B9}"/>
              </a:ext>
            </a:extLst>
          </p:cNvPr>
          <p:cNvSpPr txBox="1">
            <a:spLocks noChangeArrowheads="1"/>
          </p:cNvSpPr>
          <p:nvPr/>
        </p:nvSpPr>
        <p:spPr bwMode="auto">
          <a:xfrm>
            <a:off x="3163888" y="6032500"/>
            <a:ext cx="11572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Lifecycle</a:t>
            </a:r>
          </a:p>
          <a:p>
            <a:pPr eaLnBrk="1" hangingPunct="1"/>
            <a:r>
              <a:rPr lang="en-US" altLang="en-US" sz="1600"/>
              <a:t>Objective </a:t>
            </a:r>
          </a:p>
          <a:p>
            <a:pPr eaLnBrk="1" hangingPunct="1"/>
            <a:r>
              <a:rPr lang="en-US" altLang="en-US" sz="1600"/>
              <a:t>Milestone</a:t>
            </a:r>
            <a:endParaRPr lang="cs-CZ" altLang="en-US" sz="1600"/>
          </a:p>
        </p:txBody>
      </p:sp>
      <p:sp>
        <p:nvSpPr>
          <p:cNvPr id="47115" name="Text Box 14">
            <a:extLst>
              <a:ext uri="{FF2B5EF4-FFF2-40B4-BE49-F238E27FC236}">
                <a16:creationId xmlns:a16="http://schemas.microsoft.com/office/drawing/2014/main" id="{4DF2938E-BC80-72C6-AFD8-A2D0FC91DC0B}"/>
              </a:ext>
            </a:extLst>
          </p:cNvPr>
          <p:cNvSpPr txBox="1">
            <a:spLocks noChangeArrowheads="1"/>
          </p:cNvSpPr>
          <p:nvPr/>
        </p:nvSpPr>
        <p:spPr bwMode="auto">
          <a:xfrm>
            <a:off x="5330827" y="6032500"/>
            <a:ext cx="14382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Lifecycle</a:t>
            </a:r>
          </a:p>
          <a:p>
            <a:pPr eaLnBrk="1" hangingPunct="1"/>
            <a:r>
              <a:rPr lang="en-US" altLang="en-US" sz="1600"/>
              <a:t>Architecture </a:t>
            </a:r>
          </a:p>
          <a:p>
            <a:pPr eaLnBrk="1" hangingPunct="1"/>
            <a:r>
              <a:rPr lang="en-US" altLang="en-US" sz="1600"/>
              <a:t>Milestone</a:t>
            </a:r>
            <a:endParaRPr lang="cs-CZ" altLang="en-US" sz="1600"/>
          </a:p>
        </p:txBody>
      </p:sp>
      <p:sp>
        <p:nvSpPr>
          <p:cNvPr id="47116" name="Text Box 15">
            <a:extLst>
              <a:ext uri="{FF2B5EF4-FFF2-40B4-BE49-F238E27FC236}">
                <a16:creationId xmlns:a16="http://schemas.microsoft.com/office/drawing/2014/main" id="{978CAE45-45BD-BCCE-583E-C1D6E29CF1B1}"/>
              </a:ext>
            </a:extLst>
          </p:cNvPr>
          <p:cNvSpPr txBox="1">
            <a:spLocks noChangeArrowheads="1"/>
          </p:cNvSpPr>
          <p:nvPr/>
        </p:nvSpPr>
        <p:spPr bwMode="auto">
          <a:xfrm>
            <a:off x="7615238" y="6032500"/>
            <a:ext cx="17351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Initial Operation</a:t>
            </a:r>
          </a:p>
          <a:p>
            <a:pPr eaLnBrk="1" hangingPunct="1"/>
            <a:r>
              <a:rPr lang="en-US" altLang="en-US" sz="1600"/>
              <a:t>Capability </a:t>
            </a:r>
          </a:p>
          <a:p>
            <a:pPr eaLnBrk="1" hangingPunct="1"/>
            <a:r>
              <a:rPr lang="en-US" altLang="en-US" sz="1600"/>
              <a:t>Milestone</a:t>
            </a:r>
            <a:endParaRPr lang="cs-CZ" altLang="en-US" sz="1600"/>
          </a:p>
        </p:txBody>
      </p:sp>
      <p:sp>
        <p:nvSpPr>
          <p:cNvPr id="47117" name="Text Box 16">
            <a:extLst>
              <a:ext uri="{FF2B5EF4-FFF2-40B4-BE49-F238E27FC236}">
                <a16:creationId xmlns:a16="http://schemas.microsoft.com/office/drawing/2014/main" id="{6218060B-69CF-6E1B-21D9-2E5BEDE424B0}"/>
              </a:ext>
            </a:extLst>
          </p:cNvPr>
          <p:cNvSpPr txBox="1">
            <a:spLocks noChangeArrowheads="1"/>
          </p:cNvSpPr>
          <p:nvPr/>
        </p:nvSpPr>
        <p:spPr bwMode="auto">
          <a:xfrm>
            <a:off x="9890126" y="6032500"/>
            <a:ext cx="11223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Product</a:t>
            </a:r>
          </a:p>
          <a:p>
            <a:pPr eaLnBrk="1" hangingPunct="1"/>
            <a:r>
              <a:rPr lang="en-US" altLang="en-US" sz="1600"/>
              <a:t>Release </a:t>
            </a:r>
          </a:p>
          <a:p>
            <a:pPr eaLnBrk="1" hangingPunct="1"/>
            <a:r>
              <a:rPr lang="en-US" altLang="en-US" sz="1600"/>
              <a:t>Milestone</a:t>
            </a:r>
            <a:endParaRPr lang="cs-CZ" altLang="en-US" sz="1600"/>
          </a:p>
        </p:txBody>
      </p:sp>
      <p:sp>
        <p:nvSpPr>
          <p:cNvPr id="47118" name="Line 17">
            <a:extLst>
              <a:ext uri="{FF2B5EF4-FFF2-40B4-BE49-F238E27FC236}">
                <a16:creationId xmlns:a16="http://schemas.microsoft.com/office/drawing/2014/main" id="{1FBE89A5-52BC-E5C5-899D-18AE6CD1D458}"/>
              </a:ext>
            </a:extLst>
          </p:cNvPr>
          <p:cNvSpPr>
            <a:spLocks noChangeShapeType="1"/>
          </p:cNvSpPr>
          <p:nvPr/>
        </p:nvSpPr>
        <p:spPr bwMode="auto">
          <a:xfrm>
            <a:off x="3571876" y="5619750"/>
            <a:ext cx="3492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47119" name="Line 18">
            <a:extLst>
              <a:ext uri="{FF2B5EF4-FFF2-40B4-BE49-F238E27FC236}">
                <a16:creationId xmlns:a16="http://schemas.microsoft.com/office/drawing/2014/main" id="{2047BA48-C0E2-00D2-57FD-07A33C71E887}"/>
              </a:ext>
            </a:extLst>
          </p:cNvPr>
          <p:cNvSpPr>
            <a:spLocks noChangeShapeType="1"/>
          </p:cNvSpPr>
          <p:nvPr/>
        </p:nvSpPr>
        <p:spPr bwMode="auto">
          <a:xfrm>
            <a:off x="5849938" y="5602288"/>
            <a:ext cx="3492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47120" name="Line 19">
            <a:extLst>
              <a:ext uri="{FF2B5EF4-FFF2-40B4-BE49-F238E27FC236}">
                <a16:creationId xmlns:a16="http://schemas.microsoft.com/office/drawing/2014/main" id="{E5FD33D5-B74E-F4FE-DC26-6979DA107CD7}"/>
              </a:ext>
            </a:extLst>
          </p:cNvPr>
          <p:cNvSpPr>
            <a:spLocks noChangeShapeType="1"/>
          </p:cNvSpPr>
          <p:nvPr/>
        </p:nvSpPr>
        <p:spPr bwMode="auto">
          <a:xfrm>
            <a:off x="8326438" y="5586413"/>
            <a:ext cx="34925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47121" name="Line 21">
            <a:extLst>
              <a:ext uri="{FF2B5EF4-FFF2-40B4-BE49-F238E27FC236}">
                <a16:creationId xmlns:a16="http://schemas.microsoft.com/office/drawing/2014/main" id="{0FAFCFD5-F484-B72E-16EB-A94A5898FAD4}"/>
              </a:ext>
            </a:extLst>
          </p:cNvPr>
          <p:cNvSpPr>
            <a:spLocks noChangeShapeType="1"/>
          </p:cNvSpPr>
          <p:nvPr/>
        </p:nvSpPr>
        <p:spPr bwMode="auto">
          <a:xfrm>
            <a:off x="3716338" y="5953126"/>
            <a:ext cx="0" cy="142875"/>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7122" name="Line 22">
            <a:extLst>
              <a:ext uri="{FF2B5EF4-FFF2-40B4-BE49-F238E27FC236}">
                <a16:creationId xmlns:a16="http://schemas.microsoft.com/office/drawing/2014/main" id="{41FE9120-C424-4867-DF3D-DFACEEBF552D}"/>
              </a:ext>
            </a:extLst>
          </p:cNvPr>
          <p:cNvSpPr>
            <a:spLocks noChangeShapeType="1"/>
          </p:cNvSpPr>
          <p:nvPr/>
        </p:nvSpPr>
        <p:spPr bwMode="auto">
          <a:xfrm>
            <a:off x="5989638" y="5969001"/>
            <a:ext cx="0" cy="142875"/>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7123" name="Line 23">
            <a:extLst>
              <a:ext uri="{FF2B5EF4-FFF2-40B4-BE49-F238E27FC236}">
                <a16:creationId xmlns:a16="http://schemas.microsoft.com/office/drawing/2014/main" id="{95400FF8-6DB0-E7B2-1C65-18B311EC47E2}"/>
              </a:ext>
            </a:extLst>
          </p:cNvPr>
          <p:cNvSpPr>
            <a:spLocks noChangeShapeType="1"/>
          </p:cNvSpPr>
          <p:nvPr/>
        </p:nvSpPr>
        <p:spPr bwMode="auto">
          <a:xfrm>
            <a:off x="8485188" y="5959476"/>
            <a:ext cx="0" cy="142875"/>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47124" name="Line 24">
            <a:extLst>
              <a:ext uri="{FF2B5EF4-FFF2-40B4-BE49-F238E27FC236}">
                <a16:creationId xmlns:a16="http://schemas.microsoft.com/office/drawing/2014/main" id="{C3599F16-9B4C-9122-92AF-5A672C9310A2}"/>
              </a:ext>
            </a:extLst>
          </p:cNvPr>
          <p:cNvSpPr>
            <a:spLocks noChangeShapeType="1"/>
          </p:cNvSpPr>
          <p:nvPr/>
        </p:nvSpPr>
        <p:spPr bwMode="auto">
          <a:xfrm>
            <a:off x="10510838" y="5946776"/>
            <a:ext cx="0" cy="142875"/>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9AF96C0-BDE2-27A5-F735-F454A1831C37}"/>
              </a:ext>
            </a:extLst>
          </p:cNvPr>
          <p:cNvSpPr>
            <a:spLocks noGrp="1" noChangeArrowheads="1"/>
          </p:cNvSpPr>
          <p:nvPr>
            <p:ph type="title"/>
          </p:nvPr>
        </p:nvSpPr>
        <p:spPr/>
        <p:txBody>
          <a:bodyPr/>
          <a:lstStyle/>
          <a:p>
            <a:pPr eaLnBrk="1" hangingPunct="1"/>
            <a:r>
              <a:rPr lang="en-US" altLang="en-US"/>
              <a:t>Development Cycle</a:t>
            </a:r>
          </a:p>
        </p:txBody>
      </p:sp>
      <p:sp>
        <p:nvSpPr>
          <p:cNvPr id="48131" name="Rectangle 3">
            <a:extLst>
              <a:ext uri="{FF2B5EF4-FFF2-40B4-BE49-F238E27FC236}">
                <a16:creationId xmlns:a16="http://schemas.microsoft.com/office/drawing/2014/main" id="{FD818909-D3B8-46B6-BB30-863F9505BD67}"/>
              </a:ext>
            </a:extLst>
          </p:cNvPr>
          <p:cNvSpPr>
            <a:spLocks noGrp="1" noChangeArrowheads="1"/>
          </p:cNvSpPr>
          <p:nvPr>
            <p:ph type="body" idx="1"/>
          </p:nvPr>
        </p:nvSpPr>
        <p:spPr>
          <a:xfrm>
            <a:off x="1639889" y="2749551"/>
            <a:ext cx="8912225" cy="3381375"/>
          </a:xfrm>
        </p:spPr>
        <p:txBody>
          <a:bodyPr/>
          <a:lstStyle/>
          <a:p>
            <a:pPr eaLnBrk="1" hangingPunct="1"/>
            <a:r>
              <a:rPr lang="en-US" altLang="en-US"/>
              <a:t>Initial development cycle – a software product is created</a:t>
            </a:r>
          </a:p>
          <a:p>
            <a:pPr eaLnBrk="1" hangingPunct="1"/>
            <a:r>
              <a:rPr lang="en-US" altLang="en-US"/>
              <a:t>Evolution cycles – a product evolves into its next generation by repetition of the sequences of inception, elaboration, construction, and transition phases.</a:t>
            </a:r>
          </a:p>
          <a:p>
            <a:pPr eaLnBrk="1" hangingPunct="1"/>
            <a:r>
              <a:rPr lang="en-US" altLang="en-US"/>
              <a:t>Cycles may overlap slightly: the inception and elaboration phase may begin during the final part of the transition phase of the previous cycle.</a:t>
            </a:r>
          </a:p>
        </p:txBody>
      </p:sp>
      <p:sp>
        <p:nvSpPr>
          <p:cNvPr id="48132" name="Text Box 4">
            <a:extLst>
              <a:ext uri="{FF2B5EF4-FFF2-40B4-BE49-F238E27FC236}">
                <a16:creationId xmlns:a16="http://schemas.microsoft.com/office/drawing/2014/main" id="{65010889-3C76-6CCD-A430-85C6735A8A56}"/>
              </a:ext>
            </a:extLst>
          </p:cNvPr>
          <p:cNvSpPr txBox="1">
            <a:spLocks noChangeArrowheads="1"/>
          </p:cNvSpPr>
          <p:nvPr/>
        </p:nvSpPr>
        <p:spPr bwMode="auto">
          <a:xfrm>
            <a:off x="1616076" y="1487489"/>
            <a:ext cx="840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Each cycle results in a new release of the system, and each is a product ready for delivery.  This product has to accommodate the specified needs.  </a:t>
            </a:r>
          </a:p>
        </p:txBody>
      </p:sp>
      <p:sp>
        <p:nvSpPr>
          <p:cNvPr id="48133" name="Rectangle 5">
            <a:extLst>
              <a:ext uri="{FF2B5EF4-FFF2-40B4-BE49-F238E27FC236}">
                <a16:creationId xmlns:a16="http://schemas.microsoft.com/office/drawing/2014/main" id="{915FB6F6-89D7-F8FC-D9D1-9FEC17F80104}"/>
              </a:ext>
            </a:extLst>
          </p:cNvPr>
          <p:cNvSpPr>
            <a:spLocks noChangeArrowheads="1"/>
          </p:cNvSpPr>
          <p:nvPr/>
        </p:nvSpPr>
        <p:spPr bwMode="auto">
          <a:xfrm>
            <a:off x="3290888" y="5732464"/>
            <a:ext cx="647700" cy="631825"/>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a:t>I</a:t>
            </a:r>
          </a:p>
          <a:p>
            <a:pPr eaLnBrk="1" hangingPunct="1"/>
            <a:r>
              <a:rPr lang="en-US" altLang="en-US"/>
              <a:t>10%</a:t>
            </a:r>
          </a:p>
        </p:txBody>
      </p:sp>
      <p:sp>
        <p:nvSpPr>
          <p:cNvPr id="48134" name="Rectangle 7">
            <a:extLst>
              <a:ext uri="{FF2B5EF4-FFF2-40B4-BE49-F238E27FC236}">
                <a16:creationId xmlns:a16="http://schemas.microsoft.com/office/drawing/2014/main" id="{ACCB5248-BDE4-FA8A-1532-CAF0106CD306}"/>
              </a:ext>
            </a:extLst>
          </p:cNvPr>
          <p:cNvSpPr>
            <a:spLocks noChangeArrowheads="1"/>
          </p:cNvSpPr>
          <p:nvPr/>
        </p:nvSpPr>
        <p:spPr bwMode="auto">
          <a:xfrm>
            <a:off x="3925889" y="5732464"/>
            <a:ext cx="1495425" cy="631825"/>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a:t>E</a:t>
            </a:r>
          </a:p>
          <a:p>
            <a:pPr eaLnBrk="1" hangingPunct="1"/>
            <a:r>
              <a:rPr lang="en-US" altLang="en-US"/>
              <a:t>30%</a:t>
            </a:r>
          </a:p>
        </p:txBody>
      </p:sp>
      <p:sp>
        <p:nvSpPr>
          <p:cNvPr id="48135" name="Rectangle 8">
            <a:extLst>
              <a:ext uri="{FF2B5EF4-FFF2-40B4-BE49-F238E27FC236}">
                <a16:creationId xmlns:a16="http://schemas.microsoft.com/office/drawing/2014/main" id="{EDD5F353-1870-B14E-5799-3D8289E4138B}"/>
              </a:ext>
            </a:extLst>
          </p:cNvPr>
          <p:cNvSpPr>
            <a:spLocks noChangeArrowheads="1"/>
          </p:cNvSpPr>
          <p:nvPr/>
        </p:nvSpPr>
        <p:spPr bwMode="auto">
          <a:xfrm>
            <a:off x="5421314" y="5732464"/>
            <a:ext cx="2390775" cy="631825"/>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a:t>C</a:t>
            </a:r>
          </a:p>
          <a:p>
            <a:pPr eaLnBrk="1" hangingPunct="1"/>
            <a:r>
              <a:rPr lang="en-US" altLang="en-US"/>
              <a:t>50%</a:t>
            </a:r>
          </a:p>
        </p:txBody>
      </p:sp>
      <p:sp>
        <p:nvSpPr>
          <p:cNvPr id="48136" name="Rectangle 9">
            <a:extLst>
              <a:ext uri="{FF2B5EF4-FFF2-40B4-BE49-F238E27FC236}">
                <a16:creationId xmlns:a16="http://schemas.microsoft.com/office/drawing/2014/main" id="{1B051E11-1733-6DBF-8B6B-C5A888EB2AC6}"/>
              </a:ext>
            </a:extLst>
          </p:cNvPr>
          <p:cNvSpPr>
            <a:spLocks noChangeArrowheads="1"/>
          </p:cNvSpPr>
          <p:nvPr/>
        </p:nvSpPr>
        <p:spPr bwMode="auto">
          <a:xfrm>
            <a:off x="7812088" y="5732464"/>
            <a:ext cx="647700" cy="631825"/>
          </a:xfrm>
          <a:prstGeom prst="rect">
            <a:avLst/>
          </a:prstGeom>
          <a:solidFill>
            <a:schemeClr val="folHlink"/>
          </a:solidFill>
          <a:ln w="12700">
            <a:solidFill>
              <a:schemeClr val="tx1"/>
            </a:solidFill>
            <a:miter lim="800000"/>
            <a:headEnd type="none" w="sm" len="sm"/>
            <a:tailEnd type="none" w="sm" len="sm"/>
          </a:ln>
        </p:spPr>
        <p:txBody>
          <a:bodyPr wrap="none" anchor="ct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a:t>T</a:t>
            </a:r>
          </a:p>
          <a:p>
            <a:pPr eaLnBrk="1" hangingPunct="1"/>
            <a:r>
              <a:rPr lang="en-US" altLang="en-US"/>
              <a:t>10%</a:t>
            </a:r>
          </a:p>
        </p:txBody>
      </p:sp>
      <p:sp>
        <p:nvSpPr>
          <p:cNvPr id="48137" name="Text Box 10">
            <a:extLst>
              <a:ext uri="{FF2B5EF4-FFF2-40B4-BE49-F238E27FC236}">
                <a16:creationId xmlns:a16="http://schemas.microsoft.com/office/drawing/2014/main" id="{E707AB36-092C-2FE5-86D3-C668D63B8B8A}"/>
              </a:ext>
            </a:extLst>
          </p:cNvPr>
          <p:cNvSpPr txBox="1">
            <a:spLocks noChangeArrowheads="1"/>
          </p:cNvSpPr>
          <p:nvPr/>
        </p:nvSpPr>
        <p:spPr bwMode="auto">
          <a:xfrm>
            <a:off x="3281363" y="6372226"/>
            <a:ext cx="522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Typical time line for initial development cycles</a:t>
            </a:r>
            <a:endParaRPr lang="cs-CZ" altLang="en-US"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B8AD4E13-42B9-CE43-6304-52BCF6E87FEF}"/>
              </a:ext>
            </a:extLst>
          </p:cNvPr>
          <p:cNvSpPr>
            <a:spLocks noGrp="1" noChangeArrowheads="1"/>
          </p:cNvSpPr>
          <p:nvPr>
            <p:ph type="title"/>
          </p:nvPr>
        </p:nvSpPr>
        <p:spPr/>
        <p:txBody>
          <a:bodyPr/>
          <a:lstStyle/>
          <a:p>
            <a:pPr eaLnBrk="1" hangingPunct="1"/>
            <a:r>
              <a:rPr lang="en-US" altLang="en-US"/>
              <a:t>Phases and Iterations</a:t>
            </a:r>
          </a:p>
        </p:txBody>
      </p:sp>
      <p:sp>
        <p:nvSpPr>
          <p:cNvPr id="49155" name="Text Box 5">
            <a:extLst>
              <a:ext uri="{FF2B5EF4-FFF2-40B4-BE49-F238E27FC236}">
                <a16:creationId xmlns:a16="http://schemas.microsoft.com/office/drawing/2014/main" id="{A08DB439-760E-5CED-C296-59AF6042FBFE}"/>
              </a:ext>
            </a:extLst>
          </p:cNvPr>
          <p:cNvSpPr txBox="1">
            <a:spLocks noChangeArrowheads="1"/>
          </p:cNvSpPr>
          <p:nvPr/>
        </p:nvSpPr>
        <p:spPr bwMode="auto">
          <a:xfrm>
            <a:off x="1616076" y="1487489"/>
            <a:ext cx="8407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a:t>Each phase can be further broken down into iterations. An iteration is a complete development loop resulting in a release (internal or external) of an executable product, a subset of the final product under development, which grows incrementally from iteration to iteration to become the final system.</a:t>
            </a:r>
          </a:p>
        </p:txBody>
      </p:sp>
      <p:sp>
        <p:nvSpPr>
          <p:cNvPr id="1056774" name="Text Box 6">
            <a:extLst>
              <a:ext uri="{FF2B5EF4-FFF2-40B4-BE49-F238E27FC236}">
                <a16:creationId xmlns:a16="http://schemas.microsoft.com/office/drawing/2014/main" id="{BDFA5C50-93EB-0671-0308-45DEA789CF7C}"/>
              </a:ext>
            </a:extLst>
          </p:cNvPr>
          <p:cNvSpPr txBox="1">
            <a:spLocks noChangeArrowheads="1"/>
          </p:cNvSpPr>
          <p:nvPr/>
        </p:nvSpPr>
        <p:spPr bwMode="auto">
          <a:xfrm>
            <a:off x="1619252" y="4610101"/>
            <a:ext cx="1411287" cy="411163"/>
          </a:xfrm>
          <a:prstGeom prst="rect">
            <a:avLst/>
          </a:prstGeom>
          <a:solidFill>
            <a:schemeClr va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Inception</a:t>
            </a:r>
          </a:p>
        </p:txBody>
      </p:sp>
      <p:sp>
        <p:nvSpPr>
          <p:cNvPr id="1056775" name="Text Box 7">
            <a:extLst>
              <a:ext uri="{FF2B5EF4-FFF2-40B4-BE49-F238E27FC236}">
                <a16:creationId xmlns:a16="http://schemas.microsoft.com/office/drawing/2014/main" id="{4998DC06-C0EB-F593-CE8A-74BCC1EEA899}"/>
              </a:ext>
            </a:extLst>
          </p:cNvPr>
          <p:cNvSpPr txBox="1">
            <a:spLocks noChangeArrowheads="1"/>
          </p:cNvSpPr>
          <p:nvPr/>
        </p:nvSpPr>
        <p:spPr bwMode="auto">
          <a:xfrm>
            <a:off x="3332163" y="4610100"/>
            <a:ext cx="2184400" cy="427038"/>
          </a:xfrm>
          <a:prstGeom prst="rect">
            <a:avLst/>
          </a:prstGeom>
          <a:solidFill>
            <a:schemeClr va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Elaboration</a:t>
            </a:r>
          </a:p>
        </p:txBody>
      </p:sp>
      <p:sp>
        <p:nvSpPr>
          <p:cNvPr id="1056776" name="Text Box 8">
            <a:extLst>
              <a:ext uri="{FF2B5EF4-FFF2-40B4-BE49-F238E27FC236}">
                <a16:creationId xmlns:a16="http://schemas.microsoft.com/office/drawing/2014/main" id="{F57A5823-29D3-B615-0777-BE93BB1E650E}"/>
              </a:ext>
            </a:extLst>
          </p:cNvPr>
          <p:cNvSpPr txBox="1">
            <a:spLocks noChangeArrowheads="1"/>
          </p:cNvSpPr>
          <p:nvPr/>
        </p:nvSpPr>
        <p:spPr bwMode="auto">
          <a:xfrm>
            <a:off x="5786439" y="4610101"/>
            <a:ext cx="3135313" cy="430213"/>
          </a:xfrm>
          <a:prstGeom prst="rect">
            <a:avLst/>
          </a:prstGeom>
          <a:solidFill>
            <a:schemeClr va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Construction</a:t>
            </a:r>
          </a:p>
        </p:txBody>
      </p:sp>
      <p:sp>
        <p:nvSpPr>
          <p:cNvPr id="1056777" name="Text Box 9">
            <a:extLst>
              <a:ext uri="{FF2B5EF4-FFF2-40B4-BE49-F238E27FC236}">
                <a16:creationId xmlns:a16="http://schemas.microsoft.com/office/drawing/2014/main" id="{25A6FCFF-5B0B-A6E7-47C9-E1C775FF8301}"/>
              </a:ext>
            </a:extLst>
          </p:cNvPr>
          <p:cNvSpPr txBox="1">
            <a:spLocks noChangeArrowheads="1"/>
          </p:cNvSpPr>
          <p:nvPr/>
        </p:nvSpPr>
        <p:spPr bwMode="auto">
          <a:xfrm>
            <a:off x="9180514" y="4610101"/>
            <a:ext cx="1444625" cy="428625"/>
          </a:xfrm>
          <a:prstGeom prst="rect">
            <a:avLst/>
          </a:prstGeom>
          <a:solidFill>
            <a:schemeClr val="hlink"/>
          </a:solidFill>
          <a:ln w="12700" algn="ctr">
            <a:solidFill>
              <a:schemeClr val="tx1"/>
            </a:solidFill>
            <a:miter lim="800000"/>
            <a:headEnd type="none" w="sm" len="sm"/>
            <a:tailEnd type="none" w="sm" len="sm"/>
          </a:ln>
          <a:effectLst>
            <a:outerShdw dist="107763" dir="2700000" algn="ctr" rotWithShape="0">
              <a:schemeClr val="bg2">
                <a:alpha val="50000"/>
              </a:schemeClr>
            </a:outerShdw>
          </a:effectLst>
        </p:spPr>
        <p:txBody>
          <a:bodyPr/>
          <a:lstStyle/>
          <a:p>
            <a:pPr>
              <a:defRPr/>
            </a:pPr>
            <a:r>
              <a:rPr lang="en-US">
                <a:latin typeface="Arial" charset="0"/>
              </a:rPr>
              <a:t>Transition</a:t>
            </a:r>
          </a:p>
        </p:txBody>
      </p:sp>
      <p:sp>
        <p:nvSpPr>
          <p:cNvPr id="49160" name="Line 10">
            <a:extLst>
              <a:ext uri="{FF2B5EF4-FFF2-40B4-BE49-F238E27FC236}">
                <a16:creationId xmlns:a16="http://schemas.microsoft.com/office/drawing/2014/main" id="{63AF4568-D3DC-C78A-FC8F-5AFEF7EC1F57}"/>
              </a:ext>
            </a:extLst>
          </p:cNvPr>
          <p:cNvSpPr>
            <a:spLocks noChangeShapeType="1"/>
          </p:cNvSpPr>
          <p:nvPr/>
        </p:nvSpPr>
        <p:spPr bwMode="auto">
          <a:xfrm flipV="1">
            <a:off x="1628777" y="5195889"/>
            <a:ext cx="9096375" cy="15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61" name="Text Box 11">
            <a:extLst>
              <a:ext uri="{FF2B5EF4-FFF2-40B4-BE49-F238E27FC236}">
                <a16:creationId xmlns:a16="http://schemas.microsoft.com/office/drawing/2014/main" id="{F7CB9234-B54C-F4BA-520C-73B38BC14F2D}"/>
              </a:ext>
            </a:extLst>
          </p:cNvPr>
          <p:cNvSpPr txBox="1">
            <a:spLocks noChangeArrowheads="1"/>
          </p:cNvSpPr>
          <p:nvPr/>
        </p:nvSpPr>
        <p:spPr bwMode="auto">
          <a:xfrm>
            <a:off x="1144588" y="5240338"/>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800"/>
              <a:t>Time</a:t>
            </a:r>
            <a:endParaRPr lang="cs-CZ" altLang="en-US" sz="1800"/>
          </a:p>
        </p:txBody>
      </p:sp>
      <p:sp>
        <p:nvSpPr>
          <p:cNvPr id="49162" name="Text Box 12">
            <a:extLst>
              <a:ext uri="{FF2B5EF4-FFF2-40B4-BE49-F238E27FC236}">
                <a16:creationId xmlns:a16="http://schemas.microsoft.com/office/drawing/2014/main" id="{F4CD4A6D-EF64-045E-F28E-3F5CEEB057B6}"/>
              </a:ext>
            </a:extLst>
          </p:cNvPr>
          <p:cNvSpPr txBox="1">
            <a:spLocks noChangeArrowheads="1"/>
          </p:cNvSpPr>
          <p:nvPr/>
        </p:nvSpPr>
        <p:spPr bwMode="auto">
          <a:xfrm>
            <a:off x="2890839" y="4132263"/>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LCO</a:t>
            </a:r>
            <a:endParaRPr lang="cs-CZ" altLang="en-US" sz="1600"/>
          </a:p>
        </p:txBody>
      </p:sp>
      <p:sp>
        <p:nvSpPr>
          <p:cNvPr id="49163" name="Text Box 13">
            <a:extLst>
              <a:ext uri="{FF2B5EF4-FFF2-40B4-BE49-F238E27FC236}">
                <a16:creationId xmlns:a16="http://schemas.microsoft.com/office/drawing/2014/main" id="{608AB83E-458D-9661-345E-6352B91D8162}"/>
              </a:ext>
            </a:extLst>
          </p:cNvPr>
          <p:cNvSpPr txBox="1">
            <a:spLocks noChangeArrowheads="1"/>
          </p:cNvSpPr>
          <p:nvPr/>
        </p:nvSpPr>
        <p:spPr bwMode="auto">
          <a:xfrm>
            <a:off x="5353052" y="4181475"/>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LCA</a:t>
            </a:r>
            <a:endParaRPr lang="cs-CZ" altLang="en-US" sz="1600"/>
          </a:p>
        </p:txBody>
      </p:sp>
      <p:sp>
        <p:nvSpPr>
          <p:cNvPr id="49164" name="Text Box 14">
            <a:extLst>
              <a:ext uri="{FF2B5EF4-FFF2-40B4-BE49-F238E27FC236}">
                <a16:creationId xmlns:a16="http://schemas.microsoft.com/office/drawing/2014/main" id="{D23EAFE9-B3C4-BF61-421A-D2A9B34CA8BD}"/>
              </a:ext>
            </a:extLst>
          </p:cNvPr>
          <p:cNvSpPr txBox="1">
            <a:spLocks noChangeArrowheads="1"/>
          </p:cNvSpPr>
          <p:nvPr/>
        </p:nvSpPr>
        <p:spPr bwMode="auto">
          <a:xfrm>
            <a:off x="8758238" y="4197350"/>
            <a:ext cx="546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IOC</a:t>
            </a:r>
            <a:endParaRPr lang="cs-CZ" altLang="en-US" sz="1600"/>
          </a:p>
        </p:txBody>
      </p:sp>
      <p:sp>
        <p:nvSpPr>
          <p:cNvPr id="49165" name="Text Box 15">
            <a:extLst>
              <a:ext uri="{FF2B5EF4-FFF2-40B4-BE49-F238E27FC236}">
                <a16:creationId xmlns:a16="http://schemas.microsoft.com/office/drawing/2014/main" id="{607E0C30-7850-6030-DA17-4C3DE6479405}"/>
              </a:ext>
            </a:extLst>
          </p:cNvPr>
          <p:cNvSpPr txBox="1">
            <a:spLocks noChangeArrowheads="1"/>
          </p:cNvSpPr>
          <p:nvPr/>
        </p:nvSpPr>
        <p:spPr bwMode="auto">
          <a:xfrm>
            <a:off x="10534652" y="4197350"/>
            <a:ext cx="465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PR</a:t>
            </a:r>
            <a:endParaRPr lang="cs-CZ" altLang="en-US" sz="1600"/>
          </a:p>
        </p:txBody>
      </p:sp>
      <p:sp>
        <p:nvSpPr>
          <p:cNvPr id="49166" name="Line 23">
            <a:extLst>
              <a:ext uri="{FF2B5EF4-FFF2-40B4-BE49-F238E27FC236}">
                <a16:creationId xmlns:a16="http://schemas.microsoft.com/office/drawing/2014/main" id="{87F86DF5-70A8-A5EE-74F0-AB69894E99DA}"/>
              </a:ext>
            </a:extLst>
          </p:cNvPr>
          <p:cNvSpPr>
            <a:spLocks noChangeShapeType="1"/>
          </p:cNvSpPr>
          <p:nvPr/>
        </p:nvSpPr>
        <p:spPr bwMode="auto">
          <a:xfrm>
            <a:off x="3189288" y="4587875"/>
            <a:ext cx="0" cy="5984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67" name="Line 24">
            <a:extLst>
              <a:ext uri="{FF2B5EF4-FFF2-40B4-BE49-F238E27FC236}">
                <a16:creationId xmlns:a16="http://schemas.microsoft.com/office/drawing/2014/main" id="{99FE53AF-FC44-179A-D285-9C6CE288D823}"/>
              </a:ext>
            </a:extLst>
          </p:cNvPr>
          <p:cNvSpPr>
            <a:spLocks noChangeShapeType="1"/>
          </p:cNvSpPr>
          <p:nvPr/>
        </p:nvSpPr>
        <p:spPr bwMode="auto">
          <a:xfrm>
            <a:off x="5665788" y="4589464"/>
            <a:ext cx="0" cy="5984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68" name="Line 25">
            <a:extLst>
              <a:ext uri="{FF2B5EF4-FFF2-40B4-BE49-F238E27FC236}">
                <a16:creationId xmlns:a16="http://schemas.microsoft.com/office/drawing/2014/main" id="{D130B4F1-D82A-61D2-6C61-DA9EE444BE74}"/>
              </a:ext>
            </a:extLst>
          </p:cNvPr>
          <p:cNvSpPr>
            <a:spLocks noChangeShapeType="1"/>
          </p:cNvSpPr>
          <p:nvPr/>
        </p:nvSpPr>
        <p:spPr bwMode="auto">
          <a:xfrm>
            <a:off x="9074151" y="4589464"/>
            <a:ext cx="0" cy="5984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69" name="Line 26">
            <a:extLst>
              <a:ext uri="{FF2B5EF4-FFF2-40B4-BE49-F238E27FC236}">
                <a16:creationId xmlns:a16="http://schemas.microsoft.com/office/drawing/2014/main" id="{883D396C-D932-06A1-CA2C-335A07A8B3F2}"/>
              </a:ext>
            </a:extLst>
          </p:cNvPr>
          <p:cNvSpPr>
            <a:spLocks noChangeShapeType="1"/>
          </p:cNvSpPr>
          <p:nvPr/>
        </p:nvSpPr>
        <p:spPr bwMode="auto">
          <a:xfrm>
            <a:off x="10768013" y="4589464"/>
            <a:ext cx="0" cy="5984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9170" name="Line 27">
            <a:extLst>
              <a:ext uri="{FF2B5EF4-FFF2-40B4-BE49-F238E27FC236}">
                <a16:creationId xmlns:a16="http://schemas.microsoft.com/office/drawing/2014/main" id="{81432593-6F90-525F-10FB-05A1B31FC45F}"/>
              </a:ext>
            </a:extLst>
          </p:cNvPr>
          <p:cNvSpPr>
            <a:spLocks noChangeShapeType="1"/>
          </p:cNvSpPr>
          <p:nvPr/>
        </p:nvSpPr>
        <p:spPr bwMode="auto">
          <a:xfrm>
            <a:off x="3189288"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1" name="Line 28">
            <a:extLst>
              <a:ext uri="{FF2B5EF4-FFF2-40B4-BE49-F238E27FC236}">
                <a16:creationId xmlns:a16="http://schemas.microsoft.com/office/drawing/2014/main" id="{F94D968D-B637-B22F-DB4B-C0F135B37EC2}"/>
              </a:ext>
            </a:extLst>
          </p:cNvPr>
          <p:cNvSpPr>
            <a:spLocks noChangeShapeType="1"/>
          </p:cNvSpPr>
          <p:nvPr/>
        </p:nvSpPr>
        <p:spPr bwMode="auto">
          <a:xfrm>
            <a:off x="4400551"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2" name="Line 29">
            <a:extLst>
              <a:ext uri="{FF2B5EF4-FFF2-40B4-BE49-F238E27FC236}">
                <a16:creationId xmlns:a16="http://schemas.microsoft.com/office/drawing/2014/main" id="{5B0AEC21-F94A-F50C-93C4-FAA2890057C6}"/>
              </a:ext>
            </a:extLst>
          </p:cNvPr>
          <p:cNvSpPr>
            <a:spLocks noChangeShapeType="1"/>
          </p:cNvSpPr>
          <p:nvPr/>
        </p:nvSpPr>
        <p:spPr bwMode="auto">
          <a:xfrm>
            <a:off x="5667376"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3" name="Line 30">
            <a:extLst>
              <a:ext uri="{FF2B5EF4-FFF2-40B4-BE49-F238E27FC236}">
                <a16:creationId xmlns:a16="http://schemas.microsoft.com/office/drawing/2014/main" id="{A4C0B224-5C31-A93E-E688-49FB4A59D289}"/>
              </a:ext>
            </a:extLst>
          </p:cNvPr>
          <p:cNvSpPr>
            <a:spLocks noChangeShapeType="1"/>
          </p:cNvSpPr>
          <p:nvPr/>
        </p:nvSpPr>
        <p:spPr bwMode="auto">
          <a:xfrm>
            <a:off x="6761163"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4" name="Line 31">
            <a:extLst>
              <a:ext uri="{FF2B5EF4-FFF2-40B4-BE49-F238E27FC236}">
                <a16:creationId xmlns:a16="http://schemas.microsoft.com/office/drawing/2014/main" id="{44572E50-52F3-6B3B-966A-64653A1C1D17}"/>
              </a:ext>
            </a:extLst>
          </p:cNvPr>
          <p:cNvSpPr>
            <a:spLocks noChangeShapeType="1"/>
          </p:cNvSpPr>
          <p:nvPr/>
        </p:nvSpPr>
        <p:spPr bwMode="auto">
          <a:xfrm>
            <a:off x="7943851"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5" name="Line 32">
            <a:extLst>
              <a:ext uri="{FF2B5EF4-FFF2-40B4-BE49-F238E27FC236}">
                <a16:creationId xmlns:a16="http://schemas.microsoft.com/office/drawing/2014/main" id="{E66C070F-EE14-666D-21D0-B9B8E485F705}"/>
              </a:ext>
            </a:extLst>
          </p:cNvPr>
          <p:cNvSpPr>
            <a:spLocks noChangeShapeType="1"/>
          </p:cNvSpPr>
          <p:nvPr/>
        </p:nvSpPr>
        <p:spPr bwMode="auto">
          <a:xfrm>
            <a:off x="9074151"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6" name="Line 33">
            <a:extLst>
              <a:ext uri="{FF2B5EF4-FFF2-40B4-BE49-F238E27FC236}">
                <a16:creationId xmlns:a16="http://schemas.microsoft.com/office/drawing/2014/main" id="{295F0E7D-4F2A-A7A7-50AF-0ABD3E2B48D9}"/>
              </a:ext>
            </a:extLst>
          </p:cNvPr>
          <p:cNvSpPr>
            <a:spLocks noChangeShapeType="1"/>
          </p:cNvSpPr>
          <p:nvPr/>
        </p:nvSpPr>
        <p:spPr bwMode="auto">
          <a:xfrm>
            <a:off x="9920288"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7" name="Line 34">
            <a:extLst>
              <a:ext uri="{FF2B5EF4-FFF2-40B4-BE49-F238E27FC236}">
                <a16:creationId xmlns:a16="http://schemas.microsoft.com/office/drawing/2014/main" id="{8D6EBCC9-CC92-7D5C-4714-3C84957DC110}"/>
              </a:ext>
            </a:extLst>
          </p:cNvPr>
          <p:cNvSpPr>
            <a:spLocks noChangeShapeType="1"/>
          </p:cNvSpPr>
          <p:nvPr/>
        </p:nvSpPr>
        <p:spPr bwMode="auto">
          <a:xfrm>
            <a:off x="10769601" y="5205414"/>
            <a:ext cx="0" cy="598487"/>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GB"/>
          </a:p>
        </p:txBody>
      </p:sp>
      <p:sp>
        <p:nvSpPr>
          <p:cNvPr id="49178" name="Text Box 35">
            <a:extLst>
              <a:ext uri="{FF2B5EF4-FFF2-40B4-BE49-F238E27FC236}">
                <a16:creationId xmlns:a16="http://schemas.microsoft.com/office/drawing/2014/main" id="{9FAD1ECE-2BFE-6CEA-55A0-2C0E97EAD386}"/>
              </a:ext>
            </a:extLst>
          </p:cNvPr>
          <p:cNvSpPr txBox="1">
            <a:spLocks noChangeArrowheads="1"/>
          </p:cNvSpPr>
          <p:nvPr/>
        </p:nvSpPr>
        <p:spPr bwMode="auto">
          <a:xfrm>
            <a:off x="1939926" y="5262564"/>
            <a:ext cx="1198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Preliminary</a:t>
            </a:r>
          </a:p>
          <a:p>
            <a:pPr eaLnBrk="1" hangingPunct="1"/>
            <a:r>
              <a:rPr lang="en-US" altLang="en-US" sz="1600" b="0"/>
              <a:t>Iteration</a:t>
            </a:r>
            <a:endParaRPr lang="cs-CZ" altLang="en-US" sz="1600" b="0"/>
          </a:p>
        </p:txBody>
      </p:sp>
      <p:sp>
        <p:nvSpPr>
          <p:cNvPr id="49179" name="Text Box 36">
            <a:extLst>
              <a:ext uri="{FF2B5EF4-FFF2-40B4-BE49-F238E27FC236}">
                <a16:creationId xmlns:a16="http://schemas.microsoft.com/office/drawing/2014/main" id="{A05C78E9-EA97-0DFB-106C-18AB1AB669B4}"/>
              </a:ext>
            </a:extLst>
          </p:cNvPr>
          <p:cNvSpPr txBox="1">
            <a:spLocks noChangeArrowheads="1"/>
          </p:cNvSpPr>
          <p:nvPr/>
        </p:nvSpPr>
        <p:spPr bwMode="auto">
          <a:xfrm>
            <a:off x="3170239" y="5262564"/>
            <a:ext cx="1268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Architecture</a:t>
            </a:r>
          </a:p>
          <a:p>
            <a:pPr eaLnBrk="1" hangingPunct="1"/>
            <a:r>
              <a:rPr lang="en-US" altLang="en-US" sz="1600" b="0"/>
              <a:t>Iteration</a:t>
            </a:r>
            <a:endParaRPr lang="cs-CZ" altLang="en-US" sz="1600" b="0"/>
          </a:p>
        </p:txBody>
      </p:sp>
      <p:sp>
        <p:nvSpPr>
          <p:cNvPr id="49180" name="Text Box 37">
            <a:extLst>
              <a:ext uri="{FF2B5EF4-FFF2-40B4-BE49-F238E27FC236}">
                <a16:creationId xmlns:a16="http://schemas.microsoft.com/office/drawing/2014/main" id="{A1A1549E-44A7-C4C6-C26B-E7E786C04326}"/>
              </a:ext>
            </a:extLst>
          </p:cNvPr>
          <p:cNvSpPr txBox="1">
            <a:spLocks noChangeArrowheads="1"/>
          </p:cNvSpPr>
          <p:nvPr/>
        </p:nvSpPr>
        <p:spPr bwMode="auto">
          <a:xfrm>
            <a:off x="4418014" y="5262564"/>
            <a:ext cx="1268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Architecture</a:t>
            </a:r>
          </a:p>
          <a:p>
            <a:pPr eaLnBrk="1" hangingPunct="1"/>
            <a:r>
              <a:rPr lang="en-US" altLang="en-US" sz="1600" b="0"/>
              <a:t>Iteration</a:t>
            </a:r>
            <a:endParaRPr lang="cs-CZ" altLang="en-US" sz="1600" b="0"/>
          </a:p>
        </p:txBody>
      </p:sp>
      <p:sp>
        <p:nvSpPr>
          <p:cNvPr id="49181" name="Text Box 38">
            <a:extLst>
              <a:ext uri="{FF2B5EF4-FFF2-40B4-BE49-F238E27FC236}">
                <a16:creationId xmlns:a16="http://schemas.microsoft.com/office/drawing/2014/main" id="{A6B99182-FEB8-E3B6-AF49-255DDFC39293}"/>
              </a:ext>
            </a:extLst>
          </p:cNvPr>
          <p:cNvSpPr txBox="1">
            <a:spLocks noChangeArrowheads="1"/>
          </p:cNvSpPr>
          <p:nvPr/>
        </p:nvSpPr>
        <p:spPr bwMode="auto">
          <a:xfrm>
            <a:off x="5654676" y="5262564"/>
            <a:ext cx="1154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Developm.</a:t>
            </a:r>
          </a:p>
          <a:p>
            <a:pPr eaLnBrk="1" hangingPunct="1"/>
            <a:r>
              <a:rPr lang="en-US" altLang="en-US" sz="1600" b="0"/>
              <a:t>Iteration</a:t>
            </a:r>
            <a:endParaRPr lang="cs-CZ" altLang="en-US" sz="1600" b="0"/>
          </a:p>
        </p:txBody>
      </p:sp>
      <p:sp>
        <p:nvSpPr>
          <p:cNvPr id="49182" name="Text Box 39">
            <a:extLst>
              <a:ext uri="{FF2B5EF4-FFF2-40B4-BE49-F238E27FC236}">
                <a16:creationId xmlns:a16="http://schemas.microsoft.com/office/drawing/2014/main" id="{14734620-97F7-72A1-038A-EAADEC7EAB59}"/>
              </a:ext>
            </a:extLst>
          </p:cNvPr>
          <p:cNvSpPr txBox="1">
            <a:spLocks noChangeArrowheads="1"/>
          </p:cNvSpPr>
          <p:nvPr/>
        </p:nvSpPr>
        <p:spPr bwMode="auto">
          <a:xfrm>
            <a:off x="6781801" y="5262564"/>
            <a:ext cx="1154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Developm.</a:t>
            </a:r>
          </a:p>
          <a:p>
            <a:pPr eaLnBrk="1" hangingPunct="1"/>
            <a:r>
              <a:rPr lang="en-US" altLang="en-US" sz="1600" b="0"/>
              <a:t>Iteration</a:t>
            </a:r>
            <a:endParaRPr lang="cs-CZ" altLang="en-US" sz="1600" b="0"/>
          </a:p>
        </p:txBody>
      </p:sp>
      <p:sp>
        <p:nvSpPr>
          <p:cNvPr id="49183" name="Text Box 40">
            <a:extLst>
              <a:ext uri="{FF2B5EF4-FFF2-40B4-BE49-F238E27FC236}">
                <a16:creationId xmlns:a16="http://schemas.microsoft.com/office/drawing/2014/main" id="{EADB5554-92F2-D441-750E-AD036A93CB5A}"/>
              </a:ext>
            </a:extLst>
          </p:cNvPr>
          <p:cNvSpPr txBox="1">
            <a:spLocks noChangeArrowheads="1"/>
          </p:cNvSpPr>
          <p:nvPr/>
        </p:nvSpPr>
        <p:spPr bwMode="auto">
          <a:xfrm>
            <a:off x="7931151" y="5262564"/>
            <a:ext cx="11541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Developm.</a:t>
            </a:r>
          </a:p>
          <a:p>
            <a:pPr eaLnBrk="1" hangingPunct="1"/>
            <a:r>
              <a:rPr lang="en-US" altLang="en-US" sz="1600" b="0"/>
              <a:t>Iteration</a:t>
            </a:r>
            <a:endParaRPr lang="cs-CZ" altLang="en-US" sz="1600" b="0"/>
          </a:p>
        </p:txBody>
      </p:sp>
      <p:sp>
        <p:nvSpPr>
          <p:cNvPr id="49184" name="Text Box 41">
            <a:extLst>
              <a:ext uri="{FF2B5EF4-FFF2-40B4-BE49-F238E27FC236}">
                <a16:creationId xmlns:a16="http://schemas.microsoft.com/office/drawing/2014/main" id="{189D8A22-765C-1C8D-2878-87126C56AB81}"/>
              </a:ext>
            </a:extLst>
          </p:cNvPr>
          <p:cNvSpPr txBox="1">
            <a:spLocks noChangeArrowheads="1"/>
          </p:cNvSpPr>
          <p:nvPr/>
        </p:nvSpPr>
        <p:spPr bwMode="auto">
          <a:xfrm>
            <a:off x="9028114" y="5262564"/>
            <a:ext cx="9191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Transit.</a:t>
            </a:r>
          </a:p>
          <a:p>
            <a:pPr eaLnBrk="1" hangingPunct="1"/>
            <a:r>
              <a:rPr lang="en-US" altLang="en-US" sz="1600" b="0"/>
              <a:t>Iteration</a:t>
            </a:r>
            <a:endParaRPr lang="cs-CZ" altLang="en-US" sz="1600" b="0"/>
          </a:p>
        </p:txBody>
      </p:sp>
      <p:sp>
        <p:nvSpPr>
          <p:cNvPr id="49185" name="Text Box 42">
            <a:extLst>
              <a:ext uri="{FF2B5EF4-FFF2-40B4-BE49-F238E27FC236}">
                <a16:creationId xmlns:a16="http://schemas.microsoft.com/office/drawing/2014/main" id="{97F86ADD-6765-88A9-4089-58D8DCE2546C}"/>
              </a:ext>
            </a:extLst>
          </p:cNvPr>
          <p:cNvSpPr txBox="1">
            <a:spLocks noChangeArrowheads="1"/>
          </p:cNvSpPr>
          <p:nvPr/>
        </p:nvSpPr>
        <p:spPr bwMode="auto">
          <a:xfrm>
            <a:off x="9858376" y="5262564"/>
            <a:ext cx="919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b="0"/>
              <a:t>Transit.</a:t>
            </a:r>
          </a:p>
          <a:p>
            <a:pPr eaLnBrk="1" hangingPunct="1"/>
            <a:r>
              <a:rPr lang="en-US" altLang="en-US" sz="1600" b="0"/>
              <a:t>Iteration</a:t>
            </a:r>
            <a:endParaRPr lang="cs-CZ" altLang="en-US" sz="1600" b="0"/>
          </a:p>
        </p:txBody>
      </p:sp>
      <p:sp>
        <p:nvSpPr>
          <p:cNvPr id="49186" name="AutoShape 43">
            <a:extLst>
              <a:ext uri="{FF2B5EF4-FFF2-40B4-BE49-F238E27FC236}">
                <a16:creationId xmlns:a16="http://schemas.microsoft.com/office/drawing/2014/main" id="{2AF62933-A03B-541D-936A-7E9E341616D8}"/>
              </a:ext>
            </a:extLst>
          </p:cNvPr>
          <p:cNvSpPr>
            <a:spLocks/>
          </p:cNvSpPr>
          <p:nvPr/>
        </p:nvSpPr>
        <p:spPr bwMode="auto">
          <a:xfrm>
            <a:off x="1466852" y="5888039"/>
            <a:ext cx="1463675" cy="727075"/>
          </a:xfrm>
          <a:prstGeom prst="borderCallout2">
            <a:avLst>
              <a:gd name="adj1" fmla="val 15722"/>
              <a:gd name="adj2" fmla="val 105208"/>
              <a:gd name="adj3" fmla="val 15722"/>
              <a:gd name="adj4" fmla="val 109111"/>
              <a:gd name="adj5" fmla="val -13972"/>
              <a:gd name="adj6" fmla="val 113125"/>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Internal</a:t>
            </a:r>
          </a:p>
          <a:p>
            <a:pPr eaLnBrk="1" hangingPunct="1"/>
            <a:r>
              <a:rPr lang="en-US" altLang="en-US" sz="1600"/>
              <a:t>Release</a:t>
            </a:r>
          </a:p>
        </p:txBody>
      </p:sp>
      <p:sp>
        <p:nvSpPr>
          <p:cNvPr id="49187" name="AutoShape 44">
            <a:extLst>
              <a:ext uri="{FF2B5EF4-FFF2-40B4-BE49-F238E27FC236}">
                <a16:creationId xmlns:a16="http://schemas.microsoft.com/office/drawing/2014/main" id="{133C0DD1-9481-8C5E-E04D-E308CF1D44DF}"/>
              </a:ext>
            </a:extLst>
          </p:cNvPr>
          <p:cNvSpPr>
            <a:spLocks/>
          </p:cNvSpPr>
          <p:nvPr/>
        </p:nvSpPr>
        <p:spPr bwMode="auto">
          <a:xfrm>
            <a:off x="4613277" y="5888039"/>
            <a:ext cx="1463675" cy="727075"/>
          </a:xfrm>
          <a:prstGeom prst="borderCallout2">
            <a:avLst>
              <a:gd name="adj1" fmla="val 15722"/>
              <a:gd name="adj2" fmla="val -5208"/>
              <a:gd name="adj3" fmla="val 15722"/>
              <a:gd name="adj4" fmla="val -8569"/>
              <a:gd name="adj5" fmla="val -25546"/>
              <a:gd name="adj6" fmla="val -12037"/>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Minor Milestone</a:t>
            </a:r>
          </a:p>
        </p:txBody>
      </p:sp>
      <p:sp>
        <p:nvSpPr>
          <p:cNvPr id="49188" name="AutoShape 45">
            <a:extLst>
              <a:ext uri="{FF2B5EF4-FFF2-40B4-BE49-F238E27FC236}">
                <a16:creationId xmlns:a16="http://schemas.microsoft.com/office/drawing/2014/main" id="{29793E80-E37A-3D20-D227-F4B8D8546A6C}"/>
              </a:ext>
            </a:extLst>
          </p:cNvPr>
          <p:cNvSpPr>
            <a:spLocks/>
          </p:cNvSpPr>
          <p:nvPr/>
        </p:nvSpPr>
        <p:spPr bwMode="auto">
          <a:xfrm>
            <a:off x="6389688" y="5886451"/>
            <a:ext cx="2476500" cy="727075"/>
          </a:xfrm>
          <a:prstGeom prst="borderCallout2">
            <a:avLst>
              <a:gd name="adj1" fmla="val 15722"/>
              <a:gd name="adj2" fmla="val 103079"/>
              <a:gd name="adj3" fmla="val 15722"/>
              <a:gd name="adj4" fmla="val 104361"/>
              <a:gd name="adj5" fmla="val -20523"/>
              <a:gd name="adj6" fmla="val 105769"/>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First External Release (e.g. beta)</a:t>
            </a:r>
          </a:p>
        </p:txBody>
      </p:sp>
      <p:sp>
        <p:nvSpPr>
          <p:cNvPr id="49189" name="AutoShape 46">
            <a:extLst>
              <a:ext uri="{FF2B5EF4-FFF2-40B4-BE49-F238E27FC236}">
                <a16:creationId xmlns:a16="http://schemas.microsoft.com/office/drawing/2014/main" id="{859DC04E-E432-7E84-B47E-998678625784}"/>
              </a:ext>
            </a:extLst>
          </p:cNvPr>
          <p:cNvSpPr>
            <a:spLocks/>
          </p:cNvSpPr>
          <p:nvPr/>
        </p:nvSpPr>
        <p:spPr bwMode="auto">
          <a:xfrm>
            <a:off x="9180514" y="5903914"/>
            <a:ext cx="1463675" cy="727075"/>
          </a:xfrm>
          <a:prstGeom prst="borderCallout2">
            <a:avLst>
              <a:gd name="adj1" fmla="val 15722"/>
              <a:gd name="adj2" fmla="val 105208"/>
              <a:gd name="adj3" fmla="val 15722"/>
              <a:gd name="adj4" fmla="val 105208"/>
              <a:gd name="adj5" fmla="val -25329"/>
              <a:gd name="adj6" fmla="val 105315"/>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600"/>
              <a:t>Final Release</a:t>
            </a:r>
          </a:p>
        </p:txBody>
      </p:sp>
      <p:sp>
        <p:nvSpPr>
          <p:cNvPr id="49190" name="AutoShape 47">
            <a:extLst>
              <a:ext uri="{FF2B5EF4-FFF2-40B4-BE49-F238E27FC236}">
                <a16:creationId xmlns:a16="http://schemas.microsoft.com/office/drawing/2014/main" id="{1AA4ABAF-6B5D-E8B6-9009-BFED1FA1070C}"/>
              </a:ext>
            </a:extLst>
          </p:cNvPr>
          <p:cNvSpPr>
            <a:spLocks/>
          </p:cNvSpPr>
          <p:nvPr/>
        </p:nvSpPr>
        <p:spPr bwMode="auto">
          <a:xfrm>
            <a:off x="1393827" y="3228976"/>
            <a:ext cx="1785937" cy="860425"/>
          </a:xfrm>
          <a:prstGeom prst="borderCallout2">
            <a:avLst>
              <a:gd name="adj1" fmla="val 13282"/>
              <a:gd name="adj2" fmla="val 104269"/>
              <a:gd name="adj3" fmla="val 13282"/>
              <a:gd name="adj4" fmla="val 105602"/>
              <a:gd name="adj5" fmla="val 108120"/>
              <a:gd name="adj6" fmla="val 107023"/>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Scope and Business </a:t>
            </a:r>
            <a:br>
              <a:rPr lang="en-US" altLang="en-US" sz="1600"/>
            </a:br>
            <a:r>
              <a:rPr lang="en-US" altLang="en-US" sz="1600"/>
              <a:t>Case agreement</a:t>
            </a:r>
            <a:br>
              <a:rPr lang="en-US" altLang="en-US" sz="1600"/>
            </a:br>
            <a:endParaRPr lang="en-US" altLang="en-US" sz="1600"/>
          </a:p>
        </p:txBody>
      </p:sp>
      <p:sp>
        <p:nvSpPr>
          <p:cNvPr id="49191" name="AutoShape 48">
            <a:extLst>
              <a:ext uri="{FF2B5EF4-FFF2-40B4-BE49-F238E27FC236}">
                <a16:creationId xmlns:a16="http://schemas.microsoft.com/office/drawing/2014/main" id="{CBAAE93E-F5A3-B0D4-06C3-3FCC44F297DD}"/>
              </a:ext>
            </a:extLst>
          </p:cNvPr>
          <p:cNvSpPr>
            <a:spLocks/>
          </p:cNvSpPr>
          <p:nvPr/>
        </p:nvSpPr>
        <p:spPr bwMode="auto">
          <a:xfrm>
            <a:off x="3621088" y="3262314"/>
            <a:ext cx="1785938" cy="860425"/>
          </a:xfrm>
          <a:prstGeom prst="borderCallout2">
            <a:avLst>
              <a:gd name="adj1" fmla="val 13282"/>
              <a:gd name="adj2" fmla="val 104269"/>
              <a:gd name="adj3" fmla="val 13282"/>
              <a:gd name="adj4" fmla="val 108356"/>
              <a:gd name="adj5" fmla="val 100370"/>
              <a:gd name="adj6" fmla="val 112620"/>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Architecture baselined</a:t>
            </a:r>
          </a:p>
        </p:txBody>
      </p:sp>
      <p:sp>
        <p:nvSpPr>
          <p:cNvPr id="49192" name="AutoShape 49">
            <a:extLst>
              <a:ext uri="{FF2B5EF4-FFF2-40B4-BE49-F238E27FC236}">
                <a16:creationId xmlns:a16="http://schemas.microsoft.com/office/drawing/2014/main" id="{52FEF592-12BB-A8DB-F584-AF9A59F45AD9}"/>
              </a:ext>
            </a:extLst>
          </p:cNvPr>
          <p:cNvSpPr>
            <a:spLocks/>
          </p:cNvSpPr>
          <p:nvPr/>
        </p:nvSpPr>
        <p:spPr bwMode="auto">
          <a:xfrm>
            <a:off x="5899152" y="3228976"/>
            <a:ext cx="2498725" cy="860425"/>
          </a:xfrm>
          <a:prstGeom prst="borderCallout2">
            <a:avLst>
              <a:gd name="adj1" fmla="val 13282"/>
              <a:gd name="adj2" fmla="val 103051"/>
              <a:gd name="adj3" fmla="val 13282"/>
              <a:gd name="adj4" fmla="val 107116"/>
              <a:gd name="adj5" fmla="val 108120"/>
              <a:gd name="adj6" fmla="val 125097"/>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Product sufficiently </a:t>
            </a:r>
            <a:br>
              <a:rPr lang="en-US" altLang="en-US" sz="1600"/>
            </a:br>
            <a:r>
              <a:rPr lang="en-US" altLang="en-US" sz="1600"/>
              <a:t>mature for customers to use </a:t>
            </a:r>
          </a:p>
        </p:txBody>
      </p:sp>
      <p:sp>
        <p:nvSpPr>
          <p:cNvPr id="49193" name="AutoShape 51">
            <a:extLst>
              <a:ext uri="{FF2B5EF4-FFF2-40B4-BE49-F238E27FC236}">
                <a16:creationId xmlns:a16="http://schemas.microsoft.com/office/drawing/2014/main" id="{8454F592-3D58-996D-3DD8-E411D60E09A9}"/>
              </a:ext>
            </a:extLst>
          </p:cNvPr>
          <p:cNvSpPr>
            <a:spLocks/>
          </p:cNvSpPr>
          <p:nvPr/>
        </p:nvSpPr>
        <p:spPr bwMode="auto">
          <a:xfrm>
            <a:off x="8791577" y="3246439"/>
            <a:ext cx="1785937" cy="860425"/>
          </a:xfrm>
          <a:prstGeom prst="borderCallout2">
            <a:avLst>
              <a:gd name="adj1" fmla="val 13282"/>
              <a:gd name="adj2" fmla="val 104269"/>
              <a:gd name="adj3" fmla="val 13282"/>
              <a:gd name="adj4" fmla="val 108889"/>
              <a:gd name="adj5" fmla="val 111991"/>
              <a:gd name="adj6" fmla="val 113509"/>
            </a:avLst>
          </a:prstGeom>
          <a:solidFill>
            <a:schemeClr val="folHlink"/>
          </a:solidFill>
          <a:ln w="12700" algn="ctr">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1600"/>
              <a:t>Acceptance</a:t>
            </a:r>
          </a:p>
          <a:p>
            <a:pPr algn="l" eaLnBrk="1" hangingPunct="1"/>
            <a:r>
              <a:rPr lang="en-US" altLang="en-US" sz="1600"/>
              <a:t>or end of life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43B5CB0-F522-D241-C489-D581AAA2FDFE}"/>
              </a:ext>
            </a:extLst>
          </p:cNvPr>
          <p:cNvSpPr>
            <a:spLocks noGrp="1" noChangeArrowheads="1"/>
          </p:cNvSpPr>
          <p:nvPr>
            <p:ph type="title"/>
          </p:nvPr>
        </p:nvSpPr>
        <p:spPr/>
        <p:txBody>
          <a:bodyPr/>
          <a:lstStyle/>
          <a:p>
            <a:pPr eaLnBrk="1" hangingPunct="1"/>
            <a:r>
              <a:rPr lang="en-US" altLang="en-US"/>
              <a:t>Duration of an Iteration</a:t>
            </a:r>
          </a:p>
        </p:txBody>
      </p:sp>
      <p:sp>
        <p:nvSpPr>
          <p:cNvPr id="50179" name="Rectangle 3">
            <a:extLst>
              <a:ext uri="{FF2B5EF4-FFF2-40B4-BE49-F238E27FC236}">
                <a16:creationId xmlns:a16="http://schemas.microsoft.com/office/drawing/2014/main" id="{0DF11A9D-143A-27D7-CDA8-4200579005CB}"/>
              </a:ext>
            </a:extLst>
          </p:cNvPr>
          <p:cNvSpPr>
            <a:spLocks noGrp="1" noChangeArrowheads="1"/>
          </p:cNvSpPr>
          <p:nvPr>
            <p:ph type="body" idx="1"/>
          </p:nvPr>
        </p:nvSpPr>
        <p:spPr/>
        <p:txBody>
          <a:bodyPr/>
          <a:lstStyle/>
          <a:p>
            <a:pPr eaLnBrk="1" hangingPunct="1">
              <a:lnSpc>
                <a:spcPct val="90000"/>
              </a:lnSpc>
            </a:pPr>
            <a:r>
              <a:rPr lang="en-US" altLang="en-US"/>
              <a:t>An iteration starts with planning and requirements and finishes with an internal or external release.</a:t>
            </a:r>
          </a:p>
          <a:p>
            <a:pPr eaLnBrk="1" hangingPunct="1">
              <a:lnSpc>
                <a:spcPct val="90000"/>
              </a:lnSpc>
            </a:pPr>
            <a:r>
              <a:rPr lang="en-US" altLang="en-US"/>
              <a:t>Ideal duration of an iteration is from two to six weeks, depending on your project size and complexity.</a:t>
            </a:r>
          </a:p>
          <a:p>
            <a:pPr eaLnBrk="1" hangingPunct="1">
              <a:lnSpc>
                <a:spcPct val="90000"/>
              </a:lnSpc>
            </a:pPr>
            <a:r>
              <a:rPr lang="en-US" altLang="en-US"/>
              <a:t>Factors that affect duration of an iteration: </a:t>
            </a:r>
          </a:p>
          <a:p>
            <a:pPr lvl="1" eaLnBrk="1" hangingPunct="1">
              <a:lnSpc>
                <a:spcPct val="90000"/>
              </a:lnSpc>
            </a:pPr>
            <a:r>
              <a:rPr lang="en-US" altLang="en-US"/>
              <a:t>Size, stability and maturity of organization</a:t>
            </a:r>
          </a:p>
          <a:p>
            <a:pPr lvl="1" eaLnBrk="1" hangingPunct="1">
              <a:lnSpc>
                <a:spcPct val="90000"/>
              </a:lnSpc>
            </a:pPr>
            <a:r>
              <a:rPr lang="en-US" altLang="en-US"/>
              <a:t>Familiarity with the iterative process</a:t>
            </a:r>
          </a:p>
          <a:p>
            <a:pPr lvl="1" eaLnBrk="1" hangingPunct="1">
              <a:lnSpc>
                <a:spcPct val="90000"/>
              </a:lnSpc>
            </a:pPr>
            <a:r>
              <a:rPr lang="en-US" altLang="en-US"/>
              <a:t>Size of project</a:t>
            </a:r>
          </a:p>
          <a:p>
            <a:pPr lvl="1" eaLnBrk="1" hangingPunct="1">
              <a:lnSpc>
                <a:spcPct val="90000"/>
              </a:lnSpc>
            </a:pPr>
            <a:r>
              <a:rPr lang="en-US" altLang="en-US"/>
              <a:t>Technical simplicity of project</a:t>
            </a:r>
          </a:p>
          <a:p>
            <a:pPr lvl="1" eaLnBrk="1" hangingPunct="1">
              <a:lnSpc>
                <a:spcPct val="90000"/>
              </a:lnSpc>
            </a:pPr>
            <a:r>
              <a:rPr lang="en-US" altLang="en-US"/>
              <a:t>Level of automation used to manage code, distribute information, perform testing</a:t>
            </a:r>
          </a:p>
          <a:p>
            <a:pPr eaLnBrk="1" hangingPunct="1">
              <a:lnSpc>
                <a:spcPct val="90000"/>
              </a:lnSpc>
            </a:pPr>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2FE45DC1-D389-3B8B-8A8C-8AC7F4E0C987}"/>
              </a:ext>
            </a:extLst>
          </p:cNvPr>
          <p:cNvSpPr>
            <a:spLocks noGrp="1" noChangeArrowheads="1"/>
          </p:cNvSpPr>
          <p:nvPr>
            <p:ph type="title"/>
          </p:nvPr>
        </p:nvSpPr>
        <p:spPr/>
        <p:txBody>
          <a:bodyPr/>
          <a:lstStyle/>
          <a:p>
            <a:pPr eaLnBrk="1" hangingPunct="1"/>
            <a:r>
              <a:rPr lang="en-US" altLang="en-US"/>
              <a:t>Number of Iterations</a:t>
            </a:r>
          </a:p>
        </p:txBody>
      </p:sp>
      <p:graphicFrame>
        <p:nvGraphicFramePr>
          <p:cNvPr id="1069098" name="Group 42">
            <a:extLst>
              <a:ext uri="{FF2B5EF4-FFF2-40B4-BE49-F238E27FC236}">
                <a16:creationId xmlns:a16="http://schemas.microsoft.com/office/drawing/2014/main" id="{8A4DC342-43E4-CA4C-348F-8814B7C36E93}"/>
              </a:ext>
            </a:extLst>
          </p:cNvPr>
          <p:cNvGraphicFramePr>
            <a:graphicFrameLocks noGrp="1"/>
          </p:cNvGraphicFramePr>
          <p:nvPr>
            <p:ph type="tbl" idx="1"/>
          </p:nvPr>
        </p:nvGraphicFramePr>
        <p:xfrm>
          <a:off x="1639889" y="1719264"/>
          <a:ext cx="8912225" cy="3481389"/>
        </p:xfrm>
        <a:graphic>
          <a:graphicData uri="http://schemas.openxmlformats.org/drawingml/2006/table">
            <a:tbl>
              <a:tblPr/>
              <a:tblGrid>
                <a:gridCol w="2228850">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gridCol w="2228850">
                  <a:extLst>
                    <a:ext uri="{9D8B030D-6E8A-4147-A177-3AD203B41FA5}">
                      <a16:colId xmlns:a16="http://schemas.microsoft.com/office/drawing/2014/main" val="20002"/>
                    </a:ext>
                  </a:extLst>
                </a:gridCol>
                <a:gridCol w="2227262">
                  <a:extLst>
                    <a:ext uri="{9D8B030D-6E8A-4147-A177-3AD203B41FA5}">
                      <a16:colId xmlns:a16="http://schemas.microsoft.com/office/drawing/2014/main" val="20003"/>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Phase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Low</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Medium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High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Inception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Elaboration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Construction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Transition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rgbClr val="000099"/>
                          </a:solidFill>
                          <a:effectLst/>
                          <a:latin typeface="Arial" charset="0"/>
                        </a:rPr>
                        <a:t>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240" name="AutoShape 43">
            <a:extLst>
              <a:ext uri="{FF2B5EF4-FFF2-40B4-BE49-F238E27FC236}">
                <a16:creationId xmlns:a16="http://schemas.microsoft.com/office/drawing/2014/main" id="{C099C8B9-D746-169E-2624-27BC6557DBDD}"/>
              </a:ext>
            </a:extLst>
          </p:cNvPr>
          <p:cNvSpPr>
            <a:spLocks noChangeArrowheads="1"/>
          </p:cNvSpPr>
          <p:nvPr/>
        </p:nvSpPr>
        <p:spPr bwMode="auto">
          <a:xfrm>
            <a:off x="3517901" y="5683250"/>
            <a:ext cx="5734050" cy="725488"/>
          </a:xfrm>
          <a:prstGeom prst="wedgeRectCallout">
            <a:avLst>
              <a:gd name="adj1" fmla="val -45264"/>
              <a:gd name="adj2" fmla="val -92449"/>
            </a:avLst>
          </a:prstGeom>
          <a:solidFill>
            <a:schemeClr val="folHlink"/>
          </a:solidFill>
          <a:ln w="12700">
            <a:solidFill>
              <a:schemeClr val="tx1"/>
            </a:solidFill>
            <a:miter lim="800000"/>
            <a:headEnd type="none" w="sm" len="sm"/>
            <a:tailEnd type="none" w="sm" len="sm"/>
          </a:ln>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“Normal” project has 6 </a:t>
            </a:r>
            <a:r>
              <a:rPr lang="en-US" altLang="en-US" sz="2400">
                <a:cs typeface="Arial" panose="020B0604020202020204" pitchFamily="34" charset="0"/>
              </a:rPr>
              <a:t>± 3 iteration.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7DA2-98D5-6D6D-568B-A502C82F4300}"/>
              </a:ext>
            </a:extLst>
          </p:cNvPr>
          <p:cNvSpPr>
            <a:spLocks noGrp="1"/>
          </p:cNvSpPr>
          <p:nvPr>
            <p:ph type="title"/>
          </p:nvPr>
        </p:nvSpPr>
        <p:spPr/>
        <p:txBody>
          <a:bodyPr anchor="b">
            <a:normAutofit/>
          </a:bodyPr>
          <a:lstStyle/>
          <a:p>
            <a:r>
              <a:rPr lang="en-GB" b="1" dirty="0"/>
              <a:t>Waterfall Model</a:t>
            </a:r>
            <a:endParaRPr lang="en-GB" dirty="0"/>
          </a:p>
        </p:txBody>
      </p:sp>
      <p:sp>
        <p:nvSpPr>
          <p:cNvPr id="13" name="Content Placeholder 2">
            <a:extLst>
              <a:ext uri="{FF2B5EF4-FFF2-40B4-BE49-F238E27FC236}">
                <a16:creationId xmlns:a16="http://schemas.microsoft.com/office/drawing/2014/main" id="{1E989194-E1CA-BD7A-E019-2BE5E7B4E1F5}"/>
              </a:ext>
            </a:extLst>
          </p:cNvPr>
          <p:cNvSpPr>
            <a:spLocks noGrp="1"/>
          </p:cNvSpPr>
          <p:nvPr>
            <p:ph sz="half" idx="1"/>
          </p:nvPr>
        </p:nvSpPr>
        <p:spPr/>
        <p:txBody>
          <a:bodyPr>
            <a:normAutofit lnSpcReduction="10000"/>
          </a:bodyPr>
          <a:lstStyle/>
          <a:p>
            <a:pPr marL="0" indent="0">
              <a:buNone/>
            </a:pPr>
            <a:r>
              <a:rPr lang="en-GB" sz="2800" b="1" dirty="0"/>
              <a:t>Linear sequential phases</a:t>
            </a:r>
          </a:p>
          <a:p>
            <a:endParaRPr lang="en-GB" sz="2000" dirty="0"/>
          </a:p>
          <a:p>
            <a:r>
              <a:rPr lang="en-GB" sz="2000" b="1" dirty="0"/>
              <a:t>When to use SDLC Waterfall Model?</a:t>
            </a:r>
          </a:p>
          <a:p>
            <a:r>
              <a:rPr lang="en-GB" sz="2000" dirty="0"/>
              <a:t>Some Circumstances where the use of the Waterfall model is most suited are:</a:t>
            </a:r>
          </a:p>
          <a:p>
            <a:pPr>
              <a:buFont typeface="Arial" panose="020B0604020202020204" pitchFamily="34" charset="0"/>
              <a:buChar char="•"/>
            </a:pPr>
            <a:r>
              <a:rPr lang="en-GB" sz="2000" dirty="0"/>
              <a:t>When the requirements are constant and not changed regularly.</a:t>
            </a:r>
          </a:p>
          <a:p>
            <a:pPr>
              <a:buFont typeface="Arial" panose="020B0604020202020204" pitchFamily="34" charset="0"/>
              <a:buChar char="•"/>
            </a:pPr>
            <a:r>
              <a:rPr lang="en-GB" sz="2000" dirty="0"/>
              <a:t>A project is short</a:t>
            </a:r>
          </a:p>
          <a:p>
            <a:pPr>
              <a:buFont typeface="Arial" panose="020B0604020202020204" pitchFamily="34" charset="0"/>
              <a:buChar char="•"/>
            </a:pPr>
            <a:r>
              <a:rPr lang="en-GB" sz="2000" dirty="0"/>
              <a:t>The situation is calm</a:t>
            </a:r>
          </a:p>
          <a:p>
            <a:pPr>
              <a:buFont typeface="Arial" panose="020B0604020202020204" pitchFamily="34" charset="0"/>
              <a:buChar char="•"/>
            </a:pPr>
            <a:r>
              <a:rPr lang="en-GB" sz="2000" dirty="0"/>
              <a:t>Where the tools and technology used is consistent and is not changing</a:t>
            </a:r>
          </a:p>
          <a:p>
            <a:pPr>
              <a:buFont typeface="Arial" panose="020B0604020202020204" pitchFamily="34" charset="0"/>
              <a:buChar char="•"/>
            </a:pPr>
            <a:r>
              <a:rPr lang="en-GB" sz="2000" dirty="0"/>
              <a:t>When resources are well prepared and are available to use.</a:t>
            </a:r>
          </a:p>
          <a:p>
            <a:endParaRPr lang="en-US" dirty="0"/>
          </a:p>
        </p:txBody>
      </p:sp>
      <p:sp>
        <p:nvSpPr>
          <p:cNvPr id="4" name="Date Placeholder 3">
            <a:extLst>
              <a:ext uri="{FF2B5EF4-FFF2-40B4-BE49-F238E27FC236}">
                <a16:creationId xmlns:a16="http://schemas.microsoft.com/office/drawing/2014/main" id="{6662B11B-A744-8098-E545-C0A896D3FB10}"/>
              </a:ext>
            </a:extLst>
          </p:cNvPr>
          <p:cNvSpPr>
            <a:spLocks noGrp="1"/>
          </p:cNvSpPr>
          <p:nvPr>
            <p:ph type="dt" sz="half" idx="10"/>
          </p:nvPr>
        </p:nvSpPr>
        <p:spPr/>
        <p:txBody>
          <a:bodyPr anchor="ctr">
            <a:normAutofit/>
          </a:bodyPr>
          <a:lstStyle/>
          <a:p>
            <a:pPr>
              <a:spcAft>
                <a:spcPts val="600"/>
              </a:spcAft>
            </a:pPr>
            <a:fld id="{97EE6486-B92A-5D40-B65E-EA3DE825AE5B}" type="datetime3">
              <a:rPr lang="cs-CZ" smtClean="0"/>
              <a:pPr>
                <a:spcAft>
                  <a:spcPts val="600"/>
                </a:spcAft>
              </a:pPr>
              <a:t>25/10/22</a:t>
            </a:fld>
            <a:endParaRPr lang="cs-CZ"/>
          </a:p>
        </p:txBody>
      </p:sp>
      <p:sp>
        <p:nvSpPr>
          <p:cNvPr id="6" name="Slide Number Placeholder 5">
            <a:extLst>
              <a:ext uri="{FF2B5EF4-FFF2-40B4-BE49-F238E27FC236}">
                <a16:creationId xmlns:a16="http://schemas.microsoft.com/office/drawing/2014/main" id="{EE7EF039-EF8F-23E9-F2B9-3C47131D42AC}"/>
              </a:ext>
            </a:extLst>
          </p:cNvPr>
          <p:cNvSpPr>
            <a:spLocks noGrp="1"/>
          </p:cNvSpPr>
          <p:nvPr>
            <p:ph type="sldNum" sz="quarter" idx="12"/>
          </p:nvPr>
        </p:nvSpPr>
        <p:spPr/>
        <p:txBody>
          <a:bodyPr anchor="ctr">
            <a:normAutofit/>
          </a:bodyPr>
          <a:lstStyle/>
          <a:p>
            <a:pPr>
              <a:spcAft>
                <a:spcPts val="600"/>
              </a:spcAft>
            </a:pPr>
            <a:fld id="{1EA44BAA-1A06-B141-8215-9D88CF6A7203}" type="slidenum">
              <a:rPr lang="cs-CZ" smtClean="0"/>
              <a:pPr>
                <a:spcAft>
                  <a:spcPts val="600"/>
                </a:spcAft>
              </a:pPr>
              <a:t>8</a:t>
            </a:fld>
            <a:endParaRPr lang="cs-CZ"/>
          </a:p>
        </p:txBody>
      </p:sp>
      <p:pic>
        <p:nvPicPr>
          <p:cNvPr id="11" name="Content Placeholder 10" descr="A screenshot of a computer&#10;&#10;Description automatically generated with low confidence">
            <a:extLst>
              <a:ext uri="{FF2B5EF4-FFF2-40B4-BE49-F238E27FC236}">
                <a16:creationId xmlns:a16="http://schemas.microsoft.com/office/drawing/2014/main" id="{5A16DE27-D2C1-A2A5-BCFF-2EBE01C6433F}"/>
              </a:ext>
            </a:extLst>
          </p:cNvPr>
          <p:cNvPicPr>
            <a:picLocks noGrp="1" noChangeAspect="1"/>
          </p:cNvPicPr>
          <p:nvPr>
            <p:ph sz="half" idx="2"/>
          </p:nvPr>
        </p:nvPicPr>
        <p:blipFill>
          <a:blip r:embed="rId2"/>
          <a:stretch>
            <a:fillRect/>
          </a:stretch>
        </p:blipFill>
        <p:spPr>
          <a:xfrm>
            <a:off x="6739193" y="1951375"/>
            <a:ext cx="4725477" cy="4001412"/>
          </a:xfrm>
          <a:prstGeom prst="rect">
            <a:avLst/>
          </a:prstGeom>
          <a:noFill/>
        </p:spPr>
      </p:pic>
    </p:spTree>
    <p:extLst>
      <p:ext uri="{BB962C8B-B14F-4D97-AF65-F5344CB8AC3E}">
        <p14:creationId xmlns:p14="http://schemas.microsoft.com/office/powerpoint/2010/main" val="7685800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4F1F727-F44D-1E7B-666A-04697BC40EDF}"/>
              </a:ext>
            </a:extLst>
          </p:cNvPr>
          <p:cNvSpPr>
            <a:spLocks noGrp="1" noChangeArrowheads="1"/>
          </p:cNvSpPr>
          <p:nvPr>
            <p:ph type="title"/>
          </p:nvPr>
        </p:nvSpPr>
        <p:spPr/>
        <p:txBody>
          <a:bodyPr/>
          <a:lstStyle/>
          <a:p>
            <a:pPr eaLnBrk="1" hangingPunct="1"/>
            <a:r>
              <a:rPr lang="en-US" altLang="en-US"/>
              <a:t>Conditions that Increase Number of Iterations</a:t>
            </a:r>
          </a:p>
        </p:txBody>
      </p:sp>
      <p:sp>
        <p:nvSpPr>
          <p:cNvPr id="52227" name="Rectangle 3">
            <a:extLst>
              <a:ext uri="{FF2B5EF4-FFF2-40B4-BE49-F238E27FC236}">
                <a16:creationId xmlns:a16="http://schemas.microsoft.com/office/drawing/2014/main" id="{27F1A3E1-627F-8702-FA43-FAD6ED991117}"/>
              </a:ext>
            </a:extLst>
          </p:cNvPr>
          <p:cNvSpPr>
            <a:spLocks noGrp="1" noChangeArrowheads="1"/>
          </p:cNvSpPr>
          <p:nvPr>
            <p:ph type="body" idx="1"/>
          </p:nvPr>
        </p:nvSpPr>
        <p:spPr>
          <a:xfrm>
            <a:off x="1639889" y="1936750"/>
            <a:ext cx="8912225" cy="4268788"/>
          </a:xfrm>
          <a:noFill/>
        </p:spPr>
        <p:txBody>
          <a:bodyPr/>
          <a:lstStyle/>
          <a:p>
            <a:pPr eaLnBrk="1" hangingPunct="1"/>
            <a:r>
              <a:rPr lang="en-US" altLang="en-US" b="1"/>
              <a:t>Inception</a:t>
            </a:r>
            <a:r>
              <a:rPr lang="en-US" altLang="en-US"/>
              <a:t> - working with new functionality, unknown business environment, highly volatile scope, make-buy decisions …</a:t>
            </a:r>
          </a:p>
          <a:p>
            <a:pPr eaLnBrk="1" hangingPunct="1"/>
            <a:r>
              <a:rPr lang="en-US" altLang="en-US" b="1"/>
              <a:t>Elaboration</a:t>
            </a:r>
            <a:r>
              <a:rPr lang="en-US" altLang="en-US"/>
              <a:t> - working with new system environment (new architectural features), untested architectural elements, need for system prototypes …</a:t>
            </a:r>
          </a:p>
          <a:p>
            <a:pPr eaLnBrk="1" hangingPunct="1"/>
            <a:r>
              <a:rPr lang="en-US" altLang="en-US" b="1"/>
              <a:t>Construction</a:t>
            </a:r>
            <a:r>
              <a:rPr lang="en-US" altLang="en-US"/>
              <a:t> - lots of code to write and verify, new technology or development tools …</a:t>
            </a:r>
          </a:p>
          <a:p>
            <a:pPr eaLnBrk="1" hangingPunct="1"/>
            <a:r>
              <a:rPr lang="en-US" altLang="en-US" b="1"/>
              <a:t>Transition</a:t>
            </a:r>
            <a:r>
              <a:rPr lang="en-US" altLang="en-US"/>
              <a:t> - need for alphas and betas, conversions of customer database, incremental delivery to customers</a:t>
            </a:r>
            <a:br>
              <a:rPr lang="en-US" altLang="en-US"/>
            </a:br>
            <a:r>
              <a:rPr lang="en-US" altLang="en-US"/>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688418A-E358-C142-295E-18755D282FEA}"/>
              </a:ext>
            </a:extLst>
          </p:cNvPr>
          <p:cNvSpPr>
            <a:spLocks noGrp="1" noChangeArrowheads="1"/>
          </p:cNvSpPr>
          <p:nvPr>
            <p:ph type="title"/>
          </p:nvPr>
        </p:nvSpPr>
        <p:spPr/>
        <p:txBody>
          <a:bodyPr/>
          <a:lstStyle/>
          <a:p>
            <a:pPr eaLnBrk="1" hangingPunct="1"/>
            <a:r>
              <a:rPr lang="en-US" altLang="en-US"/>
              <a:t>Inception Phase: Objectives</a:t>
            </a:r>
          </a:p>
        </p:txBody>
      </p:sp>
      <p:sp>
        <p:nvSpPr>
          <p:cNvPr id="53251" name="Rectangle 3">
            <a:extLst>
              <a:ext uri="{FF2B5EF4-FFF2-40B4-BE49-F238E27FC236}">
                <a16:creationId xmlns:a16="http://schemas.microsoft.com/office/drawing/2014/main" id="{DC987F6A-0831-0030-6C05-20EABCD944C5}"/>
              </a:ext>
            </a:extLst>
          </p:cNvPr>
          <p:cNvSpPr>
            <a:spLocks noGrp="1" noChangeArrowheads="1"/>
          </p:cNvSpPr>
          <p:nvPr>
            <p:ph type="body" idx="1"/>
          </p:nvPr>
        </p:nvSpPr>
        <p:spPr/>
        <p:txBody>
          <a:bodyPr/>
          <a:lstStyle/>
          <a:p>
            <a:pPr eaLnBrk="1" hangingPunct="1"/>
            <a:r>
              <a:rPr lang="en-US" altLang="en-US"/>
              <a:t>Establish project scope and boundary conditions, including operational concepts, and acceptance criteria</a:t>
            </a:r>
          </a:p>
          <a:p>
            <a:pPr eaLnBrk="1" hangingPunct="1"/>
            <a:r>
              <a:rPr lang="en-US" altLang="en-US"/>
              <a:t>Determine the critical use cases and primary scenarios of behavior that drive the system functionality </a:t>
            </a:r>
          </a:p>
          <a:p>
            <a:pPr eaLnBrk="1" hangingPunct="1"/>
            <a:r>
              <a:rPr lang="en-US" altLang="en-US"/>
              <a:t>Demonstrate at least one candidate architecture against some of the primary scenarios</a:t>
            </a:r>
          </a:p>
          <a:p>
            <a:pPr eaLnBrk="1" hangingPunct="1"/>
            <a:r>
              <a:rPr lang="en-US" altLang="en-US"/>
              <a:t>Estimate the overall cost and schedule for the entire project</a:t>
            </a:r>
          </a:p>
          <a:p>
            <a:pPr eaLnBrk="1" hangingPunct="1"/>
            <a:r>
              <a:rPr lang="en-US" altLang="en-US"/>
              <a:t>Identify potential risks (the sources of unpredictability)</a:t>
            </a:r>
          </a:p>
          <a:p>
            <a:pPr eaLnBrk="1" hangingPunct="1"/>
            <a:r>
              <a:rPr lang="en-US" altLang="en-US"/>
              <a:t>Prepare the supporting environment for the project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1D11BAD-C255-C7F2-5C25-AA5B33F5C356}"/>
              </a:ext>
            </a:extLst>
          </p:cNvPr>
          <p:cNvSpPr>
            <a:spLocks noGrp="1" noChangeArrowheads="1"/>
          </p:cNvSpPr>
          <p:nvPr>
            <p:ph type="title"/>
          </p:nvPr>
        </p:nvSpPr>
        <p:spPr/>
        <p:txBody>
          <a:bodyPr/>
          <a:lstStyle/>
          <a:p>
            <a:pPr eaLnBrk="1" hangingPunct="1"/>
            <a:r>
              <a:rPr lang="en-US" altLang="en-US"/>
              <a:t>Milestone: Lifecycle Objective (LCO)</a:t>
            </a:r>
          </a:p>
        </p:txBody>
      </p:sp>
      <p:sp>
        <p:nvSpPr>
          <p:cNvPr id="54275" name="Rectangle 3">
            <a:extLst>
              <a:ext uri="{FF2B5EF4-FFF2-40B4-BE49-F238E27FC236}">
                <a16:creationId xmlns:a16="http://schemas.microsoft.com/office/drawing/2014/main" id="{D133FBCD-1DE9-0C5F-B41B-FA2F4DFEF1B3}"/>
              </a:ext>
            </a:extLst>
          </p:cNvPr>
          <p:cNvSpPr>
            <a:spLocks noGrp="1" noChangeArrowheads="1"/>
          </p:cNvSpPr>
          <p:nvPr>
            <p:ph type="body" idx="1"/>
          </p:nvPr>
        </p:nvSpPr>
        <p:spPr/>
        <p:txBody>
          <a:bodyPr/>
          <a:lstStyle/>
          <a:p>
            <a:pPr eaLnBrk="1" hangingPunct="1"/>
            <a:r>
              <a:rPr lang="en-US" altLang="en-US"/>
              <a:t>Stakeholder concurrence on scope definition and cost and schedule estimates </a:t>
            </a:r>
          </a:p>
          <a:p>
            <a:pPr eaLnBrk="1" hangingPunct="1"/>
            <a:r>
              <a:rPr lang="en-US" altLang="en-US"/>
              <a:t>Agreement that the right set of requirements has been captured and that there is a shared understanding of these requirements</a:t>
            </a:r>
          </a:p>
          <a:p>
            <a:pPr eaLnBrk="1" hangingPunct="1"/>
            <a:r>
              <a:rPr lang="en-US" altLang="en-US"/>
              <a:t>Credibility of the cost and schedule estimates, priorities, risks, and development process</a:t>
            </a:r>
          </a:p>
          <a:p>
            <a:pPr eaLnBrk="1" hangingPunct="1"/>
            <a:r>
              <a:rPr lang="en-US" altLang="en-US"/>
              <a:t>All risks have been identified and a mitigation strategy exists for each</a:t>
            </a:r>
          </a:p>
          <a:p>
            <a:pPr eaLnBrk="1" hangingPunct="1"/>
            <a:r>
              <a:rPr lang="en-US" altLang="en-US"/>
              <a:t>Actual expenditures versus planned expenditures</a:t>
            </a:r>
          </a:p>
          <a:p>
            <a:pPr eaLnBrk="1" hangingPunct="1"/>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7301864-7414-62B1-B2D0-D24CB15C4E1B}"/>
              </a:ext>
            </a:extLst>
          </p:cNvPr>
          <p:cNvSpPr>
            <a:spLocks noGrp="1" noChangeArrowheads="1"/>
          </p:cNvSpPr>
          <p:nvPr>
            <p:ph type="title"/>
          </p:nvPr>
        </p:nvSpPr>
        <p:spPr/>
        <p:txBody>
          <a:bodyPr/>
          <a:lstStyle/>
          <a:p>
            <a:pPr eaLnBrk="1" hangingPunct="1"/>
            <a:r>
              <a:rPr lang="en-US" altLang="en-US"/>
              <a:t>Elaboration Phase: Objectives</a:t>
            </a:r>
          </a:p>
        </p:txBody>
      </p:sp>
      <p:sp>
        <p:nvSpPr>
          <p:cNvPr id="55299" name="Rectangle 3">
            <a:extLst>
              <a:ext uri="{FF2B5EF4-FFF2-40B4-BE49-F238E27FC236}">
                <a16:creationId xmlns:a16="http://schemas.microsoft.com/office/drawing/2014/main" id="{1DD51C38-D7ED-6FEA-32FD-128BEB19936C}"/>
              </a:ext>
            </a:extLst>
          </p:cNvPr>
          <p:cNvSpPr>
            <a:spLocks noGrp="1" noChangeArrowheads="1"/>
          </p:cNvSpPr>
          <p:nvPr>
            <p:ph type="body" idx="1"/>
          </p:nvPr>
        </p:nvSpPr>
        <p:spPr>
          <a:xfrm>
            <a:off x="1639889" y="1719263"/>
            <a:ext cx="8912225" cy="3232150"/>
          </a:xfrm>
        </p:spPr>
        <p:txBody>
          <a:bodyPr/>
          <a:lstStyle/>
          <a:p>
            <a:pPr eaLnBrk="1" hangingPunct="1"/>
            <a:r>
              <a:rPr lang="en-US" altLang="en-US"/>
              <a:t>Define, validate and </a:t>
            </a:r>
            <a:r>
              <a:rPr lang="en-US" altLang="en-US">
                <a:solidFill>
                  <a:srgbClr val="000099"/>
                </a:solidFill>
              </a:rPr>
              <a:t>baseline</a:t>
            </a:r>
            <a:r>
              <a:rPr lang="en-US" altLang="en-US"/>
              <a:t> the architecture as rapidly as is practical</a:t>
            </a:r>
          </a:p>
          <a:p>
            <a:pPr eaLnBrk="1" hangingPunct="1"/>
            <a:r>
              <a:rPr lang="en-US" altLang="en-US">
                <a:solidFill>
                  <a:srgbClr val="000099"/>
                </a:solidFill>
              </a:rPr>
              <a:t>Baseline</a:t>
            </a:r>
            <a:r>
              <a:rPr lang="en-US" altLang="en-US"/>
              <a:t> the vision</a:t>
            </a:r>
          </a:p>
          <a:p>
            <a:pPr eaLnBrk="1" hangingPunct="1"/>
            <a:r>
              <a:rPr lang="en-US" altLang="en-US">
                <a:solidFill>
                  <a:srgbClr val="000099"/>
                </a:solidFill>
              </a:rPr>
              <a:t>Baseline</a:t>
            </a:r>
            <a:r>
              <a:rPr lang="en-US" altLang="en-US"/>
              <a:t> a high-fidelity plan for the construction phase</a:t>
            </a:r>
          </a:p>
          <a:p>
            <a:pPr eaLnBrk="1" hangingPunct="1"/>
            <a:r>
              <a:rPr lang="en-US" altLang="en-US"/>
              <a:t>Refine support environment</a:t>
            </a:r>
          </a:p>
          <a:p>
            <a:pPr eaLnBrk="1" hangingPunct="1"/>
            <a:r>
              <a:rPr lang="en-US" altLang="en-US"/>
              <a:t>Demonstrate that the </a:t>
            </a:r>
            <a:r>
              <a:rPr lang="en-US" altLang="en-US">
                <a:solidFill>
                  <a:srgbClr val="000099"/>
                </a:solidFill>
              </a:rPr>
              <a:t>baseline</a:t>
            </a:r>
            <a:r>
              <a:rPr lang="en-US" altLang="en-US"/>
              <a:t> architecture will support the vision at a reasonable cost in a reasonable  time</a:t>
            </a:r>
          </a:p>
        </p:txBody>
      </p:sp>
      <p:sp>
        <p:nvSpPr>
          <p:cNvPr id="55300" name="Text Box 4">
            <a:extLst>
              <a:ext uri="{FF2B5EF4-FFF2-40B4-BE49-F238E27FC236}">
                <a16:creationId xmlns:a16="http://schemas.microsoft.com/office/drawing/2014/main" id="{0E592643-5857-9A55-0D04-FF54A4AF1482}"/>
              </a:ext>
            </a:extLst>
          </p:cNvPr>
          <p:cNvSpPr txBox="1">
            <a:spLocks noChangeArrowheads="1"/>
          </p:cNvSpPr>
          <p:nvPr/>
        </p:nvSpPr>
        <p:spPr bwMode="auto">
          <a:xfrm>
            <a:off x="1781176" y="4795838"/>
            <a:ext cx="8407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algn="l" eaLnBrk="1" hangingPunct="1"/>
            <a:r>
              <a:rPr lang="en-US" altLang="en-US" sz="2400"/>
              <a:t>A baseline is a reviewed and approved release of artifacts that constitutes and agreed-on basis for further evolution or development and that can be changed only through a formal procedure.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5D26316-5F8C-448E-5A4D-09F678B5FF2D}"/>
              </a:ext>
            </a:extLst>
          </p:cNvPr>
          <p:cNvSpPr>
            <a:spLocks noGrp="1" noChangeArrowheads="1"/>
          </p:cNvSpPr>
          <p:nvPr>
            <p:ph type="title"/>
          </p:nvPr>
        </p:nvSpPr>
        <p:spPr>
          <a:xfrm>
            <a:off x="1639889" y="122238"/>
            <a:ext cx="9059863" cy="1295400"/>
          </a:xfrm>
        </p:spPr>
        <p:txBody>
          <a:bodyPr/>
          <a:lstStyle/>
          <a:p>
            <a:pPr eaLnBrk="1" hangingPunct="1"/>
            <a:r>
              <a:rPr lang="en-US" altLang="en-US"/>
              <a:t>Milestone: Lifecycle Architecture (LCA)</a:t>
            </a:r>
          </a:p>
        </p:txBody>
      </p:sp>
      <p:sp>
        <p:nvSpPr>
          <p:cNvPr id="56323" name="Rectangle 3">
            <a:extLst>
              <a:ext uri="{FF2B5EF4-FFF2-40B4-BE49-F238E27FC236}">
                <a16:creationId xmlns:a16="http://schemas.microsoft.com/office/drawing/2014/main" id="{C1AAA178-0007-FBD2-D617-33E948D4333A}"/>
              </a:ext>
            </a:extLst>
          </p:cNvPr>
          <p:cNvSpPr>
            <a:spLocks noGrp="1" noChangeArrowheads="1"/>
          </p:cNvSpPr>
          <p:nvPr>
            <p:ph type="body" idx="1"/>
          </p:nvPr>
        </p:nvSpPr>
        <p:spPr/>
        <p:txBody>
          <a:bodyPr/>
          <a:lstStyle/>
          <a:p>
            <a:pPr eaLnBrk="1" hangingPunct="1">
              <a:lnSpc>
                <a:spcPct val="90000"/>
              </a:lnSpc>
            </a:pPr>
            <a:r>
              <a:rPr lang="en-US" altLang="en-US"/>
              <a:t>Product vision and requirements are stable. </a:t>
            </a:r>
          </a:p>
          <a:p>
            <a:pPr eaLnBrk="1" hangingPunct="1">
              <a:lnSpc>
                <a:spcPct val="90000"/>
              </a:lnSpc>
            </a:pPr>
            <a:r>
              <a:rPr lang="en-US" altLang="en-US"/>
              <a:t>Architecture is stable. </a:t>
            </a:r>
          </a:p>
          <a:p>
            <a:pPr eaLnBrk="1" hangingPunct="1">
              <a:lnSpc>
                <a:spcPct val="90000"/>
              </a:lnSpc>
            </a:pPr>
            <a:r>
              <a:rPr lang="en-US" altLang="en-US"/>
              <a:t>The executable demonstration show that the major risks have been addressed and resolved. </a:t>
            </a:r>
          </a:p>
          <a:p>
            <a:pPr eaLnBrk="1" hangingPunct="1">
              <a:lnSpc>
                <a:spcPct val="90000"/>
              </a:lnSpc>
            </a:pPr>
            <a:r>
              <a:rPr lang="en-US" altLang="en-US"/>
              <a:t>Iteration plans for Construction phase is sufficiently detailed to allow work to proceed, and are supported by credible estimates. </a:t>
            </a:r>
          </a:p>
          <a:p>
            <a:pPr eaLnBrk="1" hangingPunct="1">
              <a:lnSpc>
                <a:spcPct val="90000"/>
              </a:lnSpc>
            </a:pPr>
            <a:r>
              <a:rPr lang="en-US" altLang="en-US"/>
              <a:t>All stakeholders agree that current vision can be achieved if the current plan is executed to develop the complete system, in the context of the current architecture. </a:t>
            </a:r>
          </a:p>
          <a:p>
            <a:pPr eaLnBrk="1" hangingPunct="1">
              <a:lnSpc>
                <a:spcPct val="90000"/>
              </a:lnSpc>
            </a:pPr>
            <a:r>
              <a:rPr lang="en-US" altLang="en-US"/>
              <a:t>Actual resource expenditures versus planned expenditures are acceptable. </a:t>
            </a:r>
          </a:p>
          <a:p>
            <a:pPr eaLnBrk="1" hangingPunct="1">
              <a:lnSpc>
                <a:spcPct val="90000"/>
              </a:lnSpc>
            </a:pPr>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BEF5223-F6CC-86DF-48C1-0205DF8F5A66}"/>
              </a:ext>
            </a:extLst>
          </p:cNvPr>
          <p:cNvSpPr>
            <a:spLocks noGrp="1" noChangeArrowheads="1"/>
          </p:cNvSpPr>
          <p:nvPr>
            <p:ph type="title"/>
          </p:nvPr>
        </p:nvSpPr>
        <p:spPr/>
        <p:txBody>
          <a:bodyPr/>
          <a:lstStyle/>
          <a:p>
            <a:pPr eaLnBrk="1" hangingPunct="1"/>
            <a:r>
              <a:rPr lang="en-US" altLang="en-US"/>
              <a:t>Construction Phase: Objectives</a:t>
            </a:r>
          </a:p>
        </p:txBody>
      </p:sp>
      <p:sp>
        <p:nvSpPr>
          <p:cNvPr id="57347" name="Rectangle 3">
            <a:extLst>
              <a:ext uri="{FF2B5EF4-FFF2-40B4-BE49-F238E27FC236}">
                <a16:creationId xmlns:a16="http://schemas.microsoft.com/office/drawing/2014/main" id="{3C6AACD8-408F-F56F-B53D-F93B6ABEC373}"/>
              </a:ext>
            </a:extLst>
          </p:cNvPr>
          <p:cNvSpPr>
            <a:spLocks noGrp="1" noChangeArrowheads="1"/>
          </p:cNvSpPr>
          <p:nvPr>
            <p:ph type="body" idx="1"/>
          </p:nvPr>
        </p:nvSpPr>
        <p:spPr/>
        <p:txBody>
          <a:bodyPr/>
          <a:lstStyle/>
          <a:p>
            <a:pPr eaLnBrk="1" hangingPunct="1"/>
            <a:r>
              <a:rPr lang="en-US" altLang="en-US"/>
              <a:t>Complete the software product for transition to user</a:t>
            </a:r>
          </a:p>
          <a:p>
            <a:pPr eaLnBrk="1" hangingPunct="1"/>
            <a:r>
              <a:rPr lang="en-US" altLang="en-US"/>
              <a:t>Minimize development costs by optimizing resources and avoiding unnecessary scrap and rework</a:t>
            </a:r>
          </a:p>
          <a:p>
            <a:pPr eaLnBrk="1" hangingPunct="1"/>
            <a:r>
              <a:rPr lang="en-US" altLang="en-US"/>
              <a:t>Achieve adequate quality as rapidly as is practical </a:t>
            </a:r>
          </a:p>
          <a:p>
            <a:pPr eaLnBrk="1" hangingPunct="1"/>
            <a:r>
              <a:rPr lang="en-US" altLang="en-US"/>
              <a:t>Achieve useful versions (alpha, beta, and other test releases) as rapidly as possible </a:t>
            </a:r>
          </a:p>
          <a:p>
            <a:pPr eaLnBrk="1" hangingPunct="1"/>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2AF9D87-B156-129F-9F6E-38BF5B3C48B6}"/>
              </a:ext>
            </a:extLst>
          </p:cNvPr>
          <p:cNvSpPr>
            <a:spLocks noGrp="1" noChangeArrowheads="1"/>
          </p:cNvSpPr>
          <p:nvPr>
            <p:ph type="title"/>
          </p:nvPr>
        </p:nvSpPr>
        <p:spPr/>
        <p:txBody>
          <a:bodyPr/>
          <a:lstStyle/>
          <a:p>
            <a:pPr eaLnBrk="1" hangingPunct="1"/>
            <a:r>
              <a:rPr lang="en-US" altLang="en-US"/>
              <a:t>Milestone: Initial Operational Capability (IOC)</a:t>
            </a:r>
          </a:p>
        </p:txBody>
      </p:sp>
      <p:sp>
        <p:nvSpPr>
          <p:cNvPr id="58371" name="Rectangle 3">
            <a:extLst>
              <a:ext uri="{FF2B5EF4-FFF2-40B4-BE49-F238E27FC236}">
                <a16:creationId xmlns:a16="http://schemas.microsoft.com/office/drawing/2014/main" id="{C0A17F5A-E553-6D4E-D16B-4D7AB7DFFF15}"/>
              </a:ext>
            </a:extLst>
          </p:cNvPr>
          <p:cNvSpPr>
            <a:spLocks noGrp="1" noChangeArrowheads="1"/>
          </p:cNvSpPr>
          <p:nvPr>
            <p:ph type="body" idx="1"/>
          </p:nvPr>
        </p:nvSpPr>
        <p:spPr/>
        <p:txBody>
          <a:bodyPr/>
          <a:lstStyle/>
          <a:p>
            <a:pPr eaLnBrk="1" hangingPunct="1"/>
            <a:r>
              <a:rPr lang="en-US" altLang="en-US"/>
              <a:t>The product release is stable and mature enough to be deployed in the user community. </a:t>
            </a:r>
          </a:p>
          <a:p>
            <a:pPr eaLnBrk="1" hangingPunct="1"/>
            <a:r>
              <a:rPr lang="en-US" altLang="en-US"/>
              <a:t>All the stakeholders are ready for the product’s transition into the user community. </a:t>
            </a:r>
          </a:p>
          <a:p>
            <a:pPr eaLnBrk="1" hangingPunct="1"/>
            <a:r>
              <a:rPr lang="en-US" altLang="en-US"/>
              <a:t>The actual resource expenditures versus planned are still acceptable. </a:t>
            </a:r>
          </a:p>
          <a:p>
            <a:pPr eaLnBrk="1" hangingPunct="1"/>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77D27CB-FBE6-076C-A800-B7E19380B7CB}"/>
              </a:ext>
            </a:extLst>
          </p:cNvPr>
          <p:cNvSpPr>
            <a:spLocks noGrp="1" noChangeArrowheads="1"/>
          </p:cNvSpPr>
          <p:nvPr>
            <p:ph type="title"/>
          </p:nvPr>
        </p:nvSpPr>
        <p:spPr/>
        <p:txBody>
          <a:bodyPr/>
          <a:lstStyle/>
          <a:p>
            <a:pPr eaLnBrk="1" hangingPunct="1"/>
            <a:r>
              <a:rPr lang="en-US" altLang="en-US"/>
              <a:t>Transition Phase: Objectives</a:t>
            </a:r>
          </a:p>
        </p:txBody>
      </p:sp>
      <p:sp>
        <p:nvSpPr>
          <p:cNvPr id="59395" name="Rectangle 3">
            <a:extLst>
              <a:ext uri="{FF2B5EF4-FFF2-40B4-BE49-F238E27FC236}">
                <a16:creationId xmlns:a16="http://schemas.microsoft.com/office/drawing/2014/main" id="{0739C7CF-14D6-771A-489A-BB5D4B00E576}"/>
              </a:ext>
            </a:extLst>
          </p:cNvPr>
          <p:cNvSpPr>
            <a:spLocks noGrp="1" noChangeArrowheads="1"/>
          </p:cNvSpPr>
          <p:nvPr>
            <p:ph type="body" idx="1"/>
          </p:nvPr>
        </p:nvSpPr>
        <p:spPr/>
        <p:txBody>
          <a:bodyPr/>
          <a:lstStyle/>
          <a:p>
            <a:pPr eaLnBrk="1" hangingPunct="1"/>
            <a:r>
              <a:rPr lang="en-US" altLang="en-US"/>
              <a:t>Achieve user self-supportability </a:t>
            </a:r>
          </a:p>
          <a:p>
            <a:pPr eaLnBrk="1" hangingPunct="1"/>
            <a:r>
              <a:rPr lang="en-US" altLang="en-US"/>
              <a:t>Achieve stakeholder concurrence that deployment baselines are complete and consistent with the evaluation criteria of the vision</a:t>
            </a:r>
          </a:p>
          <a:p>
            <a:pPr eaLnBrk="1" hangingPunct="1"/>
            <a:r>
              <a:rPr lang="en-US" altLang="en-US"/>
              <a:t>Achieve final product baseline as rapidly and cost-effectively as practical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7A0CB56-9F22-9A2C-1385-5818D3248405}"/>
              </a:ext>
            </a:extLst>
          </p:cNvPr>
          <p:cNvSpPr>
            <a:spLocks noGrp="1" noChangeArrowheads="1"/>
          </p:cNvSpPr>
          <p:nvPr>
            <p:ph type="title"/>
          </p:nvPr>
        </p:nvSpPr>
        <p:spPr/>
        <p:txBody>
          <a:bodyPr/>
          <a:lstStyle/>
          <a:p>
            <a:pPr eaLnBrk="1" hangingPunct="1"/>
            <a:r>
              <a:rPr lang="en-US" altLang="en-US"/>
              <a:t>Milestone: Product Release (PR)</a:t>
            </a:r>
          </a:p>
        </p:txBody>
      </p:sp>
      <p:sp>
        <p:nvSpPr>
          <p:cNvPr id="60419" name="Rectangle 3">
            <a:extLst>
              <a:ext uri="{FF2B5EF4-FFF2-40B4-BE49-F238E27FC236}">
                <a16:creationId xmlns:a16="http://schemas.microsoft.com/office/drawing/2014/main" id="{611AA3C6-C913-958B-CABE-A8F96A71EBE7}"/>
              </a:ext>
            </a:extLst>
          </p:cNvPr>
          <p:cNvSpPr>
            <a:spLocks noGrp="1" noChangeArrowheads="1"/>
          </p:cNvSpPr>
          <p:nvPr>
            <p:ph type="body" idx="1"/>
          </p:nvPr>
        </p:nvSpPr>
        <p:spPr/>
        <p:txBody>
          <a:bodyPr/>
          <a:lstStyle/>
          <a:p>
            <a:pPr eaLnBrk="1" hangingPunct="1"/>
            <a:r>
              <a:rPr lang="en-US" altLang="en-US"/>
              <a:t>The user is satisfied. </a:t>
            </a:r>
          </a:p>
          <a:p>
            <a:pPr eaLnBrk="1" hangingPunct="1"/>
            <a:r>
              <a:rPr lang="en-US" altLang="en-US"/>
              <a:t>Actual resources expenditures versus planned expenditures are acceptable. </a:t>
            </a:r>
          </a:p>
          <a:p>
            <a:pPr eaLnBrk="1" hangingPunct="1"/>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F18F9BD-1EF1-F5B6-AFA1-E23EFB5B7D3C}"/>
              </a:ext>
            </a:extLst>
          </p:cNvPr>
          <p:cNvSpPr>
            <a:spLocks noGrp="1" noChangeArrowheads="1"/>
          </p:cNvSpPr>
          <p:nvPr>
            <p:ph type="title"/>
          </p:nvPr>
        </p:nvSpPr>
        <p:spPr/>
        <p:txBody>
          <a:bodyPr/>
          <a:lstStyle/>
          <a:p>
            <a:pPr eaLnBrk="1" hangingPunct="1"/>
            <a:r>
              <a:rPr lang="en-US" altLang="en-US"/>
              <a:t>Benefits of an Iterative Approach</a:t>
            </a:r>
          </a:p>
        </p:txBody>
      </p:sp>
      <p:sp>
        <p:nvSpPr>
          <p:cNvPr id="61443" name="Rectangle 3">
            <a:extLst>
              <a:ext uri="{FF2B5EF4-FFF2-40B4-BE49-F238E27FC236}">
                <a16:creationId xmlns:a16="http://schemas.microsoft.com/office/drawing/2014/main" id="{49B0E00C-6D82-138C-60DE-0E40128C4695}"/>
              </a:ext>
            </a:extLst>
          </p:cNvPr>
          <p:cNvSpPr>
            <a:spLocks noGrp="1" noChangeArrowheads="1"/>
          </p:cNvSpPr>
          <p:nvPr>
            <p:ph type="body" idx="1"/>
          </p:nvPr>
        </p:nvSpPr>
        <p:spPr>
          <a:xfrm>
            <a:off x="1639889" y="1719264"/>
            <a:ext cx="8912225" cy="4860925"/>
          </a:xfrm>
        </p:spPr>
        <p:txBody>
          <a:bodyPr/>
          <a:lstStyle/>
          <a:p>
            <a:pPr eaLnBrk="1" hangingPunct="1">
              <a:lnSpc>
                <a:spcPct val="80000"/>
              </a:lnSpc>
            </a:pPr>
            <a:r>
              <a:rPr lang="en-US" altLang="en-US" sz="2000" b="1"/>
              <a:t>Risk Mitigation</a:t>
            </a:r>
            <a:r>
              <a:rPr lang="en-US" altLang="en-US" sz="2000"/>
              <a:t> – an iterative process lets developers mitigate risks earlier than a sequential process where the final integration is the only time that risks are discovered or addressed.</a:t>
            </a:r>
          </a:p>
          <a:p>
            <a:pPr eaLnBrk="1" hangingPunct="1">
              <a:lnSpc>
                <a:spcPct val="80000"/>
              </a:lnSpc>
            </a:pPr>
            <a:r>
              <a:rPr lang="en-US" altLang="en-US" sz="2000" b="1"/>
              <a:t>Accommodating Changes</a:t>
            </a:r>
            <a:r>
              <a:rPr lang="en-US" altLang="en-US" sz="2000"/>
              <a:t> – an iterative process lets developers take into account requirements, tactical and technological changes continuously.</a:t>
            </a:r>
          </a:p>
          <a:p>
            <a:pPr eaLnBrk="1" hangingPunct="1">
              <a:lnSpc>
                <a:spcPct val="80000"/>
              </a:lnSpc>
            </a:pPr>
            <a:r>
              <a:rPr lang="en-US" altLang="en-US" sz="2000" b="1"/>
              <a:t>Learning as You Go</a:t>
            </a:r>
            <a:r>
              <a:rPr lang="en-US" altLang="en-US" sz="2000"/>
              <a:t> – an advantage of the iterative process is that developers can learn along the way, and the various competencies and specialties are employed during the entire lifecycle.</a:t>
            </a:r>
          </a:p>
          <a:p>
            <a:pPr eaLnBrk="1" hangingPunct="1">
              <a:lnSpc>
                <a:spcPct val="80000"/>
              </a:lnSpc>
            </a:pPr>
            <a:r>
              <a:rPr lang="en-US" altLang="en-US" sz="2000" b="1"/>
              <a:t>Increased Opportunity for Reuse</a:t>
            </a:r>
            <a:r>
              <a:rPr lang="en-US" altLang="en-US" sz="2000"/>
              <a:t> – an iterative process facilitates reuse of project elements because it is easy to identify common parts as they are partially design and implemented instead of identifying all commonality in the beginning.</a:t>
            </a:r>
          </a:p>
          <a:p>
            <a:pPr eaLnBrk="1" hangingPunct="1">
              <a:lnSpc>
                <a:spcPct val="80000"/>
              </a:lnSpc>
            </a:pPr>
            <a:r>
              <a:rPr lang="en-US" altLang="en-US" sz="2000" b="1"/>
              <a:t>Better Overall Quality</a:t>
            </a:r>
            <a:r>
              <a:rPr lang="en-US" altLang="en-US" sz="2000"/>
              <a:t> – the system has been tested several times, improving the quality of testing.  The requirements have been refined and are related more closely to the user real needs.  At the time of delivery, the system has been running longer.</a:t>
            </a:r>
          </a:p>
          <a:p>
            <a:pPr eaLnBrk="1" hangingPunct="1">
              <a:lnSpc>
                <a:spcPct val="80000"/>
              </a:lnSpc>
            </a:pPr>
            <a:endParaRPr lang="en-US" altLang="en-US" sz="20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CUSTOMSORTGLOBALLY" val="True"/>
</p:tagLst>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50 FEI EN version" id="{3D62ECB5-0DD6-FA40-806F-878B68FCDE5D}" vid="{B9B6A61E-0F9B-2E40-B772-69F0F0447E43}"/>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TotalTime>
  <Words>13458</Words>
  <Application>Microsoft Office PowerPoint</Application>
  <PresentationFormat>Widescreen</PresentationFormat>
  <Paragraphs>1542</Paragraphs>
  <Slides>172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172</vt:i4>
      </vt:variant>
    </vt:vector>
  </HeadingPairs>
  <TitlesOfParts>
    <vt:vector size="177" baseType="lpstr">
      <vt:lpstr>Arial</vt:lpstr>
      <vt:lpstr>Calibri</vt:lpstr>
      <vt:lpstr>Times New Roman</vt:lpstr>
      <vt:lpstr>Wingdings</vt:lpstr>
      <vt:lpstr>Motiv Office</vt:lpstr>
      <vt:lpstr>PowerPoint Presentation</vt:lpstr>
      <vt:lpstr>SOFTWARE PROCESS</vt:lpstr>
      <vt:lpstr>Software Process</vt:lpstr>
      <vt:lpstr>Software Processes</vt:lpstr>
      <vt:lpstr>General Models</vt:lpstr>
      <vt:lpstr>Software vs Program</vt:lpstr>
      <vt:lpstr>Software Development Lifecycle Models (SDLC)</vt:lpstr>
      <vt:lpstr>Waterfall Model</vt:lpstr>
      <vt:lpstr>Waterfall Model</vt:lpstr>
      <vt:lpstr>Waterfall Model</vt:lpstr>
      <vt:lpstr>Waterfall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Iterative Model</vt:lpstr>
      <vt:lpstr>Iterative Model</vt:lpstr>
      <vt:lpstr>Iterative Model</vt:lpstr>
      <vt:lpstr>Iterative Model</vt:lpstr>
      <vt:lpstr>Iterative Model</vt:lpstr>
      <vt:lpstr>Iterative Model</vt:lpstr>
      <vt:lpstr>Iterative Model</vt:lpstr>
      <vt:lpstr>Incremental Model</vt:lpstr>
      <vt:lpstr>Incremental Model</vt:lpstr>
      <vt:lpstr>Incremental Model</vt:lpstr>
      <vt:lpstr>Incremental Model</vt:lpstr>
      <vt:lpstr>Incremental Model</vt:lpstr>
      <vt:lpstr>Prototype Model</vt:lpstr>
      <vt:lpstr>Prototype Model</vt:lpstr>
      <vt:lpstr>Prototype Model</vt:lpstr>
      <vt:lpstr>Prototype Model</vt:lpstr>
      <vt:lpstr>Prototype Model</vt:lpstr>
      <vt:lpstr>Spiral Model</vt:lpstr>
      <vt:lpstr>Spiral Model</vt:lpstr>
      <vt:lpstr>Spiral Model</vt:lpstr>
      <vt:lpstr>Spiral Model</vt:lpstr>
      <vt:lpstr>Spiral Model</vt:lpstr>
      <vt:lpstr>Spiral Model</vt:lpstr>
      <vt:lpstr>V-Model</vt:lpstr>
      <vt:lpstr>V-Model</vt:lpstr>
      <vt:lpstr>V-Model</vt:lpstr>
      <vt:lpstr>V-Model</vt:lpstr>
      <vt:lpstr>V-Model</vt:lpstr>
      <vt:lpstr>V-Model</vt:lpstr>
      <vt:lpstr>Agile Model</vt:lpstr>
      <vt:lpstr>Agile Model</vt:lpstr>
      <vt:lpstr>Agile Model</vt:lpstr>
      <vt:lpstr>Agile Model</vt:lpstr>
      <vt:lpstr>Agile Model</vt:lpstr>
      <vt:lpstr>Agile Model</vt:lpstr>
      <vt:lpstr>Agile Model</vt:lpstr>
      <vt:lpstr>Big Bang Model</vt:lpstr>
      <vt:lpstr>Big Bang Model</vt:lpstr>
      <vt:lpstr>Big Bang Model</vt:lpstr>
      <vt:lpstr>Big Bang Model</vt:lpstr>
      <vt:lpstr>DevOps</vt:lpstr>
      <vt:lpstr>DevOps</vt:lpstr>
      <vt:lpstr>DevOps</vt:lpstr>
      <vt:lpstr>DevOps</vt:lpstr>
      <vt:lpstr>DevOps</vt:lpstr>
      <vt:lpstr>DevOps</vt:lpstr>
      <vt:lpstr>DevOps</vt:lpstr>
      <vt:lpstr>DevOps</vt:lpstr>
      <vt:lpstr>DevOps</vt:lpstr>
      <vt:lpstr>DevOps</vt:lpstr>
      <vt:lpstr>DevOps</vt:lpstr>
      <vt:lpstr>DevOps</vt:lpstr>
      <vt:lpstr>DevOps</vt:lpstr>
      <vt:lpstr>References</vt:lpstr>
      <vt:lpstr>The Rational Unified Process</vt:lpstr>
      <vt:lpstr>Two Dimensions of the Process</vt:lpstr>
      <vt:lpstr>Process Description</vt:lpstr>
      <vt:lpstr>Roles</vt:lpstr>
      <vt:lpstr>Activities</vt:lpstr>
      <vt:lpstr>Artifacts</vt:lpstr>
      <vt:lpstr>Major Artifacts</vt:lpstr>
      <vt:lpstr>Resources, Roles and Activities</vt:lpstr>
      <vt:lpstr>Workflows</vt:lpstr>
      <vt:lpstr>Example of a Core Workflow</vt:lpstr>
      <vt:lpstr>Iterative Development</vt:lpstr>
      <vt:lpstr>The Sequential Process</vt:lpstr>
      <vt:lpstr>Iterative Lifecycle</vt:lpstr>
      <vt:lpstr>Phases and Milestones</vt:lpstr>
      <vt:lpstr>Development Cycle</vt:lpstr>
      <vt:lpstr>Phases and Iterations</vt:lpstr>
      <vt:lpstr>Duration of an Iteration</vt:lpstr>
      <vt:lpstr>Number of Iterations</vt:lpstr>
      <vt:lpstr>Conditions that Increase Number of Iterations</vt:lpstr>
      <vt:lpstr>Inception Phase: Objectives</vt:lpstr>
      <vt:lpstr>Milestone: Lifecycle Objective (LCO)</vt:lpstr>
      <vt:lpstr>Elaboration Phase: Objectives</vt:lpstr>
      <vt:lpstr>Milestone: Lifecycle Architecture (LCA)</vt:lpstr>
      <vt:lpstr>Construction Phase: Objectives</vt:lpstr>
      <vt:lpstr>Milestone: Initial Operational Capability (IOC)</vt:lpstr>
      <vt:lpstr>Transition Phase: Objectives</vt:lpstr>
      <vt:lpstr>Milestone: Product Release (PR)</vt:lpstr>
      <vt:lpstr>Benefits of an Iterative Approach</vt:lpstr>
      <vt:lpstr>Architecture-Centric Development</vt:lpstr>
      <vt:lpstr>Architecture</vt:lpstr>
      <vt:lpstr>Definition of Architecture (RUP)</vt:lpstr>
      <vt:lpstr>Architecture Representation</vt:lpstr>
      <vt:lpstr>4+1 View Model of Architecture</vt:lpstr>
      <vt:lpstr>Models and Architectural Views </vt:lpstr>
      <vt:lpstr>Primary Architectural Artifacts</vt:lpstr>
      <vt:lpstr>Component-Based Development</vt:lpstr>
      <vt:lpstr>Use-Case-Driven Development</vt:lpstr>
      <vt:lpstr>Use Case</vt:lpstr>
      <vt:lpstr>Scenarios</vt:lpstr>
      <vt:lpstr>Actor</vt:lpstr>
      <vt:lpstr>Use-Case Model</vt:lpstr>
      <vt:lpstr>Disciplines Produce and Share Models</vt:lpstr>
      <vt:lpstr>Use Cases in the Process</vt:lpstr>
      <vt:lpstr>Process Disciplines</vt:lpstr>
      <vt:lpstr>Disciplines and Artifacts Evolution</vt:lpstr>
      <vt:lpstr>Business Modeling</vt:lpstr>
      <vt:lpstr>Business Modeling and Software Development</vt:lpstr>
      <vt:lpstr>Workflow</vt:lpstr>
      <vt:lpstr>Workflow Details</vt:lpstr>
      <vt:lpstr>Roles</vt:lpstr>
      <vt:lpstr>Key Artifacts</vt:lpstr>
      <vt:lpstr>Requirements</vt:lpstr>
      <vt:lpstr>Types of Requirements</vt:lpstr>
      <vt:lpstr>Workflow</vt:lpstr>
      <vt:lpstr>Workflow Details</vt:lpstr>
      <vt:lpstr>Roles</vt:lpstr>
      <vt:lpstr>Key Artifacts</vt:lpstr>
      <vt:lpstr>Analysis &amp; Design</vt:lpstr>
      <vt:lpstr>Analysis versus Design</vt:lpstr>
      <vt:lpstr>Workflow</vt:lpstr>
      <vt:lpstr>Workflow Details</vt:lpstr>
      <vt:lpstr>Roles</vt:lpstr>
      <vt:lpstr>Key Artifacts</vt:lpstr>
      <vt:lpstr>Implementation</vt:lpstr>
      <vt:lpstr>Builds, Integration, and Prototypes</vt:lpstr>
      <vt:lpstr>Workflow</vt:lpstr>
      <vt:lpstr>Workflow Details</vt:lpstr>
      <vt:lpstr>Roles</vt:lpstr>
      <vt:lpstr>Key Artifacts</vt:lpstr>
      <vt:lpstr>Testing</vt:lpstr>
      <vt:lpstr>Quality Dimension of Testing</vt:lpstr>
      <vt:lpstr>Levels of Testing</vt:lpstr>
      <vt:lpstr>Regression Testing</vt:lpstr>
      <vt:lpstr>Workflow</vt:lpstr>
      <vt:lpstr>Workflow Details</vt:lpstr>
      <vt:lpstr>Roles</vt:lpstr>
      <vt:lpstr>Key Artifacts</vt:lpstr>
      <vt:lpstr>Deployment</vt:lpstr>
      <vt:lpstr>Workflow</vt:lpstr>
      <vt:lpstr>Workflow Details</vt:lpstr>
      <vt:lpstr>Roles</vt:lpstr>
      <vt:lpstr>Key Artifacts</vt:lpstr>
      <vt:lpstr>Project Management</vt:lpstr>
      <vt:lpstr>The Concept of Risk</vt:lpstr>
      <vt:lpstr>Risk Reduction</vt:lpstr>
      <vt:lpstr>The Concept of Measurement</vt:lpstr>
      <vt:lpstr>Workflow</vt:lpstr>
      <vt:lpstr>Workflow Details</vt:lpstr>
      <vt:lpstr>Roles</vt:lpstr>
      <vt:lpstr>Key Artifacts</vt:lpstr>
      <vt:lpstr>Configuration and Change Management</vt:lpstr>
      <vt:lpstr>Workflow</vt:lpstr>
      <vt:lpstr>Workflow Details</vt:lpstr>
      <vt:lpstr>Roles</vt:lpstr>
      <vt:lpstr>Key Artifacts</vt:lpstr>
      <vt:lpstr>Environment</vt:lpstr>
      <vt:lpstr>Workflow</vt:lpstr>
      <vt:lpstr>Workflow Details</vt:lpstr>
      <vt:lpstr>Roles</vt:lpstr>
      <vt:lpstr>Key Artifacts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Svatopluk Stolfa</dc:creator>
  <cp:lastModifiedBy>Svatopluk Stolfa</cp:lastModifiedBy>
  <cp:revision>20</cp:revision>
  <dcterms:created xsi:type="dcterms:W3CDTF">2022-09-18T18:25:33Z</dcterms:created>
  <dcterms:modified xsi:type="dcterms:W3CDTF">2022-10-25T08:46:52Z</dcterms:modified>
</cp:coreProperties>
</file>