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74" r:id="rId11"/>
    <p:sldId id="275" r:id="rId12"/>
    <p:sldId id="276" r:id="rId13"/>
    <p:sldId id="266" r:id="rId14"/>
    <p:sldId id="267" r:id="rId15"/>
    <p:sldId id="273" r:id="rId16"/>
    <p:sldId id="269" r:id="rId17"/>
    <p:sldId id="270" r:id="rId18"/>
    <p:sldId id="271" r:id="rId19"/>
    <p:sldId id="272" r:id="rId20"/>
    <p:sldId id="264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DF8F1-570C-4529-94D0-954D6A7A8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A2603-776B-429F-94F2-66E5618F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0F65C-8A91-422F-9086-B70A7354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1E1BD-21DF-4F2D-BFE4-2387C96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D34D1-9E2A-42F6-89B7-E0740320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91B79-597F-4BA9-96A2-D426EA1F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8004A-1926-4F29-9C22-1E03BCAE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EB0F3-77E9-48BC-A4E7-79A49F9F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F8DCA-51DB-479E-B6AC-CFE44A4D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8FB0B-58DB-4952-B065-AD865F8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1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F66B0-8EEA-470A-96AD-C849A3D58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16FF0-C125-43BA-B3E2-918D6E13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D0F5B-2138-4D32-ADF7-1859BC9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BD10B-48B2-4919-B235-269CC49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7314-FD01-4097-BCB5-E0169DA4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659D-53FB-49D6-AA06-E16D771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48F27-C9BB-4D7E-B381-6A3CED9D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AB5C7-5C0E-4251-B408-240F08D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EBF2F-6180-4857-AB95-246C9894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E7C36-8186-4CB0-A0BF-10901178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09FA8-B991-4721-86BF-8B9FD800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93F3E-A214-4ACB-9E5A-50B8B637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CA46-D898-4126-9ACA-F1922D5F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4523-30AC-4447-8A22-9566477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377AB-FD0A-498F-9835-CE4AD6C5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9BD7-06CA-417E-BD55-1108B0E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23F80-6ECE-4E9F-8C45-17C074808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E03D9-2CFC-436A-A483-22B3E2F9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AFED1-442B-4A1C-9BB6-B50F3625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9348-B5DF-4B87-BC0A-38B582CD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3D2DA-17ED-4940-B505-685EC5DC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1BE8-21E2-4BE2-B196-D6609ABE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9FFB2-551A-4D9E-ADA1-82F1D155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B0EBE-B5F9-41D3-83BB-7A526040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B3165-45BF-4D7B-86D1-B447E6CC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0017B-0A9B-40D0-9B5F-5E7D16630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D91088-C682-4239-B18D-E5C5DD8B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5E827-7D08-48A7-A935-2F439C74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AF14A6-C1C6-4FA4-8EC3-1E48FB3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E4D73-4075-4063-A162-815243EF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9E6BF-D962-408D-A970-8A1A5E6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7E8BA-474A-48C4-9905-2D00E8D9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0564F-9D39-478C-8F73-725F185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B87AA-BAAB-4121-84F5-EF25E802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BF7C5-6F8E-49E4-AD98-C43C44A2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ED4E-CCC9-412B-A055-C01F14C2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39288-1E3A-49E2-A35E-928795FA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E48E3-F876-4466-9908-7616D344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65200-A877-48D8-A571-11C814CB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92F0C-EE7A-419B-920D-C0CA252B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F5BCB-ACF5-46C4-A182-EC916F7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E012D-0490-469C-949D-BAEBA9FA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2570-CF7D-4731-9056-A4430574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C2432-43FB-4B39-947E-B0524C32C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883E1-1BCA-4CF7-8881-BAF3A510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15A45-BFF4-4326-A70A-31C8C8C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EBF15-B255-4229-9103-32F6670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41C37-C618-4BA4-8CB3-8414E2F2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40762-345F-4BC5-B8A9-A125CFF0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CF0E7-B3EC-4756-BE45-E3606E78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3B2ED-8518-4B7F-87CD-8E9EFEF8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84F6-F62E-488A-8A6F-1D40511F4A1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DE665-C1B1-4120-831D-EED553A75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C2DC3-0DD0-4060-A7A4-615EF493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9530-2ABA-4405-9929-66E5BB65C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98DD7-6925-4C0C-B953-84AB36FA1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第一讲：基础知识</a:t>
            </a:r>
          </a:p>
        </p:txBody>
      </p:sp>
    </p:spTree>
    <p:extLst>
      <p:ext uri="{BB962C8B-B14F-4D97-AF65-F5344CB8AC3E}">
        <p14:creationId xmlns:p14="http://schemas.microsoft.com/office/powerpoint/2010/main" val="179495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2E33A6-7981-4C52-8E49-F88E7552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206693"/>
            <a:ext cx="8423749" cy="5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50AB15-4EAC-454F-867B-73FC4102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84" y="1327519"/>
            <a:ext cx="9998170" cy="4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CB42A2-7589-4042-8E56-919623D4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2" y="2476930"/>
            <a:ext cx="10897970" cy="38827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9586B4-8B11-4EC1-9790-D11191681136}"/>
              </a:ext>
            </a:extLst>
          </p:cNvPr>
          <p:cNvSpPr txBox="1"/>
          <p:nvPr/>
        </p:nvSpPr>
        <p:spPr>
          <a:xfrm>
            <a:off x="915781" y="1797978"/>
            <a:ext cx="245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周期矩形信号</a:t>
            </a:r>
          </a:p>
        </p:txBody>
      </p:sp>
    </p:spTree>
    <p:extLst>
      <p:ext uri="{BB962C8B-B14F-4D97-AF65-F5344CB8AC3E}">
        <p14:creationId xmlns:p14="http://schemas.microsoft.com/office/powerpoint/2010/main" val="384765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CE2149-B0CF-4B76-A488-A5EE74EACFEB}"/>
              </a:ext>
            </a:extLst>
          </p:cNvPr>
          <p:cNvSpPr/>
          <p:nvPr/>
        </p:nvSpPr>
        <p:spPr>
          <a:xfrm>
            <a:off x="843337" y="1307379"/>
            <a:ext cx="467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正弦曲线波叠加出一个带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90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度角的矩形波？</a:t>
            </a:r>
            <a:endParaRPr lang="zh-CN" altLang="en-US" dirty="0"/>
          </a:p>
        </p:txBody>
      </p:sp>
      <p:pic>
        <p:nvPicPr>
          <p:cNvPr id="10242" name="Picture 2" descr="http://ww4.sinaimg.cn/mw690/7cc829d3gw1eh5v4yfzcsj20go0cujt7.jpg">
            <a:extLst>
              <a:ext uri="{FF2B5EF4-FFF2-40B4-BE49-F238E27FC236}">
                <a16:creationId xmlns:a16="http://schemas.microsoft.com/office/drawing/2014/main" id="{74B13217-EB59-4D36-8349-6A5B050F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7" y="1851000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6C8CE8-EF50-4FA1-B8EE-3906D3AB2B0E}"/>
              </a:ext>
            </a:extLst>
          </p:cNvPr>
          <p:cNvSpPr/>
          <p:nvPr/>
        </p:nvSpPr>
        <p:spPr>
          <a:xfrm>
            <a:off x="1337854" y="625155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任何波形都是可以如此方法用正弦波叠加起来的</a:t>
            </a:r>
            <a:endParaRPr lang="zh-CN" altLang="en-US" dirty="0"/>
          </a:p>
        </p:txBody>
      </p:sp>
      <p:pic>
        <p:nvPicPr>
          <p:cNvPr id="10244" name="Picture 4" descr="http://ww1.sinaimg.cn/mw690/7cc829d3gw1eh5v4zmdijj20go0qun0b.jpg">
            <a:extLst>
              <a:ext uri="{FF2B5EF4-FFF2-40B4-BE49-F238E27FC236}">
                <a16:creationId xmlns:a16="http://schemas.microsoft.com/office/drawing/2014/main" id="{648E30E9-FE16-4C25-A5C9-530E0B6C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36" y="147805"/>
            <a:ext cx="4122242" cy="663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11266" name="Picture 2" descr="http://ww2.sinaimg.cn/mw690/7cc829d3gw1eh5v5098jzj20go0btq3q.jpg">
            <a:extLst>
              <a:ext uri="{FF2B5EF4-FFF2-40B4-BE49-F238E27FC236}">
                <a16:creationId xmlns:a16="http://schemas.microsoft.com/office/drawing/2014/main" id="{9299B8B7-D5B7-4FFC-9E5B-3657EB04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6754"/>
            <a:ext cx="571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2.sinaimg.cn/mw690/7cc829d3gw1eh5v53i4kjj20go07iab8.jpg">
            <a:extLst>
              <a:ext uri="{FF2B5EF4-FFF2-40B4-BE49-F238E27FC236}">
                <a16:creationId xmlns:a16="http://schemas.microsoft.com/office/drawing/2014/main" id="{78C9A787-CA85-4D41-AF00-7B180654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90" y="1643121"/>
            <a:ext cx="6001557" cy="34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0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11270" name="Picture 6" descr="http://ww2.sinaimg.cn/mw690/7cc829d3gw1eh5v57q4vij20go0a0gn0.jpg">
            <a:extLst>
              <a:ext uri="{FF2B5EF4-FFF2-40B4-BE49-F238E27FC236}">
                <a16:creationId xmlns:a16="http://schemas.microsoft.com/office/drawing/2014/main" id="{B2B08083-E01A-4CA7-9EB4-2FEC71A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55" y="1425678"/>
            <a:ext cx="8021363" cy="48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5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C10B1-C692-4474-97C6-3605BEF5229F}"/>
              </a:ext>
            </a:extLst>
          </p:cNvPr>
          <p:cNvSpPr/>
          <p:nvPr/>
        </p:nvSpPr>
        <p:spPr>
          <a:xfrm>
            <a:off x="915781" y="1165148"/>
            <a:ext cx="10099497" cy="557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频道，就是频率的通道，不同的频道就是将不同的频率作为一个通道来进行信息传输。</a:t>
            </a:r>
            <a:endParaRPr lang="en-US" altLang="zh-CN" sz="2400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4F4F4F"/>
                </a:solidFill>
                <a:latin typeface="-apple-system"/>
              </a:rPr>
              <a:t>       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下面大家尝试一件事：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          画一个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-&gt;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画一个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3x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+sin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5x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）。</a:t>
            </a:r>
          </a:p>
          <a:p>
            <a:pPr algn="just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          </a:t>
            </a:r>
            <a:r>
              <a:rPr lang="zh-CN" altLang="en-US" sz="2400" dirty="0">
                <a:solidFill>
                  <a:srgbClr val="4F4F4F"/>
                </a:solidFill>
                <a:latin typeface="-apple-system"/>
              </a:rPr>
              <a:t>给定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3x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+sin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5x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）的曲线，要求把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sin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5x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）从图里拿出去，看看剩下的是什么。但是在   频域呢？则简单的很，无非就是几条竖线而已。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         所以很多在时域看似不可能做到的数学操作，在频域相反很容易。这就是需要傅里叶变换的地方。尤其是从某条曲线中去除一些特定的频率成分，这在工程上称为滤波，是信号处理最重要的概念之一，只有在频域才能轻松的做到。</a:t>
            </a:r>
          </a:p>
        </p:txBody>
      </p:sp>
    </p:spTree>
    <p:extLst>
      <p:ext uri="{BB962C8B-B14F-4D97-AF65-F5344CB8AC3E}">
        <p14:creationId xmlns:p14="http://schemas.microsoft.com/office/powerpoint/2010/main" val="393400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C10B1-C692-4474-97C6-3605BEF5229F}"/>
              </a:ext>
            </a:extLst>
          </p:cNvPr>
          <p:cNvSpPr/>
          <p:nvPr/>
        </p:nvSpPr>
        <p:spPr>
          <a:xfrm>
            <a:off x="760619" y="1296140"/>
            <a:ext cx="10099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dirty="0"/>
              <a:t>基础的正弦波</a:t>
            </a:r>
            <a:r>
              <a:rPr lang="en-US" altLang="zh-CN" dirty="0" err="1"/>
              <a:t>A.sin</a:t>
            </a:r>
            <a:r>
              <a:rPr lang="en-US" altLang="zh-CN" dirty="0"/>
              <a:t>(</a:t>
            </a:r>
            <a:r>
              <a:rPr lang="en-US" altLang="zh-CN" dirty="0" err="1"/>
              <a:t>wt+θ</a:t>
            </a:r>
            <a:r>
              <a:rPr lang="en-US" altLang="zh-CN" dirty="0"/>
              <a:t>)</a:t>
            </a:r>
            <a:r>
              <a:rPr lang="zh-CN" altLang="en-US" dirty="0"/>
              <a:t>中，振幅，频率，相位缺一不可，不同相位决定了波的位置，所以对于频域分析，仅仅有频谱（振幅谱）是不够的，我们还需要一个相位谱。</a:t>
            </a:r>
            <a:endParaRPr lang="zh-CN" altLang="en-US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pic>
        <p:nvPicPr>
          <p:cNvPr id="12290" name="Picture 2" descr="http://ww4.sinaimg.cn/mw690/7cc829d3gw1eh5v58ov24j20go0hutao.jpg">
            <a:extLst>
              <a:ext uri="{FF2B5EF4-FFF2-40B4-BE49-F238E27FC236}">
                <a16:creationId xmlns:a16="http://schemas.microsoft.com/office/drawing/2014/main" id="{476D6CCF-D100-4259-809B-2E3A0E93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67" y="2555945"/>
            <a:ext cx="3782174" cy="40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4.sinaimg.cn/mw690/7cc829d3gw1eh5v5cn9yrj20go0fsgmu.jpg">
            <a:extLst>
              <a:ext uri="{FF2B5EF4-FFF2-40B4-BE49-F238E27FC236}">
                <a16:creationId xmlns:a16="http://schemas.microsoft.com/office/drawing/2014/main" id="{272D9D80-DDD8-4B03-ADA1-1D70AA07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19" y="1904776"/>
            <a:ext cx="4446570" cy="42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82BA22-BDD9-4C0B-804C-D3E45643246A}"/>
              </a:ext>
            </a:extLst>
          </p:cNvPr>
          <p:cNvSpPr/>
          <p:nvPr/>
        </p:nvSpPr>
        <p:spPr>
          <a:xfrm>
            <a:off x="5810367" y="6076500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将时间差除周期再乘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2Pi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，就得到了相位差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6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15362" name="Picture 2" descr="http://ww1.sinaimg.cn/mw690/7cc829d3gw1eh5v5dhli2j20go0dtwga.jpg">
            <a:extLst>
              <a:ext uri="{FF2B5EF4-FFF2-40B4-BE49-F238E27FC236}">
                <a16:creationId xmlns:a16="http://schemas.microsoft.com/office/drawing/2014/main" id="{59659647-07BF-43BB-B149-622503F0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81" y="1688761"/>
            <a:ext cx="5715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0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760106-B85A-4813-8969-62BABE2F0AD8}"/>
              </a:ext>
            </a:extLst>
          </p:cNvPr>
          <p:cNvSpPr/>
          <p:nvPr/>
        </p:nvSpPr>
        <p:spPr>
          <a:xfrm>
            <a:off x="915780" y="1257525"/>
            <a:ext cx="9779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傅里叶变换：将一个时域非周期的连续信号，转换为一个在频域非周期的连续信号。</a:t>
            </a:r>
            <a:endParaRPr lang="zh-CN" altLang="en-US" dirty="0"/>
          </a:p>
        </p:txBody>
      </p:sp>
      <p:pic>
        <p:nvPicPr>
          <p:cNvPr id="16386" name="Picture 2" descr="http://ww4.sinaimg.cn/large/7cc829d3gw1eh5q2g0nhuj20go08baan.jpg">
            <a:extLst>
              <a:ext uri="{FF2B5EF4-FFF2-40B4-BE49-F238E27FC236}">
                <a16:creationId xmlns:a16="http://schemas.microsoft.com/office/drawing/2014/main" id="{65EB00AB-1AE9-492F-BB3C-0099954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84" y="1850900"/>
            <a:ext cx="8535684" cy="425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声音传播模型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A626F-10DA-4549-A3BB-20C4A08457ED}"/>
              </a:ext>
            </a:extLst>
          </p:cNvPr>
          <p:cNvSpPr/>
          <p:nvPr/>
        </p:nvSpPr>
        <p:spPr>
          <a:xfrm>
            <a:off x="1031954" y="1553036"/>
            <a:ext cx="9943479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声波的定义：</a:t>
            </a:r>
            <a:r>
              <a:rPr lang="zh-CN" altLang="en-US" sz="24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由发声体</a:t>
            </a:r>
            <a:r>
              <a:rPr lang="zh-CN" altLang="en-US" sz="2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产生的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振动</a:t>
            </a:r>
            <a:r>
              <a:rPr lang="zh-CN" altLang="en-US" sz="2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在空气或其他物质中的传播。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声波所到之处的质点沿着传播方向在平衡位置附近振动，声波的传播实质上是能量在介质中的传递。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人耳可以听到的声波的频率一般在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20Hz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20kHz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之间，声波在空气中的传播速度时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340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秒。</a:t>
            </a:r>
          </a:p>
        </p:txBody>
      </p:sp>
      <p:pic>
        <p:nvPicPr>
          <p:cNvPr id="1026" name="Picture 2" descr="https://gss3.bdstatic.com/-Po3dSag_xI4khGkpoWK1HF6hhy/baike/w%3D268%3Bg%3D0/sign=3a110e43c9cec3fd8b3ea073eeb3b302/6159252dd42a2834b798c58451b5c9ea15cebf07.jpg">
            <a:extLst>
              <a:ext uri="{FF2B5EF4-FFF2-40B4-BE49-F238E27FC236}">
                <a16:creationId xmlns:a16="http://schemas.microsoft.com/office/drawing/2014/main" id="{9D49C8AF-824B-4D7C-997F-C1FE0F9D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29" y="4328796"/>
            <a:ext cx="4179323" cy="24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7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声音传播模型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A626F-10DA-4549-A3BB-20C4A08457ED}"/>
              </a:ext>
            </a:extLst>
          </p:cNvPr>
          <p:cNvSpPr/>
          <p:nvPr/>
        </p:nvSpPr>
        <p:spPr>
          <a:xfrm>
            <a:off x="1031954" y="1553036"/>
            <a:ext cx="9943479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准备：安装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软件；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理解声音传播模型；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混合模型；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FFT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第一关：读取给定的麦克风阵列数据、绘制时序图。</a:t>
            </a:r>
          </a:p>
        </p:txBody>
      </p:sp>
    </p:spTree>
    <p:extLst>
      <p:ext uri="{BB962C8B-B14F-4D97-AF65-F5344CB8AC3E}">
        <p14:creationId xmlns:p14="http://schemas.microsoft.com/office/powerpoint/2010/main" val="60600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45AF1841-4DFB-470F-A78D-7064BD52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声音传播模型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A626F-10DA-4549-A3BB-20C4A08457ED}"/>
              </a:ext>
            </a:extLst>
          </p:cNvPr>
          <p:cNvSpPr/>
          <p:nvPr/>
        </p:nvSpPr>
        <p:spPr>
          <a:xfrm>
            <a:off x="838201" y="1140082"/>
            <a:ext cx="10586884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振幅：</a:t>
            </a:r>
            <a:r>
              <a:rPr lang="zh-CN" altLang="en-US" sz="2400" dirty="0"/>
              <a:t>表示质点离开平衡位置的最大距离，反映从波形波峰到波谷的压力变化，以及波所携带的能量的多少。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周期：</a:t>
            </a:r>
            <a:r>
              <a:rPr lang="zh-CN" altLang="en-US" sz="2400" dirty="0"/>
              <a:t>描述单一、重复的压力变化序列。从零压力，到高压，再到低压，最后恢复为零，这一时间的持续视为一个周期。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频率：</a:t>
            </a:r>
            <a:r>
              <a:rPr lang="zh-CN" altLang="en-US" sz="2400" dirty="0"/>
              <a:t>波列中质点在单位时间内振动的次数。以赫兹（</a:t>
            </a:r>
            <a:r>
              <a:rPr lang="en-US" altLang="zh-CN" sz="2400" dirty="0"/>
              <a:t>Hz</a:t>
            </a:r>
            <a:r>
              <a:rPr lang="zh-CN" altLang="en-US" sz="2400" dirty="0"/>
              <a:t>）为单位测量，描述每秒周期数。例如，</a:t>
            </a:r>
            <a:r>
              <a:rPr lang="en-US" altLang="zh-CN" sz="2400" dirty="0"/>
              <a:t>1000 Hz </a:t>
            </a:r>
            <a:r>
              <a:rPr lang="zh-CN" altLang="en-US" sz="2400" dirty="0"/>
              <a:t>波形每秒有 </a:t>
            </a:r>
            <a:r>
              <a:rPr lang="en-US" altLang="zh-CN" sz="2400" dirty="0"/>
              <a:t>1000 </a:t>
            </a:r>
            <a:r>
              <a:rPr lang="zh-CN" altLang="en-US" sz="2400" dirty="0"/>
              <a:t>个周期。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相位：</a:t>
            </a:r>
            <a:r>
              <a:rPr lang="zh-CN" altLang="en-US" sz="2400" dirty="0"/>
              <a:t>表示周期中的波形位置，以度为单位测量，共 </a:t>
            </a:r>
            <a:r>
              <a:rPr lang="en-US" altLang="zh-CN" sz="2400" dirty="0"/>
              <a:t>360º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波长：</a:t>
            </a:r>
            <a:r>
              <a:rPr lang="zh-CN" altLang="en-US" sz="2400" dirty="0"/>
              <a:t>表示具有相同相位度的两个点之间的距离，也是波在一个时间周期内传播的距离。波长随频率的增加而减少。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F8C132-47BE-448E-BABD-2C16BA5D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1" y="5178649"/>
            <a:ext cx="3400104" cy="155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D64C9-4E26-4D6D-8D2C-D385D075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67" y="5465588"/>
            <a:ext cx="2869429" cy="647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C14DCE-F0CC-4EA1-A758-E83E2705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077" y="5976756"/>
            <a:ext cx="1051304" cy="338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295913-F314-4D91-B39D-123D4D64E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371" y="4857135"/>
            <a:ext cx="2452727" cy="20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声音传播模型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01B36-BA62-42D4-8D4E-AFBAE5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4" y="1484671"/>
            <a:ext cx="10543784" cy="46646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3F756C-C02F-494D-9E0F-209FDDAC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02" y="346179"/>
            <a:ext cx="3168971" cy="5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声音传播模型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41B48-6A3F-4A08-99CF-EA0635EA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58" y="1330700"/>
            <a:ext cx="8697973" cy="5234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490FBB-3F5B-476C-ABCF-EE6F6623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37" y="1438342"/>
            <a:ext cx="3669569" cy="22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0BEC-4549-4A56-A99C-6587138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声音混合模型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B88F6-C8C1-4CC6-838E-AD79ECF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811"/>
            <a:ext cx="10223833" cy="40651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656EBA-65FD-420F-8718-D517A5C7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65" y="93925"/>
            <a:ext cx="3773706" cy="26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495F2C-D867-4601-9E1D-2A2B31BA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9" y="1596813"/>
            <a:ext cx="9249214" cy="489606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8A575E5-B753-4AB3-8E21-F32F1423E411}"/>
              </a:ext>
            </a:extLst>
          </p:cNvPr>
          <p:cNvSpPr txBox="1">
            <a:spLocks/>
          </p:cNvSpPr>
          <p:nvPr/>
        </p:nvSpPr>
        <p:spPr>
          <a:xfrm>
            <a:off x="980768" y="271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声音混合模型</a:t>
            </a:r>
          </a:p>
        </p:txBody>
      </p:sp>
    </p:spTree>
    <p:extLst>
      <p:ext uri="{BB962C8B-B14F-4D97-AF65-F5344CB8AC3E}">
        <p14:creationId xmlns:p14="http://schemas.microsoft.com/office/powerpoint/2010/main" val="92078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A251C-3851-40CD-9548-F73FBBE0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47" y="1357909"/>
            <a:ext cx="8683026" cy="513001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1010264" y="3700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声音混合模型</a:t>
            </a:r>
          </a:p>
        </p:txBody>
      </p:sp>
    </p:spTree>
    <p:extLst>
      <p:ext uri="{BB962C8B-B14F-4D97-AF65-F5344CB8AC3E}">
        <p14:creationId xmlns:p14="http://schemas.microsoft.com/office/powerpoint/2010/main" val="41744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B5F90CA-E7C1-4A53-9D36-FFA98682EA5E}"/>
              </a:ext>
            </a:extLst>
          </p:cNvPr>
          <p:cNvSpPr txBox="1">
            <a:spLocks/>
          </p:cNvSpPr>
          <p:nvPr/>
        </p:nvSpPr>
        <p:spPr>
          <a:xfrm>
            <a:off x="915781" y="25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傅里叶分析</a:t>
            </a:r>
          </a:p>
        </p:txBody>
      </p:sp>
      <p:pic>
        <p:nvPicPr>
          <p:cNvPr id="3074" name="Picture 2" descr="http://ww1.sinaimg.cn/mw690/7cc829d3gw1eh5v4xmosuj20go096t9l.jpg">
            <a:extLst>
              <a:ext uri="{FF2B5EF4-FFF2-40B4-BE49-F238E27FC236}">
                <a16:creationId xmlns:a16="http://schemas.microsoft.com/office/drawing/2014/main" id="{ADB7D9EC-C652-4B69-BD64-76A65346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71" y="1580691"/>
            <a:ext cx="4771103" cy="26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3.sinaimg.cn/mw690/7cc829d3gw1egu4n43a2gj203t05jq2r.jpg">
            <a:extLst>
              <a:ext uri="{FF2B5EF4-FFF2-40B4-BE49-F238E27FC236}">
                <a16:creationId xmlns:a16="http://schemas.microsoft.com/office/drawing/2014/main" id="{E4FB5154-8C47-4B0C-AD82-6D50B470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00" y="1446114"/>
            <a:ext cx="1806546" cy="26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05A8F1-95C9-4B1B-8E02-19C1096EC3CA}"/>
              </a:ext>
            </a:extLst>
          </p:cNvPr>
          <p:cNvSpPr/>
          <p:nvPr/>
        </p:nvSpPr>
        <p:spPr>
          <a:xfrm>
            <a:off x="915781" y="4416321"/>
            <a:ext cx="102227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b="1" i="0" dirty="0">
                <a:solidFill>
                  <a:srgbClr val="4F4F4F"/>
                </a:solidFill>
                <a:effectLst/>
                <a:latin typeface="-apple-system"/>
              </a:rPr>
              <a:t>        你眼中看似落叶纷飞变化无常的世界，实际只是躺在上帝怀中一份早已谱好的乐章。</a:t>
            </a:r>
            <a:r>
              <a:rPr lang="zh-CN" altLang="en-US" sz="2800" b="1" dirty="0">
                <a:solidFill>
                  <a:srgbClr val="4F4F4F"/>
                </a:solidFill>
                <a:latin typeface="-apple-system"/>
              </a:rPr>
              <a:t>傅里叶同学告诉我们，任何周期函数，都可以看作是不同振幅、不同相位正弦波的叠加。</a:t>
            </a:r>
            <a:endParaRPr lang="en-US" altLang="zh-CN" sz="2800" b="1" dirty="0">
              <a:solidFill>
                <a:srgbClr val="4F4F4F"/>
              </a:solidFill>
              <a:latin typeface="-apple-system"/>
            </a:endParaRPr>
          </a:p>
          <a:p>
            <a:pPr latinLnBrk="1"/>
            <a:r>
              <a:rPr lang="zh-CN" altLang="en-US" sz="2800" b="1" dirty="0">
                <a:solidFill>
                  <a:srgbClr val="4F4F4F"/>
                </a:solidFill>
                <a:latin typeface="-apple-system"/>
              </a:rPr>
              <a:t>        利用对不同琴键不同力度、不同时间点的敲击，可以组合出任何一首乐曲。</a:t>
            </a:r>
          </a:p>
        </p:txBody>
      </p:sp>
    </p:spTree>
    <p:extLst>
      <p:ext uri="{BB962C8B-B14F-4D97-AF65-F5344CB8AC3E}">
        <p14:creationId xmlns:p14="http://schemas.microsoft.com/office/powerpoint/2010/main" val="665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2018夏令营第一讲</Template>
  <TotalTime>191</TotalTime>
  <Words>683</Words>
  <Application>Microsoft Office PowerPoint</Application>
  <PresentationFormat>宽屏</PresentationFormat>
  <Paragraphs>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等线</vt:lpstr>
      <vt:lpstr>等线 Light</vt:lpstr>
      <vt:lpstr>楷体</vt:lpstr>
      <vt:lpstr>宋体</vt:lpstr>
      <vt:lpstr>Arial</vt:lpstr>
      <vt:lpstr>Office 主题​​</vt:lpstr>
      <vt:lpstr>第一讲：基础知识</vt:lpstr>
      <vt:lpstr>1.声音传播模型</vt:lpstr>
      <vt:lpstr>1.声音传播模型</vt:lpstr>
      <vt:lpstr>1.声音传播模型</vt:lpstr>
      <vt:lpstr>1.声音传播模型</vt:lpstr>
      <vt:lpstr>2.声音混合模型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1.声音传播模型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</dc:title>
  <dc:creator>lenovo</dc:creator>
  <cp:lastModifiedBy>lenovo</cp:lastModifiedBy>
  <cp:revision>32</cp:revision>
  <dcterms:created xsi:type="dcterms:W3CDTF">2018-07-23T13:21:06Z</dcterms:created>
  <dcterms:modified xsi:type="dcterms:W3CDTF">2018-07-24T00:48:34Z</dcterms:modified>
</cp:coreProperties>
</file>