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1B301-C767-4D94-9BF9-6C9F30B5363C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560E2-35C5-4170-AAC7-21906000A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9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设语音数据存放在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总长度为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，信号采样频率为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fs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，帧长以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wlen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表示，帧移为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hop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，以此为参数对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进行分帧，则共生成帧数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2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357619" y="730191"/>
            <a:ext cx="8428761" cy="11782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n-ea"/>
                <a:cs typeface="+mn-cs"/>
              </a:rPr>
              <a:t>读取语音数据</a:t>
            </a:r>
            <a:endParaRPr lang="en-US" altLang="zh-CN" sz="2400" dirty="0">
              <a:solidFill>
                <a:srgbClr val="C00000"/>
              </a:solidFill>
              <a:latin typeface="+mj-ea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/>
              <a:t>      </a:t>
            </a:r>
            <a:r>
              <a:rPr lang="zh-CN" altLang="zh-CN" sz="2400" dirty="0"/>
              <a:t>使用</a:t>
            </a:r>
            <a:r>
              <a:rPr lang="en-US" altLang="zh-CN" sz="2400" dirty="0"/>
              <a:t>MATLAB</a:t>
            </a:r>
            <a:r>
              <a:rPr lang="zh-CN" altLang="zh-CN" sz="2400" dirty="0"/>
              <a:t>读取</a:t>
            </a:r>
            <a:r>
              <a:rPr lang="en-US" altLang="zh-CN" sz="2400" dirty="0"/>
              <a:t>wav</a:t>
            </a:r>
            <a:r>
              <a:rPr lang="zh-CN" altLang="zh-CN" sz="2400" dirty="0"/>
              <a:t>格式的多通道音频数据，绘语音时序图</a:t>
            </a:r>
            <a:r>
              <a:rPr lang="zh-CN" altLang="en-US" sz="2400" dirty="0"/>
              <a:t>。</a:t>
            </a:r>
          </a:p>
          <a:p>
            <a:pPr algn="l"/>
            <a:endParaRPr lang="en-US" altLang="zh-CN" sz="2400" dirty="0">
              <a:solidFill>
                <a:srgbClr val="C00000"/>
              </a:solidFill>
              <a:latin typeface="+mj-ea"/>
              <a:ea typeface="+mn-ea"/>
              <a:cs typeface="+mn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67" y="2446661"/>
            <a:ext cx="1413535" cy="151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7" y="4158017"/>
            <a:ext cx="3227466" cy="209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497" y="2102700"/>
            <a:ext cx="5271605" cy="463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7749AFC-9E12-4B97-ABB2-05B926E7C7EE}"/>
              </a:ext>
            </a:extLst>
          </p:cNvPr>
          <p:cNvSpPr txBox="1"/>
          <p:nvPr/>
        </p:nvSpPr>
        <p:spPr>
          <a:xfrm>
            <a:off x="2574138" y="313841"/>
            <a:ext cx="473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2.3 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工作与预期结果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1721A51-C9E1-40E0-AB44-4072E697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22F8-7C2D-49B8-9F93-539E6D65E108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1C58C06-FE95-48E2-98E7-91CF59CA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9939-243A-4960-8D3B-6BA3D0206A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4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91880" y="968337"/>
            <a:ext cx="8499720" cy="341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</a:rPr>
              <a:t>2. </a:t>
            </a:r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短时分析技术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：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语音信号特性随时间改变，本身属于非稳态信号。然而，短时间内的语音频率成分改变较少，因此，可将语音信号作为稳定源处理，此短时分析技术。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</a:rPr>
              <a:t>    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</a:rPr>
              <a:t>分帧技术</a:t>
            </a:r>
            <a:endParaRPr lang="en-US" altLang="zh-CN" sz="2400" b="1" dirty="0">
              <a:solidFill>
                <a:srgbClr val="C00000"/>
              </a:solidFill>
              <a:latin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短时分析技术的主要手段即分帧，通过将语音信号切片，获取以帧为单位的语音信号，从而进行短时分析。</a:t>
            </a:r>
            <a:endParaRPr lang="en-US" altLang="zh-CN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2486F17E-82F6-4EEC-AFAA-8A8744C5E538}"/>
              </a:ext>
            </a:extLst>
          </p:cNvPr>
          <p:cNvSpPr txBox="1"/>
          <p:nvPr/>
        </p:nvSpPr>
        <p:spPr>
          <a:xfrm>
            <a:off x="2574138" y="313841"/>
            <a:ext cx="473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2.3 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工作与预期结果</a:t>
            </a:r>
          </a:p>
        </p:txBody>
      </p:sp>
      <p:pic>
        <p:nvPicPr>
          <p:cNvPr id="4" name="Picture 22">
            <a:extLst>
              <a:ext uri="{FF2B5EF4-FFF2-40B4-BE49-F238E27FC236}">
                <a16:creationId xmlns="" xmlns:a16="http://schemas.microsoft.com/office/drawing/2014/main" id="{83E4156E-B88A-42C5-B78B-837B43CB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73" y="4645971"/>
            <a:ext cx="4499353" cy="143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6F6A7140-C517-457E-A394-ACC4C2958DE7}"/>
              </a:ext>
            </a:extLst>
          </p:cNvPr>
          <p:cNvCxnSpPr/>
          <p:nvPr/>
        </p:nvCxnSpPr>
        <p:spPr>
          <a:xfrm>
            <a:off x="3099347" y="4584555"/>
            <a:ext cx="0" cy="16063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="" xmlns:a16="http://schemas.microsoft.com/office/drawing/2014/main" id="{D475A62D-C8FC-43E1-B209-2CED9BD7E47A}"/>
              </a:ext>
            </a:extLst>
          </p:cNvPr>
          <p:cNvCxnSpPr/>
          <p:nvPr/>
        </p:nvCxnSpPr>
        <p:spPr>
          <a:xfrm flipH="1">
            <a:off x="2343079" y="6082619"/>
            <a:ext cx="7562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F57B92E6-78B7-4A1E-A2DF-59EDD0465F4D}"/>
              </a:ext>
            </a:extLst>
          </p:cNvPr>
          <p:cNvCxnSpPr/>
          <p:nvPr/>
        </p:nvCxnSpPr>
        <p:spPr>
          <a:xfrm>
            <a:off x="2705827" y="4429875"/>
            <a:ext cx="0" cy="16063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B78332A9-563A-4368-9B04-5720517D23F6}"/>
              </a:ext>
            </a:extLst>
          </p:cNvPr>
          <p:cNvCxnSpPr/>
          <p:nvPr/>
        </p:nvCxnSpPr>
        <p:spPr>
          <a:xfrm>
            <a:off x="3465563" y="4821115"/>
            <a:ext cx="0" cy="16063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4554BB1F-2F86-402D-BD1E-7148C169336D}"/>
              </a:ext>
            </a:extLst>
          </p:cNvPr>
          <p:cNvCxnSpPr/>
          <p:nvPr/>
        </p:nvCxnSpPr>
        <p:spPr>
          <a:xfrm flipH="1">
            <a:off x="2720671" y="6303259"/>
            <a:ext cx="7562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D4D3D157-B666-4824-BAA3-B63AE63EF0C1}"/>
              </a:ext>
            </a:extLst>
          </p:cNvPr>
          <p:cNvCxnSpPr/>
          <p:nvPr/>
        </p:nvCxnSpPr>
        <p:spPr>
          <a:xfrm>
            <a:off x="3843155" y="5000811"/>
            <a:ext cx="0" cy="16063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7F67FFE5-D605-4BE8-A143-FAD874632501}"/>
              </a:ext>
            </a:extLst>
          </p:cNvPr>
          <p:cNvCxnSpPr/>
          <p:nvPr/>
        </p:nvCxnSpPr>
        <p:spPr>
          <a:xfrm flipH="1">
            <a:off x="3091439" y="6510251"/>
            <a:ext cx="7562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>
            <a:extLst>
              <a:ext uri="{FF2B5EF4-FFF2-40B4-BE49-F238E27FC236}">
                <a16:creationId xmlns="" xmlns:a16="http://schemas.microsoft.com/office/drawing/2014/main" id="{BFEFE9D4-CB15-46C7-BC92-4AB23DBD0C26}"/>
              </a:ext>
            </a:extLst>
          </p:cNvPr>
          <p:cNvSpPr txBox="1"/>
          <p:nvPr/>
        </p:nvSpPr>
        <p:spPr>
          <a:xfrm>
            <a:off x="2294802" y="6609653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...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36DA8B0-CA92-4973-9AFD-AA5185FB76AE}"/>
              </a:ext>
            </a:extLst>
          </p:cNvPr>
          <p:cNvSpPr/>
          <p:nvPr/>
        </p:nvSpPr>
        <p:spPr>
          <a:xfrm>
            <a:off x="1580741" y="5928882"/>
            <a:ext cx="577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第</a:t>
            </a:r>
            <a:r>
              <a:rPr lang="en-US" altLang="zh-CN" sz="1200" dirty="0"/>
              <a:t>1</a:t>
            </a:r>
            <a:r>
              <a:rPr lang="zh-CN" altLang="en-US" sz="1200" dirty="0"/>
              <a:t>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09109614-A333-49F0-8927-E05FCACF5992}"/>
              </a:ext>
            </a:extLst>
          </p:cNvPr>
          <p:cNvSpPr/>
          <p:nvPr/>
        </p:nvSpPr>
        <p:spPr>
          <a:xfrm>
            <a:off x="1786102" y="6150461"/>
            <a:ext cx="577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第</a:t>
            </a:r>
            <a:r>
              <a:rPr lang="en-US" altLang="zh-CN" sz="1200" dirty="0"/>
              <a:t>2</a:t>
            </a:r>
            <a:r>
              <a:rPr lang="zh-CN" altLang="en-US" sz="1200" dirty="0"/>
              <a:t>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9E4D370-5769-41A2-BCA4-3E50285B2995}"/>
              </a:ext>
            </a:extLst>
          </p:cNvPr>
          <p:cNvSpPr/>
          <p:nvPr/>
        </p:nvSpPr>
        <p:spPr>
          <a:xfrm>
            <a:off x="2006101" y="6388362"/>
            <a:ext cx="577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第</a:t>
            </a:r>
            <a:r>
              <a:rPr lang="en-US" altLang="zh-CN" sz="1200" dirty="0"/>
              <a:t>3</a:t>
            </a:r>
            <a:r>
              <a:rPr lang="zh-CN" altLang="en-US" sz="1200" dirty="0"/>
              <a:t>帧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85E3DBFC-A364-4872-82BB-EA10A314B88C}"/>
              </a:ext>
            </a:extLst>
          </p:cNvPr>
          <p:cNvSpPr/>
          <p:nvPr/>
        </p:nvSpPr>
        <p:spPr>
          <a:xfrm>
            <a:off x="3129305" y="6566210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帧长</a:t>
            </a:r>
            <a:r>
              <a:rPr lang="en-US" altLang="zh-CN" sz="1200" dirty="0" err="1"/>
              <a:t>wlen</a:t>
            </a:r>
            <a:endParaRPr lang="zh-CN" altLang="en-US" sz="12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944C3C76-ED35-40A1-9C49-9C304C209432}"/>
              </a:ext>
            </a:extLst>
          </p:cNvPr>
          <p:cNvCxnSpPr/>
          <p:nvPr/>
        </p:nvCxnSpPr>
        <p:spPr>
          <a:xfrm>
            <a:off x="3469573" y="6099444"/>
            <a:ext cx="3781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287418D7-433F-45A7-8C09-009F7AE0BA55}"/>
              </a:ext>
            </a:extLst>
          </p:cNvPr>
          <p:cNvSpPr/>
          <p:nvPr/>
        </p:nvSpPr>
        <p:spPr>
          <a:xfrm>
            <a:off x="3437091" y="4264386"/>
            <a:ext cx="655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帧移</a:t>
            </a:r>
            <a:r>
              <a:rPr lang="en-US" altLang="zh-CN" sz="1200" dirty="0"/>
              <a:t>hop</a:t>
            </a:r>
            <a:endParaRPr lang="zh-CN" altLang="en-US" sz="1200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F9DB083-991D-4030-A8B7-2CF047C1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D0AD-12C1-473B-A05E-122DAA976F82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20" name="灯片编号占位符 19">
            <a:extLst>
              <a:ext uri="{FF2B5EF4-FFF2-40B4-BE49-F238E27FC236}">
                <a16:creationId xmlns="" xmlns:a16="http://schemas.microsoft.com/office/drawing/2014/main" id="{28FDDCA1-4D9A-4DA9-88D2-F06C5493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9939-243A-4960-8D3B-6BA3D0206A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355475" y="1084534"/>
            <a:ext cx="4857312" cy="3696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AF140122-2774-49C8-9ED3-56080A5E3974}"/>
              </a:ext>
            </a:extLst>
          </p:cNvPr>
          <p:cNvSpPr/>
          <p:nvPr/>
        </p:nvSpPr>
        <p:spPr>
          <a:xfrm>
            <a:off x="355475" y="1084534"/>
            <a:ext cx="8433050" cy="4467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</a:rPr>
              <a:t>3.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频谱泄露：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进行短时分析时，如果对语音信号进行直接截取，原来的信号被截断以后，其频谱发生了畸变，原来集中某处的能量被分散到两个较宽的频带中去了称为频谱泄露。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</a:rPr>
              <a:t>    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</a:rPr>
              <a:t>窗函数</a:t>
            </a:r>
            <a:endParaRPr lang="en-US" altLang="zh-CN" sz="2400" b="1" dirty="0">
              <a:solidFill>
                <a:srgbClr val="C0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为了减少频谱能量泄露，可以采用不同的截取函数对信号进行截断，截断函数称为窗函数。窗函数不同，相应的带宽和频谱泄露就会不同。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C19FA7D0-E493-4D74-BE1E-F1DD4B0A9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8" y="5064600"/>
            <a:ext cx="2004159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FD522A3-4748-4E48-AEE3-A169FE40AAD9}"/>
              </a:ext>
            </a:extLst>
          </p:cNvPr>
          <p:cNvSpPr/>
          <p:nvPr/>
        </p:nvSpPr>
        <p:spPr>
          <a:xfrm>
            <a:off x="3137635" y="65441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汉明窗</a:t>
            </a:r>
            <a:endParaRPr lang="en-US" altLang="zh-CN" dirty="0"/>
          </a:p>
        </p:txBody>
      </p:sp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B21DB0EE-0CAF-4262-B03D-9A65FB39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39" y="5064600"/>
            <a:ext cx="2025848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85ABCDC-B329-49F7-B505-088315752ACF}"/>
              </a:ext>
            </a:extLst>
          </p:cNvPr>
          <p:cNvSpPr/>
          <p:nvPr/>
        </p:nvSpPr>
        <p:spPr>
          <a:xfrm>
            <a:off x="5703686" y="65441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海宁窗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8E53482-426F-4341-986E-99926A8DD5C9}"/>
              </a:ext>
            </a:extLst>
          </p:cNvPr>
          <p:cNvSpPr txBox="1"/>
          <p:nvPr/>
        </p:nvSpPr>
        <p:spPr>
          <a:xfrm>
            <a:off x="2574138" y="313841"/>
            <a:ext cx="473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2.3 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工作与预期结果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7FADBE4-0F86-41B5-AC9F-9503CE2A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18E2-1B4D-4EA9-BF26-64F631829B58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="" xmlns:a16="http://schemas.microsoft.com/office/drawing/2014/main" id="{EB2FBEED-AFE1-4454-9541-19172CEB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9939-243A-4960-8D3B-6BA3D0206A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6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355475" y="1084534"/>
            <a:ext cx="4857312" cy="3696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EEE4034-45D9-4CE1-98AC-86A1DCA8EB0D}"/>
              </a:ext>
            </a:extLst>
          </p:cNvPr>
          <p:cNvSpPr txBox="1"/>
          <p:nvPr/>
        </p:nvSpPr>
        <p:spPr>
          <a:xfrm>
            <a:off x="2574138" y="313841"/>
            <a:ext cx="473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工作与预期结果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AF140122-2774-49C8-9ED3-56080A5E3974}"/>
              </a:ext>
            </a:extLst>
          </p:cNvPr>
          <p:cNvSpPr/>
          <p:nvPr/>
        </p:nvSpPr>
        <p:spPr>
          <a:xfrm>
            <a:off x="355475" y="1084534"/>
            <a:ext cx="8433050" cy="3359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</a:rPr>
              <a:t>4.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端点检测：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大</a:t>
            </a:r>
            <a:r>
              <a:rPr lang="zh-CN" altLang="zh-CN" sz="2400" dirty="0"/>
              <a:t>部分语音算法针对语音成分设计，例如语音特征提取、声源定位等，因此处理真实语音前需要界定语音活动范围，</a:t>
            </a:r>
            <a:r>
              <a:rPr lang="zh-CN" altLang="en-US" sz="2400" dirty="0"/>
              <a:t>以区分语音段和噪声段，</a:t>
            </a:r>
            <a:r>
              <a:rPr lang="zh-CN" altLang="zh-CN" sz="2400" dirty="0"/>
              <a:t>相应的技术则被称为端点检测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</a:rPr>
              <a:t>    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</a:rPr>
              <a:t>检测参数</a:t>
            </a:r>
            <a:endParaRPr lang="en-US" altLang="zh-CN" sz="2400" b="1" dirty="0">
              <a:solidFill>
                <a:srgbClr val="C0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短时能量分析需要设定能量阈值，以区分噪声段与语音段</a:t>
            </a:r>
            <a:r>
              <a:rPr lang="zh-CN" altLang="en-US" sz="2400" dirty="0"/>
              <a:t>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9AF60F7A-F535-4F21-A708-EB6F1023B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19743" r="5951"/>
          <a:stretch/>
        </p:blipFill>
        <p:spPr bwMode="auto">
          <a:xfrm>
            <a:off x="1858779" y="4444365"/>
            <a:ext cx="5212787" cy="223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DEB3AD9-F463-427B-9EC0-070E0FCA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035-A01C-4695-B1DF-F62793269EFF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42D5791-A776-400D-82A6-277455F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9939-243A-4960-8D3B-6BA3D0206A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355475" y="1084534"/>
            <a:ext cx="4857312" cy="3696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EEE4034-45D9-4CE1-98AC-86A1DCA8EB0D}"/>
              </a:ext>
            </a:extLst>
          </p:cNvPr>
          <p:cNvSpPr txBox="1"/>
          <p:nvPr/>
        </p:nvSpPr>
        <p:spPr>
          <a:xfrm>
            <a:off x="2574138" y="313841"/>
            <a:ext cx="473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工作与预期结果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AF140122-2774-49C8-9ED3-56080A5E3974}"/>
              </a:ext>
            </a:extLst>
          </p:cNvPr>
          <p:cNvSpPr/>
          <p:nvPr/>
        </p:nvSpPr>
        <p:spPr>
          <a:xfrm>
            <a:off x="355475" y="1084534"/>
            <a:ext cx="8433050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j-ea"/>
              </a:rPr>
              <a:t>5.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什么是时域：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       以时间作为参照来观察动态世界的方法我们称其为时域分析。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ea"/>
              </a:rPr>
              <a:t>     世间万物都在随着时间不停的改变，并且永远不会静止下来，有没有一种方法来观察世界，我们会发现世界是永恒不变的？</a:t>
            </a:r>
            <a:endParaRPr lang="en-US" altLang="zh-CN" sz="2400" b="1" dirty="0">
              <a:solidFill>
                <a:srgbClr val="C00000"/>
              </a:solidFill>
              <a:latin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     频域分析是把信号变为以频率轴为坐标表示出来。它不是真实的，而是一个数学构造。时域是惟一客观存在的域，而频域是一个遵循特定规则的数学范畴。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</a:rPr>
              <a:t>贯穿时域与频域的方法之一，就是传中说的傅里叶分析！</a:t>
            </a:r>
            <a:endParaRPr lang="en-US" altLang="zh-CN" sz="2400" b="1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E9B3686-50EC-4E53-812A-74C3B7F8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86A5-71BC-492D-B80E-B7B35C8BC054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F3F874E-55AF-467C-B530-CACE7667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9939-243A-4960-8D3B-6BA3D0206A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355475" y="1084534"/>
            <a:ext cx="4857312" cy="3696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EEE4034-45D9-4CE1-98AC-86A1DCA8EB0D}"/>
              </a:ext>
            </a:extLst>
          </p:cNvPr>
          <p:cNvSpPr txBox="1"/>
          <p:nvPr/>
        </p:nvSpPr>
        <p:spPr>
          <a:xfrm>
            <a:off x="2574138" y="313841"/>
            <a:ext cx="473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工作与预期结果</a:t>
            </a:r>
          </a:p>
        </p:txBody>
      </p:sp>
      <p:pic>
        <p:nvPicPr>
          <p:cNvPr id="22530" name="Picture 2" descr="https://gss2.bdstatic.com/-fo3dSag_xI4khGkpoWK1HF6hhy/baike/w%3D268%3Bg%3D0/sign=fd16bbafcbea15ce41eee70f8e3b5dce/d1160924ab18972b2a2ad5e0e4cd7b899e510a8c.jpg">
            <a:extLst>
              <a:ext uri="{FF2B5EF4-FFF2-40B4-BE49-F238E27FC236}">
                <a16:creationId xmlns="" xmlns:a16="http://schemas.microsoft.com/office/drawing/2014/main" id="{9366BF7C-C5BE-43B6-B035-AE22A1E8A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56" y="1497907"/>
            <a:ext cx="5947508" cy="408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AB2A5FD1-3EE1-445A-8B8B-DBCB8E22A1D2}"/>
              </a:ext>
            </a:extLst>
          </p:cNvPr>
          <p:cNvSpPr/>
          <p:nvPr/>
        </p:nvSpPr>
        <p:spPr>
          <a:xfrm>
            <a:off x="4543373" y="544036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ea"/>
              </a:rPr>
              <a:t>傅里叶变换</a:t>
            </a:r>
            <a:endParaRPr lang="zh-CN" altLang="en-US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="" xmlns:a16="http://schemas.microsoft.com/office/drawing/2014/main" id="{96B85074-DB6F-415D-B398-593C58C26ED0}"/>
              </a:ext>
            </a:extLst>
          </p:cNvPr>
          <p:cNvCxnSpPr>
            <a:cxnSpLocks/>
          </p:cNvCxnSpPr>
          <p:nvPr/>
        </p:nvCxnSpPr>
        <p:spPr>
          <a:xfrm flipV="1">
            <a:off x="2923082" y="4871803"/>
            <a:ext cx="4002374" cy="488290"/>
          </a:xfrm>
          <a:prstGeom prst="curvedConnector3">
            <a:avLst>
              <a:gd name="adj1" fmla="val 5636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F6F7E7-DD4E-45A4-9496-D746D5C9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CE52-C008-4CCC-BF13-7BA4ED096A8F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1468559-DE86-4B4C-8F84-1FB10801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9939-243A-4960-8D3B-6BA3D0206A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3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355475" y="1084534"/>
            <a:ext cx="4857312" cy="3696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EEE4034-45D9-4CE1-98AC-86A1DCA8EB0D}"/>
              </a:ext>
            </a:extLst>
          </p:cNvPr>
          <p:cNvSpPr txBox="1"/>
          <p:nvPr/>
        </p:nvSpPr>
        <p:spPr>
          <a:xfrm>
            <a:off x="2574138" y="313841"/>
            <a:ext cx="473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工作与预期结果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D2A17AE7-D748-4ACB-A8A5-5A9A68031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019" y="907041"/>
            <a:ext cx="3271107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3581F8CC-9B7B-4B84-AE2D-923B561E0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019" y="3461843"/>
            <a:ext cx="3223967" cy="252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D54ED31-5B24-4118-BF67-2C121D523455}"/>
              </a:ext>
            </a:extLst>
          </p:cNvPr>
          <p:cNvSpPr/>
          <p:nvPr/>
        </p:nvSpPr>
        <p:spPr>
          <a:xfrm>
            <a:off x="658039" y="1050413"/>
            <a:ext cx="4919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MATLAB</a:t>
            </a:r>
            <a:r>
              <a:rPr lang="zh-CN" altLang="en-US" sz="2400" dirty="0"/>
              <a:t>绘制的</a:t>
            </a:r>
            <a:r>
              <a:rPr lang="zh-CN" altLang="zh-CN" sz="2400" dirty="0"/>
              <a:t>声源的运动轨迹</a:t>
            </a:r>
            <a:r>
              <a:rPr lang="zh-CN" altLang="en-US" sz="2400" dirty="0"/>
              <a:t>图：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FCB16AD-CB04-4AF9-9078-5D817BD17E58}"/>
              </a:ext>
            </a:extLst>
          </p:cNvPr>
          <p:cNvSpPr/>
          <p:nvPr/>
        </p:nvSpPr>
        <p:spPr>
          <a:xfrm>
            <a:off x="1081812" y="3552388"/>
            <a:ext cx="3278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（动源）声源从</a:t>
            </a:r>
            <a:r>
              <a:rPr lang="en-US" altLang="zh-CN" sz="1200" dirty="0"/>
              <a:t>90</a:t>
            </a:r>
            <a:r>
              <a:rPr lang="zh-CN" altLang="en-US" sz="1200" dirty="0"/>
              <a:t>度开始，绕麦克风旋转一周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1720584-330D-4E96-A786-EE67CDAA1E45}"/>
              </a:ext>
            </a:extLst>
          </p:cNvPr>
          <p:cNvSpPr/>
          <p:nvPr/>
        </p:nvSpPr>
        <p:spPr>
          <a:xfrm>
            <a:off x="1641739" y="5723752"/>
            <a:ext cx="18934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（静源）声源在</a:t>
            </a:r>
            <a:r>
              <a:rPr lang="en-US" altLang="zh-CN" sz="1200" dirty="0"/>
              <a:t>90</a:t>
            </a:r>
            <a:r>
              <a:rPr lang="zh-CN" altLang="en-US" sz="1200" dirty="0"/>
              <a:t>度位置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CDF0B358-2E14-475F-9F48-E6C90CB03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96" y="3902721"/>
            <a:ext cx="1902194" cy="178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="" xmlns:a16="http://schemas.microsoft.com/office/drawing/2014/main" id="{5730C291-CD6B-42BE-B763-59A4E965C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4"/>
          <a:stretch/>
        </p:blipFill>
        <p:spPr bwMode="auto">
          <a:xfrm>
            <a:off x="1696996" y="1880400"/>
            <a:ext cx="1902194" cy="168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右箭头 4">
            <a:extLst>
              <a:ext uri="{FF2B5EF4-FFF2-40B4-BE49-F238E27FC236}">
                <a16:creationId xmlns="" xmlns:a16="http://schemas.microsoft.com/office/drawing/2014/main" id="{5BAF6CCB-1219-42B8-95D0-A5736BED2D97}"/>
              </a:ext>
            </a:extLst>
          </p:cNvPr>
          <p:cNvSpPr/>
          <p:nvPr/>
        </p:nvSpPr>
        <p:spPr>
          <a:xfrm>
            <a:off x="4114801" y="2501806"/>
            <a:ext cx="641445" cy="221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1">
            <a:extLst>
              <a:ext uri="{FF2B5EF4-FFF2-40B4-BE49-F238E27FC236}">
                <a16:creationId xmlns="" xmlns:a16="http://schemas.microsoft.com/office/drawing/2014/main" id="{ACEA9A15-E2CA-4EBE-9EDE-1E1EA9DA03E1}"/>
              </a:ext>
            </a:extLst>
          </p:cNvPr>
          <p:cNvSpPr/>
          <p:nvPr/>
        </p:nvSpPr>
        <p:spPr>
          <a:xfrm>
            <a:off x="4158017" y="4721878"/>
            <a:ext cx="641445" cy="221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2723F20-DB9C-43AA-B0F0-F621393A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661C-6529-4181-87D2-D75F992E2B65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C4EB6BC-9E32-4C8B-9346-88DDD2DA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9939-243A-4960-8D3B-6BA3D0206A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7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push/>
      </p:transition>
    </mc:Choice>
    <mc:Fallback xmlns="">
      <p:transition spd="slow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全屏显示(4:3)</PresentationFormat>
  <Paragraphs>55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Windows 用户</cp:lastModifiedBy>
  <cp:revision>1</cp:revision>
  <dcterms:created xsi:type="dcterms:W3CDTF">2018-07-24T06:36:33Z</dcterms:created>
  <dcterms:modified xsi:type="dcterms:W3CDTF">2018-07-24T06:36:54Z</dcterms:modified>
</cp:coreProperties>
</file>