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36" r:id="rId2"/>
    <p:sldId id="337" r:id="rId3"/>
    <p:sldId id="335" r:id="rId4"/>
    <p:sldId id="331" r:id="rId5"/>
    <p:sldId id="323" r:id="rId6"/>
    <p:sldId id="328" r:id="rId7"/>
    <p:sldId id="334" r:id="rId8"/>
    <p:sldId id="33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Franklin Gothic Medium" panose="020B0603020102020204" pitchFamily="34" charset="0"/>
      <p:regular r:id="rId16"/>
      <p:italic r:id="rId17"/>
    </p:embeddedFont>
    <p:embeddedFont>
      <p:font typeface="华文行楷" panose="02010800040101010101" pitchFamily="2" charset="-122"/>
      <p:regular r:id="rId18"/>
    </p:embeddedFont>
    <p:embeddedFont>
      <p:font typeface="华文楷体" panose="02010600040101010101" pitchFamily="2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9F9F9"/>
    <a:srgbClr val="F5F5F5"/>
    <a:srgbClr val="F2F2F2"/>
    <a:srgbClr val="7BAA3C"/>
    <a:srgbClr val="64A640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73192" autoAdjust="0"/>
  </p:normalViewPr>
  <p:slideViewPr>
    <p:cSldViewPr snapToGrid="0">
      <p:cViewPr varScale="1">
        <p:scale>
          <a:sx n="83" d="100"/>
          <a:sy n="83" d="100"/>
        </p:scale>
        <p:origin x="12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本次实验使用基于</a:t>
            </a:r>
            <a:r>
              <a:rPr lang="en-US" altLang="zh-CN" dirty="0"/>
              <a:t>XMOS</a:t>
            </a:r>
            <a:r>
              <a:rPr lang="zh-CN" altLang="zh-CN" dirty="0"/>
              <a:t>麦克风阵列开发板</a:t>
            </a:r>
            <a:r>
              <a:rPr lang="zh-CN" altLang="en-US" dirty="0"/>
              <a:t>的仿真数据，阵列结构为</a:t>
            </a:r>
            <a:r>
              <a:rPr lang="en-US" altLang="zh-CN" dirty="0"/>
              <a:t>6</a:t>
            </a:r>
            <a:r>
              <a:rPr lang="zh-CN" altLang="en-US" dirty="0"/>
              <a:t>维的圆形麦克风阵列。</a:t>
            </a:r>
          </a:p>
          <a:p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环形麦克风阵列，外圈包含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个麦克风，麦克风顺序按顺时针排列，与原点距离为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，相邻麦克风之间距离为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号麦克风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号麦克风关于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轴对称，麦克风之间夹角为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a=2*pi/6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，原点处包含一个可选麦克风。令声源相对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轴正方向夹角为θ，则第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个麦克风与第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个麦克风在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方向声源上的相对时延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可计算出。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340m/s  0.045m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5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SRP-PHAT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基于广义互相关原理，结合可控波束形成的声源定位算法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dirty="0"/>
              <a:t>被广泛应用于语音信号处理系统中，配合语音活动检测（</a:t>
            </a:r>
            <a:r>
              <a:rPr lang="en-US" altLang="zh-CN" dirty="0"/>
              <a:t>VAD, voice activity detection</a:t>
            </a:r>
            <a:r>
              <a:rPr lang="zh-CN" altLang="zh-CN" dirty="0"/>
              <a:t>）可以达到较好的定位效果，且具有一定的抗噪能力。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接收端为两个以上时，需要</a:t>
            </a:r>
            <a:r>
              <a:rPr lang="zh-CN" altLang="zh-CN" dirty="0"/>
              <a:t>通过一种加权求和的方式将多通道降维成单通道（实际上等同于波束形成技术），从而形成波束输出，其中</a:t>
            </a:r>
            <a:r>
              <a:rPr lang="en-US" altLang="zh-CN" i="1" dirty="0"/>
              <a:t>q</a:t>
            </a:r>
            <a:r>
              <a:rPr lang="zh-CN" altLang="zh-CN" dirty="0"/>
              <a:t>表示波束的聚集方向。</a:t>
            </a:r>
            <a:r>
              <a:rPr lang="en-US" altLang="zh-CN" dirty="0"/>
              <a:t>M</a:t>
            </a:r>
            <a:r>
              <a:rPr lang="zh-CN" altLang="en-US" dirty="0"/>
              <a:t>表示麦克风。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式中，令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加权系数等于那个：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从而进行白化，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通道间相位差由波束聚集方向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决定。因此，影响上式结果的变量为波束方向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。此时通过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代入不同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时的相位补偿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可得到不同方向的功率输出结果，取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使功率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即为声源方位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方向。上述即为著名的的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SRP-PHAT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4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SRP-PHAT</a:t>
            </a:r>
            <a:r>
              <a:rPr lang="zh-CN" altLang="en-US" dirty="0"/>
              <a:t>涉及到的的就是这种波束应用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8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8.png"/><Relationship Id="rId4" Type="http://schemas.openxmlformats.org/officeDocument/2006/relationships/image" Target="../media/image3.wmf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内容占位符 2"/>
          <p:cNvSpPr txBox="1">
            <a:spLocks noChangeArrowheads="1"/>
          </p:cNvSpPr>
          <p:nvPr/>
        </p:nvSpPr>
        <p:spPr>
          <a:xfrm>
            <a:off x="460659" y="175084"/>
            <a:ext cx="7886700" cy="528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远场模型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924927" y="1881756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27" y="1881756"/>
                <a:ext cx="22138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/>
          <p:cNvGrpSpPr/>
          <p:nvPr/>
        </p:nvGrpSpPr>
        <p:grpSpPr>
          <a:xfrm>
            <a:off x="753323" y="1562665"/>
            <a:ext cx="3526466" cy="2247534"/>
            <a:chOff x="576785" y="1535420"/>
            <a:chExt cx="3526466" cy="224753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76785" y="1535420"/>
              <a:ext cx="3526466" cy="2247534"/>
              <a:chOff x="1024021" y="1529545"/>
              <a:chExt cx="2860842" cy="2018377"/>
            </a:xfrm>
          </p:grpSpPr>
          <p:sp>
            <p:nvSpPr>
              <p:cNvPr id="97" name="文本框 30"/>
              <p:cNvSpPr txBox="1"/>
              <p:nvPr/>
            </p:nvSpPr>
            <p:spPr>
              <a:xfrm>
                <a:off x="1526311" y="3291333"/>
                <a:ext cx="353650" cy="25658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900" kern="100" dirty="0">
                    <a:effectLst/>
                    <a:latin typeface="Times New Roman"/>
                    <a:ea typeface="宋体"/>
                    <a:cs typeface="Times New Roman"/>
                  </a:rPr>
                  <a:t>M1</a:t>
                </a:r>
                <a:endParaRPr lang="zh-CN" sz="1050" kern="100" dirty="0">
                  <a:effectLst/>
                  <a:latin typeface="Calibri"/>
                  <a:ea typeface="宋体"/>
                  <a:cs typeface="Times New Roman"/>
                </a:endParaRPr>
              </a:p>
            </p:txBody>
          </p:sp>
          <p:sp>
            <p:nvSpPr>
              <p:cNvPr id="98" name="文本框 30"/>
              <p:cNvSpPr txBox="1"/>
              <p:nvPr/>
            </p:nvSpPr>
            <p:spPr>
              <a:xfrm>
                <a:off x="2987932" y="3248665"/>
                <a:ext cx="346590" cy="25603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900" dirty="0">
                    <a:effectLst/>
                    <a:latin typeface="Times New Roman"/>
                    <a:cs typeface="宋体"/>
                  </a:rPr>
                  <a:t>M2</a:t>
                </a:r>
                <a:endParaRPr lang="zh-CN" sz="1200" dirty="0">
                  <a:effectLst/>
                  <a:latin typeface="宋体"/>
                  <a:cs typeface="宋体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1024021" y="1529545"/>
                <a:ext cx="2860842" cy="1774394"/>
                <a:chOff x="1136535" y="1178553"/>
                <a:chExt cx="2860842" cy="1774394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136535" y="1178553"/>
                  <a:ext cx="2860842" cy="1774394"/>
                  <a:chOff x="1136535" y="1178553"/>
                  <a:chExt cx="2860842" cy="1774394"/>
                </a:xfrm>
              </p:grpSpPr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136535" y="1178553"/>
                    <a:ext cx="2860842" cy="1774394"/>
                    <a:chOff x="1136535" y="1178553"/>
                    <a:chExt cx="2860842" cy="1774394"/>
                  </a:xfrm>
                </p:grpSpPr>
                <p:grpSp>
                  <p:nvGrpSpPr>
                    <p:cNvPr id="96" name="组合 95"/>
                    <p:cNvGrpSpPr/>
                    <p:nvPr/>
                  </p:nvGrpSpPr>
                  <p:grpSpPr>
                    <a:xfrm>
                      <a:off x="1136535" y="1497916"/>
                      <a:ext cx="2860842" cy="1455031"/>
                      <a:chOff x="1136535" y="1497916"/>
                      <a:chExt cx="2860842" cy="1455031"/>
                    </a:xfrm>
                  </p:grpSpPr>
                  <p:grpSp>
                    <p:nvGrpSpPr>
                      <p:cNvPr id="68" name="组合 67"/>
                      <p:cNvGrpSpPr/>
                      <p:nvPr/>
                    </p:nvGrpSpPr>
                    <p:grpSpPr>
                      <a:xfrm>
                        <a:off x="1136535" y="1497916"/>
                        <a:ext cx="2860842" cy="1455031"/>
                        <a:chOff x="1187116" y="1178168"/>
                        <a:chExt cx="2860842" cy="1455031"/>
                      </a:xfrm>
                    </p:grpSpPr>
                    <p:cxnSp>
                      <p:nvCxnSpPr>
                        <p:cNvPr id="31" name="直接连接符 30"/>
                        <p:cNvCxnSpPr>
                          <a:stCxn id="32" idx="6"/>
                          <a:endCxn id="46" idx="2"/>
                        </p:cNvCxnSpPr>
                        <p:nvPr/>
                      </p:nvCxnSpPr>
                      <p:spPr>
                        <a:xfrm>
                          <a:off x="1957137" y="2419793"/>
                          <a:ext cx="1219638" cy="0"/>
                        </a:xfrm>
                        <a:prstGeom prst="line">
                          <a:avLst/>
                        </a:prstGeom>
                        <a:ln w="158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4" name="组合 43"/>
                        <p:cNvGrpSpPr/>
                        <p:nvPr/>
                      </p:nvGrpSpPr>
                      <p:grpSpPr>
                        <a:xfrm>
                          <a:off x="1775326" y="2327764"/>
                          <a:ext cx="181811" cy="184058"/>
                          <a:chOff x="1775326" y="2327764"/>
                          <a:chExt cx="181811" cy="184058"/>
                        </a:xfrm>
                      </p:grpSpPr>
                      <p:sp>
                        <p:nvSpPr>
                          <p:cNvPr id="32" name="椭圆 31"/>
                          <p:cNvSpPr/>
                          <p:nvPr/>
                        </p:nvSpPr>
                        <p:spPr>
                          <a:xfrm>
                            <a:off x="1775326" y="2327764"/>
                            <a:ext cx="181811" cy="184058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3" name="组合 42"/>
                          <p:cNvGrpSpPr/>
                          <p:nvPr/>
                        </p:nvGrpSpPr>
                        <p:grpSpPr>
                          <a:xfrm>
                            <a:off x="1801951" y="2363862"/>
                            <a:ext cx="128559" cy="130148"/>
                            <a:chOff x="1828578" y="2937582"/>
                            <a:chExt cx="128559" cy="130148"/>
                          </a:xfrm>
                        </p:grpSpPr>
                        <p:cxnSp>
                          <p:nvCxnSpPr>
                            <p:cNvPr id="36" name="直接连接符 35"/>
                            <p:cNvCxnSpPr/>
                            <p:nvPr/>
                          </p:nvCxnSpPr>
                          <p:spPr>
                            <a:xfrm>
                              <a:off x="1828578" y="2937582"/>
                              <a:ext cx="128559" cy="130148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" name="直接连接符 36"/>
                            <p:cNvCxnSpPr/>
                            <p:nvPr/>
                          </p:nvCxnSpPr>
                          <p:spPr>
                            <a:xfrm flipV="1">
                              <a:off x="1828578" y="2937582"/>
                              <a:ext cx="128559" cy="130148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45" name="组合 44"/>
                        <p:cNvGrpSpPr/>
                        <p:nvPr/>
                      </p:nvGrpSpPr>
                      <p:grpSpPr>
                        <a:xfrm>
                          <a:off x="3176775" y="2327764"/>
                          <a:ext cx="181811" cy="184058"/>
                          <a:chOff x="1775326" y="2327764"/>
                          <a:chExt cx="181811" cy="184058"/>
                        </a:xfrm>
                      </p:grpSpPr>
                      <p:sp>
                        <p:nvSpPr>
                          <p:cNvPr id="46" name="椭圆 45"/>
                          <p:cNvSpPr/>
                          <p:nvPr/>
                        </p:nvSpPr>
                        <p:spPr>
                          <a:xfrm>
                            <a:off x="1775326" y="2327764"/>
                            <a:ext cx="181811" cy="184058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7" name="组合 46"/>
                          <p:cNvGrpSpPr/>
                          <p:nvPr/>
                        </p:nvGrpSpPr>
                        <p:grpSpPr>
                          <a:xfrm>
                            <a:off x="1801951" y="2363862"/>
                            <a:ext cx="128559" cy="130148"/>
                            <a:chOff x="1828578" y="2937582"/>
                            <a:chExt cx="128559" cy="130148"/>
                          </a:xfrm>
                        </p:grpSpPr>
                        <p:cxnSp>
                          <p:nvCxnSpPr>
                            <p:cNvPr id="48" name="直接连接符 47"/>
                            <p:cNvCxnSpPr/>
                            <p:nvPr/>
                          </p:nvCxnSpPr>
                          <p:spPr>
                            <a:xfrm>
                              <a:off x="1828578" y="2937582"/>
                              <a:ext cx="128559" cy="130148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接连接符 48"/>
                            <p:cNvCxnSpPr/>
                            <p:nvPr/>
                          </p:nvCxnSpPr>
                          <p:spPr>
                            <a:xfrm flipV="1">
                              <a:off x="1828578" y="2937582"/>
                              <a:ext cx="128559" cy="130148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57" name="直接连接符 56"/>
                        <p:cNvCxnSpPr>
                          <a:stCxn id="32" idx="7"/>
                        </p:cNvCxnSpPr>
                        <p:nvPr/>
                      </p:nvCxnSpPr>
                      <p:spPr>
                        <a:xfrm flipV="1">
                          <a:off x="1930512" y="1178168"/>
                          <a:ext cx="830241" cy="117655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3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直接连接符 58"/>
                        <p:cNvCxnSpPr>
                          <a:stCxn id="46" idx="7"/>
                        </p:cNvCxnSpPr>
                        <p:nvPr/>
                      </p:nvCxnSpPr>
                      <p:spPr>
                        <a:xfrm flipV="1">
                          <a:off x="3331960" y="1311199"/>
                          <a:ext cx="715998" cy="104352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3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直接连接符 60"/>
                        <p:cNvCxnSpPr>
                          <a:stCxn id="32" idx="2"/>
                        </p:cNvCxnSpPr>
                        <p:nvPr/>
                      </p:nvCxnSpPr>
                      <p:spPr>
                        <a:xfrm flipH="1">
                          <a:off x="1187116" y="2419793"/>
                          <a:ext cx="588210" cy="0"/>
                        </a:xfrm>
                        <a:prstGeom prst="line">
                          <a:avLst/>
                        </a:prstGeom>
                        <a:ln w="15875"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直接连接符 62"/>
                        <p:cNvCxnSpPr>
                          <a:stCxn id="46" idx="6"/>
                        </p:cNvCxnSpPr>
                        <p:nvPr/>
                      </p:nvCxnSpPr>
                      <p:spPr>
                        <a:xfrm>
                          <a:off x="3358586" y="2419793"/>
                          <a:ext cx="689372" cy="0"/>
                        </a:xfrm>
                        <a:prstGeom prst="line">
                          <a:avLst/>
                        </a:prstGeom>
                        <a:ln w="15875"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4" name="弧形 63"/>
                        <p:cNvSpPr/>
                        <p:nvPr/>
                      </p:nvSpPr>
                      <p:spPr>
                        <a:xfrm>
                          <a:off x="1930510" y="2213823"/>
                          <a:ext cx="224479" cy="419376"/>
                        </a:xfrm>
                        <a:prstGeom prst="arc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5" name="弧形 64"/>
                        <p:cNvSpPr/>
                        <p:nvPr/>
                      </p:nvSpPr>
                      <p:spPr>
                        <a:xfrm>
                          <a:off x="3331957" y="2201217"/>
                          <a:ext cx="224479" cy="419376"/>
                        </a:xfrm>
                        <a:prstGeom prst="arc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95" name="组合 94"/>
                      <p:cNvGrpSpPr/>
                      <p:nvPr/>
                    </p:nvGrpSpPr>
                    <p:grpSpPr>
                      <a:xfrm>
                        <a:off x="2219159" y="2056027"/>
                        <a:ext cx="1054582" cy="610489"/>
                        <a:chOff x="2219159" y="2056027"/>
                        <a:chExt cx="1054582" cy="610489"/>
                      </a:xfrm>
                    </p:grpSpPr>
                    <p:cxnSp>
                      <p:nvCxnSpPr>
                        <p:cNvPr id="70" name="直接连接符 69"/>
                        <p:cNvCxnSpPr/>
                        <p:nvPr/>
                      </p:nvCxnSpPr>
                      <p:spPr>
                        <a:xfrm>
                          <a:off x="2305373" y="2056027"/>
                          <a:ext cx="968368" cy="610489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直接连接符 80"/>
                        <p:cNvCxnSpPr/>
                        <p:nvPr/>
                      </p:nvCxnSpPr>
                      <p:spPr>
                        <a:xfrm>
                          <a:off x="2219159" y="2208476"/>
                          <a:ext cx="128336" cy="7795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直接连接符 82"/>
                        <p:cNvCxnSpPr/>
                        <p:nvPr/>
                      </p:nvCxnSpPr>
                      <p:spPr>
                        <a:xfrm flipV="1">
                          <a:off x="2347495" y="2137990"/>
                          <a:ext cx="106947" cy="148438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99" name="文本框 29"/>
                    <p:cNvSpPr txBox="1"/>
                    <p:nvPr/>
                  </p:nvSpPr>
                  <p:spPr>
                    <a:xfrm>
                      <a:off x="3026243" y="1178553"/>
                      <a:ext cx="734743" cy="319363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华文行楷"/>
                          <a:cs typeface="Times New Roman"/>
                        </a:rPr>
                        <a:t>声源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华文行楷"/>
                          <a:cs typeface="Times New Roman"/>
                        </a:rPr>
                        <a:t>S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3"/>
                      <p:cNvSpPr txBox="1"/>
                      <p:nvPr/>
                    </p:nvSpPr>
                    <p:spPr>
                      <a:xfrm>
                        <a:off x="3505855" y="2416742"/>
                        <a:ext cx="164682" cy="25603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i="1">
                                  <a:effectLst/>
                                  <a:latin typeface="Cambria Math"/>
                                  <a:cs typeface="Times New Roman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zh-CN" sz="1200" dirty="0">
                          <a:effectLst/>
                          <a:latin typeface="宋体"/>
                          <a:cs typeface="宋体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5855" y="2416742"/>
                        <a:ext cx="164682" cy="25603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061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文本框 13"/>
                      <p:cNvSpPr txBox="1"/>
                      <p:nvPr/>
                    </p:nvSpPr>
                    <p:spPr>
                      <a:xfrm>
                        <a:off x="2091909" y="2427571"/>
                        <a:ext cx="164682" cy="25603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i="1">
                                  <a:effectLst/>
                                  <a:latin typeface="Cambria Math"/>
                                  <a:cs typeface="Times New Roman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zh-CN" sz="1200" dirty="0">
                          <a:effectLst/>
                          <a:latin typeface="宋体"/>
                          <a:cs typeface="宋体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91909" y="2427571"/>
                        <a:ext cx="164682" cy="25603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6061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4" name="左大括号 103"/>
                <p:cNvSpPr/>
                <p:nvPr/>
              </p:nvSpPr>
              <p:spPr>
                <a:xfrm rot="2220314">
                  <a:off x="1930924" y="1921172"/>
                  <a:ext cx="109286" cy="693040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文本框 28"/>
                    <p:cNvSpPr txBox="1"/>
                    <p:nvPr/>
                  </p:nvSpPr>
                  <p:spPr>
                    <a:xfrm>
                      <a:off x="1540747" y="2002843"/>
                      <a:ext cx="403068" cy="2703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kern="100">
                                <a:effectLst/>
                                <a:latin typeface="Cambria Math"/>
                                <a:ea typeface="宋体"/>
                                <a:cs typeface="Times New Roman"/>
                              </a:rPr>
                              <m:t>∆</m:t>
                            </m:r>
                            <m:r>
                              <a:rPr lang="en-US" sz="1200" i="1" kern="100">
                                <a:effectLst/>
                                <a:latin typeface="Cambria Math"/>
                                <a:ea typeface="宋体"/>
                                <a:cs typeface="Times New Roman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0747" y="2002843"/>
                      <a:ext cx="403068" cy="27033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3" name="TextBox 112"/>
            <p:cNvSpPr txBox="1"/>
            <p:nvPr/>
          </p:nvSpPr>
          <p:spPr>
            <a:xfrm>
              <a:off x="2135411" y="3283815"/>
              <a:ext cx="2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101391" y="2426776"/>
                <a:ext cx="1775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∆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=∆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𝑓𝑠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1" y="2426776"/>
                <a:ext cx="177532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101391" y="2905458"/>
                <a:ext cx="1347537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∆</m:t>
                      </m:r>
                      <m:r>
                        <a:rPr lang="en-US" altLang="zh-CN" i="1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1" y="2905458"/>
                <a:ext cx="1347537" cy="6164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817980" y="1383072"/>
                <a:ext cx="2245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∆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980" y="1383072"/>
                <a:ext cx="224589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876717" y="2426991"/>
                <a:ext cx="154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𝑓𝑠</m:t>
                    </m:r>
                  </m:oMath>
                </a14:m>
                <a:r>
                  <a:rPr lang="zh-CN" altLang="en-US" dirty="0">
                    <a:latin typeface="华文楷体" pitchFamily="2" charset="-122"/>
                    <a:ea typeface="华文楷体" pitchFamily="2" charset="-122"/>
                  </a:rPr>
                  <a:t>为采样率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17" y="2426991"/>
                <a:ext cx="15453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87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9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/>
      <p:bldP spid="116" grpId="0"/>
      <p:bldP spid="119" grpId="0"/>
      <p:bldP spid="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 noChangeArrowheads="1"/>
          </p:cNvSpPr>
          <p:nvPr/>
        </p:nvSpPr>
        <p:spPr>
          <a:xfrm>
            <a:off x="422787" y="167577"/>
            <a:ext cx="7886700" cy="528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自相关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02329" y="946079"/>
                <a:ext cx="2424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29" y="946079"/>
                <a:ext cx="242458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01146" y="1568047"/>
                <a:ext cx="197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∆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46" y="1568047"/>
                <a:ext cx="19731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4779627" y="2324848"/>
            <a:ext cx="2995040" cy="2104581"/>
            <a:chOff x="5641013" y="1452993"/>
            <a:chExt cx="2995040" cy="2104581"/>
          </a:xfrm>
        </p:grpSpPr>
        <p:grpSp>
          <p:nvGrpSpPr>
            <p:cNvPr id="33" name="组合 32"/>
            <p:cNvGrpSpPr/>
            <p:nvPr/>
          </p:nvGrpSpPr>
          <p:grpSpPr>
            <a:xfrm>
              <a:off x="5983758" y="1546962"/>
              <a:ext cx="2652295" cy="2010612"/>
              <a:chOff x="1546208" y="1294062"/>
              <a:chExt cx="2106863" cy="161490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546208" y="1294062"/>
                <a:ext cx="2106863" cy="1614906"/>
                <a:chOff x="1546208" y="1294062"/>
                <a:chExt cx="2106863" cy="161490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546208" y="1294062"/>
                  <a:ext cx="2106863" cy="1614906"/>
                  <a:chOff x="1546208" y="1294062"/>
                  <a:chExt cx="2106863" cy="1614906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546208" y="1294062"/>
                    <a:ext cx="2106863" cy="1614906"/>
                    <a:chOff x="1546208" y="1294062"/>
                    <a:chExt cx="2106863" cy="1614906"/>
                  </a:xfrm>
                </p:grpSpPr>
                <p:cxnSp>
                  <p:nvCxnSpPr>
                    <p:cNvPr id="40" name="直接箭头连接符 39"/>
                    <p:cNvCxnSpPr/>
                    <p:nvPr/>
                  </p:nvCxnSpPr>
                  <p:spPr>
                    <a:xfrm>
                      <a:off x="1546208" y="2432884"/>
                      <a:ext cx="2106863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箭头连接符 40"/>
                    <p:cNvCxnSpPr/>
                    <p:nvPr/>
                  </p:nvCxnSpPr>
                  <p:spPr>
                    <a:xfrm flipH="1" flipV="1">
                      <a:off x="1753937" y="1294062"/>
                      <a:ext cx="1" cy="161490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任意多边形 38"/>
                  <p:cNvSpPr/>
                  <p:nvPr/>
                </p:nvSpPr>
                <p:spPr>
                  <a:xfrm>
                    <a:off x="1909011" y="1711060"/>
                    <a:ext cx="1598863" cy="604351"/>
                  </a:xfrm>
                  <a:custGeom>
                    <a:avLst/>
                    <a:gdLst>
                      <a:gd name="connsiteX0" fmla="*/ 0 w 1598863"/>
                      <a:gd name="connsiteY0" fmla="*/ 604351 h 604351"/>
                      <a:gd name="connsiteX1" fmla="*/ 374315 w 1598863"/>
                      <a:gd name="connsiteY1" fmla="*/ 476014 h 604351"/>
                      <a:gd name="connsiteX2" fmla="*/ 770021 w 1598863"/>
                      <a:gd name="connsiteY2" fmla="*/ 98 h 604351"/>
                      <a:gd name="connsiteX3" fmla="*/ 1192463 w 1598863"/>
                      <a:gd name="connsiteY3" fmla="*/ 518793 h 604351"/>
                      <a:gd name="connsiteX4" fmla="*/ 1598863 w 1598863"/>
                      <a:gd name="connsiteY4" fmla="*/ 577614 h 604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8863" h="604351">
                        <a:moveTo>
                          <a:pt x="0" y="604351"/>
                        </a:moveTo>
                        <a:cubicBezTo>
                          <a:pt x="122989" y="590537"/>
                          <a:pt x="245978" y="576723"/>
                          <a:pt x="374315" y="476014"/>
                        </a:cubicBezTo>
                        <a:cubicBezTo>
                          <a:pt x="502652" y="375305"/>
                          <a:pt x="633663" y="-7032"/>
                          <a:pt x="770021" y="98"/>
                        </a:cubicBezTo>
                        <a:cubicBezTo>
                          <a:pt x="906379" y="7228"/>
                          <a:pt x="1054323" y="422540"/>
                          <a:pt x="1192463" y="518793"/>
                        </a:cubicBezTo>
                        <a:cubicBezTo>
                          <a:pt x="1330603" y="615046"/>
                          <a:pt x="1464733" y="596330"/>
                          <a:pt x="1598863" y="577614"/>
                        </a:cubicBezTo>
                      </a:path>
                    </a:pathLst>
                  </a:custGeom>
                  <a:noFill/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7" name="直接连接符 36"/>
                <p:cNvCxnSpPr/>
                <p:nvPr/>
              </p:nvCxnSpPr>
              <p:spPr>
                <a:xfrm>
                  <a:off x="2406316" y="1711060"/>
                  <a:ext cx="524042" cy="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2668337" y="1342189"/>
                <a:ext cx="0" cy="1566779"/>
              </a:xfrm>
              <a:prstGeom prst="line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207899" y="3135043"/>
                  <a:ext cx="604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>
                            <a:latin typeface="Cambria Math"/>
                          </a:rPr>
                          <m:t>∆</m:t>
                        </m:r>
                        <m:r>
                          <a:rPr lang="en-US" altLang="zh-CN" sz="1400" i="1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899" y="3135043"/>
                  <a:ext cx="60425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641013" y="1452993"/>
                  <a:ext cx="6042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013" y="1452993"/>
                  <a:ext cx="604253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/>
          <p:cNvGrpSpPr/>
          <p:nvPr/>
        </p:nvGrpSpPr>
        <p:grpSpPr>
          <a:xfrm>
            <a:off x="663972" y="632047"/>
            <a:ext cx="2660318" cy="1999915"/>
            <a:chOff x="609596" y="1672666"/>
            <a:chExt cx="2660318" cy="1999915"/>
          </a:xfrm>
        </p:grpSpPr>
        <p:grpSp>
          <p:nvGrpSpPr>
            <p:cNvPr id="28" name="组合 27"/>
            <p:cNvGrpSpPr/>
            <p:nvPr/>
          </p:nvGrpSpPr>
          <p:grpSpPr>
            <a:xfrm>
              <a:off x="609596" y="1672666"/>
              <a:ext cx="2660318" cy="1999915"/>
              <a:chOff x="1077493" y="1540042"/>
              <a:chExt cx="2660318" cy="19999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077493" y="1540042"/>
                <a:ext cx="2660318" cy="1999915"/>
                <a:chOff x="1077493" y="1540042"/>
                <a:chExt cx="2660318" cy="1999915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1077493" y="1540042"/>
                  <a:ext cx="2660318" cy="1999915"/>
                  <a:chOff x="1077493" y="1540042"/>
                  <a:chExt cx="2660318" cy="19999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077493" y="1540042"/>
                    <a:ext cx="2660318" cy="1999915"/>
                    <a:chOff x="855578" y="1604211"/>
                    <a:chExt cx="2660318" cy="199991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855578" y="1604211"/>
                      <a:ext cx="2660318" cy="1999915"/>
                      <a:chOff x="855578" y="1604211"/>
                      <a:chExt cx="2660318" cy="1999915"/>
                    </a:xfrm>
                  </p:grpSpPr>
                  <p:cxnSp>
                    <p:nvCxnSpPr>
                      <p:cNvPr id="3" name="直接箭头连接符 2"/>
                      <p:cNvCxnSpPr/>
                      <p:nvPr/>
                    </p:nvCxnSpPr>
                    <p:spPr>
                      <a:xfrm>
                        <a:off x="855578" y="2978485"/>
                        <a:ext cx="2660318" cy="10695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" name="直接箭头连接符 4"/>
                      <p:cNvCxnSpPr/>
                      <p:nvPr/>
                    </p:nvCxnSpPr>
                    <p:spPr>
                      <a:xfrm flipV="1">
                        <a:off x="1093536" y="1604211"/>
                        <a:ext cx="0" cy="1999915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任意多边形 8"/>
                    <p:cNvSpPr/>
                    <p:nvPr/>
                  </p:nvSpPr>
                  <p:spPr>
                    <a:xfrm>
                      <a:off x="1235242" y="2224426"/>
                      <a:ext cx="1614905" cy="518774"/>
                    </a:xfrm>
                    <a:custGeom>
                      <a:avLst/>
                      <a:gdLst>
                        <a:gd name="connsiteX0" fmla="*/ 0 w 1614905"/>
                        <a:gd name="connsiteY0" fmla="*/ 518774 h 518774"/>
                        <a:gd name="connsiteX1" fmla="*/ 465221 w 1614905"/>
                        <a:gd name="connsiteY1" fmla="*/ 79 h 518774"/>
                        <a:gd name="connsiteX2" fmla="*/ 1042737 w 1614905"/>
                        <a:gd name="connsiteY2" fmla="*/ 475995 h 518774"/>
                        <a:gd name="connsiteX3" fmla="*/ 1614905 w 1614905"/>
                        <a:gd name="connsiteY3" fmla="*/ 64248 h 5187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14905" h="518774">
                          <a:moveTo>
                            <a:pt x="0" y="518774"/>
                          </a:moveTo>
                          <a:cubicBezTo>
                            <a:pt x="145715" y="262991"/>
                            <a:pt x="291431" y="7209"/>
                            <a:pt x="465221" y="79"/>
                          </a:cubicBezTo>
                          <a:cubicBezTo>
                            <a:pt x="639011" y="-7051"/>
                            <a:pt x="851123" y="465300"/>
                            <a:pt x="1042737" y="475995"/>
                          </a:cubicBezTo>
                          <a:cubicBezTo>
                            <a:pt x="1234351" y="486690"/>
                            <a:pt x="1614905" y="64248"/>
                            <a:pt x="1614905" y="64248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任意多边形 10"/>
                    <p:cNvSpPr/>
                    <p:nvPr/>
                  </p:nvSpPr>
                  <p:spPr>
                    <a:xfrm>
                      <a:off x="1620252" y="2237715"/>
                      <a:ext cx="1614905" cy="518774"/>
                    </a:xfrm>
                    <a:custGeom>
                      <a:avLst/>
                      <a:gdLst>
                        <a:gd name="connsiteX0" fmla="*/ 0 w 1614905"/>
                        <a:gd name="connsiteY0" fmla="*/ 518774 h 518774"/>
                        <a:gd name="connsiteX1" fmla="*/ 465221 w 1614905"/>
                        <a:gd name="connsiteY1" fmla="*/ 79 h 518774"/>
                        <a:gd name="connsiteX2" fmla="*/ 1042737 w 1614905"/>
                        <a:gd name="connsiteY2" fmla="*/ 475995 h 518774"/>
                        <a:gd name="connsiteX3" fmla="*/ 1614905 w 1614905"/>
                        <a:gd name="connsiteY3" fmla="*/ 64248 h 5187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14905" h="518774">
                          <a:moveTo>
                            <a:pt x="0" y="518774"/>
                          </a:moveTo>
                          <a:cubicBezTo>
                            <a:pt x="145715" y="262991"/>
                            <a:pt x="291431" y="7209"/>
                            <a:pt x="465221" y="79"/>
                          </a:cubicBezTo>
                          <a:cubicBezTo>
                            <a:pt x="639011" y="-7051"/>
                            <a:pt x="851123" y="465300"/>
                            <a:pt x="1042737" y="475995"/>
                          </a:cubicBezTo>
                          <a:cubicBezTo>
                            <a:pt x="1234351" y="486690"/>
                            <a:pt x="1614905" y="64248"/>
                            <a:pt x="1614905" y="64248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" name="直接连接符 13"/>
                  <p:cNvCxnSpPr>
                    <a:stCxn id="9" idx="0"/>
                  </p:cNvCxnSpPr>
                  <p:nvPr/>
                </p:nvCxnSpPr>
                <p:spPr>
                  <a:xfrm>
                    <a:off x="1457157" y="2679031"/>
                    <a:ext cx="0" cy="235285"/>
                  </a:xfrm>
                  <a:prstGeom prst="line">
                    <a:avLst/>
                  </a:prstGeom>
                  <a:ln w="15875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1842167" y="2692320"/>
                    <a:ext cx="0" cy="221996"/>
                  </a:xfrm>
                  <a:prstGeom prst="line">
                    <a:avLst/>
                  </a:prstGeom>
                  <a:ln w="15875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>
                    <a:stCxn id="9" idx="0"/>
                  </p:cNvCxnSpPr>
                  <p:nvPr/>
                </p:nvCxnSpPr>
                <p:spPr>
                  <a:xfrm>
                    <a:off x="1457157" y="2679031"/>
                    <a:ext cx="385010" cy="0"/>
                  </a:xfrm>
                  <a:prstGeom prst="line">
                    <a:avLst/>
                  </a:prstGeom>
                  <a:ln w="15875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315451" y="2873872"/>
                  <a:ext cx="396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itchFamily="18" charset="0"/>
                      <a:cs typeface="Times New Roman" pitchFamily="18" charset="0"/>
                    </a:rPr>
                    <a:t>n1</a:t>
                  </a:r>
                  <a:endParaRPr lang="zh-CN" alt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644167" y="2873536"/>
                  <a:ext cx="396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itchFamily="18" charset="0"/>
                      <a:cs typeface="Times New Roman" pitchFamily="18" charset="0"/>
                    </a:rPr>
                    <a:t>n2</a:t>
                  </a:r>
                  <a:endParaRPr lang="zh-CN" alt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288788" y="1937456"/>
                  <a:ext cx="396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itchFamily="18" charset="0"/>
                      <a:cs typeface="Times New Roman" pitchFamily="18" charset="0"/>
                    </a:rPr>
                    <a:t>x1</a:t>
                  </a:r>
                  <a:endParaRPr lang="zh-CN" alt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00651" y="1944857"/>
                  <a:ext cx="396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itchFamily="18" charset="0"/>
                      <a:cs typeface="Times New Roman" pitchFamily="18" charset="0"/>
                    </a:rPr>
                    <a:t>x2</a:t>
                  </a:r>
                  <a:endParaRPr lang="zh-CN" alt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1978526" y="1540042"/>
                <a:ext cx="5348" cy="1951790"/>
              </a:xfrm>
              <a:prstGeom prst="line">
                <a:avLst/>
              </a:prstGeom>
              <a:ln w="15875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03998" y="2608666"/>
                  <a:ext cx="6042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>
                            <a:latin typeface="Cambria Math"/>
                          </a:rPr>
                          <m:t>∆</m:t>
                        </m:r>
                        <m:r>
                          <a:rPr lang="en-US" altLang="zh-CN" sz="1050" i="1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98" y="2608666"/>
                  <a:ext cx="604253" cy="25391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/>
          <p:cNvGrpSpPr/>
          <p:nvPr/>
        </p:nvGrpSpPr>
        <p:grpSpPr>
          <a:xfrm>
            <a:off x="690259" y="2859906"/>
            <a:ext cx="2607743" cy="1903910"/>
            <a:chOff x="1077493" y="1540042"/>
            <a:chExt cx="2660318" cy="1999915"/>
          </a:xfrm>
        </p:grpSpPr>
        <p:grpSp>
          <p:nvGrpSpPr>
            <p:cNvPr id="51" name="组合 50"/>
            <p:cNvGrpSpPr/>
            <p:nvPr/>
          </p:nvGrpSpPr>
          <p:grpSpPr>
            <a:xfrm>
              <a:off x="1077493" y="1540042"/>
              <a:ext cx="2660318" cy="1999915"/>
              <a:chOff x="1077493" y="1540042"/>
              <a:chExt cx="2660318" cy="1999915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077493" y="1540042"/>
                <a:ext cx="2660318" cy="1999915"/>
                <a:chOff x="1077493" y="1540042"/>
                <a:chExt cx="2660318" cy="199991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077493" y="1540042"/>
                  <a:ext cx="2660318" cy="1999915"/>
                  <a:chOff x="855578" y="1604211"/>
                  <a:chExt cx="2660318" cy="1999915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855578" y="1604211"/>
                    <a:ext cx="2660318" cy="1999915"/>
                    <a:chOff x="855578" y="1604211"/>
                    <a:chExt cx="2660318" cy="1999915"/>
                  </a:xfrm>
                </p:grpSpPr>
                <p:cxnSp>
                  <p:nvCxnSpPr>
                    <p:cNvPr id="65" name="直接箭头连接符 64"/>
                    <p:cNvCxnSpPr/>
                    <p:nvPr/>
                  </p:nvCxnSpPr>
                  <p:spPr>
                    <a:xfrm>
                      <a:off x="855578" y="2978485"/>
                      <a:ext cx="2660318" cy="10695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/>
                    <p:cNvCxnSpPr/>
                    <p:nvPr/>
                  </p:nvCxnSpPr>
                  <p:spPr>
                    <a:xfrm flipV="1">
                      <a:off x="1093536" y="1604211"/>
                      <a:ext cx="0" cy="1999915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任意多边形 62"/>
                  <p:cNvSpPr/>
                  <p:nvPr/>
                </p:nvSpPr>
                <p:spPr>
                  <a:xfrm>
                    <a:off x="1235242" y="2224426"/>
                    <a:ext cx="1614905" cy="518774"/>
                  </a:xfrm>
                  <a:custGeom>
                    <a:avLst/>
                    <a:gdLst>
                      <a:gd name="connsiteX0" fmla="*/ 0 w 1614905"/>
                      <a:gd name="connsiteY0" fmla="*/ 518774 h 518774"/>
                      <a:gd name="connsiteX1" fmla="*/ 465221 w 1614905"/>
                      <a:gd name="connsiteY1" fmla="*/ 79 h 518774"/>
                      <a:gd name="connsiteX2" fmla="*/ 1042737 w 1614905"/>
                      <a:gd name="connsiteY2" fmla="*/ 475995 h 518774"/>
                      <a:gd name="connsiteX3" fmla="*/ 1614905 w 1614905"/>
                      <a:gd name="connsiteY3" fmla="*/ 64248 h 518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14905" h="518774">
                        <a:moveTo>
                          <a:pt x="0" y="518774"/>
                        </a:moveTo>
                        <a:cubicBezTo>
                          <a:pt x="145715" y="262991"/>
                          <a:pt x="291431" y="7209"/>
                          <a:pt x="465221" y="79"/>
                        </a:cubicBezTo>
                        <a:cubicBezTo>
                          <a:pt x="639011" y="-7051"/>
                          <a:pt x="851123" y="465300"/>
                          <a:pt x="1042737" y="475995"/>
                        </a:cubicBezTo>
                        <a:cubicBezTo>
                          <a:pt x="1234351" y="486690"/>
                          <a:pt x="1614905" y="64248"/>
                          <a:pt x="1614905" y="6424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任意多边形 63"/>
                  <p:cNvSpPr/>
                  <p:nvPr/>
                </p:nvSpPr>
                <p:spPr>
                  <a:xfrm>
                    <a:off x="1261831" y="2224426"/>
                    <a:ext cx="1614905" cy="518774"/>
                  </a:xfrm>
                  <a:custGeom>
                    <a:avLst/>
                    <a:gdLst>
                      <a:gd name="connsiteX0" fmla="*/ 0 w 1614905"/>
                      <a:gd name="connsiteY0" fmla="*/ 518774 h 518774"/>
                      <a:gd name="connsiteX1" fmla="*/ 465221 w 1614905"/>
                      <a:gd name="connsiteY1" fmla="*/ 79 h 518774"/>
                      <a:gd name="connsiteX2" fmla="*/ 1042737 w 1614905"/>
                      <a:gd name="connsiteY2" fmla="*/ 475995 h 518774"/>
                      <a:gd name="connsiteX3" fmla="*/ 1614905 w 1614905"/>
                      <a:gd name="connsiteY3" fmla="*/ 64248 h 518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14905" h="518774">
                        <a:moveTo>
                          <a:pt x="0" y="518774"/>
                        </a:moveTo>
                        <a:cubicBezTo>
                          <a:pt x="145715" y="262991"/>
                          <a:pt x="291431" y="7209"/>
                          <a:pt x="465221" y="79"/>
                        </a:cubicBezTo>
                        <a:cubicBezTo>
                          <a:pt x="639011" y="-7051"/>
                          <a:pt x="851123" y="465300"/>
                          <a:pt x="1042737" y="475995"/>
                        </a:cubicBezTo>
                        <a:cubicBezTo>
                          <a:pt x="1234351" y="486690"/>
                          <a:pt x="1614905" y="64248"/>
                          <a:pt x="1614905" y="6424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61" name="直接连接符 60"/>
                <p:cNvCxnSpPr>
                  <a:stCxn id="63" idx="0"/>
                </p:cNvCxnSpPr>
                <p:nvPr/>
              </p:nvCxnSpPr>
              <p:spPr>
                <a:xfrm>
                  <a:off x="1457157" y="2679031"/>
                  <a:ext cx="56294" cy="0"/>
                </a:xfrm>
                <a:prstGeom prst="line">
                  <a:avLst/>
                </a:prstGeom>
                <a:ln w="158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3288788" y="1937456"/>
                <a:ext cx="39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itchFamily="18" charset="0"/>
                    <a:cs typeface="Times New Roman" pitchFamily="18" charset="0"/>
                  </a:rPr>
                  <a:t>x1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900651" y="1944857"/>
                <a:ext cx="39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itchFamily="18" charset="0"/>
                    <a:cs typeface="Times New Roman" pitchFamily="18" charset="0"/>
                  </a:rPr>
                  <a:t>x2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1978526" y="1540042"/>
              <a:ext cx="5348" cy="1951790"/>
            </a:xfrm>
            <a:prstGeom prst="line">
              <a:avLst/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下箭头 67"/>
          <p:cNvSpPr/>
          <p:nvPr/>
        </p:nvSpPr>
        <p:spPr>
          <a:xfrm>
            <a:off x="1906264" y="2765938"/>
            <a:ext cx="114152" cy="18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29"/>
              <p:cNvSpPr txBox="1"/>
              <p:nvPr/>
            </p:nvSpPr>
            <p:spPr>
              <a:xfrm>
                <a:off x="1853915" y="4763816"/>
                <a:ext cx="6644857" cy="35562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zh-CN" altLang="en-US" sz="1400" kern="100" dirty="0">
                    <a:latin typeface="Calibri"/>
                    <a:ea typeface="华文行楷"/>
                    <a:cs typeface="Times New Roman"/>
                  </a:rPr>
                  <a:t>问题：</a:t>
                </a:r>
                <a:r>
                  <a:rPr lang="zh-CN" altLang="en-US" sz="1400" dirty="0"/>
                  <a:t> </a:t>
                </a:r>
                <a:r>
                  <a:rPr lang="zh-CN" altLang="en-US" sz="1400" kern="100" dirty="0">
                    <a:latin typeface="Calibri"/>
                    <a:ea typeface="华文行楷"/>
                    <a:cs typeface="Times New Roman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/>
                      </a:rPr>
                      <m:t>∆</m:t>
                    </m:r>
                    <m:r>
                      <a:rPr lang="en-US" altLang="zh-CN" sz="1400" i="1">
                        <a:latin typeface="Cambria Math"/>
                      </a:rPr>
                      <m:t>𝑡</m:t>
                    </m:r>
                    <m:r>
                      <a:rPr lang="en-US" altLang="zh-CN" sz="1400" i="1">
                        <a:latin typeface="Cambria Math"/>
                      </a:rPr>
                      <m:t>=0.0001  </m:t>
                    </m:r>
                    <m:r>
                      <a:rPr lang="en-US" altLang="zh-CN" sz="1400" i="1">
                        <a:latin typeface="Cambria Math"/>
                      </a:rPr>
                      <m:t>𝑓𝑠</m:t>
                    </m:r>
                    <m:r>
                      <a:rPr lang="en-US" altLang="zh-CN" sz="1400" i="1">
                        <a:latin typeface="Cambria Math"/>
                      </a:rPr>
                      <m:t>=16000 ∆</m:t>
                    </m:r>
                    <m:r>
                      <a:rPr lang="en-US" altLang="zh-CN" sz="1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1400" i="1" dirty="0">
                    <a:latin typeface="Cambria Math"/>
                  </a:rPr>
                  <a:t>=</a:t>
                </a:r>
                <a:r>
                  <a:rPr lang="en-US" altLang="zh-CN" sz="1400" dirty="0">
                    <a:latin typeface="Cambria Math"/>
                  </a:rPr>
                  <a:t>1.6  </a:t>
                </a:r>
                <a:r>
                  <a:rPr lang="zh-CN" altLang="en-US" sz="1400" kern="100" dirty="0">
                    <a:latin typeface="Calibri"/>
                    <a:ea typeface="华文行楷"/>
                    <a:cs typeface="Times New Roman"/>
                  </a:rPr>
                  <a:t>两通道相差的采样点不是整数怎么办？</a:t>
                </a:r>
              </a:p>
              <a:p>
                <a:pPr algn="just">
                  <a:spcAft>
                    <a:spcPts val="0"/>
                  </a:spcAft>
                </a:pPr>
                <a:endParaRPr lang="zh-CN" sz="1400" kern="100" dirty="0">
                  <a:effectLst/>
                  <a:latin typeface="Calibri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69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15" y="4763816"/>
                <a:ext cx="6644857" cy="355622"/>
              </a:xfrm>
              <a:prstGeom prst="rect">
                <a:avLst/>
              </a:prstGeom>
              <a:blipFill rotWithShape="1">
                <a:blip r:embed="rId8"/>
                <a:stretch>
                  <a:fillRect l="-183" t="-6780" b="-1695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8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68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71907"/>
              </p:ext>
            </p:extLst>
          </p:nvPr>
        </p:nvGraphicFramePr>
        <p:xfrm>
          <a:off x="3357564" y="1673225"/>
          <a:ext cx="19732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公式" r:id="rId3" imgW="1434960" imgH="241200" progId="Equation.3">
                  <p:embed/>
                </p:oleObj>
              </mc:Choice>
              <mc:Fallback>
                <p:oleObj name="公式" r:id="rId3" imgW="1434960" imgH="241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4" y="1673225"/>
                        <a:ext cx="197326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566345" y="779337"/>
            <a:ext cx="7886700" cy="528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频域内相位补偿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835" y="1690657"/>
            <a:ext cx="203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① 各频率点上采样值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93420"/>
              </p:ext>
            </p:extLst>
          </p:nvPr>
        </p:nvGraphicFramePr>
        <p:xfrm>
          <a:off x="3424237" y="2334041"/>
          <a:ext cx="14493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公式" r:id="rId5" imgW="1054080" imgH="266400" progId="Equation.3">
                  <p:embed/>
                </p:oleObj>
              </mc:Choice>
              <mc:Fallback>
                <p:oleObj name="公式" r:id="rId5" imgW="1054080" imgH="266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7" y="2334041"/>
                        <a:ext cx="14493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6309" y="238167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②频率与角频率</a:t>
            </a:r>
            <a:r>
              <a:rPr lang="zh-CN" altLang="en-US" dirty="0"/>
              <a:t>：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177" y="3138487"/>
            <a:ext cx="212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③时间差与距离差</a:t>
            </a:r>
            <a:r>
              <a:rPr lang="zh-CN" altLang="en-US" dirty="0"/>
              <a:t>：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34049" y="1690657"/>
                <a:ext cx="2759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ea typeface="华文行楷" pitchFamily="2" charset="-122"/>
                    <a:cs typeface="Times New Roman" pitchFamily="18" charset="0"/>
                  </a:rPr>
                  <a:t>A</a:t>
                </a:r>
                <a:r>
                  <a:rPr lang="zh-CN" altLang="en-US" sz="1400" dirty="0">
                    <a:latin typeface="Times New Roman" pitchFamily="18" charset="0"/>
                    <a:ea typeface="华文行楷" pitchFamily="2" charset="-122"/>
                    <a:cs typeface="Times New Roman" pitchFamily="18" charset="0"/>
                  </a:rPr>
                  <a:t>为信号幅值，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/>
                        <a:ea typeface="华文行楷" pitchFamily="2" charset="-122"/>
                        <a:cs typeface="Times New Roman" pitchFamily="18" charset="0"/>
                      </a:rPr>
                      <m:t>𝜏</m:t>
                    </m:r>
                  </m:oMath>
                </a14:m>
                <a:r>
                  <a:rPr lang="zh-CN" altLang="en-US" sz="1400" dirty="0">
                    <a:latin typeface="Times New Roman" pitchFamily="18" charset="0"/>
                    <a:ea typeface="华文行楷" pitchFamily="2" charset="-122"/>
                    <a:cs typeface="Times New Roman" pitchFamily="18" charset="0"/>
                  </a:rPr>
                  <a:t>为相位</a:t>
                </a:r>
                <a:endParaRPr lang="zh-CN" altLang="en-US" sz="1400" dirty="0">
                  <a:latin typeface="华文行楷" pitchFamily="2" charset="-122"/>
                  <a:ea typeface="华文行楷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49" y="1690657"/>
                <a:ext cx="2759359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664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34048" y="2334041"/>
                <a:ext cx="2759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/>
                        <a:ea typeface="华文行楷" pitchFamily="2" charset="-122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zh-CN" altLang="en-US" sz="1400" dirty="0">
                    <a:latin typeface="Times New Roman" pitchFamily="18" charset="0"/>
                    <a:ea typeface="华文行楷" pitchFamily="2" charset="-122"/>
                    <a:cs typeface="Times New Roman" pitchFamily="18" charset="0"/>
                  </a:rPr>
                  <a:t>为角频率，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/>
                        <a:ea typeface="华文行楷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en-US" sz="1400" dirty="0">
                    <a:latin typeface="Times New Roman" pitchFamily="18" charset="0"/>
                    <a:ea typeface="华文行楷" pitchFamily="2" charset="-122"/>
                    <a:cs typeface="Times New Roman" pitchFamily="18" charset="0"/>
                  </a:rPr>
                  <a:t>为频率</a:t>
                </a:r>
                <a:endParaRPr lang="zh-CN" altLang="en-US" sz="1400" dirty="0">
                  <a:latin typeface="华文行楷" pitchFamily="2" charset="-122"/>
                  <a:ea typeface="华文行楷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48" y="2334041"/>
                <a:ext cx="2759359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98019" y="3014927"/>
                <a:ext cx="1347537" cy="50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∆</m:t>
                      </m:r>
                      <m:r>
                        <a:rPr lang="en-US" altLang="zh-CN" sz="1400" i="1">
                          <a:latin typeface="Cambria Math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19" y="3014927"/>
                <a:ext cx="1347537" cy="50141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764" y="20344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麦克风阵列模型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8" name="图片 233" descr="XMOS麦克风阵列板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00879" y="1504399"/>
            <a:ext cx="3870871" cy="217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28084" y="4691641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XMOS</a:t>
            </a:r>
            <a:r>
              <a:rPr lang="zh-CN" altLang="zh-CN" dirty="0"/>
              <a:t>麦克风阵列开发板</a:t>
            </a:r>
            <a:endParaRPr lang="zh-CN" altLang="en-US" dirty="0"/>
          </a:p>
        </p:txBody>
      </p:sp>
      <p:pic>
        <p:nvPicPr>
          <p:cNvPr id="16390" name="图片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20" y="1685498"/>
            <a:ext cx="2005012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287657" y="467259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六边形麦克风阵列结构图</a:t>
            </a:r>
          </a:p>
        </p:txBody>
      </p:sp>
      <p:sp>
        <p:nvSpPr>
          <p:cNvPr id="9" name="矩形 8"/>
          <p:cNvSpPr/>
          <p:nvPr/>
        </p:nvSpPr>
        <p:spPr>
          <a:xfrm>
            <a:off x="658129" y="469012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圆形麦克风阵列模型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71135" y="2674111"/>
            <a:ext cx="313899" cy="269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087598" y="2650780"/>
            <a:ext cx="313899" cy="269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74053" y="1564258"/>
            <a:ext cx="2729552" cy="2463421"/>
            <a:chOff x="207519" y="1330881"/>
            <a:chExt cx="2729552" cy="2463421"/>
          </a:xfrm>
        </p:grpSpPr>
        <p:graphicFrame>
          <p:nvGraphicFramePr>
            <p:cNvPr id="4" name="对象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091065"/>
                </p:ext>
              </p:extLst>
            </p:nvPr>
          </p:nvGraphicFramePr>
          <p:xfrm>
            <a:off x="207519" y="1330881"/>
            <a:ext cx="2729552" cy="2463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r:id="rId6" imgW="5057699" imgH="4457700" progId="Visio.Drawing.15">
                    <p:embed/>
                  </p:oleObj>
                </mc:Choice>
                <mc:Fallback>
                  <p:oleObj r:id="rId6" imgW="5057699" imgH="4457700" progId="Visio.Drawing.15">
                    <p:embed/>
                    <p:pic>
                      <p:nvPicPr>
                        <p:cNvPr id="0" name="对象 1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19" y="1330881"/>
                          <a:ext cx="2729552" cy="24634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1550184" y="2186249"/>
              <a:ext cx="158872" cy="120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77187" y="2209196"/>
              <a:ext cx="321276" cy="96414"/>
            </a:xfrm>
            <a:custGeom>
              <a:avLst/>
              <a:gdLst>
                <a:gd name="connsiteX0" fmla="*/ 321276 w 321276"/>
                <a:gd name="connsiteY0" fmla="*/ 96414 h 96414"/>
                <a:gd name="connsiteX1" fmla="*/ 254197 w 321276"/>
                <a:gd name="connsiteY1" fmla="*/ 25804 h 96414"/>
                <a:gd name="connsiteX2" fmla="*/ 172995 w 321276"/>
                <a:gd name="connsiteY2" fmla="*/ 1091 h 96414"/>
                <a:gd name="connsiteX3" fmla="*/ 70610 w 321276"/>
                <a:gd name="connsiteY3" fmla="*/ 11682 h 96414"/>
                <a:gd name="connsiteX4" fmla="*/ 0 w 321276"/>
                <a:gd name="connsiteY4" fmla="*/ 75231 h 9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276" h="96414">
                  <a:moveTo>
                    <a:pt x="321276" y="96414"/>
                  </a:moveTo>
                  <a:cubicBezTo>
                    <a:pt x="300093" y="69052"/>
                    <a:pt x="278910" y="41691"/>
                    <a:pt x="254197" y="25804"/>
                  </a:cubicBezTo>
                  <a:cubicBezTo>
                    <a:pt x="229484" y="9917"/>
                    <a:pt x="203593" y="3445"/>
                    <a:pt x="172995" y="1091"/>
                  </a:cubicBezTo>
                  <a:cubicBezTo>
                    <a:pt x="142397" y="-1263"/>
                    <a:pt x="99442" y="-675"/>
                    <a:pt x="70610" y="11682"/>
                  </a:cubicBezTo>
                  <a:cubicBezTo>
                    <a:pt x="41778" y="24039"/>
                    <a:pt x="11180" y="64639"/>
                    <a:pt x="0" y="7523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7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535" y="1213939"/>
            <a:ext cx="6996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是一种</a:t>
            </a:r>
            <a:r>
              <a:rPr lang="zh-CN" altLang="zh-CN" dirty="0"/>
              <a:t>基于广义互相关原理，结合可控波束形成的声源定位算法</a:t>
            </a:r>
            <a:endParaRPr lang="en-US" altLang="zh-CN" dirty="0"/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663859" y="672389"/>
            <a:ext cx="7886700" cy="528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SRP-PHAT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基于联合可控响应功率和相位变换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355475" y="227283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时间延迟估计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time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delay estimation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TDE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）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323" y="17551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接收端为两个以上时：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61639"/>
              </p:ext>
            </p:extLst>
          </p:nvPr>
        </p:nvGraphicFramePr>
        <p:xfrm>
          <a:off x="2991490" y="1647825"/>
          <a:ext cx="29654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公式" r:id="rId4" imgW="1879560" imgH="444240" progId="Equation.3">
                  <p:embed/>
                </p:oleObj>
              </mc:Choice>
              <mc:Fallback>
                <p:oleObj name="公式" r:id="rId4" imgW="1879560" imgH="444240" progId="Equation.3">
                  <p:embed/>
                  <p:pic>
                    <p:nvPicPr>
                      <p:cNvPr id="0" name="对象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490" y="1647825"/>
                        <a:ext cx="29654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图片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17" y="2455264"/>
            <a:ext cx="27447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331897" y="289604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单通道</a:t>
            </a:r>
            <a:endParaRPr lang="en-US" altLang="zh-CN" dirty="0"/>
          </a:p>
          <a:p>
            <a:r>
              <a:rPr lang="zh-CN" altLang="en-US" dirty="0"/>
              <a:t>波束输出</a:t>
            </a:r>
          </a:p>
        </p:txBody>
      </p:sp>
      <p:sp>
        <p:nvSpPr>
          <p:cNvPr id="9" name="矩形 8"/>
          <p:cNvSpPr/>
          <p:nvPr/>
        </p:nvSpPr>
        <p:spPr>
          <a:xfrm>
            <a:off x="1047967" y="2754799"/>
            <a:ext cx="1216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麦克风阵列接收到的多通道信号</a:t>
            </a:r>
          </a:p>
        </p:txBody>
      </p:sp>
      <p:sp>
        <p:nvSpPr>
          <p:cNvPr id="7" name="右箭头 6"/>
          <p:cNvSpPr/>
          <p:nvPr/>
        </p:nvSpPr>
        <p:spPr>
          <a:xfrm>
            <a:off x="2210937" y="3173496"/>
            <a:ext cx="5731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732060" y="3139376"/>
            <a:ext cx="4981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44989" y="1852048"/>
            <a:ext cx="101694" cy="12097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120785" y="1997624"/>
            <a:ext cx="101694" cy="12097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3" idx="2"/>
          </p:cNvCxnSpPr>
          <p:nvPr/>
        </p:nvCxnSpPr>
        <p:spPr>
          <a:xfrm rot="16200000" flipH="1">
            <a:off x="4931117" y="359117"/>
            <a:ext cx="133278" cy="36522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</p:cNvCxnSpPr>
          <p:nvPr/>
        </p:nvCxnSpPr>
        <p:spPr>
          <a:xfrm>
            <a:off x="5895836" y="1973027"/>
            <a:ext cx="0" cy="27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23881" y="2058113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q</a:t>
            </a:r>
            <a:r>
              <a:rPr lang="zh-CN" altLang="en-US" sz="1400" dirty="0"/>
              <a:t>表示波束聚集方向</a:t>
            </a:r>
          </a:p>
        </p:txBody>
      </p:sp>
      <p:sp>
        <p:nvSpPr>
          <p:cNvPr id="19" name="矩形 18"/>
          <p:cNvSpPr/>
          <p:nvPr/>
        </p:nvSpPr>
        <p:spPr>
          <a:xfrm>
            <a:off x="3556336" y="455648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/>
              <a:t>波束形成流程图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06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7" grpId="0" animBg="1"/>
      <p:bldP spid="10" grpId="0" animBg="1"/>
      <p:bldP spid="11" grpId="0" animBg="1"/>
      <p:bldP spid="13" grpId="0" animBg="1"/>
      <p:bldP spid="2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 noChangeArrowheads="1"/>
          </p:cNvSpPr>
          <p:nvPr/>
        </p:nvSpPr>
        <p:spPr>
          <a:xfrm>
            <a:off x="663859" y="672389"/>
            <a:ext cx="7886700" cy="528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SRP-PHAT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基于联合可控响应功率和相位变换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355475" y="227283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</a:rPr>
              <a:t>时间延迟估计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time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delay estimation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TDE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  <a:cs typeface="+mn-cs"/>
                <a:sym typeface="Arial" pitchFamily="34" charset="0"/>
              </a:rPr>
              <a:t>）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2091" y="106036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对上述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波束功率进行频率积分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913945" y="3375860"/>
            <a:ext cx="484632" cy="27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2781" y="30591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加权系数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57456"/>
              </p:ext>
            </p:extLst>
          </p:nvPr>
        </p:nvGraphicFramePr>
        <p:xfrm>
          <a:off x="2288234" y="1453133"/>
          <a:ext cx="532447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公式" r:id="rId4" imgW="3873240" imgH="1307880" progId="Equation.3">
                  <p:embed/>
                </p:oleObj>
              </mc:Choice>
              <mc:Fallback>
                <p:oleObj name="公式" r:id="rId4" imgW="3873240" imgH="1307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8234" y="1453133"/>
                        <a:ext cx="5324475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07205"/>
              </p:ext>
            </p:extLst>
          </p:nvPr>
        </p:nvGraphicFramePr>
        <p:xfrm>
          <a:off x="2060575" y="3735388"/>
          <a:ext cx="3965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公式" r:id="rId6" imgW="2603160" imgH="304560" progId="Equation.3">
                  <p:embed/>
                </p:oleObj>
              </mc:Choice>
              <mc:Fallback>
                <p:oleObj name="公式" r:id="rId6" imgW="260316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735388"/>
                        <a:ext cx="39655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886786" y="2719706"/>
            <a:ext cx="616975" cy="5117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62115" y="37385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白化过程</a:t>
            </a:r>
          </a:p>
        </p:txBody>
      </p:sp>
      <p:sp>
        <p:nvSpPr>
          <p:cNvPr id="17" name="右箭头 16"/>
          <p:cNvSpPr/>
          <p:nvPr/>
        </p:nvSpPr>
        <p:spPr>
          <a:xfrm flipH="1">
            <a:off x="6089229" y="3900352"/>
            <a:ext cx="4299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59353" y="2719706"/>
            <a:ext cx="638024" cy="2558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59196" y="245083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通道间相位差</a:t>
            </a:r>
          </a:p>
        </p:txBody>
      </p:sp>
      <p:sp>
        <p:nvSpPr>
          <p:cNvPr id="20" name="矩形 19"/>
          <p:cNvSpPr/>
          <p:nvPr/>
        </p:nvSpPr>
        <p:spPr>
          <a:xfrm>
            <a:off x="7583716" y="1829420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波束聚集方向</a:t>
            </a:r>
            <a:r>
              <a:rPr lang="en-US" altLang="zh-CN" sz="1400" b="1" dirty="0">
                <a:solidFill>
                  <a:prstClr val="black"/>
                </a:solidFill>
              </a:rPr>
              <a:t>q</a:t>
            </a:r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37906" y="212941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决定</a:t>
            </a:r>
          </a:p>
        </p:txBody>
      </p:sp>
      <p:sp>
        <p:nvSpPr>
          <p:cNvPr id="22" name="下箭头 21"/>
          <p:cNvSpPr/>
          <p:nvPr/>
        </p:nvSpPr>
        <p:spPr>
          <a:xfrm>
            <a:off x="8196111" y="2137197"/>
            <a:ext cx="45719" cy="310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18" idx="0"/>
            <a:endCxn id="19" idx="1"/>
          </p:cNvCxnSpPr>
          <p:nvPr/>
        </p:nvCxnSpPr>
        <p:spPr>
          <a:xfrm rot="5400000" flipH="1" flipV="1">
            <a:off x="6811290" y="1871801"/>
            <a:ext cx="114981" cy="15808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60483"/>
              </p:ext>
            </p:extLst>
          </p:nvPr>
        </p:nvGraphicFramePr>
        <p:xfrm>
          <a:off x="3807633" y="4248167"/>
          <a:ext cx="18144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公式" r:id="rId8" imgW="1180800" imgH="393480" progId="Equation.3">
                  <p:embed/>
                </p:oleObj>
              </mc:Choice>
              <mc:Fallback>
                <p:oleObj name="公式" r:id="rId8" imgW="1180800" imgH="393480" progId="Equation.3">
                  <p:embed/>
                  <p:pic>
                    <p:nvPicPr>
                      <p:cNvPr id="0" name="对象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633" y="4248167"/>
                        <a:ext cx="1814400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137735" y="437666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目标声源方向：</a:t>
            </a:r>
          </a:p>
        </p:txBody>
      </p:sp>
    </p:spTree>
    <p:extLst>
      <p:ext uri="{BB962C8B-B14F-4D97-AF65-F5344CB8AC3E}">
        <p14:creationId xmlns:p14="http://schemas.microsoft.com/office/powerpoint/2010/main" val="33965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/>
      <p:bldP spid="22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657" y="2010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波束形成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91113" y="2921676"/>
            <a:ext cx="3167062" cy="60016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100" dirty="0"/>
              <a:t>各通道信号进行了</a:t>
            </a:r>
            <a:r>
              <a:rPr lang="zh-CN" altLang="zh-CN" sz="1100" dirty="0">
                <a:solidFill>
                  <a:schemeClr val="tx2"/>
                </a:solidFill>
              </a:rPr>
              <a:t>时延补偿</a:t>
            </a:r>
            <a:r>
              <a:rPr lang="zh-CN" altLang="en-US" sz="1100" dirty="0"/>
              <a:t>后</a:t>
            </a:r>
            <a:r>
              <a:rPr lang="zh-CN" altLang="zh-CN" sz="1100" dirty="0"/>
              <a:t>，在时间轴上处于同一时刻，能量为线性叠加</a:t>
            </a:r>
            <a:r>
              <a:rPr lang="zh-CN" altLang="en-US" sz="1100" dirty="0"/>
              <a:t>（增加）；</a:t>
            </a:r>
            <a:endParaRPr lang="en-US" altLang="zh-CN" sz="1100" dirty="0"/>
          </a:p>
          <a:p>
            <a:r>
              <a:rPr lang="zh-CN" altLang="zh-CN" sz="1100" dirty="0"/>
              <a:t>而各通道的采样噪声，叠加后会相互抵消。</a:t>
            </a:r>
            <a:endParaRPr lang="en-US" altLang="zh-CN" sz="1100" dirty="0"/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90" y="1544047"/>
            <a:ext cx="27447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924161" y="3252714"/>
            <a:ext cx="585787" cy="15716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371716" y="1390577"/>
            <a:ext cx="9526" cy="253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52278" y="3928989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同一时刻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t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657600" y="3221758"/>
            <a:ext cx="1347788" cy="21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43345" y="771168"/>
            <a:ext cx="52528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思路：抑制目标方位外的声音信号，增强目标语音</a:t>
            </a:r>
          </a:p>
        </p:txBody>
      </p:sp>
      <p:sp>
        <p:nvSpPr>
          <p:cNvPr id="18" name="矩形 17"/>
          <p:cNvSpPr/>
          <p:nvPr/>
        </p:nvSpPr>
        <p:spPr>
          <a:xfrm>
            <a:off x="977350" y="4289868"/>
            <a:ext cx="2975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波束在定位算法中的应用：</a:t>
            </a:r>
          </a:p>
        </p:txBody>
      </p:sp>
      <p:sp>
        <p:nvSpPr>
          <p:cNvPr id="19" name="矩形 18"/>
          <p:cNvSpPr/>
          <p:nvPr/>
        </p:nvSpPr>
        <p:spPr>
          <a:xfrm>
            <a:off x="4013453" y="4179574"/>
            <a:ext cx="4386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400" dirty="0">
                <a:solidFill>
                  <a:prstClr val="black"/>
                </a:solidFill>
              </a:rPr>
              <a:t>对不同方位进行时延补偿的方式实现声源搜索，最终使波束输出功率获得最大值的点就是声源的方位</a:t>
            </a:r>
            <a:r>
              <a:rPr lang="zh-CN" altLang="zh-CN" dirty="0">
                <a:solidFill>
                  <a:prstClr val="black"/>
                </a:solidFill>
              </a:rPr>
              <a:t>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6" grpId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 noChangeArrowheads="1"/>
          </p:cNvSpPr>
          <p:nvPr/>
        </p:nvSpPr>
        <p:spPr>
          <a:xfrm>
            <a:off x="427313" y="139793"/>
            <a:ext cx="7886700" cy="528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算法实现流程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9062" y="1250397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①分帧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9061" y="218210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②端点检测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1275" y="3000728"/>
            <a:ext cx="212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③傅里叶变换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5530" y="401412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④延时计算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8232" y="1187826"/>
            <a:ext cx="222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⑤各通道进行延时补偿，以加权求和的方式将多通道降维成单通道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232" y="2485328"/>
            <a:ext cx="21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⑥计算波束功率并求和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4613" y="3247829"/>
            <a:ext cx="21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⑦选取使功率最大的角度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4613" y="4190533"/>
            <a:ext cx="212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⑧输出结果并绘图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862" y="77750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整段数据：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4243" y="81493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每帧数据：</a:t>
            </a:r>
          </a:p>
        </p:txBody>
      </p:sp>
    </p:spTree>
    <p:extLst>
      <p:ext uri="{BB962C8B-B14F-4D97-AF65-F5344CB8AC3E}">
        <p14:creationId xmlns:p14="http://schemas.microsoft.com/office/powerpoint/2010/main" val="22860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实用毕业论文答辩动态PPT模板"/>
</p:tagLst>
</file>

<file path=ppt/theme/theme1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733</Words>
  <Application>Microsoft Office PowerPoint</Application>
  <PresentationFormat>全屏显示(16:9)</PresentationFormat>
  <Paragraphs>88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微软雅黑</vt:lpstr>
      <vt:lpstr>华文楷体</vt:lpstr>
      <vt:lpstr>华文行楷</vt:lpstr>
      <vt:lpstr>Cambria Math</vt:lpstr>
      <vt:lpstr>Franklin Gothic Medium</vt:lpstr>
      <vt:lpstr>Arial</vt:lpstr>
      <vt:lpstr>Calibri</vt:lpstr>
      <vt:lpstr>Times New Roman</vt:lpstr>
      <vt:lpstr>宋体</vt:lpstr>
      <vt:lpstr>清风素材 https://12sc.taobao.com/</vt:lpstr>
      <vt:lpstr>Visio.Drawing.15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subject>12sc.taobao.com</dc:subject>
  <dc:creator>清风素材;User</dc:creator>
  <cp:keywords>12sc.taobao.com</cp:keywords>
  <dc:description>12sc.taobao.com</dc:description>
  <cp:lastModifiedBy>CMlhc</cp:lastModifiedBy>
  <cp:revision>244</cp:revision>
  <dcterms:created xsi:type="dcterms:W3CDTF">2015-01-23T04:02:45Z</dcterms:created>
  <dcterms:modified xsi:type="dcterms:W3CDTF">2018-07-27T12:31:42Z</dcterms:modified>
  <cp:category>12sc.taobao.com</cp:category>
  <cp:contentStatus>12sc.taobao.com</cp:contentStatus>
</cp:coreProperties>
</file>