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</p:sldIdLst>
  <p:sldSz cy="5143500" cx="9144000"/>
  <p:notesSz cx="6858000" cy="9144000"/>
  <p:embeddedFontLst>
    <p:embeddedFont>
      <p:font typeface="EB Garamond"/>
      <p:regular r:id="rId101"/>
      <p:bold r:id="rId102"/>
      <p:italic r:id="rId103"/>
      <p:boldItalic r:id="rId1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BBCCC02-3E24-47C3-B78E-7360170DD49C}">
  <a:tblStyle styleId="{0BBCCC02-3E24-47C3-B78E-7360170DD4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4" Type="http://schemas.openxmlformats.org/officeDocument/2006/relationships/font" Target="fonts/EBGaramond-bold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EBGaramond-italic.fntdata"/><Relationship Id="rId102" Type="http://schemas.openxmlformats.org/officeDocument/2006/relationships/font" Target="fonts/EBGaramond-bold.fntdata"/><Relationship Id="rId101" Type="http://schemas.openxmlformats.org/officeDocument/2006/relationships/font" Target="fonts/EBGaramond-regular.fntdata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data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Shape 3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from the previous two lectures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Shape 4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Shape 4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Shape 4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Shape 5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global_steps shouldn’t be trainable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in double q-learning, you want to alternate which q-value functions to update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RMSprop, Adagrad, and Adam are very similar algorithms that do well in similar circumstances. Kingma et al. [15] show that its bias-correction helps Adam slightly outperform RMSprop towards the end of optimization as gradients become sparser. Insofar, Adam might be the best overall choice.”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Shape 5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Shape 5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Shape 5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Shape 6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Shape 6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Hosted on </a:t>
            </a:r>
            <a:r>
              <a:rPr lang="en"/>
              <a:t>yann.lecun.com/exdb/mnist/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Shape 6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are one-hot vectors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Shape 6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Shape 6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Shape 6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Shape 6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Shape 6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Shape 6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Shape 6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Shape 6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Shape 6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Shape 6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Shape 7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Shape 7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Shape 7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Shape 7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Shape 7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Shape 7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Shape 7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Shape 7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Shape 7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Shape 7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Shape 7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Shape 7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Shape 7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Shape 7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Shape 7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Shape 7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Shape 7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Shape 7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Shape 7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Shape 7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Shape 7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Shape 7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Shape 7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hyperlink" Target="https://www.google.com/publicdata/explore?ds=d5bncppjof8f9_&amp;ctype=b&amp;strail=false&amp;nselm=s&amp;met_x=sp_dyn_le00_in&amp;scale_x=lin&amp;ind_x=false&amp;met_y=sp_dyn_tfrt_in&amp;scale_y=lin&amp;ind_y=false&amp;met_s=sp_pop_totl&amp;scale_s=lin&amp;ind_s=false&amp;dimp_c=country:region&amp;ifdim=country&amp;iconSize=0.5&amp;uniSize=0.035#!ctype=b&amp;strail=false&amp;bcs=d&amp;nselm=s&amp;met_x=sp_dyn_le00_in&amp;scale_x=lin&amp;ind_x=false&amp;met_y=sp_dyn_tfrt_in&amp;scale_y=lin&amp;ind_y=false&amp;met_s=sp_pop_totl&amp;scale_s=lin&amp;ind_s=false&amp;dimp_c=country:region&amp;ifdim=country&amp;pit=1421395200000&amp;hl=en_US&amp;dl=en_US&amp;ind=fals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6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2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hyperlink" Target="mailto:huyenn@stanfo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Basic Models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3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1/19/2017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Shape 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Download from the class’s GitHub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272500" y="1671625"/>
            <a:ext cx="85206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03_linreg_starter.py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03_logreg_starter.py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birth_life_2010.txt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Model the linear relationship between: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dependent variable Y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explanatory variables X</a:t>
            </a:r>
            <a:endParaRPr sz="1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950" y="389223"/>
            <a:ext cx="7052726" cy="41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Visualization made by </a:t>
            </a:r>
            <a:r>
              <a:rPr lang="en" sz="1100" u="sng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  <a:hlinkClick r:id="rId4"/>
              </a:rPr>
              <a:t>Google</a:t>
            </a: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, based on data collected by World Bank</a:t>
            </a:r>
            <a:endParaRPr sz="110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X: birth rate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Y: life expectancy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190 countries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Shape 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Shape 2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World Development Indicators 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Find a linear relationship between X and 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to predict Y from X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Shape 2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Shape 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Want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 * X + b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Mean squared error: E[(y - y_predicted)</a:t>
            </a:r>
            <a:r>
              <a:rPr baseline="30000"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data/birth_life_2010.txt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examples/03_linreg_starter.py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Shape 2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placeholders for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inputs and labels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tf.placeholder(dtype, shape=None, name=None)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C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reate weight and bias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235425" y="1506275"/>
            <a:ext cx="8520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tf.get_variable(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name,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shape=None,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dtype=None,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initializer=None,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5220825" y="1756075"/>
            <a:ext cx="2613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 need to specify shape if </a:t>
            </a:r>
            <a:endParaRPr>
              <a:solidFill>
                <a:srgbClr val="FFFFFF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using constant initializer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4: Inference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Y_predicted = w * X + b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Shape 2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tf.square(Y - Y_predicted, name='loss')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Shape 27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732225" y="1839900"/>
            <a:ext cx="79089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tf.train.GradientDescentOptimizer(learning_rate=0.001)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optimizer = opt.minimize(loss)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Shape 2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272500" y="1839900"/>
            <a:ext cx="85206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Initialize variables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optimizer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(use a feed_dict to feed data into X and Y placeholders)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Shape 2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Write log files using a FileWriter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writer = tf.summary.FileWriter('./graphs/linear_reg', sess.graph)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it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$ python3 03_linreg_starter.py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$ tensorboard --logdir='./graphs'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TypeError: Fetch argument 841.0 has invalid type &lt;class 'numpy.float32'&gt;, must be a string or Tensor. 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(Can not convert a float32 into a Tensor or Operation.)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Shape 31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Review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on birth/life 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Control 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Optimizers, gradients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 regression on MNIST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Loss functions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650" y="125795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_, loss = sess.run([optimizer, loss], feed_dict={X: x, Y:y})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# Can’t fetch a numpy array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loss_ = sess.run([optimizer, loss], feed_dict={X: x, Y:y})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loss_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Shape 3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Plot the results with matplotlib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Uncomment the plotting code at the end of your program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it again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If run into problem of matplotlib in virtual environment, go to GitHub/setup and see the file possible setup problems</a:t>
            </a:r>
            <a:endParaRPr sz="12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Shape 3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Shape 3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Shape 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425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Robust to outliers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the difference between the predicted value and the real value is small, square it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it’s large, take its absolute value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Shape 3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Shape 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Can’t write: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y - y_predicted &lt; delta: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Shape 3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3" name="Shape 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You can write it if eager mode were enabled. Stay tuned for the next lecture!</a:t>
            </a:r>
            <a:endParaRPr sz="110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Shape 380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Shape 3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2" name="Shape 3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huber_loss(labels, predictions, delta=14.0):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residual = tf.abs(labels - predictions)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f1(): return 0.5 * tf.square(residual)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f2(): return delta * residual - 0.5 * tf.square(delta)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tf.cond(residual &lt; delta, f1, f2)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" name="Shape 3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 Control 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268363" y="108427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Shape 3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5013850" y="3859525"/>
            <a:ext cx="40074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TF builds graph before computation, we have to specify all possible subgraphs beforehand.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PyTorch’s dynamic graphs and TF’s eager execution help overcome this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9" name="Shape 399"/>
          <p:cNvGraphicFramePr/>
          <p:nvPr/>
        </p:nvGraphicFramePr>
        <p:xfrm>
          <a:off x="422563" y="133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{0BBCCC02-3E24-47C3-B78E-7360170DD49C}</a:tableStyleId>
              </a:tblPr>
              <a:tblGrid>
                <a:gridCol w="1821275"/>
                <a:gridCol w="6390900"/>
              </a:tblGrid>
              <a:tr h="547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 Flow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tf.group, tf.count_up_to, tf.cond, tf.case, tf.while_loop, 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Comparison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tf.equal, tf.not_equal, tf.less, tf.greater, tf.where,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Logical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tf.logical_and, tf.logical_not, tf.logical_or, tf.logical_xor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Debugging Ops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tf.is_finite, tf.is_inf, tf.is_nan, tf.Assert, tf.Print,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353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Review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750" y="35900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5" name="Shape 4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Shape 4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Pro: put the data processing outside TensorFlow, making it easy to do in Python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Cons: users often end up processing their data in a single thread and creating data bottleneck that slows execution down.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196300" y="1292675"/>
            <a:ext cx="85206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data, n_samples = utils.read_birth_life_data(DATA_FILE)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X = tf.placeholder(tf.float32, name='X')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 = tf.placeholder(tf.float32, name='Y')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 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# Step 8: train the model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for i in range(100): # run 100 epochs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for x, y in data: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# Session runs train_op to minimize loss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sess.run(optimizer, feed_dict={X: x, Y:y}) 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Shape 4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Instead of doing inference with placeholders and feeding in data later, do inference directly with data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Shape 4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3" name="Shape 433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tf.data.Iterator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Shape 4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0" name="Shape 440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tf.data.Dataset.from_generator(gen, output_types, output_shapes)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Shape 4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Shape 4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print(dataset.output_types)		# &gt;&gt; (tf.float32, tf.float32)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print(dataset.output_shapes)		# &gt;&gt; (TensorShape([]), TensorShape([]))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Shape 4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 also create Dataset from files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tf.data.TextLineDataset(filenames)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tf.data.FixedLengthRecordDataset(filenames)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tf.data.TFRecordDataset(filenames)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Shape 4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Create an iterator to iterate through samples in Dataset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9" name="Shape 4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Computation graph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64225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TensorFlow separates definition of computations from their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1: assemble a graph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2: use a session to execute operations in the graph.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Shape 12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Shape 4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exactly once. No need to initialization.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as many times as we want. Need to initialize with each epoch.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3" name="Shape 4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9" name="Shape 489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X, Y = iterator.get_next()         # X is the birth rate, Y is the life expectancy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[1.822, 74.82825]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[3.869, 70.81949]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[3.911, 72.15066]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Shape 4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range(100):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sess.run(iterator.initializer)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total_loss = 0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sess.run([optimizer])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Shape 4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Handling data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3" name="Shape 503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dataset.shuffle(1000)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dataset.repeat(100)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dataset.batch(128)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dataset.map(lambda x: tf.one_hot(x, 10))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convert each elem of dataset to one_hot vector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Shape 5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0" name="Shape 5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placeholder: 9.05271519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tf.data: 6.12285947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7" name="Shape 5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Should we always use tf.data?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x="272500" y="1387375"/>
            <a:ext cx="85206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prototyping, feed dict can be faster and easier to write (pythonic)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tf.data is tricky to use when you have complicated preprocessing or multiple data sources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NLP data is normally just a sequence of integers. In this case, transferring the data over to GPU is pretty quick, so the speedup of tf.data isn't that large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4" name="Shape 5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How does TensorFlow know what variables to update?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Shape 5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6" name="Shape 5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Shape 5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624" y="1017725"/>
            <a:ext cx="4856101" cy="266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/>
        </p:nvSpPr>
        <p:spPr>
          <a:xfrm>
            <a:off x="5106400" y="1481450"/>
            <a:ext cx="1019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useless</a:t>
            </a:r>
            <a:endParaRPr/>
          </a:p>
        </p:txBody>
      </p:sp>
      <p:sp>
        <p:nvSpPr>
          <p:cNvPr id="138" name="Shape 138"/>
          <p:cNvSpPr txBox="1"/>
          <p:nvPr/>
        </p:nvSpPr>
        <p:spPr>
          <a:xfrm>
            <a:off x="5269050" y="3032325"/>
            <a:ext cx="874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add_op</a:t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8281950" y="3032325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mul_op</a:t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7039700" y="1481450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pow_op</a:t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4070175" y="15745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41650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3869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41650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73869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330250"/>
            <a:ext cx="37137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2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3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add_op = tf.add(x,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mul_op = tf.multiply(x,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useless = tf.multiply(x, add_op)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pow_op = tf.pow(add_op, mul_op)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z = sess.run(pow_op)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4165000" y="3828000"/>
            <a:ext cx="45024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a FileWriter object to write your graph to event files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3" name="Shape 543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Shape 54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Shape 5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loss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2" name="Shape 552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Shape 5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9" name="Shape 559"/>
          <p:cNvSpPr txBox="1"/>
          <p:nvPr>
            <p:ph idx="1" type="body"/>
          </p:nvPr>
        </p:nvSpPr>
        <p:spPr>
          <a:xfrm>
            <a:off x="272500" y="1441950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optimizer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0" name="Shape 5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1" name="Shape 5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2222250"/>
            <a:ext cx="8839202" cy="166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Trainable variables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tf.Variable(initial_value=None, </a:t>
            </a:r>
            <a:r>
              <a:rPr b="1" lang="en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trainable=True</a:t>
            </a: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,...)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8" name="Shape 5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Shape 569"/>
          <p:cNvSpPr txBox="1"/>
          <p:nvPr/>
        </p:nvSpPr>
        <p:spPr>
          <a:xfrm>
            <a:off x="4942450" y="282652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if a variable should be trained or not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all variables are trainable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List of optimizers in TF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5" name="Shape 575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tf.train.GradientDescentOptimizer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tf.train.AdagradOptimizer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tf.train.MomentumOptimizer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tf.train.FtrlOptimizer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tf.train.RMSPropOptimizer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Shape 5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Shape 577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“Advanced” optimizers work better when tuned, but are generally harder to tune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Discussion question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How to know that our model is correct?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How to improve our model?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3" name="Shape 5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Out tomorrow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Due 1/31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Optional Interactive Grading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9" name="Shape 5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Shape 5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Assignment 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6" name="Shape 5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7" name="Shape 5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Shape 6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3" name="Shape 6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995" y="0"/>
            <a:ext cx="4132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Shape 604"/>
          <p:cNvSpPr txBox="1"/>
          <p:nvPr>
            <p:ph type="title"/>
          </p:nvPr>
        </p:nvSpPr>
        <p:spPr>
          <a:xfrm>
            <a:off x="2506000" y="4156825"/>
            <a:ext cx="41319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The first l</a:t>
            </a: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ogistic regression model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5" name="Shape 605"/>
          <p:cNvSpPr txBox="1"/>
          <p:nvPr>
            <p:ph type="title"/>
          </p:nvPr>
        </p:nvSpPr>
        <p:spPr>
          <a:xfrm>
            <a:off x="2506000" y="94125"/>
            <a:ext cx="41319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Then he separated the light from the darkness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 Database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Each image is a 28x28 array, flattened out to be a 1-d tensor of size 784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2" name="Shape 6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3" name="Shape 6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00" y="1773325"/>
            <a:ext cx="5361801" cy="30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tf.constant and tf.Variable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Constant values are stored in the graph definition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Sessions allocate memory to store variable values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Recognize the digit in the image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9" name="Shape 6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Shape 6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Shape 6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Shape 6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272500" y="1839900"/>
            <a:ext cx="8520600" cy="16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softmax(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* w + b)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Cross entropy loss: -log(Y_predicted)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4" name="Shape 6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0" name="Shape 640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Shape 6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7" name="Shape 647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Shape 6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Shape 654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Shape 6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Shape 656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immediate way to convert Python generators to tf.data.Dataset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2" name="Shape 662"/>
          <p:cNvSpPr txBox="1"/>
          <p:nvPr>
            <p:ph idx="1" type="body"/>
          </p:nvPr>
        </p:nvSpPr>
        <p:spPr>
          <a:xfrm>
            <a:off x="272500" y="1199488"/>
            <a:ext cx="85206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Shape 6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datasets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9" name="Shape 669"/>
          <p:cNvSpPr txBox="1"/>
          <p:nvPr>
            <p:ph idx="1" type="body"/>
          </p:nvPr>
        </p:nvSpPr>
        <p:spPr>
          <a:xfrm>
            <a:off x="272500" y="1199505"/>
            <a:ext cx="8520600" cy="1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Shape 6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6" name="Shape 676"/>
          <p:cNvSpPr txBox="1"/>
          <p:nvPr>
            <p:ph idx="1" type="body"/>
          </p:nvPr>
        </p:nvSpPr>
        <p:spPr>
          <a:xfrm>
            <a:off x="272500" y="1199497"/>
            <a:ext cx="8520600" cy="29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7" name="Shape 6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3" name="Shape 683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Shape 6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Shape 685"/>
          <p:cNvSpPr txBox="1"/>
          <p:nvPr/>
        </p:nvSpPr>
        <p:spPr>
          <a:xfrm>
            <a:off x="6167550" y="3289075"/>
            <a:ext cx="23049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Problem?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f.placeholder and feed_dict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 values into placeholders with a dictionary (feed_dict)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Easy to use but poor performance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1" name="Shape 691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Can only do inference with train_data.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Need to build another subgraph with another iterator for test_data!!!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Shape 6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3" name="Shape 6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725" y="3414975"/>
            <a:ext cx="986975" cy="9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9" name="Shape 699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train_data.output_shapes)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	# initializer for 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# initializer for 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0" name="Shape 7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1" name="Shape 7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250" y="3285250"/>
            <a:ext cx="911575" cy="9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7" name="Shape 707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# use train_init during training loop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Shape 7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Shape 7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4" name="Shape 714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# test the model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sess.run(test_init)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use test_init during testing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sess.run(accuracy)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Shape 7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1" name="Shape 7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Shape 7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7" name="Shape 72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8" name="Shape 728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Shape 7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Shape 7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5" name="Shape 735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test_data.batch(batch_size)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6" name="Shape 736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Shape 7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x="272500" y="1839900"/>
            <a:ext cx="8520600" cy="23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train_data.output_shapes)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Shape 74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Shape 7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Shape 7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Create weights and biases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Shape 75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use tf.get_variable()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2" name="Shape 7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4: Build model to predict 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8" name="Shape 758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tf.matmul(img, w) + b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Shape 75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Shape 7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1" name="Shape 761"/>
          <p:cNvSpPr txBox="1"/>
          <p:nvPr/>
        </p:nvSpPr>
        <p:spPr>
          <a:xfrm>
            <a:off x="4951725" y="292767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don’t do softmax here, as we’ll do softmax together with cross_entropy loss.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more efficient to compute gradients w.r.t. logits than w.r.t. softmax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Avoid lazy loading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Separate the assembling of graph and executing ops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 Python attribute to ensure a function is only loaded the first time it’s called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7" name="Shape 76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entropy = tf.nn.softmax_cross_entropy_with_logits(labels=label, logits=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loss = tf.reduce_mean(entropy)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8" name="Shape 768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Shape 7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5" name="Shape 775"/>
          <p:cNvSpPr txBox="1"/>
          <p:nvPr>
            <p:ph idx="1" type="body"/>
          </p:nvPr>
        </p:nvSpPr>
        <p:spPr>
          <a:xfrm>
            <a:off x="128750" y="1839900"/>
            <a:ext cx="88923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tf.train.AdamOptimizer(learning_rate=0.01).minimize(loss)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Shape 776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Shape 7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3" name="Shape 783"/>
          <p:cNvSpPr txBox="1"/>
          <p:nvPr>
            <p:ph idx="1" type="body"/>
          </p:nvPr>
        </p:nvSpPr>
        <p:spPr>
          <a:xfrm>
            <a:off x="272500" y="1839900"/>
            <a:ext cx="85206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1: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Initialize variables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2: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Run optimizer op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4" name="Shape 78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Shape 7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 it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1" name="Shape 7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2" name="Shape 7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163" y="1065125"/>
            <a:ext cx="5491677" cy="40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8" name="Shape 798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model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Example: word2vec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Eager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9" name="Shape 7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