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145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72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719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2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98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1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3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82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59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8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68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55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5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7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metro-magazin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799" y="651568"/>
            <a:ext cx="7772400" cy="1159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66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of Subway Ridership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756920" y="2447683"/>
            <a:ext cx="7772400" cy="1819517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FF6600"/>
                </a:solidFill>
              </a:rPr>
              <a:t>CMDA 4654</a:t>
            </a:r>
            <a:r>
              <a:rPr lang="en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: Intermediate Data Analytics &amp; 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Christopher J. Mobley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FF6600"/>
                </a:solidFill>
              </a:rPr>
              <a:t>Ryan T. Munz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>
              <a:solidFill>
                <a:srgbClr val="FF6600"/>
              </a:solidFill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028950" y="4710112"/>
            <a:ext cx="3086097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3028875" y="4869650"/>
            <a:ext cx="3086097" cy="15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31" name="Shape 31"/>
          <p:cNvGrpSpPr/>
          <p:nvPr/>
        </p:nvGrpSpPr>
        <p:grpSpPr>
          <a:xfrm>
            <a:off x="112885" y="4613473"/>
            <a:ext cx="8918078" cy="467177"/>
            <a:chOff x="78738" y="2746575"/>
            <a:chExt cx="8918078" cy="467177"/>
          </a:xfrm>
        </p:grpSpPr>
        <p:cxnSp>
          <p:nvCxnSpPr>
            <p:cNvPr id="32" name="Shape 32"/>
            <p:cNvCxnSpPr/>
            <p:nvPr/>
          </p:nvCxnSpPr>
          <p:spPr>
            <a:xfrm rot="10800000" flipH="1">
              <a:off x="1313161" y="2753104"/>
              <a:ext cx="66167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3" name="Shape 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7864" cy="466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78738" y="2746575"/>
              <a:ext cx="1188719" cy="30777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1043937" y="2905975"/>
              <a:ext cx="1188719" cy="307777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SzPct val="25000"/>
            </a:pPr>
            <a:r>
              <a:rPr lang="en" sz="2700" b="1" dirty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Tree Based </a:t>
            </a:r>
            <a:r>
              <a:rPr lang="en" sz="2700" b="1" dirty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Models (Cont.)</a:t>
            </a:r>
            <a:endParaRPr lang="en" sz="2700" b="1" dirty="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grpSp>
        <p:nvGrpSpPr>
          <p:cNvPr id="192" name="Shape 192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93" name="Shape 193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" name="Shape 1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Shape 195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797" y="1116862"/>
            <a:ext cx="4736426" cy="337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29575" y="784549"/>
            <a:ext cx="2741700" cy="452081"/>
            <a:chOff x="-69366" y="729033"/>
            <a:chExt cx="2741700" cy="452081"/>
          </a:xfrm>
        </p:grpSpPr>
        <p:sp>
          <p:nvSpPr>
            <p:cNvPr id="199" name="Shape 199"/>
            <p:cNvSpPr txBox="1"/>
            <p:nvPr/>
          </p:nvSpPr>
          <p:spPr>
            <a:xfrm>
              <a:off x="456384" y="1021514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81.66%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-69366" y="729033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Bagged Regression Tree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30225" y="780428"/>
            <a:ext cx="2741700" cy="450813"/>
            <a:chOff x="1986375" y="732162"/>
            <a:chExt cx="2741700" cy="450813"/>
          </a:xfrm>
        </p:grpSpPr>
        <p:sp>
          <p:nvSpPr>
            <p:cNvPr id="201" name="Shape 201"/>
            <p:cNvSpPr txBox="1"/>
            <p:nvPr/>
          </p:nvSpPr>
          <p:spPr>
            <a:xfrm>
              <a:off x="2512125" y="1023375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81.27%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986375" y="732162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Random Forest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95450" y="771787"/>
            <a:ext cx="2741700" cy="450813"/>
            <a:chOff x="5195450" y="771787"/>
            <a:chExt cx="2741700" cy="450813"/>
          </a:xfrm>
        </p:grpSpPr>
        <p:sp>
          <p:nvSpPr>
            <p:cNvPr id="203" name="Shape 203"/>
            <p:cNvSpPr txBox="1"/>
            <p:nvPr/>
          </p:nvSpPr>
          <p:spPr>
            <a:xfrm>
              <a:off x="5721200" y="1063000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49.39%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195450" y="771787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Boosted Regression Tree</a:t>
              </a:r>
            </a:p>
          </p:txBody>
        </p:sp>
      </p:grp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48" y="1920750"/>
            <a:ext cx="2711424" cy="15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700" b="1" dirty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Bayesian Regression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37" y="646287"/>
            <a:ext cx="4278900" cy="3495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Shape 213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214" name="Shape 214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5" name="Shape 2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Shape 216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57" y="1705919"/>
            <a:ext cx="3676650" cy="1375983"/>
            <a:chOff x="364937" y="928425"/>
            <a:chExt cx="3676650" cy="1375983"/>
          </a:xfrm>
        </p:grpSpPr>
        <p:pic>
          <p:nvPicPr>
            <p:cNvPr id="219" name="Shape 2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937" y="928425"/>
              <a:ext cx="367665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8324" y="1818633"/>
              <a:ext cx="2809875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228" name="Shape 228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9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sp>
        <p:nvSpPr>
          <p:cNvPr id="232" name="Shape 232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7" y="701509"/>
            <a:ext cx="7532135" cy="33601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" sz="2700" b="1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240" name="Shape 240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1" name="Shape 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Shape 242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548700"/>
            <a:ext cx="1870199" cy="11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51675" y="1595575"/>
            <a:ext cx="13311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www.metro-magazine.com</a:t>
            </a:r>
          </a:p>
          <a:p>
            <a:pPr lvl="0" rtl="0">
              <a:spcBef>
                <a:spcPts val="0"/>
              </a:spcBef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249" y="1152961"/>
            <a:ext cx="3182900" cy="25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82125" y="183900"/>
            <a:ext cx="1870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Background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642999" y="1073425"/>
            <a:ext cx="30861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Regression Models Investigated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6223025" y="2833800"/>
            <a:ext cx="2711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Results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pic>
        <p:nvPicPr>
          <p:cNvPr id="17" name="Picture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14" y="3198600"/>
            <a:ext cx="2568822" cy="114596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en" sz="2700" b="1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41" name="Shape 41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42" name="Shape 42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" name="Shape 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44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548700"/>
            <a:ext cx="1870199" cy="11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249" y="1152961"/>
            <a:ext cx="3182900" cy="25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82125" y="183900"/>
            <a:ext cx="18702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Background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642999" y="1073425"/>
            <a:ext cx="30861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Regression Models Explored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223025" y="2833800"/>
            <a:ext cx="2711400" cy="3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Results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pic>
        <p:nvPicPr>
          <p:cNvPr id="17" name="Picture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14" y="3217860"/>
            <a:ext cx="2568822" cy="1145967"/>
          </a:xfrm>
          <a:prstGeom prst="rect">
            <a:avLst/>
          </a:prstGeom>
          <a:noFill/>
        </p:spPr>
      </p:pic>
      <p:sp>
        <p:nvSpPr>
          <p:cNvPr id="18" name="Shape 70"/>
          <p:cNvSpPr txBox="1"/>
          <p:nvPr/>
        </p:nvSpPr>
        <p:spPr>
          <a:xfrm>
            <a:off x="456474" y="1611450"/>
            <a:ext cx="13215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etro-magazine.com</a:t>
            </a:r>
            <a:endParaRPr lang="en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spcBef>
                <a:spcPts val="0"/>
              </a:spcBef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" sz="2700" b="1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62" name="Shape 62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3" name="Shape 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74" y="682636"/>
            <a:ext cx="2916549" cy="19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274" y="2131493"/>
            <a:ext cx="2432499" cy="1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3028950" y="1563387"/>
            <a:ext cx="3183600" cy="4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Current Maintenance and Monitoring Methods Are Inadequate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143625" y="2470250"/>
            <a:ext cx="2885700" cy="4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Closing are Inevitable Unless Current Methods are Enhanced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10398" y="2521550"/>
            <a:ext cx="13215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dirty="0">
                <a:latin typeface="Times New Roman"/>
                <a:ea typeface="Times New Roman"/>
                <a:cs typeface="Times New Roman"/>
                <a:sym typeface="Times New Roman"/>
              </a:rPr>
              <a:t>blogs.kcrw.com</a:t>
            </a:r>
          </a:p>
          <a:p>
            <a:pPr lvl="0" algn="ctr" rtl="0">
              <a:spcBef>
                <a:spcPts val="0"/>
              </a:spcBef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017700" y="3401700"/>
            <a:ext cx="13215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nbcwashington.com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040325" y="4391437"/>
            <a:ext cx="13215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hlntv.com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b="22940"/>
          <a:stretch/>
        </p:blipFill>
        <p:spPr>
          <a:xfrm>
            <a:off x="6143624" y="2999875"/>
            <a:ext cx="2885849" cy="148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2850" y="385650"/>
            <a:ext cx="2916600" cy="4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100,000+ Depend Daily on Subways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Regression Models Explored</a:t>
            </a:r>
            <a:r>
              <a:rPr lang="en" sz="2700" b="1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83" name="Shape 83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4" name="Shape 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sp>
        <p:nvSpPr>
          <p:cNvPr id="87" name="Shape 87"/>
          <p:cNvSpPr txBox="1"/>
          <p:nvPr/>
        </p:nvSpPr>
        <p:spPr>
          <a:xfrm>
            <a:off x="26866" y="596359"/>
            <a:ext cx="1703100" cy="237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Linear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519572" y="1112172"/>
            <a:ext cx="24555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Dimensionality Reduction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360100" y="1024500"/>
            <a:ext cx="2701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Bayesian Linear Model and Gaussian Processes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781" y="750287"/>
            <a:ext cx="2490844" cy="20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711" y="1501324"/>
            <a:ext cx="2761988" cy="22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75" y="858560"/>
            <a:ext cx="1450350" cy="14330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90800" y="2074312"/>
            <a:ext cx="13215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biostathandbook.com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9022" y="1472840"/>
            <a:ext cx="2556599" cy="20690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924925" y="609175"/>
            <a:ext cx="2318700" cy="33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Tree-Based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04" name="Shape 104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5" name="Shape 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00" y="1149703"/>
            <a:ext cx="7489650" cy="219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Linear Models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17" name="Shape 117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8" name="Shape 1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21" y="1256712"/>
            <a:ext cx="3929425" cy="31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451" y="1298974"/>
            <a:ext cx="4570822" cy="3140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307371" y="654994"/>
            <a:ext cx="2741700" cy="497509"/>
            <a:chOff x="307371" y="654994"/>
            <a:chExt cx="2741700" cy="497509"/>
          </a:xfrm>
        </p:grpSpPr>
        <p:sp>
          <p:nvSpPr>
            <p:cNvPr id="124" name="Shape 124"/>
            <p:cNvSpPr txBox="1"/>
            <p:nvPr/>
          </p:nvSpPr>
          <p:spPr>
            <a:xfrm>
              <a:off x="827282" y="992903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14.02%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307371" y="654994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Ordinary Least Squares Regression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18012" y="654994"/>
            <a:ext cx="2741700" cy="497509"/>
            <a:chOff x="2827127" y="654994"/>
            <a:chExt cx="2741700" cy="497509"/>
          </a:xfrm>
        </p:grpSpPr>
        <p:sp>
          <p:nvSpPr>
            <p:cNvPr id="126" name="Shape 126"/>
            <p:cNvSpPr txBox="1"/>
            <p:nvPr/>
          </p:nvSpPr>
          <p:spPr>
            <a:xfrm>
              <a:off x="2827127" y="654994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Partial Least Squares Regression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352877" y="992903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13.98%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Models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35" name="Shape 135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36" name="Shape 1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050" y="579775"/>
            <a:ext cx="4945750" cy="400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1532" y="977994"/>
            <a:ext cx="2741700" cy="450812"/>
            <a:chOff x="287175" y="1336175"/>
            <a:chExt cx="2741700" cy="450812"/>
          </a:xfrm>
        </p:grpSpPr>
        <p:sp>
          <p:nvSpPr>
            <p:cNvPr id="141" name="Shape 141"/>
            <p:cNvSpPr txBox="1"/>
            <p:nvPr/>
          </p:nvSpPr>
          <p:spPr>
            <a:xfrm>
              <a:off x="812925" y="1627387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13.83%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87175" y="1336175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Best Subset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0930" y="2372452"/>
            <a:ext cx="2741700" cy="415507"/>
            <a:chOff x="287175" y="2238580"/>
            <a:chExt cx="2741700" cy="415507"/>
          </a:xfrm>
        </p:grpSpPr>
        <p:sp>
          <p:nvSpPr>
            <p:cNvPr id="143" name="Shape 143"/>
            <p:cNvSpPr txBox="1"/>
            <p:nvPr/>
          </p:nvSpPr>
          <p:spPr>
            <a:xfrm>
              <a:off x="812925" y="2494487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13.83%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87175" y="2238580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Forward Stepwise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1532" y="3731604"/>
            <a:ext cx="2741700" cy="450812"/>
            <a:chOff x="287175" y="3070375"/>
            <a:chExt cx="2741700" cy="450812"/>
          </a:xfrm>
        </p:grpSpPr>
        <p:sp>
          <p:nvSpPr>
            <p:cNvPr id="145" name="Shape 145"/>
            <p:cNvSpPr txBox="1"/>
            <p:nvPr/>
          </p:nvSpPr>
          <p:spPr>
            <a:xfrm>
              <a:off x="812925" y="3361587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13.83%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87175" y="3070375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Backward Stepwise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5" y="1005850"/>
            <a:ext cx="4532924" cy="36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700" b="1" dirty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r>
              <a:rPr lang="en" sz="2700" b="1" dirty="0" smtClean="0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Models (Cont.)</a:t>
            </a:r>
            <a:endParaRPr lang="en" sz="2700" b="1" dirty="0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55" name="Shape 155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6" name="Shape 1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427" y="3120657"/>
            <a:ext cx="2093680" cy="14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5052" y="1101809"/>
            <a:ext cx="2119055" cy="14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82725" y="810487"/>
            <a:ext cx="16902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R-squared adj = </a:t>
            </a:r>
            <a:r>
              <a:rPr lang="en" sz="1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14.02%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156975" y="519275"/>
            <a:ext cx="2741700" cy="2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Principal Component Regression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2407" y="548701"/>
            <a:ext cx="2741700" cy="450812"/>
            <a:chOff x="5348341" y="498466"/>
            <a:chExt cx="2741700" cy="450812"/>
          </a:xfrm>
        </p:grpSpPr>
        <p:sp>
          <p:nvSpPr>
            <p:cNvPr id="164" name="Shape 164"/>
            <p:cNvSpPr txBox="1"/>
            <p:nvPr/>
          </p:nvSpPr>
          <p:spPr>
            <a:xfrm>
              <a:off x="5874091" y="789678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14.00%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5348341" y="498466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Ridge Regression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11639" y="2601154"/>
            <a:ext cx="2741700" cy="450813"/>
            <a:chOff x="5389066" y="2507853"/>
            <a:chExt cx="2741700" cy="450813"/>
          </a:xfrm>
        </p:grpSpPr>
        <p:sp>
          <p:nvSpPr>
            <p:cNvPr id="166" name="Shape 166"/>
            <p:cNvSpPr txBox="1"/>
            <p:nvPr/>
          </p:nvSpPr>
          <p:spPr>
            <a:xfrm>
              <a:off x="5914816" y="2799066"/>
              <a:ext cx="1690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R-squared adj = </a:t>
              </a:r>
              <a:r>
                <a:rPr lang="en" sz="1200" b="1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14.02%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389066" y="2507853"/>
              <a:ext cx="2741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1600"/>
                </a:spcBef>
                <a:spcAft>
                  <a:spcPts val="400"/>
                </a:spcAft>
                <a:buNone/>
              </a:pPr>
              <a:r>
                <a:rPr lang="en" sz="1200" b="1" u="sng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Lasso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700" b="1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Tree Based Models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028875" y="4869650"/>
            <a:ext cx="3086100" cy="15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12884" y="4613473"/>
            <a:ext cx="8918214" cy="467200"/>
            <a:chOff x="78738" y="2746575"/>
            <a:chExt cx="8918214" cy="467200"/>
          </a:xfrm>
        </p:grpSpPr>
        <p:cxnSp>
          <p:nvCxnSpPr>
            <p:cNvPr id="175" name="Shape 175"/>
            <p:cNvCxnSpPr/>
            <p:nvPr/>
          </p:nvCxnSpPr>
          <p:spPr>
            <a:xfrm>
              <a:off x="1313161" y="2753105"/>
              <a:ext cx="661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6" name="Shape 1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18952" y="2746575"/>
              <a:ext cx="978000" cy="4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 txBox="1"/>
            <p:nvPr/>
          </p:nvSpPr>
          <p:spPr>
            <a:xfrm>
              <a:off x="78738" y="2746575"/>
              <a:ext cx="1188600" cy="3078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00"/>
                </a:buClr>
                <a:buFont typeface="Arial"/>
                <a:buNone/>
              </a:pPr>
              <a:r>
                <a:rPr lang="en">
                  <a:solidFill>
                    <a:srgbClr val="660000"/>
                  </a:solidFill>
                </a:rPr>
                <a:t>Subway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043937" y="2905975"/>
              <a:ext cx="1188599" cy="307800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00"/>
                </a:buClr>
                <a:buFont typeface="Arial"/>
                <a:buNone/>
              </a:pPr>
              <a:r>
                <a:rPr lang="en">
                  <a:solidFill>
                    <a:srgbClr val="FF6600"/>
                  </a:solidFill>
                </a:rPr>
                <a:t>Ridership</a:t>
              </a:r>
            </a:p>
          </p:txBody>
        </p:sp>
      </p:grp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74" y="1079138"/>
            <a:ext cx="3931692" cy="31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675" y="1016025"/>
            <a:ext cx="4164299" cy="3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028950" y="471011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CMDA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4654</a:t>
            </a: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Spring 2016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816725" y="956725"/>
            <a:ext cx="16902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R-squared adj = </a:t>
            </a:r>
            <a:r>
              <a:rPr lang="en" sz="1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44.15%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290975" y="665512"/>
            <a:ext cx="2741700" cy="2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Pruned Regression Tree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74050" y="949925"/>
            <a:ext cx="1690200" cy="1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R-squared adj = </a:t>
            </a:r>
            <a:r>
              <a:rPr lang="en" sz="12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44.15%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48300" y="658712"/>
            <a:ext cx="2741700" cy="2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1200" b="1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Regression Tree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301</Words>
  <Application>Microsoft Office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Garamond</vt:lpstr>
      <vt:lpstr>Arial</vt:lpstr>
      <vt:lpstr>simple-light</vt:lpstr>
      <vt:lpstr>Prediction of Subway Ridership</vt:lpstr>
      <vt:lpstr>Outline </vt:lpstr>
      <vt:lpstr>Background </vt:lpstr>
      <vt:lpstr>Regression Models Explored </vt:lpstr>
      <vt:lpstr>Data </vt:lpstr>
      <vt:lpstr>Linear Models</vt:lpstr>
      <vt:lpstr>Dimensionality Reduction Models</vt:lpstr>
      <vt:lpstr>Dimensionality Reduction Models (Cont.)</vt:lpstr>
      <vt:lpstr>Tree Based Models</vt:lpstr>
      <vt:lpstr>Tree Based Models (Cont.)</vt:lpstr>
      <vt:lpstr>Bayesian Regression</vt:lpstr>
      <vt:lpstr>Experimental Results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Subway Ridership</dc:title>
  <dc:creator>CMobley7</dc:creator>
  <cp:lastModifiedBy>CMobley7</cp:lastModifiedBy>
  <cp:revision>4</cp:revision>
  <dcterms:modified xsi:type="dcterms:W3CDTF">2016-05-03T23:52:10Z</dcterms:modified>
</cp:coreProperties>
</file>