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459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FF00FF"/>
    <a:srgbClr val="0000FF"/>
    <a:srgbClr val="FF0000"/>
    <a:srgbClr val="000000"/>
    <a:srgbClr val="00FF00"/>
    <a:srgbClr val="FFFF00"/>
    <a:srgbClr val="FF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49E2-DFD0-412E-84C2-A8F2ECB6830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947610" y="1053285"/>
            <a:ext cx="155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Transformable Production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176429" y="902974"/>
            <a:ext cx="4163886" cy="3715780"/>
            <a:chOff x="1042828" y="902974"/>
            <a:chExt cx="4163886" cy="3715780"/>
          </a:xfrm>
        </p:grpSpPr>
        <p:sp>
          <p:nvSpPr>
            <p:cNvPr id="46" name="Oval 45"/>
            <p:cNvSpPr/>
            <p:nvPr/>
          </p:nvSpPr>
          <p:spPr>
            <a:xfrm>
              <a:off x="1894265" y="1543807"/>
              <a:ext cx="2364942" cy="52298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350606" y="902974"/>
              <a:ext cx="3477" cy="34049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350606" y="4307930"/>
              <a:ext cx="33963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413961" y="1843124"/>
              <a:ext cx="296028" cy="19340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713279" y="3750865"/>
              <a:ext cx="1684074" cy="499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34340" y="2050349"/>
              <a:ext cx="663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Future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6450" y="3493608"/>
              <a:ext cx="663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Today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817299" y="3396413"/>
              <a:ext cx="136011" cy="3043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651772" y="3094220"/>
              <a:ext cx="1554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Fully Automated Production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4009718" y="1308316"/>
              <a:ext cx="136011" cy="3043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128607" y="1247778"/>
              <a:ext cx="257446" cy="1521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048428" y="932990"/>
              <a:ext cx="1554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Strictly Manual Production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54083" y="4310977"/>
              <a:ext cx="3392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Volume, Degree of Automation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-505761" y="2451564"/>
              <a:ext cx="3404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Flexibility, Production Variety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502850" y="1145813"/>
              <a:ext cx="644684" cy="20754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706781" y="1267513"/>
              <a:ext cx="2582028" cy="2756357"/>
            </a:xfrm>
            <a:custGeom>
              <a:avLst/>
              <a:gdLst>
                <a:gd name="connsiteX0" fmla="*/ 0 w 2582028"/>
                <a:gd name="connsiteY0" fmla="*/ 0 h 2756357"/>
                <a:gd name="connsiteX1" fmla="*/ 6578 w 2582028"/>
                <a:gd name="connsiteY1" fmla="*/ 503249 h 2756357"/>
                <a:gd name="connsiteX2" fmla="*/ 26313 w 2582028"/>
                <a:gd name="connsiteY2" fmla="*/ 950581 h 2756357"/>
                <a:gd name="connsiteX3" fmla="*/ 65784 w 2582028"/>
                <a:gd name="connsiteY3" fmla="*/ 1401203 h 2756357"/>
                <a:gd name="connsiteX4" fmla="*/ 138146 w 2582028"/>
                <a:gd name="connsiteY4" fmla="*/ 1822222 h 2756357"/>
                <a:gd name="connsiteX5" fmla="*/ 246690 w 2582028"/>
                <a:gd name="connsiteY5" fmla="*/ 2114961 h 2756357"/>
                <a:gd name="connsiteX6" fmla="*/ 388126 w 2582028"/>
                <a:gd name="connsiteY6" fmla="*/ 2328760 h 2756357"/>
                <a:gd name="connsiteX7" fmla="*/ 624949 w 2582028"/>
                <a:gd name="connsiteY7" fmla="*/ 2503088 h 2756357"/>
                <a:gd name="connsiteX8" fmla="*/ 967027 w 2582028"/>
                <a:gd name="connsiteY8" fmla="*/ 2614921 h 2756357"/>
                <a:gd name="connsiteX9" fmla="*/ 1391335 w 2582028"/>
                <a:gd name="connsiteY9" fmla="*/ 2670837 h 2756357"/>
                <a:gd name="connsiteX10" fmla="*/ 2582028 w 2582028"/>
                <a:gd name="connsiteY10" fmla="*/ 2756357 h 275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2028" h="2756357">
                  <a:moveTo>
                    <a:pt x="0" y="0"/>
                  </a:moveTo>
                  <a:cubicBezTo>
                    <a:pt x="1096" y="172409"/>
                    <a:pt x="2193" y="344819"/>
                    <a:pt x="6578" y="503249"/>
                  </a:cubicBezTo>
                  <a:cubicBezTo>
                    <a:pt x="10963" y="661679"/>
                    <a:pt x="16445" y="800922"/>
                    <a:pt x="26313" y="950581"/>
                  </a:cubicBezTo>
                  <a:cubicBezTo>
                    <a:pt x="36181" y="1100240"/>
                    <a:pt x="47145" y="1255930"/>
                    <a:pt x="65784" y="1401203"/>
                  </a:cubicBezTo>
                  <a:cubicBezTo>
                    <a:pt x="84423" y="1546476"/>
                    <a:pt x="107995" y="1703262"/>
                    <a:pt x="138146" y="1822222"/>
                  </a:cubicBezTo>
                  <a:cubicBezTo>
                    <a:pt x="168297" y="1941182"/>
                    <a:pt x="205027" y="2030538"/>
                    <a:pt x="246690" y="2114961"/>
                  </a:cubicBezTo>
                  <a:cubicBezTo>
                    <a:pt x="288353" y="2199384"/>
                    <a:pt x="325083" y="2264072"/>
                    <a:pt x="388126" y="2328760"/>
                  </a:cubicBezTo>
                  <a:cubicBezTo>
                    <a:pt x="451169" y="2393448"/>
                    <a:pt x="528466" y="2455395"/>
                    <a:pt x="624949" y="2503088"/>
                  </a:cubicBezTo>
                  <a:cubicBezTo>
                    <a:pt x="721432" y="2550781"/>
                    <a:pt x="839296" y="2586963"/>
                    <a:pt x="967027" y="2614921"/>
                  </a:cubicBezTo>
                  <a:cubicBezTo>
                    <a:pt x="1094758" y="2642879"/>
                    <a:pt x="1122168" y="2647264"/>
                    <a:pt x="1391335" y="2670837"/>
                  </a:cubicBezTo>
                  <a:cubicBezTo>
                    <a:pt x="1660502" y="2694410"/>
                    <a:pt x="2384127" y="2747586"/>
                    <a:pt x="2582028" y="2756357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818614" y="1247778"/>
              <a:ext cx="2279421" cy="595346"/>
            </a:xfrm>
            <a:custGeom>
              <a:avLst/>
              <a:gdLst>
                <a:gd name="connsiteX0" fmla="*/ 0 w 2279421"/>
                <a:gd name="connsiteY0" fmla="*/ 0 h 595346"/>
                <a:gd name="connsiteX1" fmla="*/ 85519 w 2279421"/>
                <a:gd name="connsiteY1" fmla="*/ 213798 h 595346"/>
                <a:gd name="connsiteX2" fmla="*/ 263136 w 2279421"/>
                <a:gd name="connsiteY2" fmla="*/ 401283 h 595346"/>
                <a:gd name="connsiteX3" fmla="*/ 700601 w 2279421"/>
                <a:gd name="connsiteY3" fmla="*/ 522984 h 595346"/>
                <a:gd name="connsiteX4" fmla="*/ 1052547 w 2279421"/>
                <a:gd name="connsiteY4" fmla="*/ 559165 h 595346"/>
                <a:gd name="connsiteX5" fmla="*/ 2279421 w 2279421"/>
                <a:gd name="connsiteY5" fmla="*/ 595346 h 5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421" h="595346">
                  <a:moveTo>
                    <a:pt x="0" y="0"/>
                  </a:moveTo>
                  <a:cubicBezTo>
                    <a:pt x="20831" y="73458"/>
                    <a:pt x="41663" y="146917"/>
                    <a:pt x="85519" y="213798"/>
                  </a:cubicBezTo>
                  <a:cubicBezTo>
                    <a:pt x="129375" y="280679"/>
                    <a:pt x="160622" y="349752"/>
                    <a:pt x="263136" y="401283"/>
                  </a:cubicBezTo>
                  <a:cubicBezTo>
                    <a:pt x="365650" y="452814"/>
                    <a:pt x="569033" y="496670"/>
                    <a:pt x="700601" y="522984"/>
                  </a:cubicBezTo>
                  <a:cubicBezTo>
                    <a:pt x="832170" y="549298"/>
                    <a:pt x="789410" y="547105"/>
                    <a:pt x="1052547" y="559165"/>
                  </a:cubicBezTo>
                  <a:cubicBezTo>
                    <a:pt x="1315684" y="571225"/>
                    <a:pt x="2083713" y="590960"/>
                    <a:pt x="2279421" y="59534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24665" y="1688272"/>
            <a:ext cx="4962592" cy="2889624"/>
            <a:chOff x="9424665" y="1688272"/>
            <a:chExt cx="4962592" cy="2889624"/>
          </a:xfrm>
        </p:grpSpPr>
        <p:sp>
          <p:nvSpPr>
            <p:cNvPr id="2" name="Rectangle 1"/>
            <p:cNvSpPr/>
            <p:nvPr/>
          </p:nvSpPr>
          <p:spPr>
            <a:xfrm>
              <a:off x="9424665" y="1688272"/>
              <a:ext cx="4937760" cy="2889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451733" y="1688272"/>
              <a:ext cx="4935524" cy="2889624"/>
              <a:chOff x="1744647" y="1752600"/>
              <a:chExt cx="4935524" cy="288962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762375" y="17526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44648" y="3301198"/>
                <a:ext cx="1143000" cy="685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37171" y="3301198"/>
                <a:ext cx="1143000" cy="685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ata 6"/>
              <p:cNvSpPr/>
              <p:nvPr/>
            </p:nvSpPr>
            <p:spPr>
              <a:xfrm>
                <a:off x="3688577" y="3419059"/>
                <a:ext cx="1051560" cy="438912"/>
              </a:xfrm>
              <a:prstGeom prst="flowChartInputOutp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Terminator 7"/>
              <p:cNvSpPr/>
              <p:nvPr/>
            </p:nvSpPr>
            <p:spPr>
              <a:xfrm>
                <a:off x="3756399" y="4280274"/>
                <a:ext cx="914400" cy="36195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5" idx="0"/>
                <a:endCxn id="3" idx="2"/>
              </p:cNvCxnSpPr>
              <p:nvPr/>
            </p:nvCxnSpPr>
            <p:spPr>
              <a:xfrm flipV="1">
                <a:off x="2316148" y="2209800"/>
                <a:ext cx="1446227" cy="1091398"/>
              </a:xfrm>
              <a:prstGeom prst="straightConnector1">
                <a:avLst/>
              </a:prstGeom>
              <a:ln w="12700">
                <a:prstDash val="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" idx="6"/>
                <a:endCxn id="25" idx="0"/>
              </p:cNvCxnSpPr>
              <p:nvPr/>
            </p:nvCxnSpPr>
            <p:spPr>
              <a:xfrm>
                <a:off x="4676775" y="2209800"/>
                <a:ext cx="1431896" cy="1091398"/>
              </a:xfrm>
              <a:prstGeom prst="straightConnector1">
                <a:avLst/>
              </a:prstGeom>
              <a:ln w="12700">
                <a:prstDash val="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535985" y="2620212"/>
                <a:ext cx="10439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Registration Information</a:t>
                </a:r>
              </a:p>
            </p:txBody>
          </p:sp>
          <p:cxnSp>
            <p:nvCxnSpPr>
              <p:cNvPr id="20" name="Curved Connector 19"/>
              <p:cNvCxnSpPr>
                <a:stCxn id="8" idx="1"/>
                <a:endCxn id="5" idx="2"/>
              </p:cNvCxnSpPr>
              <p:nvPr/>
            </p:nvCxnSpPr>
            <p:spPr>
              <a:xfrm rot="10800000">
                <a:off x="2316149" y="3986999"/>
                <a:ext cx="1440251" cy="474251"/>
              </a:xfrm>
              <a:prstGeom prst="curvedConnector2">
                <a:avLst/>
              </a:prstGeom>
              <a:ln w="127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>
                <a:endCxn id="25" idx="2"/>
              </p:cNvCxnSpPr>
              <p:nvPr/>
            </p:nvCxnSpPr>
            <p:spPr>
              <a:xfrm flipV="1">
                <a:off x="4676775" y="3986998"/>
                <a:ext cx="1431896" cy="48022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744647" y="3473647"/>
                <a:ext cx="1143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Node A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44647" y="3740777"/>
                <a:ext cx="1143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Garamond" panose="02020404030301010803" pitchFamily="18" charset="0"/>
                  </a:rPr>
                  <a:t>Server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37170" y="3740777"/>
                <a:ext cx="1143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Garamond" panose="02020404030301010803" pitchFamily="18" charset="0"/>
                  </a:rPr>
                  <a:t>Client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37169" y="3473647"/>
                <a:ext cx="1143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Node 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62375" y="1919300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ROS Master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74230" y="3405313"/>
                <a:ext cx="1055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Garamond" panose="02020404030301010803" pitchFamily="18" charset="0"/>
                  </a:rPr>
                  <a:t>Message Topic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6200000">
                <a:off x="2433748" y="3522815"/>
                <a:ext cx="6821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Garamond" panose="02020404030301010803" pitchFamily="18" charset="0"/>
                  </a:rPr>
                  <a:t>Publisher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6200000">
                <a:off x="5292724" y="3523264"/>
                <a:ext cx="7142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Garamond" panose="02020404030301010803" pitchFamily="18" charset="0"/>
                  </a:rPr>
                  <a:t>Subscriber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722615" y="4329063"/>
                <a:ext cx="9849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Garamond" panose="02020404030301010803" pitchFamily="18" charset="0"/>
                  </a:rPr>
                  <a:t>Service Topic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661948" y="4238936"/>
                <a:ext cx="62511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Garamond" panose="02020404030301010803" pitchFamily="18" charset="0"/>
                  </a:rPr>
                  <a:t>Request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83952" y="4253203"/>
                <a:ext cx="48579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Garamond" panose="02020404030301010803" pitchFamily="18" charset="0"/>
                  </a:rPr>
                  <a:t>Reply</a:t>
                </a:r>
              </a:p>
            </p:txBody>
          </p:sp>
          <p:cxnSp>
            <p:nvCxnSpPr>
              <p:cNvPr id="28" name="Straight Connector 27"/>
              <p:cNvCxnSpPr>
                <a:stCxn id="59" idx="2"/>
                <a:endCxn id="58" idx="1"/>
              </p:cNvCxnSpPr>
              <p:nvPr/>
            </p:nvCxnSpPr>
            <p:spPr>
              <a:xfrm flipV="1">
                <a:off x="2897931" y="3636146"/>
                <a:ext cx="776299" cy="97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8" idx="3"/>
                <a:endCxn id="64" idx="0"/>
              </p:cNvCxnSpPr>
              <p:nvPr/>
            </p:nvCxnSpPr>
            <p:spPr>
              <a:xfrm>
                <a:off x="4729687" y="3636146"/>
                <a:ext cx="797033" cy="102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4976448" y="2609804"/>
                <a:ext cx="10439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Registration Information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083" y="154691"/>
            <a:ext cx="16241120" cy="5427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71870" y="842290"/>
            <a:ext cx="3657600" cy="457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267" y="4131913"/>
            <a:ext cx="11049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Odometry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2267" y="2121713"/>
            <a:ext cx="110490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Laser Scans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3045" y="830578"/>
            <a:ext cx="3657600" cy="45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9735" y="3386790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09735" y="1377164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9735" y="934594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Front-End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00470" y="3398502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00470" y="1388876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00470" y="959909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Back-End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3806" y="2539161"/>
            <a:ext cx="11049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Estimation Parameters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3807" y="3226112"/>
            <a:ext cx="11049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State Variables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9735" y="2861248"/>
            <a:ext cx="320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Feature Extraction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9735" y="4877036"/>
            <a:ext cx="320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Scan Matching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1041823" y="1866636"/>
            <a:ext cx="3657600" cy="2514600"/>
            <a:chOff x="11858635" y="1853966"/>
            <a:chExt cx="3657600" cy="2514600"/>
          </a:xfrm>
          <a:solidFill>
            <a:schemeClr val="bg1">
              <a:lumMod val="75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11858635" y="1853966"/>
              <a:ext cx="3657600" cy="2514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087235" y="2427848"/>
              <a:ext cx="3200400" cy="18288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87235" y="1971585"/>
              <a:ext cx="3200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aramond" panose="02020404030301010803" pitchFamily="18" charset="0"/>
                </a:rPr>
                <a:t>Optimized Map</a:t>
              </a:r>
              <a:endParaRPr lang="en-US" b="1" dirty="0">
                <a:latin typeface="Garamond" panose="02020404030301010803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20508" y="2893707"/>
            <a:ext cx="32049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Map Generation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00470" y="4888748"/>
            <a:ext cx="3200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Map Optimization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cxnSp>
        <p:nvCxnSpPr>
          <p:cNvPr id="77" name="Straight Arrow Connector 76"/>
          <p:cNvCxnSpPr>
            <a:stCxn id="38" idx="3"/>
          </p:cNvCxnSpPr>
          <p:nvPr/>
        </p:nvCxnSpPr>
        <p:spPr>
          <a:xfrm flipV="1">
            <a:off x="10629470" y="3123936"/>
            <a:ext cx="412353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" idx="3"/>
            <a:endCxn id="47" idx="1"/>
          </p:cNvCxnSpPr>
          <p:nvPr/>
        </p:nvCxnSpPr>
        <p:spPr>
          <a:xfrm flipV="1">
            <a:off x="5200645" y="2831549"/>
            <a:ext cx="333161" cy="285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" idx="3"/>
            <a:endCxn id="49" idx="1"/>
          </p:cNvCxnSpPr>
          <p:nvPr/>
        </p:nvCxnSpPr>
        <p:spPr>
          <a:xfrm>
            <a:off x="5200645" y="3116578"/>
            <a:ext cx="333162" cy="401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7" idx="3"/>
            <a:endCxn id="38" idx="1"/>
          </p:cNvCxnSpPr>
          <p:nvPr/>
        </p:nvCxnSpPr>
        <p:spPr>
          <a:xfrm>
            <a:off x="6638709" y="2831549"/>
            <a:ext cx="333161" cy="296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9" idx="3"/>
            <a:endCxn id="38" idx="1"/>
          </p:cNvCxnSpPr>
          <p:nvPr/>
        </p:nvCxnSpPr>
        <p:spPr>
          <a:xfrm flipV="1">
            <a:off x="6638709" y="3128290"/>
            <a:ext cx="333161" cy="390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8" idx="3"/>
            <a:endCxn id="2" idx="0"/>
          </p:cNvCxnSpPr>
          <p:nvPr/>
        </p:nvCxnSpPr>
        <p:spPr>
          <a:xfrm flipH="1" flipV="1">
            <a:off x="3371845" y="830578"/>
            <a:ext cx="7257625" cy="2297712"/>
          </a:xfrm>
          <a:prstGeom prst="bentConnector4">
            <a:avLst>
              <a:gd name="adj1" fmla="val -3150"/>
              <a:gd name="adj2" fmla="val 106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71670" y="251793"/>
            <a:ext cx="3657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Optimized State</a:t>
            </a:r>
            <a:endParaRPr lang="en-US" sz="1600" dirty="0">
              <a:latin typeface="Garamond" panose="02020404030301010803" pitchFamily="18" charset="0"/>
            </a:endParaRPr>
          </a:p>
        </p:txBody>
      </p:sp>
      <p:cxnSp>
        <p:nvCxnSpPr>
          <p:cNvPr id="112" name="Elbow Connector 111"/>
          <p:cNvCxnSpPr>
            <a:stCxn id="44" idx="3"/>
            <a:endCxn id="2" idx="1"/>
          </p:cNvCxnSpPr>
          <p:nvPr/>
        </p:nvCxnSpPr>
        <p:spPr>
          <a:xfrm>
            <a:off x="1267169" y="2290990"/>
            <a:ext cx="275876" cy="825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2" idx="3"/>
            <a:endCxn id="2" idx="1"/>
          </p:cNvCxnSpPr>
          <p:nvPr/>
        </p:nvCxnSpPr>
        <p:spPr>
          <a:xfrm flipV="1">
            <a:off x="1267170" y="3116578"/>
            <a:ext cx="275875" cy="1184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roup 2098"/>
          <p:cNvGrpSpPr/>
          <p:nvPr/>
        </p:nvGrpSpPr>
        <p:grpSpPr>
          <a:xfrm>
            <a:off x="3943278" y="2585125"/>
            <a:ext cx="11458989" cy="3916833"/>
            <a:chOff x="2868809" y="1379307"/>
            <a:chExt cx="11458989" cy="3916833"/>
          </a:xfrm>
        </p:grpSpPr>
        <p:grpSp>
          <p:nvGrpSpPr>
            <p:cNvPr id="2094" name="Group 2093"/>
            <p:cNvGrpSpPr/>
            <p:nvPr/>
          </p:nvGrpSpPr>
          <p:grpSpPr>
            <a:xfrm>
              <a:off x="9298598" y="1379307"/>
              <a:ext cx="5029200" cy="3916833"/>
              <a:chOff x="9298598" y="1381281"/>
              <a:chExt cx="5029200" cy="3916833"/>
            </a:xfrm>
          </p:grpSpPr>
          <p:grpSp>
            <p:nvGrpSpPr>
              <p:cNvPr id="2090" name="Group 2089"/>
              <p:cNvGrpSpPr/>
              <p:nvPr/>
            </p:nvGrpSpPr>
            <p:grpSpPr>
              <a:xfrm>
                <a:off x="9476207" y="1790837"/>
                <a:ext cx="4712564" cy="3478847"/>
                <a:chOff x="9478089" y="2007820"/>
                <a:chExt cx="4712564" cy="3478847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 flipH="1" flipV="1">
                  <a:off x="10141341" y="3164456"/>
                  <a:ext cx="1412543" cy="19243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1074024" y="3638544"/>
                  <a:ext cx="479860" cy="1450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 flipV="1">
                  <a:off x="11074024" y="2713344"/>
                  <a:ext cx="479860" cy="23754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11553884" y="3164456"/>
                  <a:ext cx="0" cy="19243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11553884" y="2713344"/>
                  <a:ext cx="495591" cy="23754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11553884" y="3638544"/>
                  <a:ext cx="495591" cy="1450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11553884" y="3198176"/>
                  <a:ext cx="1383588" cy="18906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11553884" y="5088790"/>
                  <a:ext cx="167244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10141341" y="2713344"/>
                  <a:ext cx="932683" cy="4511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1074024" y="2713343"/>
                  <a:ext cx="97545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12049475" y="2713342"/>
                  <a:ext cx="887997" cy="4848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12049475" y="3198176"/>
                  <a:ext cx="887997" cy="440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11074023" y="3638544"/>
                  <a:ext cx="9701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 flipV="1">
                  <a:off x="10141341" y="3164456"/>
                  <a:ext cx="932683" cy="4740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0136059" y="3164455"/>
                  <a:ext cx="1412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H="1">
                  <a:off x="11553884" y="2713342"/>
                  <a:ext cx="490309" cy="4511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 flipV="1">
                  <a:off x="11556524" y="3164455"/>
                  <a:ext cx="487668" cy="4740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11548602" y="4737445"/>
                  <a:ext cx="1518993" cy="3513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10036637" y="3058600"/>
                  <a:ext cx="228600" cy="228600"/>
                </a:xfrm>
                <a:prstGeom prst="ellipse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10953327" y="3526277"/>
                  <a:ext cx="228600" cy="228600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11925602" y="3515055"/>
                  <a:ext cx="228600" cy="228600"/>
                </a:xfrm>
                <a:prstGeom prst="ellipse">
                  <a:avLst/>
                </a:prstGeom>
                <a:solidFill>
                  <a:srgbClr val="FF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12838995" y="3079306"/>
                  <a:ext cx="228600" cy="2286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1431661" y="4979060"/>
                  <a:ext cx="228600" cy="228600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0953327" y="2590600"/>
                  <a:ext cx="228600" cy="228600"/>
                </a:xfrm>
                <a:prstGeom prst="ellipse">
                  <a:avLst/>
                </a:prstGeom>
                <a:solidFill>
                  <a:srgbClr val="00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11928615" y="2594438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>
                <a:xfrm rot="7978363">
                  <a:off x="12736859" y="4868046"/>
                  <a:ext cx="189410" cy="182158"/>
                </a:xfrm>
                <a:custGeom>
                  <a:avLst/>
                  <a:gdLst>
                    <a:gd name="connsiteX0" fmla="*/ 3946 w 1733594"/>
                    <a:gd name="connsiteY0" fmla="*/ 1667219 h 1667219"/>
                    <a:gd name="connsiteX1" fmla="*/ 11291 w 1733594"/>
                    <a:gd name="connsiteY1" fmla="*/ 1454226 h 1667219"/>
                    <a:gd name="connsiteX2" fmla="*/ 99426 w 1733594"/>
                    <a:gd name="connsiteY2" fmla="*/ 1134737 h 1667219"/>
                    <a:gd name="connsiteX3" fmla="*/ 227956 w 1733594"/>
                    <a:gd name="connsiteY3" fmla="*/ 881349 h 1667219"/>
                    <a:gd name="connsiteX4" fmla="*/ 451965 w 1733594"/>
                    <a:gd name="connsiteY4" fmla="*/ 569205 h 1667219"/>
                    <a:gd name="connsiteX5" fmla="*/ 683320 w 1733594"/>
                    <a:gd name="connsiteY5" fmla="*/ 359884 h 1667219"/>
                    <a:gd name="connsiteX6" fmla="*/ 944052 w 1733594"/>
                    <a:gd name="connsiteY6" fmla="*/ 198303 h 1667219"/>
                    <a:gd name="connsiteX7" fmla="*/ 1215801 w 1733594"/>
                    <a:gd name="connsiteY7" fmla="*/ 80790 h 1667219"/>
                    <a:gd name="connsiteX8" fmla="*/ 1498568 w 1733594"/>
                    <a:gd name="connsiteY8" fmla="*/ 14689 h 1667219"/>
                    <a:gd name="connsiteX9" fmla="*/ 1733594 w 1733594"/>
                    <a:gd name="connsiteY9" fmla="*/ 0 h 1667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33594" h="1667219">
                      <a:moveTo>
                        <a:pt x="3946" y="1667219"/>
                      </a:moveTo>
                      <a:cubicBezTo>
                        <a:pt x="-338" y="1605096"/>
                        <a:pt x="-4622" y="1542973"/>
                        <a:pt x="11291" y="1454226"/>
                      </a:cubicBezTo>
                      <a:cubicBezTo>
                        <a:pt x="27204" y="1365479"/>
                        <a:pt x="63315" y="1230216"/>
                        <a:pt x="99426" y="1134737"/>
                      </a:cubicBezTo>
                      <a:cubicBezTo>
                        <a:pt x="135537" y="1039257"/>
                        <a:pt x="169200" y="975604"/>
                        <a:pt x="227956" y="881349"/>
                      </a:cubicBezTo>
                      <a:cubicBezTo>
                        <a:pt x="286712" y="787094"/>
                        <a:pt x="376071" y="656116"/>
                        <a:pt x="451965" y="569205"/>
                      </a:cubicBezTo>
                      <a:cubicBezTo>
                        <a:pt x="527859" y="482294"/>
                        <a:pt x="601306" y="421701"/>
                        <a:pt x="683320" y="359884"/>
                      </a:cubicBezTo>
                      <a:cubicBezTo>
                        <a:pt x="765335" y="298067"/>
                        <a:pt x="855305" y="244819"/>
                        <a:pt x="944052" y="198303"/>
                      </a:cubicBezTo>
                      <a:cubicBezTo>
                        <a:pt x="1032799" y="151787"/>
                        <a:pt x="1123382" y="111392"/>
                        <a:pt x="1215801" y="80790"/>
                      </a:cubicBezTo>
                      <a:cubicBezTo>
                        <a:pt x="1308220" y="50188"/>
                        <a:pt x="1412269" y="28154"/>
                        <a:pt x="1498568" y="14689"/>
                      </a:cubicBezTo>
                      <a:cubicBezTo>
                        <a:pt x="1584867" y="1224"/>
                        <a:pt x="1688915" y="1836"/>
                        <a:pt x="173359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H="1" flipV="1">
                  <a:off x="12824799" y="4789555"/>
                  <a:ext cx="23389" cy="5144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12711378" y="2783129"/>
                  <a:ext cx="5027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Red</a:t>
                  </a: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11692059" y="2308829"/>
                  <a:ext cx="736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Yellow</a:t>
                  </a: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10710135" y="2288948"/>
                  <a:ext cx="6817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Green</a:t>
                  </a: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9627142" y="2740752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Cyan</a:t>
                  </a: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10752521" y="3244369"/>
                  <a:ext cx="5414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Blue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11644940" y="3165214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Magenta</a:t>
                  </a: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0983963" y="2707504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White</a:t>
                  </a: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11083126" y="2896369"/>
                  <a:ext cx="420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1.0</a:t>
                  </a:r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13146730" y="4902072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Saturation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 rot="20744814">
                  <a:off x="12849207" y="4714395"/>
                  <a:ext cx="5414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Hue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11039787" y="2007820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Value</a:t>
                  </a: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1319101" y="5148113"/>
                  <a:ext cx="4503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0.0</a:t>
                  </a: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10632184" y="4902072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Black</a:t>
                  </a: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13045025" y="3039077"/>
                  <a:ext cx="36260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48" name="Rectangle 2047"/>
                <p:cNvSpPr/>
                <p:nvPr/>
              </p:nvSpPr>
              <p:spPr>
                <a:xfrm>
                  <a:off x="12148519" y="2553046"/>
                  <a:ext cx="45878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60°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49" name="Rectangle 2048"/>
                <p:cNvSpPr/>
                <p:nvPr/>
              </p:nvSpPr>
              <p:spPr>
                <a:xfrm>
                  <a:off x="10414918" y="2537205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120°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51" name="Rectangle 2050"/>
                <p:cNvSpPr/>
                <p:nvPr/>
              </p:nvSpPr>
              <p:spPr>
                <a:xfrm>
                  <a:off x="9478089" y="3011781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180°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52" name="Rectangle 2051"/>
                <p:cNvSpPr/>
                <p:nvPr/>
              </p:nvSpPr>
              <p:spPr>
                <a:xfrm>
                  <a:off x="10470771" y="3493569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240°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53" name="Rectangle 2052"/>
                <p:cNvSpPr/>
                <p:nvPr/>
              </p:nvSpPr>
              <p:spPr>
                <a:xfrm>
                  <a:off x="12105807" y="3479695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300°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cxnSp>
              <p:nvCxnSpPr>
                <p:cNvPr id="2072" name="Straight Connector 2071"/>
                <p:cNvCxnSpPr/>
                <p:nvPr/>
              </p:nvCxnSpPr>
              <p:spPr>
                <a:xfrm flipH="1" flipV="1">
                  <a:off x="11550031" y="3167384"/>
                  <a:ext cx="3613" cy="1929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Oval 221"/>
                <p:cNvSpPr/>
                <p:nvPr/>
              </p:nvSpPr>
              <p:spPr>
                <a:xfrm>
                  <a:off x="11429988" y="30586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77" name="Straight Arrow Connector 2076"/>
                <p:cNvCxnSpPr/>
                <p:nvPr/>
              </p:nvCxnSpPr>
              <p:spPr>
                <a:xfrm flipV="1">
                  <a:off x="11551490" y="2306474"/>
                  <a:ext cx="4896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TextBox 298"/>
                <p:cNvSpPr txBox="1"/>
                <p:nvPr/>
              </p:nvSpPr>
              <p:spPr>
                <a:xfrm>
                  <a:off x="12894758" y="5148113"/>
                  <a:ext cx="4503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Garamond" panose="02020404030301010803" pitchFamily="18" charset="0"/>
                    </a:rPr>
                    <a:t>1</a:t>
                  </a:r>
                  <a:r>
                    <a:rPr lang="en-US" sz="1600" dirty="0" smtClean="0">
                      <a:latin typeface="Garamond" panose="02020404030301010803" pitchFamily="18" charset="0"/>
                    </a:rPr>
                    <a:t>.0</a:t>
                  </a:r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9298598" y="1381281"/>
                <a:ext cx="5029200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aramond" panose="02020404030301010803" pitchFamily="18" charset="0"/>
                  </a:rPr>
                  <a:t>HSV Color Space</a:t>
                </a:r>
                <a:endParaRPr lang="en-US" sz="20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9298598" y="1777674"/>
                <a:ext cx="5029200" cy="35204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5" name="Group 2094"/>
            <p:cNvGrpSpPr/>
            <p:nvPr/>
          </p:nvGrpSpPr>
          <p:grpSpPr>
            <a:xfrm>
              <a:off x="2868809" y="1379307"/>
              <a:ext cx="5029201" cy="3913632"/>
              <a:chOff x="2868809" y="1398357"/>
              <a:chExt cx="5029201" cy="3906388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2868810" y="1398357"/>
                <a:ext cx="5029200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aramond" panose="02020404030301010803" pitchFamily="18" charset="0"/>
                  </a:rPr>
                  <a:t>RGB Color Space</a:t>
                </a:r>
                <a:endParaRPr lang="en-US" sz="20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2868809" y="1784305"/>
                <a:ext cx="5029200" cy="35204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2885400" y="1969978"/>
                <a:ext cx="4977578" cy="3142618"/>
                <a:chOff x="2885400" y="1969978"/>
                <a:chExt cx="4977578" cy="3142618"/>
              </a:xfrm>
            </p:grpSpPr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3841602" y="2813944"/>
                  <a:ext cx="0" cy="21454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Arrow Connector 350"/>
                <p:cNvCxnSpPr/>
                <p:nvPr/>
              </p:nvCxnSpPr>
              <p:spPr>
                <a:xfrm flipV="1">
                  <a:off x="3839006" y="3953467"/>
                  <a:ext cx="1197152" cy="10083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>
                  <a:off x="3739569" y="4957575"/>
                  <a:ext cx="23328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0" name="Group 349"/>
                <p:cNvGrpSpPr/>
                <p:nvPr/>
              </p:nvGrpSpPr>
              <p:grpSpPr>
                <a:xfrm>
                  <a:off x="2885400" y="1969978"/>
                  <a:ext cx="4977578" cy="3142618"/>
                  <a:chOff x="2837802" y="2103551"/>
                  <a:chExt cx="4977578" cy="3142618"/>
                </a:xfrm>
              </p:grpSpPr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6470636" y="2572379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/>
                  <p:cNvCxnSpPr/>
                  <p:nvPr/>
                </p:nvCxnSpPr>
                <p:spPr>
                  <a:xfrm flipV="1">
                    <a:off x="4687556" y="2572379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/>
                  <p:cNvCxnSpPr/>
                  <p:nvPr/>
                </p:nvCxnSpPr>
                <p:spPr>
                  <a:xfrm flipV="1">
                    <a:off x="3801040" y="3322656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 flipV="1">
                    <a:off x="3801040" y="2572379"/>
                    <a:ext cx="886516" cy="75027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/>
                  <p:cNvCxnSpPr/>
                  <p:nvPr/>
                </p:nvCxnSpPr>
                <p:spPr>
                  <a:xfrm flipV="1">
                    <a:off x="5579096" y="2572379"/>
                    <a:ext cx="891540" cy="7502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/>
                  <p:cNvCxnSpPr/>
                  <p:nvPr/>
                </p:nvCxnSpPr>
                <p:spPr>
                  <a:xfrm flipV="1">
                    <a:off x="4687556" y="4347588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V="1">
                    <a:off x="3801040" y="5097865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V="1">
                    <a:off x="3801040" y="4347588"/>
                    <a:ext cx="886516" cy="75027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/>
                  <p:cNvCxnSpPr/>
                  <p:nvPr/>
                </p:nvCxnSpPr>
                <p:spPr>
                  <a:xfrm flipV="1">
                    <a:off x="5579096" y="4347588"/>
                    <a:ext cx="891540" cy="7502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4687556" y="2572379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3801040" y="3322656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>
                    <a:off x="5579096" y="3322656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6" name="Oval 365"/>
                  <p:cNvSpPr/>
                  <p:nvPr/>
                </p:nvSpPr>
                <p:spPr>
                  <a:xfrm>
                    <a:off x="4575768" y="2462685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Oval 366"/>
                  <p:cNvSpPr/>
                  <p:nvPr/>
                </p:nvSpPr>
                <p:spPr>
                  <a:xfrm>
                    <a:off x="4575768" y="421277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Oval 367"/>
                  <p:cNvSpPr/>
                  <p:nvPr/>
                </p:nvSpPr>
                <p:spPr>
                  <a:xfrm>
                    <a:off x="6360562" y="2467290"/>
                    <a:ext cx="228600" cy="2286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6356337" y="4210260"/>
                    <a:ext cx="228600" cy="228600"/>
                  </a:xfrm>
                  <a:prstGeom prst="ellipse">
                    <a:avLst/>
                  </a:prstGeom>
                  <a:solidFill>
                    <a:srgbClr val="FF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5480541" y="3203751"/>
                    <a:ext cx="228600" cy="2286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5464795" y="4982310"/>
                    <a:ext cx="228600" cy="228600"/>
                  </a:xfrm>
                  <a:prstGeom prst="ellipse">
                    <a:avLst/>
                  </a:prstGeom>
                  <a:solidFill>
                    <a:srgbClr val="00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3681716" y="4976848"/>
                    <a:ext cx="228600" cy="2286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Oval 369"/>
                  <p:cNvSpPr/>
                  <p:nvPr/>
                </p:nvSpPr>
                <p:spPr>
                  <a:xfrm>
                    <a:off x="3681716" y="3203751"/>
                    <a:ext cx="228600" cy="22860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4176355" y="2103551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Yellow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5" name="TextBox 374"/>
                  <p:cNvSpPr txBox="1"/>
                  <p:nvPr/>
                </p:nvSpPr>
                <p:spPr>
                  <a:xfrm>
                    <a:off x="3272173" y="2670640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Green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3052635" y="4907615"/>
                    <a:ext cx="6240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Black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7" name="TextBox 376"/>
                  <p:cNvSpPr txBox="1"/>
                  <p:nvPr/>
                </p:nvSpPr>
                <p:spPr>
                  <a:xfrm>
                    <a:off x="5744052" y="4906468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Blue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8" name="TextBox 377"/>
                  <p:cNvSpPr txBox="1"/>
                  <p:nvPr/>
                </p:nvSpPr>
                <p:spPr>
                  <a:xfrm>
                    <a:off x="6502511" y="4157798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Magenta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9" name="TextBox 378"/>
                  <p:cNvSpPr txBox="1"/>
                  <p:nvPr/>
                </p:nvSpPr>
                <p:spPr>
                  <a:xfrm>
                    <a:off x="5848324" y="2113954"/>
                    <a:ext cx="124462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White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4550918" y="3785906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Red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5068680" y="2798714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Cyan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5854967" y="4713172"/>
                    <a:ext cx="857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0, 0, 255</a:t>
                    </a: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>
                  <a:xfrm>
                    <a:off x="5748204" y="3147878"/>
                    <a:ext cx="105028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0, 255, 255</a:t>
                    </a: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6572732" y="2407708"/>
                    <a:ext cx="12426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255, 255, 255</a:t>
                    </a:r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3531183" y="2407710"/>
                    <a:ext cx="105028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255, 255, 0</a:t>
                    </a: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2837802" y="3148614"/>
                    <a:ext cx="857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0, 255, 0</a:t>
                    </a: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>
                  <a:xfrm>
                    <a:off x="3044967" y="4699938"/>
                    <a:ext cx="66556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0, 0, 0</a:t>
                    </a: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6470636" y="3950413"/>
                    <a:ext cx="105028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255, 0, 255</a:t>
                    </a: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>
                  <a:xfrm>
                    <a:off x="3823497" y="3950413"/>
                    <a:ext cx="857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255, 0, 0</a:t>
                    </a:r>
                  </a:p>
                </p:txBody>
              </p:sp>
            </p:grpSp>
          </p:grpSp>
        </p:grpSp>
      </p:grpSp>
      <p:grpSp>
        <p:nvGrpSpPr>
          <p:cNvPr id="395" name="Group 394"/>
          <p:cNvGrpSpPr/>
          <p:nvPr/>
        </p:nvGrpSpPr>
        <p:grpSpPr>
          <a:xfrm>
            <a:off x="7990" y="56426"/>
            <a:ext cx="4941006" cy="3165763"/>
            <a:chOff x="2859523" y="2103747"/>
            <a:chExt cx="4941006" cy="3165763"/>
          </a:xfrm>
        </p:grpSpPr>
        <p:cxnSp>
          <p:nvCxnSpPr>
            <p:cNvPr id="396" name="Straight Connector 395"/>
            <p:cNvCxnSpPr/>
            <p:nvPr/>
          </p:nvCxnSpPr>
          <p:spPr>
            <a:xfrm>
              <a:off x="6470636" y="2572379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flipV="1">
              <a:off x="4687556" y="2572379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801040" y="3322656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801040" y="2572379"/>
              <a:ext cx="886516" cy="750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V="1">
              <a:off x="5579096" y="2572379"/>
              <a:ext cx="891540" cy="7502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4687556" y="4347588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flipV="1">
              <a:off x="3801040" y="5097865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3801040" y="4347588"/>
              <a:ext cx="886516" cy="750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V="1">
              <a:off x="5579096" y="4347588"/>
              <a:ext cx="891540" cy="7502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4687556" y="2572379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3801040" y="3322656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5579096" y="3322656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8" name="Oval 407"/>
            <p:cNvSpPr/>
            <p:nvPr/>
          </p:nvSpPr>
          <p:spPr>
            <a:xfrm>
              <a:off x="4575768" y="2462685"/>
              <a:ext cx="228600" cy="22860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4575768" y="42127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6360562" y="2467290"/>
              <a:ext cx="228600" cy="2286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6356337" y="4210260"/>
              <a:ext cx="228600" cy="228600"/>
            </a:xfrm>
            <a:prstGeom prst="ellipse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3681716" y="3203751"/>
              <a:ext cx="228600" cy="228600"/>
            </a:xfrm>
            <a:prstGeom prst="ellipse">
              <a:avLst/>
            </a:prstGeom>
            <a:solidFill>
              <a:srgbClr val="00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480541" y="3203751"/>
              <a:ext cx="228600" cy="228600"/>
            </a:xfrm>
            <a:prstGeom prst="ellipse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5464795" y="4982310"/>
              <a:ext cx="228600" cy="22860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3681716" y="4976848"/>
              <a:ext cx="228600" cy="22860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4445" y="2103747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Yellow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115151" y="2837694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Green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2976881" y="4689816"/>
              <a:ext cx="62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Black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685282" y="4689816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Blue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604477" y="3833137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Magenta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5848324" y="2103747"/>
              <a:ext cx="12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White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702486" y="3827065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Red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5069094" y="2837714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Cyan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5738560" y="4930956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0, 0, 255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5702174" y="3162987"/>
              <a:ext cx="1050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0, 255, 255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6557881" y="2422568"/>
              <a:ext cx="12426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255, 255, 255</a:t>
              </a: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473184" y="2412313"/>
              <a:ext cx="1050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255, 255, 0</a:t>
              </a: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859523" y="3115944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0, 255, 0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965738" y="4923285"/>
              <a:ext cx="6655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0, 0, 0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6585311" y="4078977"/>
              <a:ext cx="1050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255, 0, 255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771147" y="4063008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255, 0, 0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1742" y="198300"/>
            <a:ext cx="5746552" cy="5435758"/>
            <a:chOff x="4691742" y="198300"/>
            <a:chExt cx="5746552" cy="54357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057" y="537482"/>
              <a:ext cx="1066800" cy="14287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43057" y="198300"/>
              <a:ext cx="1043923" cy="33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Garamond" panose="02020404030301010803" pitchFamily="18" charset="0"/>
                </a:rPr>
                <a:t>Original</a:t>
              </a:r>
              <a:endParaRPr lang="en-US" sz="1600" b="1" dirty="0">
                <a:latin typeface="Garamond" panose="02020404030301010803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453189" y="1985019"/>
              <a:ext cx="4223657" cy="1774237"/>
              <a:chOff x="5464628" y="2140538"/>
              <a:chExt cx="4223657" cy="177423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628" y="2486025"/>
                <a:ext cx="1066800" cy="14287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1485" y="2486025"/>
                <a:ext cx="1066800" cy="142875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487505" y="2140538"/>
                <a:ext cx="1043923" cy="33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aramond" panose="02020404030301010803" pitchFamily="18" charset="0"/>
                  </a:rPr>
                  <a:t>Erosion</a:t>
                </a:r>
                <a:endParaRPr lang="en-US" sz="16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621485" y="2140538"/>
                <a:ext cx="1043923" cy="33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aramond" panose="02020404030301010803" pitchFamily="18" charset="0"/>
                  </a:rPr>
                  <a:t>Dilation</a:t>
                </a:r>
                <a:endParaRPr lang="en-US" sz="1600" b="1" dirty="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91742" y="3847967"/>
              <a:ext cx="5746552" cy="1786091"/>
              <a:chOff x="4667525" y="4382027"/>
              <a:chExt cx="5746552" cy="178609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1228" y="4739368"/>
                <a:ext cx="2133600" cy="142875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8085" y="4739368"/>
                <a:ext cx="2133600" cy="142875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67525" y="4382027"/>
                <a:ext cx="26610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aramond" panose="02020404030301010803" pitchFamily="18" charset="0"/>
                  </a:rPr>
                  <a:t>Opening (Erosion/Dilation)</a:t>
                </a:r>
                <a:endParaRPr lang="en-US" sz="16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2814" y="4389928"/>
                <a:ext cx="25412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Garamond" panose="02020404030301010803" pitchFamily="18" charset="0"/>
                  </a:rPr>
                  <a:t>Closing (Dilation/Erosion)</a:t>
                </a:r>
                <a:endParaRPr lang="en-US" sz="1600" b="1" dirty="0"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03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66971" y="4769462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pic>
        <p:nvPicPr>
          <p:cNvPr id="16" name="Picture 15" descr="img007"/>
          <p:cNvPicPr>
            <a:picLocks noChangeAspect="1" noChangeArrowheads="1"/>
          </p:cNvPicPr>
          <p:nvPr/>
        </p:nvPicPr>
        <p:blipFill>
          <a:blip r:embed="rId2" cstate="print"/>
          <a:srcRect r="52785"/>
          <a:stretch>
            <a:fillRect/>
          </a:stretch>
        </p:blipFill>
        <p:spPr bwMode="auto">
          <a:xfrm>
            <a:off x="-87198" y="1764366"/>
            <a:ext cx="372898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34161" y="4740927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space</a:t>
            </a:r>
          </a:p>
        </p:txBody>
      </p:sp>
      <p:pic>
        <p:nvPicPr>
          <p:cNvPr id="18" name="Picture 17" descr="img007"/>
          <p:cNvPicPr>
            <a:picLocks noChangeAspect="1" noChangeArrowheads="1"/>
          </p:cNvPicPr>
          <p:nvPr/>
        </p:nvPicPr>
        <p:blipFill>
          <a:blip r:embed="rId2" cstate="print"/>
          <a:srcRect l="53306"/>
          <a:stretch>
            <a:fillRect/>
          </a:stretch>
        </p:blipFill>
        <p:spPr bwMode="auto">
          <a:xfrm>
            <a:off x="3673641" y="1764366"/>
            <a:ext cx="368781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18835" y="3070841"/>
            <a:ext cx="162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Intersection: most votes for center occur here.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7739257" y="3299382"/>
            <a:ext cx="2356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Garamond" panose="02020404030301010803" pitchFamily="18" charset="0"/>
              </a:rPr>
              <a:t>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971053" y="2268861"/>
            <a:ext cx="6030111" cy="2893555"/>
            <a:chOff x="8971053" y="2268861"/>
            <a:chExt cx="6030111" cy="2893555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9082585" y="2285999"/>
              <a:ext cx="0" cy="2359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082585" y="4647063"/>
              <a:ext cx="2361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640101" y="2285999"/>
              <a:ext cx="0" cy="2359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2640101" y="4647063"/>
              <a:ext cx="2361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9764063" y="2952419"/>
              <a:ext cx="1097280" cy="1097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794221" y="2814030"/>
              <a:ext cx="1097280" cy="1097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788810" y="2684946"/>
              <a:ext cx="1097280" cy="1097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3075712" y="3459367"/>
              <a:ext cx="1097280" cy="1097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3323194" y="3000187"/>
              <a:ext cx="1097280" cy="1097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5963" y="3298055"/>
              <a:ext cx="118872" cy="1188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9357" y="3169605"/>
              <a:ext cx="118872" cy="1188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021719" y="3942740"/>
              <a:ext cx="118872" cy="1188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291609" y="3298055"/>
              <a:ext cx="118872" cy="1188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571037" y="3949292"/>
              <a:ext cx="118872" cy="1188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276872" y="31676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3805426" y="3456613"/>
              <a:ext cx="118872" cy="11887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80776" y="4631785"/>
              <a:ext cx="2356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Garamond" panose="02020404030301010803" pitchFamily="18" charset="0"/>
                </a:rPr>
                <a:t>x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627131" y="4631785"/>
              <a:ext cx="2356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Garamond" panose="02020404030301010803" pitchFamily="18" charset="0"/>
                </a:rPr>
                <a:t>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1295762" y="3277879"/>
              <a:ext cx="2356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Garamond" panose="02020404030301010803" pitchFamily="18" charset="0"/>
                </a:rPr>
                <a:t>b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71053" y="4596263"/>
              <a:ext cx="175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558297" y="4596263"/>
              <a:ext cx="175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68076" y="4823862"/>
              <a:ext cx="2356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Image Space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27130" y="4823862"/>
              <a:ext cx="2356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Hough Space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0258475" y="3462769"/>
              <a:ext cx="118872" cy="11887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32" idx="6"/>
              <a:endCxn id="35" idx="2"/>
            </p:cNvCxnSpPr>
            <p:nvPr/>
          </p:nvCxnSpPr>
          <p:spPr>
            <a:xfrm>
              <a:off x="9844835" y="3357491"/>
              <a:ext cx="3446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6"/>
              <a:endCxn id="37" idx="2"/>
            </p:cNvCxnSpPr>
            <p:nvPr/>
          </p:nvCxnSpPr>
          <p:spPr>
            <a:xfrm flipV="1">
              <a:off x="10838229" y="3227061"/>
              <a:ext cx="3438643" cy="19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4" idx="6"/>
              <a:endCxn id="36" idx="2"/>
            </p:cNvCxnSpPr>
            <p:nvPr/>
          </p:nvCxnSpPr>
          <p:spPr>
            <a:xfrm>
              <a:off x="10140591" y="4002176"/>
              <a:ext cx="3430446" cy="65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6"/>
              <a:endCxn id="38" idx="2"/>
            </p:cNvCxnSpPr>
            <p:nvPr/>
          </p:nvCxnSpPr>
          <p:spPr>
            <a:xfrm flipV="1">
              <a:off x="10377347" y="3516049"/>
              <a:ext cx="3428079" cy="61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2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112" y="1443037"/>
            <a:ext cx="2752725" cy="393382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172689" y="1590675"/>
            <a:ext cx="3707218" cy="3171825"/>
            <a:chOff x="3172689" y="1590675"/>
            <a:chExt cx="3707218" cy="31718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533775" y="1590675"/>
              <a:ext cx="0" cy="2457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524250" y="3305175"/>
              <a:ext cx="2190750" cy="7334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33775" y="4048125"/>
              <a:ext cx="1362075" cy="714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86162" y="2157413"/>
              <a:ext cx="1119188" cy="2014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705350" y="2164079"/>
              <a:ext cx="1212532" cy="2007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810001" y="2400300"/>
              <a:ext cx="1883664" cy="242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1677040">
              <a:off x="3347194" y="4354325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Garamond" panose="02020404030301010803" pitchFamily="18" charset="0"/>
                </a:rPr>
                <a:t>a</a:t>
              </a:r>
              <a:endParaRPr lang="en-US" dirty="0">
                <a:latin typeface="Garamond" panose="02020404030301010803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0533489">
              <a:off x="3386729" y="3354537"/>
              <a:ext cx="223529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Garamond" panose="02020404030301010803" pitchFamily="18" charset="0"/>
                </a:rPr>
                <a:t>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2239708" y="2718077"/>
              <a:ext cx="223529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Garamond" panose="02020404030301010803" pitchFamily="18" charset="0"/>
                </a:rPr>
                <a:t>r</a:t>
              </a:r>
              <a:endParaRPr lang="en-US" dirty="0">
                <a:latin typeface="Garamond" panose="02020404030301010803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4548187" y="2157413"/>
              <a:ext cx="1119188" cy="20145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667375" y="2164079"/>
              <a:ext cx="1212532" cy="2007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57736" y="2400300"/>
              <a:ext cx="1883664" cy="242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0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225</Words>
  <Application>Microsoft Office PowerPoint</Application>
  <PresentationFormat>Custom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CMobley7</dc:creator>
  <cp:lastModifiedBy>CMobley7</cp:lastModifiedBy>
  <cp:revision>58</cp:revision>
  <dcterms:created xsi:type="dcterms:W3CDTF">2016-08-29T18:20:42Z</dcterms:created>
  <dcterms:modified xsi:type="dcterms:W3CDTF">2016-08-30T20:54:08Z</dcterms:modified>
</cp:coreProperties>
</file>