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handoutMasterIdLst>
    <p:handoutMasterId r:id="rId25"/>
  </p:handoutMasterIdLst>
  <p:sldIdLst>
    <p:sldId id="256" r:id="rId5"/>
    <p:sldId id="16140622" r:id="rId6"/>
    <p:sldId id="262" r:id="rId7"/>
    <p:sldId id="263" r:id="rId8"/>
    <p:sldId id="265" r:id="rId9"/>
    <p:sldId id="266" r:id="rId10"/>
    <p:sldId id="267" r:id="rId11"/>
    <p:sldId id="16140634" r:id="rId12"/>
    <p:sldId id="16140630" r:id="rId13"/>
    <p:sldId id="16140633" r:id="rId14"/>
    <p:sldId id="16140631" r:id="rId15"/>
    <p:sldId id="16140632" r:id="rId16"/>
    <p:sldId id="268" r:id="rId17"/>
    <p:sldId id="16140623" r:id="rId18"/>
    <p:sldId id="269" r:id="rId19"/>
    <p:sldId id="16140627" r:id="rId20"/>
    <p:sldId id="16140628" r:id="rId21"/>
    <p:sldId id="1614062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8/3/2025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8/3/2025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platform.cloud.ibm.com/docs/content/wsj/analyze-data/autoai-overview.html"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Predictive Maintenance of Industrial</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IN" altLang="en-US" sz="2000" b="1" dirty="0">
                <a:solidFill>
                  <a:schemeClr val="accent1">
                    <a:lumMod val="75000"/>
                  </a:schemeClr>
                </a:solidFill>
                <a:latin typeface="Arial" panose="020B0604020202020204"/>
                <a:cs typeface="Arial" panose="020B0604020202020204"/>
              </a:rPr>
              <a:t>MOHAN RAAJ C</a:t>
            </a:r>
          </a:p>
          <a:p>
            <a:r>
              <a:rPr lang="en-IN" altLang="en-US" sz="2000" b="1" dirty="0">
                <a:solidFill>
                  <a:schemeClr val="accent1">
                    <a:lumMod val="75000"/>
                  </a:schemeClr>
                </a:solidFill>
                <a:latin typeface="Arial" panose="020B0604020202020204"/>
                <a:cs typeface="Arial" panose="020B0604020202020204"/>
              </a:rPr>
              <a:t>SATHYABAMA INSTITUTE OF SCIENCE AND TECHNOLOGY</a:t>
            </a:r>
          </a:p>
          <a:p>
            <a:r>
              <a:rPr lang="en-IN" altLang="en-US" sz="2000" b="1" dirty="0">
                <a:solidFill>
                  <a:schemeClr val="accent1">
                    <a:lumMod val="75000"/>
                  </a:schemeClr>
                </a:solidFill>
                <a:latin typeface="Arial" panose="020B0604020202020204"/>
                <a:cs typeface="Arial" panose="020B0604020202020204"/>
              </a:rPr>
              <a:t>BE CSE</a:t>
            </a:r>
          </a:p>
          <a:p>
            <a:r>
              <a:rPr lang="en-US" altLang="en-GB" sz="2000" b="1" dirty="0">
                <a:solidFill>
                  <a:schemeClr val="accent1">
                    <a:lumMod val="75000"/>
                  </a:schemeClr>
                </a:solidFill>
                <a:latin typeface="Arial" panose="020B0604020202020204"/>
                <a:cs typeface="Arial" panose="020B0604020202020204"/>
              </a:rPr>
              <a:t>AICTE Student ID: STU682c0ae6bea981747716838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00916-6DCF-0389-0FF9-909A0A21A8E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C37943-C2D0-BDF2-0069-307D8088DF9A}"/>
              </a:ext>
            </a:extLst>
          </p:cNvPr>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Rectangle 1">
            <a:extLst>
              <a:ext uri="{FF2B5EF4-FFF2-40B4-BE49-F238E27FC236}">
                <a16:creationId xmlns:a16="http://schemas.microsoft.com/office/drawing/2014/main" id="{BD478C12-5EAC-0803-4453-2345F5C4C14E}"/>
              </a:ext>
            </a:extLst>
          </p:cNvPr>
          <p:cNvSpPr/>
          <p:nvPr/>
        </p:nvSpPr>
        <p:spPr>
          <a:xfrm>
            <a:off x="581192" y="1386348"/>
            <a:ext cx="11138860" cy="4640826"/>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419683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D4392-C7BC-8B09-FFF8-F5DF50A7E63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C2575E-CFB6-3309-1FBE-E0CD842670BE}"/>
              </a:ext>
            </a:extLst>
          </p:cNvPr>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Rectangle 1">
            <a:extLst>
              <a:ext uri="{FF2B5EF4-FFF2-40B4-BE49-F238E27FC236}">
                <a16:creationId xmlns:a16="http://schemas.microsoft.com/office/drawing/2014/main" id="{52675D24-57D4-AD36-7970-DC70F2F24285}"/>
              </a:ext>
            </a:extLst>
          </p:cNvPr>
          <p:cNvSpPr/>
          <p:nvPr/>
        </p:nvSpPr>
        <p:spPr>
          <a:xfrm>
            <a:off x="581192" y="1337187"/>
            <a:ext cx="11315840" cy="481865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702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EA49B-8E02-1542-0B38-98681D6733C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E7B3832-3960-B728-172F-9406576C60FF}"/>
              </a:ext>
            </a:extLst>
          </p:cNvPr>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 name="Picture 1">
            <a:extLst>
              <a:ext uri="{FF2B5EF4-FFF2-40B4-BE49-F238E27FC236}">
                <a16:creationId xmlns:a16="http://schemas.microsoft.com/office/drawing/2014/main" id="{B84DCE2D-B7A4-99FB-F0DF-7C1F5D081ED2}"/>
              </a:ext>
            </a:extLst>
          </p:cNvPr>
          <p:cNvPicPr>
            <a:picLocks noChangeAspect="1"/>
          </p:cNvPicPr>
          <p:nvPr/>
        </p:nvPicPr>
        <p:blipFill>
          <a:blip r:embed="rId2"/>
          <a:srcRect/>
          <a:stretch/>
        </p:blipFill>
        <p:spPr>
          <a:xfrm>
            <a:off x="581193" y="1450442"/>
            <a:ext cx="10942214" cy="4822354"/>
          </a:xfrm>
          <a:prstGeom prst="rect">
            <a:avLst/>
          </a:prstGeom>
        </p:spPr>
      </p:pic>
    </p:spTree>
    <p:extLst>
      <p:ext uri="{BB962C8B-B14F-4D97-AF65-F5344CB8AC3E}">
        <p14:creationId xmlns:p14="http://schemas.microsoft.com/office/powerpoint/2010/main" val="339676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GB" sz="2000" dirty="0"/>
              <a:t>Developed a predictive maintenance model using IBM AutoAI.</a:t>
            </a:r>
          </a:p>
          <a:p>
            <a:pPr marL="305435" indent="-305435"/>
            <a:endParaRPr lang="en-US" altLang="en-GB" sz="2000" dirty="0"/>
          </a:p>
          <a:p>
            <a:pPr marL="305435" indent="-305435"/>
            <a:r>
              <a:rPr lang="en-US" altLang="en-GB" sz="2000" dirty="0"/>
              <a:t>The model can classify failure types accurately before they occur.</a:t>
            </a:r>
          </a:p>
          <a:p>
            <a:pPr marL="305435" indent="-305435"/>
            <a:endParaRPr lang="en-US" altLang="en-GB" sz="2000" dirty="0"/>
          </a:p>
          <a:p>
            <a:pPr marL="305435" indent="-305435"/>
            <a:r>
              <a:rPr lang="en-US" altLang="en-GB" sz="2000" dirty="0"/>
              <a:t>Enables industries to shift from reactive to proactive maintenance.</a:t>
            </a:r>
          </a:p>
          <a:p>
            <a:pPr marL="305435" indent="-305435"/>
            <a:endParaRPr lang="en-US" altLang="en-GB" sz="2000" dirty="0"/>
          </a:p>
          <a:p>
            <a:pPr marL="305435" indent="-305435"/>
            <a:r>
              <a:rPr lang="en-US" altLang="en-GB" sz="2000" dirty="0"/>
              <a:t>Reduces unplanned downtime and optimizes operational efficiency.</a:t>
            </a:r>
          </a:p>
          <a:p>
            <a:pPr marL="305435" indent="-305435"/>
            <a:endParaRPr lang="en-US" altLang="en-GB" sz="2000" dirty="0"/>
          </a:p>
          <a:p>
            <a:pPr marL="0" indent="0">
              <a:buNone/>
            </a:pPr>
            <a:endParaRPr lang="en-US" altLang="en-GB"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altLang="en-US" dirty="0"/>
              <a:t> </a:t>
            </a:r>
            <a:r>
              <a:rPr lang="en-US" altLang="en-GB" sz="2000" dirty="0"/>
              <a:t>Integrate real-time IoT sensor data for continuous monitoring.</a:t>
            </a:r>
          </a:p>
          <a:p>
            <a:endParaRPr lang="en-US" altLang="en-GB" sz="2000" dirty="0"/>
          </a:p>
          <a:p>
            <a:r>
              <a:rPr lang="en-US" altLang="en-GB" sz="2000" dirty="0"/>
              <a:t>Predict Remaining Useful Life (RUL) of machine components.</a:t>
            </a:r>
          </a:p>
          <a:p>
            <a:endParaRPr lang="en-US" altLang="en-GB" sz="2000" dirty="0"/>
          </a:p>
          <a:p>
            <a:r>
              <a:rPr lang="en-US" altLang="en-GB" sz="2000" dirty="0"/>
              <a:t>Deploy in large-scale industrial plants for automated maintenance alerts.</a:t>
            </a:r>
          </a:p>
          <a:p>
            <a:endParaRPr lang="en-US" altLang="en-GB" sz="2000" dirty="0"/>
          </a:p>
          <a:p>
            <a:r>
              <a:rPr lang="en-US" altLang="en-GB" sz="2000" dirty="0"/>
              <a:t>Expand dataset with more machine types and operating conditions for higher accuracy.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US" altLang="en-GB" sz="2400" dirty="0"/>
              <a:t>Kaggle Dataset:Predictive Maintenance of Industrial Machinery</a:t>
            </a:r>
          </a:p>
          <a:p>
            <a:pPr marL="305435" indent="-305435"/>
            <a:r>
              <a:rPr lang="en-US" altLang="en-GB" sz="2400" dirty="0">
                <a:hlinkClick r:id="rId2"/>
              </a:rPr>
              <a:t>https://www.kaggle.com/datasets/shivamb/machine-predictive-maintenance-classification</a:t>
            </a:r>
            <a:endParaRPr lang="en-US" altLang="en-GB" sz="2400" dirty="0"/>
          </a:p>
          <a:p>
            <a:pPr marL="305435" indent="-305435"/>
            <a:r>
              <a:rPr lang="en-US" altLang="en-GB" sz="2400" dirty="0"/>
              <a:t>IBM Cloud AutoAI Documentation</a:t>
            </a:r>
          </a:p>
          <a:p>
            <a:pPr marL="305435" indent="-305435"/>
            <a:r>
              <a:rPr lang="en-US" altLang="en-GB" sz="2400" dirty="0">
                <a:hlinkClick r:id="rId3"/>
              </a:rPr>
              <a:t>https://dataplatform.cloud.ibm.com/docs/content/wsj/analyze-data/autoai-overview</a:t>
            </a:r>
            <a:r>
              <a:rPr lang="en-US" altLang="en-GB" sz="2400">
                <a:hlinkClick r:id="rId3"/>
              </a:rPr>
              <a:t>.html</a:t>
            </a:r>
            <a:endParaRPr lang="en-US" altLang="en-GB" sz="2400" dirty="0"/>
          </a:p>
          <a:p>
            <a:pPr marL="305435" indent="-305435"/>
            <a:r>
              <a:rPr lang="en-US" altLang="en-GB" sz="2400"/>
              <a:t>IBM </a:t>
            </a:r>
            <a:r>
              <a:rPr lang="en-US" altLang="en-GB" sz="2400" dirty="0"/>
              <a:t>Watsonx.ai and Cloud Object Storage official documentation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p>
        </p:txBody>
      </p:sp>
      <p:sp>
        <p:nvSpPr>
          <p:cNvPr id="4" name="Rectangles 3"/>
          <p:cNvSpPr/>
          <p:nvPr/>
        </p:nvSpPr>
        <p:spPr>
          <a:xfrm>
            <a:off x="581025" y="1462405"/>
            <a:ext cx="11144885" cy="4876165"/>
          </a:xfrm>
          <a:prstGeom prst="rect">
            <a:avLst/>
          </a:prstGeom>
          <a:blipFill rotWithShape="1">
            <a:blip r:embed="rId2"/>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p>
        </p:txBody>
      </p:sp>
      <p:sp>
        <p:nvSpPr>
          <p:cNvPr id="5" name="Rectangles 4"/>
          <p:cNvSpPr/>
          <p:nvPr/>
        </p:nvSpPr>
        <p:spPr>
          <a:xfrm>
            <a:off x="581025" y="1462405"/>
            <a:ext cx="11144885" cy="4876165"/>
          </a:xfrm>
          <a:prstGeom prst="rect">
            <a:avLst/>
          </a:prstGeom>
          <a:blipFill rotWithShape="1">
            <a:blip r:embed="rId2"/>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p>
        </p:txBody>
      </p:sp>
      <p:sp>
        <p:nvSpPr>
          <p:cNvPr id="5" name="Rectangles 4"/>
          <p:cNvSpPr/>
          <p:nvPr/>
        </p:nvSpPr>
        <p:spPr>
          <a:xfrm>
            <a:off x="581025" y="1462405"/>
            <a:ext cx="10779760" cy="4563110"/>
          </a:xfrm>
          <a:prstGeom prst="rect">
            <a:avLst/>
          </a:prstGeom>
          <a:blipFill rotWithShape="1">
            <a:blip r:embed="rId2"/>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lgn="just">
              <a:buNone/>
            </a:pPr>
            <a:r>
              <a:rPr lang="en-US" altLang="en-GB" sz="24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p>
          <a:p>
            <a:pPr marL="0" indent="0" algn="jus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6" name="Text Box 5"/>
          <p:cNvSpPr txBox="1"/>
          <p:nvPr/>
        </p:nvSpPr>
        <p:spPr>
          <a:xfrm>
            <a:off x="697865" y="1252220"/>
            <a:ext cx="10913110" cy="5180965"/>
          </a:xfrm>
          <a:prstGeom prst="rect">
            <a:avLst/>
          </a:prstGeom>
          <a:noFill/>
        </p:spPr>
        <p:txBody>
          <a:bodyPr wrap="square" rtlCol="0">
            <a:noAutofit/>
          </a:bodyPr>
          <a:lstStyle/>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The proposed system aims to address the challenge of predicting industrial machine failures before they occur, enabling proactive maintenance and reducing downtime. This involves leveraging machine learning techniques with IBM AutoAI to accurately classify failure types based on operational sensor data</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The solution will consist of the following components:</a:t>
            </a:r>
          </a:p>
          <a:p>
            <a:pPr marL="285750" indent="-285750">
              <a:buClr>
                <a:srgbClr val="2683C6"/>
              </a:buClr>
              <a:buFont typeface="Wingdings" panose="05000000000000000000" charset="0"/>
              <a:buChar char="§"/>
            </a:pPr>
            <a:endParaRPr lang="en-US" altLang="en-GB" sz="1300" b="1">
              <a:latin typeface="Calibri" panose="020F0502020204030204" charset="0"/>
              <a:cs typeface="Calibri" panose="020F0502020204030204" charset="0"/>
            </a:endParaRP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Data Collection: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Gather historical sensor readings from industrial machines, including air temperature, process temperature, rotational speed, torque, and tool wear.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Use the Kaggle Predictive Maintenance dataset as the primary training source.</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Data Preprocessing:</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 Clean and preprocess the dataset to handle missing values, outliers, and inconsistencies.</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 Standardize measurement units and encode categorical variables like machine type.</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Feature Engineering: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Extract and select the most relevant sensor parameters that influence machine failure patterns to improve prediction accuracy.</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Machine Learning Algorithm: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Utilize IBM AutoAI to automatically build and evaluate multiple classification pipelines (e.g., Logistic Regression, Random Forest, Gradient Boosting, XGBoost).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Select the best-performing model to classify failure types such as Tool Wear, Power Failure, Heat Dissipation, Overstrain, and No Failure.</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Deployment: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Deploy the best-trained model to IBM Cloud Deployment Space as an online prediction service.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This allows engineers to input real-time sensor readings and receive instant predictions of failure types.</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Evaluation:</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 Assess the model’s performance using accuracy, precision, recall, and F1-score metrics from the AutoAI leaderboard.</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 Choose the model with the highest accuracy (~99%) for deployment.</a:t>
            </a:r>
          </a:p>
          <a:p>
            <a:pPr marL="285750"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Result: </a:t>
            </a:r>
          </a:p>
          <a:p>
            <a:pPr marL="742950" lvl="1" indent="-285750">
              <a:buClr>
                <a:srgbClr val="2683C6"/>
              </a:buClr>
              <a:buFont typeface="Wingdings" panose="05000000000000000000" charset="0"/>
              <a:buChar char="§"/>
            </a:pPr>
            <a:r>
              <a:rPr lang="en-US" altLang="en-GB" sz="1300" b="1">
                <a:latin typeface="Calibri" panose="020F0502020204030204" charset="0"/>
                <a:cs typeface="Calibri" panose="020F0502020204030204" charset="0"/>
              </a:rPr>
              <a:t>The system provides accurate, real-time predictions of machine failure types, enabling maintenance teams to take corrective actions before breakdowns occur, reducing downtime and operational costs.</a:t>
            </a:r>
            <a:endParaRPr lang="en-GB" altLang="en-US" sz="1300" b="1">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r>
              <a:rPr lang="en-US" altLang="en-GB" sz="1600" b="1" dirty="0">
                <a:solidFill>
                  <a:srgbClr val="0F0F0F"/>
                </a:solidFill>
                <a:latin typeface="Calibri" panose="020F0502020204030204" charset="0"/>
                <a:cs typeface="Calibri" panose="020F0502020204030204" charset="0"/>
              </a:rPr>
              <a:t>The system approach outlines the strategy and methodology for building the predictive maintenance model using IBM </a:t>
            </a:r>
            <a:r>
              <a:rPr lang="en-US" altLang="en-GB" sz="1600" b="1" dirty="0" err="1">
                <a:solidFill>
                  <a:srgbClr val="0F0F0F"/>
                </a:solidFill>
                <a:latin typeface="Calibri" panose="020F0502020204030204" charset="0"/>
                <a:cs typeface="Calibri" panose="020F0502020204030204" charset="0"/>
              </a:rPr>
              <a:t>AutoAI</a:t>
            </a:r>
            <a:r>
              <a:rPr lang="en-US" altLang="en-GB" sz="1600" b="1" dirty="0">
                <a:solidFill>
                  <a:srgbClr val="0F0F0F"/>
                </a:solidFill>
                <a:latin typeface="Calibri" panose="020F0502020204030204" charset="0"/>
                <a:cs typeface="Calibri" panose="020F0502020204030204" charset="0"/>
              </a:rPr>
              <a:t>.</a:t>
            </a:r>
          </a:p>
          <a:p>
            <a:r>
              <a:rPr lang="en-US" altLang="en-GB" sz="1600" b="1" dirty="0">
                <a:solidFill>
                  <a:srgbClr val="0F0F0F"/>
                </a:solidFill>
                <a:latin typeface="Calibri" panose="020F0502020204030204" charset="0"/>
                <a:cs typeface="Calibri" panose="020F0502020204030204" charset="0"/>
              </a:rPr>
              <a:t>System Requirements:</a:t>
            </a:r>
          </a:p>
          <a:p>
            <a:pPr lvl="2"/>
            <a:r>
              <a:rPr lang="en-US" altLang="en-GB" sz="1400" b="1" dirty="0">
                <a:solidFill>
                  <a:srgbClr val="0F0F0F"/>
                </a:solidFill>
                <a:latin typeface="Calibri" panose="020F0502020204030204" charset="0"/>
                <a:cs typeface="Calibri" panose="020F0502020204030204" charset="0"/>
                <a:sym typeface="+mn-ea"/>
              </a:rPr>
              <a:t>IBM Cloud Lite account</a:t>
            </a:r>
          </a:p>
          <a:p>
            <a:pPr lvl="2"/>
            <a:r>
              <a:rPr lang="en-US" altLang="en-GB" sz="1400" b="1" dirty="0">
                <a:solidFill>
                  <a:srgbClr val="0F0F0F"/>
                </a:solidFill>
                <a:latin typeface="Calibri" panose="020F0502020204030204" charset="0"/>
                <a:cs typeface="Calibri" panose="020F0502020204030204" charset="0"/>
                <a:sym typeface="+mn-ea"/>
              </a:rPr>
              <a:t>Watsonx.ai (</a:t>
            </a:r>
            <a:r>
              <a:rPr lang="en-US" altLang="en-GB" sz="1400" b="1" dirty="0" err="1">
                <a:solidFill>
                  <a:srgbClr val="0F0F0F"/>
                </a:solidFill>
                <a:latin typeface="Calibri" panose="020F0502020204030204" charset="0"/>
                <a:cs typeface="Calibri" panose="020F0502020204030204" charset="0"/>
                <a:sym typeface="+mn-ea"/>
              </a:rPr>
              <a:t>AutoAI</a:t>
            </a:r>
            <a:r>
              <a:rPr lang="en-US" altLang="en-GB" sz="1400" b="1" dirty="0">
                <a:solidFill>
                  <a:srgbClr val="0F0F0F"/>
                </a:solidFill>
                <a:latin typeface="Calibri" panose="020F0502020204030204" charset="0"/>
                <a:cs typeface="Calibri" panose="020F0502020204030204" charset="0"/>
                <a:sym typeface="+mn-ea"/>
              </a:rPr>
              <a:t>) service</a:t>
            </a:r>
          </a:p>
          <a:p>
            <a:pPr lvl="2"/>
            <a:r>
              <a:rPr lang="en-US" altLang="en-GB" sz="1400" b="1" dirty="0">
                <a:solidFill>
                  <a:srgbClr val="0F0F0F"/>
                </a:solidFill>
                <a:latin typeface="Calibri" panose="020F0502020204030204" charset="0"/>
                <a:cs typeface="Calibri" panose="020F0502020204030204" charset="0"/>
                <a:sym typeface="+mn-ea"/>
              </a:rPr>
              <a:t>IBM Cloud Object Storage for dataset storage</a:t>
            </a:r>
          </a:p>
          <a:p>
            <a:pPr lvl="2"/>
            <a:r>
              <a:rPr lang="en-US" altLang="en-GB" sz="1400" b="1" dirty="0">
                <a:solidFill>
                  <a:srgbClr val="0F0F0F"/>
                </a:solidFill>
                <a:latin typeface="Calibri" panose="020F0502020204030204" charset="0"/>
                <a:cs typeface="Calibri" panose="020F0502020204030204" charset="0"/>
              </a:rPr>
              <a:t>Kaggle Predictive Maintenance dataset (CSV file)</a:t>
            </a:r>
          </a:p>
          <a:p>
            <a:r>
              <a:rPr lang="en-US" altLang="en-GB" sz="1600" b="1" dirty="0">
                <a:solidFill>
                  <a:srgbClr val="0F0F0F"/>
                </a:solidFill>
                <a:latin typeface="Calibri" panose="020F0502020204030204" charset="0"/>
                <a:cs typeface="Calibri" panose="020F0502020204030204" charset="0"/>
              </a:rPr>
              <a:t>Libraries/Tools Used (handled by </a:t>
            </a:r>
            <a:r>
              <a:rPr lang="en-US" altLang="en-GB" sz="1600" b="1" dirty="0" err="1">
                <a:solidFill>
                  <a:srgbClr val="0F0F0F"/>
                </a:solidFill>
                <a:latin typeface="Calibri" panose="020F0502020204030204" charset="0"/>
                <a:cs typeface="Calibri" panose="020F0502020204030204" charset="0"/>
              </a:rPr>
              <a:t>AutoAI</a:t>
            </a:r>
            <a:r>
              <a:rPr lang="en-US" altLang="en-GB" sz="1600" b="1" dirty="0">
                <a:solidFill>
                  <a:srgbClr val="0F0F0F"/>
                </a:solidFill>
                <a:latin typeface="Calibri" panose="020F0502020204030204" charset="0"/>
                <a:cs typeface="Calibri" panose="020F0502020204030204" charset="0"/>
              </a:rPr>
              <a:t>): </a:t>
            </a:r>
            <a:r>
              <a:rPr lang="en-US" altLang="en-GB" sz="875" b="1" dirty="0">
                <a:solidFill>
                  <a:srgbClr val="0F0F0F"/>
                </a:solidFill>
                <a:latin typeface="Calibri" panose="020F0502020204030204" charset="0"/>
                <a:cs typeface="Calibri" panose="020F0502020204030204" charset="0"/>
              </a:rPr>
              <a:t>  </a:t>
            </a:r>
          </a:p>
          <a:p>
            <a:pPr marL="1085850" lvl="2" indent="-171450"/>
            <a:r>
              <a:rPr lang="en-US" altLang="en-GB" sz="1400" b="1" dirty="0">
                <a:solidFill>
                  <a:srgbClr val="0F0F0F"/>
                </a:solidFill>
                <a:latin typeface="Calibri" panose="020F0502020204030204" charset="0"/>
                <a:cs typeface="Calibri" panose="020F0502020204030204" charset="0"/>
              </a:rPr>
              <a:t>Scikit-learn, </a:t>
            </a:r>
            <a:r>
              <a:rPr lang="en-US" altLang="en-GB" sz="1400" b="1" dirty="0" err="1">
                <a:solidFill>
                  <a:srgbClr val="0F0F0F"/>
                </a:solidFill>
                <a:latin typeface="Calibri" panose="020F0502020204030204" charset="0"/>
                <a:cs typeface="Calibri" panose="020F0502020204030204" charset="0"/>
              </a:rPr>
              <a:t>XGBoost</a:t>
            </a:r>
            <a:r>
              <a:rPr lang="en-US" altLang="en-GB" sz="1400" b="1" dirty="0">
                <a:solidFill>
                  <a:srgbClr val="0F0F0F"/>
                </a:solidFill>
                <a:latin typeface="Calibri" panose="020F0502020204030204" charset="0"/>
                <a:cs typeface="Calibri" panose="020F0502020204030204" charset="0"/>
              </a:rPr>
              <a:t>, </a:t>
            </a:r>
            <a:r>
              <a:rPr lang="en-US" altLang="en-GB" sz="1400" b="1" dirty="0" err="1">
                <a:solidFill>
                  <a:srgbClr val="0F0F0F"/>
                </a:solidFill>
                <a:latin typeface="Calibri" panose="020F0502020204030204" charset="0"/>
                <a:cs typeface="Calibri" panose="020F0502020204030204" charset="0"/>
              </a:rPr>
              <a:t>LightGBM</a:t>
            </a:r>
            <a:r>
              <a:rPr lang="en-US" altLang="en-GB" sz="1400" b="1" dirty="0">
                <a:solidFill>
                  <a:srgbClr val="0F0F0F"/>
                </a:solidFill>
                <a:latin typeface="Calibri" panose="020F0502020204030204" charset="0"/>
                <a:cs typeface="Calibri" panose="020F0502020204030204" charset="0"/>
              </a:rPr>
              <a:t> (used internally by </a:t>
            </a:r>
            <a:r>
              <a:rPr lang="en-US" altLang="en-GB" sz="1400" b="1" dirty="0" err="1">
                <a:solidFill>
                  <a:srgbClr val="0F0F0F"/>
                </a:solidFill>
                <a:latin typeface="Calibri" panose="020F0502020204030204" charset="0"/>
                <a:cs typeface="Calibri" panose="020F0502020204030204" charset="0"/>
              </a:rPr>
              <a:t>AutoAI</a:t>
            </a:r>
            <a:r>
              <a:rPr lang="en-US" altLang="en-GB" sz="1400" b="1" dirty="0">
                <a:solidFill>
                  <a:srgbClr val="0F0F0F"/>
                </a:solidFill>
                <a:latin typeface="Calibri" panose="020F0502020204030204" charset="0"/>
                <a:cs typeface="Calibri" panose="020F0502020204030204" charset="0"/>
              </a:rPr>
              <a:t>)</a:t>
            </a:r>
          </a:p>
          <a:p>
            <a:pPr marL="1085850" lvl="2" indent="-171450"/>
            <a:r>
              <a:rPr lang="en-US" altLang="en-GB" sz="1400" b="1" dirty="0">
                <a:solidFill>
                  <a:srgbClr val="0F0F0F"/>
                </a:solidFill>
                <a:latin typeface="Calibri" panose="020F0502020204030204" charset="0"/>
                <a:cs typeface="Calibri" panose="020F0502020204030204" charset="0"/>
              </a:rPr>
              <a:t>IBM Watson </a:t>
            </a:r>
            <a:r>
              <a:rPr lang="en-US" altLang="en-GB" sz="1400" b="1" dirty="0" err="1">
                <a:solidFill>
                  <a:srgbClr val="0F0F0F"/>
                </a:solidFill>
                <a:latin typeface="Calibri" panose="020F0502020204030204" charset="0"/>
                <a:cs typeface="Calibri" panose="020F0502020204030204" charset="0"/>
              </a:rPr>
              <a:t>AutoAI</a:t>
            </a:r>
            <a:r>
              <a:rPr lang="en-US" altLang="en-GB" sz="1400" b="1" dirty="0">
                <a:solidFill>
                  <a:srgbClr val="0F0F0F"/>
                </a:solidFill>
                <a:latin typeface="Calibri" panose="020F0502020204030204" charset="0"/>
                <a:cs typeface="Calibri" panose="020F0502020204030204" charset="0"/>
              </a:rPr>
              <a:t> framework for pipeline generation and model evaluation</a:t>
            </a:r>
          </a:p>
          <a:p>
            <a:pPr>
              <a:buSzPct val="95000"/>
            </a:pPr>
            <a:r>
              <a:rPr lang="en-US" altLang="en-GB" sz="1600" b="1" dirty="0">
                <a:solidFill>
                  <a:srgbClr val="0F0F0F"/>
                </a:solidFill>
                <a:latin typeface="Calibri" panose="020F0502020204030204" charset="0"/>
                <a:cs typeface="Calibri" panose="020F0502020204030204" charset="0"/>
              </a:rPr>
              <a:t>Technology – Use of IBM cloud lite services is mandatory. </a:t>
            </a:r>
          </a:p>
          <a:p>
            <a:pPr marL="0" indent="0">
              <a:buSzPct val="95000"/>
              <a:buNone/>
            </a:pPr>
            <a:r>
              <a:rPr lang="en-US" altLang="en-GB" sz="1600" b="1" dirty="0">
                <a:solidFill>
                  <a:srgbClr val="0F0F0F"/>
                </a:solidFill>
                <a:latin typeface="Calibri" panose="020F0502020204030204" charset="0"/>
                <a:cs typeface="Calibri" panose="020F0502020204030204" charset="0"/>
              </a:rPr>
              <a:t>This setup ensures scalability, ease of deployment, and integration with real-time prediction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305435" indent="-305435"/>
            <a:r>
              <a:rPr lang="en-IN" sz="1400" b="1" dirty="0">
                <a:ea typeface="+mn-lt"/>
                <a:cs typeface="+mn-lt"/>
              </a:rPr>
              <a:t>Algorithm Selection:</a:t>
            </a:r>
            <a:endParaRPr lang="en-IN" sz="1400" dirty="0"/>
          </a:p>
          <a:p>
            <a:pPr marL="629920" lvl="1" indent="-305435"/>
            <a:r>
              <a:rPr lang="en-US" altLang="en-GB" dirty="0"/>
              <a:t>IBM AutoAI automatically evaluates multiple classification algorithms (e.g., Logistic Regression, Random Forest, Gradient Boosting, XGBoost, and Neural Networks). The system selects the best-performing pipeline to classify machine failure types such as Tool Wear, Power Failure, Heat Dissipation, Overstrain, and No Failure.</a:t>
            </a:r>
          </a:p>
          <a:p>
            <a:pPr marL="305435" indent="-305435"/>
            <a:r>
              <a:rPr lang="en-IN" sz="1400" b="1" dirty="0">
                <a:ea typeface="+mn-lt"/>
                <a:cs typeface="+mn-lt"/>
              </a:rPr>
              <a:t>Data Input:</a:t>
            </a:r>
            <a:endParaRPr lang="en-IN" sz="1400" dirty="0"/>
          </a:p>
          <a:p>
            <a:pPr marL="629920" lvl="1" indent="-305435"/>
            <a:r>
              <a:rPr lang="en-US" altLang="en-GB" dirty="0">
                <a:ea typeface="+mn-lt"/>
                <a:cs typeface="+mn-lt"/>
              </a:rPr>
              <a:t>The input features used for training include:</a:t>
            </a:r>
          </a:p>
          <a:p>
            <a:pPr marL="629920" lvl="1" indent="-305435"/>
            <a:r>
              <a:rPr lang="en-US" altLang="en-GB" dirty="0">
                <a:ea typeface="+mn-lt"/>
                <a:cs typeface="+mn-lt"/>
              </a:rPr>
              <a:t>Air temperature [K],Process temperature [K],Rotational speed [rpm],Torque [Nm],Tool wear [min],Machine Type (L, M, H)</a:t>
            </a:r>
          </a:p>
          <a:p>
            <a:pPr marL="629920" lvl="1" indent="-305435"/>
            <a:r>
              <a:rPr lang="en-US" altLang="en-GB" dirty="0">
                <a:ea typeface="+mn-lt"/>
                <a:cs typeface="+mn-lt"/>
              </a:rPr>
              <a:t>The target column is Failure Type.</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a:t>
            </a:r>
            <a:r>
              <a:rPr lang="en-US" altLang="en-GB" dirty="0">
                <a:ea typeface="+mn-lt"/>
                <a:cs typeface="+mn-lt"/>
              </a:rPr>
              <a:t>The dataset (~10,000 records) is uploaded into IBM AutoAI,AutoAI automatically splits the dataset into training and validation sets.,Multiple pipelines are trained with hyperparameter tuning.,Performance is evaluated using accuracy, precision, recall, and F1-score.,The top-ranked pipeline (~99% accuracy) is chosen.</a:t>
            </a:r>
            <a:endParaRPr lang="en-IN" dirty="0"/>
          </a:p>
          <a:p>
            <a:pPr marL="305435" indent="-305435"/>
            <a:r>
              <a:rPr lang="en-IN" sz="1400" b="1" dirty="0">
                <a:ea typeface="+mn-lt"/>
                <a:cs typeface="+mn-lt"/>
              </a:rPr>
              <a:t>Prediction Process:</a:t>
            </a:r>
            <a:endParaRPr lang="en-IN" sz="1400" dirty="0"/>
          </a:p>
          <a:p>
            <a:pPr marL="629920" lvl="1" indent="-305435"/>
            <a:r>
              <a:rPr lang="en-US" altLang="en-GB"/>
              <a:t>The trained model is deployed to IBM Cloud Deployment Space as an online service,New sensor readings (temperature, speed, torque, tool wear) are given as inputs.,The deployed model predicts the failure type in real time with a confidence score.,Industry users can use this output for proactive maintenance planning.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3" name="Text Box 2"/>
          <p:cNvSpPr txBox="1"/>
          <p:nvPr/>
        </p:nvSpPr>
        <p:spPr>
          <a:xfrm>
            <a:off x="669925" y="1231900"/>
            <a:ext cx="11092815" cy="1198880"/>
          </a:xfrm>
          <a:prstGeom prst="rect">
            <a:avLst/>
          </a:prstGeom>
          <a:noFill/>
        </p:spPr>
        <p:txBody>
          <a:bodyPr wrap="square" rtlCol="0">
            <a:spAutoFit/>
          </a:bodyPr>
          <a:lstStyle/>
          <a:p>
            <a:endParaRPr lang="en-US" altLang="en-GB"/>
          </a:p>
          <a:p>
            <a:r>
              <a:rPr lang="en-US" altLang="en-GB"/>
              <a:t>Model achieved ~99% accuracy in predicting machine failure types.</a:t>
            </a:r>
          </a:p>
          <a:p>
            <a:endParaRPr lang="en-US" altLang="en-GB"/>
          </a:p>
          <a:p>
            <a:r>
              <a:rPr lang="en-US" altLang="en-GB"/>
              <a:t>Successfully classified failures: Tool Wear, Power Failure, Heat Dissipation, Overstrain, No Failure.</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F3A4A-5527-B25A-9027-B7E334FABCB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9CBE11-ACE8-CE03-725E-E3595109CE2A}"/>
              </a:ext>
            </a:extLst>
          </p:cNvPr>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Rectangle 1">
            <a:extLst>
              <a:ext uri="{FF2B5EF4-FFF2-40B4-BE49-F238E27FC236}">
                <a16:creationId xmlns:a16="http://schemas.microsoft.com/office/drawing/2014/main" id="{9877357B-F716-7897-1D95-3E8F8420B2FB}"/>
              </a:ext>
            </a:extLst>
          </p:cNvPr>
          <p:cNvSpPr/>
          <p:nvPr/>
        </p:nvSpPr>
        <p:spPr>
          <a:xfrm>
            <a:off x="581192" y="1386348"/>
            <a:ext cx="11138860" cy="4640826"/>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239306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10CE6-BD27-873C-B922-2152004D37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A40F174-641D-2402-B882-B24E889A267F}"/>
              </a:ext>
            </a:extLst>
          </p:cNvPr>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Rectangle 1">
            <a:extLst>
              <a:ext uri="{FF2B5EF4-FFF2-40B4-BE49-F238E27FC236}">
                <a16:creationId xmlns:a16="http://schemas.microsoft.com/office/drawing/2014/main" id="{11323FC8-73CA-6A78-22DE-AF65D80AA1FA}"/>
              </a:ext>
            </a:extLst>
          </p:cNvPr>
          <p:cNvSpPr/>
          <p:nvPr/>
        </p:nvSpPr>
        <p:spPr>
          <a:xfrm>
            <a:off x="581192" y="1386348"/>
            <a:ext cx="11138860" cy="464082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17741514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971</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 Predictive Maintenance of Industrial Machinery</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 MOHAN RAAJ</cp:lastModifiedBy>
  <cp:revision>31</cp:revision>
  <dcterms:created xsi:type="dcterms:W3CDTF">2021-05-26T16:50:00Z</dcterms:created>
  <dcterms:modified xsi:type="dcterms:W3CDTF">2025-08-03T08:26:10Z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3D74E42F08654C31A7A66C9C0D40C5DE_13</vt:lpwstr>
  </property>
  <property fmtid="{D5CDD505-2E9C-101B-9397-08002B2CF9AE}" pid="4" name="KSOProductBuildVer">
    <vt:lpwstr>2057-12.2.0.21936</vt:lpwstr>
  </property>
</Properties>
</file>