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hyperlink" Target="GITHUB%20LINK%20"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MOHAN RAJ C</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Anand</a:t>
            </a:r>
            <a:r>
              <a:rPr lang="en-US" sz="2000" b="1" dirty="0">
                <a:solidFill>
                  <a:schemeClr val="accent1">
                    <a:lumMod val="75000"/>
                  </a:schemeClr>
                </a:solidFill>
                <a:latin typeface="Arial"/>
                <a:cs typeface="Arial"/>
              </a:rPr>
              <a:t> Institute of Higher Technology &amp; Artificial Intelligence and Data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b="1" dirty="0"/>
              <a:t>1. Integration</a:t>
            </a:r>
            <a:r>
              <a:rPr lang="en-US" dirty="0"/>
              <a:t> </a:t>
            </a:r>
            <a:r>
              <a:rPr lang="en-US" b="1" dirty="0"/>
              <a:t>of</a:t>
            </a:r>
            <a:r>
              <a:rPr lang="en-US" dirty="0"/>
              <a:t> </a:t>
            </a:r>
            <a:r>
              <a:rPr lang="en-US" b="1" dirty="0"/>
              <a:t>Advanced</a:t>
            </a:r>
            <a:r>
              <a:rPr lang="en-US" dirty="0"/>
              <a:t> </a:t>
            </a:r>
            <a:r>
              <a:rPr lang="en-US" b="1" dirty="0"/>
              <a:t>Encryption-</a:t>
            </a:r>
            <a:r>
              <a:rPr lang="en-US" dirty="0"/>
              <a:t>
Combine steganography with encryption algorithms (e.g., AES, RSA) for double-layered security, ensuring that even if the message is extracted, it remains unreadable without the decryption key.
</a:t>
            </a:r>
            <a:r>
              <a:rPr lang="en-US" b="1" dirty="0"/>
              <a:t>2. Support for Multiple Media Formats-</a:t>
            </a:r>
            <a:r>
              <a:rPr lang="en-US" dirty="0"/>
              <a:t>
Extend data hiding capabilities beyond images to include audio, video, and text files for broader application use.
</a:t>
            </a:r>
            <a:r>
              <a:rPr lang="en-US" b="1" dirty="0"/>
              <a:t>3. Development of a Graphical User Interface (GUI)-</a:t>
            </a:r>
            <a:r>
              <a:rPr lang="en-US" dirty="0"/>
              <a:t>
Implement a user-friendly GUI using </a:t>
            </a:r>
            <a:r>
              <a:rPr lang="en-US" dirty="0" err="1"/>
              <a:t>Tkinter</a:t>
            </a:r>
            <a:r>
              <a:rPr lang="en-US" dirty="0"/>
              <a:t> or </a:t>
            </a:r>
            <a:r>
              <a:rPr lang="en-US" dirty="0" err="1"/>
              <a:t>PyQt</a:t>
            </a:r>
            <a:r>
              <a:rPr lang="en-US" dirty="0"/>
              <a:t> to make the tool more accessible for non-technical users.
</a:t>
            </a:r>
            <a:r>
              <a:rPr lang="en-US" b="1" dirty="0"/>
              <a:t>4. Robustness Against </a:t>
            </a:r>
            <a:r>
              <a:rPr lang="en-US" b="1" dirty="0" err="1"/>
              <a:t>Steganalysis</a:t>
            </a:r>
            <a:r>
              <a:rPr lang="en-US" b="1" dirty="0"/>
              <a:t>-</a:t>
            </a:r>
            <a:r>
              <a:rPr lang="en-US" dirty="0"/>
              <a:t>
Enhance the algorithm to resist detection by </a:t>
            </a:r>
            <a:r>
              <a:rPr lang="en-US" dirty="0" err="1"/>
              <a:t>steganalysis</a:t>
            </a:r>
            <a:r>
              <a:rPr lang="en-US" dirty="0"/>
              <a:t> tools and image processing operations like resizing, compression, or filtering.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In the digital age, securing sensitive information during transmission is crucial. Traditional encryption methods protect data but often reveal the presence of hidden communication, making them susceptible to attacks. Steganography offers a solution by concealing information within digital media, such as images, to hide the existence of the message itself. </a:t>
            </a:r>
          </a:p>
          <a:p>
            <a:pPr marL="0" indent="0">
              <a:buNone/>
            </a:pPr>
            <a:r>
              <a:rPr lang="en-US" dirty="0"/>
              <a:t>However, challenges remain in ensuring imperceptibility, data capacity, robustness against image processing, and protection from detection techniques. This project aims to develop a secure, efficient, and robust image-based </a:t>
            </a:r>
            <a:r>
              <a:rPr lang="en-US" dirty="0" err="1"/>
              <a:t>steganographic</a:t>
            </a:r>
            <a:r>
              <a:rPr lang="en-US" dirty="0"/>
              <a:t> system to enable covert communication and safeguard sensitive data from unauthorized access.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b="1" dirty="0"/>
              <a:t>Technologies</a:t>
            </a:r>
            <a:r>
              <a:rPr lang="en-US" dirty="0"/>
              <a:t> </a:t>
            </a:r>
            <a:r>
              <a:rPr lang="en-US" b="1" dirty="0"/>
              <a:t>Used:</a:t>
            </a:r>
            <a:r>
              <a:rPr lang="en-US" dirty="0"/>
              <a:t>
Python: Main programming language for coding and implementation.
</a:t>
            </a:r>
            <a:r>
              <a:rPr lang="en-US" b="1" dirty="0"/>
              <a:t>Libraries</a:t>
            </a:r>
            <a:r>
              <a:rPr lang="en-US" dirty="0"/>
              <a:t>:
~</a:t>
            </a:r>
            <a:r>
              <a:rPr lang="en-US" dirty="0" err="1"/>
              <a:t>stegano</a:t>
            </a:r>
            <a:r>
              <a:rPr lang="en-US" dirty="0"/>
              <a:t>: For hiding and revealing messages in images.
~Pillow (PIL): For image processing tasks.
~</a:t>
            </a:r>
            <a:r>
              <a:rPr lang="en-US" dirty="0" err="1"/>
              <a:t>Os</a:t>
            </a:r>
            <a:r>
              <a:rPr lang="en-US" dirty="0"/>
              <a:t>: To handle file paths and check file existence.
</a:t>
            </a:r>
            <a:r>
              <a:rPr lang="en-US" b="1" dirty="0"/>
              <a:t>Tools</a:t>
            </a:r>
            <a:r>
              <a:rPr lang="en-US" dirty="0"/>
              <a:t>:</a:t>
            </a:r>
          </a:p>
          <a:p>
            <a:pPr marL="0" indent="0">
              <a:buNone/>
            </a:pPr>
            <a:r>
              <a:rPr lang="en-US" dirty="0"/>
              <a:t>~Visual Studio Code (VS Code): Code editor for writing and running the project.
~Windows OS: Platform for development and execution.</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32500" lnSpcReduction="20000"/>
          </a:bodyPr>
          <a:lstStyle/>
          <a:p>
            <a:pPr marL="0" indent="0">
              <a:buNone/>
            </a:pPr>
            <a:r>
              <a:rPr lang="en-US" sz="5600" b="1" dirty="0">
                <a:solidFill>
                  <a:srgbClr val="0F0F0F"/>
                </a:solidFill>
              </a:rPr>
              <a:t>1.Hidden Communication:
</a:t>
            </a:r>
            <a:r>
              <a:rPr lang="en-US" sz="5600" dirty="0">
                <a:solidFill>
                  <a:srgbClr val="0F0F0F"/>
                </a:solidFill>
              </a:rPr>
              <a:t>Unlike standard encryption, this project hides the existence of the message itself, making it invisible to potential attackers.</a:t>
            </a:r>
            <a:r>
              <a:rPr lang="en-US" sz="5600" b="1" dirty="0">
                <a:solidFill>
                  <a:srgbClr val="0F0F0F"/>
                </a:solidFill>
              </a:rPr>
              <a:t>
2. User-Friendly Interface:
</a:t>
            </a:r>
            <a:r>
              <a:rPr lang="en-US" sz="5600" dirty="0">
                <a:solidFill>
                  <a:srgbClr val="0F0F0F"/>
                </a:solidFill>
              </a:rPr>
              <a:t>Simple input-based interaction makes the tool easy to use, even for non-technical users.</a:t>
            </a:r>
            <a:r>
              <a:rPr lang="en-US" sz="5600" b="1" dirty="0">
                <a:solidFill>
                  <a:srgbClr val="0F0F0F"/>
                </a:solidFill>
              </a:rPr>
              <a:t>
3. High Imperceptibility:
</a:t>
            </a:r>
            <a:r>
              <a:rPr lang="en-US" sz="5600" dirty="0">
                <a:solidFill>
                  <a:srgbClr val="0F0F0F"/>
                </a:solidFill>
              </a:rPr>
              <a:t>Uses Least Significant Bit (LSB) steganography, ensuring the hidden message does not affect the visual quality of the image.</a:t>
            </a:r>
            <a:r>
              <a:rPr lang="en-US" sz="5600" b="1" dirty="0">
                <a:solidFill>
                  <a:srgbClr val="0F0F0F"/>
                </a:solidFill>
              </a:rPr>
              <a:t>
4. Efficient and Lightweight:
</a:t>
            </a:r>
            <a:r>
              <a:rPr lang="en-US" sz="5600" dirty="0">
                <a:solidFill>
                  <a:srgbClr val="0F0F0F"/>
                </a:solidFill>
              </a:rPr>
              <a:t>Uses minimal system resources and processes images quickly without compromising security.
</a:t>
            </a:r>
            <a:r>
              <a:rPr lang="en-US" sz="5600" b="1" dirty="0">
                <a:solidFill>
                  <a:srgbClr val="0F0F0F"/>
                </a:solidFill>
              </a:rPr>
              <a:t>5. Customizable Output:
</a:t>
            </a:r>
            <a:r>
              <a:rPr lang="en-US" sz="5600" dirty="0">
                <a:solidFill>
                  <a:srgbClr val="0F0F0F"/>
                </a:solidFill>
              </a:rPr>
              <a:t>Allows users to choose the output path and file name for better file management.</a:t>
            </a:r>
            <a:endParaRPr lang="en-IN" sz="56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32500" lnSpcReduction="20000"/>
          </a:bodyPr>
          <a:lstStyle/>
          <a:p>
            <a:pPr marL="0" indent="0">
              <a:buNone/>
            </a:pPr>
            <a:r>
              <a:rPr lang="en-US" sz="5600" b="1" dirty="0"/>
              <a:t>1.</a:t>
            </a:r>
            <a:r>
              <a:rPr lang="en-US" sz="5600" dirty="0"/>
              <a:t> </a:t>
            </a:r>
            <a:r>
              <a:rPr lang="en-US" sz="5600" b="1" i="1" dirty="0"/>
              <a:t>Cybersecurity Professionals-</a:t>
            </a:r>
            <a:r>
              <a:rPr lang="en-US" sz="5600" dirty="0"/>
              <a:t>
To securely transmit sensitive information without revealing its presence.
</a:t>
            </a:r>
            <a:r>
              <a:rPr lang="en-US" sz="5600" b="1" dirty="0"/>
              <a:t>2. </a:t>
            </a:r>
            <a:r>
              <a:rPr lang="en-US" sz="5600" b="1" i="1" dirty="0"/>
              <a:t>Government</a:t>
            </a:r>
            <a:r>
              <a:rPr lang="en-US" sz="5600" dirty="0"/>
              <a:t> </a:t>
            </a:r>
            <a:r>
              <a:rPr lang="en-US" sz="5600" b="1" i="1" dirty="0"/>
              <a:t>and</a:t>
            </a:r>
            <a:r>
              <a:rPr lang="en-US" sz="5600" dirty="0"/>
              <a:t> </a:t>
            </a:r>
            <a:r>
              <a:rPr lang="en-US" sz="5600" b="1" i="1" dirty="0"/>
              <a:t>Defense</a:t>
            </a:r>
            <a:r>
              <a:rPr lang="en-US" sz="5600" dirty="0"/>
              <a:t> </a:t>
            </a:r>
            <a:r>
              <a:rPr lang="en-US" sz="5600" b="1" i="1" dirty="0"/>
              <a:t>Agencies-</a:t>
            </a:r>
            <a:r>
              <a:rPr lang="en-US" sz="5600" dirty="0"/>
              <a:t>
For covert communication and protecting classified data.
</a:t>
            </a:r>
            <a:r>
              <a:rPr lang="en-US" sz="5600" b="1" dirty="0"/>
              <a:t>3.</a:t>
            </a:r>
            <a:r>
              <a:rPr lang="en-US" sz="5600" dirty="0"/>
              <a:t> </a:t>
            </a:r>
            <a:r>
              <a:rPr lang="en-US" sz="5600" b="1" i="1" dirty="0"/>
              <a:t>Journalists</a:t>
            </a:r>
            <a:r>
              <a:rPr lang="en-US" sz="5600" dirty="0"/>
              <a:t> </a:t>
            </a:r>
            <a:r>
              <a:rPr lang="en-US" sz="5600" b="1" i="1" dirty="0"/>
              <a:t>and</a:t>
            </a:r>
            <a:r>
              <a:rPr lang="en-US" sz="5600" dirty="0"/>
              <a:t> </a:t>
            </a:r>
            <a:r>
              <a:rPr lang="en-US" sz="5600" b="1" i="1" dirty="0"/>
              <a:t>Whistleblowers-</a:t>
            </a:r>
            <a:r>
              <a:rPr lang="en-US" sz="5600" dirty="0"/>
              <a:t>
To securely share confidential information without detection.
</a:t>
            </a:r>
            <a:r>
              <a:rPr lang="en-US" sz="5600" b="1" dirty="0"/>
              <a:t>4.</a:t>
            </a:r>
            <a:r>
              <a:rPr lang="en-US" sz="5600" dirty="0"/>
              <a:t> </a:t>
            </a:r>
            <a:r>
              <a:rPr lang="en-US" sz="5600" b="1" i="1" dirty="0"/>
              <a:t>Corporate</a:t>
            </a:r>
            <a:r>
              <a:rPr lang="en-US" sz="5600" dirty="0"/>
              <a:t> </a:t>
            </a:r>
            <a:r>
              <a:rPr lang="en-US" sz="5600" b="1" i="1" dirty="0"/>
              <a:t>Organizations-</a:t>
            </a:r>
          </a:p>
          <a:p>
            <a:pPr marL="0" indent="0">
              <a:buNone/>
            </a:pPr>
            <a:r>
              <a:rPr lang="en-US" sz="5600" dirty="0"/>
              <a:t>To safeguard intellectual property, sensitive documents, and internal communications.
</a:t>
            </a:r>
            <a:r>
              <a:rPr lang="en-US" sz="5600" b="1" dirty="0"/>
              <a:t>5.</a:t>
            </a:r>
            <a:r>
              <a:rPr lang="en-US" sz="5600" dirty="0"/>
              <a:t> </a:t>
            </a:r>
            <a:r>
              <a:rPr lang="en-US" sz="5600" b="1" i="1" dirty="0"/>
              <a:t>Researchers</a:t>
            </a:r>
            <a:r>
              <a:rPr lang="en-US" sz="5600" dirty="0"/>
              <a:t> </a:t>
            </a:r>
            <a:r>
              <a:rPr lang="en-US" sz="5600" b="1" i="1" dirty="0"/>
              <a:t>and</a:t>
            </a:r>
            <a:r>
              <a:rPr lang="en-US" sz="5600" dirty="0"/>
              <a:t> </a:t>
            </a:r>
            <a:r>
              <a:rPr lang="en-US" sz="5600" b="1" i="1" dirty="0"/>
              <a:t>Academics-</a:t>
            </a:r>
            <a:r>
              <a:rPr lang="en-US" sz="5600" dirty="0"/>
              <a:t>
For secure data sharing and protecting research findings.
</a:t>
            </a:r>
            <a:r>
              <a:rPr lang="en-US" sz="5600" b="1" dirty="0"/>
              <a:t>6. </a:t>
            </a:r>
            <a:r>
              <a:rPr lang="en-US" sz="5600" b="1" i="1" dirty="0"/>
              <a:t>Digital</a:t>
            </a:r>
            <a:r>
              <a:rPr lang="en-US" sz="5600" b="1" dirty="0"/>
              <a:t> </a:t>
            </a:r>
            <a:r>
              <a:rPr lang="en-US" sz="5600" b="1" i="1" dirty="0"/>
              <a:t>Artists</a:t>
            </a:r>
            <a:r>
              <a:rPr lang="en-US" sz="5600" b="1" dirty="0"/>
              <a:t> </a:t>
            </a:r>
            <a:r>
              <a:rPr lang="en-US" sz="5600" b="1" i="1" dirty="0"/>
              <a:t>and</a:t>
            </a:r>
            <a:r>
              <a:rPr lang="en-US" sz="5600" b="1" dirty="0"/>
              <a:t> </a:t>
            </a:r>
            <a:r>
              <a:rPr lang="en-US" sz="5600" b="1" i="1" dirty="0"/>
              <a:t>Content</a:t>
            </a:r>
            <a:r>
              <a:rPr lang="en-US" sz="5600" b="1" dirty="0"/>
              <a:t> </a:t>
            </a:r>
            <a:r>
              <a:rPr lang="en-US" sz="5600" b="1" i="1" dirty="0"/>
              <a:t>Creators-</a:t>
            </a:r>
            <a:r>
              <a:rPr lang="en-US" sz="5600" dirty="0"/>
              <a:t>
To embed copyright information or digital signatures into their work.</a:t>
            </a:r>
          </a:p>
          <a:p>
            <a:pPr marL="342900" indent="-342900">
              <a:buAutoNum type="arabicPeriod"/>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Content Placeholder 7">
            <a:extLst>
              <a:ext uri="{FF2B5EF4-FFF2-40B4-BE49-F238E27FC236}">
                <a16:creationId xmlns:a16="http://schemas.microsoft.com/office/drawing/2014/main" id="{0257F37B-4147-B306-7B36-9BE3836C7BF6}"/>
              </a:ext>
            </a:extLst>
          </p:cNvPr>
          <p:cNvPicPr>
            <a:picLocks noGrp="1" noChangeAspect="1"/>
          </p:cNvPicPr>
          <p:nvPr>
            <p:ph idx="1"/>
          </p:nvPr>
        </p:nvPicPr>
        <p:blipFill>
          <a:blip r:embed="rId2"/>
          <a:stretch>
            <a:fillRect/>
          </a:stretch>
        </p:blipFill>
        <p:spPr>
          <a:xfrm>
            <a:off x="581192" y="1987166"/>
            <a:ext cx="5384361" cy="3457887"/>
          </a:xfrm>
        </p:spPr>
      </p:pic>
      <p:pic>
        <p:nvPicPr>
          <p:cNvPr id="9" name="Picture 8">
            <a:extLst>
              <a:ext uri="{FF2B5EF4-FFF2-40B4-BE49-F238E27FC236}">
                <a16:creationId xmlns:a16="http://schemas.microsoft.com/office/drawing/2014/main" id="{990139E5-2D5D-E0A9-43B1-9710282CCA2C}"/>
              </a:ext>
            </a:extLst>
          </p:cNvPr>
          <p:cNvPicPr>
            <a:picLocks noChangeAspect="1"/>
          </p:cNvPicPr>
          <p:nvPr/>
        </p:nvPicPr>
        <p:blipFill>
          <a:blip r:embed="rId3"/>
          <a:stretch>
            <a:fillRect/>
          </a:stretch>
        </p:blipFill>
        <p:spPr>
          <a:xfrm>
            <a:off x="6390494" y="1987166"/>
            <a:ext cx="5220314" cy="345788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92500" lnSpcReduction="10000"/>
          </a:bodyPr>
          <a:lstStyle/>
          <a:p>
            <a:pPr marL="0" indent="0">
              <a:buNone/>
            </a:pPr>
            <a:endParaRPr lang="en-US" dirty="0"/>
          </a:p>
          <a:p>
            <a:pPr marL="0" indent="0">
              <a:buNone/>
            </a:pPr>
            <a:r>
              <a:rPr lang="en-US" dirty="0"/>
              <a:t>Secure Data Hiding in Image Using Steganography, effectively addresses the challenge of safeguarding sensitive information by not only protecting the content but also concealing the existence of the communication itself. Traditional encryption methods often draw attention, making encrypted data a target for cyber-attacks. In contrast, this project leverages Least Significant Bit (LSB) steganography to discreetly embed secret messages within images, making detection by unauthorized users highly unlikely.
The developed system ensures imperceptibility, robustness, and efficiency, allowing users to securely hide and retrieve information without compromising image quality. Additionally, the simple interface makes it accessible to both technical and non-technical users, while the system remains flexible for future enhancements, such as adding encryption or supporting other media formats.
Overall, this project provides a practical and effective solution for covert communication, offering a valuable tool for cybersecurity professionals, organizations, and individuals seeking to protect sensitive information from unauthorized access and cyber threats.</a:t>
            </a:r>
          </a:p>
          <a:p>
            <a:pPr marL="0" indent="0">
              <a:buNone/>
            </a:pPr>
            <a:endParaRPr lang="en-US"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US" dirty="0"/>
              <a:t>•Make sure to check out readme file.</a:t>
            </a:r>
          </a:p>
          <a:p>
            <a:pPr marL="0" indent="0">
              <a:buNone/>
            </a:pPr>
            <a:r>
              <a:rPr lang="en-US" dirty="0"/>
              <a:t>•GITHUB LINK-</a:t>
            </a:r>
          </a:p>
          <a:p>
            <a:pPr marL="0" indent="0">
              <a:buNone/>
            </a:pPr>
            <a:r>
              <a:rPr lang="en-US" dirty="0">
                <a:hlinkClick r:id="rId2"/>
              </a:rPr>
              <a:t>https://github.com/CMohanraj-01/Mohan-C.git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88</Words>
  <Application>Microsoft Office PowerPoint</Application>
  <PresentationFormat>Widescreen</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MOGESWARI T</cp:lastModifiedBy>
  <cp:revision>27</cp:revision>
  <dcterms:created xsi:type="dcterms:W3CDTF">2021-05-26T16:50:10Z</dcterms:created>
  <dcterms:modified xsi:type="dcterms:W3CDTF">2025-02-25T18:02:40Z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