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6" r:id="rId13"/>
    <p:sldId id="267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599"/>
  </p:normalViewPr>
  <p:slideViewPr>
    <p:cSldViewPr snapToGrid="0" snapToObjects="1">
      <p:cViewPr varScale="1">
        <p:scale>
          <a:sx n="112" d="100"/>
          <a:sy n="112" d="100"/>
        </p:scale>
        <p:origin x="5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12/28/18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12/28/18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12/28/18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D3A7D84-533E-E04D-9CDD-C144278FB072}"/>
              </a:ext>
            </a:extLst>
          </p:cNvPr>
          <p:cNvSpPr txBox="1"/>
          <p:nvPr/>
        </p:nvSpPr>
        <p:spPr>
          <a:xfrm>
            <a:off x="3750983" y="483571"/>
            <a:ext cx="48519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latin typeface="Yuanti SC" panose="02010600040101010101" pitchFamily="2" charset="-122"/>
                <a:ea typeface="Yuanti SC" panose="02010600040101010101" pitchFamily="2" charset="-122"/>
              </a:rPr>
              <a:t>一致性哈希算法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A4DFCC49-7AE8-D945-BBDB-46D6098764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8447" y="1314568"/>
            <a:ext cx="5713052" cy="564252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05735B71-C68E-FC4B-B94C-C03CA47B3F7D}"/>
              </a:ext>
            </a:extLst>
          </p:cNvPr>
          <p:cNvSpPr txBox="1"/>
          <p:nvPr/>
        </p:nvSpPr>
        <p:spPr>
          <a:xfrm>
            <a:off x="9029700" y="6115050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b="1" dirty="0"/>
              <a:t>组员：张越，郭子阳</a:t>
            </a:r>
          </a:p>
        </p:txBody>
      </p:sp>
    </p:spTree>
    <p:extLst>
      <p:ext uri="{BB962C8B-B14F-4D97-AF65-F5344CB8AC3E}">
        <p14:creationId xmlns:p14="http://schemas.microsoft.com/office/powerpoint/2010/main" val="18771361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4D61A48-D260-FC42-AD64-67D3F366978E}"/>
              </a:ext>
            </a:extLst>
          </p:cNvPr>
          <p:cNvSpPr txBox="1"/>
          <p:nvPr/>
        </p:nvSpPr>
        <p:spPr>
          <a:xfrm>
            <a:off x="1657350" y="685800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 dirty="0"/>
              <a:t>举例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232B6C2-AB08-1F49-8DA5-808153535100}"/>
              </a:ext>
            </a:extLst>
          </p:cNvPr>
          <p:cNvSpPr txBox="1"/>
          <p:nvPr/>
        </p:nvSpPr>
        <p:spPr>
          <a:xfrm>
            <a:off x="2160051" y="1882623"/>
            <a:ext cx="8311660" cy="27517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kumimoji="1" lang="zh-CN" altLang="en-US" sz="2200" dirty="0"/>
              <a:t>例子模拟的情形是，有多台服务器，当一个客户端请求服务时，会使用一致性哈希算法找到一个服务器提供服务。</a:t>
            </a:r>
            <a:endParaRPr kumimoji="1" lang="en-US" altLang="zh-CN" sz="2200" dirty="0"/>
          </a:p>
          <a:p>
            <a:pPr>
              <a:lnSpc>
                <a:spcPts val="3000"/>
              </a:lnSpc>
            </a:pPr>
            <a:endParaRPr kumimoji="1" lang="en-US" altLang="zh-CN" sz="2200" dirty="0"/>
          </a:p>
          <a:p>
            <a:pPr>
              <a:lnSpc>
                <a:spcPts val="3000"/>
              </a:lnSpc>
            </a:pPr>
            <a:r>
              <a:rPr kumimoji="1" lang="zh-CN" altLang="en-US" sz="2200" dirty="0"/>
              <a:t>计算哈希使用的是</a:t>
            </a:r>
            <a:r>
              <a:rPr kumimoji="1" lang="en" altLang="zh-CN" sz="2200" dirty="0"/>
              <a:t>FNV1_32_HASH</a:t>
            </a:r>
            <a:r>
              <a:rPr kumimoji="1" lang="zh-CN" altLang="en" sz="2200" dirty="0"/>
              <a:t>算法</a:t>
            </a:r>
            <a:r>
              <a:rPr kumimoji="1" lang="zh-CN" altLang="en-US" sz="2200" dirty="0"/>
              <a:t>，输入值是服务器和客户端的</a:t>
            </a:r>
            <a:r>
              <a:rPr kumimoji="1" lang="en-US" altLang="zh-CN" sz="2200" dirty="0"/>
              <a:t>ip</a:t>
            </a:r>
            <a:r>
              <a:rPr kumimoji="1" lang="zh-CN" altLang="en-US" sz="2200" dirty="0"/>
              <a:t>。</a:t>
            </a:r>
            <a:endParaRPr kumimoji="1" lang="en-US" altLang="zh-CN" sz="2200" dirty="0"/>
          </a:p>
          <a:p>
            <a:pPr>
              <a:lnSpc>
                <a:spcPts val="3000"/>
              </a:lnSpc>
            </a:pPr>
            <a:endParaRPr kumimoji="1" lang="en-US" altLang="zh-CN" sz="2200" dirty="0"/>
          </a:p>
          <a:p>
            <a:pPr>
              <a:lnSpc>
                <a:spcPts val="3000"/>
              </a:lnSpc>
            </a:pPr>
            <a:r>
              <a:rPr kumimoji="1" lang="zh-CN" altLang="en-US" sz="2200" dirty="0"/>
              <a:t>每台服务器默认有</a:t>
            </a:r>
            <a:r>
              <a:rPr kumimoji="1" lang="en-US" altLang="zh-CN" sz="2200" dirty="0"/>
              <a:t>10</a:t>
            </a:r>
            <a:r>
              <a:rPr kumimoji="1" lang="zh-CN" altLang="en-US" sz="2200" dirty="0"/>
              <a:t>个虚拟节点。</a:t>
            </a:r>
          </a:p>
        </p:txBody>
      </p:sp>
    </p:spTree>
    <p:extLst>
      <p:ext uri="{BB962C8B-B14F-4D97-AF65-F5344CB8AC3E}">
        <p14:creationId xmlns:p14="http://schemas.microsoft.com/office/powerpoint/2010/main" val="25496690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75A06BE-ECAB-AF41-A08C-3FF55A162FB9}"/>
              </a:ext>
            </a:extLst>
          </p:cNvPr>
          <p:cNvSpPr txBox="1"/>
          <p:nvPr/>
        </p:nvSpPr>
        <p:spPr>
          <a:xfrm>
            <a:off x="1657350" y="685800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 dirty="0"/>
              <a:t>举例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912371E-4A89-6E4C-8FE2-8D7897CC9ED8}"/>
              </a:ext>
            </a:extLst>
          </p:cNvPr>
          <p:cNvSpPr/>
          <p:nvPr/>
        </p:nvSpPr>
        <p:spPr>
          <a:xfrm>
            <a:off x="1269097" y="1536284"/>
            <a:ext cx="10008503" cy="92333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D55FDE"/>
                </a:solidFill>
                <a:latin typeface="Menlo" panose="020B0609030804020204" pitchFamily="49" charset="0"/>
              </a:rPr>
              <a:t>private</a:t>
            </a:r>
            <a:r>
              <a:rPr lang="en" altLang="zh-CN" dirty="0">
                <a:solidFill>
                  <a:srgbClr val="EF596F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D55FDE"/>
                </a:solidFill>
                <a:latin typeface="Menlo" panose="020B0609030804020204" pitchFamily="49" charset="0"/>
              </a:rPr>
              <a:t>static</a:t>
            </a:r>
            <a:r>
              <a:rPr lang="en" altLang="zh-CN" dirty="0">
                <a:solidFill>
                  <a:srgbClr val="EF596F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E5C07B"/>
                </a:solidFill>
                <a:latin typeface="Menlo" panose="020B0609030804020204" pitchFamily="49" charset="0"/>
              </a:rPr>
              <a:t>LinkedList</a:t>
            </a:r>
            <a:r>
              <a:rPr lang="en" altLang="zh-CN" dirty="0">
                <a:solidFill>
                  <a:srgbClr val="EF596F"/>
                </a:solidFill>
                <a:latin typeface="Menlo" panose="020B0609030804020204" pitchFamily="49" charset="0"/>
              </a:rPr>
              <a:t>&lt;</a:t>
            </a:r>
            <a:r>
              <a:rPr lang="en" altLang="zh-CN" dirty="0">
                <a:solidFill>
                  <a:srgbClr val="BBBBBB"/>
                </a:solidFill>
                <a:latin typeface="Menlo" panose="020B0609030804020204" pitchFamily="49" charset="0"/>
              </a:rPr>
              <a:t>String</a:t>
            </a:r>
            <a:r>
              <a:rPr lang="en" altLang="zh-CN" dirty="0">
                <a:solidFill>
                  <a:srgbClr val="EF596F"/>
                </a:solidFill>
                <a:latin typeface="Menlo" panose="020B0609030804020204" pitchFamily="49" charset="0"/>
              </a:rPr>
              <a:t>&gt; realNodes </a:t>
            </a:r>
            <a:r>
              <a:rPr lang="en" altLang="zh-CN" dirty="0">
                <a:solidFill>
                  <a:srgbClr val="2BBAC5"/>
                </a:solidFill>
                <a:latin typeface="Menlo" panose="020B0609030804020204" pitchFamily="49" charset="0"/>
              </a:rPr>
              <a:t>=</a:t>
            </a:r>
            <a:r>
              <a:rPr lang="en" altLang="zh-CN" dirty="0">
                <a:solidFill>
                  <a:srgbClr val="EF596F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D55FDE"/>
                </a:solidFill>
                <a:latin typeface="Menlo" panose="020B0609030804020204" pitchFamily="49" charset="0"/>
              </a:rPr>
              <a:t>new</a:t>
            </a:r>
            <a:r>
              <a:rPr lang="en" altLang="zh-CN" dirty="0">
                <a:solidFill>
                  <a:srgbClr val="EF596F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E5C07B"/>
                </a:solidFill>
                <a:latin typeface="Menlo" panose="020B0609030804020204" pitchFamily="49" charset="0"/>
              </a:rPr>
              <a:t>LinkedList</a:t>
            </a:r>
            <a:r>
              <a:rPr lang="en" altLang="zh-CN" dirty="0">
                <a:solidFill>
                  <a:srgbClr val="EF596F"/>
                </a:solidFill>
                <a:latin typeface="Menlo" panose="020B0609030804020204" pitchFamily="49" charset="0"/>
              </a:rPr>
              <a:t>&lt;&gt;()</a:t>
            </a:r>
            <a:r>
              <a:rPr lang="en" altLang="zh-CN" dirty="0">
                <a:solidFill>
                  <a:srgbClr val="BBBBBB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D55FDE"/>
                </a:solidFill>
                <a:latin typeface="Menlo" panose="020B0609030804020204" pitchFamily="49" charset="0"/>
              </a:rPr>
              <a:t>private</a:t>
            </a:r>
            <a:r>
              <a:rPr lang="en" altLang="zh-CN" dirty="0">
                <a:solidFill>
                  <a:srgbClr val="EF596F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D55FDE"/>
                </a:solidFill>
                <a:latin typeface="Menlo" panose="020B0609030804020204" pitchFamily="49" charset="0"/>
              </a:rPr>
              <a:t>static</a:t>
            </a:r>
            <a:r>
              <a:rPr lang="en" altLang="zh-CN" dirty="0">
                <a:solidFill>
                  <a:srgbClr val="EF596F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E5C07B"/>
                </a:solidFill>
                <a:latin typeface="Menlo" panose="020B0609030804020204" pitchFamily="49" charset="0"/>
              </a:rPr>
              <a:t>TreeMap</a:t>
            </a:r>
            <a:r>
              <a:rPr lang="en" altLang="zh-CN" dirty="0">
                <a:solidFill>
                  <a:srgbClr val="EF596F"/>
                </a:solidFill>
                <a:latin typeface="Menlo" panose="020B0609030804020204" pitchFamily="49" charset="0"/>
              </a:rPr>
              <a:t>&lt;</a:t>
            </a:r>
            <a:r>
              <a:rPr lang="en" altLang="zh-CN" dirty="0">
                <a:solidFill>
                  <a:srgbClr val="BBBBBB"/>
                </a:solidFill>
                <a:latin typeface="Menlo" panose="020B0609030804020204" pitchFamily="49" charset="0"/>
              </a:rPr>
              <a:t>Integer,</a:t>
            </a:r>
            <a:r>
              <a:rPr lang="en" altLang="zh-CN" dirty="0">
                <a:solidFill>
                  <a:srgbClr val="EF596F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BBBBBB"/>
                </a:solidFill>
                <a:latin typeface="Menlo" panose="020B0609030804020204" pitchFamily="49" charset="0"/>
              </a:rPr>
              <a:t>String</a:t>
            </a:r>
            <a:r>
              <a:rPr lang="en" altLang="zh-CN" dirty="0">
                <a:solidFill>
                  <a:srgbClr val="EF596F"/>
                </a:solidFill>
                <a:latin typeface="Menlo" panose="020B0609030804020204" pitchFamily="49" charset="0"/>
              </a:rPr>
              <a:t>&gt; virtualNodes </a:t>
            </a:r>
            <a:r>
              <a:rPr lang="en" altLang="zh-CN" dirty="0">
                <a:solidFill>
                  <a:srgbClr val="2BBAC5"/>
                </a:solidFill>
                <a:latin typeface="Menlo" panose="020B0609030804020204" pitchFamily="49" charset="0"/>
              </a:rPr>
              <a:t>=</a:t>
            </a:r>
            <a:r>
              <a:rPr lang="en" altLang="zh-CN" dirty="0">
                <a:solidFill>
                  <a:srgbClr val="EF596F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D55FDE"/>
                </a:solidFill>
                <a:latin typeface="Menlo" panose="020B0609030804020204" pitchFamily="49" charset="0"/>
              </a:rPr>
              <a:t>new</a:t>
            </a:r>
            <a:r>
              <a:rPr lang="en" altLang="zh-CN" dirty="0">
                <a:solidFill>
                  <a:srgbClr val="EF596F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E5C07B"/>
                </a:solidFill>
                <a:latin typeface="Menlo" panose="020B0609030804020204" pitchFamily="49" charset="0"/>
              </a:rPr>
              <a:t>TreeMap</a:t>
            </a:r>
            <a:r>
              <a:rPr lang="en" altLang="zh-CN" dirty="0">
                <a:solidFill>
                  <a:srgbClr val="EF596F"/>
                </a:solidFill>
                <a:latin typeface="Menlo" panose="020B0609030804020204" pitchFamily="49" charset="0"/>
              </a:rPr>
              <a:t>&lt;&gt;()</a:t>
            </a:r>
            <a:r>
              <a:rPr lang="en" altLang="zh-CN" dirty="0">
                <a:solidFill>
                  <a:srgbClr val="BBBBBB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D55FDE"/>
                </a:solidFill>
                <a:latin typeface="Menlo" panose="020B0609030804020204" pitchFamily="49" charset="0"/>
              </a:rPr>
              <a:t>public</a:t>
            </a:r>
            <a:r>
              <a:rPr lang="en" altLang="zh-CN" dirty="0">
                <a:solidFill>
                  <a:srgbClr val="EF596F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D55FDE"/>
                </a:solidFill>
                <a:latin typeface="Menlo" panose="020B0609030804020204" pitchFamily="49" charset="0"/>
              </a:rPr>
              <a:t>static</a:t>
            </a:r>
            <a:r>
              <a:rPr lang="en" altLang="zh-CN" dirty="0">
                <a:solidFill>
                  <a:srgbClr val="EF596F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D55FDE"/>
                </a:solidFill>
                <a:latin typeface="Menlo" panose="020B0609030804020204" pitchFamily="49" charset="0"/>
              </a:rPr>
              <a:t>final</a:t>
            </a:r>
            <a:r>
              <a:rPr lang="en" altLang="zh-CN" dirty="0">
                <a:solidFill>
                  <a:srgbClr val="EF596F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D55FDE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EF596F"/>
                </a:solidFill>
                <a:latin typeface="Menlo" panose="020B0609030804020204" pitchFamily="49" charset="0"/>
              </a:rPr>
              <a:t> NUMBER_OF_VIRTUAL_NODES </a:t>
            </a:r>
            <a:r>
              <a:rPr lang="en" altLang="zh-CN" dirty="0">
                <a:solidFill>
                  <a:srgbClr val="2BBAC5"/>
                </a:solidFill>
                <a:latin typeface="Menlo" panose="020B0609030804020204" pitchFamily="49" charset="0"/>
              </a:rPr>
              <a:t>=</a:t>
            </a:r>
            <a:r>
              <a:rPr lang="en" altLang="zh-CN" dirty="0">
                <a:solidFill>
                  <a:srgbClr val="EF596F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D19A66"/>
                </a:solidFill>
                <a:latin typeface="Menlo" panose="020B0609030804020204" pitchFamily="49" charset="0"/>
              </a:rPr>
              <a:t>10</a:t>
            </a:r>
            <a:r>
              <a:rPr lang="en" altLang="zh-CN" dirty="0">
                <a:solidFill>
                  <a:srgbClr val="BBBBBB"/>
                </a:solidFill>
                <a:latin typeface="Menlo" panose="020B0609030804020204" pitchFamily="49" charset="0"/>
              </a:rPr>
              <a:t>;</a:t>
            </a:r>
            <a:endParaRPr lang="en" altLang="zh-CN" b="0" dirty="0">
              <a:solidFill>
                <a:srgbClr val="BBBBBB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7BA3FA8-C2BC-E846-861A-A87685805669}"/>
              </a:ext>
            </a:extLst>
          </p:cNvPr>
          <p:cNvSpPr txBox="1"/>
          <p:nvPr/>
        </p:nvSpPr>
        <p:spPr>
          <a:xfrm>
            <a:off x="1920535" y="2879085"/>
            <a:ext cx="8705626" cy="2370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kumimoji="1" lang="en-US" altLang="zh-CN" sz="2200" dirty="0"/>
              <a:t>realNodes</a:t>
            </a:r>
            <a:r>
              <a:rPr kumimoji="1" lang="zh-CN" altLang="en-US" sz="2200" dirty="0"/>
              <a:t>存储着实际节点的</a:t>
            </a:r>
            <a:r>
              <a:rPr kumimoji="1" lang="en-US" altLang="zh-CN" sz="2200" dirty="0"/>
              <a:t>ip</a:t>
            </a:r>
            <a:r>
              <a:rPr kumimoji="1" lang="zh-CN" altLang="en-US" sz="2200" dirty="0"/>
              <a:t>。</a:t>
            </a:r>
            <a:endParaRPr kumimoji="1" lang="en-US" altLang="zh-CN" sz="2200" dirty="0"/>
          </a:p>
          <a:p>
            <a:pPr>
              <a:lnSpc>
                <a:spcPts val="3000"/>
              </a:lnSpc>
            </a:pPr>
            <a:endParaRPr kumimoji="1" lang="en-US" altLang="zh-CN" sz="2200" dirty="0"/>
          </a:p>
          <a:p>
            <a:pPr>
              <a:lnSpc>
                <a:spcPts val="3000"/>
              </a:lnSpc>
            </a:pPr>
            <a:r>
              <a:rPr kumimoji="1" lang="en-US" altLang="zh-CN" sz="2200" dirty="0"/>
              <a:t>virtualNodes</a:t>
            </a:r>
            <a:r>
              <a:rPr kumimoji="1" lang="zh-CN" altLang="en-US" sz="2200" dirty="0"/>
              <a:t>存储着实际节点的序号和虚拟节点的哈希的对应关系。</a:t>
            </a:r>
            <a:r>
              <a:rPr kumimoji="1" lang="en-US" altLang="zh-CN" sz="2200" dirty="0"/>
              <a:t>TreeMap</a:t>
            </a:r>
            <a:r>
              <a:rPr kumimoji="1" lang="zh-CN" altLang="en-US" sz="2200" dirty="0"/>
              <a:t>会自动按照</a:t>
            </a:r>
            <a:r>
              <a:rPr kumimoji="1" lang="en-US" altLang="zh-CN" sz="2200" dirty="0"/>
              <a:t>key</a:t>
            </a:r>
            <a:r>
              <a:rPr kumimoji="1" lang="zh-CN" altLang="en-US" sz="2200" dirty="0"/>
              <a:t>的字典循序进行排序。</a:t>
            </a:r>
            <a:endParaRPr kumimoji="1" lang="en-US" altLang="zh-CN" sz="2200" dirty="0"/>
          </a:p>
          <a:p>
            <a:pPr>
              <a:lnSpc>
                <a:spcPts val="3000"/>
              </a:lnSpc>
            </a:pPr>
            <a:endParaRPr kumimoji="1" lang="en-US" altLang="zh-CN" sz="2200" dirty="0"/>
          </a:p>
          <a:p>
            <a:pPr>
              <a:lnSpc>
                <a:spcPts val="3000"/>
              </a:lnSpc>
            </a:pPr>
            <a:r>
              <a:rPr kumimoji="1" lang="en-US" altLang="zh-CN" sz="2200" dirty="0"/>
              <a:t>NUMBER_OF_VIRTUAL_NODES</a:t>
            </a:r>
            <a:r>
              <a:rPr kumimoji="1" lang="zh-CN" altLang="en-US" sz="2200" dirty="0"/>
              <a:t>是每个实际节点对应的虚拟节点个数。</a:t>
            </a:r>
          </a:p>
        </p:txBody>
      </p:sp>
    </p:spTree>
    <p:extLst>
      <p:ext uri="{BB962C8B-B14F-4D97-AF65-F5344CB8AC3E}">
        <p14:creationId xmlns:p14="http://schemas.microsoft.com/office/powerpoint/2010/main" val="18859016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777EC8D-5626-4241-AA73-088618AEBBF2}"/>
              </a:ext>
            </a:extLst>
          </p:cNvPr>
          <p:cNvSpPr txBox="1"/>
          <p:nvPr/>
        </p:nvSpPr>
        <p:spPr>
          <a:xfrm>
            <a:off x="1657350" y="685800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 dirty="0"/>
              <a:t>举例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34F9EA4-A21C-D84C-AD6D-7390697DD84B}"/>
              </a:ext>
            </a:extLst>
          </p:cNvPr>
          <p:cNvSpPr/>
          <p:nvPr/>
        </p:nvSpPr>
        <p:spPr>
          <a:xfrm>
            <a:off x="4783014" y="1310227"/>
            <a:ext cx="6916616" cy="499591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ts val="2400"/>
              </a:lnSpc>
            </a:pPr>
            <a:r>
              <a:rPr lang="en" altLang="zh-CN" dirty="0">
                <a:solidFill>
                  <a:srgbClr val="D55FDE"/>
                </a:solidFill>
                <a:latin typeface="Menlo" panose="020B0609030804020204" pitchFamily="49" charset="0"/>
              </a:rPr>
              <a:t>private</a:t>
            </a:r>
            <a:r>
              <a:rPr lang="en" altLang="zh-CN" dirty="0">
                <a:solidFill>
                  <a:srgbClr val="61AFEF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D55FDE"/>
                </a:solidFill>
                <a:latin typeface="Menlo" panose="020B0609030804020204" pitchFamily="49" charset="0"/>
              </a:rPr>
              <a:t>static</a:t>
            </a:r>
            <a:r>
              <a:rPr lang="en" altLang="zh-CN" dirty="0">
                <a:solidFill>
                  <a:srgbClr val="61AFEF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D55FDE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61AFEF"/>
                </a:solidFill>
                <a:latin typeface="Menlo" panose="020B0609030804020204" pitchFamily="49" charset="0"/>
              </a:rPr>
              <a:t> getHash</a:t>
            </a:r>
            <a:r>
              <a:rPr lang="en" altLang="zh-CN" dirty="0">
                <a:solidFill>
                  <a:srgbClr val="BBBBBB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E5C07B"/>
                </a:solidFill>
                <a:latin typeface="Menlo" panose="020B0609030804020204" pitchFamily="49" charset="0"/>
              </a:rPr>
              <a:t>String</a:t>
            </a:r>
            <a:r>
              <a:rPr lang="en" altLang="zh-CN" dirty="0">
                <a:solidFill>
                  <a:srgbClr val="BBBBBB"/>
                </a:solidFill>
                <a:latin typeface="Menlo" panose="020B0609030804020204" pitchFamily="49" charset="0"/>
              </a:rPr>
              <a:t> </a:t>
            </a:r>
            <a:r>
              <a:rPr lang="en" altLang="zh-CN" i="1" dirty="0">
                <a:solidFill>
                  <a:srgbClr val="EF596F"/>
                </a:solidFill>
                <a:latin typeface="Menlo" panose="020B0609030804020204" pitchFamily="49" charset="0"/>
              </a:rPr>
              <a:t>string</a:t>
            </a:r>
            <a:r>
              <a:rPr lang="en" altLang="zh-CN" dirty="0">
                <a:solidFill>
                  <a:srgbClr val="BBBBBB"/>
                </a:solidFill>
                <a:latin typeface="Menlo" panose="020B0609030804020204" pitchFamily="49" charset="0"/>
              </a:rPr>
              <a:t>)</a:t>
            </a:r>
            <a:r>
              <a:rPr lang="en" altLang="zh-CN" dirty="0">
                <a:solidFill>
                  <a:srgbClr val="61AFEF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BBBBBB"/>
                </a:solidFill>
                <a:latin typeface="Menlo" panose="020B0609030804020204" pitchFamily="49" charset="0"/>
              </a:rPr>
              <a:t>{</a:t>
            </a:r>
          </a:p>
          <a:p>
            <a:pPr>
              <a:lnSpc>
                <a:spcPts val="2400"/>
              </a:lnSpc>
            </a:pPr>
            <a:r>
              <a:rPr lang="en" altLang="zh-CN" dirty="0">
                <a:solidFill>
                  <a:srgbClr val="D55FDE"/>
                </a:solidFill>
                <a:latin typeface="Menlo" panose="020B0609030804020204" pitchFamily="49" charset="0"/>
              </a:rPr>
              <a:t>	final</a:t>
            </a:r>
            <a:r>
              <a:rPr lang="en" altLang="zh-CN" dirty="0">
                <a:solidFill>
                  <a:srgbClr val="BBBBBB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D55FDE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BBBBBB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EF596F"/>
                </a:solidFill>
                <a:latin typeface="Menlo" panose="020B0609030804020204" pitchFamily="49" charset="0"/>
              </a:rPr>
              <a:t>p</a:t>
            </a:r>
            <a:r>
              <a:rPr lang="en" altLang="zh-CN" dirty="0">
                <a:solidFill>
                  <a:srgbClr val="BBBBBB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2BBAC5"/>
                </a:solidFill>
                <a:latin typeface="Menlo" panose="020B0609030804020204" pitchFamily="49" charset="0"/>
              </a:rPr>
              <a:t>=</a:t>
            </a:r>
            <a:r>
              <a:rPr lang="en" altLang="zh-CN" dirty="0">
                <a:solidFill>
                  <a:srgbClr val="BBBBBB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D19A66"/>
                </a:solidFill>
                <a:latin typeface="Menlo" panose="020B0609030804020204" pitchFamily="49" charset="0"/>
              </a:rPr>
              <a:t>16777619</a:t>
            </a:r>
            <a:r>
              <a:rPr lang="en" altLang="zh-CN" dirty="0">
                <a:solidFill>
                  <a:srgbClr val="BBBBBB"/>
                </a:solidFill>
                <a:latin typeface="Menlo" panose="020B0609030804020204" pitchFamily="49" charset="0"/>
              </a:rPr>
              <a:t>;</a:t>
            </a:r>
          </a:p>
          <a:p>
            <a:pPr>
              <a:lnSpc>
                <a:spcPts val="2400"/>
              </a:lnSpc>
            </a:pPr>
            <a:r>
              <a:rPr lang="en" altLang="zh-CN" dirty="0">
                <a:solidFill>
                  <a:srgbClr val="D55FDE"/>
                </a:solidFill>
                <a:latin typeface="Menlo" panose="020B0609030804020204" pitchFamily="49" charset="0"/>
              </a:rPr>
              <a:t>	int</a:t>
            </a:r>
            <a:r>
              <a:rPr lang="en" altLang="zh-CN" dirty="0">
                <a:solidFill>
                  <a:srgbClr val="BBBBBB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EF596F"/>
                </a:solidFill>
                <a:latin typeface="Menlo" panose="020B0609030804020204" pitchFamily="49" charset="0"/>
              </a:rPr>
              <a:t>hash</a:t>
            </a:r>
            <a:r>
              <a:rPr lang="en" altLang="zh-CN" dirty="0">
                <a:solidFill>
                  <a:srgbClr val="BBBBBB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2BBAC5"/>
                </a:solidFill>
                <a:latin typeface="Menlo" panose="020B0609030804020204" pitchFamily="49" charset="0"/>
              </a:rPr>
              <a:t>=</a:t>
            </a:r>
            <a:r>
              <a:rPr lang="en" altLang="zh-CN" dirty="0">
                <a:solidFill>
                  <a:srgbClr val="BBBBBB"/>
                </a:solidFill>
                <a:latin typeface="Menlo" panose="020B0609030804020204" pitchFamily="49" charset="0"/>
              </a:rPr>
              <a:t> (</a:t>
            </a:r>
            <a:r>
              <a:rPr lang="en" altLang="zh-CN" dirty="0">
                <a:solidFill>
                  <a:srgbClr val="D55FDE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BBBBBB"/>
                </a:solidFill>
                <a:latin typeface="Menlo" panose="020B0609030804020204" pitchFamily="49" charset="0"/>
              </a:rPr>
              <a:t>)</a:t>
            </a:r>
            <a:r>
              <a:rPr lang="en" altLang="zh-CN" dirty="0">
                <a:solidFill>
                  <a:srgbClr val="D19A66"/>
                </a:solidFill>
                <a:latin typeface="Menlo" panose="020B0609030804020204" pitchFamily="49" charset="0"/>
              </a:rPr>
              <a:t>2166136261L</a:t>
            </a:r>
            <a:r>
              <a:rPr lang="en" altLang="zh-CN" dirty="0">
                <a:solidFill>
                  <a:srgbClr val="BBBBBB"/>
                </a:solidFill>
                <a:latin typeface="Menlo" panose="020B0609030804020204" pitchFamily="49" charset="0"/>
              </a:rPr>
              <a:t>;</a:t>
            </a:r>
          </a:p>
          <a:p>
            <a:pPr>
              <a:lnSpc>
                <a:spcPts val="2400"/>
              </a:lnSpc>
            </a:pPr>
            <a:r>
              <a:rPr lang="en" altLang="zh-CN" dirty="0">
                <a:solidFill>
                  <a:srgbClr val="D55FDE"/>
                </a:solidFill>
                <a:latin typeface="Menlo" panose="020B0609030804020204" pitchFamily="49" charset="0"/>
              </a:rPr>
              <a:t>	for</a:t>
            </a:r>
            <a:r>
              <a:rPr lang="en" altLang="zh-CN" dirty="0">
                <a:solidFill>
                  <a:srgbClr val="BBBBBB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D55FDE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BBBBBB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EF596F"/>
                </a:solidFill>
                <a:latin typeface="Menlo" panose="020B0609030804020204" pitchFamily="49" charset="0"/>
              </a:rPr>
              <a:t>i</a:t>
            </a:r>
            <a:r>
              <a:rPr lang="en" altLang="zh-CN" dirty="0">
                <a:solidFill>
                  <a:srgbClr val="BBBBBB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2BBAC5"/>
                </a:solidFill>
                <a:latin typeface="Menlo" panose="020B0609030804020204" pitchFamily="49" charset="0"/>
              </a:rPr>
              <a:t>=</a:t>
            </a:r>
            <a:r>
              <a:rPr lang="en" altLang="zh-CN" dirty="0">
                <a:solidFill>
                  <a:srgbClr val="BBBBBB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D19A66"/>
                </a:solidFill>
                <a:latin typeface="Menlo" panose="020B0609030804020204" pitchFamily="49" charset="0"/>
              </a:rPr>
              <a:t>0</a:t>
            </a:r>
            <a:r>
              <a:rPr lang="en" altLang="zh-CN" dirty="0">
                <a:solidFill>
                  <a:srgbClr val="BBBBBB"/>
                </a:solidFill>
                <a:latin typeface="Menlo" panose="020B0609030804020204" pitchFamily="49" charset="0"/>
              </a:rPr>
              <a:t>; i </a:t>
            </a:r>
            <a:r>
              <a:rPr lang="en" altLang="zh-CN" dirty="0">
                <a:solidFill>
                  <a:srgbClr val="2BBAC5"/>
                </a:solidFill>
                <a:latin typeface="Menlo" panose="020B0609030804020204" pitchFamily="49" charset="0"/>
              </a:rPr>
              <a:t>&lt;</a:t>
            </a:r>
            <a:r>
              <a:rPr lang="en" altLang="zh-CN" dirty="0">
                <a:solidFill>
                  <a:srgbClr val="BBBBBB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EF596F"/>
                </a:solidFill>
                <a:latin typeface="Menlo" panose="020B0609030804020204" pitchFamily="49" charset="0"/>
              </a:rPr>
              <a:t>string</a:t>
            </a:r>
            <a:r>
              <a:rPr lang="en" altLang="zh-CN" dirty="0">
                <a:solidFill>
                  <a:srgbClr val="BBBBBB"/>
                </a:solidFill>
                <a:latin typeface="Menlo" panose="020B0609030804020204" pitchFamily="49" charset="0"/>
              </a:rPr>
              <a:t>.</a:t>
            </a:r>
            <a:r>
              <a:rPr lang="en" altLang="zh-CN" dirty="0">
                <a:solidFill>
                  <a:srgbClr val="61AFEF"/>
                </a:solidFill>
                <a:latin typeface="Menlo" panose="020B0609030804020204" pitchFamily="49" charset="0"/>
              </a:rPr>
              <a:t>length</a:t>
            </a:r>
            <a:r>
              <a:rPr lang="en" altLang="zh-CN" dirty="0">
                <a:solidFill>
                  <a:srgbClr val="BBBBBB"/>
                </a:solidFill>
                <a:latin typeface="Menlo" panose="020B0609030804020204" pitchFamily="49" charset="0"/>
              </a:rPr>
              <a:t>(); i ++) {</a:t>
            </a:r>
          </a:p>
          <a:p>
            <a:pPr>
              <a:lnSpc>
                <a:spcPts val="2400"/>
              </a:lnSpc>
            </a:pPr>
            <a:r>
              <a:rPr lang="en" altLang="zh-CN" dirty="0">
                <a:solidFill>
                  <a:srgbClr val="BBBBBB"/>
                </a:solidFill>
                <a:latin typeface="Menlo" panose="020B0609030804020204" pitchFamily="49" charset="0"/>
              </a:rPr>
              <a:t>		hash </a:t>
            </a:r>
            <a:r>
              <a:rPr lang="en" altLang="zh-CN" dirty="0">
                <a:solidFill>
                  <a:srgbClr val="2BBAC5"/>
                </a:solidFill>
                <a:latin typeface="Menlo" panose="020B0609030804020204" pitchFamily="49" charset="0"/>
              </a:rPr>
              <a:t>=</a:t>
            </a:r>
            <a:r>
              <a:rPr lang="en" altLang="zh-CN" dirty="0">
                <a:solidFill>
                  <a:srgbClr val="BBBBBB"/>
                </a:solidFill>
                <a:latin typeface="Menlo" panose="020B0609030804020204" pitchFamily="49" charset="0"/>
              </a:rPr>
              <a:t> (hash </a:t>
            </a:r>
            <a:r>
              <a:rPr lang="en" altLang="zh-CN" dirty="0">
                <a:solidFill>
                  <a:srgbClr val="2BBAC5"/>
                </a:solidFill>
                <a:latin typeface="Menlo" panose="020B0609030804020204" pitchFamily="49" charset="0"/>
              </a:rPr>
              <a:t>^</a:t>
            </a:r>
            <a:r>
              <a:rPr lang="en" altLang="zh-CN" dirty="0">
                <a:solidFill>
                  <a:srgbClr val="BBBBBB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EF596F"/>
                </a:solidFill>
                <a:latin typeface="Menlo" panose="020B0609030804020204" pitchFamily="49" charset="0"/>
              </a:rPr>
              <a:t>string</a:t>
            </a:r>
            <a:r>
              <a:rPr lang="en" altLang="zh-CN" dirty="0">
                <a:solidFill>
                  <a:srgbClr val="BBBBBB"/>
                </a:solidFill>
                <a:latin typeface="Menlo" panose="020B0609030804020204" pitchFamily="49" charset="0"/>
              </a:rPr>
              <a:t>.</a:t>
            </a:r>
            <a:r>
              <a:rPr lang="en" altLang="zh-CN" dirty="0">
                <a:solidFill>
                  <a:srgbClr val="61AFEF"/>
                </a:solidFill>
                <a:latin typeface="Menlo" panose="020B0609030804020204" pitchFamily="49" charset="0"/>
              </a:rPr>
              <a:t>charAt</a:t>
            </a:r>
            <a:r>
              <a:rPr lang="en" altLang="zh-CN" dirty="0">
                <a:solidFill>
                  <a:srgbClr val="BBBBBB"/>
                </a:solidFill>
                <a:latin typeface="Menlo" panose="020B0609030804020204" pitchFamily="49" charset="0"/>
              </a:rPr>
              <a:t>(i)) </a:t>
            </a:r>
            <a:r>
              <a:rPr lang="en" altLang="zh-CN" dirty="0">
                <a:solidFill>
                  <a:srgbClr val="2BBAC5"/>
                </a:solidFill>
                <a:latin typeface="Menlo" panose="020B0609030804020204" pitchFamily="49" charset="0"/>
              </a:rPr>
              <a:t>*</a:t>
            </a:r>
            <a:r>
              <a:rPr lang="en" altLang="zh-CN" dirty="0">
                <a:solidFill>
                  <a:srgbClr val="BBBBBB"/>
                </a:solidFill>
                <a:latin typeface="Menlo" panose="020B0609030804020204" pitchFamily="49" charset="0"/>
              </a:rPr>
              <a:t> p;</a:t>
            </a:r>
          </a:p>
          <a:p>
            <a:pPr>
              <a:lnSpc>
                <a:spcPts val="2400"/>
              </a:lnSpc>
            </a:pPr>
            <a:r>
              <a:rPr lang="en" altLang="zh-CN" dirty="0">
                <a:solidFill>
                  <a:srgbClr val="BBBBBB"/>
                </a:solidFill>
                <a:latin typeface="Menlo" panose="020B0609030804020204" pitchFamily="49" charset="0"/>
              </a:rPr>
              <a:t>	}</a:t>
            </a:r>
          </a:p>
          <a:p>
            <a:pPr>
              <a:lnSpc>
                <a:spcPts val="2400"/>
              </a:lnSpc>
            </a:pPr>
            <a:r>
              <a:rPr lang="en" altLang="zh-CN" dirty="0">
                <a:solidFill>
                  <a:srgbClr val="BBBBBB"/>
                </a:solidFill>
                <a:latin typeface="Menlo" panose="020B0609030804020204" pitchFamily="49" charset="0"/>
              </a:rPr>
              <a:t>	hash </a:t>
            </a:r>
            <a:r>
              <a:rPr lang="en" altLang="zh-CN" dirty="0">
                <a:solidFill>
                  <a:srgbClr val="2BBAC5"/>
                </a:solidFill>
                <a:latin typeface="Menlo" panose="020B0609030804020204" pitchFamily="49" charset="0"/>
              </a:rPr>
              <a:t>+=</a:t>
            </a:r>
            <a:r>
              <a:rPr lang="en" altLang="zh-CN" dirty="0">
                <a:solidFill>
                  <a:srgbClr val="BBBBBB"/>
                </a:solidFill>
                <a:latin typeface="Menlo" panose="020B0609030804020204" pitchFamily="49" charset="0"/>
              </a:rPr>
              <a:t> hash </a:t>
            </a:r>
            <a:r>
              <a:rPr lang="en" altLang="zh-CN" dirty="0">
                <a:solidFill>
                  <a:srgbClr val="2BBAC5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BBBBBB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D19A66"/>
                </a:solidFill>
                <a:latin typeface="Menlo" panose="020B0609030804020204" pitchFamily="49" charset="0"/>
              </a:rPr>
              <a:t>13</a:t>
            </a:r>
            <a:r>
              <a:rPr lang="en" altLang="zh-CN" dirty="0">
                <a:solidFill>
                  <a:srgbClr val="BBBBBB"/>
                </a:solidFill>
                <a:latin typeface="Menlo" panose="020B0609030804020204" pitchFamily="49" charset="0"/>
              </a:rPr>
              <a:t>;</a:t>
            </a:r>
          </a:p>
          <a:p>
            <a:pPr>
              <a:lnSpc>
                <a:spcPts val="2400"/>
              </a:lnSpc>
            </a:pPr>
            <a:r>
              <a:rPr lang="en" altLang="zh-CN" dirty="0">
                <a:solidFill>
                  <a:srgbClr val="BBBBBB"/>
                </a:solidFill>
                <a:latin typeface="Menlo" panose="020B0609030804020204" pitchFamily="49" charset="0"/>
              </a:rPr>
              <a:t>	hash </a:t>
            </a:r>
            <a:r>
              <a:rPr lang="en" altLang="zh-CN" dirty="0">
                <a:solidFill>
                  <a:srgbClr val="2BBAC5"/>
                </a:solidFill>
                <a:latin typeface="Menlo" panose="020B0609030804020204" pitchFamily="49" charset="0"/>
              </a:rPr>
              <a:t>^=</a:t>
            </a:r>
            <a:r>
              <a:rPr lang="en" altLang="zh-CN" dirty="0">
                <a:solidFill>
                  <a:srgbClr val="BBBBBB"/>
                </a:solidFill>
                <a:latin typeface="Menlo" panose="020B0609030804020204" pitchFamily="49" charset="0"/>
              </a:rPr>
              <a:t> hash </a:t>
            </a:r>
            <a:r>
              <a:rPr lang="en" altLang="zh-CN" dirty="0">
                <a:solidFill>
                  <a:srgbClr val="2BBAC5"/>
                </a:solidFill>
                <a:latin typeface="Menlo" panose="020B0609030804020204" pitchFamily="49" charset="0"/>
              </a:rPr>
              <a:t>&gt;&gt;</a:t>
            </a:r>
            <a:r>
              <a:rPr lang="en" altLang="zh-CN" dirty="0">
                <a:solidFill>
                  <a:srgbClr val="BBBBBB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D19A66"/>
                </a:solidFill>
                <a:latin typeface="Menlo" panose="020B0609030804020204" pitchFamily="49" charset="0"/>
              </a:rPr>
              <a:t>7</a:t>
            </a:r>
            <a:r>
              <a:rPr lang="en" altLang="zh-CN" dirty="0">
                <a:solidFill>
                  <a:srgbClr val="BBBBBB"/>
                </a:solidFill>
                <a:latin typeface="Menlo" panose="020B0609030804020204" pitchFamily="49" charset="0"/>
              </a:rPr>
              <a:t>;</a:t>
            </a:r>
          </a:p>
          <a:p>
            <a:pPr>
              <a:lnSpc>
                <a:spcPts val="2400"/>
              </a:lnSpc>
            </a:pPr>
            <a:r>
              <a:rPr lang="en" altLang="zh-CN" dirty="0">
                <a:solidFill>
                  <a:srgbClr val="BBBBBB"/>
                </a:solidFill>
                <a:latin typeface="Menlo" panose="020B0609030804020204" pitchFamily="49" charset="0"/>
              </a:rPr>
              <a:t>	hash </a:t>
            </a:r>
            <a:r>
              <a:rPr lang="en" altLang="zh-CN" dirty="0">
                <a:solidFill>
                  <a:srgbClr val="2BBAC5"/>
                </a:solidFill>
                <a:latin typeface="Menlo" panose="020B0609030804020204" pitchFamily="49" charset="0"/>
              </a:rPr>
              <a:t>+=</a:t>
            </a:r>
            <a:r>
              <a:rPr lang="en" altLang="zh-CN" dirty="0">
                <a:solidFill>
                  <a:srgbClr val="BBBBBB"/>
                </a:solidFill>
                <a:latin typeface="Menlo" panose="020B0609030804020204" pitchFamily="49" charset="0"/>
              </a:rPr>
              <a:t> hash </a:t>
            </a:r>
            <a:r>
              <a:rPr lang="en" altLang="zh-CN" dirty="0">
                <a:solidFill>
                  <a:srgbClr val="2BBAC5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BBBBBB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D19A66"/>
                </a:solidFill>
                <a:latin typeface="Menlo" panose="020B0609030804020204" pitchFamily="49" charset="0"/>
              </a:rPr>
              <a:t>3</a:t>
            </a:r>
            <a:r>
              <a:rPr lang="en" altLang="zh-CN" dirty="0">
                <a:solidFill>
                  <a:srgbClr val="BBBBBB"/>
                </a:solidFill>
                <a:latin typeface="Menlo" panose="020B0609030804020204" pitchFamily="49" charset="0"/>
              </a:rPr>
              <a:t>;</a:t>
            </a:r>
          </a:p>
          <a:p>
            <a:pPr>
              <a:lnSpc>
                <a:spcPts val="2400"/>
              </a:lnSpc>
            </a:pPr>
            <a:r>
              <a:rPr lang="en" altLang="zh-CN" dirty="0">
                <a:solidFill>
                  <a:srgbClr val="BBBBBB"/>
                </a:solidFill>
                <a:latin typeface="Menlo" panose="020B0609030804020204" pitchFamily="49" charset="0"/>
              </a:rPr>
              <a:t>	hash </a:t>
            </a:r>
            <a:r>
              <a:rPr lang="en" altLang="zh-CN" dirty="0">
                <a:solidFill>
                  <a:srgbClr val="2BBAC5"/>
                </a:solidFill>
                <a:latin typeface="Menlo" panose="020B0609030804020204" pitchFamily="49" charset="0"/>
              </a:rPr>
              <a:t>^=</a:t>
            </a:r>
            <a:r>
              <a:rPr lang="en" altLang="zh-CN" dirty="0">
                <a:solidFill>
                  <a:srgbClr val="BBBBBB"/>
                </a:solidFill>
                <a:latin typeface="Menlo" panose="020B0609030804020204" pitchFamily="49" charset="0"/>
              </a:rPr>
              <a:t> hash </a:t>
            </a:r>
            <a:r>
              <a:rPr lang="en" altLang="zh-CN" dirty="0">
                <a:solidFill>
                  <a:srgbClr val="2BBAC5"/>
                </a:solidFill>
                <a:latin typeface="Menlo" panose="020B0609030804020204" pitchFamily="49" charset="0"/>
              </a:rPr>
              <a:t>&gt;&gt;</a:t>
            </a:r>
            <a:r>
              <a:rPr lang="en" altLang="zh-CN" dirty="0">
                <a:solidFill>
                  <a:srgbClr val="BBBBBB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D19A66"/>
                </a:solidFill>
                <a:latin typeface="Menlo" panose="020B0609030804020204" pitchFamily="49" charset="0"/>
              </a:rPr>
              <a:t>17</a:t>
            </a:r>
            <a:r>
              <a:rPr lang="en" altLang="zh-CN" dirty="0">
                <a:solidFill>
                  <a:srgbClr val="BBBBBB"/>
                </a:solidFill>
                <a:latin typeface="Menlo" panose="020B0609030804020204" pitchFamily="49" charset="0"/>
              </a:rPr>
              <a:t>;</a:t>
            </a:r>
          </a:p>
          <a:p>
            <a:pPr>
              <a:lnSpc>
                <a:spcPts val="2400"/>
              </a:lnSpc>
            </a:pPr>
            <a:r>
              <a:rPr lang="en" altLang="zh-CN" dirty="0">
                <a:solidFill>
                  <a:srgbClr val="BBBBBB"/>
                </a:solidFill>
                <a:latin typeface="Menlo" panose="020B0609030804020204" pitchFamily="49" charset="0"/>
              </a:rPr>
              <a:t>	hash </a:t>
            </a:r>
            <a:r>
              <a:rPr lang="en" altLang="zh-CN" dirty="0">
                <a:solidFill>
                  <a:srgbClr val="2BBAC5"/>
                </a:solidFill>
                <a:latin typeface="Menlo" panose="020B0609030804020204" pitchFamily="49" charset="0"/>
              </a:rPr>
              <a:t>+=</a:t>
            </a:r>
            <a:r>
              <a:rPr lang="en" altLang="zh-CN" dirty="0">
                <a:solidFill>
                  <a:srgbClr val="BBBBBB"/>
                </a:solidFill>
                <a:latin typeface="Menlo" panose="020B0609030804020204" pitchFamily="49" charset="0"/>
              </a:rPr>
              <a:t> hash </a:t>
            </a:r>
            <a:r>
              <a:rPr lang="en" altLang="zh-CN" dirty="0">
                <a:solidFill>
                  <a:srgbClr val="2BBAC5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BBBBBB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D19A66"/>
                </a:solidFill>
                <a:latin typeface="Menlo" panose="020B0609030804020204" pitchFamily="49" charset="0"/>
              </a:rPr>
              <a:t>5</a:t>
            </a:r>
            <a:r>
              <a:rPr lang="en" altLang="zh-CN" dirty="0">
                <a:solidFill>
                  <a:srgbClr val="BBBBBB"/>
                </a:solidFill>
                <a:latin typeface="Menlo" panose="020B0609030804020204" pitchFamily="49" charset="0"/>
              </a:rPr>
              <a:t>;</a:t>
            </a:r>
          </a:p>
          <a:p>
            <a:pPr>
              <a:lnSpc>
                <a:spcPts val="2400"/>
              </a:lnSpc>
            </a:pPr>
            <a:r>
              <a:rPr lang="en" altLang="zh-CN" dirty="0">
                <a:solidFill>
                  <a:srgbClr val="D55FDE"/>
                </a:solidFill>
                <a:latin typeface="Menlo" panose="020B0609030804020204" pitchFamily="49" charset="0"/>
              </a:rPr>
              <a:t>	if</a:t>
            </a:r>
            <a:r>
              <a:rPr lang="en" altLang="zh-CN" dirty="0">
                <a:solidFill>
                  <a:srgbClr val="BBBBBB"/>
                </a:solidFill>
                <a:latin typeface="Menlo" panose="020B0609030804020204" pitchFamily="49" charset="0"/>
              </a:rPr>
              <a:t>(hash </a:t>
            </a:r>
            <a:r>
              <a:rPr lang="en" altLang="zh-CN" dirty="0">
                <a:solidFill>
                  <a:srgbClr val="2BBAC5"/>
                </a:solidFill>
                <a:latin typeface="Menlo" panose="020B0609030804020204" pitchFamily="49" charset="0"/>
              </a:rPr>
              <a:t>&lt;</a:t>
            </a:r>
            <a:r>
              <a:rPr lang="en" altLang="zh-CN" dirty="0">
                <a:solidFill>
                  <a:srgbClr val="BBBBBB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D19A66"/>
                </a:solidFill>
                <a:latin typeface="Menlo" panose="020B0609030804020204" pitchFamily="49" charset="0"/>
              </a:rPr>
              <a:t>0</a:t>
            </a:r>
            <a:r>
              <a:rPr lang="en" altLang="zh-CN" dirty="0">
                <a:solidFill>
                  <a:srgbClr val="BBBBBB"/>
                </a:solidFill>
                <a:latin typeface="Menlo" panose="020B0609030804020204" pitchFamily="49" charset="0"/>
              </a:rPr>
              <a:t>) {</a:t>
            </a:r>
          </a:p>
          <a:p>
            <a:pPr>
              <a:lnSpc>
                <a:spcPts val="2400"/>
              </a:lnSpc>
            </a:pPr>
            <a:r>
              <a:rPr lang="en" altLang="zh-CN" dirty="0">
                <a:solidFill>
                  <a:srgbClr val="BBBBBB"/>
                </a:solidFill>
                <a:latin typeface="Menlo" panose="020B0609030804020204" pitchFamily="49" charset="0"/>
              </a:rPr>
              <a:t>		hash </a:t>
            </a:r>
            <a:r>
              <a:rPr lang="en" altLang="zh-CN" dirty="0">
                <a:solidFill>
                  <a:srgbClr val="2BBAC5"/>
                </a:solidFill>
                <a:latin typeface="Menlo" panose="020B0609030804020204" pitchFamily="49" charset="0"/>
              </a:rPr>
              <a:t>=</a:t>
            </a:r>
            <a:r>
              <a:rPr lang="en" altLang="zh-CN" dirty="0">
                <a:solidFill>
                  <a:srgbClr val="BBBBBB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EF596F"/>
                </a:solidFill>
                <a:latin typeface="Menlo" panose="020B0609030804020204" pitchFamily="49" charset="0"/>
              </a:rPr>
              <a:t>Math</a:t>
            </a:r>
            <a:r>
              <a:rPr lang="en" altLang="zh-CN" dirty="0">
                <a:solidFill>
                  <a:srgbClr val="BBBBBB"/>
                </a:solidFill>
                <a:latin typeface="Menlo" panose="020B0609030804020204" pitchFamily="49" charset="0"/>
              </a:rPr>
              <a:t>.</a:t>
            </a:r>
            <a:r>
              <a:rPr lang="en" altLang="zh-CN" dirty="0">
                <a:solidFill>
                  <a:srgbClr val="61AFEF"/>
                </a:solidFill>
                <a:latin typeface="Menlo" panose="020B0609030804020204" pitchFamily="49" charset="0"/>
              </a:rPr>
              <a:t>abs</a:t>
            </a:r>
            <a:r>
              <a:rPr lang="en" altLang="zh-CN" dirty="0">
                <a:solidFill>
                  <a:srgbClr val="BBBBBB"/>
                </a:solidFill>
                <a:latin typeface="Menlo" panose="020B0609030804020204" pitchFamily="49" charset="0"/>
              </a:rPr>
              <a:t>(hash);</a:t>
            </a:r>
          </a:p>
          <a:p>
            <a:pPr>
              <a:lnSpc>
                <a:spcPts val="2400"/>
              </a:lnSpc>
            </a:pPr>
            <a:r>
              <a:rPr lang="en" altLang="zh-CN" dirty="0">
                <a:solidFill>
                  <a:srgbClr val="BBBBBB"/>
                </a:solidFill>
                <a:latin typeface="Menlo" panose="020B0609030804020204" pitchFamily="49" charset="0"/>
              </a:rPr>
              <a:t>	}</a:t>
            </a:r>
          </a:p>
          <a:p>
            <a:pPr>
              <a:lnSpc>
                <a:spcPts val="2400"/>
              </a:lnSpc>
            </a:pPr>
            <a:r>
              <a:rPr lang="en" altLang="zh-CN" dirty="0">
                <a:solidFill>
                  <a:srgbClr val="D55FDE"/>
                </a:solidFill>
                <a:latin typeface="Menlo" panose="020B0609030804020204" pitchFamily="49" charset="0"/>
              </a:rPr>
              <a:t>	return</a:t>
            </a:r>
            <a:r>
              <a:rPr lang="en" altLang="zh-CN" dirty="0">
                <a:solidFill>
                  <a:srgbClr val="BBBBBB"/>
                </a:solidFill>
                <a:latin typeface="Menlo" panose="020B0609030804020204" pitchFamily="49" charset="0"/>
              </a:rPr>
              <a:t> hash;</a:t>
            </a:r>
          </a:p>
          <a:p>
            <a:pPr>
              <a:lnSpc>
                <a:spcPts val="2400"/>
              </a:lnSpc>
            </a:pPr>
            <a:r>
              <a:rPr lang="en" altLang="zh-CN" dirty="0">
                <a:solidFill>
                  <a:srgbClr val="BBBBBB"/>
                </a:solidFill>
                <a:latin typeface="Menlo" panose="020B0609030804020204" pitchFamily="49" charset="0"/>
              </a:rPr>
              <a:t>}</a:t>
            </a:r>
            <a:endParaRPr lang="en" altLang="zh-CN" b="0" dirty="0">
              <a:solidFill>
                <a:srgbClr val="BBBBBB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6963904-0E0E-8B4D-921A-80C93ECD4E07}"/>
              </a:ext>
            </a:extLst>
          </p:cNvPr>
          <p:cNvSpPr txBox="1"/>
          <p:nvPr/>
        </p:nvSpPr>
        <p:spPr>
          <a:xfrm>
            <a:off x="1657350" y="1676400"/>
            <a:ext cx="298938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CN" sz="2200" dirty="0"/>
              <a:t>FNV1_32_HASH</a:t>
            </a:r>
            <a:r>
              <a:rPr lang="zh-CN" altLang="en" sz="2200" dirty="0"/>
              <a:t>算法</a:t>
            </a:r>
            <a:r>
              <a:rPr lang="zh-CN" altLang="en-US" sz="2200" dirty="0"/>
              <a:t>计算字符串的哈希值</a:t>
            </a:r>
            <a:endParaRPr kumimoji="1" lang="zh-CN" altLang="en-US" sz="2200" dirty="0"/>
          </a:p>
        </p:txBody>
      </p:sp>
    </p:spTree>
    <p:extLst>
      <p:ext uri="{BB962C8B-B14F-4D97-AF65-F5344CB8AC3E}">
        <p14:creationId xmlns:p14="http://schemas.microsoft.com/office/powerpoint/2010/main" val="39591488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0C3A0C7-CFFE-0C4E-81FD-6D4B411462C7}"/>
              </a:ext>
            </a:extLst>
          </p:cNvPr>
          <p:cNvSpPr txBox="1"/>
          <p:nvPr/>
        </p:nvSpPr>
        <p:spPr>
          <a:xfrm>
            <a:off x="1657350" y="685800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 dirty="0"/>
              <a:t>举例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5E1E616-B74D-1B42-BC09-46B26C2271C1}"/>
              </a:ext>
            </a:extLst>
          </p:cNvPr>
          <p:cNvSpPr txBox="1"/>
          <p:nvPr/>
        </p:nvSpPr>
        <p:spPr>
          <a:xfrm>
            <a:off x="1657350" y="1492211"/>
            <a:ext cx="986840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200" dirty="0"/>
              <a:t>添加一台服务器</a:t>
            </a:r>
            <a:endParaRPr kumimoji="1" lang="en-US" altLang="zh-CN" sz="2200" dirty="0"/>
          </a:p>
          <a:p>
            <a:endParaRPr kumimoji="1" lang="en-US" altLang="zh-CN" sz="2200" dirty="0"/>
          </a:p>
          <a:p>
            <a:r>
              <a:rPr kumimoji="1" lang="zh-CN" altLang="en-US" sz="2200" dirty="0"/>
              <a:t>虚拟服务器的哈希利用实际服务器的哈希加上</a:t>
            </a:r>
            <a:r>
              <a:rPr kumimoji="1" lang="en-US" altLang="zh-CN" sz="2200" dirty="0"/>
              <a:t>”##VNx”</a:t>
            </a:r>
            <a:r>
              <a:rPr kumimoji="1" lang="zh-CN" altLang="en-US" sz="2200" dirty="0"/>
              <a:t>获得的字符串来计算。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6B7C808-BAC1-4840-8889-9390DB6D5F14}"/>
              </a:ext>
            </a:extLst>
          </p:cNvPr>
          <p:cNvSpPr/>
          <p:nvPr/>
        </p:nvSpPr>
        <p:spPr>
          <a:xfrm>
            <a:off x="2020359" y="3080303"/>
            <a:ext cx="9142387" cy="253370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ts val="2400"/>
              </a:lnSpc>
            </a:pPr>
            <a:r>
              <a:rPr lang="en" altLang="zh-CN" dirty="0">
                <a:solidFill>
                  <a:srgbClr val="D55FDE"/>
                </a:solidFill>
                <a:latin typeface="Menlo" panose="020B0609030804020204" pitchFamily="49" charset="0"/>
              </a:rPr>
              <a:t>private</a:t>
            </a:r>
            <a:r>
              <a:rPr lang="en" altLang="zh-CN" dirty="0">
                <a:solidFill>
                  <a:srgbClr val="61AFEF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D55FDE"/>
                </a:solidFill>
                <a:latin typeface="Menlo" panose="020B0609030804020204" pitchFamily="49" charset="0"/>
              </a:rPr>
              <a:t>static</a:t>
            </a:r>
            <a:r>
              <a:rPr lang="en" altLang="zh-CN" dirty="0">
                <a:solidFill>
                  <a:srgbClr val="61AFEF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D55FDE"/>
                </a:solidFill>
                <a:latin typeface="Menlo" panose="020B0609030804020204" pitchFamily="49" charset="0"/>
              </a:rPr>
              <a:t>void</a:t>
            </a:r>
            <a:r>
              <a:rPr lang="en" altLang="zh-CN" dirty="0">
                <a:solidFill>
                  <a:srgbClr val="61AFEF"/>
                </a:solidFill>
                <a:latin typeface="Menlo" panose="020B0609030804020204" pitchFamily="49" charset="0"/>
              </a:rPr>
              <a:t> addServer</a:t>
            </a:r>
            <a:r>
              <a:rPr lang="en" altLang="zh-CN" dirty="0">
                <a:solidFill>
                  <a:srgbClr val="BBBBBB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E5C07B"/>
                </a:solidFill>
                <a:latin typeface="Menlo" panose="020B0609030804020204" pitchFamily="49" charset="0"/>
              </a:rPr>
              <a:t>String</a:t>
            </a:r>
            <a:r>
              <a:rPr lang="en" altLang="zh-CN" dirty="0">
                <a:solidFill>
                  <a:srgbClr val="BBBBBB"/>
                </a:solidFill>
                <a:latin typeface="Menlo" panose="020B0609030804020204" pitchFamily="49" charset="0"/>
              </a:rPr>
              <a:t> </a:t>
            </a:r>
            <a:r>
              <a:rPr lang="en" altLang="zh-CN" i="1" dirty="0">
                <a:solidFill>
                  <a:srgbClr val="EF596F"/>
                </a:solidFill>
                <a:latin typeface="Menlo" panose="020B0609030804020204" pitchFamily="49" charset="0"/>
              </a:rPr>
              <a:t>ip</a:t>
            </a:r>
            <a:r>
              <a:rPr lang="en" altLang="zh-CN" dirty="0">
                <a:solidFill>
                  <a:srgbClr val="BBBBBB"/>
                </a:solidFill>
                <a:latin typeface="Menlo" panose="020B0609030804020204" pitchFamily="49" charset="0"/>
              </a:rPr>
              <a:t>)</a:t>
            </a:r>
            <a:r>
              <a:rPr lang="en" altLang="zh-CN" dirty="0">
                <a:solidFill>
                  <a:srgbClr val="61AFEF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BBBBBB"/>
                </a:solidFill>
                <a:latin typeface="Menlo" panose="020B0609030804020204" pitchFamily="49" charset="0"/>
              </a:rPr>
              <a:t>{</a:t>
            </a:r>
          </a:p>
          <a:p>
            <a:pPr>
              <a:lnSpc>
                <a:spcPts val="2400"/>
              </a:lnSpc>
            </a:pPr>
            <a:r>
              <a:rPr lang="en" altLang="zh-CN" dirty="0">
                <a:solidFill>
                  <a:srgbClr val="BBBBBB"/>
                </a:solidFill>
                <a:latin typeface="Menlo" panose="020B0609030804020204" pitchFamily="49" charset="0"/>
              </a:rPr>
              <a:t>	</a:t>
            </a:r>
            <a:r>
              <a:rPr lang="en" altLang="zh-CN" dirty="0">
                <a:solidFill>
                  <a:srgbClr val="EF596F"/>
                </a:solidFill>
                <a:latin typeface="Menlo" panose="020B0609030804020204" pitchFamily="49" charset="0"/>
              </a:rPr>
              <a:t>realNodes</a:t>
            </a:r>
            <a:r>
              <a:rPr lang="en" altLang="zh-CN" dirty="0">
                <a:solidFill>
                  <a:srgbClr val="BBBBBB"/>
                </a:solidFill>
                <a:latin typeface="Menlo" panose="020B0609030804020204" pitchFamily="49" charset="0"/>
              </a:rPr>
              <a:t>.</a:t>
            </a:r>
            <a:r>
              <a:rPr lang="en" altLang="zh-CN" dirty="0">
                <a:solidFill>
                  <a:srgbClr val="61AFEF"/>
                </a:solidFill>
                <a:latin typeface="Menlo" panose="020B0609030804020204" pitchFamily="49" charset="0"/>
              </a:rPr>
              <a:t>add</a:t>
            </a:r>
            <a:r>
              <a:rPr lang="en" altLang="zh-CN" dirty="0">
                <a:solidFill>
                  <a:srgbClr val="BBBBBB"/>
                </a:solidFill>
                <a:latin typeface="Menlo" panose="020B0609030804020204" pitchFamily="49" charset="0"/>
              </a:rPr>
              <a:t>(ip);</a:t>
            </a:r>
          </a:p>
          <a:p>
            <a:pPr>
              <a:lnSpc>
                <a:spcPts val="2400"/>
              </a:lnSpc>
            </a:pPr>
            <a:r>
              <a:rPr lang="en" altLang="zh-CN" dirty="0">
                <a:solidFill>
                  <a:srgbClr val="D55FDE"/>
                </a:solidFill>
                <a:latin typeface="Menlo" panose="020B0609030804020204" pitchFamily="49" charset="0"/>
              </a:rPr>
              <a:t>	for</a:t>
            </a:r>
            <a:r>
              <a:rPr lang="en" altLang="zh-CN" dirty="0">
                <a:solidFill>
                  <a:srgbClr val="BBBBBB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D55FDE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BBBBBB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EF596F"/>
                </a:solidFill>
                <a:latin typeface="Menlo" panose="020B0609030804020204" pitchFamily="49" charset="0"/>
              </a:rPr>
              <a:t>i</a:t>
            </a:r>
            <a:r>
              <a:rPr lang="en" altLang="zh-CN" dirty="0">
                <a:solidFill>
                  <a:srgbClr val="BBBBBB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2BBAC5"/>
                </a:solidFill>
                <a:latin typeface="Menlo" panose="020B0609030804020204" pitchFamily="49" charset="0"/>
              </a:rPr>
              <a:t>=</a:t>
            </a:r>
            <a:r>
              <a:rPr lang="en" altLang="zh-CN" dirty="0">
                <a:solidFill>
                  <a:srgbClr val="BBBBBB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D19A66"/>
                </a:solidFill>
                <a:latin typeface="Menlo" panose="020B0609030804020204" pitchFamily="49" charset="0"/>
              </a:rPr>
              <a:t>0</a:t>
            </a:r>
            <a:r>
              <a:rPr lang="en" altLang="zh-CN" dirty="0">
                <a:solidFill>
                  <a:srgbClr val="BBBBBB"/>
                </a:solidFill>
                <a:latin typeface="Menlo" panose="020B0609030804020204" pitchFamily="49" charset="0"/>
              </a:rPr>
              <a:t>; i </a:t>
            </a:r>
            <a:r>
              <a:rPr lang="en" altLang="zh-CN" dirty="0">
                <a:solidFill>
                  <a:srgbClr val="2BBAC5"/>
                </a:solidFill>
                <a:latin typeface="Menlo" panose="020B0609030804020204" pitchFamily="49" charset="0"/>
              </a:rPr>
              <a:t>&lt;</a:t>
            </a:r>
            <a:r>
              <a:rPr lang="en" altLang="zh-CN" dirty="0">
                <a:solidFill>
                  <a:srgbClr val="BBBBBB"/>
                </a:solidFill>
                <a:latin typeface="Menlo" panose="020B0609030804020204" pitchFamily="49" charset="0"/>
              </a:rPr>
              <a:t> NUMBER_OF_VIRTUAL_NODES; i ++) {</a:t>
            </a:r>
          </a:p>
          <a:p>
            <a:pPr>
              <a:lnSpc>
                <a:spcPts val="2400"/>
              </a:lnSpc>
            </a:pPr>
            <a:r>
              <a:rPr lang="en" altLang="zh-CN" dirty="0">
                <a:solidFill>
                  <a:srgbClr val="E5C07B"/>
                </a:solidFill>
                <a:latin typeface="Menlo" panose="020B0609030804020204" pitchFamily="49" charset="0"/>
              </a:rPr>
              <a:t>		String</a:t>
            </a:r>
            <a:r>
              <a:rPr lang="en" altLang="zh-CN" dirty="0">
                <a:solidFill>
                  <a:srgbClr val="BBBBBB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EF596F"/>
                </a:solidFill>
                <a:latin typeface="Menlo" panose="020B0609030804020204" pitchFamily="49" charset="0"/>
              </a:rPr>
              <a:t>virtualNodeName</a:t>
            </a:r>
            <a:r>
              <a:rPr lang="en" altLang="zh-CN" dirty="0">
                <a:solidFill>
                  <a:srgbClr val="BBBBBB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2BBAC5"/>
                </a:solidFill>
                <a:latin typeface="Menlo" panose="020B0609030804020204" pitchFamily="49" charset="0"/>
              </a:rPr>
              <a:t>=</a:t>
            </a:r>
            <a:r>
              <a:rPr lang="en" altLang="zh-CN" dirty="0">
                <a:solidFill>
                  <a:srgbClr val="BBBBBB"/>
                </a:solidFill>
                <a:latin typeface="Menlo" panose="020B0609030804020204" pitchFamily="49" charset="0"/>
              </a:rPr>
              <a:t> ip </a:t>
            </a:r>
            <a:r>
              <a:rPr lang="en" altLang="zh-CN" dirty="0">
                <a:solidFill>
                  <a:srgbClr val="2BBAC5"/>
                </a:solidFill>
                <a:latin typeface="Menlo" panose="020B0609030804020204" pitchFamily="49" charset="0"/>
              </a:rPr>
              <a:t>+</a:t>
            </a:r>
            <a:r>
              <a:rPr lang="en" altLang="zh-CN" dirty="0">
                <a:solidFill>
                  <a:srgbClr val="BBBBBB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89CA78"/>
                </a:solidFill>
                <a:latin typeface="Menlo" panose="020B0609030804020204" pitchFamily="49" charset="0"/>
              </a:rPr>
              <a:t>"##VN"</a:t>
            </a:r>
            <a:r>
              <a:rPr lang="en" altLang="zh-CN" dirty="0">
                <a:solidFill>
                  <a:srgbClr val="BBBBBB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2BBAC5"/>
                </a:solidFill>
                <a:latin typeface="Menlo" panose="020B0609030804020204" pitchFamily="49" charset="0"/>
              </a:rPr>
              <a:t>+</a:t>
            </a:r>
            <a:r>
              <a:rPr lang="en" altLang="zh-CN" dirty="0">
                <a:solidFill>
                  <a:srgbClr val="BBBBBB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EF596F"/>
                </a:solidFill>
                <a:latin typeface="Menlo" panose="020B0609030804020204" pitchFamily="49" charset="0"/>
              </a:rPr>
              <a:t>String</a:t>
            </a:r>
            <a:r>
              <a:rPr lang="en" altLang="zh-CN" dirty="0">
                <a:solidFill>
                  <a:srgbClr val="BBBBBB"/>
                </a:solidFill>
                <a:latin typeface="Menlo" panose="020B0609030804020204" pitchFamily="49" charset="0"/>
              </a:rPr>
              <a:t>.</a:t>
            </a:r>
            <a:r>
              <a:rPr lang="en" altLang="zh-CN" dirty="0">
                <a:solidFill>
                  <a:srgbClr val="61AFEF"/>
                </a:solidFill>
                <a:latin typeface="Menlo" panose="020B0609030804020204" pitchFamily="49" charset="0"/>
              </a:rPr>
              <a:t>valueOf</a:t>
            </a:r>
            <a:r>
              <a:rPr lang="en" altLang="zh-CN" dirty="0">
                <a:solidFill>
                  <a:srgbClr val="BBBBBB"/>
                </a:solidFill>
                <a:latin typeface="Menlo" panose="020B0609030804020204" pitchFamily="49" charset="0"/>
              </a:rPr>
              <a:t>(i);</a:t>
            </a:r>
          </a:p>
          <a:p>
            <a:pPr>
              <a:lnSpc>
                <a:spcPts val="2400"/>
              </a:lnSpc>
            </a:pPr>
            <a:r>
              <a:rPr lang="en" altLang="zh-CN" dirty="0">
                <a:solidFill>
                  <a:srgbClr val="D55FDE"/>
                </a:solidFill>
                <a:latin typeface="Menlo" panose="020B0609030804020204" pitchFamily="49" charset="0"/>
              </a:rPr>
              <a:t>		int</a:t>
            </a:r>
            <a:r>
              <a:rPr lang="en" altLang="zh-CN" dirty="0">
                <a:solidFill>
                  <a:srgbClr val="BBBBBB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EF596F"/>
                </a:solidFill>
                <a:latin typeface="Menlo" panose="020B0609030804020204" pitchFamily="49" charset="0"/>
              </a:rPr>
              <a:t>hash</a:t>
            </a:r>
            <a:r>
              <a:rPr lang="en" altLang="zh-CN" dirty="0">
                <a:solidFill>
                  <a:srgbClr val="BBBBBB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2BBAC5"/>
                </a:solidFill>
                <a:latin typeface="Menlo" panose="020B0609030804020204" pitchFamily="49" charset="0"/>
              </a:rPr>
              <a:t>=</a:t>
            </a:r>
            <a:r>
              <a:rPr lang="en" altLang="zh-CN" dirty="0">
                <a:solidFill>
                  <a:srgbClr val="BBBBBB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61AFEF"/>
                </a:solidFill>
                <a:latin typeface="Menlo" panose="020B0609030804020204" pitchFamily="49" charset="0"/>
              </a:rPr>
              <a:t>getHash</a:t>
            </a:r>
            <a:r>
              <a:rPr lang="en" altLang="zh-CN" dirty="0">
                <a:solidFill>
                  <a:srgbClr val="BBBBBB"/>
                </a:solidFill>
                <a:latin typeface="Menlo" panose="020B0609030804020204" pitchFamily="49" charset="0"/>
              </a:rPr>
              <a:t>(virtualNodeName);</a:t>
            </a:r>
          </a:p>
          <a:p>
            <a:pPr>
              <a:lnSpc>
                <a:spcPts val="2400"/>
              </a:lnSpc>
            </a:pPr>
            <a:r>
              <a:rPr lang="en" altLang="zh-CN" dirty="0">
                <a:solidFill>
                  <a:srgbClr val="EF596F"/>
                </a:solidFill>
                <a:latin typeface="Menlo" panose="020B0609030804020204" pitchFamily="49" charset="0"/>
              </a:rPr>
              <a:t>		virtualNodes</a:t>
            </a:r>
            <a:r>
              <a:rPr lang="en" altLang="zh-CN" dirty="0">
                <a:solidFill>
                  <a:srgbClr val="BBBBBB"/>
                </a:solidFill>
                <a:latin typeface="Menlo" panose="020B0609030804020204" pitchFamily="49" charset="0"/>
              </a:rPr>
              <a:t>.</a:t>
            </a:r>
            <a:r>
              <a:rPr lang="en" altLang="zh-CN" dirty="0">
                <a:solidFill>
                  <a:srgbClr val="61AFEF"/>
                </a:solidFill>
                <a:latin typeface="Menlo" panose="020B0609030804020204" pitchFamily="49" charset="0"/>
              </a:rPr>
              <a:t>put</a:t>
            </a:r>
            <a:r>
              <a:rPr lang="en" altLang="zh-CN" dirty="0">
                <a:solidFill>
                  <a:srgbClr val="BBBBBB"/>
                </a:solidFill>
                <a:latin typeface="Menlo" panose="020B0609030804020204" pitchFamily="49" charset="0"/>
              </a:rPr>
              <a:t>(hash, virtualNodeName);</a:t>
            </a:r>
          </a:p>
          <a:p>
            <a:pPr>
              <a:lnSpc>
                <a:spcPts val="2400"/>
              </a:lnSpc>
            </a:pPr>
            <a:r>
              <a:rPr lang="en" altLang="zh-CN" dirty="0">
                <a:solidFill>
                  <a:srgbClr val="BBBBBB"/>
                </a:solidFill>
                <a:latin typeface="Menlo" panose="020B0609030804020204" pitchFamily="49" charset="0"/>
              </a:rPr>
              <a:t>	}</a:t>
            </a:r>
          </a:p>
          <a:p>
            <a:pPr>
              <a:lnSpc>
                <a:spcPts val="2400"/>
              </a:lnSpc>
            </a:pPr>
            <a:r>
              <a:rPr lang="en" altLang="zh-CN" dirty="0">
                <a:solidFill>
                  <a:srgbClr val="BBBBBB"/>
                </a:solidFill>
                <a:latin typeface="Menlo" panose="020B0609030804020204" pitchFamily="49" charset="0"/>
              </a:rPr>
              <a:t>}</a:t>
            </a:r>
            <a:endParaRPr lang="en" altLang="zh-CN" b="0" dirty="0">
              <a:solidFill>
                <a:srgbClr val="BBBBBB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54815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459DED8-48A3-F049-85B0-29E2F7A6F0C6}"/>
              </a:ext>
            </a:extLst>
          </p:cNvPr>
          <p:cNvSpPr txBox="1"/>
          <p:nvPr/>
        </p:nvSpPr>
        <p:spPr>
          <a:xfrm>
            <a:off x="1657350" y="685800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 dirty="0"/>
              <a:t>举例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F114D63-0CA2-4141-831D-540EB8E8CC18}"/>
              </a:ext>
            </a:extLst>
          </p:cNvPr>
          <p:cNvSpPr/>
          <p:nvPr/>
        </p:nvSpPr>
        <p:spPr>
          <a:xfrm>
            <a:off x="1657350" y="3232536"/>
            <a:ext cx="9495692" cy="31492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ts val="2400"/>
              </a:lnSpc>
            </a:pPr>
            <a:r>
              <a:rPr lang="en" altLang="zh-CN" dirty="0">
                <a:solidFill>
                  <a:srgbClr val="D55FDE"/>
                </a:solidFill>
                <a:latin typeface="Menlo" panose="020B0609030804020204" pitchFamily="49" charset="0"/>
              </a:rPr>
              <a:t>private</a:t>
            </a:r>
            <a:r>
              <a:rPr lang="en" altLang="zh-CN" dirty="0">
                <a:solidFill>
                  <a:srgbClr val="61AFEF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D55FDE"/>
                </a:solidFill>
                <a:latin typeface="Menlo" panose="020B0609030804020204" pitchFamily="49" charset="0"/>
              </a:rPr>
              <a:t>static</a:t>
            </a:r>
            <a:r>
              <a:rPr lang="en" altLang="zh-CN" dirty="0">
                <a:solidFill>
                  <a:srgbClr val="61AFEF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E5C07B"/>
                </a:solidFill>
                <a:latin typeface="Menlo" panose="020B0609030804020204" pitchFamily="49" charset="0"/>
              </a:rPr>
              <a:t>String</a:t>
            </a:r>
            <a:r>
              <a:rPr lang="en" altLang="zh-CN" dirty="0">
                <a:solidFill>
                  <a:srgbClr val="61AFEF"/>
                </a:solidFill>
                <a:latin typeface="Menlo" panose="020B0609030804020204" pitchFamily="49" charset="0"/>
              </a:rPr>
              <a:t> getServer</a:t>
            </a:r>
            <a:r>
              <a:rPr lang="en" altLang="zh-CN" dirty="0">
                <a:solidFill>
                  <a:srgbClr val="BBBBBB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E5C07B"/>
                </a:solidFill>
                <a:latin typeface="Menlo" panose="020B0609030804020204" pitchFamily="49" charset="0"/>
              </a:rPr>
              <a:t>String</a:t>
            </a:r>
            <a:r>
              <a:rPr lang="en" altLang="zh-CN" dirty="0">
                <a:solidFill>
                  <a:srgbClr val="BBBBBB"/>
                </a:solidFill>
                <a:latin typeface="Menlo" panose="020B0609030804020204" pitchFamily="49" charset="0"/>
              </a:rPr>
              <a:t> </a:t>
            </a:r>
            <a:r>
              <a:rPr lang="en" altLang="zh-CN" i="1" dirty="0">
                <a:solidFill>
                  <a:srgbClr val="EF596F"/>
                </a:solidFill>
                <a:latin typeface="Menlo" panose="020B0609030804020204" pitchFamily="49" charset="0"/>
              </a:rPr>
              <a:t>ip</a:t>
            </a:r>
            <a:r>
              <a:rPr lang="en" altLang="zh-CN" dirty="0">
                <a:solidFill>
                  <a:srgbClr val="BBBBBB"/>
                </a:solidFill>
                <a:latin typeface="Menlo" panose="020B0609030804020204" pitchFamily="49" charset="0"/>
              </a:rPr>
              <a:t>)</a:t>
            </a:r>
            <a:r>
              <a:rPr lang="en" altLang="zh-CN" dirty="0">
                <a:solidFill>
                  <a:srgbClr val="61AFEF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BBBBBB"/>
                </a:solidFill>
                <a:latin typeface="Menlo" panose="020B0609030804020204" pitchFamily="49" charset="0"/>
              </a:rPr>
              <a:t>{</a:t>
            </a:r>
          </a:p>
          <a:p>
            <a:pPr>
              <a:lnSpc>
                <a:spcPts val="2400"/>
              </a:lnSpc>
            </a:pPr>
            <a:r>
              <a:rPr lang="en" altLang="zh-CN" dirty="0">
                <a:solidFill>
                  <a:srgbClr val="D55FDE"/>
                </a:solidFill>
                <a:latin typeface="Menlo" panose="020B0609030804020204" pitchFamily="49" charset="0"/>
              </a:rPr>
              <a:t>	int</a:t>
            </a:r>
            <a:r>
              <a:rPr lang="en" altLang="zh-CN" dirty="0">
                <a:solidFill>
                  <a:srgbClr val="BBBBBB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EF596F"/>
                </a:solidFill>
                <a:latin typeface="Menlo" panose="020B0609030804020204" pitchFamily="49" charset="0"/>
              </a:rPr>
              <a:t>hash</a:t>
            </a:r>
            <a:r>
              <a:rPr lang="en" altLang="zh-CN" dirty="0">
                <a:solidFill>
                  <a:srgbClr val="BBBBBB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2BBAC5"/>
                </a:solidFill>
                <a:latin typeface="Menlo" panose="020B0609030804020204" pitchFamily="49" charset="0"/>
              </a:rPr>
              <a:t>=</a:t>
            </a:r>
            <a:r>
              <a:rPr lang="en" altLang="zh-CN" dirty="0">
                <a:solidFill>
                  <a:srgbClr val="BBBBBB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61AFEF"/>
                </a:solidFill>
                <a:latin typeface="Menlo" panose="020B0609030804020204" pitchFamily="49" charset="0"/>
              </a:rPr>
              <a:t>getHash</a:t>
            </a:r>
            <a:r>
              <a:rPr lang="en" altLang="zh-CN" dirty="0">
                <a:solidFill>
                  <a:srgbClr val="BBBBBB"/>
                </a:solidFill>
                <a:latin typeface="Menlo" panose="020B0609030804020204" pitchFamily="49" charset="0"/>
              </a:rPr>
              <a:t>(ip);</a:t>
            </a:r>
          </a:p>
          <a:p>
            <a:pPr>
              <a:lnSpc>
                <a:spcPts val="2400"/>
              </a:lnSpc>
            </a:pPr>
            <a:r>
              <a:rPr lang="en" altLang="zh-CN" dirty="0">
                <a:solidFill>
                  <a:srgbClr val="E5C07B"/>
                </a:solidFill>
                <a:latin typeface="Menlo" panose="020B0609030804020204" pitchFamily="49" charset="0"/>
              </a:rPr>
              <a:t>	SortedMap</a:t>
            </a:r>
            <a:r>
              <a:rPr lang="en" altLang="zh-CN" dirty="0">
                <a:solidFill>
                  <a:srgbClr val="BBBBBB"/>
                </a:solidFill>
                <a:latin typeface="Menlo" panose="020B0609030804020204" pitchFamily="49" charset="0"/>
              </a:rPr>
              <a:t>&lt;Integer, String&gt; </a:t>
            </a:r>
            <a:r>
              <a:rPr lang="en" altLang="zh-CN" dirty="0">
                <a:solidFill>
                  <a:srgbClr val="EF596F"/>
                </a:solidFill>
                <a:latin typeface="Menlo" panose="020B0609030804020204" pitchFamily="49" charset="0"/>
              </a:rPr>
              <a:t>subMap</a:t>
            </a:r>
            <a:r>
              <a:rPr lang="en" altLang="zh-CN" dirty="0">
                <a:solidFill>
                  <a:srgbClr val="BBBBBB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2BBAC5"/>
                </a:solidFill>
                <a:latin typeface="Menlo" panose="020B0609030804020204" pitchFamily="49" charset="0"/>
              </a:rPr>
              <a:t>=</a:t>
            </a:r>
            <a:r>
              <a:rPr lang="en" altLang="zh-CN" dirty="0">
                <a:solidFill>
                  <a:srgbClr val="BBBBBB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EF596F"/>
                </a:solidFill>
                <a:latin typeface="Menlo" panose="020B0609030804020204" pitchFamily="49" charset="0"/>
              </a:rPr>
              <a:t>virtualNodes</a:t>
            </a:r>
            <a:r>
              <a:rPr lang="en" altLang="zh-CN" dirty="0">
                <a:solidFill>
                  <a:srgbClr val="BBBBBB"/>
                </a:solidFill>
                <a:latin typeface="Menlo" panose="020B0609030804020204" pitchFamily="49" charset="0"/>
              </a:rPr>
              <a:t>.</a:t>
            </a:r>
            <a:r>
              <a:rPr lang="en" altLang="zh-CN" dirty="0">
                <a:solidFill>
                  <a:srgbClr val="61AFEF"/>
                </a:solidFill>
                <a:latin typeface="Menlo" panose="020B0609030804020204" pitchFamily="49" charset="0"/>
              </a:rPr>
              <a:t>tailMap</a:t>
            </a:r>
            <a:r>
              <a:rPr lang="en" altLang="zh-CN" dirty="0">
                <a:solidFill>
                  <a:srgbClr val="BBBBBB"/>
                </a:solidFill>
                <a:latin typeface="Menlo" panose="020B0609030804020204" pitchFamily="49" charset="0"/>
              </a:rPr>
              <a:t>(hash);</a:t>
            </a:r>
          </a:p>
          <a:p>
            <a:pPr>
              <a:lnSpc>
                <a:spcPts val="2400"/>
              </a:lnSpc>
            </a:pPr>
            <a:r>
              <a:rPr lang="en" altLang="zh-CN" dirty="0">
                <a:solidFill>
                  <a:srgbClr val="E5C07B"/>
                </a:solidFill>
                <a:latin typeface="Menlo" panose="020B0609030804020204" pitchFamily="49" charset="0"/>
              </a:rPr>
              <a:t>	Integer</a:t>
            </a:r>
            <a:r>
              <a:rPr lang="en" altLang="zh-CN" dirty="0">
                <a:solidFill>
                  <a:srgbClr val="BBBBBB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EF596F"/>
                </a:solidFill>
                <a:latin typeface="Menlo" panose="020B0609030804020204" pitchFamily="49" charset="0"/>
              </a:rPr>
              <a:t>i</a:t>
            </a:r>
            <a:r>
              <a:rPr lang="en" altLang="zh-CN" dirty="0">
                <a:solidFill>
                  <a:srgbClr val="BBBBBB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2BBAC5"/>
                </a:solidFill>
                <a:latin typeface="Menlo" panose="020B0609030804020204" pitchFamily="49" charset="0"/>
              </a:rPr>
              <a:t>=</a:t>
            </a:r>
            <a:r>
              <a:rPr lang="en" altLang="zh-CN" dirty="0">
                <a:solidFill>
                  <a:srgbClr val="BBBBBB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D19A66"/>
                </a:solidFill>
                <a:latin typeface="Menlo" panose="020B0609030804020204" pitchFamily="49" charset="0"/>
              </a:rPr>
              <a:t>0</a:t>
            </a:r>
            <a:r>
              <a:rPr lang="en" altLang="zh-CN" dirty="0">
                <a:solidFill>
                  <a:srgbClr val="BBBBBB"/>
                </a:solidFill>
                <a:latin typeface="Menlo" panose="020B0609030804020204" pitchFamily="49" charset="0"/>
              </a:rPr>
              <a:t>;</a:t>
            </a:r>
          </a:p>
          <a:p>
            <a:pPr>
              <a:lnSpc>
                <a:spcPts val="2400"/>
              </a:lnSpc>
            </a:pPr>
            <a:r>
              <a:rPr lang="en" altLang="zh-CN" dirty="0">
                <a:solidFill>
                  <a:srgbClr val="D55FDE"/>
                </a:solidFill>
                <a:latin typeface="Menlo" panose="020B0609030804020204" pitchFamily="49" charset="0"/>
              </a:rPr>
              <a:t>	if</a:t>
            </a:r>
            <a:r>
              <a:rPr lang="en" altLang="zh-CN" dirty="0">
                <a:solidFill>
                  <a:srgbClr val="BBBBBB"/>
                </a:solidFill>
                <a:latin typeface="Menlo" panose="020B0609030804020204" pitchFamily="49" charset="0"/>
              </a:rPr>
              <a:t>(!</a:t>
            </a:r>
            <a:r>
              <a:rPr lang="en" altLang="zh-CN" dirty="0">
                <a:solidFill>
                  <a:srgbClr val="EF596F"/>
                </a:solidFill>
                <a:latin typeface="Menlo" panose="020B0609030804020204" pitchFamily="49" charset="0"/>
              </a:rPr>
              <a:t>subMap</a:t>
            </a:r>
            <a:r>
              <a:rPr lang="en" altLang="zh-CN" dirty="0">
                <a:solidFill>
                  <a:srgbClr val="BBBBBB"/>
                </a:solidFill>
                <a:latin typeface="Menlo" panose="020B0609030804020204" pitchFamily="49" charset="0"/>
              </a:rPr>
              <a:t>.</a:t>
            </a:r>
            <a:r>
              <a:rPr lang="en" altLang="zh-CN" dirty="0">
                <a:solidFill>
                  <a:srgbClr val="61AFEF"/>
                </a:solidFill>
                <a:latin typeface="Menlo" panose="020B0609030804020204" pitchFamily="49" charset="0"/>
              </a:rPr>
              <a:t>isEmpty</a:t>
            </a:r>
            <a:r>
              <a:rPr lang="en" altLang="zh-CN" dirty="0">
                <a:solidFill>
                  <a:srgbClr val="BBBBBB"/>
                </a:solidFill>
                <a:latin typeface="Menlo" panose="020B0609030804020204" pitchFamily="49" charset="0"/>
              </a:rPr>
              <a:t>()) {</a:t>
            </a:r>
          </a:p>
          <a:p>
            <a:pPr>
              <a:lnSpc>
                <a:spcPts val="2400"/>
              </a:lnSpc>
            </a:pPr>
            <a:r>
              <a:rPr lang="en" altLang="zh-CN" dirty="0">
                <a:solidFill>
                  <a:srgbClr val="BBBBBB"/>
                </a:solidFill>
                <a:latin typeface="Menlo" panose="020B0609030804020204" pitchFamily="49" charset="0"/>
              </a:rPr>
              <a:t>		i </a:t>
            </a:r>
            <a:r>
              <a:rPr lang="en" altLang="zh-CN" dirty="0">
                <a:solidFill>
                  <a:srgbClr val="2BBAC5"/>
                </a:solidFill>
                <a:latin typeface="Menlo" panose="020B0609030804020204" pitchFamily="49" charset="0"/>
              </a:rPr>
              <a:t>=</a:t>
            </a:r>
            <a:r>
              <a:rPr lang="en" altLang="zh-CN" dirty="0">
                <a:solidFill>
                  <a:srgbClr val="BBBBBB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EF596F"/>
                </a:solidFill>
                <a:latin typeface="Menlo" panose="020B0609030804020204" pitchFamily="49" charset="0"/>
              </a:rPr>
              <a:t>subMap</a:t>
            </a:r>
            <a:r>
              <a:rPr lang="en" altLang="zh-CN" dirty="0">
                <a:solidFill>
                  <a:srgbClr val="BBBBBB"/>
                </a:solidFill>
                <a:latin typeface="Menlo" panose="020B0609030804020204" pitchFamily="49" charset="0"/>
              </a:rPr>
              <a:t>.</a:t>
            </a:r>
            <a:r>
              <a:rPr lang="en" altLang="zh-CN" dirty="0">
                <a:solidFill>
                  <a:srgbClr val="61AFEF"/>
                </a:solidFill>
                <a:latin typeface="Menlo" panose="020B0609030804020204" pitchFamily="49" charset="0"/>
              </a:rPr>
              <a:t>firstKey</a:t>
            </a:r>
            <a:r>
              <a:rPr lang="en" altLang="zh-CN" dirty="0">
                <a:solidFill>
                  <a:srgbClr val="BBBBBB"/>
                </a:solidFill>
                <a:latin typeface="Menlo" panose="020B0609030804020204" pitchFamily="49" charset="0"/>
              </a:rPr>
              <a:t>();</a:t>
            </a:r>
          </a:p>
          <a:p>
            <a:pPr>
              <a:lnSpc>
                <a:spcPts val="2400"/>
              </a:lnSpc>
            </a:pPr>
            <a:r>
              <a:rPr lang="en" altLang="zh-CN" dirty="0">
                <a:solidFill>
                  <a:srgbClr val="BBBBBB"/>
                </a:solidFill>
                <a:latin typeface="Menlo" panose="020B0609030804020204" pitchFamily="49" charset="0"/>
              </a:rPr>
              <a:t>	}</a:t>
            </a:r>
          </a:p>
          <a:p>
            <a:pPr>
              <a:lnSpc>
                <a:spcPts val="2400"/>
              </a:lnSpc>
            </a:pPr>
            <a:r>
              <a:rPr lang="en" altLang="zh-CN" dirty="0">
                <a:solidFill>
                  <a:srgbClr val="E5C07B"/>
                </a:solidFill>
                <a:latin typeface="Menlo" panose="020B0609030804020204" pitchFamily="49" charset="0"/>
              </a:rPr>
              <a:t>	String</a:t>
            </a:r>
            <a:r>
              <a:rPr lang="en" altLang="zh-CN" dirty="0">
                <a:solidFill>
                  <a:srgbClr val="BBBBBB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EF596F"/>
                </a:solidFill>
                <a:latin typeface="Menlo" panose="020B0609030804020204" pitchFamily="49" charset="0"/>
              </a:rPr>
              <a:t>virtualNode</a:t>
            </a:r>
            <a:r>
              <a:rPr lang="en" altLang="zh-CN" dirty="0">
                <a:solidFill>
                  <a:srgbClr val="BBBBBB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2BBAC5"/>
                </a:solidFill>
                <a:latin typeface="Menlo" panose="020B0609030804020204" pitchFamily="49" charset="0"/>
              </a:rPr>
              <a:t>=</a:t>
            </a:r>
            <a:r>
              <a:rPr lang="en" altLang="zh-CN" dirty="0">
                <a:solidFill>
                  <a:srgbClr val="BBBBBB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EF596F"/>
                </a:solidFill>
                <a:latin typeface="Menlo" panose="020B0609030804020204" pitchFamily="49" charset="0"/>
              </a:rPr>
              <a:t>subMap</a:t>
            </a:r>
            <a:r>
              <a:rPr lang="en" altLang="zh-CN" dirty="0">
                <a:solidFill>
                  <a:srgbClr val="BBBBBB"/>
                </a:solidFill>
                <a:latin typeface="Menlo" panose="020B0609030804020204" pitchFamily="49" charset="0"/>
              </a:rPr>
              <a:t>.</a:t>
            </a:r>
            <a:r>
              <a:rPr lang="en" altLang="zh-CN" dirty="0">
                <a:solidFill>
                  <a:srgbClr val="61AFEF"/>
                </a:solidFill>
                <a:latin typeface="Menlo" panose="020B0609030804020204" pitchFamily="49" charset="0"/>
              </a:rPr>
              <a:t>get</a:t>
            </a:r>
            <a:r>
              <a:rPr lang="en" altLang="zh-CN" dirty="0">
                <a:solidFill>
                  <a:srgbClr val="BBBBBB"/>
                </a:solidFill>
                <a:latin typeface="Menlo" panose="020B0609030804020204" pitchFamily="49" charset="0"/>
              </a:rPr>
              <a:t>(i);</a:t>
            </a:r>
          </a:p>
          <a:p>
            <a:pPr>
              <a:lnSpc>
                <a:spcPts val="2400"/>
              </a:lnSpc>
            </a:pPr>
            <a:r>
              <a:rPr lang="en" altLang="zh-CN" dirty="0">
                <a:solidFill>
                  <a:srgbClr val="D55FDE"/>
                </a:solidFill>
                <a:latin typeface="Menlo" panose="020B0609030804020204" pitchFamily="49" charset="0"/>
              </a:rPr>
              <a:t>	return</a:t>
            </a:r>
            <a:r>
              <a:rPr lang="en" altLang="zh-CN" dirty="0">
                <a:solidFill>
                  <a:srgbClr val="BBBBBB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EF596F"/>
                </a:solidFill>
                <a:latin typeface="Menlo" panose="020B0609030804020204" pitchFamily="49" charset="0"/>
              </a:rPr>
              <a:t>virtualNode</a:t>
            </a:r>
            <a:r>
              <a:rPr lang="en" altLang="zh-CN" dirty="0">
                <a:solidFill>
                  <a:srgbClr val="BBBBBB"/>
                </a:solidFill>
                <a:latin typeface="Menlo" panose="020B0609030804020204" pitchFamily="49" charset="0"/>
              </a:rPr>
              <a:t>.</a:t>
            </a:r>
            <a:r>
              <a:rPr lang="en" altLang="zh-CN" dirty="0">
                <a:solidFill>
                  <a:srgbClr val="61AFEF"/>
                </a:solidFill>
                <a:latin typeface="Menlo" panose="020B0609030804020204" pitchFamily="49" charset="0"/>
              </a:rPr>
              <a:t>substring</a:t>
            </a:r>
            <a:r>
              <a:rPr lang="en" altLang="zh-CN" dirty="0">
                <a:solidFill>
                  <a:srgbClr val="BBBBBB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D19A66"/>
                </a:solidFill>
                <a:latin typeface="Menlo" panose="020B0609030804020204" pitchFamily="49" charset="0"/>
              </a:rPr>
              <a:t>0</a:t>
            </a:r>
            <a:r>
              <a:rPr lang="en" altLang="zh-CN" dirty="0">
                <a:solidFill>
                  <a:srgbClr val="BBBBBB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EF596F"/>
                </a:solidFill>
                <a:latin typeface="Menlo" panose="020B0609030804020204" pitchFamily="49" charset="0"/>
              </a:rPr>
              <a:t>virtualNode</a:t>
            </a:r>
            <a:r>
              <a:rPr lang="en" altLang="zh-CN" dirty="0">
                <a:solidFill>
                  <a:srgbClr val="BBBBBB"/>
                </a:solidFill>
                <a:latin typeface="Menlo" panose="020B0609030804020204" pitchFamily="49" charset="0"/>
              </a:rPr>
              <a:t>.</a:t>
            </a:r>
            <a:r>
              <a:rPr lang="en" altLang="zh-CN" dirty="0">
                <a:solidFill>
                  <a:srgbClr val="61AFEF"/>
                </a:solidFill>
                <a:latin typeface="Menlo" panose="020B0609030804020204" pitchFamily="49" charset="0"/>
              </a:rPr>
              <a:t>indexOf</a:t>
            </a:r>
            <a:r>
              <a:rPr lang="en" altLang="zh-CN" dirty="0">
                <a:solidFill>
                  <a:srgbClr val="BBBBBB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89CA78"/>
                </a:solidFill>
                <a:latin typeface="Menlo" panose="020B0609030804020204" pitchFamily="49" charset="0"/>
              </a:rPr>
              <a:t>"##"</a:t>
            </a:r>
            <a:r>
              <a:rPr lang="en" altLang="zh-CN" dirty="0">
                <a:solidFill>
                  <a:srgbClr val="BBBBBB"/>
                </a:solidFill>
                <a:latin typeface="Menlo" panose="020B0609030804020204" pitchFamily="49" charset="0"/>
              </a:rPr>
              <a:t>));</a:t>
            </a:r>
          </a:p>
          <a:p>
            <a:pPr>
              <a:lnSpc>
                <a:spcPts val="2400"/>
              </a:lnSpc>
            </a:pPr>
            <a:r>
              <a:rPr lang="en" altLang="zh-CN" dirty="0">
                <a:solidFill>
                  <a:srgbClr val="BBBBBB"/>
                </a:solidFill>
                <a:latin typeface="Menlo" panose="020B0609030804020204" pitchFamily="49" charset="0"/>
              </a:rPr>
              <a:t>}</a:t>
            </a:r>
            <a:endParaRPr lang="en" altLang="zh-CN" b="0" dirty="0">
              <a:solidFill>
                <a:srgbClr val="BBBBBB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14DEF87-5CB5-AC40-9392-76CFF3854811}"/>
              </a:ext>
            </a:extLst>
          </p:cNvPr>
          <p:cNvSpPr txBox="1"/>
          <p:nvPr/>
        </p:nvSpPr>
        <p:spPr>
          <a:xfrm>
            <a:off x="2249366" y="1452747"/>
            <a:ext cx="8311660" cy="1597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kumimoji="1" lang="zh-CN" altLang="en-US" sz="2200" dirty="0"/>
              <a:t>按照客户端</a:t>
            </a:r>
            <a:r>
              <a:rPr kumimoji="1" lang="en-US" altLang="zh-CN" sz="2200" dirty="0"/>
              <a:t>ip</a:t>
            </a:r>
            <a:r>
              <a:rPr kumimoji="1" lang="zh-CN" altLang="en-US" sz="2200" dirty="0"/>
              <a:t>获取路由到的服务器的</a:t>
            </a:r>
            <a:r>
              <a:rPr kumimoji="1" lang="en-US" altLang="zh-CN" sz="2200" dirty="0"/>
              <a:t>ip</a:t>
            </a:r>
            <a:r>
              <a:rPr kumimoji="1" lang="zh-CN" altLang="en-US" sz="2200" dirty="0"/>
              <a:t>。</a:t>
            </a:r>
            <a:endParaRPr kumimoji="1" lang="en-US" altLang="zh-CN" sz="2200" dirty="0"/>
          </a:p>
          <a:p>
            <a:pPr>
              <a:lnSpc>
                <a:spcPts val="3000"/>
              </a:lnSpc>
            </a:pPr>
            <a:endParaRPr kumimoji="1" lang="en-US" altLang="zh-CN" sz="2200" dirty="0"/>
          </a:p>
          <a:p>
            <a:pPr>
              <a:lnSpc>
                <a:spcPts val="3000"/>
              </a:lnSpc>
            </a:pPr>
            <a:r>
              <a:rPr kumimoji="1" lang="en-US" altLang="zh-CN" sz="2200" dirty="0"/>
              <a:t>TreeMap</a:t>
            </a:r>
            <a:r>
              <a:rPr kumimoji="1" lang="zh-CN" altLang="en-US" sz="2200" dirty="0"/>
              <a:t>的</a:t>
            </a:r>
            <a:r>
              <a:rPr kumimoji="1" lang="en-US" altLang="zh-CN" sz="2200" dirty="0"/>
              <a:t>tailMap</a:t>
            </a:r>
            <a:r>
              <a:rPr kumimoji="1" lang="zh-CN" altLang="en-US" sz="2200" dirty="0"/>
              <a:t>方法可以获取</a:t>
            </a:r>
            <a:r>
              <a:rPr kumimoji="1" lang="en-US" altLang="zh-CN" sz="2200" dirty="0"/>
              <a:t>TreeMap</a:t>
            </a:r>
            <a:r>
              <a:rPr kumimoji="1" lang="zh-CN" altLang="en-US" sz="2200" dirty="0"/>
              <a:t>中所有</a:t>
            </a:r>
            <a:r>
              <a:rPr kumimoji="1" lang="en-US" altLang="zh-CN" sz="2200" dirty="0"/>
              <a:t>key</a:t>
            </a:r>
            <a:r>
              <a:rPr kumimoji="1" lang="zh-CN" altLang="en-US" sz="2200" dirty="0"/>
              <a:t>比参数大的条目。</a:t>
            </a:r>
          </a:p>
        </p:txBody>
      </p:sp>
    </p:spTree>
    <p:extLst>
      <p:ext uri="{BB962C8B-B14F-4D97-AF65-F5344CB8AC3E}">
        <p14:creationId xmlns:p14="http://schemas.microsoft.com/office/powerpoint/2010/main" val="2742088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ECD7103-7112-4B42-B223-FA90681D0309}"/>
              </a:ext>
            </a:extLst>
          </p:cNvPr>
          <p:cNvSpPr txBox="1"/>
          <p:nvPr/>
        </p:nvSpPr>
        <p:spPr>
          <a:xfrm>
            <a:off x="1657350" y="685800"/>
            <a:ext cx="42883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 dirty="0"/>
              <a:t>什么是哈希（散列）？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3FD71DAD-DC16-0944-ABA7-064A4B5E4D64}"/>
                  </a:ext>
                </a:extLst>
              </p:cNvPr>
              <p:cNvSpPr txBox="1"/>
              <p:nvPr/>
            </p:nvSpPr>
            <p:spPr>
              <a:xfrm>
                <a:off x="2308861" y="1703070"/>
                <a:ext cx="8366760" cy="4154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sz="2200" dirty="0"/>
                  <a:t>哈希，就是把任意长度的输入通过散列算法变换成固定长度的输出，该输出就是散列值。</a:t>
                </a:r>
                <a:endParaRPr kumimoji="1" lang="en-US" altLang="zh-CN" sz="2200" dirty="0"/>
              </a:p>
              <a:p>
                <a:endParaRPr kumimoji="1" lang="en-US" altLang="zh-CN" sz="2200" dirty="0"/>
              </a:p>
              <a:p>
                <a:r>
                  <a:rPr kumimoji="1" lang="zh-CN" altLang="en-US" sz="2200" dirty="0"/>
                  <a:t>结合了哈希技术的查找算法的时间复杂度理论为</a:t>
                </a:r>
                <a:r>
                  <a:rPr kumimoji="1" lang="en-US" altLang="zh-CN" sz="2200" dirty="0"/>
                  <a:t>O(1)</a:t>
                </a:r>
                <a:r>
                  <a:rPr kumimoji="1" lang="zh-CN" altLang="en-US" sz="2200" dirty="0"/>
                  <a:t>。</a:t>
                </a:r>
                <a:endParaRPr kumimoji="1" lang="en-US" altLang="zh-CN" sz="2200" dirty="0"/>
              </a:p>
              <a:p>
                <a:endParaRPr kumimoji="1" lang="en-US" altLang="zh-CN" sz="2200" dirty="0"/>
              </a:p>
              <a:p>
                <a:r>
                  <a:rPr kumimoji="1" lang="zh-CN" altLang="en-US" sz="2200" dirty="0"/>
                  <a:t>较常使用的哈希算法是直接取余法。</a:t>
                </a:r>
                <a:endParaRPr kumimoji="1" lang="en-US" altLang="zh-CN" sz="2200" dirty="0"/>
              </a:p>
              <a:p>
                <a:endParaRPr kumimoji="1" lang="en-US" altLang="zh-CN" sz="2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200" b="0" i="1" smtClean="0">
                          <a:latin typeface="Cambria Math" panose="02040503050406030204" pitchFamily="18" charset="0"/>
                        </a:rPr>
                        <m:t>h𝑎𝑠h</m:t>
                      </m:r>
                      <m:d>
                        <m:dPr>
                          <m:ctrlPr>
                            <a:rPr kumimoji="1" lang="en-US" altLang="zh-CN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200" b="0" i="1" smtClean="0">
                              <a:latin typeface="Cambria Math" panose="02040503050406030204" pitchFamily="18" charset="0"/>
                            </a:rPr>
                            <m:t>𝑘𝑒𝑦</m:t>
                          </m:r>
                        </m:e>
                      </m:d>
                      <m:r>
                        <a:rPr kumimoji="1" lang="en-US" altLang="zh-CN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sz="2200" b="0" i="1" smtClean="0">
                          <a:latin typeface="Cambria Math" panose="02040503050406030204" pitchFamily="18" charset="0"/>
                        </a:rPr>
                        <m:t>𝑘𝑒𝑦</m:t>
                      </m:r>
                      <m:r>
                        <a:rPr kumimoji="1" lang="en-US" altLang="zh-CN" sz="2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200" b="0" i="1" smtClean="0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kumimoji="1" lang="en-US" altLang="zh-CN" sz="2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200" b="0" i="1" smtClean="0">
                          <a:latin typeface="Cambria Math" panose="02040503050406030204" pitchFamily="18" charset="0"/>
                        </a:rPr>
                        <m:t>𝑚𝑎𝑥𝑀</m:t>
                      </m:r>
                    </m:oMath>
                  </m:oMathPara>
                </a14:m>
                <a:endParaRPr kumimoji="1" lang="en-US" altLang="zh-CN" sz="2200" dirty="0"/>
              </a:p>
              <a:p>
                <a:endParaRPr kumimoji="1" lang="en-US" altLang="zh-CN" sz="2200" dirty="0"/>
              </a:p>
              <a:p>
                <a:r>
                  <a:rPr kumimoji="1" lang="en-US" altLang="zh-CN" sz="2200" dirty="0"/>
                  <a:t>maxM</a:t>
                </a:r>
                <a:r>
                  <a:rPr kumimoji="1" lang="zh-CN" altLang="en-US" sz="2200" dirty="0"/>
                  <a:t>通常取一个不太大的质数。</a:t>
                </a:r>
                <a:endParaRPr kumimoji="1" lang="en-US" altLang="zh-CN" sz="2200" dirty="0"/>
              </a:p>
              <a:p>
                <a:endParaRPr kumimoji="1" lang="en-US" altLang="zh-CN" sz="2200" dirty="0"/>
              </a:p>
              <a:p>
                <a:r>
                  <a:rPr kumimoji="1" lang="zh-CN" altLang="en-US" sz="2200" dirty="0"/>
                  <a:t>哈希技术可用于分布式缓存中。</a:t>
                </a: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3FD71DAD-DC16-0944-ABA7-064A4B5E4D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8861" y="1703070"/>
                <a:ext cx="8366760" cy="4154984"/>
              </a:xfrm>
              <a:prstGeom prst="rect">
                <a:avLst/>
              </a:prstGeom>
              <a:blipFill>
                <a:blip r:embed="rId2"/>
                <a:stretch>
                  <a:fillRect l="-909" t="-610" r="-3182" b="-21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8054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53D7EBA2-4A3B-504B-9FD9-ECE62283FAB1}"/>
              </a:ext>
            </a:extLst>
          </p:cNvPr>
          <p:cNvSpPr txBox="1"/>
          <p:nvPr/>
        </p:nvSpPr>
        <p:spPr>
          <a:xfrm>
            <a:off x="1657350" y="685800"/>
            <a:ext cx="39950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 dirty="0"/>
              <a:t>结合哈希的缓存技术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893D29C2-975B-CE43-9452-AD47D0EFAF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7630" y="3988652"/>
            <a:ext cx="4151629" cy="267000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F774D2D4-D943-2E44-9781-A36B9A87A08E}"/>
                  </a:ext>
                </a:extLst>
              </p:cNvPr>
              <p:cNvSpPr txBox="1"/>
              <p:nvPr/>
            </p:nvSpPr>
            <p:spPr>
              <a:xfrm>
                <a:off x="2188471" y="1495334"/>
                <a:ext cx="8603313" cy="21236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sz="2200" dirty="0"/>
                  <a:t>假设有三台分布式缓存服务器，为了防止冗余，我们使用哈希函数来决定一个资源存放在哪一台服务器上。</a:t>
                </a:r>
                <a:endParaRPr kumimoji="1" lang="en-US" altLang="zh-CN" sz="2200" dirty="0"/>
              </a:p>
              <a:p>
                <a:endParaRPr kumimoji="1" lang="en-US" altLang="zh-CN" sz="2200" dirty="0"/>
              </a:p>
              <a:p>
                <a:r>
                  <a:rPr kumimoji="1" lang="zh-CN" altLang="en-US" sz="2200" dirty="0"/>
                  <a:t>对于三台机器的情况，取余法哈希函数就应当是：</a:t>
                </a:r>
                <a:endParaRPr kumimoji="1" lang="en-US" altLang="zh-CN" sz="2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200" b="0" i="1" smtClean="0">
                          <a:latin typeface="Cambria Math" panose="02040503050406030204" pitchFamily="18" charset="0"/>
                        </a:rPr>
                        <m:t>h𝑎𝑠h</m:t>
                      </m:r>
                      <m:d>
                        <m:dPr>
                          <m:ctrlPr>
                            <a:rPr kumimoji="1" lang="en-US" altLang="zh-CN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200" b="0" i="1" smtClean="0">
                              <a:latin typeface="Cambria Math" panose="02040503050406030204" pitchFamily="18" charset="0"/>
                            </a:rPr>
                            <m:t>𝑘𝑒𝑦</m:t>
                          </m:r>
                        </m:e>
                      </m:d>
                      <m:r>
                        <a:rPr kumimoji="1" lang="en-US" altLang="zh-CN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sz="22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kumimoji="1" lang="en-US" altLang="zh-CN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200" b="0" i="1" smtClean="0">
                              <a:latin typeface="Cambria Math" panose="02040503050406030204" pitchFamily="18" charset="0"/>
                            </a:rPr>
                            <m:t>𝑘𝑒𝑦</m:t>
                          </m:r>
                        </m:e>
                      </m:d>
                      <m:r>
                        <a:rPr kumimoji="1" lang="en-US" altLang="zh-CN" sz="2200" b="0" i="1" smtClean="0">
                          <a:latin typeface="Cambria Math" panose="02040503050406030204" pitchFamily="18" charset="0"/>
                        </a:rPr>
                        <m:t>% 3</m:t>
                      </m:r>
                    </m:oMath>
                  </m:oMathPara>
                </a14:m>
                <a:endParaRPr kumimoji="1" lang="en-US" altLang="zh-CN" sz="2200" dirty="0"/>
              </a:p>
              <a:p>
                <a:r>
                  <a:rPr kumimoji="1" lang="zh-CN" altLang="en-US" sz="2200" dirty="0"/>
                  <a:t>这里的</a:t>
                </a:r>
                <a:r>
                  <a:rPr kumimoji="1" lang="en-US" altLang="zh-CN" sz="2200" dirty="0"/>
                  <a:t>f(x)</a:t>
                </a:r>
                <a:r>
                  <a:rPr kumimoji="1" lang="zh-CN" altLang="en-US" sz="2200" dirty="0"/>
                  <a:t>函数将一个字符串转换为一个整数。</a:t>
                </a:r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F774D2D4-D943-2E44-9781-A36B9A87A0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8471" y="1495334"/>
                <a:ext cx="8603313" cy="2123658"/>
              </a:xfrm>
              <a:prstGeom prst="rect">
                <a:avLst/>
              </a:prstGeom>
              <a:blipFill>
                <a:blip r:embed="rId3"/>
                <a:stretch>
                  <a:fillRect l="-736" t="-1786" r="-295" b="-41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9294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A45A0BE-1A60-954D-AB68-CF5E4C2424D3}"/>
              </a:ext>
            </a:extLst>
          </p:cNvPr>
          <p:cNvSpPr txBox="1"/>
          <p:nvPr/>
        </p:nvSpPr>
        <p:spPr>
          <a:xfrm>
            <a:off x="1657350" y="685800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 dirty="0"/>
              <a:t>问题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F2DFDDD-DEDB-1546-9C89-8E6326CE3E26}"/>
              </a:ext>
            </a:extLst>
          </p:cNvPr>
          <p:cNvSpPr txBox="1"/>
          <p:nvPr/>
        </p:nvSpPr>
        <p:spPr>
          <a:xfrm>
            <a:off x="3628650" y="1313110"/>
            <a:ext cx="596111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200" dirty="0"/>
              <a:t>如果需要增加一台服务器，会出现什么情况？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16C0CA70-61CD-374D-8D5D-A4C94AF5A54A}"/>
                  </a:ext>
                </a:extLst>
              </p:cNvPr>
              <p:cNvSpPr txBox="1"/>
              <p:nvPr/>
            </p:nvSpPr>
            <p:spPr>
              <a:xfrm>
                <a:off x="2415642" y="2228850"/>
                <a:ext cx="8387134" cy="3521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3000"/>
                  </a:lnSpc>
                </a:pPr>
                <a:r>
                  <a:rPr kumimoji="1" lang="zh-CN" altLang="en-US" sz="2200" dirty="0"/>
                  <a:t>显然，哈希函数应当换成</a:t>
                </a:r>
                <a:endParaRPr kumimoji="1" lang="en-US" altLang="zh-CN" sz="2200" b="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ts val="3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200" b="0" i="1" smtClean="0">
                          <a:latin typeface="Cambria Math" panose="02040503050406030204" pitchFamily="18" charset="0"/>
                        </a:rPr>
                        <m:t>h𝑎𝑠h</m:t>
                      </m:r>
                      <m:d>
                        <m:dPr>
                          <m:ctrlPr>
                            <a:rPr kumimoji="1" lang="en-US" altLang="zh-CN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200" b="0" i="1" smtClean="0">
                              <a:latin typeface="Cambria Math" panose="02040503050406030204" pitchFamily="18" charset="0"/>
                            </a:rPr>
                            <m:t>𝑘𝑒𝑦</m:t>
                          </m:r>
                        </m:e>
                      </m:d>
                      <m:r>
                        <a:rPr kumimoji="1" lang="en-US" altLang="zh-CN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sz="22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kumimoji="1" lang="en-US" altLang="zh-CN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200" b="0" i="1" smtClean="0">
                              <a:latin typeface="Cambria Math" panose="02040503050406030204" pitchFamily="18" charset="0"/>
                            </a:rPr>
                            <m:t>𝑘𝑒𝑦</m:t>
                          </m:r>
                        </m:e>
                      </m:d>
                      <m:r>
                        <a:rPr kumimoji="1" lang="en-US" altLang="zh-CN" sz="2200" b="0" i="1" smtClean="0">
                          <a:latin typeface="Cambria Math" panose="02040503050406030204" pitchFamily="18" charset="0"/>
                        </a:rPr>
                        <m:t>% 4</m:t>
                      </m:r>
                    </m:oMath>
                  </m:oMathPara>
                </a14:m>
                <a:endParaRPr kumimoji="1" lang="en-US" altLang="zh-CN" sz="2200" dirty="0"/>
              </a:p>
              <a:p>
                <a:pPr>
                  <a:lnSpc>
                    <a:spcPts val="3000"/>
                  </a:lnSpc>
                </a:pPr>
                <a:endParaRPr kumimoji="1" lang="en-US" altLang="zh-CN" sz="2200" dirty="0"/>
              </a:p>
              <a:p>
                <a:pPr>
                  <a:lnSpc>
                    <a:spcPts val="3000"/>
                  </a:lnSpc>
                </a:pPr>
                <a:r>
                  <a:rPr kumimoji="1" lang="zh-CN" altLang="en-US" sz="2200" dirty="0"/>
                  <a:t>这时，原来存放在一号服务器的数据就应当存放在四号，同理原来是二号的数据这时应当存在一号</a:t>
                </a:r>
                <a:r>
                  <a:rPr kumimoji="1" lang="en-US" altLang="zh-CN" sz="2200" dirty="0"/>
                  <a:t>……</a:t>
                </a:r>
                <a:r>
                  <a:rPr kumimoji="1" lang="zh-CN" altLang="en-US" sz="2200" dirty="0"/>
                  <a:t>这样就造成了大量的缓存不命中，服务器间需要进行大量的数据交换才可以重新达到一个稳定的状况。</a:t>
                </a:r>
                <a:endParaRPr kumimoji="1" lang="en-US" altLang="zh-CN" sz="2200" dirty="0"/>
              </a:p>
              <a:p>
                <a:pPr>
                  <a:lnSpc>
                    <a:spcPts val="3000"/>
                  </a:lnSpc>
                </a:pPr>
                <a:endParaRPr kumimoji="1" lang="en-US" altLang="zh-CN" sz="2200" dirty="0"/>
              </a:p>
              <a:p>
                <a:pPr>
                  <a:lnSpc>
                    <a:spcPts val="3000"/>
                  </a:lnSpc>
                </a:pPr>
                <a:r>
                  <a:rPr kumimoji="1" lang="zh-CN" altLang="en-US" sz="2200" dirty="0"/>
                  <a:t>当一台服务器宕机时，也会发生类似情况。</a:t>
                </a: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16C0CA70-61CD-374D-8D5D-A4C94AF5A5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5642" y="2228850"/>
                <a:ext cx="8387134" cy="3521220"/>
              </a:xfrm>
              <a:prstGeom prst="rect">
                <a:avLst/>
              </a:prstGeom>
              <a:blipFill>
                <a:blip r:embed="rId2"/>
                <a:stretch>
                  <a:fillRect l="-755" t="-360" b="-25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4138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EA14ABF-1451-F846-BA6A-6C349D39402D}"/>
              </a:ext>
            </a:extLst>
          </p:cNvPr>
          <p:cNvSpPr txBox="1"/>
          <p:nvPr/>
        </p:nvSpPr>
        <p:spPr>
          <a:xfrm>
            <a:off x="1657350" y="685800"/>
            <a:ext cx="3057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 dirty="0"/>
              <a:t>一致性哈希算法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F1229277-02C1-3143-AD8F-59B589D53133}"/>
                  </a:ext>
                </a:extLst>
              </p:cNvPr>
              <p:cNvSpPr txBox="1"/>
              <p:nvPr/>
            </p:nvSpPr>
            <p:spPr>
              <a:xfrm>
                <a:off x="2268187" y="1494231"/>
                <a:ext cx="8281410" cy="23707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3000"/>
                  </a:lnSpc>
                </a:pPr>
                <a:r>
                  <a:rPr kumimoji="1" lang="zh-CN" altLang="en-US" sz="2200" dirty="0"/>
                  <a:t>一致性哈希算法由</a:t>
                </a:r>
                <a:r>
                  <a:rPr kumimoji="1" lang="en-US" altLang="zh-CN" sz="2200" dirty="0"/>
                  <a:t>MIT</a:t>
                </a:r>
                <a:r>
                  <a:rPr kumimoji="1" lang="zh-CN" altLang="en-US" sz="2200" dirty="0"/>
                  <a:t>的</a:t>
                </a:r>
                <a:r>
                  <a:rPr kumimoji="1" lang="en-US" altLang="zh-CN" sz="2200" dirty="0"/>
                  <a:t>Karger</a:t>
                </a:r>
                <a:r>
                  <a:rPr kumimoji="1" lang="zh-CN" altLang="en-US" sz="2200" dirty="0"/>
                  <a:t>及其合作者提出，用于解决用户易变的分布式</a:t>
                </a:r>
                <a:r>
                  <a:rPr kumimoji="1" lang="en" altLang="zh-CN" sz="2200" dirty="0"/>
                  <a:t>Web</a:t>
                </a:r>
                <a:r>
                  <a:rPr kumimoji="1" lang="zh-CN" altLang="en-US" sz="2200" dirty="0"/>
                  <a:t>服务中服务器变动问题。</a:t>
                </a:r>
                <a:endParaRPr kumimoji="1" lang="en-US" altLang="zh-CN" sz="2200" dirty="0"/>
              </a:p>
              <a:p>
                <a:pPr>
                  <a:lnSpc>
                    <a:spcPts val="3000"/>
                  </a:lnSpc>
                </a:pPr>
                <a:endParaRPr kumimoji="1" lang="en-US" altLang="zh-CN" sz="2200" dirty="0"/>
              </a:p>
              <a:p>
                <a:pPr>
                  <a:lnSpc>
                    <a:spcPts val="3000"/>
                  </a:lnSpc>
                </a:pPr>
                <a:r>
                  <a:rPr kumimoji="1" lang="zh-CN" altLang="en-US" sz="2200" dirty="0"/>
                  <a:t>一致性哈希算法将整个哈希值空间组织成一个虚拟的圆环，通常，使用值空间为</a:t>
                </a:r>
                <a14:m>
                  <m:oMath xmlns:m="http://schemas.openxmlformats.org/officeDocument/2006/math">
                    <m:r>
                      <a:rPr kumimoji="1" lang="en-US" altLang="zh-CN" sz="2200" i="1">
                        <a:latin typeface="Cambria Math" panose="02040503050406030204" pitchFamily="18" charset="0"/>
                      </a:rPr>
                      <m:t>0</m:t>
                    </m:r>
                    <m:r>
                      <a:rPr kumimoji="1" lang="en-US" altLang="zh-CN" sz="2200" b="0" i="1" smtClean="0">
                        <a:latin typeface="Cambria Math" panose="02040503050406030204" pitchFamily="18" charset="0"/>
                      </a:rPr>
                      <m:t>~</m:t>
                    </m:r>
                    <m:sSup>
                      <m:sSupPr>
                        <m:ctrlPr>
                          <a:rPr kumimoji="1"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kumimoji="1" lang="en-US" altLang="zh-CN" sz="2200" b="0" i="1" smtClean="0">
                            <a:latin typeface="Cambria Math" panose="02040503050406030204" pitchFamily="18" charset="0"/>
                          </a:rPr>
                          <m:t>32</m:t>
                        </m:r>
                      </m:sup>
                    </m:sSup>
                    <m:r>
                      <a:rPr kumimoji="1" lang="en-US" altLang="zh-CN" sz="22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kumimoji="1" lang="zh-CN" altLang="en-US" sz="2200" dirty="0"/>
                  <a:t>的哈希函数，即整个哈希空间环如下，空间按顺时针组织，</a:t>
                </a:r>
                <a:r>
                  <a:rPr kumimoji="1" lang="en-US" altLang="zh-CN" sz="2200" dirty="0"/>
                  <a:t>0</a:t>
                </a:r>
                <a:r>
                  <a:rPr kumimoji="1" lang="zh-CN" altLang="en-US" sz="2200" dirty="0"/>
                  <a:t>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sz="2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kumimoji="1" lang="en-US" altLang="zh-CN" sz="2200" b="0" i="1" smtClean="0">
                            <a:latin typeface="Cambria Math" panose="02040503050406030204" pitchFamily="18" charset="0"/>
                          </a:rPr>
                          <m:t>32</m:t>
                        </m:r>
                      </m:sup>
                    </m:sSup>
                    <m:r>
                      <a:rPr kumimoji="1" lang="en-US" altLang="zh-CN" sz="22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kumimoji="1" lang="zh-CN" altLang="en-US" sz="2200" dirty="0"/>
                  <a:t>重合。</a:t>
                </a: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F1229277-02C1-3143-AD8F-59B589D531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8187" y="1494231"/>
                <a:ext cx="8281410" cy="2370714"/>
              </a:xfrm>
              <a:prstGeom prst="rect">
                <a:avLst/>
              </a:prstGeom>
              <a:blipFill>
                <a:blip r:embed="rId2"/>
                <a:stretch>
                  <a:fillRect l="-919" t="-1070" r="-919" b="-42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>
            <a:extLst>
              <a:ext uri="{FF2B5EF4-FFF2-40B4-BE49-F238E27FC236}">
                <a16:creationId xmlns:a16="http://schemas.microsoft.com/office/drawing/2014/main" id="{B8A412BC-7F86-D546-B49B-BD1D8463B3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1385" y="3861252"/>
            <a:ext cx="2554751" cy="2710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2789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5B65D18-0BAA-B04B-94D4-C4056D01251F}"/>
              </a:ext>
            </a:extLst>
          </p:cNvPr>
          <p:cNvSpPr txBox="1"/>
          <p:nvPr/>
        </p:nvSpPr>
        <p:spPr>
          <a:xfrm>
            <a:off x="1657350" y="685800"/>
            <a:ext cx="3057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 dirty="0"/>
              <a:t>一致性哈希算法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BBFFF5B-129E-1C4A-87A2-1C23A1DC4FEE}"/>
              </a:ext>
            </a:extLst>
          </p:cNvPr>
          <p:cNvSpPr txBox="1"/>
          <p:nvPr/>
        </p:nvSpPr>
        <p:spPr>
          <a:xfrm>
            <a:off x="2215662" y="1629507"/>
            <a:ext cx="85812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200" dirty="0"/>
              <a:t>接着让服务器分布在哈希环上，具体可以对服务器的名称或者</a:t>
            </a:r>
            <a:r>
              <a:rPr kumimoji="1" lang="en-US" altLang="zh-CN" sz="2200" dirty="0"/>
              <a:t>ip</a:t>
            </a:r>
            <a:r>
              <a:rPr kumimoji="1" lang="zh-CN" altLang="en-US" sz="2200" dirty="0"/>
              <a:t>进行一个哈希。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6D19898-FA03-D844-B2FF-BEEF29138C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0819" y="2398948"/>
            <a:ext cx="3230977" cy="2688867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7A7739AF-DA36-E046-8B26-71E6482FAEAA}"/>
              </a:ext>
            </a:extLst>
          </p:cNvPr>
          <p:cNvSpPr txBox="1"/>
          <p:nvPr/>
        </p:nvSpPr>
        <p:spPr>
          <a:xfrm>
            <a:off x="2215662" y="5558129"/>
            <a:ext cx="85812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200" dirty="0"/>
              <a:t>为了使服务器尽可能均匀地分布在哈希环上，这里选用</a:t>
            </a:r>
            <a:r>
              <a:rPr kumimoji="1" lang="en" altLang="zh-CN" sz="2200" dirty="0"/>
              <a:t>FNV1_32_HASH</a:t>
            </a:r>
            <a:r>
              <a:rPr kumimoji="1" lang="zh-CN" altLang="en" sz="2200" dirty="0"/>
              <a:t>算法</a:t>
            </a:r>
            <a:r>
              <a:rPr kumimoji="1" lang="zh-CN" altLang="en-US" sz="2200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8582652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2DC0CD4-CC15-9A42-981A-1827B7CC19DA}"/>
              </a:ext>
            </a:extLst>
          </p:cNvPr>
          <p:cNvSpPr txBox="1"/>
          <p:nvPr/>
        </p:nvSpPr>
        <p:spPr>
          <a:xfrm>
            <a:off x="1657350" y="685800"/>
            <a:ext cx="3057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 dirty="0"/>
              <a:t>一致性哈希算法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4C27FC3-C22A-C943-B6BC-A32366225A09}"/>
              </a:ext>
            </a:extLst>
          </p:cNvPr>
          <p:cNvSpPr txBox="1"/>
          <p:nvPr/>
        </p:nvSpPr>
        <p:spPr>
          <a:xfrm>
            <a:off x="2227386" y="1641232"/>
            <a:ext cx="9061938" cy="1216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kumimoji="1" lang="zh-CN" altLang="en-US" sz="2200" dirty="0"/>
              <a:t>访问时，数据</a:t>
            </a:r>
            <a:r>
              <a:rPr kumimoji="1" lang="en-US" altLang="zh-CN" sz="2200" dirty="0"/>
              <a:t>key</a:t>
            </a:r>
            <a:r>
              <a:rPr kumimoji="1" lang="zh-CN" altLang="en-US" sz="2200" dirty="0"/>
              <a:t>使用相同的哈希函数进行哈希，计算出哈希值以确定在哈希环上的位置，从此位置沿着顺时针“行走”，第一个遇到的服务器就是应该被定位到的服务器。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F3438F3-E868-DD4E-BFD3-C22FF843D1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0089" y="2986737"/>
            <a:ext cx="3797300" cy="328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2392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3F8608D-0AE2-3545-81AA-11EAD9FECCB8}"/>
              </a:ext>
            </a:extLst>
          </p:cNvPr>
          <p:cNvSpPr txBox="1"/>
          <p:nvPr/>
        </p:nvSpPr>
        <p:spPr>
          <a:xfrm>
            <a:off x="1657350" y="685800"/>
            <a:ext cx="3057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 dirty="0"/>
              <a:t>一致性哈希算法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ECCA091-B896-2B44-8D49-57A895DF103E}"/>
              </a:ext>
            </a:extLst>
          </p:cNvPr>
          <p:cNvSpPr txBox="1"/>
          <p:nvPr/>
        </p:nvSpPr>
        <p:spPr>
          <a:xfrm>
            <a:off x="2057401" y="1437148"/>
            <a:ext cx="8311660" cy="12128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kumimoji="1" lang="zh-CN" altLang="en-US" sz="2200" dirty="0"/>
              <a:t>在这种情况下，如果服务器</a:t>
            </a:r>
            <a:r>
              <a:rPr kumimoji="1" lang="en-US" altLang="zh-CN" sz="2200" dirty="0"/>
              <a:t>3</a:t>
            </a:r>
            <a:r>
              <a:rPr kumimoji="1" lang="zh-CN" altLang="en-US" sz="2200" dirty="0"/>
              <a:t>宕机，造成的影响也不过是</a:t>
            </a:r>
            <a:r>
              <a:rPr kumimoji="1" lang="en-US" altLang="zh-CN" sz="2200" dirty="0"/>
              <a:t>D</a:t>
            </a:r>
            <a:r>
              <a:rPr kumimoji="1" lang="zh-CN" altLang="en-US" sz="2200" dirty="0"/>
              <a:t>资源被路由到服务器</a:t>
            </a:r>
            <a:r>
              <a:rPr kumimoji="1" lang="en-US" altLang="zh-CN" sz="2200" dirty="0"/>
              <a:t>2</a:t>
            </a:r>
            <a:r>
              <a:rPr kumimoji="1" lang="zh-CN" altLang="en-US" sz="2200" dirty="0"/>
              <a:t>，并不会造成原来的大量数据交换的情况。增加服务器同理。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FAECF8B-60C6-6040-8E27-C76561160C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4581" y="2816618"/>
            <a:ext cx="3797300" cy="328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5892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DDE5493-6937-4443-894D-2122DC8AF01E}"/>
              </a:ext>
            </a:extLst>
          </p:cNvPr>
          <p:cNvSpPr txBox="1"/>
          <p:nvPr/>
        </p:nvSpPr>
        <p:spPr>
          <a:xfrm>
            <a:off x="1657350" y="685800"/>
            <a:ext cx="3057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 dirty="0"/>
              <a:t>一致性哈希算法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823F60A-1D64-F24F-85AB-818E571B7021}"/>
              </a:ext>
            </a:extLst>
          </p:cNvPr>
          <p:cNvSpPr txBox="1"/>
          <p:nvPr/>
        </p:nvSpPr>
        <p:spPr>
          <a:xfrm>
            <a:off x="1987061" y="1448870"/>
            <a:ext cx="8311660" cy="2755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kumimoji="1" lang="zh-CN" altLang="en-US" sz="2200" dirty="0"/>
              <a:t>一致性哈希算法在服务器数量太少时，可能因为节点分布不均而数据倾斜的问题。</a:t>
            </a:r>
            <a:endParaRPr kumimoji="1" lang="en-US" altLang="zh-CN" sz="2200" dirty="0"/>
          </a:p>
          <a:p>
            <a:pPr>
              <a:lnSpc>
                <a:spcPts val="3000"/>
              </a:lnSpc>
            </a:pPr>
            <a:r>
              <a:rPr kumimoji="1" lang="zh-CN" altLang="en-US" sz="2200" dirty="0"/>
              <a:t>为了解决这种数据倾斜问题，一致性哈希算法引入了虚拟节点机制，即对每一个服务节点计算多个哈希，每个计算结果位置都放置一个此服务节点，称为虚拟节点。在这种情况下，只有虚拟节点被添加到哈希环中。当数据找到对应的虚拟节点，即可找到被路由到的实际节点。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CD497EB-DA38-5342-9C9C-4784348830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0581" y="4021015"/>
            <a:ext cx="3364621" cy="2614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555132"/>
      </p:ext>
    </p:extLst>
  </p:cSld>
  <p:clrMapOvr>
    <a:masterClrMapping/>
  </p:clrMapOvr>
</p:sld>
</file>

<file path=ppt/theme/theme1.xml><?xml version="1.0" encoding="utf-8"?>
<a:theme xmlns:a="http://schemas.openxmlformats.org/drawingml/2006/main" name="丝状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丝状</Template>
  <TotalTime>124</TotalTime>
  <Words>873</Words>
  <Application>Microsoft Macintosh PowerPoint</Application>
  <PresentationFormat>宽屏</PresentationFormat>
  <Paragraphs>101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2" baseType="lpstr">
      <vt:lpstr>幼圆</vt:lpstr>
      <vt:lpstr>Yuanti SC</vt:lpstr>
      <vt:lpstr>Arial</vt:lpstr>
      <vt:lpstr>Cambria Math</vt:lpstr>
      <vt:lpstr>Century Gothic</vt:lpstr>
      <vt:lpstr>Menlo</vt:lpstr>
      <vt:lpstr>Wingdings 3</vt:lpstr>
      <vt:lpstr>丝状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Guo Ziyang</dc:creator>
  <cp:lastModifiedBy>Guo Ziyang</cp:lastModifiedBy>
  <cp:revision>81</cp:revision>
  <dcterms:created xsi:type="dcterms:W3CDTF">2018-12-27T07:01:13Z</dcterms:created>
  <dcterms:modified xsi:type="dcterms:W3CDTF">2018-12-28T00:43:28Z</dcterms:modified>
</cp:coreProperties>
</file>