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83" r:id="rId6"/>
    <p:sldId id="284" r:id="rId7"/>
    <p:sldId id="281" r:id="rId8"/>
    <p:sldId id="266" r:id="rId9"/>
    <p:sldId id="263" r:id="rId10"/>
    <p:sldId id="282" r:id="rId11"/>
    <p:sldId id="261" r:id="rId12"/>
    <p:sldId id="264" r:id="rId13"/>
    <p:sldId id="278" r:id="rId14"/>
    <p:sldId id="285" r:id="rId15"/>
    <p:sldId id="260"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1160EA64-D806-43AC-9DF2-F8C432F32B4C}" type="datetimeFigureOut">
              <a:rPr lang="en-US" dirty="0"/>
              <a:t>6/20/2020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4F7D4976-E339-4826-83B7-FBD03F55ECF8}" type="datetimeFigureOut">
              <a:rPr lang="en-US" dirty="0"/>
              <a:t>6/20/2020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9" name="Date Placeholder 8"/>
          <p:cNvSpPr>
            <a:spLocks noGrp="1"/>
          </p:cNvSpPr>
          <p:nvPr>
            <p:ph type="dt" sz="half" idx="10"/>
          </p:nvPr>
        </p:nvSpPr>
        <p:spPr/>
        <p:txBody>
          <a:bodyPr/>
          <a:lstStyle/>
          <a:p>
            <a:fld id="{D1BE4249-C0D0-4B06-8692-E8BB871AF643}" type="datetimeFigureOut">
              <a:rPr lang="en-US" dirty="0"/>
              <a:t>6/20/2020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6/20/2020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6/20/2020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A7BDA-BC94-48F0-9203-D86249F0AB1E}"/>
              </a:ext>
            </a:extLst>
          </p:cNvPr>
          <p:cNvSpPr>
            <a:spLocks noGrp="1"/>
          </p:cNvSpPr>
          <p:nvPr>
            <p:ph type="ctrTitle"/>
          </p:nvPr>
        </p:nvSpPr>
        <p:spPr/>
        <p:txBody>
          <a:bodyPr/>
          <a:lstStyle/>
          <a:p>
            <a:r>
              <a:rPr lang="zh-CN" altLang="en-US" dirty="0"/>
              <a:t>基于</a:t>
            </a:r>
            <a:r>
              <a:rPr lang="en-US" altLang="zh-CN" dirty="0"/>
              <a:t>WINFORM</a:t>
            </a:r>
            <a:r>
              <a:rPr lang="zh-CN" altLang="en-US" dirty="0"/>
              <a:t>的邮件系统开发报告</a:t>
            </a:r>
          </a:p>
        </p:txBody>
      </p:sp>
      <p:sp>
        <p:nvSpPr>
          <p:cNvPr id="3" name="副标题 2">
            <a:extLst>
              <a:ext uri="{FF2B5EF4-FFF2-40B4-BE49-F238E27FC236}">
                <a16:creationId xmlns:a16="http://schemas.microsoft.com/office/drawing/2014/main" id="{8E45E888-C591-4AF6-9C7F-C0B372416D70}"/>
              </a:ext>
            </a:extLst>
          </p:cNvPr>
          <p:cNvSpPr>
            <a:spLocks noGrp="1"/>
          </p:cNvSpPr>
          <p:nvPr>
            <p:ph type="subTitle" idx="1"/>
          </p:nvPr>
        </p:nvSpPr>
        <p:spPr/>
        <p:txBody>
          <a:bodyPr/>
          <a:lstStyle/>
          <a:p>
            <a:r>
              <a:rPr lang="en-US" altLang="zh-CN" dirty="0"/>
              <a:t>EHOME</a:t>
            </a:r>
            <a:br>
              <a:rPr lang="en-US" altLang="zh-CN" dirty="0"/>
            </a:br>
            <a:r>
              <a:rPr lang="zh-CN" altLang="en-US" dirty="0"/>
              <a:t>李昊凌 李晨阳 李杰琛 高小明 李禛 尹迎春 彭永元</a:t>
            </a:r>
          </a:p>
        </p:txBody>
      </p:sp>
    </p:spTree>
    <p:extLst>
      <p:ext uri="{BB962C8B-B14F-4D97-AF65-F5344CB8AC3E}">
        <p14:creationId xmlns:p14="http://schemas.microsoft.com/office/powerpoint/2010/main" val="3477031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12A23-4FAA-4AC3-B2B3-4A363D927298}"/>
              </a:ext>
            </a:extLst>
          </p:cNvPr>
          <p:cNvSpPr>
            <a:spLocks noGrp="1"/>
          </p:cNvSpPr>
          <p:nvPr>
            <p:ph type="title"/>
          </p:nvPr>
        </p:nvSpPr>
        <p:spPr>
          <a:xfrm>
            <a:off x="526624" y="121313"/>
            <a:ext cx="1337687" cy="1112683"/>
          </a:xfrm>
        </p:spPr>
        <p:txBody>
          <a:bodyPr/>
          <a:lstStyle/>
          <a:p>
            <a:r>
              <a:rPr lang="zh-CN" altLang="en-US" dirty="0"/>
              <a:t>优化</a:t>
            </a:r>
          </a:p>
        </p:txBody>
      </p:sp>
      <p:sp>
        <p:nvSpPr>
          <p:cNvPr id="3" name="内容占位符 2">
            <a:extLst>
              <a:ext uri="{FF2B5EF4-FFF2-40B4-BE49-F238E27FC236}">
                <a16:creationId xmlns:a16="http://schemas.microsoft.com/office/drawing/2014/main" id="{BF59F077-2948-4CC5-BDBC-3C47A6B90C9F}"/>
              </a:ext>
            </a:extLst>
          </p:cNvPr>
          <p:cNvSpPr>
            <a:spLocks noGrp="1"/>
          </p:cNvSpPr>
          <p:nvPr>
            <p:ph idx="1"/>
          </p:nvPr>
        </p:nvSpPr>
        <p:spPr>
          <a:xfrm>
            <a:off x="5421297" y="5388082"/>
            <a:ext cx="3864864" cy="751439"/>
          </a:xfrm>
        </p:spPr>
        <p:txBody>
          <a:bodyPr/>
          <a:lstStyle/>
          <a:p>
            <a:r>
              <a:rPr lang="zh-CN" altLang="en-US" dirty="0"/>
              <a:t>对原有下载邮件方法优化</a:t>
            </a:r>
          </a:p>
        </p:txBody>
      </p:sp>
      <p:pic>
        <p:nvPicPr>
          <p:cNvPr id="4" name="图片 3">
            <a:extLst>
              <a:ext uri="{FF2B5EF4-FFF2-40B4-BE49-F238E27FC236}">
                <a16:creationId xmlns:a16="http://schemas.microsoft.com/office/drawing/2014/main" id="{88F1B365-CD15-4DC3-80FE-282F08D3C09F}"/>
              </a:ext>
            </a:extLst>
          </p:cNvPr>
          <p:cNvPicPr>
            <a:picLocks noChangeAspect="1"/>
          </p:cNvPicPr>
          <p:nvPr/>
        </p:nvPicPr>
        <p:blipFill>
          <a:blip r:embed="rId2"/>
          <a:stretch>
            <a:fillRect/>
          </a:stretch>
        </p:blipFill>
        <p:spPr>
          <a:xfrm>
            <a:off x="3873756" y="121313"/>
            <a:ext cx="7696200" cy="4867275"/>
          </a:xfrm>
          <a:prstGeom prst="rect">
            <a:avLst/>
          </a:prstGeom>
        </p:spPr>
      </p:pic>
      <p:pic>
        <p:nvPicPr>
          <p:cNvPr id="5" name="图片 4">
            <a:extLst>
              <a:ext uri="{FF2B5EF4-FFF2-40B4-BE49-F238E27FC236}">
                <a16:creationId xmlns:a16="http://schemas.microsoft.com/office/drawing/2014/main" id="{D8D4E870-C851-4081-8454-1DBA3637D368}"/>
              </a:ext>
            </a:extLst>
          </p:cNvPr>
          <p:cNvPicPr>
            <a:picLocks noChangeAspect="1"/>
          </p:cNvPicPr>
          <p:nvPr/>
        </p:nvPicPr>
        <p:blipFill>
          <a:blip r:embed="rId3"/>
          <a:stretch>
            <a:fillRect/>
          </a:stretch>
        </p:blipFill>
        <p:spPr>
          <a:xfrm>
            <a:off x="268180" y="2343705"/>
            <a:ext cx="4463803" cy="4020120"/>
          </a:xfrm>
          <a:prstGeom prst="rect">
            <a:avLst/>
          </a:prstGeom>
        </p:spPr>
      </p:pic>
    </p:spTree>
    <p:extLst>
      <p:ext uri="{BB962C8B-B14F-4D97-AF65-F5344CB8AC3E}">
        <p14:creationId xmlns:p14="http://schemas.microsoft.com/office/powerpoint/2010/main" val="397115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981039-CD68-412E-9520-52EB527AA6ED}"/>
              </a:ext>
            </a:extLst>
          </p:cNvPr>
          <p:cNvSpPr>
            <a:spLocks noGrp="1"/>
          </p:cNvSpPr>
          <p:nvPr>
            <p:ph type="title"/>
          </p:nvPr>
        </p:nvSpPr>
        <p:spPr>
          <a:xfrm>
            <a:off x="508869" y="241542"/>
            <a:ext cx="3974355" cy="784209"/>
          </a:xfrm>
        </p:spPr>
        <p:txBody>
          <a:bodyPr>
            <a:normAutofit/>
          </a:bodyPr>
          <a:lstStyle/>
          <a:p>
            <a:r>
              <a:rPr lang="zh-CN" altLang="en-US" dirty="0"/>
              <a:t>用户系统数据库实现</a:t>
            </a:r>
          </a:p>
        </p:txBody>
      </p:sp>
      <p:sp>
        <p:nvSpPr>
          <p:cNvPr id="3" name="内容占位符 2">
            <a:extLst>
              <a:ext uri="{FF2B5EF4-FFF2-40B4-BE49-F238E27FC236}">
                <a16:creationId xmlns:a16="http://schemas.microsoft.com/office/drawing/2014/main" id="{4C650EA3-AA05-41FF-9DDF-4D2B41E90967}"/>
              </a:ext>
            </a:extLst>
          </p:cNvPr>
          <p:cNvSpPr>
            <a:spLocks noGrp="1"/>
          </p:cNvSpPr>
          <p:nvPr>
            <p:ph idx="1"/>
          </p:nvPr>
        </p:nvSpPr>
        <p:spPr>
          <a:xfrm>
            <a:off x="4350235" y="4124058"/>
            <a:ext cx="7729728" cy="3101983"/>
          </a:xfrm>
        </p:spPr>
        <p:txBody>
          <a:bodyPr/>
          <a:lstStyle/>
          <a:p>
            <a:r>
              <a:rPr lang="zh-CN" altLang="en-US" dirty="0"/>
              <a:t>用户系统数据库是使用轻量化数据库</a:t>
            </a:r>
            <a:r>
              <a:rPr lang="en-US" altLang="zh-CN" dirty="0" err="1"/>
              <a:t>Sqlite</a:t>
            </a:r>
            <a:r>
              <a:rPr lang="zh-CN" altLang="en-US" dirty="0"/>
              <a:t>实现的，主要通过一个</a:t>
            </a:r>
            <a:r>
              <a:rPr lang="en-US" altLang="zh-CN" dirty="0" err="1"/>
              <a:t>SqliteHelper</a:t>
            </a:r>
            <a:r>
              <a:rPr lang="zh-CN" altLang="en-US" dirty="0"/>
              <a:t>类实现与本地数据库的交互，</a:t>
            </a:r>
            <a:r>
              <a:rPr lang="en-US" altLang="zh-CN" dirty="0" err="1"/>
              <a:t>sqlite</a:t>
            </a:r>
            <a:r>
              <a:rPr lang="zh-CN" altLang="en-US" dirty="0"/>
              <a:t>里面存放</a:t>
            </a:r>
            <a:r>
              <a:rPr lang="en-US" altLang="zh-CN" dirty="0"/>
              <a:t>user</a:t>
            </a:r>
            <a:r>
              <a:rPr lang="zh-CN" altLang="en-US" dirty="0"/>
              <a:t>信息，当系统启动调用第一个登录界面时，界面构造函数就调取其中的</a:t>
            </a:r>
            <a:r>
              <a:rPr lang="en-US" altLang="zh-CN" dirty="0"/>
              <a:t>User</a:t>
            </a:r>
            <a:r>
              <a:rPr lang="zh-CN" altLang="en-US" dirty="0"/>
              <a:t>信息，在</a:t>
            </a:r>
            <a:r>
              <a:rPr lang="en-US" altLang="zh-CN" dirty="0"/>
              <a:t>login</a:t>
            </a:r>
            <a:r>
              <a:rPr lang="zh-CN" altLang="en-US" dirty="0"/>
              <a:t>界面可以新建用户数据，也可以使用现有的用户，通过登录操作可以从数据库中取出一个</a:t>
            </a:r>
            <a:r>
              <a:rPr lang="en-US" altLang="zh-CN" dirty="0"/>
              <a:t>User</a:t>
            </a:r>
            <a:r>
              <a:rPr lang="zh-CN" altLang="en-US" dirty="0"/>
              <a:t>，取出</a:t>
            </a:r>
            <a:r>
              <a:rPr lang="en-US" altLang="zh-CN" dirty="0"/>
              <a:t>User</a:t>
            </a:r>
            <a:r>
              <a:rPr lang="zh-CN" altLang="en-US" dirty="0"/>
              <a:t>后登陆界面生命周期结束，</a:t>
            </a:r>
            <a:r>
              <a:rPr lang="en-US" altLang="zh-CN" dirty="0"/>
              <a:t>User</a:t>
            </a:r>
            <a:r>
              <a:rPr lang="zh-CN" altLang="en-US" dirty="0"/>
              <a:t>便作为参数构造了主界面，主界面生成每一个子界面时也要调用</a:t>
            </a:r>
            <a:r>
              <a:rPr lang="en-US" altLang="zh-CN" dirty="0"/>
              <a:t>User</a:t>
            </a:r>
            <a:r>
              <a:rPr lang="zh-CN" altLang="en-US" dirty="0"/>
              <a:t>，邮件收发系统中</a:t>
            </a:r>
            <a:r>
              <a:rPr lang="en-US" altLang="zh-CN" dirty="0"/>
              <a:t>mc</a:t>
            </a:r>
            <a:r>
              <a:rPr lang="zh-CN" altLang="en-US" dirty="0"/>
              <a:t>类通过</a:t>
            </a:r>
            <a:r>
              <a:rPr lang="en-US" altLang="zh-CN" dirty="0"/>
              <a:t>User</a:t>
            </a:r>
            <a:r>
              <a:rPr lang="zh-CN" altLang="en-US" dirty="0"/>
              <a:t>来建立与服务器连接，</a:t>
            </a:r>
            <a:r>
              <a:rPr lang="en-US" altLang="zh-CN" dirty="0"/>
              <a:t> User</a:t>
            </a:r>
            <a:r>
              <a:rPr lang="zh-CN" altLang="en-US" dirty="0"/>
              <a:t>还决定了每一个用户对应的本地邮件</a:t>
            </a:r>
            <a:r>
              <a:rPr lang="en-US" altLang="zh-CN" dirty="0"/>
              <a:t>XML</a:t>
            </a:r>
            <a:r>
              <a:rPr lang="zh-CN" altLang="en-US" dirty="0"/>
              <a:t>数据，每一份邮件</a:t>
            </a:r>
            <a:r>
              <a:rPr lang="en-US" altLang="zh-CN" dirty="0"/>
              <a:t>List</a:t>
            </a:r>
            <a:r>
              <a:rPr lang="zh-CN" altLang="en-US" dirty="0"/>
              <a:t>生成的</a:t>
            </a:r>
            <a:r>
              <a:rPr lang="en-US" altLang="zh-CN" dirty="0"/>
              <a:t>XML</a:t>
            </a:r>
            <a:r>
              <a:rPr lang="zh-CN" altLang="en-US" dirty="0"/>
              <a:t>文件都是按用户名存储信息，作业管理系统也要有</a:t>
            </a:r>
            <a:r>
              <a:rPr lang="en-US" altLang="zh-CN" dirty="0"/>
              <a:t>User</a:t>
            </a:r>
            <a:r>
              <a:rPr lang="zh-CN" altLang="en-US" dirty="0"/>
              <a:t>才能获得对应的作业信息。</a:t>
            </a:r>
          </a:p>
        </p:txBody>
      </p:sp>
      <p:pic>
        <p:nvPicPr>
          <p:cNvPr id="9" name="图片 8">
            <a:extLst>
              <a:ext uri="{FF2B5EF4-FFF2-40B4-BE49-F238E27FC236}">
                <a16:creationId xmlns:a16="http://schemas.microsoft.com/office/drawing/2014/main" id="{2C074FD1-10B0-4FE7-B722-D715D5CC4A61}"/>
              </a:ext>
            </a:extLst>
          </p:cNvPr>
          <p:cNvPicPr>
            <a:picLocks noChangeAspect="1"/>
          </p:cNvPicPr>
          <p:nvPr/>
        </p:nvPicPr>
        <p:blipFill>
          <a:blip r:embed="rId2"/>
          <a:stretch>
            <a:fillRect/>
          </a:stretch>
        </p:blipFill>
        <p:spPr>
          <a:xfrm>
            <a:off x="623980" y="1087514"/>
            <a:ext cx="4410075" cy="3848100"/>
          </a:xfrm>
          <a:prstGeom prst="rect">
            <a:avLst/>
          </a:prstGeom>
        </p:spPr>
      </p:pic>
    </p:spTree>
    <p:extLst>
      <p:ext uri="{BB962C8B-B14F-4D97-AF65-F5344CB8AC3E}">
        <p14:creationId xmlns:p14="http://schemas.microsoft.com/office/powerpoint/2010/main" val="208443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9FD66-87E4-4BD3-A23D-5528D7DF7290}"/>
              </a:ext>
            </a:extLst>
          </p:cNvPr>
          <p:cNvSpPr>
            <a:spLocks noGrp="1"/>
          </p:cNvSpPr>
          <p:nvPr>
            <p:ph type="title"/>
          </p:nvPr>
        </p:nvSpPr>
        <p:spPr>
          <a:xfrm>
            <a:off x="587301" y="425993"/>
            <a:ext cx="4737835" cy="651044"/>
          </a:xfrm>
        </p:spPr>
        <p:txBody>
          <a:bodyPr>
            <a:normAutofit fontScale="90000"/>
          </a:bodyPr>
          <a:lstStyle/>
          <a:p>
            <a:r>
              <a:rPr lang="zh-CN" altLang="en-US" dirty="0"/>
              <a:t>日历日程系统实现</a:t>
            </a:r>
          </a:p>
        </p:txBody>
      </p:sp>
      <p:sp>
        <p:nvSpPr>
          <p:cNvPr id="3" name="内容占位符 2">
            <a:extLst>
              <a:ext uri="{FF2B5EF4-FFF2-40B4-BE49-F238E27FC236}">
                <a16:creationId xmlns:a16="http://schemas.microsoft.com/office/drawing/2014/main" id="{7046F676-086D-45D1-9FDE-16EBF1F64564}"/>
              </a:ext>
            </a:extLst>
          </p:cNvPr>
          <p:cNvSpPr>
            <a:spLocks noGrp="1"/>
          </p:cNvSpPr>
          <p:nvPr>
            <p:ph idx="1"/>
          </p:nvPr>
        </p:nvSpPr>
        <p:spPr>
          <a:xfrm>
            <a:off x="1547554" y="1262004"/>
            <a:ext cx="9223909" cy="4702567"/>
          </a:xfrm>
        </p:spPr>
        <p:txBody>
          <a:bodyPr>
            <a:normAutofit/>
          </a:bodyPr>
          <a:lstStyle/>
          <a:p>
            <a:endParaRPr lang="en-US" altLang="zh-CN" sz="2800" b="1" dirty="0"/>
          </a:p>
          <a:p>
            <a:pPr marL="0" indent="0">
              <a:buNone/>
            </a:pPr>
            <a:r>
              <a:rPr lang="zh-CN" altLang="en-US" sz="2800" b="1" dirty="0"/>
              <a:t>一、功能介绍</a:t>
            </a:r>
          </a:p>
          <a:p>
            <a:r>
              <a:rPr lang="zh-CN" altLang="en-US" sz="2800" dirty="0"/>
              <a:t>选择对应的日期，点击“</a:t>
            </a:r>
            <a:r>
              <a:rPr lang="en-US" altLang="zh-CN" sz="2800" dirty="0"/>
              <a:t>+”</a:t>
            </a:r>
            <a:r>
              <a:rPr lang="zh-CN" altLang="en-US" sz="2800" dirty="0"/>
              <a:t>号进行添加任务。</a:t>
            </a:r>
          </a:p>
          <a:p>
            <a:r>
              <a:rPr lang="zh-CN" altLang="en-US" sz="2800" dirty="0"/>
              <a:t>普通任务，即每天的任务</a:t>
            </a:r>
          </a:p>
          <a:p>
            <a:r>
              <a:rPr lang="zh-CN" altLang="en-US" sz="2800" dirty="0"/>
              <a:t>备忘任务，就是一些目前不做，但需要记录的任务，会显示在每天的任务之后。</a:t>
            </a:r>
          </a:p>
          <a:p>
            <a:r>
              <a:rPr lang="zh-CN" altLang="en-US" sz="2800" dirty="0"/>
              <a:t>备忘任务可以通过改变类型转换成普通任务，时间会自动改为当前选中的日期。</a:t>
            </a:r>
          </a:p>
          <a:p>
            <a:endParaRPr lang="zh-CN" altLang="en-US" dirty="0"/>
          </a:p>
        </p:txBody>
      </p:sp>
    </p:spTree>
    <p:extLst>
      <p:ext uri="{BB962C8B-B14F-4D97-AF65-F5344CB8AC3E}">
        <p14:creationId xmlns:p14="http://schemas.microsoft.com/office/powerpoint/2010/main" val="219349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4FA87110-386D-488A-8E44-302A0C5971FD}"/>
              </a:ext>
            </a:extLst>
          </p:cNvPr>
          <p:cNvSpPr>
            <a:spLocks noGrp="1"/>
          </p:cNvSpPr>
          <p:nvPr>
            <p:ph type="title"/>
          </p:nvPr>
        </p:nvSpPr>
        <p:spPr>
          <a:xfrm>
            <a:off x="659789" y="422541"/>
            <a:ext cx="4347217" cy="695432"/>
          </a:xfrm>
        </p:spPr>
        <p:txBody>
          <a:bodyPr>
            <a:normAutofit fontScale="90000"/>
          </a:bodyPr>
          <a:lstStyle/>
          <a:p>
            <a:r>
              <a:rPr lang="zh-CN" altLang="en-US" dirty="0"/>
              <a:t>作业助手功能实现</a:t>
            </a:r>
          </a:p>
        </p:txBody>
      </p:sp>
      <p:sp>
        <p:nvSpPr>
          <p:cNvPr id="2" name="文本框 1">
            <a:extLst>
              <a:ext uri="{FF2B5EF4-FFF2-40B4-BE49-F238E27FC236}">
                <a16:creationId xmlns:a16="http://schemas.microsoft.com/office/drawing/2014/main" id="{DE78DD84-7872-4BC8-A832-1C9EE1C4B337}"/>
              </a:ext>
            </a:extLst>
          </p:cNvPr>
          <p:cNvSpPr txBox="1"/>
          <p:nvPr/>
        </p:nvSpPr>
        <p:spPr>
          <a:xfrm>
            <a:off x="659789" y="1260294"/>
            <a:ext cx="1793288" cy="369332"/>
          </a:xfrm>
          <a:prstGeom prst="rect">
            <a:avLst/>
          </a:prstGeom>
          <a:solidFill>
            <a:schemeClr val="bg1"/>
          </a:solidFill>
        </p:spPr>
        <p:txBody>
          <a:bodyPr wrap="square" rtlCol="0">
            <a:spAutoFit/>
          </a:bodyPr>
          <a:lstStyle/>
          <a:p>
            <a:r>
              <a:rPr lang="zh-CN" altLang="en-US" dirty="0"/>
              <a:t>简述操作流程</a:t>
            </a:r>
          </a:p>
        </p:txBody>
      </p:sp>
      <p:pic>
        <p:nvPicPr>
          <p:cNvPr id="4" name="图片 3">
            <a:extLst>
              <a:ext uri="{FF2B5EF4-FFF2-40B4-BE49-F238E27FC236}">
                <a16:creationId xmlns:a16="http://schemas.microsoft.com/office/drawing/2014/main" id="{FB4C3336-A45B-4BEA-B5D9-86FF5769317C}"/>
              </a:ext>
            </a:extLst>
          </p:cNvPr>
          <p:cNvPicPr>
            <a:picLocks noChangeAspect="1"/>
          </p:cNvPicPr>
          <p:nvPr/>
        </p:nvPicPr>
        <p:blipFill>
          <a:blip r:embed="rId2"/>
          <a:stretch>
            <a:fillRect/>
          </a:stretch>
        </p:blipFill>
        <p:spPr>
          <a:xfrm>
            <a:off x="441806" y="1812852"/>
            <a:ext cx="4227236" cy="3779407"/>
          </a:xfrm>
          <a:prstGeom prst="rect">
            <a:avLst/>
          </a:prstGeom>
        </p:spPr>
      </p:pic>
      <p:pic>
        <p:nvPicPr>
          <p:cNvPr id="6" name="图片 5">
            <a:extLst>
              <a:ext uri="{FF2B5EF4-FFF2-40B4-BE49-F238E27FC236}">
                <a16:creationId xmlns:a16="http://schemas.microsoft.com/office/drawing/2014/main" id="{353D7A25-1391-48BA-B453-9C0E087CA20E}"/>
              </a:ext>
            </a:extLst>
          </p:cNvPr>
          <p:cNvPicPr>
            <a:picLocks noChangeAspect="1"/>
          </p:cNvPicPr>
          <p:nvPr/>
        </p:nvPicPr>
        <p:blipFill>
          <a:blip r:embed="rId3"/>
          <a:stretch>
            <a:fillRect/>
          </a:stretch>
        </p:blipFill>
        <p:spPr>
          <a:xfrm>
            <a:off x="4669042" y="1637356"/>
            <a:ext cx="3909399" cy="4130398"/>
          </a:xfrm>
          <a:prstGeom prst="rect">
            <a:avLst/>
          </a:prstGeom>
        </p:spPr>
      </p:pic>
      <p:pic>
        <p:nvPicPr>
          <p:cNvPr id="7" name="图片 6">
            <a:extLst>
              <a:ext uri="{FF2B5EF4-FFF2-40B4-BE49-F238E27FC236}">
                <a16:creationId xmlns:a16="http://schemas.microsoft.com/office/drawing/2014/main" id="{62FA010C-8872-481E-A5E6-31BC1ACFDC8A}"/>
              </a:ext>
            </a:extLst>
          </p:cNvPr>
          <p:cNvPicPr>
            <a:picLocks noChangeAspect="1"/>
          </p:cNvPicPr>
          <p:nvPr/>
        </p:nvPicPr>
        <p:blipFill>
          <a:blip r:embed="rId4"/>
          <a:stretch>
            <a:fillRect/>
          </a:stretch>
        </p:blipFill>
        <p:spPr>
          <a:xfrm>
            <a:off x="5340700" y="1260294"/>
            <a:ext cx="6005080" cy="4092295"/>
          </a:xfrm>
          <a:prstGeom prst="rect">
            <a:avLst/>
          </a:prstGeom>
        </p:spPr>
      </p:pic>
    </p:spTree>
    <p:extLst>
      <p:ext uri="{BB962C8B-B14F-4D97-AF65-F5344CB8AC3E}">
        <p14:creationId xmlns:p14="http://schemas.microsoft.com/office/powerpoint/2010/main" val="103598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E78DD84-7872-4BC8-A832-1C9EE1C4B337}"/>
              </a:ext>
            </a:extLst>
          </p:cNvPr>
          <p:cNvSpPr txBox="1"/>
          <p:nvPr/>
        </p:nvSpPr>
        <p:spPr>
          <a:xfrm>
            <a:off x="476934" y="418207"/>
            <a:ext cx="1793288" cy="369332"/>
          </a:xfrm>
          <a:prstGeom prst="rect">
            <a:avLst/>
          </a:prstGeom>
          <a:solidFill>
            <a:schemeClr val="bg1"/>
          </a:solidFill>
        </p:spPr>
        <p:txBody>
          <a:bodyPr wrap="square" rtlCol="0">
            <a:spAutoFit/>
          </a:bodyPr>
          <a:lstStyle/>
          <a:p>
            <a:r>
              <a:rPr lang="zh-CN" altLang="en-US" dirty="0"/>
              <a:t>简述操作流程</a:t>
            </a:r>
          </a:p>
        </p:txBody>
      </p:sp>
      <p:pic>
        <p:nvPicPr>
          <p:cNvPr id="6" name="图片 5">
            <a:extLst>
              <a:ext uri="{FF2B5EF4-FFF2-40B4-BE49-F238E27FC236}">
                <a16:creationId xmlns:a16="http://schemas.microsoft.com/office/drawing/2014/main" id="{382A32EB-8643-4CCD-96B5-C00BA970E163}"/>
              </a:ext>
            </a:extLst>
          </p:cNvPr>
          <p:cNvPicPr>
            <a:picLocks noChangeAspect="1"/>
          </p:cNvPicPr>
          <p:nvPr/>
        </p:nvPicPr>
        <p:blipFill>
          <a:blip r:embed="rId2"/>
          <a:stretch>
            <a:fillRect/>
          </a:stretch>
        </p:blipFill>
        <p:spPr>
          <a:xfrm>
            <a:off x="350784" y="979714"/>
            <a:ext cx="4627726" cy="1259549"/>
          </a:xfrm>
          <a:prstGeom prst="rect">
            <a:avLst/>
          </a:prstGeom>
        </p:spPr>
      </p:pic>
      <p:pic>
        <p:nvPicPr>
          <p:cNvPr id="7" name="图片 6">
            <a:extLst>
              <a:ext uri="{FF2B5EF4-FFF2-40B4-BE49-F238E27FC236}">
                <a16:creationId xmlns:a16="http://schemas.microsoft.com/office/drawing/2014/main" id="{E6B39323-9E7D-46C2-A432-B02DFC9717E1}"/>
              </a:ext>
            </a:extLst>
          </p:cNvPr>
          <p:cNvPicPr>
            <a:picLocks noChangeAspect="1"/>
          </p:cNvPicPr>
          <p:nvPr/>
        </p:nvPicPr>
        <p:blipFill>
          <a:blip r:embed="rId3"/>
          <a:stretch>
            <a:fillRect/>
          </a:stretch>
        </p:blipFill>
        <p:spPr>
          <a:xfrm>
            <a:off x="350784" y="2291414"/>
            <a:ext cx="4627726" cy="1396517"/>
          </a:xfrm>
          <a:prstGeom prst="rect">
            <a:avLst/>
          </a:prstGeom>
        </p:spPr>
      </p:pic>
      <p:pic>
        <p:nvPicPr>
          <p:cNvPr id="9" name="图片 8">
            <a:extLst>
              <a:ext uri="{FF2B5EF4-FFF2-40B4-BE49-F238E27FC236}">
                <a16:creationId xmlns:a16="http://schemas.microsoft.com/office/drawing/2014/main" id="{8BA6E30E-B505-4BE2-ABFF-8A3899A9D232}"/>
              </a:ext>
            </a:extLst>
          </p:cNvPr>
          <p:cNvPicPr>
            <a:picLocks noChangeAspect="1"/>
          </p:cNvPicPr>
          <p:nvPr/>
        </p:nvPicPr>
        <p:blipFill>
          <a:blip r:embed="rId4"/>
          <a:stretch>
            <a:fillRect/>
          </a:stretch>
        </p:blipFill>
        <p:spPr>
          <a:xfrm>
            <a:off x="350784" y="3740082"/>
            <a:ext cx="4627726" cy="1155247"/>
          </a:xfrm>
          <a:prstGeom prst="rect">
            <a:avLst/>
          </a:prstGeom>
        </p:spPr>
      </p:pic>
      <p:pic>
        <p:nvPicPr>
          <p:cNvPr id="12" name="图片 11">
            <a:extLst>
              <a:ext uri="{FF2B5EF4-FFF2-40B4-BE49-F238E27FC236}">
                <a16:creationId xmlns:a16="http://schemas.microsoft.com/office/drawing/2014/main" id="{10D124C0-37C1-4D8B-A06A-40A50DCE6E02}"/>
              </a:ext>
            </a:extLst>
          </p:cNvPr>
          <p:cNvPicPr>
            <a:picLocks noChangeAspect="1"/>
          </p:cNvPicPr>
          <p:nvPr/>
        </p:nvPicPr>
        <p:blipFill>
          <a:blip r:embed="rId5"/>
          <a:stretch>
            <a:fillRect/>
          </a:stretch>
        </p:blipFill>
        <p:spPr>
          <a:xfrm>
            <a:off x="350784" y="4947480"/>
            <a:ext cx="4627726" cy="1361880"/>
          </a:xfrm>
          <a:prstGeom prst="rect">
            <a:avLst/>
          </a:prstGeom>
        </p:spPr>
      </p:pic>
      <p:pic>
        <p:nvPicPr>
          <p:cNvPr id="3" name="图片 2">
            <a:extLst>
              <a:ext uri="{FF2B5EF4-FFF2-40B4-BE49-F238E27FC236}">
                <a16:creationId xmlns:a16="http://schemas.microsoft.com/office/drawing/2014/main" id="{A909E4FA-6B25-4286-97B4-68BDC21F94C9}"/>
              </a:ext>
            </a:extLst>
          </p:cNvPr>
          <p:cNvPicPr>
            <a:picLocks noChangeAspect="1"/>
          </p:cNvPicPr>
          <p:nvPr/>
        </p:nvPicPr>
        <p:blipFill>
          <a:blip r:embed="rId6"/>
          <a:stretch>
            <a:fillRect/>
          </a:stretch>
        </p:blipFill>
        <p:spPr>
          <a:xfrm>
            <a:off x="5383899" y="780752"/>
            <a:ext cx="6005080" cy="4092295"/>
          </a:xfrm>
          <a:prstGeom prst="rect">
            <a:avLst/>
          </a:prstGeom>
        </p:spPr>
      </p:pic>
    </p:spTree>
    <p:extLst>
      <p:ext uri="{BB962C8B-B14F-4D97-AF65-F5344CB8AC3E}">
        <p14:creationId xmlns:p14="http://schemas.microsoft.com/office/powerpoint/2010/main" val="162690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25F80-FDA9-4D79-8DDD-3ED5A806803B}"/>
              </a:ext>
            </a:extLst>
          </p:cNvPr>
          <p:cNvSpPr>
            <a:spLocks noGrp="1"/>
          </p:cNvSpPr>
          <p:nvPr>
            <p:ph type="title"/>
          </p:nvPr>
        </p:nvSpPr>
        <p:spPr>
          <a:xfrm>
            <a:off x="4015607" y="752501"/>
            <a:ext cx="4160786" cy="730943"/>
          </a:xfrm>
        </p:spPr>
        <p:txBody>
          <a:bodyPr>
            <a:normAutofit fontScale="90000"/>
          </a:bodyPr>
          <a:lstStyle/>
          <a:p>
            <a:r>
              <a:rPr lang="zh-CN" altLang="en-US" dirty="0"/>
              <a:t>技术难点</a:t>
            </a:r>
          </a:p>
        </p:txBody>
      </p:sp>
      <p:sp>
        <p:nvSpPr>
          <p:cNvPr id="3" name="内容占位符 2">
            <a:extLst>
              <a:ext uri="{FF2B5EF4-FFF2-40B4-BE49-F238E27FC236}">
                <a16:creationId xmlns:a16="http://schemas.microsoft.com/office/drawing/2014/main" id="{386C07F3-7A7C-4058-AF75-2D9128185E4F}"/>
              </a:ext>
            </a:extLst>
          </p:cNvPr>
          <p:cNvSpPr>
            <a:spLocks noGrp="1"/>
          </p:cNvSpPr>
          <p:nvPr>
            <p:ph idx="1"/>
          </p:nvPr>
        </p:nvSpPr>
        <p:spPr/>
        <p:txBody>
          <a:bodyPr/>
          <a:lstStyle/>
          <a:p>
            <a:r>
              <a:rPr lang="en-US" altLang="zh-CN" dirty="0"/>
              <a:t>SQLite</a:t>
            </a:r>
            <a:r>
              <a:rPr lang="zh-CN" altLang="en-US" dirty="0"/>
              <a:t>数据库实现用户控制</a:t>
            </a:r>
            <a:endParaRPr lang="en-US" altLang="zh-CN" dirty="0"/>
          </a:p>
          <a:p>
            <a:r>
              <a:rPr lang="zh-CN" altLang="en-US" dirty="0"/>
              <a:t>作业控制系统的实现</a:t>
            </a:r>
            <a:endParaRPr lang="en-US" altLang="zh-CN" dirty="0"/>
          </a:p>
          <a:p>
            <a:r>
              <a:rPr lang="zh-CN" altLang="en-US" dirty="0"/>
              <a:t>邮件本地化存储和邮件发送接受</a:t>
            </a:r>
            <a:endParaRPr lang="en-US" altLang="zh-CN" dirty="0"/>
          </a:p>
          <a:p>
            <a:r>
              <a:rPr lang="zh-CN" altLang="en-US" dirty="0"/>
              <a:t>日历的的提醒</a:t>
            </a:r>
          </a:p>
        </p:txBody>
      </p:sp>
    </p:spTree>
    <p:extLst>
      <p:ext uri="{BB962C8B-B14F-4D97-AF65-F5344CB8AC3E}">
        <p14:creationId xmlns:p14="http://schemas.microsoft.com/office/powerpoint/2010/main" val="2816336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CC86F-D8AE-4A3D-996C-ECCFAD403362}"/>
              </a:ext>
            </a:extLst>
          </p:cNvPr>
          <p:cNvSpPr>
            <a:spLocks noGrp="1"/>
          </p:cNvSpPr>
          <p:nvPr>
            <p:ph type="title"/>
          </p:nvPr>
        </p:nvSpPr>
        <p:spPr>
          <a:xfrm>
            <a:off x="4367814" y="985422"/>
            <a:ext cx="2469530" cy="670840"/>
          </a:xfrm>
        </p:spPr>
        <p:txBody>
          <a:bodyPr>
            <a:normAutofit fontScale="90000"/>
          </a:bodyPr>
          <a:lstStyle/>
          <a:p>
            <a:r>
              <a:rPr lang="zh-CN" altLang="en-US" dirty="0"/>
              <a:t>后续实现</a:t>
            </a:r>
          </a:p>
        </p:txBody>
      </p:sp>
      <p:sp>
        <p:nvSpPr>
          <p:cNvPr id="3" name="内容占位符 2">
            <a:extLst>
              <a:ext uri="{FF2B5EF4-FFF2-40B4-BE49-F238E27FC236}">
                <a16:creationId xmlns:a16="http://schemas.microsoft.com/office/drawing/2014/main" id="{B4ACDE30-DF2E-4A03-B2F1-0BD36710D0EE}"/>
              </a:ext>
            </a:extLst>
          </p:cNvPr>
          <p:cNvSpPr>
            <a:spLocks noGrp="1"/>
          </p:cNvSpPr>
          <p:nvPr>
            <p:ph idx="1"/>
          </p:nvPr>
        </p:nvSpPr>
        <p:spPr>
          <a:xfrm>
            <a:off x="2231135" y="2068498"/>
            <a:ext cx="6859599" cy="3671530"/>
          </a:xfrm>
        </p:spPr>
        <p:txBody>
          <a:bodyPr/>
          <a:lstStyle/>
          <a:p>
            <a:r>
              <a:rPr lang="zh-CN" altLang="en-US" dirty="0"/>
              <a:t>使用</a:t>
            </a:r>
            <a:r>
              <a:rPr lang="en-US" altLang="zh-CN" dirty="0"/>
              <a:t>IDLE</a:t>
            </a:r>
            <a:r>
              <a:rPr lang="zh-CN" altLang="en-US" dirty="0"/>
              <a:t>方法进一步实现邮箱的实时控制，降低操作延迟</a:t>
            </a:r>
            <a:endParaRPr lang="en-US" altLang="zh-CN" dirty="0"/>
          </a:p>
          <a:p>
            <a:r>
              <a:rPr lang="zh-CN" altLang="en-US" dirty="0"/>
              <a:t>邮箱界面进一步优化</a:t>
            </a:r>
            <a:endParaRPr lang="en-US" altLang="zh-CN" dirty="0"/>
          </a:p>
          <a:p>
            <a:r>
              <a:rPr lang="zh-CN" altLang="en-US" dirty="0"/>
              <a:t>日程的提醒和邮件结合，和可以采用邮件录入和邮件提醒</a:t>
            </a:r>
            <a:endParaRPr lang="en-US" altLang="zh-CN" dirty="0"/>
          </a:p>
          <a:p>
            <a:r>
              <a:rPr lang="zh-CN" altLang="en-US" dirty="0"/>
              <a:t>作业系统实现对同一个学生多次提交的管理和逾期自动提醒</a:t>
            </a:r>
          </a:p>
        </p:txBody>
      </p:sp>
    </p:spTree>
    <p:extLst>
      <p:ext uri="{BB962C8B-B14F-4D97-AF65-F5344CB8AC3E}">
        <p14:creationId xmlns:p14="http://schemas.microsoft.com/office/powerpoint/2010/main" val="412614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6A9C9-9EE4-4F0D-8468-0A7B23C6DDB1}"/>
              </a:ext>
            </a:extLst>
          </p:cNvPr>
          <p:cNvSpPr>
            <a:spLocks noGrp="1"/>
          </p:cNvSpPr>
          <p:nvPr>
            <p:ph type="title"/>
          </p:nvPr>
        </p:nvSpPr>
        <p:spPr>
          <a:xfrm>
            <a:off x="1349405" y="644482"/>
            <a:ext cx="1926573" cy="473491"/>
          </a:xfrm>
        </p:spPr>
        <p:txBody>
          <a:bodyPr>
            <a:normAutofit fontScale="90000"/>
          </a:bodyPr>
          <a:lstStyle/>
          <a:p>
            <a:r>
              <a:rPr lang="zh-CN" altLang="en-US" dirty="0"/>
              <a:t>开发背景</a:t>
            </a:r>
          </a:p>
        </p:txBody>
      </p:sp>
      <p:sp>
        <p:nvSpPr>
          <p:cNvPr id="3" name="内容占位符 2">
            <a:extLst>
              <a:ext uri="{FF2B5EF4-FFF2-40B4-BE49-F238E27FC236}">
                <a16:creationId xmlns:a16="http://schemas.microsoft.com/office/drawing/2014/main" id="{2FB081C3-E061-422D-98B6-434748B24F52}"/>
              </a:ext>
            </a:extLst>
          </p:cNvPr>
          <p:cNvSpPr>
            <a:spLocks noGrp="1"/>
          </p:cNvSpPr>
          <p:nvPr>
            <p:ph idx="1"/>
          </p:nvPr>
        </p:nvSpPr>
        <p:spPr>
          <a:xfrm>
            <a:off x="1349405" y="1519458"/>
            <a:ext cx="7729728" cy="3101983"/>
          </a:xfrm>
        </p:spPr>
        <p:txBody>
          <a:bodyPr/>
          <a:lstStyle/>
          <a:p>
            <a:r>
              <a:rPr lang="zh-CN" altLang="zh-CN" dirty="0"/>
              <a:t>在当下即时通讯软件已经极大满足我们通讯需求需要，电子邮件在我们生活中更多的是承担着一种更为正式的通讯服务。每个人会有多个邮箱，而来自于不同邮箱电子邮件需要我们登录不同的网页进行查看和管理。这种方式相对不便捷，在学习了</a:t>
            </a:r>
            <a:r>
              <a:rPr lang="en-US" altLang="zh-CN" dirty="0"/>
              <a:t>C#</a:t>
            </a:r>
            <a:r>
              <a:rPr lang="zh-CN" altLang="zh-CN" dirty="0"/>
              <a:t>开发和计算机网络中电子邮件相关知识后，我们小组决定将邮件管理系统作为我们的开发项目</a:t>
            </a:r>
          </a:p>
        </p:txBody>
      </p:sp>
    </p:spTree>
    <p:extLst>
      <p:ext uri="{BB962C8B-B14F-4D97-AF65-F5344CB8AC3E}">
        <p14:creationId xmlns:p14="http://schemas.microsoft.com/office/powerpoint/2010/main" val="1275639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48228-105F-40A1-9C3C-5831EACAAD93}"/>
              </a:ext>
            </a:extLst>
          </p:cNvPr>
          <p:cNvSpPr>
            <a:spLocks noGrp="1"/>
          </p:cNvSpPr>
          <p:nvPr>
            <p:ph type="title"/>
          </p:nvPr>
        </p:nvSpPr>
        <p:spPr>
          <a:xfrm>
            <a:off x="1467656" y="600708"/>
            <a:ext cx="3255264" cy="846353"/>
          </a:xfrm>
        </p:spPr>
        <p:txBody>
          <a:bodyPr>
            <a:normAutofit/>
          </a:bodyPr>
          <a:lstStyle/>
          <a:p>
            <a:r>
              <a:rPr lang="zh-CN" altLang="en-US" dirty="0"/>
              <a:t>开发环境选择</a:t>
            </a:r>
          </a:p>
        </p:txBody>
      </p:sp>
      <p:sp>
        <p:nvSpPr>
          <p:cNvPr id="3" name="内容占位符 2">
            <a:extLst>
              <a:ext uri="{FF2B5EF4-FFF2-40B4-BE49-F238E27FC236}">
                <a16:creationId xmlns:a16="http://schemas.microsoft.com/office/drawing/2014/main" id="{A7001BD8-28DB-4DFC-8FE0-C8BE61EA5F63}"/>
              </a:ext>
            </a:extLst>
          </p:cNvPr>
          <p:cNvSpPr>
            <a:spLocks noGrp="1"/>
          </p:cNvSpPr>
          <p:nvPr>
            <p:ph idx="1"/>
          </p:nvPr>
        </p:nvSpPr>
        <p:spPr/>
        <p:txBody>
          <a:bodyPr/>
          <a:lstStyle/>
          <a:p>
            <a:r>
              <a:rPr lang="zh-CN" altLang="en-US" dirty="0"/>
              <a:t>本学期我们主要学习内容是基于</a:t>
            </a:r>
            <a:r>
              <a:rPr lang="en-US" altLang="zh-CN" dirty="0" err="1"/>
              <a:t>Winform</a:t>
            </a:r>
            <a:r>
              <a:rPr lang="zh-CN" altLang="en-US" dirty="0"/>
              <a:t>的</a:t>
            </a:r>
            <a:r>
              <a:rPr lang="en-US" altLang="zh-CN" dirty="0"/>
              <a:t>C#</a:t>
            </a:r>
            <a:r>
              <a:rPr lang="zh-CN" altLang="en-US" dirty="0"/>
              <a:t>开发，在课堂上和课后作业中积累了有效的经验，另外，</a:t>
            </a:r>
            <a:r>
              <a:rPr lang="en-US" altLang="zh-CN" dirty="0"/>
              <a:t>Visual Studio</a:t>
            </a:r>
            <a:r>
              <a:rPr lang="zh-CN" altLang="en-US" dirty="0"/>
              <a:t>本身就是</a:t>
            </a:r>
            <a:r>
              <a:rPr lang="en-US" altLang="zh-CN" dirty="0" err="1"/>
              <a:t>Winform</a:t>
            </a:r>
            <a:r>
              <a:rPr lang="zh-CN" altLang="en-US" dirty="0"/>
              <a:t>开发的唯一平台，</a:t>
            </a:r>
            <a:r>
              <a:rPr lang="en-US" altLang="zh-CN" dirty="0"/>
              <a:t>Visual studio</a:t>
            </a:r>
            <a:r>
              <a:rPr lang="zh-CN" altLang="en-US" dirty="0"/>
              <a:t>本身又可以调用大量成熟的类库，避免了重复造轮子的工作，因此我们选中</a:t>
            </a:r>
            <a:r>
              <a:rPr lang="en-US" altLang="zh-CN" dirty="0"/>
              <a:t>vs</a:t>
            </a:r>
            <a:r>
              <a:rPr lang="zh-CN" altLang="en-US" dirty="0"/>
              <a:t>作为开发环境。</a:t>
            </a:r>
          </a:p>
        </p:txBody>
      </p:sp>
    </p:spTree>
    <p:extLst>
      <p:ext uri="{BB962C8B-B14F-4D97-AF65-F5344CB8AC3E}">
        <p14:creationId xmlns:p14="http://schemas.microsoft.com/office/powerpoint/2010/main" val="419263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073F4-D6B3-4593-B953-A7739327F0A6}"/>
              </a:ext>
            </a:extLst>
          </p:cNvPr>
          <p:cNvSpPr>
            <a:spLocks noGrp="1"/>
          </p:cNvSpPr>
          <p:nvPr>
            <p:ph type="title"/>
          </p:nvPr>
        </p:nvSpPr>
        <p:spPr>
          <a:xfrm>
            <a:off x="3485888" y="444812"/>
            <a:ext cx="5220221" cy="1707096"/>
          </a:xfrm>
        </p:spPr>
        <p:txBody>
          <a:bodyPr>
            <a:normAutofit/>
          </a:bodyPr>
          <a:lstStyle/>
          <a:p>
            <a:r>
              <a:rPr lang="zh-CN" altLang="en-US" dirty="0"/>
              <a:t>实机演示</a:t>
            </a:r>
          </a:p>
        </p:txBody>
      </p:sp>
      <p:sp>
        <p:nvSpPr>
          <p:cNvPr id="6" name="内容占位符 5">
            <a:extLst>
              <a:ext uri="{FF2B5EF4-FFF2-40B4-BE49-F238E27FC236}">
                <a16:creationId xmlns:a16="http://schemas.microsoft.com/office/drawing/2014/main" id="{CA2C41AB-0A04-4533-BEEF-B18E01260369}"/>
              </a:ext>
            </a:extLst>
          </p:cNvPr>
          <p:cNvSpPr>
            <a:spLocks noGrp="1"/>
          </p:cNvSpPr>
          <p:nvPr>
            <p:ph idx="1"/>
          </p:nvPr>
        </p:nvSpPr>
        <p:spPr>
          <a:xfrm>
            <a:off x="2231135" y="2638044"/>
            <a:ext cx="7729728" cy="3101983"/>
          </a:xfrm>
        </p:spPr>
        <p:txBody>
          <a:bodyPr/>
          <a:lstStyle/>
          <a:p>
            <a:endParaRPr lang="zh-CN" altLang="en-US" dirty="0"/>
          </a:p>
        </p:txBody>
      </p:sp>
    </p:spTree>
    <p:extLst>
      <p:ext uri="{BB962C8B-B14F-4D97-AF65-F5344CB8AC3E}">
        <p14:creationId xmlns:p14="http://schemas.microsoft.com/office/powerpoint/2010/main" val="1578920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E5D4F-3BCC-488F-9BD6-9B4FB33F3831}"/>
              </a:ext>
            </a:extLst>
          </p:cNvPr>
          <p:cNvSpPr>
            <a:spLocks noGrp="1"/>
          </p:cNvSpPr>
          <p:nvPr>
            <p:ph type="title"/>
          </p:nvPr>
        </p:nvSpPr>
        <p:spPr>
          <a:xfrm>
            <a:off x="339277" y="186871"/>
            <a:ext cx="4347217" cy="695432"/>
          </a:xfrm>
        </p:spPr>
        <p:txBody>
          <a:bodyPr>
            <a:normAutofit fontScale="90000"/>
          </a:bodyPr>
          <a:lstStyle/>
          <a:p>
            <a:r>
              <a:rPr lang="zh-CN" altLang="en-US" dirty="0"/>
              <a:t>具体模块说明：界面</a:t>
            </a:r>
          </a:p>
        </p:txBody>
      </p:sp>
      <p:pic>
        <p:nvPicPr>
          <p:cNvPr id="6" name="内容占位符 5">
            <a:extLst>
              <a:ext uri="{FF2B5EF4-FFF2-40B4-BE49-F238E27FC236}">
                <a16:creationId xmlns:a16="http://schemas.microsoft.com/office/drawing/2014/main" id="{E14C5C37-B708-47C3-A542-1D776D6C5084}"/>
              </a:ext>
            </a:extLst>
          </p:cNvPr>
          <p:cNvPicPr>
            <a:picLocks noGrp="1" noChangeAspect="1"/>
          </p:cNvPicPr>
          <p:nvPr>
            <p:ph idx="1"/>
          </p:nvPr>
        </p:nvPicPr>
        <p:blipFill>
          <a:blip r:embed="rId2"/>
          <a:stretch>
            <a:fillRect/>
          </a:stretch>
        </p:blipFill>
        <p:spPr>
          <a:xfrm>
            <a:off x="931398" y="2423229"/>
            <a:ext cx="4701852" cy="3058732"/>
          </a:xfrm>
        </p:spPr>
      </p:pic>
      <p:sp>
        <p:nvSpPr>
          <p:cNvPr id="5" name="文本框 4">
            <a:extLst>
              <a:ext uri="{FF2B5EF4-FFF2-40B4-BE49-F238E27FC236}">
                <a16:creationId xmlns:a16="http://schemas.microsoft.com/office/drawing/2014/main" id="{FEE59B9D-A53D-4946-9E3A-607921951628}"/>
              </a:ext>
            </a:extLst>
          </p:cNvPr>
          <p:cNvSpPr txBox="1"/>
          <p:nvPr/>
        </p:nvSpPr>
        <p:spPr>
          <a:xfrm>
            <a:off x="4873842" y="1376039"/>
            <a:ext cx="192929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rPr>
              <a:t>	</a:t>
            </a:r>
            <a:r>
              <a:rPr kumimoji="0" lang="zh-CN" altLang="en-US" sz="18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rPr>
              <a:t>登陆界面</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endParaRPr>
          </a:p>
        </p:txBody>
      </p:sp>
      <p:pic>
        <p:nvPicPr>
          <p:cNvPr id="8" name="图片 7">
            <a:extLst>
              <a:ext uri="{FF2B5EF4-FFF2-40B4-BE49-F238E27FC236}">
                <a16:creationId xmlns:a16="http://schemas.microsoft.com/office/drawing/2014/main" id="{94350C26-3E41-4588-B66B-81906681F2C8}"/>
              </a:ext>
            </a:extLst>
          </p:cNvPr>
          <p:cNvPicPr>
            <a:picLocks noChangeAspect="1"/>
          </p:cNvPicPr>
          <p:nvPr/>
        </p:nvPicPr>
        <p:blipFill>
          <a:blip r:embed="rId3"/>
          <a:stretch>
            <a:fillRect/>
          </a:stretch>
        </p:blipFill>
        <p:spPr>
          <a:xfrm>
            <a:off x="6327933" y="2423229"/>
            <a:ext cx="4701852" cy="3058732"/>
          </a:xfrm>
          <a:prstGeom prst="rect">
            <a:avLst/>
          </a:prstGeom>
        </p:spPr>
      </p:pic>
    </p:spTree>
    <p:extLst>
      <p:ext uri="{BB962C8B-B14F-4D97-AF65-F5344CB8AC3E}">
        <p14:creationId xmlns:p14="http://schemas.microsoft.com/office/powerpoint/2010/main" val="41059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E5D4F-3BCC-488F-9BD6-9B4FB33F3831}"/>
              </a:ext>
            </a:extLst>
          </p:cNvPr>
          <p:cNvSpPr>
            <a:spLocks noGrp="1"/>
          </p:cNvSpPr>
          <p:nvPr>
            <p:ph type="title"/>
          </p:nvPr>
        </p:nvSpPr>
        <p:spPr>
          <a:xfrm>
            <a:off x="339277" y="186871"/>
            <a:ext cx="4347217" cy="695432"/>
          </a:xfrm>
        </p:spPr>
        <p:txBody>
          <a:bodyPr>
            <a:normAutofit fontScale="90000"/>
          </a:bodyPr>
          <a:lstStyle/>
          <a:p>
            <a:r>
              <a:rPr lang="zh-CN" altLang="en-US" dirty="0"/>
              <a:t>具体模块说明：界面</a:t>
            </a:r>
          </a:p>
        </p:txBody>
      </p:sp>
      <p:sp>
        <p:nvSpPr>
          <p:cNvPr id="5" name="文本框 4">
            <a:extLst>
              <a:ext uri="{FF2B5EF4-FFF2-40B4-BE49-F238E27FC236}">
                <a16:creationId xmlns:a16="http://schemas.microsoft.com/office/drawing/2014/main" id="{FEE59B9D-A53D-4946-9E3A-607921951628}"/>
              </a:ext>
            </a:extLst>
          </p:cNvPr>
          <p:cNvSpPr txBox="1"/>
          <p:nvPr/>
        </p:nvSpPr>
        <p:spPr>
          <a:xfrm>
            <a:off x="763481" y="1269507"/>
            <a:ext cx="10022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rPr>
              <a:t>	</a:t>
            </a:r>
            <a:endParaRPr kumimoji="0" lang="zh-CN" altLang="zh-CN" sz="18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endParaRPr>
          </a:p>
        </p:txBody>
      </p:sp>
      <p:pic>
        <p:nvPicPr>
          <p:cNvPr id="10" name="图片 9">
            <a:extLst>
              <a:ext uri="{FF2B5EF4-FFF2-40B4-BE49-F238E27FC236}">
                <a16:creationId xmlns:a16="http://schemas.microsoft.com/office/drawing/2014/main" id="{2B0A2C0F-1659-4CA4-A3E5-36555E68F08D}"/>
              </a:ext>
            </a:extLst>
          </p:cNvPr>
          <p:cNvPicPr>
            <a:picLocks noChangeAspect="1"/>
          </p:cNvPicPr>
          <p:nvPr/>
        </p:nvPicPr>
        <p:blipFill>
          <a:blip r:embed="rId2"/>
          <a:stretch>
            <a:fillRect/>
          </a:stretch>
        </p:blipFill>
        <p:spPr>
          <a:xfrm>
            <a:off x="8007713" y="4561548"/>
            <a:ext cx="3685182" cy="2053890"/>
          </a:xfrm>
          <a:prstGeom prst="rect">
            <a:avLst/>
          </a:prstGeom>
        </p:spPr>
      </p:pic>
      <p:pic>
        <p:nvPicPr>
          <p:cNvPr id="12" name="图片 11">
            <a:extLst>
              <a:ext uri="{FF2B5EF4-FFF2-40B4-BE49-F238E27FC236}">
                <a16:creationId xmlns:a16="http://schemas.microsoft.com/office/drawing/2014/main" id="{DE472E95-55B5-48E7-86E0-F430D512A5CB}"/>
              </a:ext>
            </a:extLst>
          </p:cNvPr>
          <p:cNvPicPr>
            <a:picLocks noChangeAspect="1"/>
          </p:cNvPicPr>
          <p:nvPr/>
        </p:nvPicPr>
        <p:blipFill>
          <a:blip r:embed="rId3"/>
          <a:stretch>
            <a:fillRect/>
          </a:stretch>
        </p:blipFill>
        <p:spPr>
          <a:xfrm>
            <a:off x="339277" y="1269507"/>
            <a:ext cx="5720146" cy="3238513"/>
          </a:xfrm>
          <a:prstGeom prst="rect">
            <a:avLst/>
          </a:prstGeom>
        </p:spPr>
      </p:pic>
      <p:pic>
        <p:nvPicPr>
          <p:cNvPr id="16" name="图片 15">
            <a:extLst>
              <a:ext uri="{FF2B5EF4-FFF2-40B4-BE49-F238E27FC236}">
                <a16:creationId xmlns:a16="http://schemas.microsoft.com/office/drawing/2014/main" id="{6DB72F84-97F5-4B8C-A029-F299FB657314}"/>
              </a:ext>
            </a:extLst>
          </p:cNvPr>
          <p:cNvPicPr>
            <a:picLocks noChangeAspect="1"/>
          </p:cNvPicPr>
          <p:nvPr/>
        </p:nvPicPr>
        <p:blipFill>
          <a:blip r:embed="rId4"/>
          <a:stretch>
            <a:fillRect/>
          </a:stretch>
        </p:blipFill>
        <p:spPr>
          <a:xfrm>
            <a:off x="4792132" y="3110733"/>
            <a:ext cx="3630764" cy="2055589"/>
          </a:xfrm>
          <a:prstGeom prst="rect">
            <a:avLst/>
          </a:prstGeom>
        </p:spPr>
      </p:pic>
      <p:sp>
        <p:nvSpPr>
          <p:cNvPr id="4" name="内容占位符 3">
            <a:extLst>
              <a:ext uri="{FF2B5EF4-FFF2-40B4-BE49-F238E27FC236}">
                <a16:creationId xmlns:a16="http://schemas.microsoft.com/office/drawing/2014/main" id="{F8806872-1BA9-4A96-A0AE-70B12B4F2F54}"/>
              </a:ext>
            </a:extLst>
          </p:cNvPr>
          <p:cNvSpPr>
            <a:spLocks noGrp="1"/>
          </p:cNvSpPr>
          <p:nvPr>
            <p:ph idx="1"/>
          </p:nvPr>
        </p:nvSpPr>
        <p:spPr>
          <a:xfrm>
            <a:off x="2577365" y="6277888"/>
            <a:ext cx="7729728" cy="3101983"/>
          </a:xfrm>
        </p:spPr>
        <p:txBody>
          <a:bodyPr/>
          <a:lstStyle/>
          <a:p>
            <a:endParaRPr lang="zh-CN" altLang="en-US" dirty="0"/>
          </a:p>
        </p:txBody>
      </p:sp>
    </p:spTree>
    <p:extLst>
      <p:ext uri="{BB962C8B-B14F-4D97-AF65-F5344CB8AC3E}">
        <p14:creationId xmlns:p14="http://schemas.microsoft.com/office/powerpoint/2010/main" val="135773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DF5092BF-7107-4533-A7D2-0E6415569EE3}"/>
              </a:ext>
            </a:extLst>
          </p:cNvPr>
          <p:cNvSpPr>
            <a:spLocks noGrp="1"/>
          </p:cNvSpPr>
          <p:nvPr>
            <p:ph type="title"/>
          </p:nvPr>
        </p:nvSpPr>
        <p:spPr>
          <a:xfrm>
            <a:off x="363932" y="267617"/>
            <a:ext cx="4305722" cy="825892"/>
          </a:xfrm>
        </p:spPr>
        <p:txBody>
          <a:bodyPr>
            <a:normAutofit fontScale="90000"/>
          </a:bodyPr>
          <a:lstStyle/>
          <a:p>
            <a:r>
              <a:rPr lang="zh-CN" altLang="en-US" dirty="0"/>
              <a:t>具体模块说明：邮件发送</a:t>
            </a:r>
          </a:p>
        </p:txBody>
      </p:sp>
      <p:pic>
        <p:nvPicPr>
          <p:cNvPr id="7" name="图片 6">
            <a:extLst>
              <a:ext uri="{FF2B5EF4-FFF2-40B4-BE49-F238E27FC236}">
                <a16:creationId xmlns:a16="http://schemas.microsoft.com/office/drawing/2014/main" id="{8B6214D4-120B-428E-AC86-DE34D1A61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32" y="1292936"/>
            <a:ext cx="8297795" cy="5107864"/>
          </a:xfrm>
          <a:prstGeom prst="rect">
            <a:avLst/>
          </a:prstGeom>
        </p:spPr>
      </p:pic>
    </p:spTree>
    <p:extLst>
      <p:ext uri="{BB962C8B-B14F-4D97-AF65-F5344CB8AC3E}">
        <p14:creationId xmlns:p14="http://schemas.microsoft.com/office/powerpoint/2010/main" val="273384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DF5092BF-7107-4533-A7D2-0E6415569EE3}"/>
              </a:ext>
            </a:extLst>
          </p:cNvPr>
          <p:cNvSpPr>
            <a:spLocks noGrp="1"/>
          </p:cNvSpPr>
          <p:nvPr>
            <p:ph type="title"/>
          </p:nvPr>
        </p:nvSpPr>
        <p:spPr>
          <a:xfrm>
            <a:off x="363932" y="267617"/>
            <a:ext cx="4094946" cy="825892"/>
          </a:xfrm>
        </p:spPr>
        <p:txBody>
          <a:bodyPr>
            <a:normAutofit/>
          </a:bodyPr>
          <a:lstStyle/>
          <a:p>
            <a:r>
              <a:rPr lang="zh-CN" altLang="en-US" dirty="0"/>
              <a:t>具体模块说明：回信</a:t>
            </a:r>
          </a:p>
        </p:txBody>
      </p:sp>
      <p:pic>
        <p:nvPicPr>
          <p:cNvPr id="3" name="图片 2">
            <a:extLst>
              <a:ext uri="{FF2B5EF4-FFF2-40B4-BE49-F238E27FC236}">
                <a16:creationId xmlns:a16="http://schemas.microsoft.com/office/drawing/2014/main" id="{D27E956F-E8FF-4EAD-A20D-F1BDB93FE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32" y="1424295"/>
            <a:ext cx="5042569" cy="4939660"/>
          </a:xfrm>
          <a:prstGeom prst="rect">
            <a:avLst/>
          </a:prstGeom>
        </p:spPr>
      </p:pic>
    </p:spTree>
    <p:extLst>
      <p:ext uri="{BB962C8B-B14F-4D97-AF65-F5344CB8AC3E}">
        <p14:creationId xmlns:p14="http://schemas.microsoft.com/office/powerpoint/2010/main" val="1617259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DF5092BF-7107-4533-A7D2-0E6415569EE3}"/>
              </a:ext>
            </a:extLst>
          </p:cNvPr>
          <p:cNvSpPr>
            <a:spLocks noGrp="1"/>
          </p:cNvSpPr>
          <p:nvPr>
            <p:ph type="title"/>
          </p:nvPr>
        </p:nvSpPr>
        <p:spPr>
          <a:xfrm>
            <a:off x="142043" y="312006"/>
            <a:ext cx="4174844" cy="825892"/>
          </a:xfrm>
        </p:spPr>
        <p:txBody>
          <a:bodyPr>
            <a:normAutofit fontScale="90000"/>
          </a:bodyPr>
          <a:lstStyle/>
          <a:p>
            <a:r>
              <a:rPr lang="zh-CN" altLang="en-US" dirty="0"/>
              <a:t>具体模块说明：邮件接受</a:t>
            </a:r>
          </a:p>
        </p:txBody>
      </p:sp>
      <p:sp>
        <p:nvSpPr>
          <p:cNvPr id="12" name="矩形 11">
            <a:extLst>
              <a:ext uri="{FF2B5EF4-FFF2-40B4-BE49-F238E27FC236}">
                <a16:creationId xmlns:a16="http://schemas.microsoft.com/office/drawing/2014/main" id="{016912C9-98CB-45A3-9FC4-ED875144C3CD}"/>
              </a:ext>
            </a:extLst>
          </p:cNvPr>
          <p:cNvSpPr/>
          <p:nvPr/>
        </p:nvSpPr>
        <p:spPr>
          <a:xfrm>
            <a:off x="471843" y="3613666"/>
            <a:ext cx="5748550" cy="2862322"/>
          </a:xfrm>
          <a:prstGeom prst="rect">
            <a:avLst/>
          </a:prstGeom>
        </p:spPr>
        <p:txBody>
          <a:bodyPr wrap="square">
            <a:spAutoFit/>
          </a:bodyPr>
          <a:lstStyle/>
          <a:p>
            <a:r>
              <a:rPr lang="zh-CN" altLang="en-US" dirty="0"/>
              <a:t>邮件收件系统主要调用了</a:t>
            </a:r>
            <a:r>
              <a:rPr lang="en-US" altLang="zh-CN" dirty="0"/>
              <a:t>S22.imap</a:t>
            </a:r>
            <a:r>
              <a:rPr lang="zh-CN" altLang="en-US" dirty="0"/>
              <a:t>类库，实现了从服务器对邮件的调取，调取邮件时为了节省内存空间，只调取了邮件的头文件，在查看具体邮件时候才会下载完整的邮件</a:t>
            </a:r>
            <a:r>
              <a:rPr lang="en-US" altLang="zh-CN" dirty="0" err="1"/>
              <a:t>MailMessage</a:t>
            </a:r>
            <a:r>
              <a:rPr lang="zh-CN" altLang="en-US" dirty="0"/>
              <a:t>，下载的邮件头文件经过处理存放于</a:t>
            </a:r>
            <a:r>
              <a:rPr lang="en-US" altLang="zh-CN" dirty="0"/>
              <a:t>Mail</a:t>
            </a:r>
            <a:r>
              <a:rPr lang="zh-CN" altLang="en-US" dirty="0"/>
              <a:t>类的</a:t>
            </a:r>
            <a:r>
              <a:rPr lang="en-US" altLang="zh-CN" dirty="0"/>
              <a:t>List</a:t>
            </a:r>
            <a:r>
              <a:rPr lang="zh-CN" altLang="en-US" dirty="0"/>
              <a:t>中，再通过</a:t>
            </a:r>
            <a:r>
              <a:rPr lang="en-US" altLang="zh-CN" dirty="0"/>
              <a:t>XML</a:t>
            </a:r>
            <a:r>
              <a:rPr lang="zh-CN" altLang="en-US" dirty="0"/>
              <a:t>方式持久化，在下一次查看时就不用再从服务器调取邮件。邮件按不同的类别分开存放，还通过实时</a:t>
            </a:r>
            <a:r>
              <a:rPr lang="en-US" altLang="zh-CN" dirty="0"/>
              <a:t>idle</a:t>
            </a:r>
            <a:r>
              <a:rPr lang="zh-CN" altLang="en-US" dirty="0"/>
              <a:t>功能实现了邮件状态的修改和远端邮件删改，由于大多数邮件是</a:t>
            </a:r>
            <a:r>
              <a:rPr lang="en-US" altLang="zh-CN" dirty="0"/>
              <a:t>HTML</a:t>
            </a:r>
            <a:r>
              <a:rPr lang="zh-CN" altLang="en-US" dirty="0"/>
              <a:t>文本，因此查看界面采用的是浏览器方式进行查看，可以在查看界面将邮件按</a:t>
            </a:r>
            <a:r>
              <a:rPr lang="en-US" altLang="zh-CN" dirty="0"/>
              <a:t>html</a:t>
            </a:r>
            <a:r>
              <a:rPr lang="zh-CN" altLang="en-US" dirty="0"/>
              <a:t>文本下载到本地。</a:t>
            </a:r>
            <a:endParaRPr lang="en-US" altLang="zh-CN" dirty="0"/>
          </a:p>
        </p:txBody>
      </p:sp>
      <p:sp>
        <p:nvSpPr>
          <p:cNvPr id="14" name="矩形 13">
            <a:extLst>
              <a:ext uri="{FF2B5EF4-FFF2-40B4-BE49-F238E27FC236}">
                <a16:creationId xmlns:a16="http://schemas.microsoft.com/office/drawing/2014/main" id="{0723375F-7D9E-4B1C-A647-B4CB0EDDBAA3}"/>
              </a:ext>
            </a:extLst>
          </p:cNvPr>
          <p:cNvSpPr/>
          <p:nvPr/>
        </p:nvSpPr>
        <p:spPr>
          <a:xfrm>
            <a:off x="5971607" y="3244334"/>
            <a:ext cx="248786" cy="369332"/>
          </a:xfrm>
          <a:prstGeom prst="rect">
            <a:avLst/>
          </a:prstGeom>
        </p:spPr>
        <p:txBody>
          <a:bodyPr wrap="none">
            <a:spAutoFit/>
          </a:bodyPr>
          <a:lstStyle/>
          <a:p>
            <a:r>
              <a:rPr lang="zh-CN" altLang="en-US" dirty="0"/>
              <a:t> </a:t>
            </a:r>
          </a:p>
        </p:txBody>
      </p:sp>
      <p:pic>
        <p:nvPicPr>
          <p:cNvPr id="17" name="图片 16">
            <a:extLst>
              <a:ext uri="{FF2B5EF4-FFF2-40B4-BE49-F238E27FC236}">
                <a16:creationId xmlns:a16="http://schemas.microsoft.com/office/drawing/2014/main" id="{57948268-F40B-4C22-AC56-950ACA7AF32A}"/>
              </a:ext>
            </a:extLst>
          </p:cNvPr>
          <p:cNvPicPr>
            <a:picLocks noChangeAspect="1"/>
          </p:cNvPicPr>
          <p:nvPr/>
        </p:nvPicPr>
        <p:blipFill>
          <a:blip r:embed="rId2"/>
          <a:stretch>
            <a:fillRect/>
          </a:stretch>
        </p:blipFill>
        <p:spPr>
          <a:xfrm>
            <a:off x="3240348" y="122182"/>
            <a:ext cx="9043109" cy="3388936"/>
          </a:xfrm>
          <a:prstGeom prst="rect">
            <a:avLst/>
          </a:prstGeom>
        </p:spPr>
      </p:pic>
    </p:spTree>
    <p:extLst>
      <p:ext uri="{BB962C8B-B14F-4D97-AF65-F5344CB8AC3E}">
        <p14:creationId xmlns:p14="http://schemas.microsoft.com/office/powerpoint/2010/main" val="3961249759"/>
      </p:ext>
    </p:extLst>
  </p:cSld>
  <p:clrMapOvr>
    <a:masterClrMapping/>
  </p:clrMapOvr>
</p:sld>
</file>

<file path=ppt/theme/theme1.xml><?xml version="1.0" encoding="utf-8"?>
<a:theme xmlns:a="http://schemas.openxmlformats.org/drawingml/2006/main" name="包裹">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TM10001115[[fn=包裹]]</Template>
  <TotalTime>1323</TotalTime>
  <Words>687</Words>
  <Application>Microsoft Office PowerPoint</Application>
  <PresentationFormat>宽屏</PresentationFormat>
  <Paragraphs>40</Paragraphs>
  <Slides>16</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16</vt:i4>
      </vt:variant>
    </vt:vector>
  </HeadingPairs>
  <TitlesOfParts>
    <vt:vector size="19" baseType="lpstr">
      <vt:lpstr>Arial</vt:lpstr>
      <vt:lpstr>Gill Sans MT</vt:lpstr>
      <vt:lpstr>包裹</vt:lpstr>
      <vt:lpstr>基于WINFORM的邮件系统开发报告</vt:lpstr>
      <vt:lpstr>开发背景</vt:lpstr>
      <vt:lpstr>开发环境选择</vt:lpstr>
      <vt:lpstr>实机演示</vt:lpstr>
      <vt:lpstr>具体模块说明：界面</vt:lpstr>
      <vt:lpstr>具体模块说明：界面</vt:lpstr>
      <vt:lpstr>具体模块说明：邮件发送</vt:lpstr>
      <vt:lpstr>具体模块说明：回信</vt:lpstr>
      <vt:lpstr>具体模块说明：邮件接受</vt:lpstr>
      <vt:lpstr>优化</vt:lpstr>
      <vt:lpstr>用户系统数据库实现</vt:lpstr>
      <vt:lpstr>日历日程系统实现</vt:lpstr>
      <vt:lpstr>作业助手功能实现</vt:lpstr>
      <vt:lpstr>PowerPoint 演示文稿</vt:lpstr>
      <vt:lpstr>技术难点</vt:lpstr>
      <vt:lpstr>后续实现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RPG游戏开发报告</dc:title>
  <dc:creator>李 昊凌</dc:creator>
  <cp:lastModifiedBy>李 昊凌</cp:lastModifiedBy>
  <cp:revision>53</cp:revision>
  <dcterms:created xsi:type="dcterms:W3CDTF">2019-07-03T16:30:42Z</dcterms:created>
  <dcterms:modified xsi:type="dcterms:W3CDTF">2020-06-20T07:38:25Z</dcterms:modified>
</cp:coreProperties>
</file>