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8" r:id="rId9"/>
    <p:sldId id="269" r:id="rId10"/>
    <p:sldId id="262" r:id="rId11"/>
    <p:sldId id="263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4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396D0-9759-40D9-9837-3190CC07357C}" type="datetimeFigureOut">
              <a:rPr lang="de-DE" smtClean="0"/>
              <a:t>22.06.2019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B91A3-F04D-4FBE-B2E1-D7661F8ED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387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124200" y="5962650"/>
            <a:ext cx="464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None/>
              <a:defRPr/>
            </a:pPr>
            <a:r>
              <a:rPr lang="en-US" sz="1350">
                <a:latin typeface="Tahoma" charset="0"/>
              </a:rPr>
              <a:t>Computer Networks Group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None/>
              <a:defRPr/>
            </a:pPr>
            <a:r>
              <a:rPr lang="de-DE" sz="1350">
                <a:latin typeface="Tahoma" charset="0"/>
              </a:rPr>
              <a:t>Universität Paderborn</a:t>
            </a:r>
            <a:endParaRPr lang="en-US" sz="1350">
              <a:latin typeface="Tahoma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750888" y="2220913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 sz="1350"/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512764" y="2752725"/>
            <a:ext cx="82073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 sz="1350"/>
          </a:p>
        </p:txBody>
      </p:sp>
      <p:pic>
        <p:nvPicPr>
          <p:cNvPr id="7" name="Picture 15" descr="uni-logo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8388" y="5967415"/>
            <a:ext cx="6572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5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400175"/>
            <a:ext cx="7772400" cy="11430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35088" y="2933700"/>
            <a:ext cx="6400800" cy="2052638"/>
          </a:xfrm>
        </p:spPr>
        <p:txBody>
          <a:bodyPr/>
          <a:lstStyle>
            <a:lvl1pPr marL="0" indent="0" algn="ctr">
              <a:buFont typeface="Symbol" charset="2"/>
              <a:buNone/>
              <a:defRPr sz="2100"/>
            </a:lvl1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7144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C93796-1E03-479F-973B-A0158129CA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61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1963" y="150813"/>
            <a:ext cx="2132012" cy="595471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12751" y="150813"/>
            <a:ext cx="6246813" cy="595471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C93796-1E03-479F-973B-A0158129CA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60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C93796-1E03-479F-973B-A0158129CA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C93796-1E03-479F-973B-A0158129CA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04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23864" y="914400"/>
            <a:ext cx="4167187" cy="51911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43451" y="914400"/>
            <a:ext cx="4168775" cy="51911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C93796-1E03-479F-973B-A0158129CA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04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C93796-1E03-479F-973B-A0158129CA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16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C93796-1E03-479F-973B-A0158129CA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C93796-1E03-479F-973B-A0158129CA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39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C93796-1E03-479F-973B-A0158129CA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77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en-GB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C93796-1E03-479F-973B-A0158129CA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95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12751" y="150813"/>
            <a:ext cx="85312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Klicken Sie, um das Titelformat zu bearbeiten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3863" y="914400"/>
            <a:ext cx="8488362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Klicken Sie, um die Formate des Vorlagentextes zu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148502" name="Line 22"/>
          <p:cNvSpPr>
            <a:spLocks noChangeShapeType="1"/>
          </p:cNvSpPr>
          <p:nvPr/>
        </p:nvSpPr>
        <p:spPr bwMode="auto">
          <a:xfrm>
            <a:off x="319088" y="252413"/>
            <a:ext cx="0" cy="6921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 sz="1350"/>
          </a:p>
        </p:txBody>
      </p:sp>
      <p:sp>
        <p:nvSpPr>
          <p:cNvPr id="148504" name="Line 24"/>
          <p:cNvSpPr>
            <a:spLocks noChangeShapeType="1"/>
          </p:cNvSpPr>
          <p:nvPr/>
        </p:nvSpPr>
        <p:spPr bwMode="auto">
          <a:xfrm>
            <a:off x="157163" y="784225"/>
            <a:ext cx="882967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 sz="1350"/>
          </a:p>
        </p:txBody>
      </p:sp>
      <p:sp>
        <p:nvSpPr>
          <p:cNvPr id="148505" name="Line 25"/>
          <p:cNvSpPr>
            <a:spLocks noChangeShapeType="1"/>
          </p:cNvSpPr>
          <p:nvPr/>
        </p:nvSpPr>
        <p:spPr bwMode="auto">
          <a:xfrm>
            <a:off x="157163" y="6240463"/>
            <a:ext cx="882967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 sz="1350"/>
          </a:p>
        </p:txBody>
      </p:sp>
      <p:sp>
        <p:nvSpPr>
          <p:cNvPr id="148506" name="Rectangle 2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8176" y="6340475"/>
            <a:ext cx="1590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50" smtClean="0"/>
            </a:lvl1pPr>
          </a:lstStyle>
          <a:p>
            <a:endParaRPr lang="de-DE"/>
          </a:p>
        </p:txBody>
      </p:sp>
      <p:sp>
        <p:nvSpPr>
          <p:cNvPr id="148507" name="Rectangle 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81250" y="6340475"/>
            <a:ext cx="567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50" smtClean="0"/>
            </a:lvl1pPr>
          </a:lstStyle>
          <a:p>
            <a:endParaRPr lang="de-DE"/>
          </a:p>
        </p:txBody>
      </p:sp>
      <p:sp>
        <p:nvSpPr>
          <p:cNvPr id="148508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1025" y="6340475"/>
            <a:ext cx="666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8AC93796-1E03-479F-973B-A0158129CA8E}" type="slidenum">
              <a:rPr lang="de-DE" smtClean="0"/>
              <a:t>‹Nr.›</a:t>
            </a:fld>
            <a:endParaRPr lang="de-DE"/>
          </a:p>
        </p:txBody>
      </p:sp>
      <p:pic>
        <p:nvPicPr>
          <p:cNvPr id="1034" name="Picture 30" descr="uni-logo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297615"/>
            <a:ext cx="515938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054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143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500">
          <a:solidFill>
            <a:schemeClr val="tx1"/>
          </a:solidFill>
          <a:latin typeface="+mn-lt"/>
          <a:ea typeface="ＭＳ Ｐゴシック" charset="-128"/>
        </a:defRPr>
      </a:lvl2pPr>
      <a:lvl3pPr marL="928688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>
          <a:solidFill>
            <a:schemeClr val="tx1"/>
          </a:solidFill>
          <a:latin typeface="+mn-lt"/>
          <a:ea typeface="ＭＳ Ｐゴシック" charset="-128"/>
        </a:defRPr>
      </a:lvl3pPr>
      <a:lvl4pPr marL="1214438" indent="-1428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200">
          <a:solidFill>
            <a:schemeClr val="tx1"/>
          </a:solidFill>
          <a:latin typeface="+mn-lt"/>
          <a:ea typeface="ＭＳ Ｐゴシック" charset="-128"/>
        </a:defRPr>
      </a:lvl4pPr>
      <a:lvl5pPr marL="1500188" indent="-1428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1843088" indent="-1428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200">
          <a:solidFill>
            <a:schemeClr val="tx1"/>
          </a:solidFill>
          <a:latin typeface="+mn-lt"/>
          <a:ea typeface="ＭＳ Ｐゴシック" charset="-128"/>
        </a:defRPr>
      </a:lvl6pPr>
      <a:lvl7pPr marL="2185988" indent="-1428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200">
          <a:solidFill>
            <a:schemeClr val="tx1"/>
          </a:solidFill>
          <a:latin typeface="+mn-lt"/>
          <a:ea typeface="ＭＳ Ｐゴシック" charset="-128"/>
        </a:defRPr>
      </a:lvl7pPr>
      <a:lvl8pPr marL="2528888" indent="-1428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200">
          <a:solidFill>
            <a:schemeClr val="tx1"/>
          </a:solidFill>
          <a:latin typeface="+mn-lt"/>
          <a:ea typeface="ＭＳ Ｐゴシック" charset="-128"/>
        </a:defRPr>
      </a:lvl8pPr>
      <a:lvl9pPr marL="2871788" indent="-1428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2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de-DE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979F9-02EA-4D28-B434-6A9C44CBF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1400175"/>
            <a:ext cx="7772400" cy="1143000"/>
          </a:xfrm>
        </p:spPr>
        <p:txBody>
          <a:bodyPr/>
          <a:lstStyle/>
          <a:p>
            <a:r>
              <a:rPr lang="de-DE" dirty="0" err="1"/>
              <a:t>Predicting</a:t>
            </a:r>
            <a:r>
              <a:rPr lang="de-DE" dirty="0"/>
              <a:t> network </a:t>
            </a:r>
            <a:r>
              <a:rPr lang="de-DE" dirty="0" err="1"/>
              <a:t>load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VNF </a:t>
            </a:r>
            <a:r>
              <a:rPr lang="de-DE" dirty="0" err="1"/>
              <a:t>placement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28EAAF-532D-4054-AC52-779B9670D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Proposal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masters</a:t>
            </a:r>
            <a:r>
              <a:rPr lang="de-DE" dirty="0"/>
              <a:t> </a:t>
            </a:r>
            <a:r>
              <a:rPr lang="de-DE" dirty="0" err="1"/>
              <a:t>thesis</a:t>
            </a:r>
            <a:br>
              <a:rPr lang="de-DE" dirty="0"/>
            </a:br>
            <a:br>
              <a:rPr lang="de-DE" dirty="0"/>
            </a:br>
            <a:r>
              <a:rPr lang="de-DE" dirty="0"/>
              <a:t>Christoph Kaiser</a:t>
            </a:r>
          </a:p>
          <a:p>
            <a:r>
              <a:rPr lang="de-DE" dirty="0"/>
              <a:t>24.06.2019</a:t>
            </a:r>
          </a:p>
        </p:txBody>
      </p:sp>
    </p:spTree>
    <p:extLst>
      <p:ext uri="{BB962C8B-B14F-4D97-AF65-F5344CB8AC3E}">
        <p14:creationId xmlns:p14="http://schemas.microsoft.com/office/powerpoint/2010/main" val="4097191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5BF33-58DC-4CC8-8C68-4C7C0032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5ABBC6-5DD0-4A63-8287-AC6C9D59A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19" y="945173"/>
            <a:ext cx="8488362" cy="412359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Related Work &amp; Fundamentals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Gathering Data</a:t>
            </a:r>
          </a:p>
          <a:p>
            <a:pPr marL="700088" lvl="1" indent="-342900">
              <a:buFont typeface="+mj-lt"/>
              <a:buAutoNum type="arabicPeriod"/>
            </a:pPr>
            <a:r>
              <a:rPr lang="en-US" dirty="0"/>
              <a:t>Download and analyze</a:t>
            </a:r>
          </a:p>
          <a:p>
            <a:pPr marL="700088" lvl="1" indent="-342900">
              <a:buFont typeface="+mj-lt"/>
              <a:buAutoNum type="arabicPeriod"/>
            </a:pPr>
            <a:r>
              <a:rPr lang="en-US" dirty="0"/>
              <a:t>Preparing 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Model Building</a:t>
            </a:r>
          </a:p>
          <a:p>
            <a:pPr marL="700088" lvl="1" indent="-342900">
              <a:buFont typeface="+mj-lt"/>
              <a:buAutoNum type="arabicPeriod"/>
            </a:pPr>
            <a:r>
              <a:rPr lang="en-US" dirty="0"/>
              <a:t>Choosing a library</a:t>
            </a:r>
          </a:p>
          <a:p>
            <a:pPr marL="700088" lvl="1" indent="-342900">
              <a:buFont typeface="+mj-lt"/>
              <a:buAutoNum type="arabicPeriod"/>
            </a:pPr>
            <a:r>
              <a:rPr lang="en-US" dirty="0"/>
              <a:t>Modeling the input data</a:t>
            </a:r>
          </a:p>
          <a:p>
            <a:pPr marL="700088" lvl="1" indent="-342900">
              <a:buFont typeface="+mj-lt"/>
              <a:buAutoNum type="arabicPeriod"/>
            </a:pPr>
            <a:r>
              <a:rPr lang="en-US" dirty="0"/>
              <a:t>Building the models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Training and testing</a:t>
            </a:r>
          </a:p>
          <a:p>
            <a:pPr marL="700088" lvl="1" indent="-342900">
              <a:buFont typeface="+mj-lt"/>
              <a:buAutoNum type="arabicPeriod"/>
            </a:pPr>
            <a:r>
              <a:rPr lang="en-US" dirty="0"/>
              <a:t>Training the models</a:t>
            </a:r>
          </a:p>
          <a:p>
            <a:pPr marL="700088" lvl="1" indent="-342900">
              <a:buFont typeface="+mj-lt"/>
              <a:buAutoNum type="arabicPeriod"/>
            </a:pPr>
            <a:r>
              <a:rPr lang="en-US" dirty="0"/>
              <a:t>Evaluating the test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B0330-6FC4-41FD-9AA4-5DF46A2A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3796-1E03-479F-973B-A0158129CA8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952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E9C27D-2096-44EE-8914-B9741109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Timetable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3C492F-2FA5-4AB1-A5C5-068A08394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2149684"/>
            <a:ext cx="8455024" cy="2390170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9FEDEA-9D55-401C-AFC4-1D5E8859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3796-1E03-479F-973B-A0158129CA8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415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3A4EFA-CA37-4497-9985-04DC1730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3796-1E03-479F-973B-A0158129CA8E}" type="slidenum">
              <a:rPr lang="de-DE" smtClean="0"/>
              <a:t>12</a:t>
            </a:fld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E4A7FA-4070-45E5-B7C2-5CC6B5204130}"/>
              </a:ext>
            </a:extLst>
          </p:cNvPr>
          <p:cNvSpPr txBox="1"/>
          <p:nvPr/>
        </p:nvSpPr>
        <p:spPr>
          <a:xfrm>
            <a:off x="1439007" y="2921168"/>
            <a:ext cx="6265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Questions?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454373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EA28C6-0C46-4F2E-A925-6F5B9F23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DAEEB-6903-4CE0-B858-3D3BE85B0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R. </a:t>
            </a:r>
            <a:r>
              <a:rPr lang="en-US" dirty="0" err="1"/>
              <a:t>Mijumbi</a:t>
            </a:r>
            <a:r>
              <a:rPr lang="en-US" dirty="0"/>
              <a:t>, S. </a:t>
            </a:r>
            <a:r>
              <a:rPr lang="en-US" dirty="0" err="1"/>
              <a:t>Hasija</a:t>
            </a:r>
            <a:r>
              <a:rPr lang="en-US" dirty="0"/>
              <a:t>, S. Davy, A. Davy, B. Jennings, and R. </a:t>
            </a:r>
            <a:r>
              <a:rPr lang="en-US" dirty="0" err="1"/>
              <a:t>Boutaba</a:t>
            </a:r>
            <a:r>
              <a:rPr lang="en-US" dirty="0"/>
              <a:t>. </a:t>
            </a:r>
            <a:r>
              <a:rPr lang="en-US" dirty="0" err="1"/>
              <a:t>Topologyaware</a:t>
            </a:r>
            <a:r>
              <a:rPr lang="en-US" dirty="0"/>
              <a:t> prediction of virtual network function resource requirements. IEEE Transactions on Network and Service Management, 14(1</a:t>
            </a:r>
            <a:r>
              <a:rPr lang="en-US"/>
              <a:t>):106-120</a:t>
            </a:r>
            <a:r>
              <a:rPr lang="en-US" dirty="0"/>
              <a:t>, March 2017.</a:t>
            </a:r>
          </a:p>
          <a:p>
            <a:r>
              <a:rPr lang="en-US" dirty="0"/>
              <a:t>S. </a:t>
            </a:r>
            <a:r>
              <a:rPr lang="en-US" dirty="0" err="1"/>
              <a:t>Dräxler</a:t>
            </a:r>
            <a:r>
              <a:rPr lang="en-US" dirty="0"/>
              <a:t>, S. Schneider, and H. Karl. Scaling and placing bidirectional services with stateful virtual and physical network functions. In 2018 4th IEEE Conference on Network </a:t>
            </a:r>
            <a:r>
              <a:rPr lang="en-US" dirty="0" err="1"/>
              <a:t>Softwarization</a:t>
            </a:r>
            <a:r>
              <a:rPr lang="en-US" dirty="0"/>
              <a:t> and Workshops (</a:t>
            </a:r>
            <a:r>
              <a:rPr lang="en-US" dirty="0" err="1"/>
              <a:t>NetSoft</a:t>
            </a:r>
            <a:r>
              <a:rPr lang="en-US" dirty="0"/>
              <a:t>), pages 123-131, June 2018.</a:t>
            </a:r>
            <a:endParaRPr lang="de-DE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54AB1A-DFF1-4A2C-9458-DFC974E8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3796-1E03-479F-973B-A0158129CA8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06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335A42-3442-4D30-85F0-83D395A4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</a:t>
            </a:r>
            <a:r>
              <a:rPr lang="en-US" dirty="0"/>
              <a:t>description &amp; 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77B499-A7B1-441C-9D9B-6DA87DE55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Virtual Network Functions</a:t>
            </a:r>
          </a:p>
          <a:p>
            <a:pPr>
              <a:lnSpc>
                <a:spcPct val="150000"/>
              </a:lnSpc>
            </a:pPr>
            <a:r>
              <a:rPr lang="en-US" dirty="0"/>
              <a:t>Placement and scaling algorithms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Create new VNFs if needed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Distribute VNFs in the physical network</a:t>
            </a:r>
          </a:p>
          <a:p>
            <a:pPr>
              <a:lnSpc>
                <a:spcPct val="150000"/>
              </a:lnSpc>
            </a:pPr>
            <a:r>
              <a:rPr lang="en-US" dirty="0"/>
              <a:t>A problem of these algorithms is that they can be reactive (e.g. [</a:t>
            </a:r>
            <a:r>
              <a:rPr lang="en-US" dirty="0" err="1"/>
              <a:t>Dräxler</a:t>
            </a:r>
            <a:r>
              <a:rPr lang="en-US" dirty="0"/>
              <a:t> </a:t>
            </a:r>
            <a:r>
              <a:rPr lang="de-DE" dirty="0"/>
              <a:t>et.al.</a:t>
            </a:r>
            <a:r>
              <a:rPr lang="en-US" dirty="0"/>
              <a:t> 2018])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Scaling and placement start too late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If VNF is not already running, startup time is added to processing time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Processing time up to tens of seconds [</a:t>
            </a:r>
            <a:r>
              <a:rPr lang="de-DE" dirty="0" err="1"/>
              <a:t>Mijumbi</a:t>
            </a:r>
            <a:r>
              <a:rPr lang="de-DE" dirty="0"/>
              <a:t> et.al. 2017</a:t>
            </a:r>
            <a:r>
              <a:rPr lang="en-US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EC2F2-F66A-468B-A586-5E42E1ECD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3796-1E03-479F-973B-A0158129CA8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3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F1CDA4-A317-45B5-A374-F4751D5F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Possible Solutions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09F3B7-EEF9-4C6A-8283-D755A632F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Naive approach: start all VNFs on all nodes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Defeats purpose of VNFs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Waste of resources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VNFs interfere with each other</a:t>
            </a:r>
          </a:p>
          <a:p>
            <a:pPr>
              <a:lnSpc>
                <a:spcPct val="150000"/>
              </a:lnSpc>
            </a:pPr>
            <a:r>
              <a:rPr lang="en-US" dirty="0"/>
              <a:t>Instead use machine learning models to predict traffic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Can compensate for startup times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Shut down VNFs earlier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Keep VNFs running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A560E-2C99-4F3E-B3BF-643861B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3796-1E03-479F-973B-A0158129CA8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55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4D545-C022-431E-ABAC-9AE72C1A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EF48A1-A61E-425A-8AA8-9066E8F9E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Multiple sources of traces exist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example from Google and Facebook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Download an analyze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Many GB up to TB of data</a:t>
            </a:r>
          </a:p>
          <a:p>
            <a:pPr>
              <a:lnSpc>
                <a:spcPct val="150000"/>
              </a:lnSpc>
            </a:pPr>
            <a:r>
              <a:rPr lang="en-US" dirty="0"/>
              <a:t>Data must be modified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Add service chain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Determine realistic chain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Network structure most likely not part of data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Reconstruction of network from traces not possible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Remove unneeded data</a:t>
            </a:r>
          </a:p>
          <a:p>
            <a:pPr>
              <a:lnSpc>
                <a:spcPct val="150000"/>
              </a:lnSpc>
            </a:pPr>
            <a:r>
              <a:rPr lang="en-US" dirty="0"/>
              <a:t>Data will be prepared with R or Python</a:t>
            </a:r>
          </a:p>
          <a:p>
            <a:pPr>
              <a:lnSpc>
                <a:spcPct val="150000"/>
              </a:lnSpc>
            </a:pPr>
            <a:r>
              <a:rPr lang="en-US" dirty="0"/>
              <a:t>Also possible to generate traces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222A7-04F6-46FA-8BD1-9624271D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3796-1E03-479F-973B-A0158129CA8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26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148B5-A035-4A86-9C7F-A42BCC66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D1A6F9-D0DA-4EE9-AED2-BB8305476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What library to choose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Tensorflow</a:t>
            </a:r>
            <a:r>
              <a:rPr lang="en-US" dirty="0"/>
              <a:t> or </a:t>
            </a:r>
            <a:r>
              <a:rPr lang="en-US" dirty="0" err="1"/>
              <a:t>Keras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Machine learning models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LSTMs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Neural Network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Modelling the input data</a:t>
            </a:r>
          </a:p>
          <a:p>
            <a:pPr lvl="2">
              <a:lnSpc>
                <a:spcPct val="150000"/>
              </a:lnSpc>
            </a:pPr>
            <a:r>
              <a:rPr lang="en-US" sz="1400" dirty="0"/>
              <a:t>No standard way of modelling the input data</a:t>
            </a:r>
          </a:p>
          <a:p>
            <a:pPr lvl="2">
              <a:lnSpc>
                <a:spcPct val="150000"/>
              </a:lnSpc>
            </a:pPr>
            <a:r>
              <a:rPr lang="en-US" sz="1400" dirty="0"/>
              <a:t>Input data can only have limited size</a:t>
            </a:r>
          </a:p>
          <a:p>
            <a:pPr lvl="2">
              <a:lnSpc>
                <a:spcPct val="150000"/>
              </a:lnSpc>
            </a:pPr>
            <a:r>
              <a:rPr lang="en-US" sz="1400" dirty="0"/>
              <a:t>Number of inputs is static</a:t>
            </a:r>
          </a:p>
          <a:p>
            <a:pPr>
              <a:lnSpc>
                <a:spcPct val="150000"/>
              </a:lnSpc>
            </a:pPr>
            <a:r>
              <a:rPr lang="en-US" dirty="0"/>
              <a:t>Statistical models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ARIMA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AD866-E192-4E60-9061-05646A17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3796-1E03-479F-973B-A0158129CA8E}" type="slidenum">
              <a:rPr lang="de-DE" smtClean="0"/>
              <a:t>5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9B4002-0038-489A-B0F3-BDCDCAEEC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873" y="1606756"/>
            <a:ext cx="1735152" cy="380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8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3DD5-F033-4407-B540-BA4330E3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9115F-B7A2-44C3-9E30-07234E1AF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How should the predictions look like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Time</a:t>
            </a:r>
          </a:p>
          <a:p>
            <a:pPr lvl="2">
              <a:lnSpc>
                <a:spcPct val="150000"/>
              </a:lnSpc>
            </a:pPr>
            <a:r>
              <a:rPr lang="en-US" sz="1400" dirty="0"/>
              <a:t>Point in time</a:t>
            </a:r>
          </a:p>
          <a:p>
            <a:pPr lvl="3">
              <a:lnSpc>
                <a:spcPct val="150000"/>
              </a:lnSpc>
            </a:pPr>
            <a:r>
              <a:rPr lang="de-DE" dirty="0"/>
              <a:t>e.g. </a:t>
            </a:r>
            <a:r>
              <a:rPr lang="de-DE" dirty="0" err="1"/>
              <a:t>traffic</a:t>
            </a:r>
            <a:r>
              <a:rPr lang="de-DE" dirty="0"/>
              <a:t> in 10s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sz="1400" dirty="0"/>
              <a:t>Range of time</a:t>
            </a:r>
          </a:p>
          <a:p>
            <a:pPr lvl="3">
              <a:lnSpc>
                <a:spcPct val="150000"/>
              </a:lnSpc>
            </a:pPr>
            <a:r>
              <a:rPr lang="de-DE" dirty="0"/>
              <a:t>e.g. </a:t>
            </a:r>
            <a:r>
              <a:rPr lang="de-DE" dirty="0" err="1"/>
              <a:t>traffic</a:t>
            </a:r>
            <a:r>
              <a:rPr lang="de-DE" dirty="0"/>
              <a:t> in 5s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10s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The load of services</a:t>
            </a:r>
          </a:p>
          <a:p>
            <a:pPr lvl="2">
              <a:lnSpc>
                <a:spcPct val="150000"/>
              </a:lnSpc>
            </a:pPr>
            <a:r>
              <a:rPr lang="en-US" sz="1400" dirty="0"/>
              <a:t>A list of services</a:t>
            </a:r>
          </a:p>
          <a:p>
            <a:pPr lvl="2">
              <a:lnSpc>
                <a:spcPct val="150000"/>
              </a:lnSpc>
            </a:pPr>
            <a:r>
              <a:rPr lang="en-US" sz="1400" dirty="0"/>
              <a:t>Just one service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Prediction for the whole network or just one node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FCDC2-DB1E-4F3F-A04F-1C751A03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3796-1E03-479F-973B-A0158129CA8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071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3FB903-616E-4C13-9343-CE4DD762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47C913-D772-4EF0-863E-82547A50F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Splitting data for training and testing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Split data in three sets</a:t>
            </a:r>
          </a:p>
          <a:p>
            <a:pPr lvl="2">
              <a:lnSpc>
                <a:spcPct val="150000"/>
              </a:lnSpc>
            </a:pPr>
            <a:r>
              <a:rPr lang="en-US" sz="1400" dirty="0"/>
              <a:t>Training, validation, testing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Usual way of training neural networks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How much data needed for training is not clear</a:t>
            </a:r>
          </a:p>
          <a:p>
            <a:pPr>
              <a:lnSpc>
                <a:spcPct val="150000"/>
              </a:lnSpc>
            </a:pPr>
            <a:r>
              <a:rPr lang="en-US" dirty="0"/>
              <a:t>Maybe consider training at runtime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7E2AC-00B1-4354-936F-A443578A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3796-1E03-479F-973B-A0158129CA8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1DF1-F683-42C9-B2F1-F52F6298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E61EA-C84C-4F85-8676-DEF5507DD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Gather test data and evaluate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Also using R or Python</a:t>
            </a:r>
          </a:p>
          <a:p>
            <a:pPr>
              <a:lnSpc>
                <a:spcPct val="150000"/>
              </a:lnSpc>
            </a:pPr>
            <a:r>
              <a:rPr lang="en-US" dirty="0"/>
              <a:t>Many different evaluations possible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Comparison between point and range prediction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How far into the future do the predictions keep its quality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B4155-AEB1-4702-AAC5-9F8EB2C1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3796-1E03-479F-973B-A0158129CA8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275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D5F-FCD0-4001-9D13-BD585980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– major tasks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AB5C3-732D-4C2F-AB10-0819F8A5D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Gather, sort and modify data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Model inputs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Model outputs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Build models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Training and testing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70839-E987-46D6-A8DE-CF89A915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3796-1E03-479F-973B-A0158129CA8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41610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 9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FEFCB6"/>
      </a:accent2>
      <a:accent3>
        <a:srgbClr val="FFFFFF"/>
      </a:accent3>
      <a:accent4>
        <a:srgbClr val="353A77"/>
      </a:accent4>
      <a:accent5>
        <a:srgbClr val="F4E9C1"/>
      </a:accent5>
      <a:accent6>
        <a:srgbClr val="E6E4A5"/>
      </a:accent6>
      <a:hlink>
        <a:srgbClr val="6F89F7"/>
      </a:hlink>
      <a:folHlink>
        <a:srgbClr val="CFDBFD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FEFCB6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E6E4A5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old-ppt-template</Template>
  <TotalTime>0</TotalTime>
  <Words>531</Words>
  <Application>Microsoft Office PowerPoint</Application>
  <PresentationFormat>Bildschirmpräsentation (4:3)</PresentationFormat>
  <Paragraphs>106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Symbol</vt:lpstr>
      <vt:lpstr>Tahoma</vt:lpstr>
      <vt:lpstr>Wingdings</vt:lpstr>
      <vt:lpstr>default</vt:lpstr>
      <vt:lpstr>Predicting network load with machine learning for VNF placement</vt:lpstr>
      <vt:lpstr>Problem description &amp; Motivation</vt:lpstr>
      <vt:lpstr>Possible Solutions</vt:lpstr>
      <vt:lpstr>Data</vt:lpstr>
      <vt:lpstr>Models</vt:lpstr>
      <vt:lpstr>Models</vt:lpstr>
      <vt:lpstr>Training</vt:lpstr>
      <vt:lpstr>Testing</vt:lpstr>
      <vt:lpstr>Summary – major tasks</vt:lpstr>
      <vt:lpstr>Structure of the thesis</vt:lpstr>
      <vt:lpstr>Timetable</vt:lpstr>
      <vt:lpstr>PowerPoint-Präsentation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network load with machine learning for VNF placement</dc:title>
  <dc:creator>Christoph Kaiser</dc:creator>
  <cp:lastModifiedBy>Christoph Kaiser</cp:lastModifiedBy>
  <cp:revision>67</cp:revision>
  <dcterms:created xsi:type="dcterms:W3CDTF">2019-05-31T11:05:42Z</dcterms:created>
  <dcterms:modified xsi:type="dcterms:W3CDTF">2019-06-22T19:50:31Z</dcterms:modified>
</cp:coreProperties>
</file>