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6" r:id="rId4"/>
    <p:sldId id="269" r:id="rId5"/>
    <p:sldId id="268" r:id="rId6"/>
    <p:sldId id="258" r:id="rId7"/>
    <p:sldId id="263" r:id="rId8"/>
    <p:sldId id="264" r:id="rId9"/>
    <p:sldId id="265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Schneider" initials="SS" lastIdx="1" clrIdx="0">
    <p:extLst>
      <p:ext uri="{19B8F6BF-5375-455C-9EA6-DF929625EA0E}">
        <p15:presenceInfo xmlns:p15="http://schemas.microsoft.com/office/powerpoint/2012/main" userId="f3e7e350df223f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536" autoAdjust="0"/>
  </p:normalViewPr>
  <p:slideViewPr>
    <p:cSldViewPr snapToGrid="0">
      <p:cViewPr varScale="1">
        <p:scale>
          <a:sx n="101" d="100"/>
          <a:sy n="101" d="100"/>
        </p:scale>
        <p:origin x="1896" y="78"/>
      </p:cViewPr>
      <p:guideLst/>
    </p:cSldViewPr>
  </p:slideViewPr>
  <p:notesTextViewPr>
    <p:cViewPr>
      <p:scale>
        <a:sx n="1" d="1"/>
        <a:sy n="1" d="1"/>
      </p:scale>
      <p:origin x="0" y="-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AD359-AA46-4192-9208-AF28D32AB7AD}" type="datetimeFigureOut">
              <a:rPr lang="de-DE" smtClean="0"/>
              <a:t>06.10.2016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58C41-388F-4232-952A-14C60757C1D2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2679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Welcome to the presentation of the proposal of my master’s thesis</a:t>
            </a:r>
          </a:p>
          <a:p>
            <a:r>
              <a:rPr lang="en-US" noProof="0" smtClean="0"/>
              <a:t>Title not </a:t>
            </a:r>
            <a:r>
              <a:rPr lang="en-US" noProof="0" dirty="0" smtClean="0"/>
              <a:t>final.</a:t>
            </a:r>
            <a:r>
              <a:rPr lang="en-US" baseline="0" noProof="0" dirty="0" smtClean="0"/>
              <a:t> Possible alternatives at the end.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58C41-388F-4232-952A-14C60757C1D2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6217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NFs: Firewalls, load balancers,</a:t>
            </a:r>
            <a:r>
              <a:rPr lang="en-US" baseline="0" noProof="0" dirty="0" smtClean="0"/>
              <a:t> DPI</a:t>
            </a:r>
            <a:endParaRPr lang="en-US" noProof="0" dirty="0" smtClean="0"/>
          </a:p>
          <a:p>
            <a:r>
              <a:rPr lang="en-US" baseline="0" noProof="0" dirty="0" smtClean="0"/>
              <a:t>In SW</a:t>
            </a:r>
          </a:p>
          <a:p>
            <a:endParaRPr lang="en-US" baseline="0" noProof="0" dirty="0" smtClean="0"/>
          </a:p>
          <a:p>
            <a:r>
              <a:rPr lang="en-US" dirty="0" smtClean="0"/>
              <a:t>Advantages → Challenges</a:t>
            </a:r>
          </a:p>
          <a:p>
            <a:r>
              <a:rPr lang="en-US" dirty="0" smtClean="0"/>
              <a:t>Instead of exact</a:t>
            </a:r>
            <a:r>
              <a:rPr lang="en-US" baseline="0" dirty="0" smtClean="0"/>
              <a:t> </a:t>
            </a:r>
            <a:r>
              <a:rPr lang="en-US" dirty="0" smtClean="0"/>
              <a:t>→ </a:t>
            </a:r>
            <a:r>
              <a:rPr lang="en-US" dirty="0" err="1" smtClean="0"/>
              <a:t>aut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  <a:r>
              <a:rPr lang="en-US" baseline="0" smtClean="0"/>
              <a:t>scaling</a:t>
            </a:r>
            <a:endParaRPr lang="en-US" smtClean="0"/>
          </a:p>
          <a:p>
            <a:endParaRPr lang="en-US" dirty="0" smtClean="0"/>
          </a:p>
          <a:p>
            <a:r>
              <a:rPr lang="en-US" dirty="0" smtClean="0"/>
              <a:t>→ TEP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58C41-388F-4232-952A-14C60757C1D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6409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Initially</a:t>
            </a:r>
            <a:r>
              <a:rPr lang="en-US" baseline="0" dirty="0" smtClean="0"/>
              <a:t> by Keller, </a:t>
            </a:r>
            <a:r>
              <a:rPr lang="en-US" baseline="0" dirty="0" err="1" smtClean="0"/>
              <a:t>Robbert</a:t>
            </a:r>
            <a:r>
              <a:rPr lang="en-US" baseline="0" dirty="0" smtClean="0"/>
              <a:t>, Karl (2014); Currently improved by </a:t>
            </a:r>
            <a:r>
              <a:rPr lang="en-US" baseline="0" dirty="0" err="1" smtClean="0"/>
              <a:t>Dräxler</a:t>
            </a:r>
            <a:r>
              <a:rPr lang="en-US" baseline="0" dirty="0" smtClean="0"/>
              <a:t>, Karl, Mann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Substrate: Capacities</a:t>
            </a:r>
          </a:p>
          <a:p>
            <a:r>
              <a:rPr lang="en-US" baseline="0" dirty="0" smtClean="0"/>
              <a:t>Template: Components, interdependencies, req. per load</a:t>
            </a:r>
          </a:p>
          <a:p>
            <a:r>
              <a:rPr lang="en-US" baseline="0" dirty="0" smtClean="0"/>
              <a:t>Data 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: Service, location, rate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total delay, total consumption, #started/stopped instances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58C41-388F-4232-952A-14C60757C1D2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2586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Loops: Mechanism to det. Data rate/resource </a:t>
            </a:r>
            <a:r>
              <a:rPr lang="en-US" baseline="0" dirty="0" err="1" smtClean="0"/>
              <a:t>consp</a:t>
            </a:r>
            <a:r>
              <a:rPr lang="en-US" baseline="0" dirty="0" smtClean="0"/>
              <a:t>. relies on acyclic graphs</a:t>
            </a:r>
          </a:p>
          <a:p>
            <a:r>
              <a:rPr lang="en-US" baseline="0" dirty="0" smtClean="0"/>
              <a:t>Workaround (Linearize): Difficult with stateful </a:t>
            </a:r>
          </a:p>
          <a:p>
            <a:r>
              <a:rPr lang="en-US" baseline="0" dirty="0" smtClean="0"/>
              <a:t>Complex: Diff #in-/</a:t>
            </a:r>
            <a:r>
              <a:rPr lang="en-US" baseline="0" dirty="0" err="1" smtClean="0"/>
              <a:t>ouputs</a:t>
            </a:r>
            <a:r>
              <a:rPr lang="en-US" baseline="0" dirty="0" smtClean="0"/>
              <a:t>, functions for data rate </a:t>
            </a:r>
            <a:r>
              <a:rPr lang="en-US" baseline="0" dirty="0" err="1" smtClean="0"/>
              <a:t>etc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58C41-388F-4232-952A-14C60757C1D2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1633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 far: Each template embeds own set of instances</a:t>
            </a:r>
          </a:p>
          <a:p>
            <a:r>
              <a:rPr lang="en-US" baseline="0" dirty="0" smtClean="0"/>
              <a:t>Template: which components to reuse + with whom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58C41-388F-4232-952A-14C60757C1D2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2648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 smtClean="0"/>
              <a:t>Basis: </a:t>
            </a:r>
            <a:r>
              <a:rPr lang="en-US" baseline="0" noProof="0" dirty="0" err="1" smtClean="0"/>
              <a:t>Dräxler</a:t>
            </a:r>
            <a:r>
              <a:rPr lang="en-US" baseline="0" noProof="0" dirty="0" smtClean="0"/>
              <a:t>, Karl, Mann</a:t>
            </a:r>
          </a:p>
          <a:p>
            <a:endParaRPr lang="en-US" baseline="0" noProof="0" dirty="0" smtClean="0"/>
          </a:p>
          <a:p>
            <a:r>
              <a:rPr lang="en-US" baseline="0" noProof="0" dirty="0" smtClean="0"/>
              <a:t>Depending on how difficult/time-consuming: Decide emphasize (improvements or heuristic)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58C41-388F-4232-952A-14C60757C1D2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3450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preliminary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58C41-388F-4232-952A-14C60757C1D2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0165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Preliminary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Vacation: some days off with my family, girlfriend (not like BA)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Questions? Else, possible titles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58C41-388F-4232-952A-14C60757C1D2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9267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further ideas?</a:t>
            </a:r>
          </a:p>
          <a:p>
            <a:r>
              <a:rPr lang="en-US" dirty="0" smtClean="0"/>
              <a:t>Improved..:</a:t>
            </a:r>
            <a:r>
              <a:rPr lang="en-US" baseline="0" dirty="0" smtClean="0"/>
              <a:t> What if, in the end, the improvements actually don’t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58C41-388F-4232-952A-14C60757C1D2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1598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Stefan Schneider, 10/07/2016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E239-32E2-4AA4-BE21-FA6FD2E5B1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8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Stefan Schneider, 10/07/2016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9717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Stefan Schneider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E239-32E2-4AA4-BE21-FA6FD2E5B1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74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Stefan Schneider, 10/07/2016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9717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Stefan Schneider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E239-32E2-4AA4-BE21-FA6FD2E5B1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99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Stefan Schneider, 10/07/2016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9717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Stefan Schneider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E239-32E2-4AA4-BE21-FA6FD2E5B1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91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Stefan Schneider, 10/07/2016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9717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Stefan Schneider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E239-32E2-4AA4-BE21-FA6FD2E5B1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56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Stefan Schneider, 10/07/2016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9717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Stefan Schneider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E239-32E2-4AA4-BE21-FA6FD2E5B1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01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Stefan Schneider, 10/07/2016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9717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Stefan Schneider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E239-32E2-4AA4-BE21-FA6FD2E5B1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7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Stefan Schneider, 10/07/2016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9717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Stefan Schneider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E239-32E2-4AA4-BE21-FA6FD2E5B1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1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Stefan Schneider, 10/07/2016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9717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Stefan Schneider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E239-32E2-4AA4-BE21-FA6FD2E5B1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6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Stefan Schneider, 10/07/2016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9717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Stefan Schneider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E239-32E2-4AA4-BE21-FA6FD2E5B1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Stefan Schneider, 10/07/2016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9717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Stefan Schneider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E239-32E2-4AA4-BE21-FA6FD2E5B1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21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892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Stefan Schneider, 10/07/2016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8924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4E239-32E2-4AA4-BE21-FA6FD2E5B1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2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Visio-Zeichnung1.vsdx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" y="1682929"/>
            <a:ext cx="8601076" cy="28976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Specification and Placement of Cloud Applications including Chained Virtualized Network Functions</a:t>
            </a:r>
            <a:br>
              <a:rPr lang="en-US" dirty="0" smtClean="0"/>
            </a:br>
            <a:r>
              <a:rPr lang="en-US" sz="2025" dirty="0"/>
              <a:t/>
            </a:r>
            <a:br>
              <a:rPr lang="en-US" sz="2025" dirty="0"/>
            </a:br>
            <a:r>
              <a:rPr lang="en-US" sz="2025" dirty="0"/>
              <a:t>Proposal for a master’s thesis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2531" y="5200003"/>
            <a:ext cx="7378939" cy="1241822"/>
          </a:xfrm>
        </p:spPr>
        <p:txBody>
          <a:bodyPr/>
          <a:lstStyle/>
          <a:p>
            <a:r>
              <a:rPr lang="en-US" sz="2400" dirty="0"/>
              <a:t>Stefan Schneider</a:t>
            </a:r>
          </a:p>
          <a:p>
            <a:r>
              <a:rPr lang="en-US" dirty="0" smtClean="0"/>
              <a:t>October 7</a:t>
            </a:r>
            <a:r>
              <a:rPr lang="en-US" baseline="30000" dirty="0" smtClean="0"/>
              <a:t>th</a:t>
            </a:r>
            <a:r>
              <a:rPr lang="en-US" dirty="0" smtClean="0"/>
              <a:t>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7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S. </a:t>
            </a:r>
            <a:r>
              <a:rPr lang="en-US" dirty="0" err="1" smtClean="0"/>
              <a:t>Dräxler</a:t>
            </a:r>
            <a:r>
              <a:rPr lang="en-US" dirty="0" smtClean="0"/>
              <a:t>, H. Karl, Z. A. Mann. “Self-optimizing scaling and placement of virtual composed services”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E239-32E2-4AA4-BE21-FA6FD2E5B16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4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7886702" cy="1325563"/>
          </a:xfrm>
        </p:spPr>
        <p:txBody>
          <a:bodyPr>
            <a:normAutofit/>
          </a:bodyPr>
          <a:lstStyle/>
          <a:p>
            <a:r>
              <a:rPr lang="en-US" sz="4300" dirty="0" smtClean="0"/>
              <a:t>Network Function Virtualization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Physical middleboxes → virtual network functions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VNFs on </a:t>
            </a:r>
            <a:r>
              <a:rPr lang="en-US" dirty="0"/>
              <a:t>standard x86-servers </a:t>
            </a:r>
            <a:r>
              <a:rPr lang="en-US" dirty="0" smtClean="0"/>
              <a:t>→ many advantages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Template: Network service descriptor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Automatic scaling </a:t>
            </a:r>
            <a:r>
              <a:rPr lang="en-US" dirty="0"/>
              <a:t>→ </a:t>
            </a:r>
            <a:r>
              <a:rPr lang="en-US" dirty="0" smtClean="0"/>
              <a:t>flexibly adapt to situation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Scaling &amp; </a:t>
            </a:r>
            <a:r>
              <a:rPr lang="en-US" dirty="0"/>
              <a:t>placement interdependent → </a:t>
            </a:r>
            <a:r>
              <a:rPr lang="en-US" dirty="0" smtClean="0"/>
              <a:t>1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E239-32E2-4AA4-BE21-FA6FD2E5B16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9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798465" y="1556915"/>
            <a:ext cx="5316960" cy="3538960"/>
            <a:chOff x="5327265" y="1556915"/>
            <a:chExt cx="3807210" cy="2534073"/>
          </a:xfrm>
        </p:grpSpPr>
        <p:pic>
          <p:nvPicPr>
            <p:cNvPr id="14" name="Picture 13" descr="Screen Clippi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7265" y="1556915"/>
              <a:ext cx="3737359" cy="253407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150423" y="3600022"/>
              <a:ext cx="9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From [1]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055592" y="2293782"/>
            <a:ext cx="3907432" cy="1570797"/>
            <a:chOff x="5739782" y="2537404"/>
            <a:chExt cx="3321470" cy="1335239"/>
          </a:xfrm>
        </p:grpSpPr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9782" y="2537404"/>
              <a:ext cx="3286742" cy="133523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8077200" y="3454400"/>
              <a:ext cx="9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From [1]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334375" cy="1325563"/>
          </a:xfrm>
        </p:spPr>
        <p:txBody>
          <a:bodyPr/>
          <a:lstStyle/>
          <a:p>
            <a:r>
              <a:rPr lang="en-US" dirty="0" smtClean="0"/>
              <a:t>Template Embedding Problem (TEP)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Input: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Substrate network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Template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 sources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Output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Embedding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Min. capacity violations + secondary objectives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E239-32E2-4AA4-BE21-FA6FD2E5B16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69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Extension: Way 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In reality: Traffic usually bidirectional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 far: </a:t>
            </a:r>
            <a:r>
              <a:rPr lang="en-US" dirty="0" smtClean="0"/>
              <a:t>Only forward direction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Model way back: </a:t>
            </a:r>
          </a:p>
          <a:p>
            <a:pPr lvl="1">
              <a:lnSpc>
                <a:spcPct val="100000"/>
              </a:lnSpc>
            </a:pPr>
            <a:r>
              <a:rPr lang="en-US"/>
              <a:t>Stateful </a:t>
            </a:r>
            <a:r>
              <a:rPr lang="en-US" smtClean="0"/>
              <a:t>VNFs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Loops in template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Complex templates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E239-32E2-4AA4-BE21-FA6FD2E5B163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5071909" y="3257357"/>
            <a:ext cx="2772082" cy="678211"/>
            <a:chOff x="2977895" y="5349875"/>
            <a:chExt cx="1622169" cy="396876"/>
          </a:xfrm>
        </p:grpSpPr>
        <p:sp>
          <p:nvSpPr>
            <p:cNvPr id="18" name="Rectangle 17"/>
            <p:cNvSpPr/>
            <p:nvPr/>
          </p:nvSpPr>
          <p:spPr>
            <a:xfrm>
              <a:off x="2977895" y="5349875"/>
              <a:ext cx="422019" cy="3905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</a:t>
              </a:r>
              <a:endParaRPr lang="en-US" sz="20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77970" y="5349875"/>
              <a:ext cx="422019" cy="3905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A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78045" y="5349875"/>
              <a:ext cx="422019" cy="3905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</a:t>
              </a:r>
              <a:endParaRPr lang="en-US" sz="2000" dirty="0"/>
            </a:p>
          </p:txBody>
        </p:sp>
        <p:cxnSp>
          <p:nvCxnSpPr>
            <p:cNvPr id="21" name="Straight Arrow Connector 20"/>
            <p:cNvCxnSpPr>
              <a:stCxn id="18" idx="3"/>
              <a:endCxn id="19" idx="1"/>
            </p:cNvCxnSpPr>
            <p:nvPr/>
          </p:nvCxnSpPr>
          <p:spPr>
            <a:xfrm>
              <a:off x="3399914" y="5545138"/>
              <a:ext cx="178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9" idx="3"/>
              <a:endCxn id="20" idx="1"/>
            </p:cNvCxnSpPr>
            <p:nvPr/>
          </p:nvCxnSpPr>
          <p:spPr>
            <a:xfrm>
              <a:off x="3999989" y="5545138"/>
              <a:ext cx="178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20" idx="2"/>
              <a:endCxn id="19" idx="2"/>
            </p:cNvCxnSpPr>
            <p:nvPr/>
          </p:nvCxnSpPr>
          <p:spPr>
            <a:xfrm rot="5400000">
              <a:off x="4089018" y="5440363"/>
              <a:ext cx="12700" cy="600075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9" idx="2"/>
              <a:endCxn id="18" idx="2"/>
            </p:cNvCxnSpPr>
            <p:nvPr/>
          </p:nvCxnSpPr>
          <p:spPr>
            <a:xfrm rot="5400000">
              <a:off x="3488943" y="5440363"/>
              <a:ext cx="12700" cy="600075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127047" y="5258241"/>
            <a:ext cx="4889906" cy="677791"/>
            <a:chOff x="4950776" y="5335587"/>
            <a:chExt cx="2828888" cy="392113"/>
          </a:xfrm>
        </p:grpSpPr>
        <p:sp>
          <p:nvSpPr>
            <p:cNvPr id="28" name="Rectangle 27"/>
            <p:cNvSpPr/>
            <p:nvPr/>
          </p:nvSpPr>
          <p:spPr>
            <a:xfrm>
              <a:off x="4950776" y="5337175"/>
              <a:ext cx="422019" cy="3905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</a:t>
              </a:r>
              <a:endParaRPr lang="en-US" sz="20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50851" y="5337175"/>
              <a:ext cx="422019" cy="3905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A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50926" y="5337175"/>
              <a:ext cx="422019" cy="3905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</a:t>
              </a:r>
              <a:endParaRPr lang="en-US" sz="2000" dirty="0"/>
            </a:p>
          </p:txBody>
        </p:sp>
        <p:cxnSp>
          <p:nvCxnSpPr>
            <p:cNvPr id="31" name="Straight Arrow Connector 30"/>
            <p:cNvCxnSpPr>
              <a:stCxn id="28" idx="3"/>
              <a:endCxn id="29" idx="1"/>
            </p:cNvCxnSpPr>
            <p:nvPr/>
          </p:nvCxnSpPr>
          <p:spPr>
            <a:xfrm>
              <a:off x="5372795" y="5532438"/>
              <a:ext cx="178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9" idx="3"/>
              <a:endCxn id="30" idx="1"/>
            </p:cNvCxnSpPr>
            <p:nvPr/>
          </p:nvCxnSpPr>
          <p:spPr>
            <a:xfrm>
              <a:off x="5972870" y="5532438"/>
              <a:ext cx="178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6754615" y="5335588"/>
              <a:ext cx="422019" cy="3905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</a:t>
              </a:r>
              <a:endParaRPr lang="en-US" sz="20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357645" y="5335587"/>
              <a:ext cx="422019" cy="3905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</a:t>
              </a:r>
              <a:endParaRPr lang="en-US" sz="2000" dirty="0"/>
            </a:p>
          </p:txBody>
        </p:sp>
        <p:cxnSp>
          <p:nvCxnSpPr>
            <p:cNvPr id="38" name="Straight Arrow Connector 37"/>
            <p:cNvCxnSpPr>
              <a:stCxn id="30" idx="3"/>
              <a:endCxn id="35" idx="1"/>
            </p:cNvCxnSpPr>
            <p:nvPr/>
          </p:nvCxnSpPr>
          <p:spPr>
            <a:xfrm flipV="1">
              <a:off x="6572945" y="5530851"/>
              <a:ext cx="181670" cy="15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5" idx="3"/>
              <a:endCxn id="36" idx="1"/>
            </p:cNvCxnSpPr>
            <p:nvPr/>
          </p:nvCxnSpPr>
          <p:spPr>
            <a:xfrm flipV="1">
              <a:off x="7176634" y="5530850"/>
              <a:ext cx="1810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777239" y="3456666"/>
            <a:ext cx="3066752" cy="1847994"/>
            <a:chOff x="614056" y="5182394"/>
            <a:chExt cx="1622169" cy="977503"/>
          </a:xfrm>
        </p:grpSpPr>
        <p:sp>
          <p:nvSpPr>
            <p:cNvPr id="58" name="Rectangle 57"/>
            <p:cNvSpPr/>
            <p:nvPr/>
          </p:nvSpPr>
          <p:spPr>
            <a:xfrm>
              <a:off x="614056" y="5466556"/>
              <a:ext cx="422019" cy="3905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</a:t>
              </a:r>
              <a:endParaRPr lang="en-US" sz="20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214131" y="5466555"/>
              <a:ext cx="422019" cy="3905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A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814206" y="5182394"/>
              <a:ext cx="422019" cy="3905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B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14206" y="5769372"/>
              <a:ext cx="422019" cy="3905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</a:t>
              </a:r>
            </a:p>
          </p:txBody>
        </p:sp>
        <p:cxnSp>
          <p:nvCxnSpPr>
            <p:cNvPr id="63" name="Straight Arrow Connector 62"/>
            <p:cNvCxnSpPr>
              <a:stCxn id="58" idx="3"/>
              <a:endCxn id="59" idx="1"/>
            </p:cNvCxnSpPr>
            <p:nvPr/>
          </p:nvCxnSpPr>
          <p:spPr>
            <a:xfrm flipV="1">
              <a:off x="1036075" y="5661818"/>
              <a:ext cx="1780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9" idx="3"/>
              <a:endCxn id="60" idx="1"/>
            </p:cNvCxnSpPr>
            <p:nvPr/>
          </p:nvCxnSpPr>
          <p:spPr>
            <a:xfrm flipV="1">
              <a:off x="1636150" y="5377657"/>
              <a:ext cx="178056" cy="28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9" idx="3"/>
              <a:endCxn id="61" idx="1"/>
            </p:cNvCxnSpPr>
            <p:nvPr/>
          </p:nvCxnSpPr>
          <p:spPr>
            <a:xfrm>
              <a:off x="1636150" y="5661818"/>
              <a:ext cx="178056" cy="302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/>
          <p:cNvCxnSpPr/>
          <p:nvPr/>
        </p:nvCxnSpPr>
        <p:spPr>
          <a:xfrm flipH="1">
            <a:off x="5443351" y="4457700"/>
            <a:ext cx="844116" cy="6381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81493" y="461618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5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Extension: Reuse VNFs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0227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Multiple services </a:t>
            </a:r>
            <a:r>
              <a:rPr lang="en-US" dirty="0"/>
              <a:t>in one </a:t>
            </a:r>
            <a:r>
              <a:rPr lang="en-US" dirty="0" smtClean="0"/>
              <a:t>network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 far: Embedded separately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Allow reuse of VNFs across services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Reuse instances of common components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Fewer instances </a:t>
            </a:r>
            <a:r>
              <a:rPr lang="en-US" dirty="0"/>
              <a:t>→ </a:t>
            </a:r>
            <a:r>
              <a:rPr lang="en-US" dirty="0" smtClean="0"/>
              <a:t>reduced costs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E239-32E2-4AA4-BE21-FA6FD2E5B163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2547997" y="4653968"/>
            <a:ext cx="3567053" cy="1303557"/>
            <a:chOff x="976813" y="4511093"/>
            <a:chExt cx="3567053" cy="1303557"/>
          </a:xfrm>
        </p:grpSpPr>
        <p:sp>
          <p:nvSpPr>
            <p:cNvPr id="7" name="Rectangle 6"/>
            <p:cNvSpPr/>
            <p:nvPr/>
          </p:nvSpPr>
          <p:spPr>
            <a:xfrm>
              <a:off x="2450213" y="5288550"/>
              <a:ext cx="550260" cy="5261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</a:t>
              </a:r>
              <a:endParaRPr lang="en-US" sz="16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54638" y="4512331"/>
              <a:ext cx="550260" cy="5261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</a:t>
              </a:r>
              <a:endParaRPr lang="en-US" sz="16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24122" y="4511093"/>
              <a:ext cx="550260" cy="52610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endParaRPr lang="en-US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22647" y="5288003"/>
              <a:ext cx="550260" cy="52610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endParaRPr lang="en-US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993606" y="4511093"/>
              <a:ext cx="550260" cy="5261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93606" y="5283247"/>
              <a:ext cx="550260" cy="5261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US" sz="1600" dirty="0"/>
            </a:p>
          </p:txBody>
        </p:sp>
        <p:cxnSp>
          <p:nvCxnSpPr>
            <p:cNvPr id="26" name="Straight Arrow Connector 25"/>
            <p:cNvCxnSpPr>
              <a:stCxn id="11" idx="3"/>
              <a:endCxn id="14" idx="1"/>
            </p:cNvCxnSpPr>
            <p:nvPr/>
          </p:nvCxnSpPr>
          <p:spPr>
            <a:xfrm flipV="1">
              <a:off x="3004897" y="4774143"/>
              <a:ext cx="219224" cy="1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4" idx="3"/>
              <a:endCxn id="20" idx="1"/>
            </p:cNvCxnSpPr>
            <p:nvPr/>
          </p:nvCxnSpPr>
          <p:spPr>
            <a:xfrm>
              <a:off x="3774381" y="4774143"/>
              <a:ext cx="219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7" idx="3"/>
              <a:endCxn id="17" idx="1"/>
            </p:cNvCxnSpPr>
            <p:nvPr/>
          </p:nvCxnSpPr>
          <p:spPr>
            <a:xfrm flipV="1">
              <a:off x="3000473" y="5551053"/>
              <a:ext cx="222174" cy="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7" idx="3"/>
              <a:endCxn id="23" idx="1"/>
            </p:cNvCxnSpPr>
            <p:nvPr/>
          </p:nvCxnSpPr>
          <p:spPr>
            <a:xfrm flipV="1">
              <a:off x="3772907" y="5546297"/>
              <a:ext cx="220699" cy="4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976813" y="4526612"/>
              <a:ext cx="1508984" cy="430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Template 1:</a:t>
              </a:r>
              <a:endParaRPr lang="en-US" sz="2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6813" y="5288003"/>
              <a:ext cx="1508984" cy="430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Template 2: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944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420100" cy="1325563"/>
          </a:xfrm>
        </p:spPr>
        <p:txBody>
          <a:bodyPr/>
          <a:lstStyle/>
          <a:p>
            <a:r>
              <a:rPr lang="en-US" dirty="0" smtClean="0"/>
              <a:t>My thesis: Main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624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Extend TEP model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Formalize optimization problem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Implement &amp; test in solver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Develop heuristic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Good solutions in shorter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Quickly react to fluctuations (network, data sources, …)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Compare with optimization approach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42900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E239-32E2-4AA4-BE21-FA6FD2E5B16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7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665662"/>
          </a:xfrm>
        </p:spPr>
        <p:txBody>
          <a:bodyPr>
            <a:normAutofit fontScale="92500" lnSpcReduction="2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smtClean="0"/>
              <a:t>Related work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smtClean="0"/>
              <a:t>Model </a:t>
            </a:r>
          </a:p>
          <a:p>
            <a:pPr lvl="1"/>
            <a:r>
              <a:rPr lang="en-US" dirty="0" smtClean="0"/>
              <a:t>Existing TEP model</a:t>
            </a:r>
          </a:p>
          <a:p>
            <a:pPr lvl="1"/>
            <a:r>
              <a:rPr lang="en-US" dirty="0" smtClean="0"/>
              <a:t>Extensions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smtClean="0"/>
              <a:t>Solving the problem</a:t>
            </a:r>
          </a:p>
          <a:p>
            <a:pPr lvl="1"/>
            <a:r>
              <a:rPr lang="en-US" dirty="0" smtClean="0"/>
              <a:t>Optimization approach</a:t>
            </a:r>
          </a:p>
          <a:p>
            <a:pPr lvl="1"/>
            <a:r>
              <a:rPr lang="en-US" dirty="0" smtClean="0"/>
              <a:t>Heuristic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Test instances</a:t>
            </a:r>
            <a:endParaRPr lang="en-US" dirty="0"/>
          </a:p>
          <a:p>
            <a:pPr lvl="1"/>
            <a:r>
              <a:rPr lang="en-US" dirty="0" smtClean="0"/>
              <a:t>Comparison</a:t>
            </a:r>
          </a:p>
          <a:p>
            <a:pPr lvl="1"/>
            <a:r>
              <a:rPr lang="en-US" dirty="0" smtClean="0"/>
              <a:t>Discussion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E239-32E2-4AA4-BE21-FA6FD2E5B16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03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schedule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E239-32E2-4AA4-BE21-FA6FD2E5B163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769638"/>
              </p:ext>
            </p:extLst>
          </p:nvPr>
        </p:nvGraphicFramePr>
        <p:xfrm>
          <a:off x="0" y="1898893"/>
          <a:ext cx="9283178" cy="306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Visio" r:id="rId4" imgW="10058506" imgH="3314747" progId="Visio.Drawing.15">
                  <p:embed/>
                </p:oleObj>
              </mc:Choice>
              <mc:Fallback>
                <p:oleObj name="Visio" r:id="rId4" imgW="10058506" imgH="3314747" progId="Visio.Drawing.15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98893"/>
                        <a:ext cx="9283178" cy="30602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358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titles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28745"/>
          </a:xfrm>
        </p:spPr>
        <p:txBody>
          <a:bodyPr>
            <a:normAutofit/>
          </a:bodyPr>
          <a:lstStyle/>
          <a:p>
            <a:r>
              <a:rPr lang="en-US" dirty="0" smtClean="0"/>
              <a:t>Specification and Placement of Cloud Applications including Chained Virtualized Network Functions</a:t>
            </a:r>
          </a:p>
          <a:p>
            <a:r>
              <a:rPr lang="en-US" dirty="0" smtClean="0"/>
              <a:t>Specification and Placement of Network Services including Chained Virtual Network Functions</a:t>
            </a:r>
          </a:p>
          <a:p>
            <a:r>
              <a:rPr lang="en-US" dirty="0" smtClean="0"/>
              <a:t>Specifying and optimizing placement of VNFs</a:t>
            </a:r>
          </a:p>
          <a:p>
            <a:r>
              <a:rPr lang="en-US" dirty="0" smtClean="0"/>
              <a:t>Specification of complex </a:t>
            </a:r>
            <a:r>
              <a:rPr lang="en-US" dirty="0"/>
              <a:t>n</a:t>
            </a:r>
            <a:r>
              <a:rPr lang="en-US" dirty="0" smtClean="0"/>
              <a:t>etwork services and optimized scaling &amp; </a:t>
            </a:r>
            <a:r>
              <a:rPr lang="en-US" dirty="0"/>
              <a:t>p</a:t>
            </a:r>
            <a:r>
              <a:rPr lang="en-US" dirty="0" smtClean="0"/>
              <a:t>lacement in NFV</a:t>
            </a:r>
          </a:p>
          <a:p>
            <a:r>
              <a:rPr lang="en-US" dirty="0" smtClean="0"/>
              <a:t>Making NFV more realistic/applicable: Improved model and placement of network services/VNFs</a:t>
            </a:r>
          </a:p>
          <a:p>
            <a:r>
              <a:rPr lang="en-US" dirty="0" smtClean="0"/>
              <a:t>Flexible specification, scaling, and placement of network services/VNFs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E239-32E2-4AA4-BE21-FA6FD2E5B16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8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769</TotalTime>
  <Words>541</Words>
  <Application>Microsoft Office PowerPoint</Application>
  <PresentationFormat>On-screen Show (4:3)</PresentationFormat>
  <Paragraphs>135</Paragraphs>
  <Slides>10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Visio</vt:lpstr>
      <vt:lpstr>Specification and Placement of Cloud Applications including Chained Virtualized Network Functions  Proposal for a master’s thesis</vt:lpstr>
      <vt:lpstr>Network Function Virtualization</vt:lpstr>
      <vt:lpstr>Template Embedding Problem (TEP)</vt:lpstr>
      <vt:lpstr>Extension: Way back</vt:lpstr>
      <vt:lpstr>Extension: Reuse VNFs</vt:lpstr>
      <vt:lpstr>My thesis: Main tasks</vt:lpstr>
      <vt:lpstr>Thesis outline</vt:lpstr>
      <vt:lpstr>Task schedule</vt:lpstr>
      <vt:lpstr>Possible titles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Heuristic for Resource Location and Allocation in Computer Networks  Proposal for a bachelor thesis</dc:title>
  <dc:creator>Stefan Schneider</dc:creator>
  <cp:lastModifiedBy>Stefan Schneider</cp:lastModifiedBy>
  <cp:revision>138</cp:revision>
  <dcterms:created xsi:type="dcterms:W3CDTF">2014-10-30T17:36:58Z</dcterms:created>
  <dcterms:modified xsi:type="dcterms:W3CDTF">2016-10-06T18:22:48Z</dcterms:modified>
</cp:coreProperties>
</file>