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4" r:id="rId4"/>
    <p:sldId id="258" r:id="rId5"/>
    <p:sldId id="262" r:id="rId6"/>
    <p:sldId id="280" r:id="rId7"/>
    <p:sldId id="264" r:id="rId8"/>
    <p:sldId id="265" r:id="rId9"/>
    <p:sldId id="266" r:id="rId10"/>
    <p:sldId id="259" r:id="rId11"/>
    <p:sldId id="278" r:id="rId12"/>
    <p:sldId id="267" r:id="rId13"/>
    <p:sldId id="282" r:id="rId14"/>
    <p:sldId id="270" r:id="rId15"/>
    <p:sldId id="292" r:id="rId16"/>
    <p:sldId id="291" r:id="rId17"/>
    <p:sldId id="273" r:id="rId18"/>
    <p:sldId id="290" r:id="rId19"/>
    <p:sldId id="295" r:id="rId20"/>
    <p:sldId id="293" r:id="rId21"/>
    <p:sldId id="294" r:id="rId22"/>
    <p:sldId id="297" r:id="rId23"/>
    <p:sldId id="298" r:id="rId24"/>
    <p:sldId id="299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083CEF-DBC5-421A-B2D8-F046D00FA0C9}">
          <p14:sldIdLst>
            <p14:sldId id="256"/>
            <p14:sldId id="257"/>
            <p14:sldId id="274"/>
            <p14:sldId id="258"/>
            <p14:sldId id="262"/>
            <p14:sldId id="280"/>
            <p14:sldId id="264"/>
            <p14:sldId id="265"/>
            <p14:sldId id="266"/>
            <p14:sldId id="259"/>
            <p14:sldId id="278"/>
            <p14:sldId id="267"/>
            <p14:sldId id="282"/>
            <p14:sldId id="270"/>
            <p14:sldId id="292"/>
            <p14:sldId id="291"/>
            <p14:sldId id="273"/>
            <p14:sldId id="290"/>
            <p14:sldId id="295"/>
          </p14:sldIdLst>
        </p14:section>
        <p14:section name="Backup Slides" id="{5782E70A-703E-4C3C-B595-23DAABEA1DB5}">
          <p14:sldIdLst>
            <p14:sldId id="293"/>
            <p14:sldId id="294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0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9C69-7AA0-4D5B-B5AF-23242ADA7EDB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A6922-5282-4BD3-A6A8-689F9DCB08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19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Hidden Nodes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look_back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batches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LSTM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Parameter </a:t>
            </a:r>
            <a:r>
              <a:rPr lang="de-DE" dirty="0" err="1"/>
              <a:t>values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Batch_size</a:t>
            </a:r>
            <a:r>
              <a:rPr lang="de-DE" dirty="0"/>
              <a:t> = 100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Nodes = 128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Layers</a:t>
            </a:r>
            <a:r>
              <a:rPr lang="de-DE" dirty="0"/>
              <a:t>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Optimizer </a:t>
            </a:r>
            <a:r>
              <a:rPr lang="de-DE" dirty="0" err="1"/>
              <a:t>adam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6922-5282-4BD3-A6A8-689F9DCB087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5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1000 epochs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128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look_back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6922-5282-4BD3-A6A8-689F9DCB087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39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Hidden Nodes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look_back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batches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LSTM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Parameter </a:t>
            </a:r>
            <a:r>
              <a:rPr lang="de-DE" dirty="0" err="1"/>
              <a:t>values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Batch_size</a:t>
            </a:r>
            <a:r>
              <a:rPr lang="de-DE" dirty="0"/>
              <a:t> = 100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Nodes = 128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Layers</a:t>
            </a:r>
            <a:r>
              <a:rPr lang="de-DE" dirty="0"/>
              <a:t>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Optimizer </a:t>
            </a:r>
            <a:r>
              <a:rPr lang="de-DE" dirty="0" err="1"/>
              <a:t>adam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6922-5282-4BD3-A6A8-689F9DCB087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0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Hidden Nodes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look_back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batches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LSTM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Parameter </a:t>
            </a:r>
            <a:r>
              <a:rPr lang="de-DE" dirty="0" err="1"/>
              <a:t>values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Batch_size</a:t>
            </a:r>
            <a:r>
              <a:rPr lang="de-DE" dirty="0"/>
              <a:t> = 100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Nodes = 128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Layers</a:t>
            </a:r>
            <a:r>
              <a:rPr lang="de-DE" dirty="0"/>
              <a:t>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Optimizer </a:t>
            </a:r>
            <a:r>
              <a:rPr lang="de-DE" dirty="0" err="1"/>
              <a:t>adam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6922-5282-4BD3-A6A8-689F9DCB087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01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Hidden Nodes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look_back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batches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LSTM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Parameter </a:t>
            </a:r>
            <a:r>
              <a:rPr lang="de-DE" dirty="0" err="1"/>
              <a:t>values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Batch_size</a:t>
            </a:r>
            <a:r>
              <a:rPr lang="de-DE" dirty="0"/>
              <a:t> = 100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Nodes = 128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Layers</a:t>
            </a:r>
            <a:r>
              <a:rPr lang="de-DE" dirty="0"/>
              <a:t>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Optimizer </a:t>
            </a:r>
            <a:r>
              <a:rPr lang="de-DE" dirty="0" err="1"/>
              <a:t>adam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6922-5282-4BD3-A6A8-689F9DCB087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2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7CA-473D-48EF-A573-01A4897B8996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05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32F2-032C-4126-92F8-3446DCF31C8F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24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3E5-6267-452D-9AE3-CF771B92FE42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0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7D51-0229-41F6-93A8-D0F25ECB6444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97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BFC-931A-45D4-A9B7-012BF40E9997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1BE-A867-4582-A8AB-6650224E1C12}" type="datetime1">
              <a:rPr lang="de-DE" smtClean="0"/>
              <a:t>06.01.2020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0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2BA-CC50-49E4-A89F-FB28A9CE43C7}" type="datetime1">
              <a:rPr lang="de-DE" smtClean="0"/>
              <a:t>06.01.2020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5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7A5-387D-48FA-B664-CCFEFE06E60F}" type="datetime1">
              <a:rPr lang="de-DE" smtClean="0"/>
              <a:t>06.01.2020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5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0ECE-EBC8-48D5-A98F-8FD81FB1B80B}" type="datetime1">
              <a:rPr lang="de-DE" smtClean="0"/>
              <a:t>06.01.2020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93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1ACC-4FB0-4B54-BE94-DE1D1DD369CA}" type="datetime1">
              <a:rPr lang="de-DE" smtClean="0"/>
              <a:t>06.01.2020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9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002-5FCF-4F14-BBEE-E755CE963B3E}" type="datetime1">
              <a:rPr lang="de-DE" smtClean="0"/>
              <a:t>06.01.2020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3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5717-EAD5-4D64-9283-A510B3DFD616}" type="datetime1">
              <a:rPr lang="de-DE" smtClean="0"/>
              <a:t>06.01.2020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270A-E0CD-4E9D-8E0E-26CAB1A0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44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7AC0F-9C97-4C7A-A47D-D5C558EBF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Learning-Based Load Prediction for Network Function Virtualization Scenarios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9EA52E-E276-49E6-9237-9DF7E9D7D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Master‘s</a:t>
            </a:r>
            <a:r>
              <a:rPr lang="de-DE" dirty="0"/>
              <a:t> Thesis</a:t>
            </a:r>
          </a:p>
          <a:p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Christoph Kaiser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D4EC-EF73-41C2-912B-B82BF67E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8216C-2729-42CA-914F-A97C85F0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2CBF7-76D3-453E-A197-25B58833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six different sets of network data:</a:t>
            </a:r>
          </a:p>
          <a:p>
            <a:pPr lvl="1"/>
            <a:r>
              <a:rPr lang="en-US" dirty="0"/>
              <a:t>Alibaba data center</a:t>
            </a:r>
          </a:p>
          <a:p>
            <a:pPr lvl="1"/>
            <a:r>
              <a:rPr lang="en-US" dirty="0"/>
              <a:t>Network simulation data</a:t>
            </a:r>
          </a:p>
          <a:p>
            <a:pPr lvl="1"/>
            <a:r>
              <a:rPr lang="en-US" dirty="0"/>
              <a:t>2.5 years of Google DNS traffic</a:t>
            </a:r>
          </a:p>
          <a:p>
            <a:pPr lvl="1"/>
            <a:r>
              <a:rPr lang="en-US" dirty="0"/>
              <a:t>University IP-Packets annotated with applications</a:t>
            </a:r>
          </a:p>
          <a:p>
            <a:pPr lvl="1"/>
            <a:r>
              <a:rPr lang="en-US" dirty="0"/>
              <a:t>GÉANT research network traffic</a:t>
            </a:r>
          </a:p>
          <a:p>
            <a:pPr lvl="1"/>
            <a:r>
              <a:rPr lang="en-US" dirty="0"/>
              <a:t>Abilene research network 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C9B8-A297-41DA-9BE1-3F3EB042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9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102FD-C528-40C2-BD94-5DD5CA35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A13F2-02B3-4FFF-B215-4C6582F5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GÉANT research network traffic</a:t>
            </a:r>
          </a:p>
          <a:p>
            <a:endParaRPr lang="en-US" dirty="0"/>
          </a:p>
        </p:txBody>
      </p:sp>
      <p:pic>
        <p:nvPicPr>
          <p:cNvPr id="6" name="Grafik 5" descr="TOTEMPlotFirstWeek6DestinationsFrom1.pdf - Adobe Acrobat Reader DC">
            <a:extLst>
              <a:ext uri="{FF2B5EF4-FFF2-40B4-BE49-F238E27FC236}">
                <a16:creationId xmlns:a16="http://schemas.microsoft.com/office/drawing/2014/main" id="{0BC8E17B-266A-496E-A76F-6659E8E4D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" t="15743" r="6874" b="1813"/>
          <a:stretch/>
        </p:blipFill>
        <p:spPr>
          <a:xfrm>
            <a:off x="1272958" y="2737033"/>
            <a:ext cx="6598085" cy="32637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2E05-777E-40D0-915C-11A10BED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1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CDCEC-6640-4D6F-A01F-ACA4A3DC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F6F70-095B-4744-8FB3-64AC58B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sources: 1 – 5</a:t>
            </a:r>
          </a:p>
          <a:p>
            <a:r>
              <a:rPr lang="en-US" dirty="0"/>
              <a:t>Used destination: 11</a:t>
            </a:r>
          </a:p>
          <a:p>
            <a:r>
              <a:rPr lang="en-US" dirty="0"/>
              <a:t>Sources are interpreted as services</a:t>
            </a:r>
          </a:p>
          <a:p>
            <a:r>
              <a:rPr lang="en-US" dirty="0"/>
              <a:t>Destinations are interpreted as ingress nodes</a:t>
            </a:r>
          </a:p>
          <a:p>
            <a:r>
              <a:rPr lang="en-US" dirty="0"/>
              <a:t>Used the 1199 most current values for training and testing</a:t>
            </a:r>
          </a:p>
          <a:p>
            <a:pPr lvl="1"/>
            <a:r>
              <a:rPr lang="en-US" dirty="0"/>
              <a:t>999 values for training (20% for validation)</a:t>
            </a:r>
          </a:p>
          <a:p>
            <a:pPr lvl="1"/>
            <a:r>
              <a:rPr lang="en-US" dirty="0"/>
              <a:t>200 values for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58DCD-988B-448C-9CE5-FDA113D6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15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BB7E4-900E-4608-9229-B219141B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 Hyperparameter-Tuning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D89B886-AEA0-4125-89D4-D05C72411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2379464"/>
            <a:ext cx="7886700" cy="29575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7AD1B-C926-46CF-92D4-C569987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13</a:t>
            </a:fld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171AB-208A-498F-BB35-54FCD57BC713}"/>
              </a:ext>
            </a:extLst>
          </p:cNvPr>
          <p:cNvSpPr txBox="1"/>
          <p:nvPr/>
        </p:nvSpPr>
        <p:spPr>
          <a:xfrm>
            <a:off x="3987964" y="2010132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(1,11)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50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7FEC1-A2C1-41E4-A348-63FE1C01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5473"/>
            <a:ext cx="7886700" cy="994172"/>
          </a:xfrm>
        </p:spPr>
        <p:txBody>
          <a:bodyPr/>
          <a:lstStyle/>
          <a:p>
            <a:r>
              <a:rPr lang="de-DE" dirty="0"/>
              <a:t>LSTM vs. ARIMA</a:t>
            </a:r>
          </a:p>
        </p:txBody>
      </p:sp>
      <p:pic>
        <p:nvPicPr>
          <p:cNvPr id="5" name="Picture 4" descr="AvLprediction_0.pdf - Adobe Acrobat Reader DC">
            <a:extLst>
              <a:ext uri="{FF2B5EF4-FFF2-40B4-BE49-F238E27FC236}">
                <a16:creationId xmlns:a16="http://schemas.microsoft.com/office/drawing/2014/main" id="{D2501FEF-6808-499A-8CBD-0D6B4034A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t="19455" r="14710" b="5429"/>
          <a:stretch/>
        </p:blipFill>
        <p:spPr>
          <a:xfrm>
            <a:off x="312666" y="1969727"/>
            <a:ext cx="8725146" cy="4708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26E063-7AB4-42AA-B41A-6F7BD26A5F49}"/>
              </a:ext>
            </a:extLst>
          </p:cNvPr>
          <p:cNvSpPr txBox="1"/>
          <p:nvPr/>
        </p:nvSpPr>
        <p:spPr>
          <a:xfrm>
            <a:off x="4029259" y="1600395"/>
            <a:ext cx="11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(1,11)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89CDF-6F32-4F94-8F90-415F6C36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63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7FEC1-A2C1-41E4-A348-63FE1C01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11662"/>
            <a:ext cx="7886700" cy="994172"/>
          </a:xfrm>
        </p:spPr>
        <p:txBody>
          <a:bodyPr/>
          <a:lstStyle/>
          <a:p>
            <a:r>
              <a:rPr lang="de-DE" dirty="0"/>
              <a:t>LSTM vs. ARIMA</a:t>
            </a:r>
          </a:p>
        </p:txBody>
      </p:sp>
      <p:pic>
        <p:nvPicPr>
          <p:cNvPr id="4" name="Picture 3" descr="AvLprediction_3.pdf - Adobe Acrobat Reader DC">
            <a:extLst>
              <a:ext uri="{FF2B5EF4-FFF2-40B4-BE49-F238E27FC236}">
                <a16:creationId xmlns:a16="http://schemas.microsoft.com/office/drawing/2014/main" id="{2DD886CF-172C-472E-BE4B-FA5A4D59C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t="20394" r="21032" b="6134"/>
          <a:stretch/>
        </p:blipFill>
        <p:spPr>
          <a:xfrm>
            <a:off x="341427" y="2125266"/>
            <a:ext cx="8461145" cy="467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D527D-04C5-4ECA-838E-36751A4A03D2}"/>
              </a:ext>
            </a:extLst>
          </p:cNvPr>
          <p:cNvSpPr txBox="1"/>
          <p:nvPr/>
        </p:nvSpPr>
        <p:spPr>
          <a:xfrm>
            <a:off x="3990912" y="1755934"/>
            <a:ext cx="11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(4,11)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3E7E5-E8B9-4C84-88C1-B4EC4195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4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7FEC1-A2C1-41E4-A348-63FE1C01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8353"/>
            <a:ext cx="7886700" cy="994172"/>
          </a:xfrm>
        </p:spPr>
        <p:txBody>
          <a:bodyPr/>
          <a:lstStyle/>
          <a:p>
            <a:r>
              <a:rPr lang="de-DE" dirty="0"/>
              <a:t>LSTM vs. ARIMA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D3AA3169-DFF7-4C80-8356-9A322FD75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329507"/>
            <a:ext cx="3671243" cy="367124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EE4AB3B-66A3-4DA4-AFB6-B022596C4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2329507"/>
            <a:ext cx="3671243" cy="3671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62BE9-6238-48C7-BA33-E9831A1332FC}"/>
              </a:ext>
            </a:extLst>
          </p:cNvPr>
          <p:cNvSpPr txBox="1"/>
          <p:nvPr/>
        </p:nvSpPr>
        <p:spPr>
          <a:xfrm>
            <a:off x="2030853" y="2329507"/>
            <a:ext cx="912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Pair (1,11)</a:t>
            </a:r>
            <a:endParaRPr lang="de-D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B5AD2-159D-431D-A5DC-E087C25E644D}"/>
              </a:ext>
            </a:extLst>
          </p:cNvPr>
          <p:cNvSpPr txBox="1"/>
          <p:nvPr/>
        </p:nvSpPr>
        <p:spPr>
          <a:xfrm>
            <a:off x="5974203" y="2329741"/>
            <a:ext cx="9044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Pair (2,11)</a:t>
            </a:r>
            <a:endParaRPr lang="de-DE" sz="13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BCA1-470F-4CDD-8323-BE258528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1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3FB8-6436-41A0-BAF8-9CE15D32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CBF7D-55C2-48A1-9317-E8C38776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Testing on a live system</a:t>
            </a:r>
          </a:p>
          <a:p>
            <a:pPr lvl="2"/>
            <a:r>
              <a:rPr lang="en-US" dirty="0"/>
              <a:t>Analyze reaction of VNF scaling algorithm to predicted traffic</a:t>
            </a:r>
          </a:p>
          <a:p>
            <a:pPr lvl="1"/>
            <a:r>
              <a:rPr lang="en-US" dirty="0"/>
              <a:t>Test other RNN layers</a:t>
            </a:r>
          </a:p>
          <a:p>
            <a:pPr lvl="2"/>
            <a:r>
              <a:rPr lang="en-US" dirty="0" err="1"/>
              <a:t>Keras</a:t>
            </a:r>
            <a:r>
              <a:rPr lang="en-US" dirty="0"/>
              <a:t> supports Gated Recurrent Units and Convolutional LSTM 2-Dimensional</a:t>
            </a:r>
          </a:p>
          <a:p>
            <a:pPr lvl="1"/>
            <a:r>
              <a:rPr lang="en-US" dirty="0"/>
              <a:t>Switch to on-the-fly learning</a:t>
            </a:r>
          </a:p>
          <a:p>
            <a:pPr lvl="1"/>
            <a:r>
              <a:rPr lang="en-US" dirty="0"/>
              <a:t>Additionally test the Abilene set</a:t>
            </a:r>
          </a:p>
          <a:p>
            <a:pPr lvl="2"/>
            <a:r>
              <a:rPr lang="en-US" dirty="0"/>
              <a:t>5-Minute steps of the Abilene set may have more correlation between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5D3DB-8E5A-487E-BCEA-66BD2D76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6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3FB8-6436-41A0-BAF8-9CE15D32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CBF7D-55C2-48A1-9317-E8C38776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Both LSTM and ARIMA return usable results for predicting one step ahead</a:t>
            </a:r>
          </a:p>
          <a:p>
            <a:pPr lvl="1"/>
            <a:r>
              <a:rPr lang="en-US" dirty="0"/>
              <a:t>Machine learning can improve NFV scaling algorithms</a:t>
            </a:r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4B275-D418-43EF-8DB5-80D1D6F4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76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AF27-0F87-4B5D-8D14-B7D22449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31F2-F62B-4901-8531-2C3D4E0D4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C. C. Aggarwal, Neural Networks and Deep Learning. Springer International Publishing 2018</a:t>
            </a:r>
          </a:p>
          <a:p>
            <a:r>
              <a:rPr lang="en-US" dirty="0"/>
              <a:t>A. Graves, "Generating sequences with recurrent neural networks," </a:t>
            </a:r>
            <a:r>
              <a:rPr lang="en-US" dirty="0" err="1"/>
              <a:t>CoRR</a:t>
            </a:r>
            <a:r>
              <a:rPr lang="en-US" dirty="0"/>
              <a:t>, vol. abs/1308.0850, 2013.</a:t>
            </a:r>
            <a:endParaRPr lang="de-DE" dirty="0"/>
          </a:p>
          <a:p>
            <a:r>
              <a:rPr lang="de-DE" dirty="0"/>
              <a:t>S. Orlowski, M. </a:t>
            </a:r>
            <a:r>
              <a:rPr lang="de-DE" dirty="0" err="1"/>
              <a:t>Pioro</a:t>
            </a:r>
            <a:r>
              <a:rPr lang="de-DE" dirty="0"/>
              <a:t>, A. </a:t>
            </a:r>
            <a:r>
              <a:rPr lang="de-DE" dirty="0" err="1"/>
              <a:t>Tomaszewski</a:t>
            </a:r>
            <a:r>
              <a:rPr lang="de-DE" dirty="0"/>
              <a:t>, and R. </a:t>
            </a:r>
            <a:r>
              <a:rPr lang="de-DE" dirty="0" err="1"/>
              <a:t>Wessäly</a:t>
            </a:r>
            <a:r>
              <a:rPr lang="de-DE" dirty="0"/>
              <a:t>, „</a:t>
            </a:r>
            <a:r>
              <a:rPr lang="de-DE" dirty="0" err="1"/>
              <a:t>SNDlib</a:t>
            </a:r>
            <a:r>
              <a:rPr lang="de-DE" dirty="0"/>
              <a:t> 1.0-</a:t>
            </a:r>
            <a:r>
              <a:rPr lang="en-US" dirty="0"/>
              <a:t>Survivable Network Design Library," in </a:t>
            </a:r>
            <a:r>
              <a:rPr lang="en-US" i="1" dirty="0"/>
              <a:t>Proceedings of the 3rd Inter-national Network Optimization Conference (INOC 2007), Spa, Belgium</a:t>
            </a:r>
            <a:r>
              <a:rPr lang="en-US" dirty="0"/>
              <a:t>, April 2007. http://sndlib.zib.de, extended version accepted in Networks,</a:t>
            </a:r>
            <a:r>
              <a:rPr lang="de-DE" dirty="0"/>
              <a:t>2009.</a:t>
            </a:r>
          </a:p>
          <a:p>
            <a:r>
              <a:rPr lang="de-DE" dirty="0"/>
              <a:t>S. Orlowski, M. </a:t>
            </a:r>
            <a:r>
              <a:rPr lang="de-DE" dirty="0" err="1"/>
              <a:t>Pioro</a:t>
            </a:r>
            <a:r>
              <a:rPr lang="de-DE" dirty="0"/>
              <a:t>, A. </a:t>
            </a:r>
            <a:r>
              <a:rPr lang="de-DE" dirty="0" err="1"/>
              <a:t>Tomaszewski</a:t>
            </a:r>
            <a:r>
              <a:rPr lang="de-DE" dirty="0"/>
              <a:t>, and R. </a:t>
            </a:r>
            <a:r>
              <a:rPr lang="de-DE" dirty="0" err="1"/>
              <a:t>Wessäly</a:t>
            </a:r>
            <a:r>
              <a:rPr lang="de-DE" dirty="0"/>
              <a:t>,  „</a:t>
            </a:r>
            <a:r>
              <a:rPr lang="de-DE" dirty="0" err="1"/>
              <a:t>SNDlib</a:t>
            </a:r>
            <a:r>
              <a:rPr lang="de-DE" dirty="0"/>
              <a:t> 1.0-</a:t>
            </a:r>
            <a:r>
              <a:rPr lang="en-US" dirty="0"/>
              <a:t>Survivable Network Design Library,” </a:t>
            </a:r>
            <a:r>
              <a:rPr lang="en-US" i="1" dirty="0"/>
              <a:t>Networks</a:t>
            </a:r>
            <a:r>
              <a:rPr lang="en-US" dirty="0"/>
              <a:t>, vol. 55, no. 3, pp. 276-</a:t>
            </a:r>
            <a:r>
              <a:rPr lang="de-DE" dirty="0"/>
              <a:t>286, 2010.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21697-3B77-4896-9F34-46A33DA3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1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C2650-5209-4CA4-AA71-022C2593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Network Function Virtualization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1B7FC-2588-4DFB-9485-F0642664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from software and hardware</a:t>
            </a:r>
          </a:p>
          <a:p>
            <a:pPr lvl="1"/>
            <a:r>
              <a:rPr lang="en-US" dirty="0"/>
              <a:t>E.g. firewall</a:t>
            </a:r>
          </a:p>
          <a:p>
            <a:r>
              <a:rPr lang="en-US" dirty="0"/>
              <a:t>Functions can be placed on generic hardware in the network</a:t>
            </a:r>
          </a:p>
          <a:p>
            <a:r>
              <a:rPr lang="en-US" dirty="0"/>
              <a:t>Functions are combined to services</a:t>
            </a:r>
          </a:p>
          <a:p>
            <a:r>
              <a:rPr lang="en-US" dirty="0"/>
              <a:t>Algorithms must scale these services and place new function instances in the network</a:t>
            </a:r>
          </a:p>
          <a:p>
            <a:r>
              <a:rPr lang="en-US" dirty="0"/>
              <a:t>In todays large networks the placement and decisions can’t be made by a human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5A9C9-3E61-4368-B706-95B851BF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rolled2layerLSTM.pdf - Adobe Acrobat Reader DC">
            <a:extLst>
              <a:ext uri="{FF2B5EF4-FFF2-40B4-BE49-F238E27FC236}">
                <a16:creationId xmlns:a16="http://schemas.microsoft.com/office/drawing/2014/main" id="{594CCC70-345F-42C4-837E-61160D163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6" t="11294" r="14639" b="1045"/>
          <a:stretch/>
        </p:blipFill>
        <p:spPr>
          <a:xfrm>
            <a:off x="318565" y="449139"/>
            <a:ext cx="8506869" cy="56003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D2180-B564-4FA6-9F58-AFE1CA66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57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E638-637E-4041-BE14-B14729EB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21</a:t>
            </a:fld>
            <a:endParaRPr lang="de-DE"/>
          </a:p>
        </p:txBody>
      </p:sp>
      <p:pic>
        <p:nvPicPr>
          <p:cNvPr id="6" name="Picture 5" descr="Kaiser_C_MastersThesis.pdf - Adobe Acrobat Reader DC">
            <a:extLst>
              <a:ext uri="{FF2B5EF4-FFF2-40B4-BE49-F238E27FC236}">
                <a16:creationId xmlns:a16="http://schemas.microsoft.com/office/drawing/2014/main" id="{519A9610-DDAE-466E-857B-9206C51AF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8" t="12765" r="14194" b="4138"/>
          <a:stretch/>
        </p:blipFill>
        <p:spPr>
          <a:xfrm>
            <a:off x="353961" y="906727"/>
            <a:ext cx="8436077" cy="50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7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BB7E4-900E-4608-9229-B219141B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 Hyperparameter-Tuning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7AD1B-C926-46CF-92D4-C569987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22</a:t>
            </a:fld>
            <a:endParaRPr lang="de-DE"/>
          </a:p>
        </p:txBody>
      </p:sp>
      <p:pic>
        <p:nvPicPr>
          <p:cNvPr id="8" name="Content Placeholder 7" descr="experiment_2_1_1.pdf - Adobe Acrobat Reader DC">
            <a:extLst>
              <a:ext uri="{FF2B5EF4-FFF2-40B4-BE49-F238E27FC236}">
                <a16:creationId xmlns:a16="http://schemas.microsoft.com/office/drawing/2014/main" id="{E183AD20-731B-4B83-88D9-1945FDC9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" t="22363" r="4027" b="13636"/>
          <a:stretch/>
        </p:blipFill>
        <p:spPr>
          <a:xfrm>
            <a:off x="159284" y="2556825"/>
            <a:ext cx="8880396" cy="33071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3A3EBF-DF70-4B38-8FA5-EAC7EA5A8221}"/>
              </a:ext>
            </a:extLst>
          </p:cNvPr>
          <p:cNvSpPr txBox="1"/>
          <p:nvPr/>
        </p:nvSpPr>
        <p:spPr>
          <a:xfrm>
            <a:off x="3987964" y="2187493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(1,11)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684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BB7E4-900E-4608-9229-B219141B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 Hyperparameter-Tuning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7AD1B-C926-46CF-92D4-C569987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23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1412B-F8A3-4829-8937-4A2B285075A1}"/>
              </a:ext>
            </a:extLst>
          </p:cNvPr>
          <p:cNvSpPr txBox="1"/>
          <p:nvPr/>
        </p:nvSpPr>
        <p:spPr>
          <a:xfrm>
            <a:off x="3987964" y="2010132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(1,11)</a:t>
            </a:r>
            <a:endParaRPr lang="de-DE" dirty="0"/>
          </a:p>
        </p:txBody>
      </p:sp>
      <p:pic>
        <p:nvPicPr>
          <p:cNvPr id="9" name="Picture 8" descr="experiment_3_1.pdf - Adobe Acrobat Reader DC">
            <a:extLst>
              <a:ext uri="{FF2B5EF4-FFF2-40B4-BE49-F238E27FC236}">
                <a16:creationId xmlns:a16="http://schemas.microsoft.com/office/drawing/2014/main" id="{1AADEF04-11E4-4622-A4D1-9E62010F7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t="22741" r="4322" b="13997"/>
          <a:stretch/>
        </p:blipFill>
        <p:spPr>
          <a:xfrm>
            <a:off x="268420" y="2554420"/>
            <a:ext cx="8607159" cy="31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8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BB7E4-900E-4608-9229-B219141B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 Hyperparameter-Tuning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7AD1B-C926-46CF-92D4-C569987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24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FD4B5-4177-4B70-A093-5F44FE5F9881}"/>
              </a:ext>
            </a:extLst>
          </p:cNvPr>
          <p:cNvSpPr txBox="1"/>
          <p:nvPr/>
        </p:nvSpPr>
        <p:spPr>
          <a:xfrm>
            <a:off x="3987964" y="2010132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(1,11)</a:t>
            </a:r>
            <a:endParaRPr lang="de-DE" dirty="0"/>
          </a:p>
        </p:txBody>
      </p:sp>
      <p:pic>
        <p:nvPicPr>
          <p:cNvPr id="9" name="Picture 8" descr="experiment_4_1.pdf - Adobe Acrobat Reader DC">
            <a:extLst>
              <a:ext uri="{FF2B5EF4-FFF2-40B4-BE49-F238E27FC236}">
                <a16:creationId xmlns:a16="http://schemas.microsoft.com/office/drawing/2014/main" id="{2DA60501-215D-462D-A094-221268C02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" t="23093" r="4000" b="14467"/>
          <a:stretch/>
        </p:blipFill>
        <p:spPr>
          <a:xfrm>
            <a:off x="250722" y="2698907"/>
            <a:ext cx="8642556" cy="31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E04B5-94BE-455D-A6D5-AEC52912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25</a:t>
            </a:fld>
            <a:endParaRPr lang="de-DE"/>
          </a:p>
        </p:txBody>
      </p:sp>
      <p:pic>
        <p:nvPicPr>
          <p:cNvPr id="6" name="Picture 5" descr="Traffic_rolling_average_2.pdf - Adobe Acrobat Reader DC">
            <a:extLst>
              <a:ext uri="{FF2B5EF4-FFF2-40B4-BE49-F238E27FC236}">
                <a16:creationId xmlns:a16="http://schemas.microsoft.com/office/drawing/2014/main" id="{42A5B31F-1569-471B-A5BE-A824549EE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10300" r="8452" b="1674"/>
          <a:stretch/>
        </p:blipFill>
        <p:spPr>
          <a:xfrm>
            <a:off x="135953" y="923702"/>
            <a:ext cx="8872093" cy="50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2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10F80-8150-41E4-858F-E5DBE1AD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Traffic Prediction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DA7AE-3590-4370-B111-0590AEFF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with the NFV scaling algorithms is that they can only react to incoming traffic</a:t>
            </a:r>
          </a:p>
          <a:p>
            <a:r>
              <a:rPr lang="en-US" dirty="0"/>
              <a:t>If the traffic can be predicted the algorithms can make adjustments pro active</a:t>
            </a:r>
          </a:p>
          <a:p>
            <a:pPr lvl="1"/>
            <a:r>
              <a:rPr lang="en-US" dirty="0"/>
              <a:t>Start new Virtual Network Functions instances early</a:t>
            </a:r>
          </a:p>
          <a:p>
            <a:pPr lvl="1"/>
            <a:r>
              <a:rPr lang="en-US" dirty="0"/>
              <a:t>Shut down instances if they are not needed anymore</a:t>
            </a:r>
          </a:p>
          <a:p>
            <a:pPr lvl="1"/>
            <a:r>
              <a:rPr lang="en-US" dirty="0"/>
              <a:t>Keep instances running if new requests will be coming in shortly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38F0E-9917-4AE1-BFAD-9B722F0D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3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ACE19-A2FE-413A-9B60-2FDD0DCD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386A6-DEE0-4263-9D13-53147308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historic data to train an deep learning network</a:t>
            </a:r>
          </a:p>
          <a:p>
            <a:pPr lvl="1"/>
            <a:r>
              <a:rPr lang="en-US" dirty="0"/>
              <a:t>Predicting service traffic at ingress nodes</a:t>
            </a:r>
          </a:p>
          <a:p>
            <a:pPr lvl="1"/>
            <a:r>
              <a:rPr lang="en-US" dirty="0"/>
              <a:t>Predict traffic for each service on its own</a:t>
            </a:r>
          </a:p>
          <a:p>
            <a:r>
              <a:rPr lang="en-US" dirty="0"/>
              <a:t>Is this a feasible approach for NFV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CA49-6F1B-46FC-BA10-72767A64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93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7E43F-CE45-4AD7-BAC1-18FB0F11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FCB2E-C3D4-4CED-B26C-762F5466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Neural Network</a:t>
            </a:r>
          </a:p>
          <a:p>
            <a:pPr lvl="1"/>
            <a:r>
              <a:rPr lang="en-US" dirty="0"/>
              <a:t>Multiple layer of neurons</a:t>
            </a:r>
          </a:p>
          <a:p>
            <a:pPr lvl="1"/>
            <a:r>
              <a:rPr lang="en-US" dirty="0"/>
              <a:t>Each neuron connects to all neurons of the next layer</a:t>
            </a:r>
          </a:p>
          <a:p>
            <a:pPr lvl="1"/>
            <a:r>
              <a:rPr lang="en-US" dirty="0"/>
              <a:t>The value (activation) of a neuron is the weighted sum of all previous neurons from the previous layer</a:t>
            </a:r>
          </a:p>
          <a:p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Recurrent Neural Networks take a sequence as an input</a:t>
            </a:r>
          </a:p>
          <a:p>
            <a:pPr lvl="1"/>
            <a:r>
              <a:rPr lang="en-US" dirty="0"/>
              <a:t>Also take outputs from the previous steps as an input</a:t>
            </a:r>
          </a:p>
          <a:p>
            <a:pPr lvl="1"/>
            <a:r>
              <a:rPr lang="en-US" dirty="0"/>
              <a:t>RNN has the context for the previous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0C978-C3D8-4FC6-8B0F-288E1F9F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96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C86F0-3900-4C31-963C-72671A20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id="{37DC2CDC-5CD2-4120-B94D-93A3C51A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197"/>
            <a:ext cx="9144000" cy="40665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93017-D8B2-44B6-958D-0A7D7423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6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D3A1A-9BF1-49AE-9B50-312F8195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7952330" cy="365125"/>
          </a:xfrm>
        </p:spPr>
        <p:txBody>
          <a:bodyPr/>
          <a:lstStyle/>
          <a:p>
            <a:r>
              <a:rPr lang="en-US" dirty="0"/>
              <a:t>C. C. Aggarwal, Neural Networks and Deep Learning. Springer International Publishing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96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1526D-8132-42E7-B634-B4A5387E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Long Short-Term Memory (LSTM)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054CD-2B32-4382-B83D-F661D9BF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LSTMs are a special RNN</a:t>
            </a:r>
          </a:p>
          <a:p>
            <a:r>
              <a:rPr lang="en-US" dirty="0"/>
              <a:t>In addition to previous step output a special cell state is transferred</a:t>
            </a:r>
          </a:p>
          <a:p>
            <a:r>
              <a:rPr lang="en-US" dirty="0"/>
              <a:t>This is not only information of the previous step but combines information of all previous steps.</a:t>
            </a:r>
          </a:p>
          <a:p>
            <a:r>
              <a:rPr lang="en-US" dirty="0"/>
              <a:t>The LSTM has context for all previous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C856-03FD-4855-BFBC-8C28A9C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46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EA92C-CD6B-4742-BD02-5D24E716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C378D-088C-4BA8-A1F7-F8ABED3C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3525971" cy="3263504"/>
          </a:xfrm>
        </p:spPr>
        <p:txBody>
          <a:bodyPr/>
          <a:lstStyle/>
          <a:p>
            <a:r>
              <a:rPr lang="en-US" dirty="0"/>
              <a:t>The LSTM architecture include multiple gates:</a:t>
            </a:r>
          </a:p>
          <a:p>
            <a:pPr lvl="1"/>
            <a:r>
              <a:rPr lang="en-US" dirty="0"/>
              <a:t>Input gate</a:t>
            </a:r>
          </a:p>
          <a:p>
            <a:pPr lvl="1"/>
            <a:r>
              <a:rPr lang="en-US" dirty="0"/>
              <a:t>Forget gate</a:t>
            </a:r>
          </a:p>
          <a:p>
            <a:pPr lvl="1"/>
            <a:r>
              <a:rPr lang="en-US" dirty="0"/>
              <a:t>Output gate</a:t>
            </a:r>
          </a:p>
          <a:p>
            <a:pPr lvl="1"/>
            <a:endParaRPr lang="de-DE" dirty="0"/>
          </a:p>
        </p:txBody>
      </p:sp>
      <p:pic>
        <p:nvPicPr>
          <p:cNvPr id="4" name="Inhaltsplatzhalter 4" descr="LSTM Cell.pdf - Adobe Acrobat Reader DC">
            <a:extLst>
              <a:ext uri="{FF2B5EF4-FFF2-40B4-BE49-F238E27FC236}">
                <a16:creationId xmlns:a16="http://schemas.microsoft.com/office/drawing/2014/main" id="{6AE5B1FA-3246-4F10-BEC3-98A88F8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15520" r="25761" b="1253"/>
          <a:stretch/>
        </p:blipFill>
        <p:spPr>
          <a:xfrm>
            <a:off x="4381500" y="1373981"/>
            <a:ext cx="4762500" cy="41100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5C130-A2A1-4F2D-A21D-E69FA48E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6AAFA-D3AC-47EC-A31F-DD2CF3B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1"/>
            <a:ext cx="7886699" cy="365125"/>
          </a:xfrm>
        </p:spPr>
        <p:txBody>
          <a:bodyPr/>
          <a:lstStyle/>
          <a:p>
            <a:r>
              <a:rPr lang="en-US" dirty="0"/>
              <a:t>A. Graves, "Generating sequences with recurrent neural networks," </a:t>
            </a:r>
            <a:r>
              <a:rPr lang="en-US" dirty="0" err="1"/>
              <a:t>CoRR</a:t>
            </a:r>
            <a:r>
              <a:rPr lang="en-US" dirty="0"/>
              <a:t>, vol. abs/1308.0850, 2013.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54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ACFC5-5138-4680-A53B-C2B2EF71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2254B-2597-46A0-A06C-410A1FD4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093843" cy="4351338"/>
          </a:xfrm>
        </p:spPr>
        <p:txBody>
          <a:bodyPr/>
          <a:lstStyle/>
          <a:p>
            <a:r>
              <a:rPr lang="en-US" dirty="0"/>
              <a:t>Input sequence is split up into many small sequences</a:t>
            </a:r>
          </a:p>
          <a:p>
            <a:r>
              <a:rPr lang="en-US" dirty="0"/>
              <a:t>LSTM is trained with these small sequences</a:t>
            </a:r>
            <a:r>
              <a:rPr lang="de-DE" dirty="0"/>
              <a:t> </a:t>
            </a:r>
            <a:r>
              <a:rPr lang="en-US" dirty="0"/>
              <a:t>and corresponding target values</a:t>
            </a:r>
          </a:p>
        </p:txBody>
      </p:sp>
      <p:pic>
        <p:nvPicPr>
          <p:cNvPr id="5" name="Picture 4" descr="LSTM_Training.pdf - Adobe Acrobat Reader DC">
            <a:extLst>
              <a:ext uri="{FF2B5EF4-FFF2-40B4-BE49-F238E27FC236}">
                <a16:creationId xmlns:a16="http://schemas.microsoft.com/office/drawing/2014/main" id="{66F17CCF-5DE5-4DF7-B834-9DF4C6363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9" t="10770" r="22710" b="852"/>
          <a:stretch/>
        </p:blipFill>
        <p:spPr>
          <a:xfrm>
            <a:off x="3722493" y="1780186"/>
            <a:ext cx="5226829" cy="44422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7945-70CA-4E72-8EE7-DE07EB7D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270A-E0CD-4E9D-8E0E-26CAB1A0FFB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81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876</Words>
  <Application>Microsoft Office PowerPoint</Application>
  <PresentationFormat>On-screen Show (4:3)</PresentationFormat>
  <Paragraphs>177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Machine Learning-Based Load Prediction for Network Function Virtualization Scenarios</vt:lpstr>
      <vt:lpstr>Background - Network Function Virtualization</vt:lpstr>
      <vt:lpstr>Background - Traffic Prediction</vt:lpstr>
      <vt:lpstr>Goals</vt:lpstr>
      <vt:lpstr>Neural Networks</vt:lpstr>
      <vt:lpstr>Recurrent Neural Networks</vt:lpstr>
      <vt:lpstr>Long Short-Term Memory (LSTM)</vt:lpstr>
      <vt:lpstr>LSTM Architecture</vt:lpstr>
      <vt:lpstr>LSTM Training</vt:lpstr>
      <vt:lpstr>Datasets</vt:lpstr>
      <vt:lpstr>Datasets</vt:lpstr>
      <vt:lpstr>Test Data</vt:lpstr>
      <vt:lpstr>LSTM Hyperparameter-Tuning</vt:lpstr>
      <vt:lpstr>LSTM vs. ARIMA</vt:lpstr>
      <vt:lpstr>LSTM vs. ARIMA</vt:lpstr>
      <vt:lpstr>LSTM vs. ARIMA</vt:lpstr>
      <vt:lpstr>Future Work &amp; Conclusion</vt:lpstr>
      <vt:lpstr>Future Work &amp; Conclusion</vt:lpstr>
      <vt:lpstr>References</vt:lpstr>
      <vt:lpstr>PowerPoint Presentation</vt:lpstr>
      <vt:lpstr>PowerPoint Presentation</vt:lpstr>
      <vt:lpstr>LSTM Hyperparameter-Tuning</vt:lpstr>
      <vt:lpstr>LSTM Hyperparameter-Tuning</vt:lpstr>
      <vt:lpstr>LSTM Hyperparameter-Tuning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Learning-Based Load Prediction for Network Function Virtualization Scenarios</dc:title>
  <dc:creator>Christoph Kaiser</dc:creator>
  <cp:lastModifiedBy>Christoph Kaiser</cp:lastModifiedBy>
  <cp:revision>70</cp:revision>
  <dcterms:created xsi:type="dcterms:W3CDTF">2019-12-03T15:58:04Z</dcterms:created>
  <dcterms:modified xsi:type="dcterms:W3CDTF">2020-01-06T07:59:43Z</dcterms:modified>
</cp:coreProperties>
</file>