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5.xml" ContentType="application/vnd.openxmlformats-officedocument.presentationml.comments+xml"/>
  <Override PartName="/ppt/notesSlides/notesSlide22.xml" ContentType="application/vnd.openxmlformats-officedocument.presentationml.notesSlide+xml"/>
  <Override PartName="/ppt/comments/comment6.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7.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8.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4.xml" ContentType="application/vnd.openxmlformats-officedocument.presentationml.notesSlide+xml"/>
  <Override PartName="/ppt/comments/comment9.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4"/>
  </p:notesMasterIdLst>
  <p:sldIdLst>
    <p:sldId id="333" r:id="rId2"/>
    <p:sldId id="334" r:id="rId3"/>
    <p:sldId id="339" r:id="rId4"/>
    <p:sldId id="328" r:id="rId5"/>
    <p:sldId id="306" r:id="rId6"/>
    <p:sldId id="361" r:id="rId7"/>
    <p:sldId id="340" r:id="rId8"/>
    <p:sldId id="315" r:id="rId9"/>
    <p:sldId id="307" r:id="rId10"/>
    <p:sldId id="362" r:id="rId11"/>
    <p:sldId id="341" r:id="rId12"/>
    <p:sldId id="335" r:id="rId13"/>
    <p:sldId id="312" r:id="rId14"/>
    <p:sldId id="311" r:id="rId15"/>
    <p:sldId id="314" r:id="rId16"/>
    <p:sldId id="313" r:id="rId17"/>
    <p:sldId id="317" r:id="rId18"/>
    <p:sldId id="342" r:id="rId19"/>
    <p:sldId id="310" r:id="rId20"/>
    <p:sldId id="351" r:id="rId21"/>
    <p:sldId id="287" r:id="rId22"/>
    <p:sldId id="355" r:id="rId23"/>
    <p:sldId id="337" r:id="rId24"/>
    <p:sldId id="356" r:id="rId25"/>
    <p:sldId id="357" r:id="rId26"/>
    <p:sldId id="363" r:id="rId27"/>
    <p:sldId id="278" r:id="rId28"/>
    <p:sldId id="364" r:id="rId29"/>
    <p:sldId id="358" r:id="rId30"/>
    <p:sldId id="343" r:id="rId31"/>
    <p:sldId id="288" r:id="rId32"/>
    <p:sldId id="344" r:id="rId33"/>
    <p:sldId id="318" r:id="rId34"/>
    <p:sldId id="336" r:id="rId35"/>
    <p:sldId id="292" r:id="rId36"/>
    <p:sldId id="345" r:id="rId37"/>
    <p:sldId id="319" r:id="rId38"/>
    <p:sldId id="350" r:id="rId39"/>
    <p:sldId id="320" r:id="rId40"/>
    <p:sldId id="321" r:id="rId41"/>
    <p:sldId id="324" r:id="rId42"/>
    <p:sldId id="349" r:id="rId43"/>
    <p:sldId id="323" r:id="rId44"/>
    <p:sldId id="322" r:id="rId45"/>
    <p:sldId id="325" r:id="rId46"/>
    <p:sldId id="326" r:id="rId47"/>
    <p:sldId id="346" r:id="rId48"/>
    <p:sldId id="289" r:id="rId49"/>
    <p:sldId id="290" r:id="rId50"/>
    <p:sldId id="327" r:id="rId51"/>
    <p:sldId id="347" r:id="rId52"/>
    <p:sldId id="302" r:id="rId53"/>
    <p:sldId id="360" r:id="rId54"/>
    <p:sldId id="293" r:id="rId55"/>
    <p:sldId id="359" r:id="rId56"/>
    <p:sldId id="365" r:id="rId57"/>
    <p:sldId id="366" r:id="rId58"/>
    <p:sldId id="331" r:id="rId59"/>
    <p:sldId id="348" r:id="rId60"/>
    <p:sldId id="332" r:id="rId61"/>
    <p:sldId id="352" r:id="rId62"/>
    <p:sldId id="353" r:id="rId6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65074FB-40E2-F745-909E-F62ABDBAE5A6}">
          <p14:sldIdLst>
            <p14:sldId id="333"/>
            <p14:sldId id="334"/>
            <p14:sldId id="339"/>
            <p14:sldId id="328"/>
          </p14:sldIdLst>
        </p14:section>
        <p14:section name="SCrAMbLE - Translator" id="{F0542DFF-C8D4-4842-B4DB-F07C88A885E3}">
          <p14:sldIdLst>
            <p14:sldId id="306"/>
            <p14:sldId id="361"/>
            <p14:sldId id="340"/>
            <p14:sldId id="315"/>
          </p14:sldIdLst>
        </p14:section>
        <p14:section name="Section 2" id="{58ED5202-3B52-1D46-A435-B094C5881081}">
          <p14:sldIdLst>
            <p14:sldId id="307"/>
            <p14:sldId id="362"/>
            <p14:sldId id="341"/>
            <p14:sldId id="335"/>
          </p14:sldIdLst>
        </p14:section>
        <p14:section name="Section 3" id="{DF943110-109D-DC4F-A110-CBE4A302B5D6}">
          <p14:sldIdLst>
            <p14:sldId id="312"/>
            <p14:sldId id="311"/>
            <p14:sldId id="314"/>
            <p14:sldId id="313"/>
            <p14:sldId id="317"/>
          </p14:sldIdLst>
        </p14:section>
        <p14:section name="Section 4" id="{FF1CBC97-B96D-5B47-83EF-B009CBDDCD12}">
          <p14:sldIdLst>
            <p14:sldId id="342"/>
            <p14:sldId id="310"/>
            <p14:sldId id="351"/>
            <p14:sldId id="287"/>
            <p14:sldId id="355"/>
            <p14:sldId id="337"/>
            <p14:sldId id="356"/>
            <p14:sldId id="357"/>
            <p14:sldId id="363"/>
            <p14:sldId id="278"/>
            <p14:sldId id="364"/>
            <p14:sldId id="358"/>
            <p14:sldId id="343"/>
            <p14:sldId id="288"/>
            <p14:sldId id="344"/>
            <p14:sldId id="318"/>
            <p14:sldId id="336"/>
            <p14:sldId id="292"/>
            <p14:sldId id="345"/>
            <p14:sldId id="319"/>
            <p14:sldId id="350"/>
            <p14:sldId id="320"/>
            <p14:sldId id="321"/>
            <p14:sldId id="324"/>
            <p14:sldId id="349"/>
            <p14:sldId id="323"/>
            <p14:sldId id="322"/>
            <p14:sldId id="325"/>
            <p14:sldId id="326"/>
            <p14:sldId id="346"/>
            <p14:sldId id="289"/>
            <p14:sldId id="290"/>
            <p14:sldId id="327"/>
            <p14:sldId id="347"/>
            <p14:sldId id="302"/>
            <p14:sldId id="360"/>
            <p14:sldId id="293"/>
            <p14:sldId id="359"/>
            <p14:sldId id="365"/>
            <p14:sldId id="366"/>
            <p14:sldId id="331"/>
            <p14:sldId id="348"/>
            <p14:sldId id="332"/>
            <p14:sldId id="352"/>
            <p14:sldId id="35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15" clrIdx="0">
    <p:extLst>
      <p:ext uri="{19B8F6BF-5375-455C-9EA6-DF929625EA0E}">
        <p15:presenceInfo xmlns:p15="http://schemas.microsoft.com/office/powerpoint/2012/main" userId="S::urn:spo:anon#ff89aeba9428b30f210c549b5f61a76c813f2ea81945985c99f759ebcda7744d::" providerId="AD"/>
      </p:ext>
    </p:extLst>
  </p:cmAuthor>
  <p:cmAuthor id="2" name="Suheel Shrirangapura  Nazeersab" initials="SSN" lastIdx="3" clrIdx="1">
    <p:extLst>
      <p:ext uri="{19B8F6BF-5375-455C-9EA6-DF929625EA0E}">
        <p15:presenceInfo xmlns:p15="http://schemas.microsoft.com/office/powerpoint/2012/main" userId="S::suheelsn@mail.uni-paderborn.de::4c4933de-d49b-43a2-b410-4b0e814eb0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81E68F-11D8-2D5C-E58F-11B9E6C1891E}" v="25" dt="2019-09-12T10:27:10.870"/>
    <p1510:client id="{42599D48-6F80-D89D-D216-485216D6289B}" v="41" dt="2019-09-12T09:27:12.757"/>
    <p1510:client id="{5ADF10FC-C387-574C-BFEE-D9A031E70163}" v="3593" dt="2019-09-12T08:50:59.747"/>
    <p1510:client id="{D8C822A0-856C-1AE0-C017-CAFB6E9931F7}" v="22" dt="2019-09-12T10:13:11.324"/>
  </p1510:revLst>
</p1510:revInfo>
</file>

<file path=ppt/tableStyles.xml><?xml version="1.0" encoding="utf-8"?>
<a:tblStyleLst xmlns:a="http://schemas.openxmlformats.org/drawingml/2006/main" def="{83F5D022-88F8-44BE-880A-A7870776A138}">
  <a:tblStyle styleId="{83F5D022-88F8-44BE-880A-A7870776A13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94689"/>
  </p:normalViewPr>
  <p:slideViewPr>
    <p:cSldViewPr snapToGrid="0" snapToObjects="1">
      <p:cViewPr varScale="1">
        <p:scale>
          <a:sx n="192" d="100"/>
          <a:sy n="192" d="100"/>
        </p:scale>
        <p:origin x="184" y="2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0T12:12:15.722" idx="8">
    <p:pos x="10" y="10"/>
    <p:text>what about vnfd?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9-10T12:12:15.722" idx="8">
    <p:pos x="10" y="10"/>
    <p:text>what about vnfd?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9-10T20:42:24.993" idx="2">
    <p:pos x="10" y="10"/>
    <p:text>Split the request at splitter</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09-10T20:42:24.993" idx="2">
    <p:pos x="10" y="10"/>
    <p:text>Split the request at splitter</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9-10T12:00:44.975" idx="5">
    <p:pos x="10" y="10"/>
    <p:text>add bullet transition
</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9-10T12:19:40.410" idx="14">
    <p:pos x="10" y="10"/>
    <p:text>??
</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9-09T05:41:52.624" idx="1">
    <p:pos x="10" y="10"/>
    <p:text>Lifecycle graphs
</p:text>
    <p:extLst>
      <p:ext uri="{C676402C-5697-4E1C-873F-D02D1690AC5C}">
        <p15:threadingInfo xmlns:p15="http://schemas.microsoft.com/office/powerpoint/2012/main" timeZoneBias="420"/>
      </p:ext>
    </p:extLst>
  </p:cm>
  <p:cm authorId="1" dt="2019-09-10T12:14:05.207" idx="9">
    <p:pos x="10" y="106"/>
    <p:text>enlarge it. or make the legends seperate and readable
</p:text>
    <p:extLst>
      <p:ext uri="{C676402C-5697-4E1C-873F-D02D1690AC5C}">
        <p15:threadingInfo xmlns:p15="http://schemas.microsoft.com/office/powerpoint/2012/main" timeZoneBias="420">
          <p15:parentCm authorId="1" idx="1"/>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9-10T12:15:01.926" idx="10">
    <p:pos x="10" y="10"/>
    <p:text>enlarge it. or make the legends seperate and readable
</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9-10T12:10:01.298" idx="7">
    <p:pos x="10" y="10"/>
    <p:text>Add success ratio, individual deployment graphs
</p:text>
    <p:extLst>
      <p:ext uri="{C676402C-5697-4E1C-873F-D02D1690AC5C}">
        <p15:threadingInfo xmlns:p15="http://schemas.microsoft.com/office/powerpoint/2012/main" timeZoneBias="420"/>
      </p:ext>
    </p:extLst>
  </p:cm>
  <p:cm authorId="1" dt="2019-09-10T12:17:06.302" idx="11">
    <p:pos x="10" y="106"/>
    <p:text>better to combine these left and right graphs into one and give colours to seperate
</p:text>
    <p:extLst>
      <p:ext uri="{C676402C-5697-4E1C-873F-D02D1690AC5C}">
        <p15:threadingInfo xmlns:p15="http://schemas.microsoft.com/office/powerpoint/2012/main" timeZoneBias="420">
          <p15:parentCm authorId="1" idx="7"/>
        </p15:threadingInfo>
      </p:ext>
    </p:extLst>
  </p:cm>
  <p:cm authorId="1" dt="2019-09-10T12:17:19.677" idx="12">
    <p:pos x="10" y="202"/>
    <p:text>not readable
</p:text>
    <p:extLst>
      <p:ext uri="{C676402C-5697-4E1C-873F-D02D1690AC5C}">
        <p15:threadingInfo xmlns:p15="http://schemas.microsoft.com/office/powerpoint/2012/main" timeZoneBias="420">
          <p15:parentCm authorId="1" idx="7"/>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9780D-97FD-419C-AFF0-CEFD5C5E42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08AE3E-6F39-4AE4-B759-FD97644691BC}">
      <dgm:prSet/>
      <dgm:spPr>
        <a:solidFill>
          <a:schemeClr val="bg2">
            <a:lumMod val="20000"/>
            <a:lumOff val="80000"/>
          </a:schemeClr>
        </a:solidFill>
      </dgm:spPr>
      <dgm:t>
        <a:bodyPr/>
        <a:lstStyle/>
        <a:p>
          <a:r>
            <a:rPr lang="en-US" b="0" i="0">
              <a:solidFill>
                <a:schemeClr val="bg2"/>
              </a:solidFill>
              <a:latin typeface="+mn-lt"/>
            </a:rPr>
            <a:t>Hierarchical scaling plugin in </a:t>
          </a:r>
          <a:r>
            <a:rPr lang="en-US" b="0" i="0" err="1">
              <a:solidFill>
                <a:schemeClr val="bg2"/>
              </a:solidFill>
              <a:latin typeface="+mn-lt"/>
            </a:rPr>
            <a:t>Pishahang</a:t>
          </a:r>
          <a:endParaRPr lang="en-US" b="0" i="0" u="none" strike="noStrike" cap="none" baseline="0" noProof="0">
            <a:solidFill>
              <a:schemeClr val="bg2"/>
            </a:solidFill>
            <a:latin typeface="+mn-lt"/>
            <a:cs typeface="Arial"/>
          </a:endParaRPr>
        </a:p>
      </dgm:t>
    </dgm:pt>
    <dgm:pt modelId="{8CD52618-211D-4C38-BF20-0C92B9833E96}" type="parTrans" cxnId="{23E5493D-0CE9-4F26-BF44-834DB28221C4}">
      <dgm:prSet/>
      <dgm:spPr/>
      <dgm:t>
        <a:bodyPr/>
        <a:lstStyle/>
        <a:p>
          <a:endParaRPr lang="en-US"/>
        </a:p>
      </dgm:t>
    </dgm:pt>
    <dgm:pt modelId="{502857F5-CA05-459F-9464-CA67F5206A60}" type="sibTrans" cxnId="{23E5493D-0CE9-4F26-BF44-834DB28221C4}">
      <dgm:prSet/>
      <dgm:spPr/>
      <dgm:t>
        <a:bodyPr/>
        <a:lstStyle/>
        <a:p>
          <a:endParaRPr lang="en-US"/>
        </a:p>
      </dgm:t>
    </dgm:pt>
    <dgm:pt modelId="{3DF09732-DA4D-4708-9DEC-1F711CC93F79}">
      <dgm:prSet/>
      <dgm:spPr>
        <a:solidFill>
          <a:schemeClr val="bg2">
            <a:lumMod val="20000"/>
            <a:lumOff val="80000"/>
          </a:schemeClr>
        </a:solidFill>
      </dgm:spPr>
      <dgm:t>
        <a:bodyPr/>
        <a:lstStyle/>
        <a:p>
          <a:r>
            <a:rPr lang="en-US" b="0" i="0">
              <a:solidFill>
                <a:schemeClr val="bg2"/>
              </a:solidFill>
              <a:latin typeface="+mn-lt"/>
            </a:rPr>
            <a:t>Experiment on OSM and </a:t>
          </a:r>
          <a:r>
            <a:rPr lang="en-US" b="0" i="0" err="1">
              <a:solidFill>
                <a:schemeClr val="bg2"/>
              </a:solidFill>
              <a:latin typeface="+mn-lt"/>
            </a:rPr>
            <a:t>Pishahang</a:t>
          </a:r>
          <a:r>
            <a:rPr lang="en-US" b="0" i="0">
              <a:solidFill>
                <a:schemeClr val="bg2"/>
              </a:solidFill>
              <a:latin typeface="+mn-lt"/>
            </a:rPr>
            <a:t> to characterize resource utilization</a:t>
          </a:r>
          <a:endParaRPr lang="en-US">
            <a:solidFill>
              <a:schemeClr val="bg2"/>
            </a:solidFill>
            <a:latin typeface="+mn-lt"/>
          </a:endParaRPr>
        </a:p>
      </dgm:t>
    </dgm:pt>
    <dgm:pt modelId="{B5AFA3DC-B0DF-42D0-94A5-85D9900F75E9}" type="parTrans" cxnId="{6559A5DB-CC34-4FAC-AEFB-3A54AAAD221C}">
      <dgm:prSet/>
      <dgm:spPr/>
      <dgm:t>
        <a:bodyPr/>
        <a:lstStyle/>
        <a:p>
          <a:endParaRPr lang="en-US"/>
        </a:p>
      </dgm:t>
    </dgm:pt>
    <dgm:pt modelId="{EA9EE969-6BA0-46D7-9382-730D28C90856}" type="sibTrans" cxnId="{6559A5DB-CC34-4FAC-AEFB-3A54AAAD221C}">
      <dgm:prSet/>
      <dgm:spPr/>
      <dgm:t>
        <a:bodyPr/>
        <a:lstStyle/>
        <a:p>
          <a:endParaRPr lang="en-US"/>
        </a:p>
      </dgm:t>
    </dgm:pt>
    <dgm:pt modelId="{C3E23621-73FA-44FD-B7A1-F5AE7B347F64}" type="pres">
      <dgm:prSet presAssocID="{7339780D-97FD-419C-AFF0-CEFD5C5E4290}" presName="linear" presStyleCnt="0">
        <dgm:presLayoutVars>
          <dgm:animLvl val="lvl"/>
          <dgm:resizeHandles val="exact"/>
        </dgm:presLayoutVars>
      </dgm:prSet>
      <dgm:spPr/>
    </dgm:pt>
    <dgm:pt modelId="{729B0815-A961-4062-9D72-94B8B202DD2A}" type="pres">
      <dgm:prSet presAssocID="{3508AE3E-6F39-4AE4-B759-FD97644691BC}" presName="parentText" presStyleLbl="node1" presStyleIdx="0" presStyleCnt="2">
        <dgm:presLayoutVars>
          <dgm:chMax val="0"/>
          <dgm:bulletEnabled val="1"/>
        </dgm:presLayoutVars>
      </dgm:prSet>
      <dgm:spPr/>
    </dgm:pt>
    <dgm:pt modelId="{70837C37-2F0A-46F1-A9B6-4EE3210EF699}" type="pres">
      <dgm:prSet presAssocID="{502857F5-CA05-459F-9464-CA67F5206A60}" presName="spacer" presStyleCnt="0"/>
      <dgm:spPr/>
    </dgm:pt>
    <dgm:pt modelId="{A5690B30-E235-41F6-943C-9F57B8C43AE8}" type="pres">
      <dgm:prSet presAssocID="{3DF09732-DA4D-4708-9DEC-1F711CC93F79}" presName="parentText" presStyleLbl="node1" presStyleIdx="1" presStyleCnt="2">
        <dgm:presLayoutVars>
          <dgm:chMax val="0"/>
          <dgm:bulletEnabled val="1"/>
        </dgm:presLayoutVars>
      </dgm:prSet>
      <dgm:spPr/>
    </dgm:pt>
  </dgm:ptLst>
  <dgm:cxnLst>
    <dgm:cxn modelId="{BB0CA81B-BEBE-4FF7-8AB8-FED16FC6A3E1}" type="presOf" srcId="{3508AE3E-6F39-4AE4-B759-FD97644691BC}" destId="{729B0815-A961-4062-9D72-94B8B202DD2A}" srcOrd="0" destOrd="0" presId="urn:microsoft.com/office/officeart/2005/8/layout/vList2"/>
    <dgm:cxn modelId="{9821F630-0636-42DA-9E4E-2C5E09F0E6A0}" type="presOf" srcId="{7339780D-97FD-419C-AFF0-CEFD5C5E4290}" destId="{C3E23621-73FA-44FD-B7A1-F5AE7B347F64}" srcOrd="0" destOrd="0" presId="urn:microsoft.com/office/officeart/2005/8/layout/vList2"/>
    <dgm:cxn modelId="{23E5493D-0CE9-4F26-BF44-834DB28221C4}" srcId="{7339780D-97FD-419C-AFF0-CEFD5C5E4290}" destId="{3508AE3E-6F39-4AE4-B759-FD97644691BC}" srcOrd="0" destOrd="0" parTransId="{8CD52618-211D-4C38-BF20-0C92B9833E96}" sibTransId="{502857F5-CA05-459F-9464-CA67F5206A60}"/>
    <dgm:cxn modelId="{B032E5D8-B5B9-4248-A8A8-E7A35B4C0382}" type="presOf" srcId="{3DF09732-DA4D-4708-9DEC-1F711CC93F79}" destId="{A5690B30-E235-41F6-943C-9F57B8C43AE8}" srcOrd="0" destOrd="0" presId="urn:microsoft.com/office/officeart/2005/8/layout/vList2"/>
    <dgm:cxn modelId="{6559A5DB-CC34-4FAC-AEFB-3A54AAAD221C}" srcId="{7339780D-97FD-419C-AFF0-CEFD5C5E4290}" destId="{3DF09732-DA4D-4708-9DEC-1F711CC93F79}" srcOrd="1" destOrd="0" parTransId="{B5AFA3DC-B0DF-42D0-94A5-85D9900F75E9}" sibTransId="{EA9EE969-6BA0-46D7-9382-730D28C90856}"/>
    <dgm:cxn modelId="{C8CE7A8D-A471-4E38-8399-42EE948CBACF}" type="presParOf" srcId="{C3E23621-73FA-44FD-B7A1-F5AE7B347F64}" destId="{729B0815-A961-4062-9D72-94B8B202DD2A}" srcOrd="0" destOrd="0" presId="urn:microsoft.com/office/officeart/2005/8/layout/vList2"/>
    <dgm:cxn modelId="{3B669006-0454-4C47-A964-50EB4827721E}" type="presParOf" srcId="{C3E23621-73FA-44FD-B7A1-F5AE7B347F64}" destId="{70837C37-2F0A-46F1-A9B6-4EE3210EF699}" srcOrd="1" destOrd="0" presId="urn:microsoft.com/office/officeart/2005/8/layout/vList2"/>
    <dgm:cxn modelId="{04FAD44B-2578-4181-8D3F-6FCB3693A304}" type="presParOf" srcId="{C3E23621-73FA-44FD-B7A1-F5AE7B347F64}" destId="{A5690B30-E235-41F6-943C-9F57B8C43AE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39780D-97FD-419C-AFF0-CEFD5C5E42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08AE3E-6F39-4AE4-B759-FD97644691BC}">
      <dgm:prSet/>
      <dgm:spPr>
        <a:solidFill>
          <a:schemeClr val="bg2">
            <a:lumMod val="20000"/>
            <a:lumOff val="80000"/>
          </a:schemeClr>
        </a:solidFill>
      </dgm:spPr>
      <dgm:t>
        <a:bodyPr/>
        <a:lstStyle/>
        <a:p>
          <a:pPr rtl="0"/>
          <a:r>
            <a:rPr lang="en-US" b="0" i="0">
              <a:solidFill>
                <a:schemeClr val="bg2"/>
              </a:solidFill>
              <a:latin typeface="Arial"/>
              <a:cs typeface="Arial"/>
            </a:rPr>
            <a:t>Scalability plugin comparison              </a:t>
          </a:r>
          <a:r>
            <a:rPr lang="en-GB" b="0" i="0">
              <a:solidFill>
                <a:schemeClr val="bg2"/>
              </a:solidFill>
              <a:latin typeface="Arial"/>
              <a:cs typeface="Arial"/>
            </a:rPr>
            <a:t> </a:t>
          </a:r>
        </a:p>
      </dgm:t>
    </dgm:pt>
    <dgm:pt modelId="{8CD52618-211D-4C38-BF20-0C92B9833E96}" type="parTrans" cxnId="{23E5493D-0CE9-4F26-BF44-834DB28221C4}">
      <dgm:prSet/>
      <dgm:spPr/>
      <dgm:t>
        <a:bodyPr/>
        <a:lstStyle/>
        <a:p>
          <a:endParaRPr lang="en-US"/>
        </a:p>
      </dgm:t>
    </dgm:pt>
    <dgm:pt modelId="{502857F5-CA05-459F-9464-CA67F5206A60}" type="sibTrans" cxnId="{23E5493D-0CE9-4F26-BF44-834DB28221C4}">
      <dgm:prSet/>
      <dgm:spPr/>
      <dgm:t>
        <a:bodyPr/>
        <a:lstStyle/>
        <a:p>
          <a:endParaRPr lang="en-US"/>
        </a:p>
      </dgm:t>
    </dgm:pt>
    <dgm:pt modelId="{3DF09732-DA4D-4708-9DEC-1F711CC93F79}">
      <dgm:prSet/>
      <dgm:spPr>
        <a:solidFill>
          <a:schemeClr val="bg2">
            <a:lumMod val="20000"/>
            <a:lumOff val="80000"/>
          </a:schemeClr>
        </a:solidFill>
      </dgm:spPr>
      <dgm:t>
        <a:bodyPr/>
        <a:lstStyle/>
        <a:p>
          <a:r>
            <a:rPr lang="en-US">
              <a:solidFill>
                <a:schemeClr val="bg2"/>
              </a:solidFill>
              <a:cs typeface="Arial"/>
            </a:rPr>
            <a:t>Multiple NS comparison</a:t>
          </a:r>
        </a:p>
      </dgm:t>
    </dgm:pt>
    <dgm:pt modelId="{B5AFA3DC-B0DF-42D0-94A5-85D9900F75E9}" type="parTrans" cxnId="{6559A5DB-CC34-4FAC-AEFB-3A54AAAD221C}">
      <dgm:prSet/>
      <dgm:spPr/>
      <dgm:t>
        <a:bodyPr/>
        <a:lstStyle/>
        <a:p>
          <a:endParaRPr lang="en-US"/>
        </a:p>
      </dgm:t>
    </dgm:pt>
    <dgm:pt modelId="{EA9EE969-6BA0-46D7-9382-730D28C90856}" type="sibTrans" cxnId="{6559A5DB-CC34-4FAC-AEFB-3A54AAAD221C}">
      <dgm:prSet/>
      <dgm:spPr/>
      <dgm:t>
        <a:bodyPr/>
        <a:lstStyle/>
        <a:p>
          <a:endParaRPr lang="en-US"/>
        </a:p>
      </dgm:t>
    </dgm:pt>
    <dgm:pt modelId="{C3E23621-73FA-44FD-B7A1-F5AE7B347F64}" type="pres">
      <dgm:prSet presAssocID="{7339780D-97FD-419C-AFF0-CEFD5C5E4290}" presName="linear" presStyleCnt="0">
        <dgm:presLayoutVars>
          <dgm:animLvl val="lvl"/>
          <dgm:resizeHandles val="exact"/>
        </dgm:presLayoutVars>
      </dgm:prSet>
      <dgm:spPr/>
    </dgm:pt>
    <dgm:pt modelId="{729B0815-A961-4062-9D72-94B8B202DD2A}" type="pres">
      <dgm:prSet presAssocID="{3508AE3E-6F39-4AE4-B759-FD97644691BC}" presName="parentText" presStyleLbl="node1" presStyleIdx="0" presStyleCnt="2">
        <dgm:presLayoutVars>
          <dgm:chMax val="0"/>
          <dgm:bulletEnabled val="1"/>
        </dgm:presLayoutVars>
      </dgm:prSet>
      <dgm:spPr/>
    </dgm:pt>
    <dgm:pt modelId="{70837C37-2F0A-46F1-A9B6-4EE3210EF699}" type="pres">
      <dgm:prSet presAssocID="{502857F5-CA05-459F-9464-CA67F5206A60}" presName="spacer" presStyleCnt="0"/>
      <dgm:spPr/>
    </dgm:pt>
    <dgm:pt modelId="{A5690B30-E235-41F6-943C-9F57B8C43AE8}" type="pres">
      <dgm:prSet presAssocID="{3DF09732-DA4D-4708-9DEC-1F711CC93F79}" presName="parentText" presStyleLbl="node1" presStyleIdx="1" presStyleCnt="2">
        <dgm:presLayoutVars>
          <dgm:chMax val="0"/>
          <dgm:bulletEnabled val="1"/>
        </dgm:presLayoutVars>
      </dgm:prSet>
      <dgm:spPr/>
    </dgm:pt>
  </dgm:ptLst>
  <dgm:cxnLst>
    <dgm:cxn modelId="{BB0CA81B-BEBE-4FF7-8AB8-FED16FC6A3E1}" type="presOf" srcId="{3508AE3E-6F39-4AE4-B759-FD97644691BC}" destId="{729B0815-A961-4062-9D72-94B8B202DD2A}" srcOrd="0" destOrd="0" presId="urn:microsoft.com/office/officeart/2005/8/layout/vList2"/>
    <dgm:cxn modelId="{9821F630-0636-42DA-9E4E-2C5E09F0E6A0}" type="presOf" srcId="{7339780D-97FD-419C-AFF0-CEFD5C5E4290}" destId="{C3E23621-73FA-44FD-B7A1-F5AE7B347F64}" srcOrd="0" destOrd="0" presId="urn:microsoft.com/office/officeart/2005/8/layout/vList2"/>
    <dgm:cxn modelId="{23E5493D-0CE9-4F26-BF44-834DB28221C4}" srcId="{7339780D-97FD-419C-AFF0-CEFD5C5E4290}" destId="{3508AE3E-6F39-4AE4-B759-FD97644691BC}" srcOrd="0" destOrd="0" parTransId="{8CD52618-211D-4C38-BF20-0C92B9833E96}" sibTransId="{502857F5-CA05-459F-9464-CA67F5206A60}"/>
    <dgm:cxn modelId="{B032E5D8-B5B9-4248-A8A8-E7A35B4C0382}" type="presOf" srcId="{3DF09732-DA4D-4708-9DEC-1F711CC93F79}" destId="{A5690B30-E235-41F6-943C-9F57B8C43AE8}" srcOrd="0" destOrd="0" presId="urn:microsoft.com/office/officeart/2005/8/layout/vList2"/>
    <dgm:cxn modelId="{6559A5DB-CC34-4FAC-AEFB-3A54AAAD221C}" srcId="{7339780D-97FD-419C-AFF0-CEFD5C5E4290}" destId="{3DF09732-DA4D-4708-9DEC-1F711CC93F79}" srcOrd="1" destOrd="0" parTransId="{B5AFA3DC-B0DF-42D0-94A5-85D9900F75E9}" sibTransId="{EA9EE969-6BA0-46D7-9382-730D28C90856}"/>
    <dgm:cxn modelId="{C8CE7A8D-A471-4E38-8399-42EE948CBACF}" type="presParOf" srcId="{C3E23621-73FA-44FD-B7A1-F5AE7B347F64}" destId="{729B0815-A961-4062-9D72-94B8B202DD2A}" srcOrd="0" destOrd="0" presId="urn:microsoft.com/office/officeart/2005/8/layout/vList2"/>
    <dgm:cxn modelId="{3B669006-0454-4C47-A964-50EB4827721E}" type="presParOf" srcId="{C3E23621-73FA-44FD-B7A1-F5AE7B347F64}" destId="{70837C37-2F0A-46F1-A9B6-4EE3210EF699}" srcOrd="1" destOrd="0" presId="urn:microsoft.com/office/officeart/2005/8/layout/vList2"/>
    <dgm:cxn modelId="{04FAD44B-2578-4181-8D3F-6FCB3693A304}" type="presParOf" srcId="{C3E23621-73FA-44FD-B7A1-F5AE7B347F64}" destId="{A5690B30-E235-41F6-943C-9F57B8C43AE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B0815-A961-4062-9D72-94B8B202DD2A}">
      <dsp:nvSpPr>
        <dsp:cNvPr id="0" name=""/>
        <dsp:cNvSpPr/>
      </dsp:nvSpPr>
      <dsp:spPr>
        <a:xfrm>
          <a:off x="0" y="19016"/>
          <a:ext cx="8208912" cy="1178775"/>
        </a:xfrm>
        <a:prstGeom prst="roundRect">
          <a:avLst/>
        </a:prstGeom>
        <a:solidFill>
          <a:schemeClr val="bg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a:solidFill>
                <a:schemeClr val="bg2"/>
              </a:solidFill>
              <a:latin typeface="+mn-lt"/>
            </a:rPr>
            <a:t>Hierarchical scaling plugin in </a:t>
          </a:r>
          <a:r>
            <a:rPr lang="en-US" sz="3100" b="0" i="0" kern="1200" err="1">
              <a:solidFill>
                <a:schemeClr val="bg2"/>
              </a:solidFill>
              <a:latin typeface="+mn-lt"/>
            </a:rPr>
            <a:t>Pishahang</a:t>
          </a:r>
          <a:endParaRPr lang="en-US" sz="3100" b="0" i="0" u="none" strike="noStrike" kern="1200" cap="none" baseline="0" noProof="0">
            <a:solidFill>
              <a:schemeClr val="bg2"/>
            </a:solidFill>
            <a:latin typeface="+mn-lt"/>
            <a:cs typeface="Arial"/>
          </a:endParaRPr>
        </a:p>
      </dsp:txBody>
      <dsp:txXfrm>
        <a:off x="57543" y="76559"/>
        <a:ext cx="8093826" cy="1063689"/>
      </dsp:txXfrm>
    </dsp:sp>
    <dsp:sp modelId="{A5690B30-E235-41F6-943C-9F57B8C43AE8}">
      <dsp:nvSpPr>
        <dsp:cNvPr id="0" name=""/>
        <dsp:cNvSpPr/>
      </dsp:nvSpPr>
      <dsp:spPr>
        <a:xfrm>
          <a:off x="0" y="1287071"/>
          <a:ext cx="8208912" cy="1178775"/>
        </a:xfrm>
        <a:prstGeom prst="roundRect">
          <a:avLst/>
        </a:prstGeom>
        <a:solidFill>
          <a:schemeClr val="bg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a:solidFill>
                <a:schemeClr val="bg2"/>
              </a:solidFill>
              <a:latin typeface="+mn-lt"/>
            </a:rPr>
            <a:t>Experiment on OSM and </a:t>
          </a:r>
          <a:r>
            <a:rPr lang="en-US" sz="3100" b="0" i="0" kern="1200" err="1">
              <a:solidFill>
                <a:schemeClr val="bg2"/>
              </a:solidFill>
              <a:latin typeface="+mn-lt"/>
            </a:rPr>
            <a:t>Pishahang</a:t>
          </a:r>
          <a:r>
            <a:rPr lang="en-US" sz="3100" b="0" i="0" kern="1200">
              <a:solidFill>
                <a:schemeClr val="bg2"/>
              </a:solidFill>
              <a:latin typeface="+mn-lt"/>
            </a:rPr>
            <a:t> to characterize resource utilization</a:t>
          </a:r>
          <a:endParaRPr lang="en-US" sz="3100" kern="1200">
            <a:solidFill>
              <a:schemeClr val="bg2"/>
            </a:solidFill>
            <a:latin typeface="+mn-lt"/>
          </a:endParaRPr>
        </a:p>
      </dsp:txBody>
      <dsp:txXfrm>
        <a:off x="57543" y="1344614"/>
        <a:ext cx="8093826" cy="10636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B0815-A961-4062-9D72-94B8B202DD2A}">
      <dsp:nvSpPr>
        <dsp:cNvPr id="0" name=""/>
        <dsp:cNvSpPr/>
      </dsp:nvSpPr>
      <dsp:spPr>
        <a:xfrm>
          <a:off x="0" y="300575"/>
          <a:ext cx="6586378" cy="655200"/>
        </a:xfrm>
        <a:prstGeom prst="roundRect">
          <a:avLst/>
        </a:prstGeom>
        <a:solidFill>
          <a:schemeClr val="bg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b="0" i="0" kern="1200">
              <a:solidFill>
                <a:schemeClr val="bg2"/>
              </a:solidFill>
              <a:latin typeface="Arial"/>
              <a:cs typeface="Arial"/>
            </a:rPr>
            <a:t>Scalability plugin comparison              </a:t>
          </a:r>
          <a:r>
            <a:rPr lang="en-GB" sz="2800" b="0" i="0" kern="1200">
              <a:solidFill>
                <a:schemeClr val="bg2"/>
              </a:solidFill>
              <a:latin typeface="Arial"/>
              <a:cs typeface="Arial"/>
            </a:rPr>
            <a:t> </a:t>
          </a:r>
        </a:p>
      </dsp:txBody>
      <dsp:txXfrm>
        <a:off x="31984" y="332559"/>
        <a:ext cx="6522410" cy="591232"/>
      </dsp:txXfrm>
    </dsp:sp>
    <dsp:sp modelId="{A5690B30-E235-41F6-943C-9F57B8C43AE8}">
      <dsp:nvSpPr>
        <dsp:cNvPr id="0" name=""/>
        <dsp:cNvSpPr/>
      </dsp:nvSpPr>
      <dsp:spPr>
        <a:xfrm>
          <a:off x="0" y="1036415"/>
          <a:ext cx="6586378" cy="655200"/>
        </a:xfrm>
        <a:prstGeom prst="roundRect">
          <a:avLst/>
        </a:prstGeom>
        <a:solidFill>
          <a:schemeClr val="bg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solidFill>
                <a:schemeClr val="bg2"/>
              </a:solidFill>
              <a:cs typeface="Arial"/>
            </a:rPr>
            <a:t>Multiple NS comparison</a:t>
          </a:r>
        </a:p>
      </dsp:txBody>
      <dsp:txXfrm>
        <a:off x="31984" y="1068399"/>
        <a:ext cx="6522410" cy="591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401a9314f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3401a9314f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1754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6439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60606886d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60606886d8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60606886d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g60606886d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4323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60606886d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g60606886d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312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60606886d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g60606886d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803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60606886d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g60606886d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05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401a9314f_2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3401a9314f_2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60606886d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g60606886d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36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60606886d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g60606886d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037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401a9314f_2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g3401a9314f_2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401a9314f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3401a9314f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868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401a9314f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3401a9314f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366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401a9314f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3401a9314f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5088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401a9314f_2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g3401a9314f_2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401a9314f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3401a9314f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1851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401a9314f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3401a9314f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999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401a9314f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3401a9314f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243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401a9314f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3401a9314f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0912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401a9314f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3401a9314f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542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401a9314f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3401a9314f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96406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401a9314f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3401a9314f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147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401a9314f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3401a9314f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429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401a9314f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3401a9314f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7504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401a9314f_2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g3401a9314f_2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401a9314f_2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g3401a9314f_2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401a9314f_2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g3401a9314f_2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4893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3401a9314f_2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6" name="Google Shape;566;g3401a9314f_2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401a9314f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g3401a9314f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401a9314f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g3401a9314f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2242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401a9314f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g3401a9314f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11169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401a9314f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g3401a9314f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689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401a9314f_2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g3401a9314f_2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0838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0028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401a9314f_2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69900" indent="-342900">
              <a:spcBef>
                <a:spcPts val="400"/>
              </a:spcBef>
            </a:pPr>
            <a:r>
              <a:rPr lang="en-US"/>
              <a:t>As Seen from the demo, With Scramble we have achieved interoperability between OSM and </a:t>
            </a:r>
            <a:r>
              <a:rPr lang="en-US" err="1"/>
              <a:t>Pishahang</a:t>
            </a:r>
            <a:r>
              <a:rPr lang="en-US"/>
              <a:t> and also realized hierarchical orchestration. With simple interface the end users can now instantiate and manage services across multiple clouds. </a:t>
            </a:r>
          </a:p>
          <a:p>
            <a:pPr marL="469900" indent="-342900">
              <a:spcBef>
                <a:spcPts val="400"/>
              </a:spcBef>
            </a:pPr>
            <a:endParaRPr lang="en-US"/>
          </a:p>
          <a:p>
            <a:pPr marL="127000" indent="0">
              <a:spcBef>
                <a:spcPts val="400"/>
              </a:spcBef>
              <a:buNone/>
            </a:pPr>
            <a:endParaRPr lang="en-US"/>
          </a:p>
          <a:p>
            <a:pPr marL="127000" indent="0">
              <a:spcBef>
                <a:spcPts val="400"/>
              </a:spcBef>
              <a:buNone/>
            </a:pPr>
            <a:endParaRPr lang="en-US"/>
          </a:p>
          <a:p>
            <a:pPr marL="127000" indent="0">
              <a:spcBef>
                <a:spcPts val="400"/>
              </a:spcBef>
              <a:buNone/>
            </a:pPr>
            <a:endParaRPr lang="en-US"/>
          </a:p>
        </p:txBody>
      </p:sp>
      <p:sp>
        <p:nvSpPr>
          <p:cNvPr id="309" name="Google Shape;309;g3401a9314f_2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7770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401a9314f_2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I am sure that each one of the member in this team have gone through these three states. We started with not knowing and with hard work over the past one year, we have reached completion. I believe we Pg-scramble as a team have worked hard enough to meet the expectations of the "Clients".</a:t>
            </a:r>
          </a:p>
          <a:p>
            <a:pPr marL="127000" indent="0">
              <a:spcBef>
                <a:spcPts val="400"/>
              </a:spcBef>
              <a:buNone/>
            </a:pPr>
            <a:endParaRPr lang="en-US"/>
          </a:p>
          <a:p>
            <a:pPr marL="127000" indent="0">
              <a:spcBef>
                <a:spcPts val="400"/>
              </a:spcBef>
              <a:buNone/>
            </a:pPr>
            <a:endParaRPr lang="en-US"/>
          </a:p>
          <a:p>
            <a:pPr marL="127000" indent="0">
              <a:spcBef>
                <a:spcPts val="400"/>
              </a:spcBef>
              <a:buNone/>
            </a:pPr>
            <a:endParaRPr lang="en-US"/>
          </a:p>
          <a:p>
            <a:pPr marL="127000" indent="0">
              <a:spcBef>
                <a:spcPts val="400"/>
              </a:spcBef>
              <a:buNone/>
            </a:pPr>
            <a:endParaRPr lang="en-US"/>
          </a:p>
        </p:txBody>
      </p:sp>
      <p:sp>
        <p:nvSpPr>
          <p:cNvPr id="309" name="Google Shape;309;g3401a9314f_2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9470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401a9314f_2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For this I would like to thank </a:t>
            </a:r>
            <a:r>
              <a:rPr lang="en-US" err="1"/>
              <a:t>Hadi</a:t>
            </a:r>
            <a:r>
              <a:rPr lang="en-US"/>
              <a:t> n </a:t>
            </a:r>
            <a:r>
              <a:rPr lang="en-US" err="1"/>
              <a:t>Sevil</a:t>
            </a:r>
            <a:r>
              <a:rPr lang="en-US"/>
              <a:t> for guiding us </a:t>
            </a:r>
            <a:r>
              <a:rPr lang="en-US" err="1"/>
              <a:t>throught</a:t>
            </a:r>
            <a:r>
              <a:rPr lang="en-US"/>
              <a:t> the project and each of the team members for working as one, supporting each other, bringing forward various innovative ideas and tackling problems that seemed impossible to achieve at times.</a:t>
            </a:r>
          </a:p>
          <a:p>
            <a:pPr>
              <a:buNone/>
            </a:pPr>
            <a:endParaRPr lang="en-US"/>
          </a:p>
          <a:p>
            <a:pPr marL="127000" indent="0">
              <a:spcBef>
                <a:spcPts val="400"/>
              </a:spcBef>
              <a:buNone/>
            </a:pPr>
            <a:endParaRPr lang="en-US"/>
          </a:p>
          <a:p>
            <a:pPr marL="127000" indent="0">
              <a:spcBef>
                <a:spcPts val="400"/>
              </a:spcBef>
              <a:buNone/>
            </a:pPr>
            <a:endParaRPr lang="en-US"/>
          </a:p>
          <a:p>
            <a:pPr marL="127000" indent="0">
              <a:spcBef>
                <a:spcPts val="400"/>
              </a:spcBef>
              <a:buNone/>
            </a:pPr>
            <a:endParaRPr lang="en-US"/>
          </a:p>
          <a:p>
            <a:pPr marL="127000" indent="0">
              <a:spcBef>
                <a:spcPts val="400"/>
              </a:spcBef>
              <a:buNone/>
            </a:pPr>
            <a:endParaRPr lang="en-US"/>
          </a:p>
        </p:txBody>
      </p:sp>
      <p:sp>
        <p:nvSpPr>
          <p:cNvPr id="309" name="Google Shape;309;g3401a9314f_2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609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068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401a9314f_2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3401a9314f_2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2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401a9314f_2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3401a9314f_2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0764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401a9314f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3401a9314f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8302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5866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Logo UPB" type="secHead">
  <p:cSld name="SECTION_HEADER">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722313" y="2139702"/>
            <a:ext cx="7772400" cy="75608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2800"/>
              <a:buFont typeface="Calibri"/>
              <a:buNone/>
              <a:defRPr sz="28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Google Shape;57;p14"/>
          <p:cNvSpPr txBox="1">
            <a:spLocks noGrp="1"/>
          </p:cNvSpPr>
          <p:nvPr>
            <p:ph type="body" idx="1"/>
          </p:nvPr>
        </p:nvSpPr>
        <p:spPr>
          <a:xfrm>
            <a:off x="722313" y="2958778"/>
            <a:ext cx="7772400" cy="801104"/>
          </a:xfrm>
          <a:prstGeom prst="rect">
            <a:avLst/>
          </a:prstGeom>
          <a:noFill/>
          <a:ln>
            <a:noFill/>
          </a:ln>
        </p:spPr>
        <p:txBody>
          <a:bodyPr spcFirstLastPara="1" wrap="square" lIns="91425" tIns="45700" rIns="91425" bIns="45700" anchor="ctr" anchorCtr="0">
            <a:noAutofit/>
          </a:bodyPr>
          <a:lstStyle>
            <a:lvl1pPr marL="457200" marR="0" lvl="0" indent="-228600" algn="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8" name="Google Shape;58;p14"/>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1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50" b="0" i="0" u="none" strike="noStrike" cap="none">
                <a:solidFill>
                  <a:srgbClr val="888888"/>
                </a:solidFill>
                <a:latin typeface="Calibri"/>
                <a:ea typeface="Calibri"/>
                <a:cs typeface="Calibri"/>
                <a:sym typeface="Calibri"/>
              </a:defRPr>
            </a:lvl1pPr>
            <a:lvl2pPr marL="0" marR="0" lvl="1" indent="0" algn="r" rtl="0">
              <a:spcBef>
                <a:spcPts val="0"/>
              </a:spcBef>
              <a:buNone/>
              <a:defRPr sz="1250" b="0" i="0" u="none" strike="noStrike" cap="none">
                <a:solidFill>
                  <a:srgbClr val="888888"/>
                </a:solidFill>
                <a:latin typeface="Calibri"/>
                <a:ea typeface="Calibri"/>
                <a:cs typeface="Calibri"/>
                <a:sym typeface="Calibri"/>
              </a:defRPr>
            </a:lvl2pPr>
            <a:lvl3pPr marL="0" marR="0" lvl="2" indent="0" algn="r" rtl="0">
              <a:spcBef>
                <a:spcPts val="0"/>
              </a:spcBef>
              <a:buNone/>
              <a:defRPr sz="1250" b="0" i="0" u="none" strike="noStrike" cap="none">
                <a:solidFill>
                  <a:srgbClr val="888888"/>
                </a:solidFill>
                <a:latin typeface="Calibri"/>
                <a:ea typeface="Calibri"/>
                <a:cs typeface="Calibri"/>
                <a:sym typeface="Calibri"/>
              </a:defRPr>
            </a:lvl3pPr>
            <a:lvl4pPr marL="0" marR="0" lvl="3" indent="0" algn="r" rtl="0">
              <a:spcBef>
                <a:spcPts val="0"/>
              </a:spcBef>
              <a:buNone/>
              <a:defRPr sz="1250" b="0" i="0" u="none" strike="noStrike" cap="none">
                <a:solidFill>
                  <a:srgbClr val="888888"/>
                </a:solidFill>
                <a:latin typeface="Calibri"/>
                <a:ea typeface="Calibri"/>
                <a:cs typeface="Calibri"/>
                <a:sym typeface="Calibri"/>
              </a:defRPr>
            </a:lvl4pPr>
            <a:lvl5pPr marL="0" marR="0" lvl="4" indent="0" algn="r" rtl="0">
              <a:spcBef>
                <a:spcPts val="0"/>
              </a:spcBef>
              <a:buNone/>
              <a:defRPr sz="1250" b="0" i="0" u="none" strike="noStrike" cap="none">
                <a:solidFill>
                  <a:srgbClr val="888888"/>
                </a:solidFill>
                <a:latin typeface="Calibri"/>
                <a:ea typeface="Calibri"/>
                <a:cs typeface="Calibri"/>
                <a:sym typeface="Calibri"/>
              </a:defRPr>
            </a:lvl5pPr>
            <a:lvl6pPr marL="0" marR="0" lvl="5" indent="0" algn="r" rtl="0">
              <a:spcBef>
                <a:spcPts val="0"/>
              </a:spcBef>
              <a:buNone/>
              <a:defRPr sz="1250" b="0" i="0" u="none" strike="noStrike" cap="none">
                <a:solidFill>
                  <a:srgbClr val="888888"/>
                </a:solidFill>
                <a:latin typeface="Calibri"/>
                <a:ea typeface="Calibri"/>
                <a:cs typeface="Calibri"/>
                <a:sym typeface="Calibri"/>
              </a:defRPr>
            </a:lvl6pPr>
            <a:lvl7pPr marL="0" marR="0" lvl="6" indent="0" algn="r" rtl="0">
              <a:spcBef>
                <a:spcPts val="0"/>
              </a:spcBef>
              <a:buNone/>
              <a:defRPr sz="1250" b="0" i="0" u="none" strike="noStrike" cap="none">
                <a:solidFill>
                  <a:srgbClr val="888888"/>
                </a:solidFill>
                <a:latin typeface="Calibri"/>
                <a:ea typeface="Calibri"/>
                <a:cs typeface="Calibri"/>
                <a:sym typeface="Calibri"/>
              </a:defRPr>
            </a:lvl7pPr>
            <a:lvl8pPr marL="0" marR="0" lvl="7" indent="0" algn="r" rtl="0">
              <a:spcBef>
                <a:spcPts val="0"/>
              </a:spcBef>
              <a:buNone/>
              <a:defRPr sz="1250" b="0" i="0" u="none" strike="noStrike" cap="none">
                <a:solidFill>
                  <a:srgbClr val="888888"/>
                </a:solidFill>
                <a:latin typeface="Calibri"/>
                <a:ea typeface="Calibri"/>
                <a:cs typeface="Calibri"/>
                <a:sym typeface="Calibri"/>
              </a:defRPr>
            </a:lvl8pPr>
            <a:lvl9pPr marL="0" marR="0" lvl="8" indent="0" algn="r" rtl="0">
              <a:spcBef>
                <a:spcPts val="0"/>
              </a:spcBef>
              <a:buNone/>
              <a:defRPr sz="12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p:nvPr/>
        </p:nvSpPr>
        <p:spPr>
          <a:xfrm rot="10800000">
            <a:off x="2052440" y="2896214"/>
            <a:ext cx="6480000" cy="53578"/>
          </a:xfrm>
          <a:custGeom>
            <a:avLst/>
            <a:gdLst/>
            <a:ahLst/>
            <a:cxnLst/>
            <a:rect l="l" t="t" r="r" b="b"/>
            <a:pathLst>
              <a:path w="1000" h="1000" extrusionOk="0">
                <a:moveTo>
                  <a:pt x="0" y="0"/>
                </a:moveTo>
                <a:lnTo>
                  <a:pt x="687" y="0"/>
                </a:lnTo>
                <a:lnTo>
                  <a:pt x="687" y="1000"/>
                </a:lnTo>
                <a:lnTo>
                  <a:pt x="0" y="1000"/>
                </a:lnTo>
                <a:close/>
              </a:path>
              <a:path w="1000" h="1000" extrusionOk="0">
                <a:moveTo>
                  <a:pt x="0" y="0"/>
                </a:moveTo>
                <a:lnTo>
                  <a:pt x="1000" y="0"/>
                </a:lnTo>
              </a:path>
            </a:pathLst>
          </a:custGeom>
          <a:solidFill>
            <a:srgbClr val="364694"/>
          </a:solidFill>
          <a:ln w="9525" cap="flat" cmpd="sng">
            <a:solidFill>
              <a:srgbClr val="36469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62" name="Google Shape;62;p14"/>
          <p:cNvSpPr/>
          <p:nvPr/>
        </p:nvSpPr>
        <p:spPr>
          <a:xfrm>
            <a:off x="395536" y="478833"/>
            <a:ext cx="8539200" cy="53578"/>
          </a:xfrm>
          <a:custGeom>
            <a:avLst/>
            <a:gdLst/>
            <a:ahLst/>
            <a:cxnLst/>
            <a:rect l="l" t="t" r="r" b="b"/>
            <a:pathLst>
              <a:path w="1000" h="1000" extrusionOk="0">
                <a:moveTo>
                  <a:pt x="0" y="0"/>
                </a:moveTo>
                <a:lnTo>
                  <a:pt x="687" y="0"/>
                </a:lnTo>
                <a:lnTo>
                  <a:pt x="687" y="1000"/>
                </a:lnTo>
                <a:lnTo>
                  <a:pt x="0" y="1000"/>
                </a:lnTo>
                <a:close/>
              </a:path>
              <a:path w="1000" h="1000" extrusionOk="0">
                <a:moveTo>
                  <a:pt x="0" y="0"/>
                </a:moveTo>
                <a:lnTo>
                  <a:pt x="1000" y="0"/>
                </a:lnTo>
              </a:path>
            </a:pathLst>
          </a:custGeom>
          <a:solidFill>
            <a:srgbClr val="364694"/>
          </a:solidFill>
          <a:ln w="9525" cap="flat" cmpd="sng">
            <a:solidFill>
              <a:srgbClr val="36469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pic>
        <p:nvPicPr>
          <p:cNvPr id="63" name="Google Shape;63;p14" descr="C:\Users\lenaholz\AppData\Local\Temp\Rar$DI00.322\UPB_Logo_RGB_12.png"/>
          <p:cNvPicPr preferRelativeResize="0"/>
          <p:nvPr/>
        </p:nvPicPr>
        <p:blipFill rotWithShape="1">
          <a:blip r:embed="rId2">
            <a:alphaModFix/>
          </a:blip>
          <a:srcRect/>
          <a:stretch/>
        </p:blipFill>
        <p:spPr>
          <a:xfrm>
            <a:off x="7164288" y="33468"/>
            <a:ext cx="1294444" cy="340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Zwei Inhalte">
  <p:cSld name="Zwei Inhalte">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457200" y="681540"/>
            <a:ext cx="4038600" cy="3913082"/>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rgbClr val="364694"/>
              </a:buClr>
              <a:buSzPts val="2000"/>
              <a:buFont typeface="Noto Sans Symbols"/>
              <a:buChar char="▪"/>
              <a:defRPr sz="2000" b="0" i="0" u="none" strike="noStrike" cap="none">
                <a:solidFill>
                  <a:schemeClr val="dk1"/>
                </a:solidFill>
                <a:latin typeface="Calibri"/>
                <a:ea typeface="Calibri"/>
                <a:cs typeface="Calibri"/>
                <a:sym typeface="Calibri"/>
              </a:defRPr>
            </a:lvl1pPr>
            <a:lvl2pPr marL="914400" marR="0" lvl="1" indent="-342900" algn="l" rtl="0">
              <a:spcBef>
                <a:spcPts val="360"/>
              </a:spcBef>
              <a:spcAft>
                <a:spcPts val="0"/>
              </a:spcAft>
              <a:buClr>
                <a:srgbClr val="364694"/>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30200" algn="l" rtl="0">
              <a:spcBef>
                <a:spcPts val="320"/>
              </a:spcBef>
              <a:spcAft>
                <a:spcPts val="0"/>
              </a:spcAft>
              <a:buClr>
                <a:srgbClr val="364694"/>
              </a:buClr>
              <a:buSzPts val="1600"/>
              <a:buFont typeface="Noto Sans Symbols"/>
              <a:buChar char="▪"/>
              <a:defRPr sz="16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rgbClr val="364694"/>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rgbClr val="364694"/>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6" name="Google Shape;66;p15"/>
          <p:cNvSpPr txBox="1">
            <a:spLocks noGrp="1"/>
          </p:cNvSpPr>
          <p:nvPr>
            <p:ph type="body" idx="2"/>
          </p:nvPr>
        </p:nvSpPr>
        <p:spPr>
          <a:xfrm>
            <a:off x="4648200" y="681540"/>
            <a:ext cx="4038600" cy="3913082"/>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rgbClr val="364694"/>
              </a:buClr>
              <a:buSzPts val="2000"/>
              <a:buFont typeface="Noto Sans Symbols"/>
              <a:buChar char="▪"/>
              <a:defRPr sz="2000" b="0" i="0" u="none" strike="noStrike" cap="none">
                <a:solidFill>
                  <a:schemeClr val="dk1"/>
                </a:solidFill>
                <a:latin typeface="Calibri"/>
                <a:ea typeface="Calibri"/>
                <a:cs typeface="Calibri"/>
                <a:sym typeface="Calibri"/>
              </a:defRPr>
            </a:lvl1pPr>
            <a:lvl2pPr marL="914400" marR="0" lvl="1" indent="-342900" algn="l" rtl="0">
              <a:spcBef>
                <a:spcPts val="360"/>
              </a:spcBef>
              <a:spcAft>
                <a:spcPts val="0"/>
              </a:spcAft>
              <a:buClr>
                <a:srgbClr val="364694"/>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30200" algn="l" rtl="0">
              <a:spcBef>
                <a:spcPts val="320"/>
              </a:spcBef>
              <a:spcAft>
                <a:spcPts val="0"/>
              </a:spcAft>
              <a:buClr>
                <a:srgbClr val="364694"/>
              </a:buClr>
              <a:buSzPts val="1600"/>
              <a:buFont typeface="Noto Sans Symbols"/>
              <a:buChar char="▪"/>
              <a:defRPr sz="16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rgbClr val="364694"/>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rgbClr val="364694"/>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 name="Google Shape;67;p15"/>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50" b="0" i="0" u="none" strike="noStrike" cap="none">
                <a:solidFill>
                  <a:srgbClr val="888888"/>
                </a:solidFill>
                <a:latin typeface="Calibri"/>
                <a:ea typeface="Calibri"/>
                <a:cs typeface="Calibri"/>
                <a:sym typeface="Calibri"/>
              </a:defRPr>
            </a:lvl1pPr>
            <a:lvl2pPr marL="0" marR="0" lvl="1" indent="0" algn="r" rtl="0">
              <a:spcBef>
                <a:spcPts val="0"/>
              </a:spcBef>
              <a:buNone/>
              <a:defRPr sz="1250" b="0" i="0" u="none" strike="noStrike" cap="none">
                <a:solidFill>
                  <a:srgbClr val="888888"/>
                </a:solidFill>
                <a:latin typeface="Calibri"/>
                <a:ea typeface="Calibri"/>
                <a:cs typeface="Calibri"/>
                <a:sym typeface="Calibri"/>
              </a:defRPr>
            </a:lvl2pPr>
            <a:lvl3pPr marL="0" marR="0" lvl="2" indent="0" algn="r" rtl="0">
              <a:spcBef>
                <a:spcPts val="0"/>
              </a:spcBef>
              <a:buNone/>
              <a:defRPr sz="1250" b="0" i="0" u="none" strike="noStrike" cap="none">
                <a:solidFill>
                  <a:srgbClr val="888888"/>
                </a:solidFill>
                <a:latin typeface="Calibri"/>
                <a:ea typeface="Calibri"/>
                <a:cs typeface="Calibri"/>
                <a:sym typeface="Calibri"/>
              </a:defRPr>
            </a:lvl3pPr>
            <a:lvl4pPr marL="0" marR="0" lvl="3" indent="0" algn="r" rtl="0">
              <a:spcBef>
                <a:spcPts val="0"/>
              </a:spcBef>
              <a:buNone/>
              <a:defRPr sz="1250" b="0" i="0" u="none" strike="noStrike" cap="none">
                <a:solidFill>
                  <a:srgbClr val="888888"/>
                </a:solidFill>
                <a:latin typeface="Calibri"/>
                <a:ea typeface="Calibri"/>
                <a:cs typeface="Calibri"/>
                <a:sym typeface="Calibri"/>
              </a:defRPr>
            </a:lvl4pPr>
            <a:lvl5pPr marL="0" marR="0" lvl="4" indent="0" algn="r" rtl="0">
              <a:spcBef>
                <a:spcPts val="0"/>
              </a:spcBef>
              <a:buNone/>
              <a:defRPr sz="1250" b="0" i="0" u="none" strike="noStrike" cap="none">
                <a:solidFill>
                  <a:srgbClr val="888888"/>
                </a:solidFill>
                <a:latin typeface="Calibri"/>
                <a:ea typeface="Calibri"/>
                <a:cs typeface="Calibri"/>
                <a:sym typeface="Calibri"/>
              </a:defRPr>
            </a:lvl5pPr>
            <a:lvl6pPr marL="0" marR="0" lvl="5" indent="0" algn="r" rtl="0">
              <a:spcBef>
                <a:spcPts val="0"/>
              </a:spcBef>
              <a:buNone/>
              <a:defRPr sz="1250" b="0" i="0" u="none" strike="noStrike" cap="none">
                <a:solidFill>
                  <a:srgbClr val="888888"/>
                </a:solidFill>
                <a:latin typeface="Calibri"/>
                <a:ea typeface="Calibri"/>
                <a:cs typeface="Calibri"/>
                <a:sym typeface="Calibri"/>
              </a:defRPr>
            </a:lvl6pPr>
            <a:lvl7pPr marL="0" marR="0" lvl="6" indent="0" algn="r" rtl="0">
              <a:spcBef>
                <a:spcPts val="0"/>
              </a:spcBef>
              <a:buNone/>
              <a:defRPr sz="1250" b="0" i="0" u="none" strike="noStrike" cap="none">
                <a:solidFill>
                  <a:srgbClr val="888888"/>
                </a:solidFill>
                <a:latin typeface="Calibri"/>
                <a:ea typeface="Calibri"/>
                <a:cs typeface="Calibri"/>
                <a:sym typeface="Calibri"/>
              </a:defRPr>
            </a:lvl7pPr>
            <a:lvl8pPr marL="0" marR="0" lvl="7" indent="0" algn="r" rtl="0">
              <a:spcBef>
                <a:spcPts val="0"/>
              </a:spcBef>
              <a:buNone/>
              <a:defRPr sz="1250" b="0" i="0" u="none" strike="noStrike" cap="none">
                <a:solidFill>
                  <a:srgbClr val="888888"/>
                </a:solidFill>
                <a:latin typeface="Calibri"/>
                <a:ea typeface="Calibri"/>
                <a:cs typeface="Calibri"/>
                <a:sym typeface="Calibri"/>
              </a:defRPr>
            </a:lvl8pPr>
            <a:lvl9pPr marL="0" marR="0" lvl="8" indent="0" algn="r" rtl="0">
              <a:spcBef>
                <a:spcPts val="0"/>
              </a:spcBef>
              <a:buNone/>
              <a:defRPr sz="12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68" name="Google Shape;68;p15"/>
          <p:cNvCxnSpPr/>
          <p:nvPr/>
        </p:nvCxnSpPr>
        <p:spPr>
          <a:xfrm>
            <a:off x="710202" y="4840002"/>
            <a:ext cx="7924800" cy="0"/>
          </a:xfrm>
          <a:prstGeom prst="straightConnector1">
            <a:avLst/>
          </a:prstGeom>
          <a:noFill/>
          <a:ln w="9525" cap="flat" cmpd="sng">
            <a:solidFill>
              <a:srgbClr val="364694"/>
            </a:solidFill>
            <a:prstDash val="solid"/>
            <a:round/>
            <a:headEnd type="none" w="med" len="med"/>
            <a:tailEnd type="none" w="med" len="med"/>
          </a:ln>
        </p:spPr>
      </p:cxnSp>
      <p:sp>
        <p:nvSpPr>
          <p:cNvPr id="69" name="Google Shape;69;p15"/>
          <p:cNvSpPr txBox="1">
            <a:spLocks noGrp="1"/>
          </p:cNvSpPr>
          <p:nvPr>
            <p:ph type="title"/>
          </p:nvPr>
        </p:nvSpPr>
        <p:spPr>
          <a:xfrm>
            <a:off x="395536" y="141522"/>
            <a:ext cx="8535600" cy="378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2400"/>
              <a:buFont typeface="Calibri"/>
              <a:buNone/>
              <a:defRPr sz="24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5"/>
          <p:cNvSpPr/>
          <p:nvPr/>
        </p:nvSpPr>
        <p:spPr>
          <a:xfrm>
            <a:off x="395536" y="478833"/>
            <a:ext cx="8539200" cy="53578"/>
          </a:xfrm>
          <a:custGeom>
            <a:avLst/>
            <a:gdLst/>
            <a:ahLst/>
            <a:cxnLst/>
            <a:rect l="l" t="t" r="r" b="b"/>
            <a:pathLst>
              <a:path w="1000" h="1000" extrusionOk="0">
                <a:moveTo>
                  <a:pt x="0" y="0"/>
                </a:moveTo>
                <a:lnTo>
                  <a:pt x="687" y="0"/>
                </a:lnTo>
                <a:lnTo>
                  <a:pt x="687" y="1000"/>
                </a:lnTo>
                <a:lnTo>
                  <a:pt x="0" y="1000"/>
                </a:lnTo>
                <a:close/>
              </a:path>
              <a:path w="1000" h="1000" extrusionOk="0">
                <a:moveTo>
                  <a:pt x="0" y="0"/>
                </a:moveTo>
                <a:lnTo>
                  <a:pt x="1000" y="0"/>
                </a:lnTo>
              </a:path>
            </a:pathLst>
          </a:custGeom>
          <a:solidFill>
            <a:srgbClr val="364694"/>
          </a:solidFill>
          <a:ln w="9525" cap="flat" cmpd="sng">
            <a:solidFill>
              <a:srgbClr val="36469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pic>
        <p:nvPicPr>
          <p:cNvPr id="71" name="Google Shape;71;p15" descr="C:\Users\lenaholz\AppData\Local\Temp\Rar$DI00.322\UPB_Logo_RGB_12.png"/>
          <p:cNvPicPr preferRelativeResize="0"/>
          <p:nvPr/>
        </p:nvPicPr>
        <p:blipFill rotWithShape="1">
          <a:blip r:embed="rId2">
            <a:alphaModFix/>
          </a:blip>
          <a:srcRect/>
          <a:stretch/>
        </p:blipFill>
        <p:spPr>
          <a:xfrm>
            <a:off x="7164288" y="33468"/>
            <a:ext cx="1294444" cy="340200"/>
          </a:xfrm>
          <a:prstGeom prst="rect">
            <a:avLst/>
          </a:prstGeom>
          <a:noFill/>
          <a:ln>
            <a:noFill/>
          </a:ln>
        </p:spPr>
      </p:pic>
      <p:sp>
        <p:nvSpPr>
          <p:cNvPr id="72" name="Google Shape;72;p15"/>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1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5"/>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ur Titel">
  <p:cSld name="Nur Titel">
    <p:spTree>
      <p:nvGrpSpPr>
        <p:cNvPr id="1" name="Shape 74"/>
        <p:cNvGrpSpPr/>
        <p:nvPr/>
      </p:nvGrpSpPr>
      <p:grpSpPr>
        <a:xfrm>
          <a:off x="0" y="0"/>
          <a:ext cx="0" cy="0"/>
          <a:chOff x="0" y="0"/>
          <a:chExt cx="0" cy="0"/>
        </a:xfrm>
      </p:grpSpPr>
      <p:sp>
        <p:nvSpPr>
          <p:cNvPr id="75" name="Google Shape;75;p16"/>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50" b="0" i="0" u="none" strike="noStrike" cap="none">
                <a:solidFill>
                  <a:srgbClr val="888888"/>
                </a:solidFill>
                <a:latin typeface="Calibri"/>
                <a:ea typeface="Calibri"/>
                <a:cs typeface="Calibri"/>
                <a:sym typeface="Calibri"/>
              </a:defRPr>
            </a:lvl1pPr>
            <a:lvl2pPr marL="0" marR="0" lvl="1" indent="0" algn="r" rtl="0">
              <a:spcBef>
                <a:spcPts val="0"/>
              </a:spcBef>
              <a:buNone/>
              <a:defRPr sz="1250" b="0" i="0" u="none" strike="noStrike" cap="none">
                <a:solidFill>
                  <a:srgbClr val="888888"/>
                </a:solidFill>
                <a:latin typeface="Calibri"/>
                <a:ea typeface="Calibri"/>
                <a:cs typeface="Calibri"/>
                <a:sym typeface="Calibri"/>
              </a:defRPr>
            </a:lvl2pPr>
            <a:lvl3pPr marL="0" marR="0" lvl="2" indent="0" algn="r" rtl="0">
              <a:spcBef>
                <a:spcPts val="0"/>
              </a:spcBef>
              <a:buNone/>
              <a:defRPr sz="1250" b="0" i="0" u="none" strike="noStrike" cap="none">
                <a:solidFill>
                  <a:srgbClr val="888888"/>
                </a:solidFill>
                <a:latin typeface="Calibri"/>
                <a:ea typeface="Calibri"/>
                <a:cs typeface="Calibri"/>
                <a:sym typeface="Calibri"/>
              </a:defRPr>
            </a:lvl3pPr>
            <a:lvl4pPr marL="0" marR="0" lvl="3" indent="0" algn="r" rtl="0">
              <a:spcBef>
                <a:spcPts val="0"/>
              </a:spcBef>
              <a:buNone/>
              <a:defRPr sz="1250" b="0" i="0" u="none" strike="noStrike" cap="none">
                <a:solidFill>
                  <a:srgbClr val="888888"/>
                </a:solidFill>
                <a:latin typeface="Calibri"/>
                <a:ea typeface="Calibri"/>
                <a:cs typeface="Calibri"/>
                <a:sym typeface="Calibri"/>
              </a:defRPr>
            </a:lvl4pPr>
            <a:lvl5pPr marL="0" marR="0" lvl="4" indent="0" algn="r" rtl="0">
              <a:spcBef>
                <a:spcPts val="0"/>
              </a:spcBef>
              <a:buNone/>
              <a:defRPr sz="1250" b="0" i="0" u="none" strike="noStrike" cap="none">
                <a:solidFill>
                  <a:srgbClr val="888888"/>
                </a:solidFill>
                <a:latin typeface="Calibri"/>
                <a:ea typeface="Calibri"/>
                <a:cs typeface="Calibri"/>
                <a:sym typeface="Calibri"/>
              </a:defRPr>
            </a:lvl5pPr>
            <a:lvl6pPr marL="0" marR="0" lvl="5" indent="0" algn="r" rtl="0">
              <a:spcBef>
                <a:spcPts val="0"/>
              </a:spcBef>
              <a:buNone/>
              <a:defRPr sz="1250" b="0" i="0" u="none" strike="noStrike" cap="none">
                <a:solidFill>
                  <a:srgbClr val="888888"/>
                </a:solidFill>
                <a:latin typeface="Calibri"/>
                <a:ea typeface="Calibri"/>
                <a:cs typeface="Calibri"/>
                <a:sym typeface="Calibri"/>
              </a:defRPr>
            </a:lvl6pPr>
            <a:lvl7pPr marL="0" marR="0" lvl="6" indent="0" algn="r" rtl="0">
              <a:spcBef>
                <a:spcPts val="0"/>
              </a:spcBef>
              <a:buNone/>
              <a:defRPr sz="1250" b="0" i="0" u="none" strike="noStrike" cap="none">
                <a:solidFill>
                  <a:srgbClr val="888888"/>
                </a:solidFill>
                <a:latin typeface="Calibri"/>
                <a:ea typeface="Calibri"/>
                <a:cs typeface="Calibri"/>
                <a:sym typeface="Calibri"/>
              </a:defRPr>
            </a:lvl7pPr>
            <a:lvl8pPr marL="0" marR="0" lvl="7" indent="0" algn="r" rtl="0">
              <a:spcBef>
                <a:spcPts val="0"/>
              </a:spcBef>
              <a:buNone/>
              <a:defRPr sz="1250" b="0" i="0" u="none" strike="noStrike" cap="none">
                <a:solidFill>
                  <a:srgbClr val="888888"/>
                </a:solidFill>
                <a:latin typeface="Calibri"/>
                <a:ea typeface="Calibri"/>
                <a:cs typeface="Calibri"/>
                <a:sym typeface="Calibri"/>
              </a:defRPr>
            </a:lvl8pPr>
            <a:lvl9pPr marL="0" marR="0" lvl="8" indent="0" algn="r" rtl="0">
              <a:spcBef>
                <a:spcPts val="0"/>
              </a:spcBef>
              <a:buNone/>
              <a:defRPr sz="12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76" name="Google Shape;76;p16"/>
          <p:cNvCxnSpPr/>
          <p:nvPr/>
        </p:nvCxnSpPr>
        <p:spPr>
          <a:xfrm>
            <a:off x="710202" y="4840002"/>
            <a:ext cx="7924800" cy="0"/>
          </a:xfrm>
          <a:prstGeom prst="straightConnector1">
            <a:avLst/>
          </a:prstGeom>
          <a:noFill/>
          <a:ln w="9525" cap="flat" cmpd="sng">
            <a:solidFill>
              <a:srgbClr val="364694"/>
            </a:solidFill>
            <a:prstDash val="solid"/>
            <a:round/>
            <a:headEnd type="none" w="med" len="med"/>
            <a:tailEnd type="none" w="med" len="med"/>
          </a:ln>
        </p:spPr>
      </p:cxnSp>
      <p:sp>
        <p:nvSpPr>
          <p:cNvPr id="77" name="Google Shape;77;p16"/>
          <p:cNvSpPr txBox="1">
            <a:spLocks noGrp="1"/>
          </p:cNvSpPr>
          <p:nvPr>
            <p:ph type="title"/>
          </p:nvPr>
        </p:nvSpPr>
        <p:spPr>
          <a:xfrm>
            <a:off x="395536" y="141522"/>
            <a:ext cx="8535600" cy="378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2400"/>
              <a:buFont typeface="Calibri"/>
              <a:buNone/>
              <a:defRPr sz="24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Google Shape;78;p16"/>
          <p:cNvSpPr/>
          <p:nvPr/>
        </p:nvSpPr>
        <p:spPr>
          <a:xfrm>
            <a:off x="395536" y="478833"/>
            <a:ext cx="8539200" cy="53578"/>
          </a:xfrm>
          <a:custGeom>
            <a:avLst/>
            <a:gdLst/>
            <a:ahLst/>
            <a:cxnLst/>
            <a:rect l="l" t="t" r="r" b="b"/>
            <a:pathLst>
              <a:path w="1000" h="1000" extrusionOk="0">
                <a:moveTo>
                  <a:pt x="0" y="0"/>
                </a:moveTo>
                <a:lnTo>
                  <a:pt x="687" y="0"/>
                </a:lnTo>
                <a:lnTo>
                  <a:pt x="687" y="1000"/>
                </a:lnTo>
                <a:lnTo>
                  <a:pt x="0" y="1000"/>
                </a:lnTo>
                <a:close/>
              </a:path>
              <a:path w="1000" h="1000" extrusionOk="0">
                <a:moveTo>
                  <a:pt x="0" y="0"/>
                </a:moveTo>
                <a:lnTo>
                  <a:pt x="1000" y="0"/>
                </a:lnTo>
              </a:path>
            </a:pathLst>
          </a:custGeom>
          <a:solidFill>
            <a:srgbClr val="364694"/>
          </a:solidFill>
          <a:ln w="9525" cap="flat" cmpd="sng">
            <a:solidFill>
              <a:srgbClr val="36469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pic>
        <p:nvPicPr>
          <p:cNvPr id="79" name="Google Shape;79;p16" descr="C:\Users\lenaholz\AppData\Local\Temp\Rar$DI00.322\UPB_Logo_RGB_12.png"/>
          <p:cNvPicPr preferRelativeResize="0"/>
          <p:nvPr/>
        </p:nvPicPr>
        <p:blipFill rotWithShape="1">
          <a:blip r:embed="rId2">
            <a:alphaModFix/>
          </a:blip>
          <a:srcRect/>
          <a:stretch/>
        </p:blipFill>
        <p:spPr>
          <a:xfrm>
            <a:off x="7164288" y="33468"/>
            <a:ext cx="1294444" cy="340200"/>
          </a:xfrm>
          <a:prstGeom prst="rect">
            <a:avLst/>
          </a:prstGeom>
          <a:noFill/>
          <a:ln>
            <a:noFill/>
          </a:ln>
        </p:spPr>
      </p:pic>
      <p:sp>
        <p:nvSpPr>
          <p:cNvPr id="80" name="Google Shape;80;p16"/>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1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6"/>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el und Inhalt">
  <p:cSld name="Titel und Inhalt">
    <p:spTree>
      <p:nvGrpSpPr>
        <p:cNvPr id="1" name="Shape 82"/>
        <p:cNvGrpSpPr/>
        <p:nvPr/>
      </p:nvGrpSpPr>
      <p:grpSpPr>
        <a:xfrm>
          <a:off x="0" y="0"/>
          <a:ext cx="0" cy="0"/>
          <a:chOff x="0" y="0"/>
          <a:chExt cx="0" cy="0"/>
        </a:xfrm>
      </p:grpSpPr>
      <p:sp>
        <p:nvSpPr>
          <p:cNvPr id="83" name="Google Shape;83;p17"/>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50">
                <a:solidFill>
                  <a:srgbClr val="888888"/>
                </a:solidFill>
                <a:latin typeface="Calibri"/>
                <a:ea typeface="Calibri"/>
                <a:cs typeface="Calibri"/>
                <a:sym typeface="Calibri"/>
              </a:defRPr>
            </a:lvl1pPr>
            <a:lvl2pPr marL="0" marR="0" lvl="1" indent="0" algn="r" rtl="0">
              <a:spcBef>
                <a:spcPts val="0"/>
              </a:spcBef>
              <a:buNone/>
              <a:defRPr sz="1250">
                <a:solidFill>
                  <a:srgbClr val="888888"/>
                </a:solidFill>
                <a:latin typeface="Calibri"/>
                <a:ea typeface="Calibri"/>
                <a:cs typeface="Calibri"/>
                <a:sym typeface="Calibri"/>
              </a:defRPr>
            </a:lvl2pPr>
            <a:lvl3pPr marL="0" marR="0" lvl="2" indent="0" algn="r" rtl="0">
              <a:spcBef>
                <a:spcPts val="0"/>
              </a:spcBef>
              <a:buNone/>
              <a:defRPr sz="1250">
                <a:solidFill>
                  <a:srgbClr val="888888"/>
                </a:solidFill>
                <a:latin typeface="Calibri"/>
                <a:ea typeface="Calibri"/>
                <a:cs typeface="Calibri"/>
                <a:sym typeface="Calibri"/>
              </a:defRPr>
            </a:lvl3pPr>
            <a:lvl4pPr marL="0" marR="0" lvl="3" indent="0" algn="r" rtl="0">
              <a:spcBef>
                <a:spcPts val="0"/>
              </a:spcBef>
              <a:buNone/>
              <a:defRPr sz="1250">
                <a:solidFill>
                  <a:srgbClr val="888888"/>
                </a:solidFill>
                <a:latin typeface="Calibri"/>
                <a:ea typeface="Calibri"/>
                <a:cs typeface="Calibri"/>
                <a:sym typeface="Calibri"/>
              </a:defRPr>
            </a:lvl4pPr>
            <a:lvl5pPr marL="0" marR="0" lvl="4" indent="0" algn="r" rtl="0">
              <a:spcBef>
                <a:spcPts val="0"/>
              </a:spcBef>
              <a:buNone/>
              <a:defRPr sz="1250">
                <a:solidFill>
                  <a:srgbClr val="888888"/>
                </a:solidFill>
                <a:latin typeface="Calibri"/>
                <a:ea typeface="Calibri"/>
                <a:cs typeface="Calibri"/>
                <a:sym typeface="Calibri"/>
              </a:defRPr>
            </a:lvl5pPr>
            <a:lvl6pPr marL="0" marR="0" lvl="5" indent="0" algn="r" rtl="0">
              <a:spcBef>
                <a:spcPts val="0"/>
              </a:spcBef>
              <a:buNone/>
              <a:defRPr sz="1250">
                <a:solidFill>
                  <a:srgbClr val="888888"/>
                </a:solidFill>
                <a:latin typeface="Calibri"/>
                <a:ea typeface="Calibri"/>
                <a:cs typeface="Calibri"/>
                <a:sym typeface="Calibri"/>
              </a:defRPr>
            </a:lvl6pPr>
            <a:lvl7pPr marL="0" marR="0" lvl="6" indent="0" algn="r" rtl="0">
              <a:spcBef>
                <a:spcPts val="0"/>
              </a:spcBef>
              <a:buNone/>
              <a:defRPr sz="1250">
                <a:solidFill>
                  <a:srgbClr val="888888"/>
                </a:solidFill>
                <a:latin typeface="Calibri"/>
                <a:ea typeface="Calibri"/>
                <a:cs typeface="Calibri"/>
                <a:sym typeface="Calibri"/>
              </a:defRPr>
            </a:lvl7pPr>
            <a:lvl8pPr marL="0" marR="0" lvl="7" indent="0" algn="r" rtl="0">
              <a:spcBef>
                <a:spcPts val="0"/>
              </a:spcBef>
              <a:buNone/>
              <a:defRPr sz="1250">
                <a:solidFill>
                  <a:srgbClr val="888888"/>
                </a:solidFill>
                <a:latin typeface="Calibri"/>
                <a:ea typeface="Calibri"/>
                <a:cs typeface="Calibri"/>
                <a:sym typeface="Calibri"/>
              </a:defRPr>
            </a:lvl8pPr>
            <a:lvl9pPr marL="0" marR="0" lvl="8" indent="0" algn="r" rtl="0">
              <a:spcBef>
                <a:spcPts val="0"/>
              </a:spcBef>
              <a:buNone/>
              <a:defRPr sz="125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84" name="Google Shape;84;p17"/>
          <p:cNvCxnSpPr/>
          <p:nvPr/>
        </p:nvCxnSpPr>
        <p:spPr>
          <a:xfrm>
            <a:off x="710202" y="4840002"/>
            <a:ext cx="7924800" cy="0"/>
          </a:xfrm>
          <a:prstGeom prst="straightConnector1">
            <a:avLst/>
          </a:prstGeom>
          <a:noFill/>
          <a:ln w="9525" cap="flat" cmpd="sng">
            <a:solidFill>
              <a:srgbClr val="364694"/>
            </a:solidFill>
            <a:prstDash val="solid"/>
            <a:round/>
            <a:headEnd type="none" w="med" len="med"/>
            <a:tailEnd type="none" w="med" len="med"/>
          </a:ln>
        </p:spPr>
      </p:cxnSp>
      <p:sp>
        <p:nvSpPr>
          <p:cNvPr id="85" name="Google Shape;85;p17"/>
          <p:cNvSpPr txBox="1">
            <a:spLocks noGrp="1"/>
          </p:cNvSpPr>
          <p:nvPr>
            <p:ph type="body" idx="1"/>
          </p:nvPr>
        </p:nvSpPr>
        <p:spPr>
          <a:xfrm>
            <a:off x="395536" y="627996"/>
            <a:ext cx="8535600" cy="41580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rgbClr val="364694"/>
              </a:buClr>
              <a:buSzPts val="2000"/>
              <a:buFont typeface="Noto Sans Symbols"/>
              <a:buChar char="▪"/>
              <a:defRPr sz="2000" b="0" i="0" u="none" strike="noStrike" cap="none">
                <a:solidFill>
                  <a:schemeClr val="dk1"/>
                </a:solidFill>
                <a:latin typeface="Calibri"/>
                <a:ea typeface="Calibri"/>
                <a:cs typeface="Calibri"/>
                <a:sym typeface="Calibri"/>
              </a:defRPr>
            </a:lvl1pPr>
            <a:lvl2pPr marL="914400" marR="0" lvl="1" indent="-342900" algn="l" rtl="0">
              <a:spcBef>
                <a:spcPts val="360"/>
              </a:spcBef>
              <a:spcAft>
                <a:spcPts val="0"/>
              </a:spcAft>
              <a:buClr>
                <a:srgbClr val="364694"/>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30200" algn="l" rtl="0">
              <a:spcBef>
                <a:spcPts val="320"/>
              </a:spcBef>
              <a:spcAft>
                <a:spcPts val="0"/>
              </a:spcAft>
              <a:buClr>
                <a:srgbClr val="364694"/>
              </a:buClr>
              <a:buSzPts val="1600"/>
              <a:buFont typeface="Noto Sans Symbols"/>
              <a:buChar char="−"/>
              <a:defRPr sz="16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rgbClr val="364694"/>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rgbClr val="364694"/>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6" name="Google Shape;86;p17"/>
          <p:cNvSpPr txBox="1">
            <a:spLocks noGrp="1"/>
          </p:cNvSpPr>
          <p:nvPr>
            <p:ph type="title"/>
          </p:nvPr>
        </p:nvSpPr>
        <p:spPr>
          <a:xfrm>
            <a:off x="395536" y="141522"/>
            <a:ext cx="8535600" cy="378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2400"/>
              <a:buFont typeface="Calibri"/>
              <a:buNone/>
              <a:defRPr sz="24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17"/>
          <p:cNvSpPr/>
          <p:nvPr/>
        </p:nvSpPr>
        <p:spPr>
          <a:xfrm>
            <a:off x="395536" y="478833"/>
            <a:ext cx="8539200" cy="53578"/>
          </a:xfrm>
          <a:custGeom>
            <a:avLst/>
            <a:gdLst/>
            <a:ahLst/>
            <a:cxnLst/>
            <a:rect l="l" t="t" r="r" b="b"/>
            <a:pathLst>
              <a:path w="1000" h="1000" extrusionOk="0">
                <a:moveTo>
                  <a:pt x="0" y="0"/>
                </a:moveTo>
                <a:lnTo>
                  <a:pt x="687" y="0"/>
                </a:lnTo>
                <a:lnTo>
                  <a:pt x="687" y="1000"/>
                </a:lnTo>
                <a:lnTo>
                  <a:pt x="0" y="1000"/>
                </a:lnTo>
                <a:close/>
              </a:path>
              <a:path w="1000" h="1000" extrusionOk="0">
                <a:moveTo>
                  <a:pt x="0" y="0"/>
                </a:moveTo>
                <a:lnTo>
                  <a:pt x="1000" y="0"/>
                </a:lnTo>
              </a:path>
            </a:pathLst>
          </a:custGeom>
          <a:solidFill>
            <a:srgbClr val="364694"/>
          </a:solidFill>
          <a:ln w="9525" cap="flat" cmpd="sng">
            <a:solidFill>
              <a:srgbClr val="36469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pic>
        <p:nvPicPr>
          <p:cNvPr id="88" name="Google Shape;88;p17" descr="C:\Users\lenaholz\AppData\Local\Temp\Rar$DI00.322\UPB_Logo_RGB_12.png"/>
          <p:cNvPicPr preferRelativeResize="0"/>
          <p:nvPr/>
        </p:nvPicPr>
        <p:blipFill rotWithShape="1">
          <a:blip r:embed="rId2">
            <a:alphaModFix/>
          </a:blip>
          <a:srcRect/>
          <a:stretch/>
        </p:blipFill>
        <p:spPr>
          <a:xfrm>
            <a:off x="7164288" y="33468"/>
            <a:ext cx="1294444" cy="340200"/>
          </a:xfrm>
          <a:prstGeom prst="rect">
            <a:avLst/>
          </a:prstGeom>
          <a:noFill/>
          <a:ln>
            <a:noFill/>
          </a:ln>
        </p:spPr>
      </p:pic>
      <p:sp>
        <p:nvSpPr>
          <p:cNvPr id="89" name="Google Shape;89;p17"/>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100">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7"/>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2268791"/>
            <a:ext cx="215900" cy="2874169"/>
          </a:xfrm>
          <a:prstGeom prst="rect">
            <a:avLst/>
          </a:prstGeom>
          <a:solidFill>
            <a:srgbClr val="364694"/>
          </a:solidFill>
          <a:ln w="9525" cap="flat" cmpd="sng">
            <a:solidFill>
              <a:srgbClr val="36469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52" name="Google Shape;52;p13"/>
          <p:cNvSpPr/>
          <p:nvPr/>
        </p:nvSpPr>
        <p:spPr>
          <a:xfrm>
            <a:off x="0" y="694857"/>
            <a:ext cx="71438" cy="4446900"/>
          </a:xfrm>
          <a:prstGeom prst="rect">
            <a:avLst/>
          </a:prstGeom>
          <a:solidFill>
            <a:srgbClr val="364694"/>
          </a:solidFill>
          <a:ln w="9525" cap="flat" cmpd="sng">
            <a:solidFill>
              <a:srgbClr val="36469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53" name="Google Shape;53;p13"/>
          <p:cNvSpPr txBox="1"/>
          <p:nvPr/>
        </p:nvSpPr>
        <p:spPr>
          <a:xfrm>
            <a:off x="395536" y="141480"/>
            <a:ext cx="8539813" cy="37804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i="0" u="none" strike="noStrike" cap="none">
              <a:solidFill>
                <a:schemeClr val="dk1"/>
              </a:solidFill>
              <a:latin typeface="Calibri"/>
              <a:ea typeface="Calibri"/>
              <a:cs typeface="Calibri"/>
              <a:sym typeface="Calibri"/>
            </a:endParaRPr>
          </a:p>
        </p:txBody>
      </p:sp>
      <p:sp>
        <p:nvSpPr>
          <p:cNvPr id="54" name="Google Shape;54;p13"/>
          <p:cNvSpPr txBox="1"/>
          <p:nvPr/>
        </p:nvSpPr>
        <p:spPr>
          <a:xfrm>
            <a:off x="395537" y="627534"/>
            <a:ext cx="8534182" cy="4158462"/>
          </a:xfrm>
          <a:prstGeom prst="rect">
            <a:avLst/>
          </a:prstGeom>
          <a:noFill/>
          <a:ln>
            <a:noFill/>
          </a:ln>
        </p:spPr>
        <p:txBody>
          <a:bodyPr spcFirstLastPara="1" wrap="square" lIns="91425" tIns="45700" rIns="91425" bIns="45700" anchor="t" anchorCtr="0">
            <a:noAutofit/>
          </a:bodyPr>
          <a:lstStyle/>
          <a:p>
            <a:pPr marL="342900" marR="0" lvl="0" indent="-241300" algn="l" rtl="0">
              <a:spcBef>
                <a:spcPts val="0"/>
              </a:spcBef>
              <a:spcAft>
                <a:spcPts val="0"/>
              </a:spcAft>
              <a:buClr>
                <a:srgbClr val="364694"/>
              </a:buClr>
              <a:buSzPts val="1600"/>
              <a:buFont typeface="Noto Sans Symbols"/>
              <a:buNone/>
            </a:pPr>
            <a:endParaRPr sz="1600" b="0" i="0" u="none" strike="noStrike" cap="none">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python-mano-wrappers.readthedocs.io/en/adaptor/"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comments" Target="../comments/commen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comments" Target="../comments/comment4.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comments" Target="../comments/commen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comments" Target="../comments/commen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comments" Target="../comments/comment1.xml"/><Relationship Id="rId5" Type="http://schemas.openxmlformats.org/officeDocument/2006/relationships/image" Target="../media/image5.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comments" Target="../comments/comment9.xml"/><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comments" Target="../comments/comment2.xml"/><Relationship Id="rId5" Type="http://schemas.openxmlformats.org/officeDocument/2006/relationships/image" Target="../media/image5.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722313" y="787836"/>
            <a:ext cx="7772400" cy="19982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5400"/>
              <a:buFont typeface="Calibri"/>
              <a:buNone/>
            </a:pPr>
            <a:r>
              <a:rPr lang="en-US" sz="4000">
                <a:solidFill>
                  <a:schemeClr val="bg2"/>
                </a:solidFill>
              </a:rPr>
              <a:t>MANAGEMENT OF SERVICES ACROSS MULTIPLE CLOUDS</a:t>
            </a:r>
            <a:endParaRPr lang="en-US" sz="1800">
              <a:solidFill>
                <a:schemeClr val="bg2"/>
              </a:solidFill>
            </a:endParaRPr>
          </a:p>
        </p:txBody>
      </p:sp>
      <p:sp>
        <p:nvSpPr>
          <p:cNvPr id="96" name="Google Shape;96;p18"/>
          <p:cNvSpPr txBox="1">
            <a:spLocks noGrp="1"/>
          </p:cNvSpPr>
          <p:nvPr>
            <p:ph type="body" idx="1"/>
          </p:nvPr>
        </p:nvSpPr>
        <p:spPr>
          <a:xfrm>
            <a:off x="722313" y="2958778"/>
            <a:ext cx="7772400" cy="80110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2400"/>
              <a:buNone/>
            </a:pPr>
            <a:r>
              <a:rPr lang="en-US">
                <a:solidFill>
                  <a:schemeClr val="accent1"/>
                </a:solidFill>
              </a:rPr>
              <a:t>UPB – Computer Networks Group</a:t>
            </a:r>
          </a:p>
          <a:p>
            <a:pPr marL="0" lvl="0" indent="0" algn="r" rtl="0">
              <a:spcBef>
                <a:spcPts val="480"/>
              </a:spcBef>
              <a:spcAft>
                <a:spcPts val="0"/>
              </a:spcAft>
              <a:buClr>
                <a:srgbClr val="888888"/>
              </a:buClr>
              <a:buSzPts val="2400"/>
              <a:buNone/>
            </a:pPr>
            <a:r>
              <a:rPr lang="en-US">
                <a:solidFill>
                  <a:schemeClr val="accent1"/>
                </a:solidFill>
              </a:rPr>
              <a:t>Team PG-</a:t>
            </a:r>
            <a:r>
              <a:rPr lang="en-US" err="1">
                <a:solidFill>
                  <a:schemeClr val="accent1"/>
                </a:solidFill>
              </a:rPr>
              <a:t>SCrAMbLE</a:t>
            </a:r>
            <a:endParaRPr lang="en-US">
              <a:solidFill>
                <a:schemeClr val="accent1"/>
              </a:solidFill>
            </a:endParaRPr>
          </a:p>
        </p:txBody>
      </p:sp>
    </p:spTree>
    <p:extLst>
      <p:ext uri="{BB962C8B-B14F-4D97-AF65-F5344CB8AC3E}">
        <p14:creationId xmlns:p14="http://schemas.microsoft.com/office/powerpoint/2010/main" val="1542482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Single Corner of Rectangle 2">
            <a:extLst>
              <a:ext uri="{FF2B5EF4-FFF2-40B4-BE49-F238E27FC236}">
                <a16:creationId xmlns:a16="http://schemas.microsoft.com/office/drawing/2014/main" id="{8D7D3291-76D1-B748-9B69-29A50D93AAFF}"/>
              </a:ext>
            </a:extLst>
          </p:cNvPr>
          <p:cNvSpPr/>
          <p:nvPr/>
        </p:nvSpPr>
        <p:spPr>
          <a:xfrm>
            <a:off x="1092200" y="1253065"/>
            <a:ext cx="2082800" cy="2861733"/>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Snip Single Corner of Rectangle 3">
            <a:extLst>
              <a:ext uri="{FF2B5EF4-FFF2-40B4-BE49-F238E27FC236}">
                <a16:creationId xmlns:a16="http://schemas.microsoft.com/office/drawing/2014/main" id="{A4E6504E-DBDD-7844-98F4-BE8313BC848C}"/>
              </a:ext>
            </a:extLst>
          </p:cNvPr>
          <p:cNvSpPr/>
          <p:nvPr/>
        </p:nvSpPr>
        <p:spPr>
          <a:xfrm>
            <a:off x="6237724" y="603552"/>
            <a:ext cx="2082800" cy="1892827"/>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B7B1706F-1057-7249-AD0D-EB60072075CC}"/>
              </a:ext>
            </a:extLst>
          </p:cNvPr>
          <p:cNvSpPr/>
          <p:nvPr/>
        </p:nvSpPr>
        <p:spPr>
          <a:xfrm>
            <a:off x="3746500" y="2072216"/>
            <a:ext cx="1820333" cy="18055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9C93F7D-80B9-E94D-8552-55990AA74D8C}"/>
              </a:ext>
            </a:extLst>
          </p:cNvPr>
          <p:cNvSpPr txBox="1"/>
          <p:nvPr/>
        </p:nvSpPr>
        <p:spPr>
          <a:xfrm>
            <a:off x="4095282" y="2417860"/>
            <a:ext cx="1042273" cy="307777"/>
          </a:xfrm>
          <a:prstGeom prst="rect">
            <a:avLst/>
          </a:prstGeom>
          <a:noFill/>
        </p:spPr>
        <p:txBody>
          <a:bodyPr wrap="none" rtlCol="0">
            <a:spAutoFit/>
          </a:bodyPr>
          <a:lstStyle/>
          <a:p>
            <a:pPr algn="ctr"/>
            <a:r>
              <a:rPr lang="en-US">
                <a:solidFill>
                  <a:schemeClr val="bg2"/>
                </a:solidFill>
              </a:rPr>
              <a:t>SPLITTER</a:t>
            </a:r>
          </a:p>
        </p:txBody>
      </p:sp>
      <p:pic>
        <p:nvPicPr>
          <p:cNvPr id="13" name="Picture 12">
            <a:extLst>
              <a:ext uri="{FF2B5EF4-FFF2-40B4-BE49-F238E27FC236}">
                <a16:creationId xmlns:a16="http://schemas.microsoft.com/office/drawing/2014/main" id="{FC1EC665-94BF-6140-9F1E-AC437D2FAA16}"/>
              </a:ext>
            </a:extLst>
          </p:cNvPr>
          <p:cNvPicPr>
            <a:picLocks noChangeAspect="1"/>
          </p:cNvPicPr>
          <p:nvPr/>
        </p:nvPicPr>
        <p:blipFill>
          <a:blip r:embed="rId2"/>
          <a:stretch>
            <a:fillRect/>
          </a:stretch>
        </p:blipFill>
        <p:spPr>
          <a:xfrm>
            <a:off x="4403726" y="3166992"/>
            <a:ext cx="573617" cy="598557"/>
          </a:xfrm>
          <a:prstGeom prst="rect">
            <a:avLst/>
          </a:prstGeom>
        </p:spPr>
      </p:pic>
      <p:pic>
        <p:nvPicPr>
          <p:cNvPr id="14" name="Picture 13">
            <a:extLst>
              <a:ext uri="{FF2B5EF4-FFF2-40B4-BE49-F238E27FC236}">
                <a16:creationId xmlns:a16="http://schemas.microsoft.com/office/drawing/2014/main" id="{D39AA2E1-2586-5944-9ADD-51F9762504B2}"/>
              </a:ext>
            </a:extLst>
          </p:cNvPr>
          <p:cNvPicPr>
            <a:picLocks noChangeAspect="1"/>
          </p:cNvPicPr>
          <p:nvPr/>
        </p:nvPicPr>
        <p:blipFill>
          <a:blip r:embed="rId2"/>
          <a:stretch>
            <a:fillRect/>
          </a:stretch>
        </p:blipFill>
        <p:spPr>
          <a:xfrm>
            <a:off x="4903921" y="3105149"/>
            <a:ext cx="381706" cy="398302"/>
          </a:xfrm>
          <a:prstGeom prst="rect">
            <a:avLst/>
          </a:prstGeom>
        </p:spPr>
      </p:pic>
      <p:pic>
        <p:nvPicPr>
          <p:cNvPr id="15" name="Picture 14">
            <a:extLst>
              <a:ext uri="{FF2B5EF4-FFF2-40B4-BE49-F238E27FC236}">
                <a16:creationId xmlns:a16="http://schemas.microsoft.com/office/drawing/2014/main" id="{A410392D-402E-9643-962A-3374FCC01613}"/>
              </a:ext>
            </a:extLst>
          </p:cNvPr>
          <p:cNvPicPr>
            <a:picLocks noChangeAspect="1"/>
          </p:cNvPicPr>
          <p:nvPr/>
        </p:nvPicPr>
        <p:blipFill>
          <a:blip r:embed="rId2"/>
          <a:stretch>
            <a:fillRect/>
          </a:stretch>
        </p:blipFill>
        <p:spPr>
          <a:xfrm>
            <a:off x="3996071" y="2856299"/>
            <a:ext cx="573617" cy="598557"/>
          </a:xfrm>
          <a:prstGeom prst="rect">
            <a:avLst/>
          </a:prstGeom>
        </p:spPr>
      </p:pic>
      <p:sp>
        <p:nvSpPr>
          <p:cNvPr id="19" name="Snip Single Corner of Rectangle 18">
            <a:extLst>
              <a:ext uri="{FF2B5EF4-FFF2-40B4-BE49-F238E27FC236}">
                <a16:creationId xmlns:a16="http://schemas.microsoft.com/office/drawing/2014/main" id="{55C88609-18EB-574A-96F1-E7D720610994}"/>
              </a:ext>
            </a:extLst>
          </p:cNvPr>
          <p:cNvSpPr/>
          <p:nvPr/>
        </p:nvSpPr>
        <p:spPr>
          <a:xfrm>
            <a:off x="6246182" y="2753469"/>
            <a:ext cx="2082800" cy="2031325"/>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68E9AED-D1F8-F14D-9AB7-CC6232FF1FD6}"/>
              </a:ext>
            </a:extLst>
          </p:cNvPr>
          <p:cNvSpPr txBox="1"/>
          <p:nvPr/>
        </p:nvSpPr>
        <p:spPr>
          <a:xfrm>
            <a:off x="1631701" y="4260697"/>
            <a:ext cx="564578" cy="307777"/>
          </a:xfrm>
          <a:prstGeom prst="rect">
            <a:avLst/>
          </a:prstGeom>
          <a:noFill/>
        </p:spPr>
        <p:txBody>
          <a:bodyPr wrap="none" rtlCol="0">
            <a:spAutoFit/>
          </a:bodyPr>
          <a:lstStyle/>
          <a:p>
            <a:r>
              <a:rPr lang="en-US">
                <a:solidFill>
                  <a:schemeClr val="bg2"/>
                </a:solidFill>
              </a:rPr>
              <a:t>NSD</a:t>
            </a:r>
          </a:p>
        </p:txBody>
      </p:sp>
      <p:sp>
        <p:nvSpPr>
          <p:cNvPr id="7" name="Rectangle 6">
            <a:extLst>
              <a:ext uri="{FF2B5EF4-FFF2-40B4-BE49-F238E27FC236}">
                <a16:creationId xmlns:a16="http://schemas.microsoft.com/office/drawing/2014/main" id="{565002A7-4EE7-A649-955B-9E6CA70F2677}"/>
              </a:ext>
            </a:extLst>
          </p:cNvPr>
          <p:cNvSpPr/>
          <p:nvPr/>
        </p:nvSpPr>
        <p:spPr>
          <a:xfrm>
            <a:off x="1074554" y="1391557"/>
            <a:ext cx="2077636" cy="2862322"/>
          </a:xfrm>
          <a:prstGeom prst="rect">
            <a:avLst/>
          </a:prstGeom>
        </p:spPr>
        <p:txBody>
          <a:bodyPr wrap="square">
            <a:spAutoFit/>
          </a:bodyPr>
          <a:lstStyle/>
          <a:p>
            <a:r>
              <a:rPr lang="en-IN" sz="900" err="1">
                <a:solidFill>
                  <a:schemeClr val="bg2"/>
                </a:solidFill>
                <a:latin typeface="Monaco" pitchFamily="2" charset="77"/>
              </a:rPr>
              <a:t>descriptor_version</a:t>
            </a:r>
            <a:r>
              <a:rPr lang="en-IN" sz="900">
                <a:solidFill>
                  <a:schemeClr val="bg2"/>
                </a:solidFill>
                <a:latin typeface="Monaco" pitchFamily="2" charset="77"/>
              </a:rPr>
              <a:t>: "1.0"</a:t>
            </a:r>
          </a:p>
          <a:p>
            <a:r>
              <a:rPr lang="en-IN" sz="900">
                <a:solidFill>
                  <a:schemeClr val="bg2"/>
                </a:solidFill>
                <a:latin typeface="Monaco" pitchFamily="2" charset="77"/>
              </a:rPr>
              <a:t>vendor: "</a:t>
            </a:r>
            <a:r>
              <a:rPr lang="en-IN" sz="900" err="1">
                <a:solidFill>
                  <a:schemeClr val="bg2"/>
                </a:solidFill>
                <a:latin typeface="Monaco" pitchFamily="2" charset="77"/>
              </a:rPr>
              <a:t>eu.sonata</a:t>
            </a:r>
            <a:r>
              <a:rPr lang="en-IN" sz="900">
                <a:solidFill>
                  <a:schemeClr val="bg2"/>
                </a:solidFill>
                <a:latin typeface="Monaco" pitchFamily="2" charset="77"/>
              </a:rPr>
              <a:t>-</a:t>
            </a:r>
            <a:r>
              <a:rPr lang="en-IN" sz="900" err="1">
                <a:solidFill>
                  <a:schemeClr val="bg2"/>
                </a:solidFill>
                <a:latin typeface="Monaco" pitchFamily="2" charset="77"/>
              </a:rPr>
              <a:t>nfv.service</a:t>
            </a:r>
            <a:r>
              <a:rPr lang="en-IN" sz="900">
                <a:solidFill>
                  <a:schemeClr val="bg2"/>
                </a:solidFill>
                <a:latin typeface="Monaco" pitchFamily="2" charset="77"/>
              </a:rPr>
              <a:t>-descriptor"</a:t>
            </a:r>
          </a:p>
          <a:p>
            <a:r>
              <a:rPr lang="en-IN" sz="900">
                <a:solidFill>
                  <a:schemeClr val="bg2"/>
                </a:solidFill>
                <a:latin typeface="Monaco" pitchFamily="2" charset="77"/>
              </a:rPr>
              <a:t>name: "sonata-demo-</a:t>
            </a:r>
            <a:r>
              <a:rPr lang="en-IN" sz="900" err="1">
                <a:solidFill>
                  <a:schemeClr val="bg2"/>
                </a:solidFill>
                <a:latin typeface="Monaco" pitchFamily="2" charset="77"/>
              </a:rPr>
              <a:t>vtc</a:t>
            </a:r>
            <a:r>
              <a:rPr lang="en-IN" sz="900">
                <a:solidFill>
                  <a:schemeClr val="bg2"/>
                </a:solidFill>
                <a:latin typeface="Monaco" pitchFamily="2" charset="77"/>
              </a:rPr>
              <a:t>"</a:t>
            </a:r>
          </a:p>
          <a:p>
            <a:r>
              <a:rPr lang="en-IN" sz="900">
                <a:solidFill>
                  <a:schemeClr val="bg2"/>
                </a:solidFill>
                <a:latin typeface="Monaco" pitchFamily="2" charset="77"/>
              </a:rPr>
              <a:t>version: "0.1"</a:t>
            </a:r>
          </a:p>
          <a:p>
            <a:r>
              <a:rPr lang="en-IN" sz="900">
                <a:solidFill>
                  <a:schemeClr val="bg2"/>
                </a:solidFill>
                <a:latin typeface="Monaco" pitchFamily="2" charset="77"/>
              </a:rPr>
              <a:t>​</a:t>
            </a:r>
          </a:p>
          <a:p>
            <a:r>
              <a:rPr lang="en-IN" sz="900" err="1">
                <a:solidFill>
                  <a:schemeClr val="bg2"/>
                </a:solidFill>
                <a:latin typeface="Monaco" pitchFamily="2" charset="77"/>
              </a:rPr>
              <a:t>network_functions</a:t>
            </a:r>
            <a:r>
              <a:rPr lang="en-IN" sz="900">
                <a:solidFill>
                  <a:schemeClr val="bg2"/>
                </a:solidFill>
                <a:latin typeface="Monaco" pitchFamily="2" charset="77"/>
              </a:rPr>
              <a:t>:</a:t>
            </a:r>
          </a:p>
          <a:p>
            <a:r>
              <a:rPr lang="en-IN" sz="900" b="1">
                <a:solidFill>
                  <a:schemeClr val="tx1"/>
                </a:solidFill>
                <a:latin typeface="Monaco" pitchFamily="2" charset="77"/>
              </a:rPr>
              <a:t>- </a:t>
            </a:r>
            <a:r>
              <a:rPr lang="en-IN" sz="900" b="1" err="1">
                <a:solidFill>
                  <a:schemeClr val="tx1"/>
                </a:solidFill>
                <a:latin typeface="Monaco" pitchFamily="2" charset="77"/>
              </a:rPr>
              <a:t>vnf_id</a:t>
            </a:r>
            <a:r>
              <a:rPr lang="en-IN" sz="900" b="1">
                <a:solidFill>
                  <a:schemeClr val="tx1"/>
                </a:solidFill>
                <a:latin typeface="Monaco" pitchFamily="2" charset="77"/>
              </a:rPr>
              <a:t>: "</a:t>
            </a:r>
            <a:r>
              <a:rPr lang="en-IN" sz="900" b="1" err="1">
                <a:solidFill>
                  <a:schemeClr val="tx1"/>
                </a:solidFill>
                <a:latin typeface="Monaco" pitchFamily="2" charset="77"/>
              </a:rPr>
              <a:t>vnf_vtc</a:t>
            </a:r>
            <a:r>
              <a:rPr lang="en-IN" sz="900" b="1">
                <a:solidFill>
                  <a:schemeClr val="tx1"/>
                </a:solidFill>
                <a:latin typeface="Monaco" pitchFamily="2" charset="77"/>
              </a:rPr>
              <a:t>"</a:t>
            </a:r>
          </a:p>
          <a:p>
            <a:r>
              <a:rPr lang="en-IN" sz="900" b="1" err="1">
                <a:solidFill>
                  <a:schemeClr val="tx1"/>
                </a:solidFill>
                <a:latin typeface="Monaco" pitchFamily="2" charset="77"/>
              </a:rPr>
              <a:t>vnf_vendor</a:t>
            </a:r>
            <a:r>
              <a:rPr lang="en-IN" sz="900" b="1">
                <a:solidFill>
                  <a:schemeClr val="tx1"/>
                </a:solidFill>
                <a:latin typeface="Monaco" pitchFamily="2" charset="77"/>
              </a:rPr>
              <a:t>: "</a:t>
            </a:r>
            <a:r>
              <a:rPr lang="en-IN" sz="900" b="1" err="1">
                <a:solidFill>
                  <a:schemeClr val="tx1"/>
                </a:solidFill>
                <a:latin typeface="Monaco" pitchFamily="2" charset="77"/>
              </a:rPr>
              <a:t>eu.sonata-nfv</a:t>
            </a:r>
            <a:r>
              <a:rPr lang="en-IN" sz="900" b="1">
                <a:solidFill>
                  <a:schemeClr val="tx1"/>
                </a:solidFill>
                <a:latin typeface="Monaco" pitchFamily="2" charset="77"/>
              </a:rPr>
              <a:t>"</a:t>
            </a:r>
          </a:p>
          <a:p>
            <a:r>
              <a:rPr lang="en-IN" sz="900" b="1" err="1">
                <a:solidFill>
                  <a:schemeClr val="tx1"/>
                </a:solidFill>
                <a:latin typeface="Monaco" pitchFamily="2" charset="77"/>
              </a:rPr>
              <a:t>vnf_name</a:t>
            </a:r>
            <a:r>
              <a:rPr lang="en-IN" sz="900" b="1">
                <a:solidFill>
                  <a:schemeClr val="tx1"/>
                </a:solidFill>
                <a:latin typeface="Monaco" pitchFamily="2" charset="77"/>
              </a:rPr>
              <a:t>: "</a:t>
            </a:r>
            <a:r>
              <a:rPr lang="en-IN" sz="900" b="1" err="1">
                <a:solidFill>
                  <a:schemeClr val="tx1"/>
                </a:solidFill>
                <a:latin typeface="Monaco" pitchFamily="2" charset="77"/>
              </a:rPr>
              <a:t>vtc-vnf</a:t>
            </a:r>
            <a:r>
              <a:rPr lang="en-IN" sz="900" b="1">
                <a:solidFill>
                  <a:schemeClr val="tx1"/>
                </a:solidFill>
                <a:latin typeface="Monaco" pitchFamily="2" charset="77"/>
              </a:rPr>
              <a:t>"</a:t>
            </a:r>
          </a:p>
          <a:p>
            <a:r>
              <a:rPr lang="en-IN" sz="900" b="1" err="1">
                <a:solidFill>
                  <a:schemeClr val="tx1"/>
                </a:solidFill>
                <a:latin typeface="Monaco" pitchFamily="2" charset="77"/>
              </a:rPr>
              <a:t>vnf_version</a:t>
            </a:r>
            <a:r>
              <a:rPr lang="en-IN" sz="900" b="1">
                <a:solidFill>
                  <a:schemeClr val="tx1"/>
                </a:solidFill>
                <a:latin typeface="Monaco" pitchFamily="2" charset="77"/>
              </a:rPr>
              <a:t>: "0.1"</a:t>
            </a:r>
          </a:p>
          <a:p>
            <a:r>
              <a:rPr lang="en-IN" sz="900" b="1">
                <a:solidFill>
                  <a:schemeClr val="tx1"/>
                </a:solidFill>
                <a:latin typeface="Monaco" pitchFamily="2" charset="77"/>
              </a:rPr>
              <a:t>- </a:t>
            </a:r>
            <a:r>
              <a:rPr lang="en-IN" sz="900" b="1" err="1">
                <a:solidFill>
                  <a:schemeClr val="tx1"/>
                </a:solidFill>
                <a:latin typeface="Monaco" pitchFamily="2" charset="77"/>
              </a:rPr>
              <a:t>vnf_id</a:t>
            </a:r>
            <a:r>
              <a:rPr lang="en-IN" sz="900" b="1">
                <a:solidFill>
                  <a:schemeClr val="tx1"/>
                </a:solidFill>
                <a:latin typeface="Monaco" pitchFamily="2" charset="77"/>
              </a:rPr>
              <a:t>: "</a:t>
            </a:r>
            <a:r>
              <a:rPr lang="en-IN" sz="900" b="1" err="1">
                <a:solidFill>
                  <a:schemeClr val="tx1"/>
                </a:solidFill>
                <a:latin typeface="Monaco" pitchFamily="2" charset="77"/>
              </a:rPr>
              <a:t>vnf_firewall</a:t>
            </a:r>
            <a:r>
              <a:rPr lang="en-IN" sz="900" b="1">
                <a:solidFill>
                  <a:schemeClr val="tx1"/>
                </a:solidFill>
                <a:latin typeface="Monaco" pitchFamily="2" charset="77"/>
              </a:rPr>
              <a:t>"</a:t>
            </a:r>
          </a:p>
          <a:p>
            <a:r>
              <a:rPr lang="en-IN" sz="900" b="1" err="1">
                <a:solidFill>
                  <a:schemeClr val="tx1"/>
                </a:solidFill>
                <a:latin typeface="Monaco" pitchFamily="2" charset="77"/>
              </a:rPr>
              <a:t>vnf_vendor</a:t>
            </a:r>
            <a:r>
              <a:rPr lang="en-IN" sz="900" b="1">
                <a:solidFill>
                  <a:schemeClr val="tx1"/>
                </a:solidFill>
                <a:latin typeface="Monaco" pitchFamily="2" charset="77"/>
              </a:rPr>
              <a:t>: "</a:t>
            </a:r>
            <a:r>
              <a:rPr lang="en-IN" sz="900" b="1" err="1">
                <a:solidFill>
                  <a:schemeClr val="tx1"/>
                </a:solidFill>
                <a:latin typeface="Monaco" pitchFamily="2" charset="77"/>
              </a:rPr>
              <a:t>eu.sonata-nfv</a:t>
            </a:r>
            <a:r>
              <a:rPr lang="en-IN" sz="900" b="1">
                <a:solidFill>
                  <a:schemeClr val="tx1"/>
                </a:solidFill>
                <a:latin typeface="Monaco" pitchFamily="2" charset="77"/>
              </a:rPr>
              <a:t>"</a:t>
            </a:r>
          </a:p>
          <a:p>
            <a:r>
              <a:rPr lang="en-IN" sz="900" b="1" err="1">
                <a:solidFill>
                  <a:schemeClr val="tx1"/>
                </a:solidFill>
                <a:latin typeface="Monaco" pitchFamily="2" charset="77"/>
              </a:rPr>
              <a:t>vnf_name</a:t>
            </a:r>
            <a:r>
              <a:rPr lang="en-IN" sz="900" b="1">
                <a:solidFill>
                  <a:schemeClr val="tx1"/>
                </a:solidFill>
                <a:latin typeface="Monaco" pitchFamily="2" charset="77"/>
              </a:rPr>
              <a:t>: "firewall-</a:t>
            </a:r>
            <a:r>
              <a:rPr lang="en-IN" sz="900" b="1" err="1">
                <a:solidFill>
                  <a:schemeClr val="tx1"/>
                </a:solidFill>
                <a:latin typeface="Monaco" pitchFamily="2" charset="77"/>
              </a:rPr>
              <a:t>vnf</a:t>
            </a:r>
            <a:r>
              <a:rPr lang="en-IN" sz="900" b="1">
                <a:solidFill>
                  <a:schemeClr val="tx1"/>
                </a:solidFill>
                <a:latin typeface="Monaco" pitchFamily="2" charset="77"/>
              </a:rPr>
              <a:t>"</a:t>
            </a:r>
          </a:p>
          <a:p>
            <a:r>
              <a:rPr lang="en-IN" sz="900" b="1" err="1">
                <a:solidFill>
                  <a:schemeClr val="tx1"/>
                </a:solidFill>
                <a:latin typeface="Monaco" pitchFamily="2" charset="77"/>
              </a:rPr>
              <a:t>vnf_version</a:t>
            </a:r>
            <a:r>
              <a:rPr lang="en-IN" sz="900" b="1">
                <a:solidFill>
                  <a:schemeClr val="tx1"/>
                </a:solidFill>
                <a:latin typeface="Monaco" pitchFamily="2" charset="77"/>
              </a:rPr>
              <a:t>: "0.1”</a:t>
            </a:r>
          </a:p>
          <a:p>
            <a:pPr algn="ctr"/>
            <a:r>
              <a:rPr lang="en-IN" sz="900" b="1">
                <a:solidFill>
                  <a:schemeClr val="tx1"/>
                </a:solidFill>
                <a:latin typeface="Monaco" pitchFamily="2" charset="77"/>
              </a:rPr>
              <a:t>:</a:t>
            </a:r>
          </a:p>
          <a:p>
            <a:pPr algn="ctr"/>
            <a:r>
              <a:rPr lang="en-IN" sz="900" b="1">
                <a:solidFill>
                  <a:schemeClr val="tx1"/>
                </a:solidFill>
                <a:latin typeface="Monaco" pitchFamily="2" charset="77"/>
              </a:rPr>
              <a:t>:</a:t>
            </a:r>
          </a:p>
          <a:p>
            <a:pPr algn="ctr"/>
            <a:r>
              <a:rPr lang="en-IN" sz="900" b="1">
                <a:solidFill>
                  <a:schemeClr val="tx1"/>
                </a:solidFill>
                <a:latin typeface="Monaco" pitchFamily="2" charset="77"/>
              </a:rPr>
              <a:t>:</a:t>
            </a:r>
          </a:p>
          <a:p>
            <a:endParaRPr lang="en-IN" sz="900">
              <a:solidFill>
                <a:srgbClr val="221199"/>
              </a:solidFill>
              <a:latin typeface="Monaco" pitchFamily="2" charset="77"/>
            </a:endParaRPr>
          </a:p>
          <a:p>
            <a:endParaRPr lang="en-IN" sz="900">
              <a:solidFill>
                <a:srgbClr val="1D1C1D"/>
              </a:solidFill>
              <a:latin typeface="Monaco" pitchFamily="2" charset="77"/>
            </a:endParaRPr>
          </a:p>
        </p:txBody>
      </p:sp>
      <p:sp>
        <p:nvSpPr>
          <p:cNvPr id="9" name="Rectangle 8">
            <a:extLst>
              <a:ext uri="{FF2B5EF4-FFF2-40B4-BE49-F238E27FC236}">
                <a16:creationId xmlns:a16="http://schemas.microsoft.com/office/drawing/2014/main" id="{1866EC39-58D5-FF4F-B133-8E7915F40539}"/>
              </a:ext>
            </a:extLst>
          </p:cNvPr>
          <p:cNvSpPr/>
          <p:nvPr/>
        </p:nvSpPr>
        <p:spPr>
          <a:xfrm>
            <a:off x="6224059" y="569630"/>
            <a:ext cx="2096465" cy="1892826"/>
          </a:xfrm>
          <a:prstGeom prst="rect">
            <a:avLst/>
          </a:prstGeom>
        </p:spPr>
        <p:txBody>
          <a:bodyPr wrap="square">
            <a:spAutoFit/>
          </a:bodyPr>
          <a:lstStyle/>
          <a:p>
            <a:r>
              <a:rPr lang="en-IN" sz="900" err="1">
                <a:solidFill>
                  <a:schemeClr val="bg2"/>
                </a:solidFill>
                <a:latin typeface="Monaco" pitchFamily="2" charset="77"/>
              </a:rPr>
              <a:t>descriptor_version</a:t>
            </a:r>
            <a:r>
              <a:rPr lang="en-IN" sz="900">
                <a:solidFill>
                  <a:schemeClr val="bg2"/>
                </a:solidFill>
                <a:latin typeface="Monaco" pitchFamily="2" charset="77"/>
              </a:rPr>
              <a:t>: "1.0"</a:t>
            </a:r>
          </a:p>
          <a:p>
            <a:r>
              <a:rPr lang="en-IN" sz="900">
                <a:solidFill>
                  <a:schemeClr val="bg2"/>
                </a:solidFill>
                <a:latin typeface="Monaco" pitchFamily="2" charset="77"/>
              </a:rPr>
              <a:t>vendor: "</a:t>
            </a:r>
            <a:r>
              <a:rPr lang="en-IN" sz="900" err="1">
                <a:solidFill>
                  <a:schemeClr val="bg2"/>
                </a:solidFill>
                <a:latin typeface="Monaco" pitchFamily="2" charset="77"/>
              </a:rPr>
              <a:t>eu.sonata</a:t>
            </a:r>
            <a:r>
              <a:rPr lang="en-IN" sz="900">
                <a:solidFill>
                  <a:schemeClr val="bg2"/>
                </a:solidFill>
                <a:latin typeface="Monaco" pitchFamily="2" charset="77"/>
              </a:rPr>
              <a:t>-</a:t>
            </a:r>
            <a:r>
              <a:rPr lang="en-IN" sz="900" err="1">
                <a:solidFill>
                  <a:schemeClr val="bg2"/>
                </a:solidFill>
                <a:latin typeface="Monaco" pitchFamily="2" charset="77"/>
              </a:rPr>
              <a:t>nfv.service</a:t>
            </a:r>
            <a:r>
              <a:rPr lang="en-IN" sz="900">
                <a:solidFill>
                  <a:schemeClr val="bg2"/>
                </a:solidFill>
                <a:latin typeface="Monaco" pitchFamily="2" charset="77"/>
              </a:rPr>
              <a:t>-descriptor"</a:t>
            </a:r>
          </a:p>
          <a:p>
            <a:r>
              <a:rPr lang="en-IN" sz="900">
                <a:solidFill>
                  <a:schemeClr val="bg2"/>
                </a:solidFill>
                <a:latin typeface="Monaco" pitchFamily="2" charset="77"/>
              </a:rPr>
              <a:t>name: "sonata-demo-</a:t>
            </a:r>
            <a:r>
              <a:rPr lang="en-IN" sz="900" err="1">
                <a:solidFill>
                  <a:schemeClr val="bg2"/>
                </a:solidFill>
                <a:latin typeface="Monaco" pitchFamily="2" charset="77"/>
              </a:rPr>
              <a:t>vtc</a:t>
            </a:r>
            <a:r>
              <a:rPr lang="en-IN" sz="900">
                <a:solidFill>
                  <a:schemeClr val="bg2"/>
                </a:solidFill>
                <a:latin typeface="Monaco" pitchFamily="2" charset="77"/>
              </a:rPr>
              <a:t>"</a:t>
            </a:r>
          </a:p>
          <a:p>
            <a:r>
              <a:rPr lang="en-IN" sz="900">
                <a:solidFill>
                  <a:schemeClr val="bg2"/>
                </a:solidFill>
                <a:latin typeface="Monaco" pitchFamily="2" charset="77"/>
              </a:rPr>
              <a:t>version: "0.1"</a:t>
            </a:r>
          </a:p>
          <a:p>
            <a:r>
              <a:rPr lang="en-IN" sz="900">
                <a:solidFill>
                  <a:schemeClr val="bg2"/>
                </a:solidFill>
                <a:latin typeface="Monaco" pitchFamily="2" charset="77"/>
              </a:rPr>
              <a:t>​</a:t>
            </a:r>
          </a:p>
          <a:p>
            <a:r>
              <a:rPr lang="en-IN" sz="900" err="1">
                <a:solidFill>
                  <a:schemeClr val="bg2"/>
                </a:solidFill>
                <a:latin typeface="Monaco" pitchFamily="2" charset="77"/>
              </a:rPr>
              <a:t>network_functions</a:t>
            </a:r>
            <a:r>
              <a:rPr lang="en-IN" sz="900">
                <a:solidFill>
                  <a:schemeClr val="bg2"/>
                </a:solidFill>
                <a:latin typeface="Monaco" pitchFamily="2" charset="77"/>
              </a:rPr>
              <a:t>:</a:t>
            </a:r>
          </a:p>
          <a:p>
            <a:r>
              <a:rPr lang="en-IN" sz="900" b="1">
                <a:solidFill>
                  <a:schemeClr val="tx1"/>
                </a:solidFill>
                <a:latin typeface="Monaco" pitchFamily="2" charset="77"/>
              </a:rPr>
              <a:t>- </a:t>
            </a:r>
            <a:r>
              <a:rPr lang="en-IN" sz="900" b="1" err="1">
                <a:solidFill>
                  <a:schemeClr val="tx1"/>
                </a:solidFill>
                <a:latin typeface="Monaco" pitchFamily="2" charset="77"/>
              </a:rPr>
              <a:t>vnf_id</a:t>
            </a:r>
            <a:r>
              <a:rPr lang="en-IN" sz="900" b="1">
                <a:solidFill>
                  <a:schemeClr val="tx1"/>
                </a:solidFill>
                <a:latin typeface="Monaco" pitchFamily="2" charset="77"/>
              </a:rPr>
              <a:t>: "</a:t>
            </a:r>
            <a:r>
              <a:rPr lang="en-IN" sz="900" b="1" err="1">
                <a:solidFill>
                  <a:schemeClr val="tx1"/>
                </a:solidFill>
                <a:latin typeface="Monaco" pitchFamily="2" charset="77"/>
              </a:rPr>
              <a:t>vnf_vtc</a:t>
            </a:r>
            <a:r>
              <a:rPr lang="en-IN" sz="900" b="1">
                <a:solidFill>
                  <a:schemeClr val="tx1"/>
                </a:solidFill>
                <a:latin typeface="Monaco" pitchFamily="2" charset="77"/>
              </a:rPr>
              <a:t>"</a:t>
            </a:r>
          </a:p>
          <a:p>
            <a:r>
              <a:rPr lang="en-IN" sz="900" b="1" err="1">
                <a:solidFill>
                  <a:schemeClr val="tx1"/>
                </a:solidFill>
                <a:latin typeface="Monaco" pitchFamily="2" charset="77"/>
              </a:rPr>
              <a:t>vnf_vendor</a:t>
            </a:r>
            <a:r>
              <a:rPr lang="en-IN" sz="900" b="1">
                <a:solidFill>
                  <a:schemeClr val="tx1"/>
                </a:solidFill>
                <a:latin typeface="Monaco" pitchFamily="2" charset="77"/>
              </a:rPr>
              <a:t>: "</a:t>
            </a:r>
            <a:r>
              <a:rPr lang="en-IN" sz="900" b="1" err="1">
                <a:solidFill>
                  <a:schemeClr val="tx1"/>
                </a:solidFill>
                <a:latin typeface="Monaco" pitchFamily="2" charset="77"/>
              </a:rPr>
              <a:t>eu.sonata-nfv</a:t>
            </a:r>
            <a:r>
              <a:rPr lang="en-IN" sz="900" b="1">
                <a:solidFill>
                  <a:schemeClr val="tx1"/>
                </a:solidFill>
                <a:latin typeface="Monaco" pitchFamily="2" charset="77"/>
              </a:rPr>
              <a:t>"</a:t>
            </a:r>
          </a:p>
          <a:p>
            <a:r>
              <a:rPr lang="en-IN" sz="900" b="1" err="1">
                <a:solidFill>
                  <a:schemeClr val="tx1"/>
                </a:solidFill>
                <a:latin typeface="Monaco" pitchFamily="2" charset="77"/>
              </a:rPr>
              <a:t>vnf_name</a:t>
            </a:r>
            <a:r>
              <a:rPr lang="en-IN" sz="900" b="1">
                <a:solidFill>
                  <a:schemeClr val="tx1"/>
                </a:solidFill>
                <a:latin typeface="Monaco" pitchFamily="2" charset="77"/>
              </a:rPr>
              <a:t>: "</a:t>
            </a:r>
            <a:r>
              <a:rPr lang="en-IN" sz="900" b="1" err="1">
                <a:solidFill>
                  <a:schemeClr val="tx1"/>
                </a:solidFill>
                <a:latin typeface="Monaco" pitchFamily="2" charset="77"/>
              </a:rPr>
              <a:t>vtc-vnf</a:t>
            </a:r>
            <a:r>
              <a:rPr lang="en-IN" sz="900" b="1">
                <a:solidFill>
                  <a:schemeClr val="tx1"/>
                </a:solidFill>
                <a:latin typeface="Monaco" pitchFamily="2" charset="77"/>
              </a:rPr>
              <a:t>"</a:t>
            </a:r>
          </a:p>
          <a:p>
            <a:r>
              <a:rPr lang="en-IN" sz="900" b="1" err="1">
                <a:solidFill>
                  <a:schemeClr val="tx1"/>
                </a:solidFill>
                <a:latin typeface="Monaco" pitchFamily="2" charset="77"/>
              </a:rPr>
              <a:t>vnf_version</a:t>
            </a:r>
            <a:r>
              <a:rPr lang="en-IN" sz="900" b="1">
                <a:solidFill>
                  <a:schemeClr val="tx1"/>
                </a:solidFill>
                <a:latin typeface="Monaco" pitchFamily="2" charset="77"/>
              </a:rPr>
              <a:t>: "0.1”</a:t>
            </a:r>
          </a:p>
          <a:p>
            <a:pPr algn="ctr"/>
            <a:r>
              <a:rPr lang="en-IN" sz="900" b="1">
                <a:solidFill>
                  <a:schemeClr val="tx1"/>
                </a:solidFill>
                <a:latin typeface="Monaco" pitchFamily="2" charset="77"/>
              </a:rPr>
              <a:t>:</a:t>
            </a:r>
          </a:p>
          <a:p>
            <a:pPr algn="ctr"/>
            <a:r>
              <a:rPr lang="en-IN" sz="900" b="1">
                <a:solidFill>
                  <a:schemeClr val="tx1"/>
                </a:solidFill>
                <a:latin typeface="Monaco" pitchFamily="2" charset="77"/>
              </a:rPr>
              <a:t>:</a:t>
            </a:r>
          </a:p>
        </p:txBody>
      </p:sp>
      <p:sp>
        <p:nvSpPr>
          <p:cNvPr id="21" name="Rectangle 20">
            <a:extLst>
              <a:ext uri="{FF2B5EF4-FFF2-40B4-BE49-F238E27FC236}">
                <a16:creationId xmlns:a16="http://schemas.microsoft.com/office/drawing/2014/main" id="{C4DE2696-57B9-CF4C-8B95-5694BF3439F2}"/>
              </a:ext>
            </a:extLst>
          </p:cNvPr>
          <p:cNvSpPr/>
          <p:nvPr/>
        </p:nvSpPr>
        <p:spPr>
          <a:xfrm>
            <a:off x="6218355" y="2733062"/>
            <a:ext cx="1982476" cy="2031325"/>
          </a:xfrm>
          <a:prstGeom prst="rect">
            <a:avLst/>
          </a:prstGeom>
        </p:spPr>
        <p:txBody>
          <a:bodyPr wrap="square">
            <a:spAutoFit/>
          </a:bodyPr>
          <a:lstStyle/>
          <a:p>
            <a:r>
              <a:rPr lang="en-IN" sz="900" err="1">
                <a:solidFill>
                  <a:schemeClr val="bg2"/>
                </a:solidFill>
                <a:latin typeface="Monaco" pitchFamily="2" charset="77"/>
              </a:rPr>
              <a:t>descriptor_version</a:t>
            </a:r>
            <a:r>
              <a:rPr lang="en-IN" sz="900">
                <a:solidFill>
                  <a:schemeClr val="bg2"/>
                </a:solidFill>
                <a:latin typeface="Monaco" pitchFamily="2" charset="77"/>
              </a:rPr>
              <a:t>: "1.0"</a:t>
            </a:r>
          </a:p>
          <a:p>
            <a:r>
              <a:rPr lang="en-IN" sz="900">
                <a:solidFill>
                  <a:schemeClr val="bg2"/>
                </a:solidFill>
                <a:latin typeface="Monaco" pitchFamily="2" charset="77"/>
              </a:rPr>
              <a:t>vendor: "</a:t>
            </a:r>
            <a:r>
              <a:rPr lang="en-IN" sz="900" err="1">
                <a:solidFill>
                  <a:schemeClr val="bg2"/>
                </a:solidFill>
                <a:latin typeface="Monaco" pitchFamily="2" charset="77"/>
              </a:rPr>
              <a:t>eu.sonata</a:t>
            </a:r>
            <a:r>
              <a:rPr lang="en-IN" sz="900">
                <a:solidFill>
                  <a:schemeClr val="bg2"/>
                </a:solidFill>
                <a:latin typeface="Monaco" pitchFamily="2" charset="77"/>
              </a:rPr>
              <a:t>-</a:t>
            </a:r>
            <a:r>
              <a:rPr lang="en-IN" sz="900" err="1">
                <a:solidFill>
                  <a:schemeClr val="bg2"/>
                </a:solidFill>
                <a:latin typeface="Monaco" pitchFamily="2" charset="77"/>
              </a:rPr>
              <a:t>nfv.service</a:t>
            </a:r>
            <a:r>
              <a:rPr lang="en-IN" sz="900">
                <a:solidFill>
                  <a:schemeClr val="bg2"/>
                </a:solidFill>
                <a:latin typeface="Monaco" pitchFamily="2" charset="77"/>
              </a:rPr>
              <a:t>-descriptor"</a:t>
            </a:r>
          </a:p>
          <a:p>
            <a:r>
              <a:rPr lang="en-IN" sz="900">
                <a:solidFill>
                  <a:schemeClr val="bg2"/>
                </a:solidFill>
                <a:latin typeface="Monaco" pitchFamily="2" charset="77"/>
              </a:rPr>
              <a:t>name: "sonata-demo-</a:t>
            </a:r>
            <a:r>
              <a:rPr lang="en-IN" sz="900" err="1">
                <a:solidFill>
                  <a:schemeClr val="bg2"/>
                </a:solidFill>
                <a:latin typeface="Monaco" pitchFamily="2" charset="77"/>
              </a:rPr>
              <a:t>vtc</a:t>
            </a:r>
            <a:r>
              <a:rPr lang="en-IN" sz="900">
                <a:solidFill>
                  <a:schemeClr val="bg2"/>
                </a:solidFill>
                <a:latin typeface="Monaco" pitchFamily="2" charset="77"/>
              </a:rPr>
              <a:t>"</a:t>
            </a:r>
          </a:p>
          <a:p>
            <a:r>
              <a:rPr lang="en-IN" sz="900">
                <a:solidFill>
                  <a:schemeClr val="bg2"/>
                </a:solidFill>
                <a:latin typeface="Monaco" pitchFamily="2" charset="77"/>
              </a:rPr>
              <a:t>version: "0.1"</a:t>
            </a:r>
          </a:p>
          <a:p>
            <a:r>
              <a:rPr lang="en-IN" sz="900">
                <a:solidFill>
                  <a:schemeClr val="bg2"/>
                </a:solidFill>
                <a:latin typeface="Monaco" pitchFamily="2" charset="77"/>
              </a:rPr>
              <a:t>​</a:t>
            </a:r>
          </a:p>
          <a:p>
            <a:r>
              <a:rPr lang="en-IN" sz="900" err="1">
                <a:solidFill>
                  <a:schemeClr val="bg2"/>
                </a:solidFill>
                <a:latin typeface="Monaco" pitchFamily="2" charset="77"/>
              </a:rPr>
              <a:t>network_functions</a:t>
            </a:r>
            <a:r>
              <a:rPr lang="en-IN" sz="900">
                <a:solidFill>
                  <a:schemeClr val="bg2"/>
                </a:solidFill>
                <a:latin typeface="Monaco" pitchFamily="2" charset="77"/>
              </a:rPr>
              <a:t>:</a:t>
            </a:r>
          </a:p>
          <a:p>
            <a:r>
              <a:rPr lang="en-IN" sz="900" b="1">
                <a:solidFill>
                  <a:schemeClr val="tx1"/>
                </a:solidFill>
                <a:latin typeface="Monaco" pitchFamily="2" charset="77"/>
              </a:rPr>
              <a:t>- </a:t>
            </a:r>
            <a:r>
              <a:rPr lang="en-IN" sz="900" b="1" err="1">
                <a:solidFill>
                  <a:schemeClr val="tx1"/>
                </a:solidFill>
                <a:latin typeface="Monaco" pitchFamily="2" charset="77"/>
              </a:rPr>
              <a:t>vnf_id</a:t>
            </a:r>
            <a:r>
              <a:rPr lang="en-IN" sz="900" b="1">
                <a:solidFill>
                  <a:schemeClr val="tx1"/>
                </a:solidFill>
                <a:latin typeface="Monaco" pitchFamily="2" charset="77"/>
              </a:rPr>
              <a:t>: "</a:t>
            </a:r>
            <a:r>
              <a:rPr lang="en-IN" sz="900" b="1" err="1">
                <a:solidFill>
                  <a:schemeClr val="tx1"/>
                </a:solidFill>
                <a:latin typeface="Monaco" pitchFamily="2" charset="77"/>
              </a:rPr>
              <a:t>vnf_firewall</a:t>
            </a:r>
            <a:r>
              <a:rPr lang="en-IN" sz="900" b="1">
                <a:solidFill>
                  <a:schemeClr val="tx1"/>
                </a:solidFill>
                <a:latin typeface="Monaco" pitchFamily="2" charset="77"/>
              </a:rPr>
              <a:t>"</a:t>
            </a:r>
          </a:p>
          <a:p>
            <a:r>
              <a:rPr lang="en-IN" sz="900" b="1" err="1">
                <a:solidFill>
                  <a:schemeClr val="tx1"/>
                </a:solidFill>
                <a:latin typeface="Monaco" pitchFamily="2" charset="77"/>
              </a:rPr>
              <a:t>vnf_vendor</a:t>
            </a:r>
            <a:r>
              <a:rPr lang="en-IN" sz="900" b="1">
                <a:solidFill>
                  <a:schemeClr val="tx1"/>
                </a:solidFill>
                <a:latin typeface="Monaco" pitchFamily="2" charset="77"/>
              </a:rPr>
              <a:t>: "</a:t>
            </a:r>
            <a:r>
              <a:rPr lang="en-IN" sz="900" b="1" err="1">
                <a:solidFill>
                  <a:schemeClr val="tx1"/>
                </a:solidFill>
                <a:latin typeface="Monaco" pitchFamily="2" charset="77"/>
              </a:rPr>
              <a:t>eu.sonata-nfv</a:t>
            </a:r>
            <a:r>
              <a:rPr lang="en-IN" sz="900" b="1">
                <a:solidFill>
                  <a:schemeClr val="tx1"/>
                </a:solidFill>
                <a:latin typeface="Monaco" pitchFamily="2" charset="77"/>
              </a:rPr>
              <a:t>"</a:t>
            </a:r>
          </a:p>
          <a:p>
            <a:r>
              <a:rPr lang="en-IN" sz="900" b="1" err="1">
                <a:solidFill>
                  <a:schemeClr val="tx1"/>
                </a:solidFill>
                <a:latin typeface="Monaco" pitchFamily="2" charset="77"/>
              </a:rPr>
              <a:t>vnf_name</a:t>
            </a:r>
            <a:r>
              <a:rPr lang="en-IN" sz="900" b="1">
                <a:solidFill>
                  <a:schemeClr val="tx1"/>
                </a:solidFill>
                <a:latin typeface="Monaco" pitchFamily="2" charset="77"/>
              </a:rPr>
              <a:t>: "firewall-</a:t>
            </a:r>
            <a:r>
              <a:rPr lang="en-IN" sz="900" b="1" err="1">
                <a:solidFill>
                  <a:schemeClr val="tx1"/>
                </a:solidFill>
                <a:latin typeface="Monaco" pitchFamily="2" charset="77"/>
              </a:rPr>
              <a:t>vnf</a:t>
            </a:r>
            <a:r>
              <a:rPr lang="en-IN" sz="900" b="1">
                <a:solidFill>
                  <a:schemeClr val="tx1"/>
                </a:solidFill>
                <a:latin typeface="Monaco" pitchFamily="2" charset="77"/>
              </a:rPr>
              <a:t>"</a:t>
            </a:r>
          </a:p>
          <a:p>
            <a:r>
              <a:rPr lang="en-IN" sz="900" b="1" err="1">
                <a:solidFill>
                  <a:schemeClr val="tx1"/>
                </a:solidFill>
                <a:latin typeface="Monaco" pitchFamily="2" charset="77"/>
              </a:rPr>
              <a:t>vnf_version</a:t>
            </a:r>
            <a:r>
              <a:rPr lang="en-IN" sz="900" b="1">
                <a:solidFill>
                  <a:schemeClr val="tx1"/>
                </a:solidFill>
                <a:latin typeface="Monaco" pitchFamily="2" charset="77"/>
              </a:rPr>
              <a:t>: "0.1”</a:t>
            </a:r>
          </a:p>
          <a:p>
            <a:pPr algn="ctr"/>
            <a:r>
              <a:rPr lang="en-IN" sz="900" b="1">
                <a:solidFill>
                  <a:schemeClr val="tx1"/>
                </a:solidFill>
                <a:latin typeface="Monaco" pitchFamily="2" charset="77"/>
              </a:rPr>
              <a:t>:</a:t>
            </a:r>
          </a:p>
          <a:p>
            <a:pPr algn="ctr"/>
            <a:r>
              <a:rPr lang="en-IN" sz="900" b="1">
                <a:solidFill>
                  <a:schemeClr val="tx1"/>
                </a:solidFill>
                <a:latin typeface="Monaco" pitchFamily="2" charset="77"/>
              </a:rPr>
              <a:t>:</a:t>
            </a:r>
          </a:p>
        </p:txBody>
      </p:sp>
      <p:sp>
        <p:nvSpPr>
          <p:cNvPr id="22" name="TextBox 21">
            <a:extLst>
              <a:ext uri="{FF2B5EF4-FFF2-40B4-BE49-F238E27FC236}">
                <a16:creationId xmlns:a16="http://schemas.microsoft.com/office/drawing/2014/main" id="{CC4AE825-5254-5842-A8EC-D4C16B3D410F}"/>
              </a:ext>
            </a:extLst>
          </p:cNvPr>
          <p:cNvSpPr txBox="1"/>
          <p:nvPr/>
        </p:nvSpPr>
        <p:spPr>
          <a:xfrm>
            <a:off x="6609688" y="2482863"/>
            <a:ext cx="654346" cy="307777"/>
          </a:xfrm>
          <a:prstGeom prst="rect">
            <a:avLst/>
          </a:prstGeom>
          <a:noFill/>
        </p:spPr>
        <p:txBody>
          <a:bodyPr wrap="none" rtlCol="0">
            <a:spAutoFit/>
          </a:bodyPr>
          <a:lstStyle/>
          <a:p>
            <a:r>
              <a:rPr lang="en-US">
                <a:solidFill>
                  <a:schemeClr val="bg2"/>
                </a:solidFill>
              </a:rPr>
              <a:t>NSDs</a:t>
            </a:r>
          </a:p>
        </p:txBody>
      </p:sp>
      <p:sp>
        <p:nvSpPr>
          <p:cNvPr id="25" name="Title 1">
            <a:extLst>
              <a:ext uri="{FF2B5EF4-FFF2-40B4-BE49-F238E27FC236}">
                <a16:creationId xmlns:a16="http://schemas.microsoft.com/office/drawing/2014/main" id="{31091F1A-87BE-CD4C-8E79-9B891D3C8F67}"/>
              </a:ext>
            </a:extLst>
          </p:cNvPr>
          <p:cNvSpPr>
            <a:spLocks noGrp="1"/>
          </p:cNvSpPr>
          <p:nvPr>
            <p:ph type="title"/>
          </p:nvPr>
        </p:nvSpPr>
        <p:spPr>
          <a:xfrm>
            <a:off x="422734" y="76568"/>
            <a:ext cx="8535600" cy="378000"/>
          </a:xfrm>
        </p:spPr>
        <p:txBody>
          <a:bodyPr/>
          <a:lstStyle/>
          <a:p>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Splitter</a:t>
            </a:r>
            <a:endParaRPr lang="en-US"/>
          </a:p>
        </p:txBody>
      </p:sp>
      <p:sp>
        <p:nvSpPr>
          <p:cNvPr id="2" name="Rectangle 1">
            <a:extLst>
              <a:ext uri="{FF2B5EF4-FFF2-40B4-BE49-F238E27FC236}">
                <a16:creationId xmlns:a16="http://schemas.microsoft.com/office/drawing/2014/main" id="{3566081B-C33A-0647-AC84-04D4A7221FAA}"/>
              </a:ext>
            </a:extLst>
          </p:cNvPr>
          <p:cNvSpPr/>
          <p:nvPr/>
        </p:nvSpPr>
        <p:spPr>
          <a:xfrm>
            <a:off x="1074554" y="938470"/>
            <a:ext cx="1588897" cy="307777"/>
          </a:xfrm>
          <a:prstGeom prst="rect">
            <a:avLst/>
          </a:prstGeom>
        </p:spPr>
        <p:txBody>
          <a:bodyPr wrap="none">
            <a:spAutoFit/>
          </a:bodyPr>
          <a:lstStyle/>
          <a:p>
            <a:r>
              <a:rPr lang="en-US">
                <a:solidFill>
                  <a:schemeClr val="bg2"/>
                </a:solidFill>
              </a:rPr>
              <a:t>Pishahang / OSM</a:t>
            </a:r>
            <a:endParaRPr lang="en-US"/>
          </a:p>
        </p:txBody>
      </p:sp>
    </p:spTree>
    <p:extLst>
      <p:ext uri="{BB962C8B-B14F-4D97-AF65-F5344CB8AC3E}">
        <p14:creationId xmlns:p14="http://schemas.microsoft.com/office/powerpoint/2010/main" val="858437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95;p18">
            <a:extLst>
              <a:ext uri="{FF2B5EF4-FFF2-40B4-BE49-F238E27FC236}">
                <a16:creationId xmlns:a16="http://schemas.microsoft.com/office/drawing/2014/main" id="{A55D6249-6120-49D4-B18E-FCF367CDCEEE}"/>
              </a:ext>
            </a:extLst>
          </p:cNvPr>
          <p:cNvSpPr txBox="1">
            <a:spLocks noGrp="1"/>
          </p:cNvSpPr>
          <p:nvPr>
            <p:ph type="title"/>
          </p:nvPr>
        </p:nvSpPr>
        <p:spPr>
          <a:xfrm>
            <a:off x="5143612" y="2314077"/>
            <a:ext cx="2736477" cy="512322"/>
          </a:xfrm>
          <a:prstGeom prst="rect">
            <a:avLst/>
          </a:prstGeom>
          <a:noFill/>
          <a:ln>
            <a:noFill/>
          </a:ln>
        </p:spPr>
        <p:txBody>
          <a:bodyPr spcFirstLastPara="1" wrap="square" lIns="91425" tIns="45700" rIns="91425" bIns="45700" anchor="ctr" anchorCtr="0">
            <a:noAutofit/>
          </a:bodyPr>
          <a:lstStyle/>
          <a:p>
            <a:pPr marL="0" lvl="0" indent="0" algn="l">
              <a:spcBef>
                <a:spcPts val="0"/>
              </a:spcBef>
              <a:spcAft>
                <a:spcPts val="0"/>
              </a:spcAft>
              <a:buClr>
                <a:schemeClr val="dk1"/>
              </a:buClr>
              <a:buSzPts val="5400"/>
              <a:buNone/>
            </a:pPr>
            <a:r>
              <a:rPr lang="en-US" sz="4000">
                <a:solidFill>
                  <a:schemeClr val="bg2"/>
                </a:solidFill>
              </a:rPr>
              <a:t>Adaptor</a:t>
            </a:r>
            <a:endParaRPr lang="en-US"/>
          </a:p>
        </p:txBody>
      </p:sp>
    </p:spTree>
    <p:extLst>
      <p:ext uri="{BB962C8B-B14F-4D97-AF65-F5344CB8AC3E}">
        <p14:creationId xmlns:p14="http://schemas.microsoft.com/office/powerpoint/2010/main" val="2085797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12</a:t>
            </a:fld>
            <a:endParaRPr sz="1250">
              <a:latin typeface="Calibri"/>
              <a:ea typeface="Calibri"/>
              <a:cs typeface="Calibri"/>
              <a:sym typeface="Calibri"/>
            </a:endParaRPr>
          </a:p>
        </p:txBody>
      </p:sp>
      <p:sp>
        <p:nvSpPr>
          <p:cNvPr id="251" name="Google Shape;251;p33"/>
          <p:cNvSpPr txBox="1">
            <a:spLocks noGrp="1"/>
          </p:cNvSpPr>
          <p:nvPr>
            <p:ph type="body" idx="1"/>
          </p:nvPr>
        </p:nvSpPr>
        <p:spPr>
          <a:xfrm>
            <a:off x="421812" y="555737"/>
            <a:ext cx="8535600" cy="415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000"/>
              <a:buNone/>
            </a:pPr>
            <a:endParaRPr lang="en-US" b="1">
              <a:solidFill>
                <a:srgbClr val="0D2C6C"/>
              </a:solidFill>
              <a:latin typeface="+mn-lt"/>
              <a:cs typeface="Arial"/>
            </a:endParaRPr>
          </a:p>
          <a:p>
            <a:pPr marL="342900" lvl="0" indent="-215900" algn="l" rtl="0">
              <a:spcBef>
                <a:spcPts val="400"/>
              </a:spcBef>
              <a:spcAft>
                <a:spcPts val="0"/>
              </a:spcAft>
              <a:buClr>
                <a:srgbClr val="364694"/>
              </a:buClr>
              <a:buSzPts val="2000"/>
              <a:buFont typeface="Noto Sans Symbols"/>
              <a:buNone/>
            </a:pPr>
            <a:endParaRPr lang="en-US" b="1">
              <a:solidFill>
                <a:srgbClr val="0D2C6C"/>
              </a:solidFill>
              <a:latin typeface="+mn-lt"/>
              <a:ea typeface="Arial"/>
              <a:cs typeface="Arial"/>
              <a:sym typeface="Arial"/>
            </a:endParaRPr>
          </a:p>
          <a:p>
            <a:pPr marL="0" indent="0">
              <a:spcBef>
                <a:spcPts val="735"/>
              </a:spcBef>
              <a:buNone/>
            </a:pPr>
            <a:r>
              <a:rPr lang="en-US" b="1">
                <a:solidFill>
                  <a:schemeClr val="bg2"/>
                </a:solidFill>
                <a:latin typeface="+mn-lt"/>
                <a:ea typeface="Arial"/>
                <a:cs typeface="Arial"/>
                <a:sym typeface="Arial"/>
              </a:rPr>
              <a:t>Why?</a:t>
            </a:r>
            <a:endParaRPr lang="en-US">
              <a:solidFill>
                <a:schemeClr val="bg2"/>
              </a:solidFill>
              <a:latin typeface="+mn-lt"/>
              <a:cs typeface="Arial"/>
            </a:endParaRPr>
          </a:p>
          <a:p>
            <a:pPr marL="0" indent="0">
              <a:spcBef>
                <a:spcPts val="735"/>
              </a:spcBef>
              <a:buNone/>
            </a:pPr>
            <a:r>
              <a:rPr lang="en-US">
                <a:solidFill>
                  <a:schemeClr val="bg2"/>
                </a:solidFill>
                <a:latin typeface="+mn-lt"/>
                <a:cs typeface="Arial"/>
              </a:rPr>
              <a:t>Provide interaction between MANO instances</a:t>
            </a:r>
          </a:p>
          <a:p>
            <a:pPr marL="0" indent="0">
              <a:spcBef>
                <a:spcPts val="635"/>
              </a:spcBef>
              <a:buNone/>
            </a:pPr>
            <a:endParaRPr lang="en-US" b="1">
              <a:solidFill>
                <a:schemeClr val="bg2"/>
              </a:solidFill>
              <a:latin typeface="+mn-lt"/>
              <a:ea typeface="Arial"/>
              <a:cs typeface="Arial"/>
              <a:sym typeface="Arial"/>
            </a:endParaRPr>
          </a:p>
          <a:p>
            <a:pPr marL="0" lvl="0" indent="0" algn="l">
              <a:lnSpc>
                <a:spcPct val="100000"/>
              </a:lnSpc>
              <a:spcBef>
                <a:spcPts val="635"/>
              </a:spcBef>
              <a:spcAft>
                <a:spcPts val="0"/>
              </a:spcAft>
              <a:buSzPts val="2000"/>
              <a:buNone/>
            </a:pPr>
            <a:r>
              <a:rPr lang="en-US" b="1">
                <a:solidFill>
                  <a:schemeClr val="bg2"/>
                </a:solidFill>
                <a:latin typeface="+mn-lt"/>
                <a:ea typeface="Arial"/>
                <a:cs typeface="Arial"/>
                <a:sym typeface="Arial"/>
              </a:rPr>
              <a:t>How?</a:t>
            </a:r>
            <a:endParaRPr lang="en-US">
              <a:solidFill>
                <a:schemeClr val="bg2"/>
              </a:solidFill>
              <a:latin typeface="+mn-lt"/>
              <a:ea typeface="Arial"/>
              <a:cs typeface="Arial"/>
            </a:endParaRPr>
          </a:p>
          <a:p>
            <a:pPr marL="469900" indent="-342900"/>
            <a:r>
              <a:rPr lang="en-US">
                <a:solidFill>
                  <a:schemeClr val="bg2"/>
                </a:solidFill>
                <a:latin typeface="+mn-lt"/>
              </a:rPr>
              <a:t>Wrapping REST APIs of OSM and </a:t>
            </a:r>
            <a:r>
              <a:rPr lang="en-US" err="1">
                <a:solidFill>
                  <a:schemeClr val="bg2"/>
                </a:solidFill>
                <a:latin typeface="+mn-lt"/>
              </a:rPr>
              <a:t>Pishahang</a:t>
            </a:r>
            <a:endParaRPr lang="en-US">
              <a:solidFill>
                <a:schemeClr val="bg2"/>
              </a:solidFill>
              <a:latin typeface="+mn-lt"/>
            </a:endParaRPr>
          </a:p>
          <a:p>
            <a:pPr marL="469900" indent="-342900"/>
            <a:r>
              <a:rPr lang="en-US">
                <a:solidFill>
                  <a:schemeClr val="bg2"/>
                </a:solidFill>
                <a:latin typeface="+mn-lt"/>
                <a:cs typeface="Arial"/>
              </a:rPr>
              <a:t>Semi-automated python base class generation from ETSI document</a:t>
            </a:r>
            <a:endParaRPr lang="en-US">
              <a:solidFill>
                <a:schemeClr val="bg2"/>
              </a:solidFill>
            </a:endParaRPr>
          </a:p>
          <a:p>
            <a:pPr marL="469900" indent="-342900"/>
            <a:r>
              <a:rPr lang="en-US">
                <a:solidFill>
                  <a:schemeClr val="bg2"/>
                </a:solidFill>
                <a:latin typeface="+mn-lt"/>
                <a:cs typeface="Arial"/>
              </a:rPr>
              <a:t>Enforce ETSI endpoints for all MANOs</a:t>
            </a:r>
          </a:p>
          <a:p>
            <a:pPr marL="469900" indent="-342900"/>
            <a:endParaRPr lang="en-US">
              <a:solidFill>
                <a:schemeClr val="bg2"/>
              </a:solidFill>
              <a:latin typeface="+mn-lt"/>
            </a:endParaRPr>
          </a:p>
        </p:txBody>
      </p:sp>
      <p:sp>
        <p:nvSpPr>
          <p:cNvPr id="253" name="Google Shape;253;p33"/>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254" name="Google Shape;254;p33"/>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
        <p:nvSpPr>
          <p:cNvPr id="9" name="Title 1">
            <a:extLst>
              <a:ext uri="{FF2B5EF4-FFF2-40B4-BE49-F238E27FC236}">
                <a16:creationId xmlns:a16="http://schemas.microsoft.com/office/drawing/2014/main" id="{9BA4D780-74E2-CE44-8D61-1DBC1C113369}"/>
              </a:ext>
            </a:extLst>
          </p:cNvPr>
          <p:cNvSpPr>
            <a:spLocks noGrp="1"/>
          </p:cNvSpPr>
          <p:nvPr>
            <p:ph type="title"/>
          </p:nvPr>
        </p:nvSpPr>
        <p:spPr>
          <a:xfrm>
            <a:off x="422734" y="76568"/>
            <a:ext cx="8535600" cy="378000"/>
          </a:xfrm>
        </p:spPr>
        <p:txBody>
          <a:bodyPr/>
          <a:lstStyle/>
          <a:p>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Adaptor</a:t>
            </a:r>
            <a:endParaRPr lang="en-US"/>
          </a:p>
        </p:txBody>
      </p:sp>
    </p:spTree>
    <p:extLst>
      <p:ext uri="{BB962C8B-B14F-4D97-AF65-F5344CB8AC3E}">
        <p14:creationId xmlns:p14="http://schemas.microsoft.com/office/powerpoint/2010/main" val="1211507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37DA2A58-3D6E-5345-BF7C-BD0880055F10}"/>
              </a:ext>
            </a:extLst>
          </p:cNvPr>
          <p:cNvSpPr/>
          <p:nvPr/>
        </p:nvSpPr>
        <p:spPr>
          <a:xfrm>
            <a:off x="697205" y="975734"/>
            <a:ext cx="1820333" cy="10627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B7B1706F-1057-7249-AD0D-EB60072075CC}"/>
              </a:ext>
            </a:extLst>
          </p:cNvPr>
          <p:cNvSpPr/>
          <p:nvPr/>
        </p:nvSpPr>
        <p:spPr>
          <a:xfrm>
            <a:off x="3746500" y="2072216"/>
            <a:ext cx="1820333" cy="18055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9C93F7D-80B9-E94D-8552-55990AA74D8C}"/>
              </a:ext>
            </a:extLst>
          </p:cNvPr>
          <p:cNvSpPr txBox="1"/>
          <p:nvPr/>
        </p:nvSpPr>
        <p:spPr>
          <a:xfrm>
            <a:off x="4089671" y="2417860"/>
            <a:ext cx="1053494" cy="307777"/>
          </a:xfrm>
          <a:prstGeom prst="rect">
            <a:avLst/>
          </a:prstGeom>
          <a:noFill/>
        </p:spPr>
        <p:txBody>
          <a:bodyPr wrap="none" rtlCol="0">
            <a:spAutoFit/>
          </a:bodyPr>
          <a:lstStyle/>
          <a:p>
            <a:pPr algn="ctr"/>
            <a:r>
              <a:rPr lang="en-US">
                <a:solidFill>
                  <a:schemeClr val="bg2"/>
                </a:solidFill>
              </a:rPr>
              <a:t>ADAPTOR</a:t>
            </a:r>
          </a:p>
        </p:txBody>
      </p:sp>
      <p:pic>
        <p:nvPicPr>
          <p:cNvPr id="13" name="Picture 12">
            <a:extLst>
              <a:ext uri="{FF2B5EF4-FFF2-40B4-BE49-F238E27FC236}">
                <a16:creationId xmlns:a16="http://schemas.microsoft.com/office/drawing/2014/main" id="{FC1EC665-94BF-6140-9F1E-AC437D2FAA16}"/>
              </a:ext>
            </a:extLst>
          </p:cNvPr>
          <p:cNvPicPr>
            <a:picLocks noChangeAspect="1"/>
          </p:cNvPicPr>
          <p:nvPr/>
        </p:nvPicPr>
        <p:blipFill>
          <a:blip r:embed="rId2"/>
          <a:stretch>
            <a:fillRect/>
          </a:stretch>
        </p:blipFill>
        <p:spPr>
          <a:xfrm>
            <a:off x="4403726" y="3166992"/>
            <a:ext cx="573617" cy="598557"/>
          </a:xfrm>
          <a:prstGeom prst="rect">
            <a:avLst/>
          </a:prstGeom>
        </p:spPr>
      </p:pic>
      <p:pic>
        <p:nvPicPr>
          <p:cNvPr id="14" name="Picture 13">
            <a:extLst>
              <a:ext uri="{FF2B5EF4-FFF2-40B4-BE49-F238E27FC236}">
                <a16:creationId xmlns:a16="http://schemas.microsoft.com/office/drawing/2014/main" id="{D39AA2E1-2586-5944-9ADD-51F9762504B2}"/>
              </a:ext>
            </a:extLst>
          </p:cNvPr>
          <p:cNvPicPr>
            <a:picLocks noChangeAspect="1"/>
          </p:cNvPicPr>
          <p:nvPr/>
        </p:nvPicPr>
        <p:blipFill>
          <a:blip r:embed="rId2"/>
          <a:stretch>
            <a:fillRect/>
          </a:stretch>
        </p:blipFill>
        <p:spPr>
          <a:xfrm>
            <a:off x="4903921" y="3105149"/>
            <a:ext cx="381706" cy="398302"/>
          </a:xfrm>
          <a:prstGeom prst="rect">
            <a:avLst/>
          </a:prstGeom>
        </p:spPr>
      </p:pic>
      <p:pic>
        <p:nvPicPr>
          <p:cNvPr id="15" name="Picture 14">
            <a:extLst>
              <a:ext uri="{FF2B5EF4-FFF2-40B4-BE49-F238E27FC236}">
                <a16:creationId xmlns:a16="http://schemas.microsoft.com/office/drawing/2014/main" id="{A410392D-402E-9643-962A-3374FCC01613}"/>
              </a:ext>
            </a:extLst>
          </p:cNvPr>
          <p:cNvPicPr>
            <a:picLocks noChangeAspect="1"/>
          </p:cNvPicPr>
          <p:nvPr/>
        </p:nvPicPr>
        <p:blipFill>
          <a:blip r:embed="rId2"/>
          <a:stretch>
            <a:fillRect/>
          </a:stretch>
        </p:blipFill>
        <p:spPr>
          <a:xfrm>
            <a:off x="3996071" y="2856299"/>
            <a:ext cx="573617" cy="598557"/>
          </a:xfrm>
          <a:prstGeom prst="rect">
            <a:avLst/>
          </a:prstGeom>
        </p:spPr>
      </p:pic>
      <p:sp>
        <p:nvSpPr>
          <p:cNvPr id="16" name="Rounded Rectangle 15">
            <a:extLst>
              <a:ext uri="{FF2B5EF4-FFF2-40B4-BE49-F238E27FC236}">
                <a16:creationId xmlns:a16="http://schemas.microsoft.com/office/drawing/2014/main" id="{B05CD2D6-FB08-D149-9C7E-69476744823F}"/>
              </a:ext>
            </a:extLst>
          </p:cNvPr>
          <p:cNvSpPr/>
          <p:nvPr/>
        </p:nvSpPr>
        <p:spPr>
          <a:xfrm>
            <a:off x="577366" y="2571749"/>
            <a:ext cx="1820333" cy="13059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7E5D5998-5EDE-1E48-B881-7850213D0C75}"/>
              </a:ext>
            </a:extLst>
          </p:cNvPr>
          <p:cNvSpPr/>
          <p:nvPr/>
        </p:nvSpPr>
        <p:spPr>
          <a:xfrm>
            <a:off x="6922685" y="3315956"/>
            <a:ext cx="1820333" cy="1305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F8176DC-1621-9847-B405-033C7FA3A487}"/>
              </a:ext>
            </a:extLst>
          </p:cNvPr>
          <p:cNvSpPr txBox="1"/>
          <p:nvPr/>
        </p:nvSpPr>
        <p:spPr>
          <a:xfrm>
            <a:off x="697206" y="939158"/>
            <a:ext cx="1348446" cy="1169551"/>
          </a:xfrm>
          <a:prstGeom prst="rect">
            <a:avLst/>
          </a:prstGeom>
          <a:noFill/>
        </p:spPr>
        <p:txBody>
          <a:bodyPr wrap="none" rtlCol="0">
            <a:spAutoFit/>
          </a:bodyPr>
          <a:lstStyle/>
          <a:p>
            <a:r>
              <a:rPr lang="en-US" b="1">
                <a:solidFill>
                  <a:schemeClr val="accent1"/>
                </a:solidFill>
              </a:rPr>
              <a:t>OSM Request</a:t>
            </a:r>
          </a:p>
          <a:p>
            <a:r>
              <a:rPr lang="en-US">
                <a:solidFill>
                  <a:schemeClr val="accent1"/>
                </a:solidFill>
              </a:rPr>
              <a:t>Onboard NS</a:t>
            </a:r>
          </a:p>
          <a:p>
            <a:r>
              <a:rPr lang="en-US">
                <a:solidFill>
                  <a:schemeClr val="accent1"/>
                </a:solidFill>
              </a:rPr>
              <a:t>Deploy NS</a:t>
            </a:r>
          </a:p>
          <a:p>
            <a:r>
              <a:rPr lang="en-US">
                <a:solidFill>
                  <a:schemeClr val="accent1"/>
                </a:solidFill>
              </a:rPr>
              <a:t>         :</a:t>
            </a:r>
          </a:p>
          <a:p>
            <a:r>
              <a:rPr lang="en-US">
                <a:solidFill>
                  <a:schemeClr val="accent1"/>
                </a:solidFill>
              </a:rPr>
              <a:t>         :</a:t>
            </a:r>
          </a:p>
        </p:txBody>
      </p:sp>
      <p:sp>
        <p:nvSpPr>
          <p:cNvPr id="23" name="Rounded Rectangle 22">
            <a:extLst>
              <a:ext uri="{FF2B5EF4-FFF2-40B4-BE49-F238E27FC236}">
                <a16:creationId xmlns:a16="http://schemas.microsoft.com/office/drawing/2014/main" id="{9ED1B696-7D89-E642-9608-30E29F406A53}"/>
              </a:ext>
            </a:extLst>
          </p:cNvPr>
          <p:cNvSpPr/>
          <p:nvPr/>
        </p:nvSpPr>
        <p:spPr>
          <a:xfrm>
            <a:off x="6915634" y="1241929"/>
            <a:ext cx="1820333" cy="1305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2BC91C0-E655-BE45-A50C-10C56D82521D}"/>
              </a:ext>
            </a:extLst>
          </p:cNvPr>
          <p:cNvPicPr>
            <a:picLocks noChangeAspect="1"/>
          </p:cNvPicPr>
          <p:nvPr/>
        </p:nvPicPr>
        <p:blipFill>
          <a:blip r:embed="rId3"/>
          <a:srcRect/>
          <a:stretch/>
        </p:blipFill>
        <p:spPr>
          <a:xfrm>
            <a:off x="1039408" y="3367496"/>
            <a:ext cx="888676" cy="398053"/>
          </a:xfrm>
          <a:prstGeom prst="rect">
            <a:avLst/>
          </a:prstGeom>
        </p:spPr>
      </p:pic>
      <p:pic>
        <p:nvPicPr>
          <p:cNvPr id="19" name="Picture 18">
            <a:extLst>
              <a:ext uri="{FF2B5EF4-FFF2-40B4-BE49-F238E27FC236}">
                <a16:creationId xmlns:a16="http://schemas.microsoft.com/office/drawing/2014/main" id="{3D9FD6A6-8686-B044-B4B8-8DEC072BFF37}"/>
              </a:ext>
            </a:extLst>
          </p:cNvPr>
          <p:cNvPicPr>
            <a:picLocks noChangeAspect="1"/>
          </p:cNvPicPr>
          <p:nvPr/>
        </p:nvPicPr>
        <p:blipFill>
          <a:blip r:embed="rId3"/>
          <a:srcRect/>
          <a:stretch/>
        </p:blipFill>
        <p:spPr>
          <a:xfrm>
            <a:off x="7361785" y="4063516"/>
            <a:ext cx="888676" cy="398053"/>
          </a:xfrm>
          <a:prstGeom prst="rect">
            <a:avLst/>
          </a:prstGeom>
        </p:spPr>
      </p:pic>
      <p:pic>
        <p:nvPicPr>
          <p:cNvPr id="4" name="Picture 3">
            <a:extLst>
              <a:ext uri="{FF2B5EF4-FFF2-40B4-BE49-F238E27FC236}">
                <a16:creationId xmlns:a16="http://schemas.microsoft.com/office/drawing/2014/main" id="{DF62BD75-BACC-B544-91C4-34BBCE450397}"/>
              </a:ext>
            </a:extLst>
          </p:cNvPr>
          <p:cNvPicPr>
            <a:picLocks noChangeAspect="1"/>
          </p:cNvPicPr>
          <p:nvPr/>
        </p:nvPicPr>
        <p:blipFill>
          <a:blip r:embed="rId4"/>
          <a:srcRect/>
          <a:stretch/>
        </p:blipFill>
        <p:spPr>
          <a:xfrm>
            <a:off x="7243998" y="2038450"/>
            <a:ext cx="1109100" cy="491173"/>
          </a:xfrm>
          <a:prstGeom prst="rect">
            <a:avLst/>
          </a:prstGeom>
        </p:spPr>
      </p:pic>
      <p:sp>
        <p:nvSpPr>
          <p:cNvPr id="20" name="Title 1">
            <a:extLst>
              <a:ext uri="{FF2B5EF4-FFF2-40B4-BE49-F238E27FC236}">
                <a16:creationId xmlns:a16="http://schemas.microsoft.com/office/drawing/2014/main" id="{AE1FF19E-D1D2-484F-9043-F9F4F6C55547}"/>
              </a:ext>
            </a:extLst>
          </p:cNvPr>
          <p:cNvSpPr>
            <a:spLocks noGrp="1"/>
          </p:cNvSpPr>
          <p:nvPr>
            <p:ph type="title"/>
          </p:nvPr>
        </p:nvSpPr>
        <p:spPr>
          <a:xfrm>
            <a:off x="422734" y="76568"/>
            <a:ext cx="8535600" cy="378000"/>
          </a:xfrm>
        </p:spPr>
        <p:txBody>
          <a:bodyPr/>
          <a:lstStyle/>
          <a:p>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Adaptor</a:t>
            </a:r>
            <a:endParaRPr lang="en-US"/>
          </a:p>
        </p:txBody>
      </p:sp>
    </p:spTree>
    <p:extLst>
      <p:ext uri="{BB962C8B-B14F-4D97-AF65-F5344CB8AC3E}">
        <p14:creationId xmlns:p14="http://schemas.microsoft.com/office/powerpoint/2010/main" val="285779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par>
                                <p:cTn id="14" presetID="9"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par>
                                <p:cTn id="17" presetID="9"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ssolve">
                                      <p:cBhvr>
                                        <p:cTn id="19" dur="500"/>
                                        <p:tgtEl>
                                          <p:spTgt spid="15"/>
                                        </p:tgtEl>
                                      </p:cBhvr>
                                    </p:animEffect>
                                  </p:childTnLst>
                                </p:cTn>
                              </p:par>
                              <p:par>
                                <p:cTn id="20" presetID="8" presetClass="emph" presetSubtype="0" repeatCount="indefinite" fill="hold" nodeType="withEffect">
                                  <p:stCondLst>
                                    <p:cond delay="0"/>
                                  </p:stCondLst>
                                  <p:childTnLst>
                                    <p:animRot by="21600000">
                                      <p:cBhvr>
                                        <p:cTn id="21" dur="10000" fill="hold"/>
                                        <p:tgtEl>
                                          <p:spTgt spid="15"/>
                                        </p:tgtEl>
                                        <p:attrNameLst>
                                          <p:attrName>r</p:attrName>
                                        </p:attrNameLst>
                                      </p:cBhvr>
                                    </p:animRot>
                                  </p:childTnLst>
                                </p:cTn>
                              </p:par>
                              <p:par>
                                <p:cTn id="22" presetID="8" presetClass="emph" presetSubtype="0" repeatCount="indefinite" fill="hold" nodeType="withEffect">
                                  <p:stCondLst>
                                    <p:cond delay="0"/>
                                  </p:stCondLst>
                                  <p:childTnLst>
                                    <p:animRot by="-21600000">
                                      <p:cBhvr>
                                        <p:cTn id="23" dur="10000" fill="hold"/>
                                        <p:tgtEl>
                                          <p:spTgt spid="13"/>
                                        </p:tgtEl>
                                        <p:attrNameLst>
                                          <p:attrName>r</p:attrName>
                                        </p:attrNameLst>
                                      </p:cBhvr>
                                    </p:animRot>
                                  </p:childTnLst>
                                </p:cTn>
                              </p:par>
                              <p:par>
                                <p:cTn id="24" presetID="8" presetClass="emph" presetSubtype="0" repeatCount="indefinite" fill="hold" nodeType="withEffect">
                                  <p:stCondLst>
                                    <p:cond delay="0"/>
                                  </p:stCondLst>
                                  <p:childTnLst>
                                    <p:animRot by="21600000">
                                      <p:cBhvr>
                                        <p:cTn id="25" dur="10000" fill="hold"/>
                                        <p:tgtEl>
                                          <p:spTgt spid="14"/>
                                        </p:tgtEl>
                                        <p:attrNameLst>
                                          <p:attrName>r</p:attrName>
                                        </p:attrNameLst>
                                      </p:cBhvr>
                                    </p:animRot>
                                  </p:childTnLst>
                                </p:cTn>
                              </p:par>
                              <p:par>
                                <p:cTn id="26" presetID="9"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ssolve">
                                      <p:cBhvr>
                                        <p:cTn id="28" dur="500"/>
                                        <p:tgtEl>
                                          <p:spTgt spid="18"/>
                                        </p:tgtEl>
                                      </p:cBhvr>
                                    </p:animEffect>
                                  </p:childTnLst>
                                </p:cTn>
                              </p:par>
                              <p:par>
                                <p:cTn id="29" presetID="9"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dissolve">
                                      <p:cBhvr>
                                        <p:cTn id="31" dur="500"/>
                                        <p:tgtEl>
                                          <p:spTgt spid="4"/>
                                        </p:tgtEl>
                                      </p:cBhvr>
                                    </p:animEffect>
                                  </p:childTnLst>
                                </p:cTn>
                              </p:par>
                              <p:par>
                                <p:cTn id="32" presetID="9"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dissolv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blinds(horizontal)">
                                      <p:cBhvr>
                                        <p:cTn id="48" dur="500"/>
                                        <p:tgtEl>
                                          <p:spTgt spid="2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linds(horizontal)">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1" nodeType="clickEffect">
                                  <p:stCondLst>
                                    <p:cond delay="0"/>
                                  </p:stCondLst>
                                  <p:childTnLst>
                                    <p:animMotion origin="layout" path="M 0.00417 0.05648 C -0.00937 0.17747 -0.02291 0.29846 0.0316 0.34445 C 0.08612 0.39012 0.20886 0.3608 0.3316 0.33117 " pathEditMode="relative" rAng="0" ptsTypes="AAA">
                                      <p:cBhvr>
                                        <p:cTn id="55" dur="2000" fill="hold"/>
                                        <p:tgtEl>
                                          <p:spTgt spid="25"/>
                                        </p:tgtEl>
                                        <p:attrNameLst>
                                          <p:attrName>ppt_x</p:attrName>
                                          <p:attrName>ppt_y</p:attrName>
                                        </p:attrNameLst>
                                      </p:cBhvr>
                                      <p:rCtr x="15764" y="15556"/>
                                    </p:animMotion>
                                  </p:childTnLst>
                                </p:cTn>
                              </p:par>
                              <p:par>
                                <p:cTn id="56" presetID="0" presetClass="path" presetSubtype="0" accel="50000" decel="50000" fill="hold" grpId="1" nodeType="withEffect">
                                  <p:stCondLst>
                                    <p:cond delay="0"/>
                                  </p:stCondLst>
                                  <p:childTnLst>
                                    <p:animMotion origin="layout" path="M 0.00417 0.05648 C -0.00937 0.17747 -0.02292 0.29845 0.0316 0.34444 C 0.08611 0.39012 0.20885 0.3608 0.3316 0.33117 " pathEditMode="relative" rAng="0" ptsTypes="AAA">
                                      <p:cBhvr>
                                        <p:cTn id="57" dur="2000" fill="hold"/>
                                        <p:tgtEl>
                                          <p:spTgt spid="22"/>
                                        </p:tgtEl>
                                        <p:attrNameLst>
                                          <p:attrName>ppt_x</p:attrName>
                                          <p:attrName>ppt_y</p:attrName>
                                        </p:attrNameLst>
                                      </p:cBhvr>
                                      <p:rCtr x="15764" y="15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6" grpId="0" animBg="1"/>
      <p:bldP spid="11" grpId="0"/>
      <p:bldP spid="16" grpId="0" animBg="1"/>
      <p:bldP spid="17" grpId="0" animBg="1"/>
      <p:bldP spid="22" grpId="0"/>
      <p:bldP spid="22" grpId="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B7B1706F-1057-7249-AD0D-EB60072075CC}"/>
              </a:ext>
            </a:extLst>
          </p:cNvPr>
          <p:cNvSpPr/>
          <p:nvPr/>
        </p:nvSpPr>
        <p:spPr>
          <a:xfrm>
            <a:off x="3746500" y="2072216"/>
            <a:ext cx="1820333" cy="18055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9C93F7D-80B9-E94D-8552-55990AA74D8C}"/>
              </a:ext>
            </a:extLst>
          </p:cNvPr>
          <p:cNvSpPr txBox="1"/>
          <p:nvPr/>
        </p:nvSpPr>
        <p:spPr>
          <a:xfrm>
            <a:off x="4089671" y="2417860"/>
            <a:ext cx="1053494" cy="307777"/>
          </a:xfrm>
          <a:prstGeom prst="rect">
            <a:avLst/>
          </a:prstGeom>
          <a:noFill/>
        </p:spPr>
        <p:txBody>
          <a:bodyPr wrap="none" rtlCol="0">
            <a:spAutoFit/>
          </a:bodyPr>
          <a:lstStyle/>
          <a:p>
            <a:pPr algn="ctr"/>
            <a:r>
              <a:rPr lang="en-US">
                <a:solidFill>
                  <a:schemeClr val="bg2"/>
                </a:solidFill>
              </a:rPr>
              <a:t>ADAPTOR</a:t>
            </a:r>
          </a:p>
        </p:txBody>
      </p:sp>
      <p:pic>
        <p:nvPicPr>
          <p:cNvPr id="13" name="Picture 12">
            <a:extLst>
              <a:ext uri="{FF2B5EF4-FFF2-40B4-BE49-F238E27FC236}">
                <a16:creationId xmlns:a16="http://schemas.microsoft.com/office/drawing/2014/main" id="{FC1EC665-94BF-6140-9F1E-AC437D2FAA16}"/>
              </a:ext>
            </a:extLst>
          </p:cNvPr>
          <p:cNvPicPr>
            <a:picLocks noChangeAspect="1"/>
          </p:cNvPicPr>
          <p:nvPr/>
        </p:nvPicPr>
        <p:blipFill>
          <a:blip r:embed="rId2"/>
          <a:stretch>
            <a:fillRect/>
          </a:stretch>
        </p:blipFill>
        <p:spPr>
          <a:xfrm>
            <a:off x="4403726" y="3166992"/>
            <a:ext cx="573617" cy="598557"/>
          </a:xfrm>
          <a:prstGeom prst="rect">
            <a:avLst/>
          </a:prstGeom>
        </p:spPr>
      </p:pic>
      <p:pic>
        <p:nvPicPr>
          <p:cNvPr id="14" name="Picture 13">
            <a:extLst>
              <a:ext uri="{FF2B5EF4-FFF2-40B4-BE49-F238E27FC236}">
                <a16:creationId xmlns:a16="http://schemas.microsoft.com/office/drawing/2014/main" id="{D39AA2E1-2586-5944-9ADD-51F9762504B2}"/>
              </a:ext>
            </a:extLst>
          </p:cNvPr>
          <p:cNvPicPr>
            <a:picLocks noChangeAspect="1"/>
          </p:cNvPicPr>
          <p:nvPr/>
        </p:nvPicPr>
        <p:blipFill>
          <a:blip r:embed="rId2"/>
          <a:stretch>
            <a:fillRect/>
          </a:stretch>
        </p:blipFill>
        <p:spPr>
          <a:xfrm>
            <a:off x="4903921" y="3105149"/>
            <a:ext cx="381706" cy="398302"/>
          </a:xfrm>
          <a:prstGeom prst="rect">
            <a:avLst/>
          </a:prstGeom>
        </p:spPr>
      </p:pic>
      <p:pic>
        <p:nvPicPr>
          <p:cNvPr id="15" name="Picture 14">
            <a:extLst>
              <a:ext uri="{FF2B5EF4-FFF2-40B4-BE49-F238E27FC236}">
                <a16:creationId xmlns:a16="http://schemas.microsoft.com/office/drawing/2014/main" id="{A410392D-402E-9643-962A-3374FCC01613}"/>
              </a:ext>
            </a:extLst>
          </p:cNvPr>
          <p:cNvPicPr>
            <a:picLocks noChangeAspect="1"/>
          </p:cNvPicPr>
          <p:nvPr/>
        </p:nvPicPr>
        <p:blipFill>
          <a:blip r:embed="rId2"/>
          <a:stretch>
            <a:fillRect/>
          </a:stretch>
        </p:blipFill>
        <p:spPr>
          <a:xfrm>
            <a:off x="3996071" y="2856299"/>
            <a:ext cx="573617" cy="598557"/>
          </a:xfrm>
          <a:prstGeom prst="rect">
            <a:avLst/>
          </a:prstGeom>
        </p:spPr>
      </p:pic>
      <p:sp>
        <p:nvSpPr>
          <p:cNvPr id="16" name="Rounded Rectangle 15">
            <a:extLst>
              <a:ext uri="{FF2B5EF4-FFF2-40B4-BE49-F238E27FC236}">
                <a16:creationId xmlns:a16="http://schemas.microsoft.com/office/drawing/2014/main" id="{B05CD2D6-FB08-D149-9C7E-69476744823F}"/>
              </a:ext>
            </a:extLst>
          </p:cNvPr>
          <p:cNvSpPr/>
          <p:nvPr/>
        </p:nvSpPr>
        <p:spPr>
          <a:xfrm>
            <a:off x="577366" y="2571749"/>
            <a:ext cx="1820333" cy="13059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7E5D5998-5EDE-1E48-B881-7850213D0C75}"/>
              </a:ext>
            </a:extLst>
          </p:cNvPr>
          <p:cNvSpPr/>
          <p:nvPr/>
        </p:nvSpPr>
        <p:spPr>
          <a:xfrm>
            <a:off x="6922685" y="3315956"/>
            <a:ext cx="1820333" cy="1305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9ED1B696-7D89-E642-9608-30E29F406A53}"/>
              </a:ext>
            </a:extLst>
          </p:cNvPr>
          <p:cNvSpPr/>
          <p:nvPr/>
        </p:nvSpPr>
        <p:spPr>
          <a:xfrm>
            <a:off x="6915634" y="1241929"/>
            <a:ext cx="1820333" cy="1305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F0DFAD20-2899-CB4A-A165-34FC0289D9E3}"/>
              </a:ext>
            </a:extLst>
          </p:cNvPr>
          <p:cNvPicPr>
            <a:picLocks noChangeAspect="1"/>
          </p:cNvPicPr>
          <p:nvPr/>
        </p:nvPicPr>
        <p:blipFill>
          <a:blip r:embed="rId3"/>
          <a:srcRect/>
          <a:stretch/>
        </p:blipFill>
        <p:spPr>
          <a:xfrm>
            <a:off x="1039408" y="3367496"/>
            <a:ext cx="888676" cy="398053"/>
          </a:xfrm>
          <a:prstGeom prst="rect">
            <a:avLst/>
          </a:prstGeom>
        </p:spPr>
      </p:pic>
      <p:pic>
        <p:nvPicPr>
          <p:cNvPr id="19" name="Picture 18">
            <a:extLst>
              <a:ext uri="{FF2B5EF4-FFF2-40B4-BE49-F238E27FC236}">
                <a16:creationId xmlns:a16="http://schemas.microsoft.com/office/drawing/2014/main" id="{B60A94BF-0934-6042-98D1-96E5E035DE19}"/>
              </a:ext>
            </a:extLst>
          </p:cNvPr>
          <p:cNvPicPr>
            <a:picLocks noChangeAspect="1"/>
          </p:cNvPicPr>
          <p:nvPr/>
        </p:nvPicPr>
        <p:blipFill>
          <a:blip r:embed="rId3"/>
          <a:srcRect/>
          <a:stretch/>
        </p:blipFill>
        <p:spPr>
          <a:xfrm>
            <a:off x="7381461" y="4116351"/>
            <a:ext cx="888676" cy="398053"/>
          </a:xfrm>
          <a:prstGeom prst="rect">
            <a:avLst/>
          </a:prstGeom>
        </p:spPr>
      </p:pic>
      <p:pic>
        <p:nvPicPr>
          <p:cNvPr id="20" name="Picture 19">
            <a:extLst>
              <a:ext uri="{FF2B5EF4-FFF2-40B4-BE49-F238E27FC236}">
                <a16:creationId xmlns:a16="http://schemas.microsoft.com/office/drawing/2014/main" id="{E927A038-D55D-8442-B368-40E549B05AE7}"/>
              </a:ext>
            </a:extLst>
          </p:cNvPr>
          <p:cNvPicPr>
            <a:picLocks noChangeAspect="1"/>
          </p:cNvPicPr>
          <p:nvPr/>
        </p:nvPicPr>
        <p:blipFill>
          <a:blip r:embed="rId4"/>
          <a:srcRect/>
          <a:stretch/>
        </p:blipFill>
        <p:spPr>
          <a:xfrm>
            <a:off x="7243998" y="2038450"/>
            <a:ext cx="1109100" cy="491173"/>
          </a:xfrm>
          <a:prstGeom prst="rect">
            <a:avLst/>
          </a:prstGeom>
        </p:spPr>
      </p:pic>
      <p:sp>
        <p:nvSpPr>
          <p:cNvPr id="24" name="TextBox 23">
            <a:extLst>
              <a:ext uri="{FF2B5EF4-FFF2-40B4-BE49-F238E27FC236}">
                <a16:creationId xmlns:a16="http://schemas.microsoft.com/office/drawing/2014/main" id="{F0685FDB-7239-6C4C-BFC9-D5F679C1B7BB}"/>
              </a:ext>
            </a:extLst>
          </p:cNvPr>
          <p:cNvSpPr txBox="1"/>
          <p:nvPr/>
        </p:nvSpPr>
        <p:spPr>
          <a:xfrm>
            <a:off x="3753551" y="2773513"/>
            <a:ext cx="1348446" cy="1169551"/>
          </a:xfrm>
          <a:prstGeom prst="rect">
            <a:avLst/>
          </a:prstGeom>
          <a:noFill/>
        </p:spPr>
        <p:txBody>
          <a:bodyPr wrap="none" rtlCol="0">
            <a:spAutoFit/>
          </a:bodyPr>
          <a:lstStyle/>
          <a:p>
            <a:r>
              <a:rPr lang="en-US" b="1">
                <a:solidFill>
                  <a:srgbClr val="C00000"/>
                </a:solidFill>
              </a:rPr>
              <a:t>OSM Request</a:t>
            </a:r>
          </a:p>
          <a:p>
            <a:r>
              <a:rPr lang="en-US">
                <a:solidFill>
                  <a:srgbClr val="C00000"/>
                </a:solidFill>
              </a:rPr>
              <a:t>Onboard NS</a:t>
            </a:r>
          </a:p>
          <a:p>
            <a:r>
              <a:rPr lang="en-US">
                <a:solidFill>
                  <a:srgbClr val="C00000"/>
                </a:solidFill>
              </a:rPr>
              <a:t>Deploy NS</a:t>
            </a:r>
          </a:p>
          <a:p>
            <a:r>
              <a:rPr lang="en-US">
                <a:solidFill>
                  <a:srgbClr val="C00000"/>
                </a:solidFill>
              </a:rPr>
              <a:t>         :</a:t>
            </a:r>
          </a:p>
          <a:p>
            <a:r>
              <a:rPr lang="en-US">
                <a:solidFill>
                  <a:srgbClr val="C00000"/>
                </a:solidFill>
              </a:rPr>
              <a:t>         :</a:t>
            </a:r>
          </a:p>
        </p:txBody>
      </p:sp>
      <p:sp>
        <p:nvSpPr>
          <p:cNvPr id="25" name="Rounded Rectangle 24">
            <a:extLst>
              <a:ext uri="{FF2B5EF4-FFF2-40B4-BE49-F238E27FC236}">
                <a16:creationId xmlns:a16="http://schemas.microsoft.com/office/drawing/2014/main" id="{DA23A715-2A6E-8341-94C1-5136FBF981D6}"/>
              </a:ext>
            </a:extLst>
          </p:cNvPr>
          <p:cNvSpPr/>
          <p:nvPr/>
        </p:nvSpPr>
        <p:spPr>
          <a:xfrm>
            <a:off x="3746499" y="2765575"/>
            <a:ext cx="1820333" cy="106271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a:extLst>
              <a:ext uri="{FF2B5EF4-FFF2-40B4-BE49-F238E27FC236}">
                <a16:creationId xmlns:a16="http://schemas.microsoft.com/office/drawing/2014/main" id="{F885F0C6-D79F-3446-BD66-751F25A2784A}"/>
              </a:ext>
            </a:extLst>
          </p:cNvPr>
          <p:cNvSpPr>
            <a:spLocks noGrp="1"/>
          </p:cNvSpPr>
          <p:nvPr>
            <p:ph type="title"/>
          </p:nvPr>
        </p:nvSpPr>
        <p:spPr>
          <a:xfrm>
            <a:off x="422734" y="76568"/>
            <a:ext cx="8535600" cy="378000"/>
          </a:xfrm>
        </p:spPr>
        <p:txBody>
          <a:bodyPr/>
          <a:lstStyle/>
          <a:p>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Adaptor</a:t>
            </a:r>
            <a:endParaRPr lang="en-US"/>
          </a:p>
        </p:txBody>
      </p:sp>
    </p:spTree>
    <p:extLst>
      <p:ext uri="{BB962C8B-B14F-4D97-AF65-F5344CB8AC3E}">
        <p14:creationId xmlns:p14="http://schemas.microsoft.com/office/powerpoint/2010/main" val="336200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strips(downLeft)">
                                      <p:cBhvr>
                                        <p:cTn id="7" dur="500"/>
                                        <p:tgtEl>
                                          <p:spTgt spid="24">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24">
                                            <p:txEl>
                                              <p:pRg st="1" end="1"/>
                                            </p:txEl>
                                          </p:spTgt>
                                        </p:tgtEl>
                                        <p:attrNameLst>
                                          <p:attrName>style.visibility</p:attrName>
                                        </p:attrNameLst>
                                      </p:cBhvr>
                                      <p:to>
                                        <p:strVal val="visible"/>
                                      </p:to>
                                    </p:set>
                                    <p:animEffect transition="in" filter="strips(downLeft)">
                                      <p:cBhvr>
                                        <p:cTn id="10" dur="500"/>
                                        <p:tgtEl>
                                          <p:spTgt spid="24">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animEffect transition="in" filter="strips(downLeft)">
                                      <p:cBhvr>
                                        <p:cTn id="13" dur="500"/>
                                        <p:tgtEl>
                                          <p:spTgt spid="24">
                                            <p:txEl>
                                              <p:pRg st="2" end="2"/>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24">
                                            <p:txEl>
                                              <p:pRg st="3" end="3"/>
                                            </p:txEl>
                                          </p:spTgt>
                                        </p:tgtEl>
                                        <p:attrNameLst>
                                          <p:attrName>style.visibility</p:attrName>
                                        </p:attrNameLst>
                                      </p:cBhvr>
                                      <p:to>
                                        <p:strVal val="visible"/>
                                      </p:to>
                                    </p:set>
                                    <p:animEffect transition="in" filter="strips(downLeft)">
                                      <p:cBhvr>
                                        <p:cTn id="16" dur="500"/>
                                        <p:tgtEl>
                                          <p:spTgt spid="24">
                                            <p:txEl>
                                              <p:pRg st="3" end="3"/>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24">
                                            <p:txEl>
                                              <p:pRg st="4" end="4"/>
                                            </p:txEl>
                                          </p:spTgt>
                                        </p:tgtEl>
                                        <p:attrNameLst>
                                          <p:attrName>style.visibility</p:attrName>
                                        </p:attrNameLst>
                                      </p:cBhvr>
                                      <p:to>
                                        <p:strVal val="visible"/>
                                      </p:to>
                                    </p:set>
                                    <p:animEffect transition="in" filter="strips(downLeft)">
                                      <p:cBhvr>
                                        <p:cTn id="19" dur="10"/>
                                        <p:tgtEl>
                                          <p:spTgt spid="24">
                                            <p:txEl>
                                              <p:pRg st="4" end="4"/>
                                            </p:txEl>
                                          </p:spTgt>
                                        </p:tgtEl>
                                      </p:cBhvr>
                                    </p:animEffect>
                                  </p:childTnLst>
                                </p:cTn>
                              </p:par>
                            </p:childTnLst>
                          </p:cTn>
                        </p:par>
                        <p:par>
                          <p:cTn id="20" fill="hold">
                            <p:stCondLst>
                              <p:cond delay="500"/>
                            </p:stCondLst>
                            <p:childTnLst>
                              <p:par>
                                <p:cTn id="21" presetID="21"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heel(1)">
                                      <p:cBhvr>
                                        <p:cTn id="23" dur="20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1" nodeType="clickEffect">
                                  <p:stCondLst>
                                    <p:cond delay="0"/>
                                  </p:stCondLst>
                                  <p:childTnLst>
                                    <p:animMotion origin="layout" path="M 0.00399 0.01944 L 0.34827 -0.2963 " pathEditMode="relative" rAng="0" ptsTypes="AA">
                                      <p:cBhvr>
                                        <p:cTn id="27" dur="2000" fill="hold"/>
                                        <p:tgtEl>
                                          <p:spTgt spid="25"/>
                                        </p:tgtEl>
                                        <p:attrNameLst>
                                          <p:attrName>ppt_x</p:attrName>
                                          <p:attrName>ppt_y</p:attrName>
                                        </p:attrNameLst>
                                      </p:cBhvr>
                                      <p:rCtr x="17205" y="-15802"/>
                                    </p:animMotion>
                                  </p:childTnLst>
                                </p:cTn>
                              </p:par>
                              <p:par>
                                <p:cTn id="28" presetID="0" presetClass="path" presetSubtype="0" accel="50000" decel="50000" fill="hold" grpId="0" nodeType="withEffect">
                                  <p:stCondLst>
                                    <p:cond delay="0"/>
                                  </p:stCondLst>
                                  <p:childTnLst>
                                    <p:animMotion origin="layout" path="M 0.00399 0.01944 L 0.34827 -0.2963 " pathEditMode="relative" rAng="0" ptsTypes="AA">
                                      <p:cBhvr>
                                        <p:cTn id="29" dur="2000" fill="hold"/>
                                        <p:tgtEl>
                                          <p:spTgt spid="24">
                                            <p:txEl>
                                              <p:pRg st="0" end="0"/>
                                            </p:txEl>
                                          </p:spTgt>
                                        </p:tgtEl>
                                        <p:attrNameLst>
                                          <p:attrName>ppt_x</p:attrName>
                                          <p:attrName>ppt_y</p:attrName>
                                        </p:attrNameLst>
                                      </p:cBhvr>
                                      <p:rCtr x="17205" y="-15802"/>
                                    </p:animMotion>
                                  </p:childTnLst>
                                </p:cTn>
                              </p:par>
                              <p:par>
                                <p:cTn id="30" presetID="0" presetClass="path" presetSubtype="0" accel="50000" decel="50000" fill="hold" grpId="0" nodeType="withEffect">
                                  <p:stCondLst>
                                    <p:cond delay="0"/>
                                  </p:stCondLst>
                                  <p:childTnLst>
                                    <p:animMotion origin="layout" path="M 0.004 0.01944 L 0.34827 -0.2963 " pathEditMode="relative" rAng="0" ptsTypes="AA">
                                      <p:cBhvr>
                                        <p:cTn id="31" dur="2000" fill="hold"/>
                                        <p:tgtEl>
                                          <p:spTgt spid="24">
                                            <p:txEl>
                                              <p:pRg st="1" end="1"/>
                                            </p:txEl>
                                          </p:spTgt>
                                        </p:tgtEl>
                                        <p:attrNameLst>
                                          <p:attrName>ppt_x</p:attrName>
                                          <p:attrName>ppt_y</p:attrName>
                                        </p:attrNameLst>
                                      </p:cBhvr>
                                      <p:rCtr x="17205" y="-15802"/>
                                    </p:animMotion>
                                  </p:childTnLst>
                                </p:cTn>
                              </p:par>
                              <p:par>
                                <p:cTn id="32" presetID="0" presetClass="path" presetSubtype="0" accel="50000" decel="50000" fill="hold" grpId="0" nodeType="withEffect">
                                  <p:stCondLst>
                                    <p:cond delay="0"/>
                                  </p:stCondLst>
                                  <p:childTnLst>
                                    <p:animMotion origin="layout" path="M 0.00399 0.01945 L 0.34826 -0.29629 " pathEditMode="relative" rAng="0" ptsTypes="AA">
                                      <p:cBhvr>
                                        <p:cTn id="33" dur="2000" fill="hold"/>
                                        <p:tgtEl>
                                          <p:spTgt spid="24">
                                            <p:txEl>
                                              <p:pRg st="2" end="2"/>
                                            </p:txEl>
                                          </p:spTgt>
                                        </p:tgtEl>
                                        <p:attrNameLst>
                                          <p:attrName>ppt_x</p:attrName>
                                          <p:attrName>ppt_y</p:attrName>
                                        </p:attrNameLst>
                                      </p:cBhvr>
                                      <p:rCtr x="17205" y="-15802"/>
                                    </p:animMotion>
                                  </p:childTnLst>
                                </p:cTn>
                              </p:par>
                              <p:par>
                                <p:cTn id="34" presetID="0" presetClass="path" presetSubtype="0" accel="50000" decel="50000" fill="hold" grpId="0" nodeType="withEffect">
                                  <p:stCondLst>
                                    <p:cond delay="0"/>
                                  </p:stCondLst>
                                  <p:childTnLst>
                                    <p:animMotion origin="layout" path="M 0.00399 0.01944 L 0.34826 -0.2963 " pathEditMode="relative" rAng="0" ptsTypes="AA">
                                      <p:cBhvr>
                                        <p:cTn id="35" dur="2000" fill="hold"/>
                                        <p:tgtEl>
                                          <p:spTgt spid="24">
                                            <p:txEl>
                                              <p:pRg st="3" end="3"/>
                                            </p:txEl>
                                          </p:spTgt>
                                        </p:tgtEl>
                                        <p:attrNameLst>
                                          <p:attrName>ppt_x</p:attrName>
                                          <p:attrName>ppt_y</p:attrName>
                                        </p:attrNameLst>
                                      </p:cBhvr>
                                      <p:rCtr x="17205" y="-15802"/>
                                    </p:animMotion>
                                  </p:childTnLst>
                                </p:cTn>
                              </p:par>
                              <p:par>
                                <p:cTn id="36" presetID="0" presetClass="path" presetSubtype="0" accel="50000" decel="50000" fill="hold" grpId="0" nodeType="withEffect">
                                  <p:stCondLst>
                                    <p:cond delay="0"/>
                                  </p:stCondLst>
                                  <p:childTnLst>
                                    <p:animMotion origin="layout" path="M 0.00399 0.01944 L 0.34826 -0.2963 " pathEditMode="relative" rAng="0" ptsTypes="AA">
                                      <p:cBhvr>
                                        <p:cTn id="37" dur="2000" fill="hold"/>
                                        <p:tgtEl>
                                          <p:spTgt spid="24">
                                            <p:txEl>
                                              <p:pRg st="4" end="4"/>
                                            </p:txEl>
                                          </p:spTgt>
                                        </p:tgtEl>
                                        <p:attrNameLst>
                                          <p:attrName>ppt_x</p:attrName>
                                          <p:attrName>ppt_y</p:attrName>
                                        </p:attrNameLst>
                                      </p:cBhvr>
                                      <p:rCtr x="17205" y="-158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allAtOnce"/>
      <p:bldP spid="25" grpId="0" animBg="1"/>
      <p:bldP spid="2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37DA2A58-3D6E-5345-BF7C-BD0880055F10}"/>
              </a:ext>
            </a:extLst>
          </p:cNvPr>
          <p:cNvSpPr/>
          <p:nvPr/>
        </p:nvSpPr>
        <p:spPr>
          <a:xfrm>
            <a:off x="697205" y="975734"/>
            <a:ext cx="1820333" cy="10627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8CC17-5488-3345-99AF-D7C9288C0F2E}"/>
              </a:ext>
            </a:extLst>
          </p:cNvPr>
          <p:cNvSpPr>
            <a:spLocks noGrp="1"/>
          </p:cNvSpPr>
          <p:nvPr>
            <p:ph type="title"/>
          </p:nvPr>
        </p:nvSpPr>
        <p:spPr>
          <a:xfrm>
            <a:off x="422734" y="76568"/>
            <a:ext cx="8535600" cy="378000"/>
          </a:xfrm>
        </p:spPr>
        <p:txBody>
          <a:bodyPr/>
          <a:lstStyle/>
          <a:p>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Adaptor</a:t>
            </a:r>
            <a:endParaRPr lang="en-US"/>
          </a:p>
        </p:txBody>
      </p:sp>
      <p:sp>
        <p:nvSpPr>
          <p:cNvPr id="6" name="Rounded Rectangle 5">
            <a:extLst>
              <a:ext uri="{FF2B5EF4-FFF2-40B4-BE49-F238E27FC236}">
                <a16:creationId xmlns:a16="http://schemas.microsoft.com/office/drawing/2014/main" id="{B7B1706F-1057-7249-AD0D-EB60072075CC}"/>
              </a:ext>
            </a:extLst>
          </p:cNvPr>
          <p:cNvSpPr/>
          <p:nvPr/>
        </p:nvSpPr>
        <p:spPr>
          <a:xfrm>
            <a:off x="3746500" y="2072216"/>
            <a:ext cx="1820333" cy="18055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9C93F7D-80B9-E94D-8552-55990AA74D8C}"/>
              </a:ext>
            </a:extLst>
          </p:cNvPr>
          <p:cNvSpPr txBox="1"/>
          <p:nvPr/>
        </p:nvSpPr>
        <p:spPr>
          <a:xfrm>
            <a:off x="4089671" y="2417860"/>
            <a:ext cx="1053494" cy="307777"/>
          </a:xfrm>
          <a:prstGeom prst="rect">
            <a:avLst/>
          </a:prstGeom>
          <a:noFill/>
        </p:spPr>
        <p:txBody>
          <a:bodyPr wrap="none" rtlCol="0">
            <a:spAutoFit/>
          </a:bodyPr>
          <a:lstStyle/>
          <a:p>
            <a:pPr algn="ctr"/>
            <a:r>
              <a:rPr lang="en-US">
                <a:solidFill>
                  <a:schemeClr val="bg2"/>
                </a:solidFill>
              </a:rPr>
              <a:t>ADAPTOR</a:t>
            </a:r>
          </a:p>
        </p:txBody>
      </p:sp>
      <p:pic>
        <p:nvPicPr>
          <p:cNvPr id="13" name="Picture 12">
            <a:extLst>
              <a:ext uri="{FF2B5EF4-FFF2-40B4-BE49-F238E27FC236}">
                <a16:creationId xmlns:a16="http://schemas.microsoft.com/office/drawing/2014/main" id="{FC1EC665-94BF-6140-9F1E-AC437D2FAA16}"/>
              </a:ext>
            </a:extLst>
          </p:cNvPr>
          <p:cNvPicPr>
            <a:picLocks noChangeAspect="1"/>
          </p:cNvPicPr>
          <p:nvPr/>
        </p:nvPicPr>
        <p:blipFill>
          <a:blip r:embed="rId2"/>
          <a:stretch>
            <a:fillRect/>
          </a:stretch>
        </p:blipFill>
        <p:spPr>
          <a:xfrm>
            <a:off x="4403726" y="3166992"/>
            <a:ext cx="573617" cy="598557"/>
          </a:xfrm>
          <a:prstGeom prst="rect">
            <a:avLst/>
          </a:prstGeom>
        </p:spPr>
      </p:pic>
      <p:pic>
        <p:nvPicPr>
          <p:cNvPr id="14" name="Picture 13">
            <a:extLst>
              <a:ext uri="{FF2B5EF4-FFF2-40B4-BE49-F238E27FC236}">
                <a16:creationId xmlns:a16="http://schemas.microsoft.com/office/drawing/2014/main" id="{D39AA2E1-2586-5944-9ADD-51F9762504B2}"/>
              </a:ext>
            </a:extLst>
          </p:cNvPr>
          <p:cNvPicPr>
            <a:picLocks noChangeAspect="1"/>
          </p:cNvPicPr>
          <p:nvPr/>
        </p:nvPicPr>
        <p:blipFill>
          <a:blip r:embed="rId2"/>
          <a:stretch>
            <a:fillRect/>
          </a:stretch>
        </p:blipFill>
        <p:spPr>
          <a:xfrm>
            <a:off x="4903921" y="3105149"/>
            <a:ext cx="381706" cy="398302"/>
          </a:xfrm>
          <a:prstGeom prst="rect">
            <a:avLst/>
          </a:prstGeom>
        </p:spPr>
      </p:pic>
      <p:pic>
        <p:nvPicPr>
          <p:cNvPr id="15" name="Picture 14">
            <a:extLst>
              <a:ext uri="{FF2B5EF4-FFF2-40B4-BE49-F238E27FC236}">
                <a16:creationId xmlns:a16="http://schemas.microsoft.com/office/drawing/2014/main" id="{A410392D-402E-9643-962A-3374FCC01613}"/>
              </a:ext>
            </a:extLst>
          </p:cNvPr>
          <p:cNvPicPr>
            <a:picLocks noChangeAspect="1"/>
          </p:cNvPicPr>
          <p:nvPr/>
        </p:nvPicPr>
        <p:blipFill>
          <a:blip r:embed="rId2"/>
          <a:stretch>
            <a:fillRect/>
          </a:stretch>
        </p:blipFill>
        <p:spPr>
          <a:xfrm>
            <a:off x="3996071" y="2856299"/>
            <a:ext cx="573617" cy="598557"/>
          </a:xfrm>
          <a:prstGeom prst="rect">
            <a:avLst/>
          </a:prstGeom>
        </p:spPr>
      </p:pic>
      <p:sp>
        <p:nvSpPr>
          <p:cNvPr id="16" name="Rounded Rectangle 15">
            <a:extLst>
              <a:ext uri="{FF2B5EF4-FFF2-40B4-BE49-F238E27FC236}">
                <a16:creationId xmlns:a16="http://schemas.microsoft.com/office/drawing/2014/main" id="{B05CD2D6-FB08-D149-9C7E-69476744823F}"/>
              </a:ext>
            </a:extLst>
          </p:cNvPr>
          <p:cNvSpPr/>
          <p:nvPr/>
        </p:nvSpPr>
        <p:spPr>
          <a:xfrm>
            <a:off x="577366" y="2571749"/>
            <a:ext cx="1820333" cy="13059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7E5D5998-5EDE-1E48-B881-7850213D0C75}"/>
              </a:ext>
            </a:extLst>
          </p:cNvPr>
          <p:cNvSpPr/>
          <p:nvPr/>
        </p:nvSpPr>
        <p:spPr>
          <a:xfrm>
            <a:off x="6922685" y="3315956"/>
            <a:ext cx="1820333" cy="1305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F8176DC-1621-9847-B405-033C7FA3A487}"/>
              </a:ext>
            </a:extLst>
          </p:cNvPr>
          <p:cNvSpPr txBox="1"/>
          <p:nvPr/>
        </p:nvSpPr>
        <p:spPr>
          <a:xfrm>
            <a:off x="697206" y="939158"/>
            <a:ext cx="1843774" cy="1169551"/>
          </a:xfrm>
          <a:prstGeom prst="rect">
            <a:avLst/>
          </a:prstGeom>
          <a:noFill/>
        </p:spPr>
        <p:txBody>
          <a:bodyPr wrap="none" rtlCol="0">
            <a:spAutoFit/>
          </a:bodyPr>
          <a:lstStyle/>
          <a:p>
            <a:r>
              <a:rPr lang="en-US" b="1" err="1">
                <a:solidFill>
                  <a:schemeClr val="accent1"/>
                </a:solidFill>
              </a:rPr>
              <a:t>Pishahang</a:t>
            </a:r>
            <a:r>
              <a:rPr lang="en-US" b="1">
                <a:solidFill>
                  <a:schemeClr val="accent1"/>
                </a:solidFill>
              </a:rPr>
              <a:t> Request</a:t>
            </a:r>
          </a:p>
          <a:p>
            <a:r>
              <a:rPr lang="en-US">
                <a:solidFill>
                  <a:schemeClr val="accent1"/>
                </a:solidFill>
              </a:rPr>
              <a:t>Onboard NS</a:t>
            </a:r>
          </a:p>
          <a:p>
            <a:r>
              <a:rPr lang="en-US">
                <a:solidFill>
                  <a:schemeClr val="accent1"/>
                </a:solidFill>
              </a:rPr>
              <a:t>Deploy NS</a:t>
            </a:r>
          </a:p>
          <a:p>
            <a:r>
              <a:rPr lang="en-US">
                <a:solidFill>
                  <a:schemeClr val="accent1"/>
                </a:solidFill>
              </a:rPr>
              <a:t>         :</a:t>
            </a:r>
          </a:p>
          <a:p>
            <a:r>
              <a:rPr lang="en-US">
                <a:solidFill>
                  <a:schemeClr val="accent1"/>
                </a:solidFill>
              </a:rPr>
              <a:t>         :</a:t>
            </a:r>
          </a:p>
        </p:txBody>
      </p:sp>
      <p:sp>
        <p:nvSpPr>
          <p:cNvPr id="23" name="Rounded Rectangle 22">
            <a:extLst>
              <a:ext uri="{FF2B5EF4-FFF2-40B4-BE49-F238E27FC236}">
                <a16:creationId xmlns:a16="http://schemas.microsoft.com/office/drawing/2014/main" id="{9ED1B696-7D89-E642-9608-30E29F406A53}"/>
              </a:ext>
            </a:extLst>
          </p:cNvPr>
          <p:cNvSpPr/>
          <p:nvPr/>
        </p:nvSpPr>
        <p:spPr>
          <a:xfrm>
            <a:off x="6915634" y="1241929"/>
            <a:ext cx="1820333" cy="1305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2BC91C0-E655-BE45-A50C-10C56D82521D}"/>
              </a:ext>
            </a:extLst>
          </p:cNvPr>
          <p:cNvPicPr>
            <a:picLocks noChangeAspect="1"/>
          </p:cNvPicPr>
          <p:nvPr/>
        </p:nvPicPr>
        <p:blipFill>
          <a:blip r:embed="rId3"/>
          <a:srcRect/>
          <a:stretch/>
        </p:blipFill>
        <p:spPr>
          <a:xfrm>
            <a:off x="1039408" y="3367496"/>
            <a:ext cx="888676" cy="398053"/>
          </a:xfrm>
          <a:prstGeom prst="rect">
            <a:avLst/>
          </a:prstGeom>
        </p:spPr>
      </p:pic>
      <p:pic>
        <p:nvPicPr>
          <p:cNvPr id="19" name="Picture 18">
            <a:extLst>
              <a:ext uri="{FF2B5EF4-FFF2-40B4-BE49-F238E27FC236}">
                <a16:creationId xmlns:a16="http://schemas.microsoft.com/office/drawing/2014/main" id="{3D9FD6A6-8686-B044-B4B8-8DEC072BFF37}"/>
              </a:ext>
            </a:extLst>
          </p:cNvPr>
          <p:cNvPicPr>
            <a:picLocks noChangeAspect="1"/>
          </p:cNvPicPr>
          <p:nvPr/>
        </p:nvPicPr>
        <p:blipFill>
          <a:blip r:embed="rId3"/>
          <a:srcRect/>
          <a:stretch/>
        </p:blipFill>
        <p:spPr>
          <a:xfrm>
            <a:off x="7381461" y="4124620"/>
            <a:ext cx="888676" cy="398053"/>
          </a:xfrm>
          <a:prstGeom prst="rect">
            <a:avLst/>
          </a:prstGeom>
        </p:spPr>
      </p:pic>
      <p:pic>
        <p:nvPicPr>
          <p:cNvPr id="4" name="Picture 3">
            <a:extLst>
              <a:ext uri="{FF2B5EF4-FFF2-40B4-BE49-F238E27FC236}">
                <a16:creationId xmlns:a16="http://schemas.microsoft.com/office/drawing/2014/main" id="{DF62BD75-BACC-B544-91C4-34BBCE450397}"/>
              </a:ext>
            </a:extLst>
          </p:cNvPr>
          <p:cNvPicPr>
            <a:picLocks noChangeAspect="1"/>
          </p:cNvPicPr>
          <p:nvPr/>
        </p:nvPicPr>
        <p:blipFill>
          <a:blip r:embed="rId4"/>
          <a:srcRect/>
          <a:stretch/>
        </p:blipFill>
        <p:spPr>
          <a:xfrm>
            <a:off x="7243998" y="2038450"/>
            <a:ext cx="1109100" cy="491173"/>
          </a:xfrm>
          <a:prstGeom prst="rect">
            <a:avLst/>
          </a:prstGeom>
        </p:spPr>
      </p:pic>
    </p:spTree>
    <p:extLst>
      <p:ext uri="{BB962C8B-B14F-4D97-AF65-F5344CB8AC3E}">
        <p14:creationId xmlns:p14="http://schemas.microsoft.com/office/powerpoint/2010/main" val="348841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par>
                                <p:cTn id="14" presetID="9"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par>
                                <p:cTn id="17" presetID="9"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ssolve">
                                      <p:cBhvr>
                                        <p:cTn id="19" dur="500"/>
                                        <p:tgtEl>
                                          <p:spTgt spid="15"/>
                                        </p:tgtEl>
                                      </p:cBhvr>
                                    </p:animEffect>
                                  </p:childTnLst>
                                </p:cTn>
                              </p:par>
                              <p:par>
                                <p:cTn id="20" presetID="8" presetClass="emph" presetSubtype="0" repeatCount="indefinite" fill="hold" nodeType="withEffect">
                                  <p:stCondLst>
                                    <p:cond delay="0"/>
                                  </p:stCondLst>
                                  <p:childTnLst>
                                    <p:animRot by="21600000">
                                      <p:cBhvr>
                                        <p:cTn id="21" dur="10000" fill="hold"/>
                                        <p:tgtEl>
                                          <p:spTgt spid="15"/>
                                        </p:tgtEl>
                                        <p:attrNameLst>
                                          <p:attrName>r</p:attrName>
                                        </p:attrNameLst>
                                      </p:cBhvr>
                                    </p:animRot>
                                  </p:childTnLst>
                                </p:cTn>
                              </p:par>
                              <p:par>
                                <p:cTn id="22" presetID="8" presetClass="emph" presetSubtype="0" repeatCount="indefinite" fill="hold" nodeType="withEffect">
                                  <p:stCondLst>
                                    <p:cond delay="0"/>
                                  </p:stCondLst>
                                  <p:childTnLst>
                                    <p:animRot by="-21600000">
                                      <p:cBhvr>
                                        <p:cTn id="23" dur="10000" fill="hold"/>
                                        <p:tgtEl>
                                          <p:spTgt spid="13"/>
                                        </p:tgtEl>
                                        <p:attrNameLst>
                                          <p:attrName>r</p:attrName>
                                        </p:attrNameLst>
                                      </p:cBhvr>
                                    </p:animRot>
                                  </p:childTnLst>
                                </p:cTn>
                              </p:par>
                              <p:par>
                                <p:cTn id="24" presetID="8" presetClass="emph" presetSubtype="0" repeatCount="indefinite" fill="hold" nodeType="withEffect">
                                  <p:stCondLst>
                                    <p:cond delay="0"/>
                                  </p:stCondLst>
                                  <p:childTnLst>
                                    <p:animRot by="21600000">
                                      <p:cBhvr>
                                        <p:cTn id="25" dur="10000" fill="hold"/>
                                        <p:tgtEl>
                                          <p:spTgt spid="14"/>
                                        </p:tgtEl>
                                        <p:attrNameLst>
                                          <p:attrName>r</p:attrName>
                                        </p:attrNameLst>
                                      </p:cBhvr>
                                    </p:animRot>
                                  </p:childTnLst>
                                </p:cTn>
                              </p:par>
                              <p:par>
                                <p:cTn id="26" presetID="9"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ssolve">
                                      <p:cBhvr>
                                        <p:cTn id="28" dur="500"/>
                                        <p:tgtEl>
                                          <p:spTgt spid="18"/>
                                        </p:tgtEl>
                                      </p:cBhvr>
                                    </p:animEffect>
                                  </p:childTnLst>
                                </p:cTn>
                              </p:par>
                              <p:par>
                                <p:cTn id="29" presetID="9"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dissolve">
                                      <p:cBhvr>
                                        <p:cTn id="31" dur="500"/>
                                        <p:tgtEl>
                                          <p:spTgt spid="4"/>
                                        </p:tgtEl>
                                      </p:cBhvr>
                                    </p:animEffect>
                                  </p:childTnLst>
                                </p:cTn>
                              </p:par>
                              <p:par>
                                <p:cTn id="32" presetID="9"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dissolv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blinds(horizontal)">
                                      <p:cBhvr>
                                        <p:cTn id="48" dur="500"/>
                                        <p:tgtEl>
                                          <p:spTgt spid="2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linds(horizontal)">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1" nodeType="clickEffect">
                                  <p:stCondLst>
                                    <p:cond delay="0"/>
                                  </p:stCondLst>
                                  <p:childTnLst>
                                    <p:animMotion origin="layout" path="M 0.00417 0.05648 C -0.00937 0.17747 -0.02291 0.29846 0.0316 0.34445 C 0.08612 0.39012 0.20886 0.3608 0.3316 0.33117 " pathEditMode="relative" rAng="0" ptsTypes="AAA">
                                      <p:cBhvr>
                                        <p:cTn id="55" dur="2000" fill="hold"/>
                                        <p:tgtEl>
                                          <p:spTgt spid="25"/>
                                        </p:tgtEl>
                                        <p:attrNameLst>
                                          <p:attrName>ppt_x</p:attrName>
                                          <p:attrName>ppt_y</p:attrName>
                                        </p:attrNameLst>
                                      </p:cBhvr>
                                      <p:rCtr x="15764" y="15556"/>
                                    </p:animMotion>
                                  </p:childTnLst>
                                </p:cTn>
                              </p:par>
                              <p:par>
                                <p:cTn id="56" presetID="0" presetClass="path" presetSubtype="0" accel="50000" decel="50000" fill="hold" grpId="1" nodeType="withEffect">
                                  <p:stCondLst>
                                    <p:cond delay="0"/>
                                  </p:stCondLst>
                                  <p:childTnLst>
                                    <p:animMotion origin="layout" path="M 0.00417 0.05648 C -0.00937 0.17747 -0.02291 0.29845 0.0316 0.34444 C 0.08611 0.39012 0.20886 0.3608 0.3316 0.33117 " pathEditMode="relative" rAng="0" ptsTypes="AAA">
                                      <p:cBhvr>
                                        <p:cTn id="57" dur="2000" fill="hold"/>
                                        <p:tgtEl>
                                          <p:spTgt spid="22"/>
                                        </p:tgtEl>
                                        <p:attrNameLst>
                                          <p:attrName>ppt_x</p:attrName>
                                          <p:attrName>ppt_y</p:attrName>
                                        </p:attrNameLst>
                                      </p:cBhvr>
                                      <p:rCtr x="15764" y="15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6" grpId="0" animBg="1"/>
      <p:bldP spid="11" grpId="0"/>
      <p:bldP spid="16" grpId="0" animBg="1"/>
      <p:bldP spid="17" grpId="0" animBg="1"/>
      <p:bldP spid="22" grpId="0"/>
      <p:bldP spid="22" grpId="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B7B1706F-1057-7249-AD0D-EB60072075CC}"/>
              </a:ext>
            </a:extLst>
          </p:cNvPr>
          <p:cNvSpPr/>
          <p:nvPr/>
        </p:nvSpPr>
        <p:spPr>
          <a:xfrm>
            <a:off x="3746500" y="2072216"/>
            <a:ext cx="1820333" cy="18055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9C93F7D-80B9-E94D-8552-55990AA74D8C}"/>
              </a:ext>
            </a:extLst>
          </p:cNvPr>
          <p:cNvSpPr txBox="1"/>
          <p:nvPr/>
        </p:nvSpPr>
        <p:spPr>
          <a:xfrm>
            <a:off x="4089671" y="2417860"/>
            <a:ext cx="1053494" cy="307777"/>
          </a:xfrm>
          <a:prstGeom prst="rect">
            <a:avLst/>
          </a:prstGeom>
          <a:noFill/>
        </p:spPr>
        <p:txBody>
          <a:bodyPr wrap="none" rtlCol="0">
            <a:spAutoFit/>
          </a:bodyPr>
          <a:lstStyle/>
          <a:p>
            <a:pPr algn="ctr"/>
            <a:r>
              <a:rPr lang="en-US">
                <a:solidFill>
                  <a:schemeClr val="bg2"/>
                </a:solidFill>
              </a:rPr>
              <a:t>ADAPTOR</a:t>
            </a:r>
          </a:p>
        </p:txBody>
      </p:sp>
      <p:pic>
        <p:nvPicPr>
          <p:cNvPr id="13" name="Picture 12">
            <a:extLst>
              <a:ext uri="{FF2B5EF4-FFF2-40B4-BE49-F238E27FC236}">
                <a16:creationId xmlns:a16="http://schemas.microsoft.com/office/drawing/2014/main" id="{FC1EC665-94BF-6140-9F1E-AC437D2FAA16}"/>
              </a:ext>
            </a:extLst>
          </p:cNvPr>
          <p:cNvPicPr>
            <a:picLocks noChangeAspect="1"/>
          </p:cNvPicPr>
          <p:nvPr/>
        </p:nvPicPr>
        <p:blipFill>
          <a:blip r:embed="rId2"/>
          <a:stretch>
            <a:fillRect/>
          </a:stretch>
        </p:blipFill>
        <p:spPr>
          <a:xfrm>
            <a:off x="4403726" y="3166992"/>
            <a:ext cx="573617" cy="598557"/>
          </a:xfrm>
          <a:prstGeom prst="rect">
            <a:avLst/>
          </a:prstGeom>
        </p:spPr>
      </p:pic>
      <p:pic>
        <p:nvPicPr>
          <p:cNvPr id="14" name="Picture 13">
            <a:extLst>
              <a:ext uri="{FF2B5EF4-FFF2-40B4-BE49-F238E27FC236}">
                <a16:creationId xmlns:a16="http://schemas.microsoft.com/office/drawing/2014/main" id="{D39AA2E1-2586-5944-9ADD-51F9762504B2}"/>
              </a:ext>
            </a:extLst>
          </p:cNvPr>
          <p:cNvPicPr>
            <a:picLocks noChangeAspect="1"/>
          </p:cNvPicPr>
          <p:nvPr/>
        </p:nvPicPr>
        <p:blipFill>
          <a:blip r:embed="rId2"/>
          <a:stretch>
            <a:fillRect/>
          </a:stretch>
        </p:blipFill>
        <p:spPr>
          <a:xfrm>
            <a:off x="4903921" y="3105149"/>
            <a:ext cx="381706" cy="398302"/>
          </a:xfrm>
          <a:prstGeom prst="rect">
            <a:avLst/>
          </a:prstGeom>
        </p:spPr>
      </p:pic>
      <p:pic>
        <p:nvPicPr>
          <p:cNvPr id="15" name="Picture 14">
            <a:extLst>
              <a:ext uri="{FF2B5EF4-FFF2-40B4-BE49-F238E27FC236}">
                <a16:creationId xmlns:a16="http://schemas.microsoft.com/office/drawing/2014/main" id="{A410392D-402E-9643-962A-3374FCC01613}"/>
              </a:ext>
            </a:extLst>
          </p:cNvPr>
          <p:cNvPicPr>
            <a:picLocks noChangeAspect="1"/>
          </p:cNvPicPr>
          <p:nvPr/>
        </p:nvPicPr>
        <p:blipFill>
          <a:blip r:embed="rId2"/>
          <a:stretch>
            <a:fillRect/>
          </a:stretch>
        </p:blipFill>
        <p:spPr>
          <a:xfrm>
            <a:off x="3996071" y="2856299"/>
            <a:ext cx="573617" cy="598557"/>
          </a:xfrm>
          <a:prstGeom prst="rect">
            <a:avLst/>
          </a:prstGeom>
        </p:spPr>
      </p:pic>
      <p:sp>
        <p:nvSpPr>
          <p:cNvPr id="16" name="Rounded Rectangle 15">
            <a:extLst>
              <a:ext uri="{FF2B5EF4-FFF2-40B4-BE49-F238E27FC236}">
                <a16:creationId xmlns:a16="http://schemas.microsoft.com/office/drawing/2014/main" id="{B05CD2D6-FB08-D149-9C7E-69476744823F}"/>
              </a:ext>
            </a:extLst>
          </p:cNvPr>
          <p:cNvSpPr/>
          <p:nvPr/>
        </p:nvSpPr>
        <p:spPr>
          <a:xfrm>
            <a:off x="577366" y="2571749"/>
            <a:ext cx="1820333" cy="13059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7E5D5998-5EDE-1E48-B881-7850213D0C75}"/>
              </a:ext>
            </a:extLst>
          </p:cNvPr>
          <p:cNvSpPr/>
          <p:nvPr/>
        </p:nvSpPr>
        <p:spPr>
          <a:xfrm>
            <a:off x="6922685" y="3315956"/>
            <a:ext cx="1820333" cy="1305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9ED1B696-7D89-E642-9608-30E29F406A53}"/>
              </a:ext>
            </a:extLst>
          </p:cNvPr>
          <p:cNvSpPr/>
          <p:nvPr/>
        </p:nvSpPr>
        <p:spPr>
          <a:xfrm>
            <a:off x="6915634" y="1241929"/>
            <a:ext cx="1820333" cy="1305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F0DFAD20-2899-CB4A-A165-34FC0289D9E3}"/>
              </a:ext>
            </a:extLst>
          </p:cNvPr>
          <p:cNvPicPr>
            <a:picLocks noChangeAspect="1"/>
          </p:cNvPicPr>
          <p:nvPr/>
        </p:nvPicPr>
        <p:blipFill>
          <a:blip r:embed="rId3"/>
          <a:srcRect/>
          <a:stretch/>
        </p:blipFill>
        <p:spPr>
          <a:xfrm>
            <a:off x="1039408" y="3367496"/>
            <a:ext cx="888676" cy="398053"/>
          </a:xfrm>
          <a:prstGeom prst="rect">
            <a:avLst/>
          </a:prstGeom>
        </p:spPr>
      </p:pic>
      <p:pic>
        <p:nvPicPr>
          <p:cNvPr id="19" name="Picture 18">
            <a:extLst>
              <a:ext uri="{FF2B5EF4-FFF2-40B4-BE49-F238E27FC236}">
                <a16:creationId xmlns:a16="http://schemas.microsoft.com/office/drawing/2014/main" id="{B60A94BF-0934-6042-98D1-96E5E035DE19}"/>
              </a:ext>
            </a:extLst>
          </p:cNvPr>
          <p:cNvPicPr>
            <a:picLocks noChangeAspect="1"/>
          </p:cNvPicPr>
          <p:nvPr/>
        </p:nvPicPr>
        <p:blipFill>
          <a:blip r:embed="rId3"/>
          <a:srcRect/>
          <a:stretch/>
        </p:blipFill>
        <p:spPr>
          <a:xfrm>
            <a:off x="7381461" y="4116351"/>
            <a:ext cx="888676" cy="398053"/>
          </a:xfrm>
          <a:prstGeom prst="rect">
            <a:avLst/>
          </a:prstGeom>
        </p:spPr>
      </p:pic>
      <p:pic>
        <p:nvPicPr>
          <p:cNvPr id="20" name="Picture 19">
            <a:extLst>
              <a:ext uri="{FF2B5EF4-FFF2-40B4-BE49-F238E27FC236}">
                <a16:creationId xmlns:a16="http://schemas.microsoft.com/office/drawing/2014/main" id="{E927A038-D55D-8442-B368-40E549B05AE7}"/>
              </a:ext>
            </a:extLst>
          </p:cNvPr>
          <p:cNvPicPr>
            <a:picLocks noChangeAspect="1"/>
          </p:cNvPicPr>
          <p:nvPr/>
        </p:nvPicPr>
        <p:blipFill>
          <a:blip r:embed="rId4"/>
          <a:srcRect/>
          <a:stretch/>
        </p:blipFill>
        <p:spPr>
          <a:xfrm>
            <a:off x="7243998" y="2038450"/>
            <a:ext cx="1109100" cy="491173"/>
          </a:xfrm>
          <a:prstGeom prst="rect">
            <a:avLst/>
          </a:prstGeom>
        </p:spPr>
      </p:pic>
      <p:sp>
        <p:nvSpPr>
          <p:cNvPr id="24" name="TextBox 23">
            <a:extLst>
              <a:ext uri="{FF2B5EF4-FFF2-40B4-BE49-F238E27FC236}">
                <a16:creationId xmlns:a16="http://schemas.microsoft.com/office/drawing/2014/main" id="{F0685FDB-7239-6C4C-BFC9-D5F679C1B7BB}"/>
              </a:ext>
            </a:extLst>
          </p:cNvPr>
          <p:cNvSpPr txBox="1"/>
          <p:nvPr/>
        </p:nvSpPr>
        <p:spPr>
          <a:xfrm>
            <a:off x="3753551" y="2773513"/>
            <a:ext cx="1843774" cy="1169551"/>
          </a:xfrm>
          <a:prstGeom prst="rect">
            <a:avLst/>
          </a:prstGeom>
          <a:noFill/>
        </p:spPr>
        <p:txBody>
          <a:bodyPr wrap="none" rtlCol="0">
            <a:spAutoFit/>
          </a:bodyPr>
          <a:lstStyle/>
          <a:p>
            <a:r>
              <a:rPr lang="en-US" b="1" err="1">
                <a:solidFill>
                  <a:srgbClr val="C00000"/>
                </a:solidFill>
              </a:rPr>
              <a:t>Pishahang</a:t>
            </a:r>
            <a:r>
              <a:rPr lang="en-US" b="1">
                <a:solidFill>
                  <a:srgbClr val="C00000"/>
                </a:solidFill>
              </a:rPr>
              <a:t> Request</a:t>
            </a:r>
          </a:p>
          <a:p>
            <a:r>
              <a:rPr lang="en-US">
                <a:solidFill>
                  <a:srgbClr val="C00000"/>
                </a:solidFill>
              </a:rPr>
              <a:t>Onboard NS</a:t>
            </a:r>
          </a:p>
          <a:p>
            <a:r>
              <a:rPr lang="en-US">
                <a:solidFill>
                  <a:srgbClr val="C00000"/>
                </a:solidFill>
              </a:rPr>
              <a:t>Deploy NS</a:t>
            </a:r>
          </a:p>
          <a:p>
            <a:r>
              <a:rPr lang="en-US">
                <a:solidFill>
                  <a:srgbClr val="C00000"/>
                </a:solidFill>
              </a:rPr>
              <a:t>         :</a:t>
            </a:r>
          </a:p>
          <a:p>
            <a:r>
              <a:rPr lang="en-US">
                <a:solidFill>
                  <a:srgbClr val="C00000"/>
                </a:solidFill>
              </a:rPr>
              <a:t>         :</a:t>
            </a:r>
          </a:p>
        </p:txBody>
      </p:sp>
      <p:sp>
        <p:nvSpPr>
          <p:cNvPr id="25" name="Rounded Rectangle 24">
            <a:extLst>
              <a:ext uri="{FF2B5EF4-FFF2-40B4-BE49-F238E27FC236}">
                <a16:creationId xmlns:a16="http://schemas.microsoft.com/office/drawing/2014/main" id="{DA23A715-2A6E-8341-94C1-5136FBF981D6}"/>
              </a:ext>
            </a:extLst>
          </p:cNvPr>
          <p:cNvSpPr/>
          <p:nvPr/>
        </p:nvSpPr>
        <p:spPr>
          <a:xfrm>
            <a:off x="3746499" y="2765575"/>
            <a:ext cx="1820333" cy="106271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D3DB4D9D-B919-5F4A-8485-20FC4A98DC14}"/>
              </a:ext>
            </a:extLst>
          </p:cNvPr>
          <p:cNvSpPr>
            <a:spLocks noGrp="1"/>
          </p:cNvSpPr>
          <p:nvPr>
            <p:ph type="title"/>
          </p:nvPr>
        </p:nvSpPr>
        <p:spPr>
          <a:xfrm>
            <a:off x="422734" y="76568"/>
            <a:ext cx="8535600" cy="378000"/>
          </a:xfrm>
        </p:spPr>
        <p:txBody>
          <a:bodyPr/>
          <a:lstStyle/>
          <a:p>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Adaptor</a:t>
            </a:r>
            <a:endParaRPr lang="en-US"/>
          </a:p>
        </p:txBody>
      </p:sp>
    </p:spTree>
    <p:extLst>
      <p:ext uri="{BB962C8B-B14F-4D97-AF65-F5344CB8AC3E}">
        <p14:creationId xmlns:p14="http://schemas.microsoft.com/office/powerpoint/2010/main" val="173540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strips(downLeft)">
                                      <p:cBhvr>
                                        <p:cTn id="7" dur="500"/>
                                        <p:tgtEl>
                                          <p:spTgt spid="24">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24">
                                            <p:txEl>
                                              <p:pRg st="1" end="1"/>
                                            </p:txEl>
                                          </p:spTgt>
                                        </p:tgtEl>
                                        <p:attrNameLst>
                                          <p:attrName>style.visibility</p:attrName>
                                        </p:attrNameLst>
                                      </p:cBhvr>
                                      <p:to>
                                        <p:strVal val="visible"/>
                                      </p:to>
                                    </p:set>
                                    <p:animEffect transition="in" filter="strips(downLeft)">
                                      <p:cBhvr>
                                        <p:cTn id="10" dur="500"/>
                                        <p:tgtEl>
                                          <p:spTgt spid="24">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animEffect transition="in" filter="strips(downLeft)">
                                      <p:cBhvr>
                                        <p:cTn id="13" dur="500"/>
                                        <p:tgtEl>
                                          <p:spTgt spid="24">
                                            <p:txEl>
                                              <p:pRg st="2" end="2"/>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24">
                                            <p:txEl>
                                              <p:pRg st="3" end="3"/>
                                            </p:txEl>
                                          </p:spTgt>
                                        </p:tgtEl>
                                        <p:attrNameLst>
                                          <p:attrName>style.visibility</p:attrName>
                                        </p:attrNameLst>
                                      </p:cBhvr>
                                      <p:to>
                                        <p:strVal val="visible"/>
                                      </p:to>
                                    </p:set>
                                    <p:animEffect transition="in" filter="strips(downLeft)">
                                      <p:cBhvr>
                                        <p:cTn id="16" dur="500"/>
                                        <p:tgtEl>
                                          <p:spTgt spid="24">
                                            <p:txEl>
                                              <p:pRg st="3" end="3"/>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24">
                                            <p:txEl>
                                              <p:pRg st="4" end="4"/>
                                            </p:txEl>
                                          </p:spTgt>
                                        </p:tgtEl>
                                        <p:attrNameLst>
                                          <p:attrName>style.visibility</p:attrName>
                                        </p:attrNameLst>
                                      </p:cBhvr>
                                      <p:to>
                                        <p:strVal val="visible"/>
                                      </p:to>
                                    </p:set>
                                    <p:animEffect transition="in" filter="strips(downLeft)">
                                      <p:cBhvr>
                                        <p:cTn id="19" dur="10"/>
                                        <p:tgtEl>
                                          <p:spTgt spid="24">
                                            <p:txEl>
                                              <p:pRg st="4" end="4"/>
                                            </p:txEl>
                                          </p:spTgt>
                                        </p:tgtEl>
                                      </p:cBhvr>
                                    </p:animEffect>
                                  </p:childTnLst>
                                </p:cTn>
                              </p:par>
                            </p:childTnLst>
                          </p:cTn>
                        </p:par>
                        <p:par>
                          <p:cTn id="20" fill="hold">
                            <p:stCondLst>
                              <p:cond delay="500"/>
                            </p:stCondLst>
                            <p:childTnLst>
                              <p:par>
                                <p:cTn id="21" presetID="21"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heel(1)">
                                      <p:cBhvr>
                                        <p:cTn id="23" dur="20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0" nodeType="clickEffect">
                                  <p:stCondLst>
                                    <p:cond delay="0"/>
                                  </p:stCondLst>
                                  <p:childTnLst>
                                    <p:animMotion origin="layout" path="M -8.33333E-7 2.83951E-6 L 0.34219 0.10926 " pathEditMode="relative" rAng="0" ptsTypes="AA">
                                      <p:cBhvr>
                                        <p:cTn id="27" dur="2000" fill="hold"/>
                                        <p:tgtEl>
                                          <p:spTgt spid="24">
                                            <p:txEl>
                                              <p:pRg st="0" end="0"/>
                                            </p:txEl>
                                          </p:spTgt>
                                        </p:tgtEl>
                                        <p:attrNameLst>
                                          <p:attrName>ppt_x</p:attrName>
                                          <p:attrName>ppt_y</p:attrName>
                                        </p:attrNameLst>
                                      </p:cBhvr>
                                      <p:rCtr x="17101" y="5463"/>
                                    </p:animMotion>
                                  </p:childTnLst>
                                </p:cTn>
                              </p:par>
                              <p:par>
                                <p:cTn id="28" presetID="0" presetClass="path" presetSubtype="0" accel="50000" decel="50000" fill="hold" grpId="0" nodeType="withEffect">
                                  <p:stCondLst>
                                    <p:cond delay="0"/>
                                  </p:stCondLst>
                                  <p:childTnLst>
                                    <p:animMotion origin="layout" path="M 0 0 L 0.34219 0.10926 " pathEditMode="relative" ptsTypes="AA">
                                      <p:cBhvr>
                                        <p:cTn id="29" dur="2000" fill="hold"/>
                                        <p:tgtEl>
                                          <p:spTgt spid="24">
                                            <p:txEl>
                                              <p:pRg st="1" end="1"/>
                                            </p:txEl>
                                          </p:spTgt>
                                        </p:tgtEl>
                                        <p:attrNameLst>
                                          <p:attrName>ppt_x</p:attrName>
                                          <p:attrName>ppt_y</p:attrName>
                                        </p:attrNameLst>
                                      </p:cBhvr>
                                    </p:animMotion>
                                  </p:childTnLst>
                                </p:cTn>
                              </p:par>
                              <p:par>
                                <p:cTn id="30" presetID="0" presetClass="path" presetSubtype="0" accel="50000" decel="50000" fill="hold" grpId="0" nodeType="withEffect">
                                  <p:stCondLst>
                                    <p:cond delay="0"/>
                                  </p:stCondLst>
                                  <p:childTnLst>
                                    <p:animMotion origin="layout" path="M 0 0 L 0.34219 0.10926 " pathEditMode="relative" ptsTypes="AA">
                                      <p:cBhvr>
                                        <p:cTn id="31" dur="2000" fill="hold"/>
                                        <p:tgtEl>
                                          <p:spTgt spid="24">
                                            <p:txEl>
                                              <p:pRg st="2" end="2"/>
                                            </p:txEl>
                                          </p:spTgt>
                                        </p:tgtEl>
                                        <p:attrNameLst>
                                          <p:attrName>ppt_x</p:attrName>
                                          <p:attrName>ppt_y</p:attrName>
                                        </p:attrNameLst>
                                      </p:cBhvr>
                                    </p:animMotion>
                                  </p:childTnLst>
                                </p:cTn>
                              </p:par>
                              <p:par>
                                <p:cTn id="32" presetID="0" presetClass="path" presetSubtype="0" accel="50000" decel="50000" fill="hold" grpId="0" nodeType="withEffect">
                                  <p:stCondLst>
                                    <p:cond delay="0"/>
                                  </p:stCondLst>
                                  <p:childTnLst>
                                    <p:animMotion origin="layout" path="M 0 0 L 0.34219 0.10926 " pathEditMode="relative" ptsTypes="AA">
                                      <p:cBhvr>
                                        <p:cTn id="33" dur="2000" fill="hold"/>
                                        <p:tgtEl>
                                          <p:spTgt spid="24">
                                            <p:txEl>
                                              <p:pRg st="3" end="3"/>
                                            </p:txEl>
                                          </p:spTgt>
                                        </p:tgtEl>
                                        <p:attrNameLst>
                                          <p:attrName>ppt_x</p:attrName>
                                          <p:attrName>ppt_y</p:attrName>
                                        </p:attrNameLst>
                                      </p:cBhvr>
                                    </p:animMotion>
                                  </p:childTnLst>
                                </p:cTn>
                              </p:par>
                              <p:par>
                                <p:cTn id="34" presetID="0" presetClass="path" presetSubtype="0" accel="50000" decel="50000" fill="hold" grpId="0" nodeType="withEffect">
                                  <p:stCondLst>
                                    <p:cond delay="0"/>
                                  </p:stCondLst>
                                  <p:childTnLst>
                                    <p:animMotion origin="layout" path="M 0 0 L 0.34219 0.10926 " pathEditMode="relative" ptsTypes="AA">
                                      <p:cBhvr>
                                        <p:cTn id="35" dur="2000" fill="hold"/>
                                        <p:tgtEl>
                                          <p:spTgt spid="24">
                                            <p:txEl>
                                              <p:pRg st="4" end="4"/>
                                            </p:txEl>
                                          </p:spTgt>
                                        </p:tgtEl>
                                        <p:attrNameLst>
                                          <p:attrName>ppt_x</p:attrName>
                                          <p:attrName>ppt_y</p:attrName>
                                        </p:attrNameLst>
                                      </p:cBhvr>
                                    </p:animMotion>
                                  </p:childTnLst>
                                </p:cTn>
                              </p:par>
                              <p:par>
                                <p:cTn id="36" presetID="0" presetClass="path" presetSubtype="0" accel="50000" decel="50000" fill="hold" grpId="1" nodeType="withEffect">
                                  <p:stCondLst>
                                    <p:cond delay="0"/>
                                  </p:stCondLst>
                                  <p:childTnLst>
                                    <p:animMotion origin="layout" path="M 0 0 L 0.34219 0.10926 " pathEditMode="relative" ptsTypes="AA">
                                      <p:cBhvr>
                                        <p:cTn id="37" dur="2000" fill="hold"/>
                                        <p:tgtEl>
                                          <p:spTgt spid="2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allAtOnce"/>
      <p:bldP spid="25" grpId="0" animBg="1"/>
      <p:bldP spid="2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17</a:t>
            </a:fld>
            <a:endParaRPr sz="1250">
              <a:latin typeface="Calibri"/>
              <a:ea typeface="Calibri"/>
              <a:cs typeface="Calibri"/>
              <a:sym typeface="Calibri"/>
            </a:endParaRPr>
          </a:p>
        </p:txBody>
      </p:sp>
      <p:sp>
        <p:nvSpPr>
          <p:cNvPr id="174" name="Google Shape;174;p26"/>
          <p:cNvSpPr txBox="1">
            <a:spLocks noGrp="1"/>
          </p:cNvSpPr>
          <p:nvPr>
            <p:ph type="body" idx="1"/>
          </p:nvPr>
        </p:nvSpPr>
        <p:spPr>
          <a:xfrm>
            <a:off x="395536" y="627996"/>
            <a:ext cx="8535600" cy="41580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b="1">
                <a:solidFill>
                  <a:srgbClr val="0D2C6C"/>
                </a:solidFill>
                <a:latin typeface="+mn-lt"/>
                <a:cs typeface="Arial"/>
                <a:sym typeface="Arial"/>
              </a:rPr>
              <a:t>Adaptor Design</a:t>
            </a:r>
            <a:endParaRPr lang="en-US">
              <a:latin typeface="+mn-lt"/>
            </a:endParaRPr>
          </a:p>
          <a:p>
            <a:pPr marL="342900" lvl="0" indent="-215900" algn="l" rtl="0">
              <a:spcBef>
                <a:spcPts val="400"/>
              </a:spcBef>
              <a:spcAft>
                <a:spcPts val="0"/>
              </a:spcAft>
              <a:buClr>
                <a:srgbClr val="364694"/>
              </a:buClr>
              <a:buSzPts val="2000"/>
              <a:buFont typeface="Noto Sans Symbols"/>
              <a:buNone/>
            </a:pPr>
            <a:endParaRPr lang="en-US" b="1">
              <a:solidFill>
                <a:srgbClr val="0D2C6C"/>
              </a:solidFill>
              <a:latin typeface="+mn-lt"/>
              <a:ea typeface="Arial"/>
              <a:cs typeface="Arial"/>
              <a:sym typeface="Arial"/>
            </a:endParaRPr>
          </a:p>
          <a:p>
            <a:pPr marL="342900" indent="-215900">
              <a:buNone/>
            </a:pPr>
            <a:endParaRPr lang="en-US" b="1">
              <a:solidFill>
                <a:srgbClr val="0D2C6C"/>
              </a:solidFill>
              <a:latin typeface="+mn-lt"/>
              <a:ea typeface="Arial"/>
              <a:cs typeface="Arial"/>
              <a:sym typeface="Arial"/>
            </a:endParaRPr>
          </a:p>
          <a:p>
            <a:pPr marL="342900" indent="-342900">
              <a:spcBef>
                <a:spcPts val="335"/>
              </a:spcBef>
            </a:pPr>
            <a:r>
              <a:rPr lang="en-US">
                <a:solidFill>
                  <a:schemeClr val="bg2"/>
                </a:solidFill>
                <a:latin typeface="+mn-lt"/>
                <a:cs typeface="Arial"/>
              </a:rPr>
              <a:t>Automated testing</a:t>
            </a:r>
          </a:p>
          <a:p>
            <a:pPr marL="342900">
              <a:spcBef>
                <a:spcPts val="335"/>
              </a:spcBef>
            </a:pPr>
            <a:r>
              <a:rPr lang="en-US">
                <a:solidFill>
                  <a:schemeClr val="bg2"/>
                </a:solidFill>
                <a:latin typeface="+mn-lt"/>
                <a:cs typeface="Arial"/>
              </a:rPr>
              <a:t>Well documented</a:t>
            </a:r>
            <a:endParaRPr lang="en-US">
              <a:solidFill>
                <a:schemeClr val="bg2"/>
              </a:solidFill>
            </a:endParaRPr>
          </a:p>
          <a:p>
            <a:pPr marL="800100" lvl="1">
              <a:spcBef>
                <a:spcPts val="335"/>
              </a:spcBef>
            </a:pPr>
            <a:r>
              <a:rPr lang="en-US">
                <a:solidFill>
                  <a:schemeClr val="bg2"/>
                </a:solidFill>
                <a:latin typeface="+mn-lt"/>
                <a:cs typeface="Arial"/>
                <a:hlinkClick r:id="rId3"/>
              </a:rPr>
              <a:t>https://python-mano-wrappers.readthedocs.io/en/adaptor/</a:t>
            </a:r>
            <a:endParaRPr lang="en-US">
              <a:solidFill>
                <a:schemeClr val="bg2"/>
              </a:solidFill>
            </a:endParaRPr>
          </a:p>
          <a:p>
            <a:pPr marL="342900">
              <a:spcBef>
                <a:spcPts val="335"/>
              </a:spcBef>
            </a:pPr>
            <a:r>
              <a:rPr lang="en-US">
                <a:solidFill>
                  <a:schemeClr val="bg2"/>
                </a:solidFill>
                <a:latin typeface="+mn-lt"/>
                <a:cs typeface="Arial"/>
              </a:rPr>
              <a:t>Easy to install and use</a:t>
            </a:r>
            <a:endParaRPr lang="en-US">
              <a:solidFill>
                <a:schemeClr val="bg2"/>
              </a:solidFill>
              <a:latin typeface="+mn-lt"/>
            </a:endParaRPr>
          </a:p>
          <a:p>
            <a:pPr marL="800100" lvl="1">
              <a:spcBef>
                <a:spcPts val="335"/>
              </a:spcBef>
            </a:pPr>
            <a:r>
              <a:rPr lang="en-US">
                <a:solidFill>
                  <a:schemeClr val="tx1"/>
                </a:solidFill>
                <a:highlight>
                  <a:srgbClr val="C0C0C0"/>
                </a:highlight>
              </a:rPr>
              <a:t>  pip install python-mano-wrappers  </a:t>
            </a:r>
          </a:p>
          <a:p>
            <a:pPr marL="342900" indent="-215900">
              <a:buNone/>
            </a:pPr>
            <a:endParaRPr lang="en-US">
              <a:solidFill>
                <a:srgbClr val="000000"/>
              </a:solidFill>
              <a:latin typeface="+mn-lt"/>
            </a:endParaRPr>
          </a:p>
        </p:txBody>
      </p:sp>
      <p:sp>
        <p:nvSpPr>
          <p:cNvPr id="175" name="Google Shape;175;p26"/>
          <p:cNvSpPr txBox="1">
            <a:spLocks noGrp="1"/>
          </p:cNvSpPr>
          <p:nvPr>
            <p:ph type="title"/>
          </p:nvPr>
        </p:nvSpPr>
        <p:spPr>
          <a:xfrm>
            <a:off x="395536" y="35900"/>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Adaptor</a:t>
            </a:r>
            <a:endParaRPr/>
          </a:p>
        </p:txBody>
      </p:sp>
      <p:sp>
        <p:nvSpPr>
          <p:cNvPr id="176" name="Google Shape;176;p26"/>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177" name="Google Shape;177;p26"/>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Tree>
    <p:extLst>
      <p:ext uri="{BB962C8B-B14F-4D97-AF65-F5344CB8AC3E}">
        <p14:creationId xmlns:p14="http://schemas.microsoft.com/office/powerpoint/2010/main" val="3277172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95;p18">
            <a:extLst>
              <a:ext uri="{FF2B5EF4-FFF2-40B4-BE49-F238E27FC236}">
                <a16:creationId xmlns:a16="http://schemas.microsoft.com/office/drawing/2014/main" id="{A55D6249-6120-49D4-B18E-FCF367CDCEEE}"/>
              </a:ext>
            </a:extLst>
          </p:cNvPr>
          <p:cNvSpPr txBox="1">
            <a:spLocks noGrp="1"/>
          </p:cNvSpPr>
          <p:nvPr>
            <p:ph type="title"/>
          </p:nvPr>
        </p:nvSpPr>
        <p:spPr>
          <a:xfrm>
            <a:off x="5163319" y="2314077"/>
            <a:ext cx="2736477" cy="512322"/>
          </a:xfrm>
          <a:prstGeom prst="rect">
            <a:avLst/>
          </a:prstGeom>
          <a:noFill/>
          <a:ln>
            <a:noFill/>
          </a:ln>
        </p:spPr>
        <p:txBody>
          <a:bodyPr spcFirstLastPara="1" wrap="square" lIns="91425" tIns="45700" rIns="91425" bIns="45700" anchor="ctr" anchorCtr="0">
            <a:noAutofit/>
          </a:bodyPr>
          <a:lstStyle/>
          <a:p>
            <a:pPr marL="0" lvl="0" indent="0" algn="l">
              <a:spcBef>
                <a:spcPts val="0"/>
              </a:spcBef>
              <a:spcAft>
                <a:spcPts val="0"/>
              </a:spcAft>
              <a:buClr>
                <a:schemeClr val="dk1"/>
              </a:buClr>
              <a:buSzPts val="5400"/>
              <a:buNone/>
            </a:pPr>
            <a:r>
              <a:rPr lang="en-US" sz="4000">
                <a:solidFill>
                  <a:schemeClr val="bg2"/>
                </a:solidFill>
              </a:rPr>
              <a:t>Overview</a:t>
            </a:r>
            <a:endParaRPr lang="en-US">
              <a:solidFill>
                <a:schemeClr val="bg2"/>
              </a:solidFill>
            </a:endParaRPr>
          </a:p>
        </p:txBody>
      </p:sp>
    </p:spTree>
    <p:extLst>
      <p:ext uri="{BB962C8B-B14F-4D97-AF65-F5344CB8AC3E}">
        <p14:creationId xmlns:p14="http://schemas.microsoft.com/office/powerpoint/2010/main" val="1049322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a:extLst>
              <a:ext uri="{FF2B5EF4-FFF2-40B4-BE49-F238E27FC236}">
                <a16:creationId xmlns:a16="http://schemas.microsoft.com/office/drawing/2014/main" id="{1EEF7C9D-E31F-754C-9336-97BF20AE0E81}"/>
              </a:ext>
            </a:extLst>
          </p:cNvPr>
          <p:cNvSpPr/>
          <p:nvPr/>
        </p:nvSpPr>
        <p:spPr>
          <a:xfrm>
            <a:off x="2587451" y="1565436"/>
            <a:ext cx="1176692" cy="8982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6836C89-4771-504B-91E3-22A9BA93617B}"/>
              </a:ext>
            </a:extLst>
          </p:cNvPr>
          <p:cNvSpPr txBox="1"/>
          <p:nvPr/>
        </p:nvSpPr>
        <p:spPr>
          <a:xfrm>
            <a:off x="2496523" y="1576673"/>
            <a:ext cx="1342764" cy="276999"/>
          </a:xfrm>
          <a:prstGeom prst="rect">
            <a:avLst/>
          </a:prstGeom>
          <a:noFill/>
        </p:spPr>
        <p:txBody>
          <a:bodyPr wrap="square" rtlCol="0">
            <a:spAutoFit/>
          </a:bodyPr>
          <a:lstStyle/>
          <a:p>
            <a:pPr algn="ctr"/>
            <a:r>
              <a:rPr lang="en-US" sz="1200">
                <a:solidFill>
                  <a:schemeClr val="bg2"/>
                </a:solidFill>
              </a:rPr>
              <a:t>TRANSLATOR</a:t>
            </a:r>
            <a:endParaRPr lang="en-US" sz="800">
              <a:solidFill>
                <a:schemeClr val="bg2"/>
              </a:solidFill>
            </a:endParaRPr>
          </a:p>
        </p:txBody>
      </p:sp>
      <p:sp>
        <p:nvSpPr>
          <p:cNvPr id="35" name="Rounded Rectangle 34">
            <a:extLst>
              <a:ext uri="{FF2B5EF4-FFF2-40B4-BE49-F238E27FC236}">
                <a16:creationId xmlns:a16="http://schemas.microsoft.com/office/drawing/2014/main" id="{EEB5687A-5BC7-534B-8C70-4495D9BA4038}"/>
              </a:ext>
            </a:extLst>
          </p:cNvPr>
          <p:cNvSpPr/>
          <p:nvPr/>
        </p:nvSpPr>
        <p:spPr>
          <a:xfrm>
            <a:off x="4046410" y="1566468"/>
            <a:ext cx="1176692" cy="8982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3C7619F-2381-964E-A7C0-440BDCAC34AE}"/>
              </a:ext>
            </a:extLst>
          </p:cNvPr>
          <p:cNvSpPr txBox="1"/>
          <p:nvPr/>
        </p:nvSpPr>
        <p:spPr>
          <a:xfrm>
            <a:off x="3955482" y="1577705"/>
            <a:ext cx="1342764" cy="276999"/>
          </a:xfrm>
          <a:prstGeom prst="rect">
            <a:avLst/>
          </a:prstGeom>
          <a:noFill/>
        </p:spPr>
        <p:txBody>
          <a:bodyPr wrap="square" rtlCol="0">
            <a:spAutoFit/>
          </a:bodyPr>
          <a:lstStyle/>
          <a:p>
            <a:pPr algn="ctr"/>
            <a:r>
              <a:rPr lang="en-US" sz="1200">
                <a:solidFill>
                  <a:schemeClr val="bg2"/>
                </a:solidFill>
              </a:rPr>
              <a:t>SPLITTER</a:t>
            </a:r>
            <a:endParaRPr lang="en-US" sz="800">
              <a:solidFill>
                <a:schemeClr val="bg2"/>
              </a:solidFill>
            </a:endParaRPr>
          </a:p>
        </p:txBody>
      </p:sp>
      <p:sp>
        <p:nvSpPr>
          <p:cNvPr id="40" name="Rounded Rectangle 39">
            <a:extLst>
              <a:ext uri="{FF2B5EF4-FFF2-40B4-BE49-F238E27FC236}">
                <a16:creationId xmlns:a16="http://schemas.microsoft.com/office/drawing/2014/main" id="{89D3B2F2-AB5E-994A-9F18-E81B638C6602}"/>
              </a:ext>
            </a:extLst>
          </p:cNvPr>
          <p:cNvSpPr/>
          <p:nvPr/>
        </p:nvSpPr>
        <p:spPr>
          <a:xfrm>
            <a:off x="5433000" y="1559417"/>
            <a:ext cx="1176692" cy="8982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D5B1ABCD-08E8-594B-BA49-FAA6D49D9A4A}"/>
              </a:ext>
            </a:extLst>
          </p:cNvPr>
          <p:cNvSpPr txBox="1"/>
          <p:nvPr/>
        </p:nvSpPr>
        <p:spPr>
          <a:xfrm>
            <a:off x="5342072" y="1570654"/>
            <a:ext cx="1342764" cy="276999"/>
          </a:xfrm>
          <a:prstGeom prst="rect">
            <a:avLst/>
          </a:prstGeom>
          <a:noFill/>
        </p:spPr>
        <p:txBody>
          <a:bodyPr wrap="square" rtlCol="0">
            <a:spAutoFit/>
          </a:bodyPr>
          <a:lstStyle/>
          <a:p>
            <a:pPr algn="ctr"/>
            <a:r>
              <a:rPr lang="en-US" sz="1200">
                <a:solidFill>
                  <a:schemeClr val="bg2"/>
                </a:solidFill>
              </a:rPr>
              <a:t>ADAPTOR</a:t>
            </a:r>
            <a:endParaRPr lang="en-US" sz="800">
              <a:solidFill>
                <a:schemeClr val="bg2"/>
              </a:solidFill>
            </a:endParaRPr>
          </a:p>
        </p:txBody>
      </p:sp>
      <p:sp>
        <p:nvSpPr>
          <p:cNvPr id="45" name="Rounded Rectangle 44">
            <a:extLst>
              <a:ext uri="{FF2B5EF4-FFF2-40B4-BE49-F238E27FC236}">
                <a16:creationId xmlns:a16="http://schemas.microsoft.com/office/drawing/2014/main" id="{51E4BB60-5130-0A4B-BCBD-AD0BB6EFA7B1}"/>
              </a:ext>
            </a:extLst>
          </p:cNvPr>
          <p:cNvSpPr/>
          <p:nvPr/>
        </p:nvSpPr>
        <p:spPr>
          <a:xfrm>
            <a:off x="2304288" y="623500"/>
            <a:ext cx="4535424" cy="1948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2BF4D93B-B5AC-1546-8755-8CB623877DC2}"/>
              </a:ext>
            </a:extLst>
          </p:cNvPr>
          <p:cNvSpPr/>
          <p:nvPr/>
        </p:nvSpPr>
        <p:spPr>
          <a:xfrm>
            <a:off x="3835381" y="1099917"/>
            <a:ext cx="1577929" cy="28290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DBBD52A-F7A5-0D42-BA3F-C2E95FC05ACA}"/>
              </a:ext>
            </a:extLst>
          </p:cNvPr>
          <p:cNvSpPr txBox="1"/>
          <p:nvPr/>
        </p:nvSpPr>
        <p:spPr>
          <a:xfrm>
            <a:off x="3820146" y="1115119"/>
            <a:ext cx="1630575" cy="307777"/>
          </a:xfrm>
          <a:prstGeom prst="rect">
            <a:avLst/>
          </a:prstGeom>
          <a:noFill/>
        </p:spPr>
        <p:txBody>
          <a:bodyPr wrap="none" rtlCol="0">
            <a:spAutoFit/>
          </a:bodyPr>
          <a:lstStyle/>
          <a:p>
            <a:r>
              <a:rPr lang="en-US" err="1">
                <a:solidFill>
                  <a:schemeClr val="bg2"/>
                </a:solidFill>
              </a:rPr>
              <a:t>SCrAMbLE</a:t>
            </a:r>
            <a:r>
              <a:rPr lang="en-US">
                <a:solidFill>
                  <a:schemeClr val="bg2"/>
                </a:solidFill>
              </a:rPr>
              <a:t> Plugin</a:t>
            </a:r>
          </a:p>
        </p:txBody>
      </p:sp>
      <p:pic>
        <p:nvPicPr>
          <p:cNvPr id="12" name="Picture 11">
            <a:extLst>
              <a:ext uri="{FF2B5EF4-FFF2-40B4-BE49-F238E27FC236}">
                <a16:creationId xmlns:a16="http://schemas.microsoft.com/office/drawing/2014/main" id="{D3A03323-573F-F146-AE0D-832A95DA3A3D}"/>
              </a:ext>
            </a:extLst>
          </p:cNvPr>
          <p:cNvPicPr>
            <a:picLocks noChangeAspect="1"/>
          </p:cNvPicPr>
          <p:nvPr/>
        </p:nvPicPr>
        <p:blipFill>
          <a:blip r:embed="rId3"/>
          <a:srcRect/>
          <a:stretch/>
        </p:blipFill>
        <p:spPr>
          <a:xfrm>
            <a:off x="4154980" y="671232"/>
            <a:ext cx="888676" cy="398053"/>
          </a:xfrm>
          <a:prstGeom prst="rect">
            <a:avLst/>
          </a:prstGeom>
        </p:spPr>
      </p:pic>
      <p:sp>
        <p:nvSpPr>
          <p:cNvPr id="47" name="Rounded Rectangle 46">
            <a:extLst>
              <a:ext uri="{FF2B5EF4-FFF2-40B4-BE49-F238E27FC236}">
                <a16:creationId xmlns:a16="http://schemas.microsoft.com/office/drawing/2014/main" id="{8BF68644-CB49-EC42-8C1A-3D8BD2316172}"/>
              </a:ext>
            </a:extLst>
          </p:cNvPr>
          <p:cNvSpPr/>
          <p:nvPr/>
        </p:nvSpPr>
        <p:spPr>
          <a:xfrm>
            <a:off x="1676500" y="2937086"/>
            <a:ext cx="2532888" cy="7383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ED2227E6-AF6D-6744-A225-CABAF546430B}"/>
              </a:ext>
            </a:extLst>
          </p:cNvPr>
          <p:cNvSpPr/>
          <p:nvPr/>
        </p:nvSpPr>
        <p:spPr>
          <a:xfrm>
            <a:off x="5232869" y="2947721"/>
            <a:ext cx="2532888" cy="7383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53A35B6B-D062-BC47-B2C9-2E7A7932BFB5}"/>
              </a:ext>
            </a:extLst>
          </p:cNvPr>
          <p:cNvPicPr>
            <a:picLocks noChangeAspect="1"/>
          </p:cNvPicPr>
          <p:nvPr/>
        </p:nvPicPr>
        <p:blipFill>
          <a:blip r:embed="rId3"/>
          <a:srcRect/>
          <a:stretch/>
        </p:blipFill>
        <p:spPr>
          <a:xfrm>
            <a:off x="2498605" y="2957634"/>
            <a:ext cx="888676" cy="398053"/>
          </a:xfrm>
          <a:prstGeom prst="rect">
            <a:avLst/>
          </a:prstGeom>
        </p:spPr>
      </p:pic>
      <p:pic>
        <p:nvPicPr>
          <p:cNvPr id="50" name="Picture 49">
            <a:extLst>
              <a:ext uri="{FF2B5EF4-FFF2-40B4-BE49-F238E27FC236}">
                <a16:creationId xmlns:a16="http://schemas.microsoft.com/office/drawing/2014/main" id="{41649C65-BE27-364F-BB06-7F8A30249C1A}"/>
              </a:ext>
            </a:extLst>
          </p:cNvPr>
          <p:cNvPicPr>
            <a:picLocks noChangeAspect="1"/>
          </p:cNvPicPr>
          <p:nvPr/>
        </p:nvPicPr>
        <p:blipFill>
          <a:blip r:embed="rId4"/>
          <a:srcRect/>
          <a:stretch/>
        </p:blipFill>
        <p:spPr>
          <a:xfrm>
            <a:off x="5944763" y="2974788"/>
            <a:ext cx="1109100" cy="491173"/>
          </a:xfrm>
          <a:prstGeom prst="rect">
            <a:avLst/>
          </a:prstGeom>
        </p:spPr>
      </p:pic>
      <p:sp>
        <p:nvSpPr>
          <p:cNvPr id="57" name="Rounded Rectangle 56">
            <a:extLst>
              <a:ext uri="{FF2B5EF4-FFF2-40B4-BE49-F238E27FC236}">
                <a16:creationId xmlns:a16="http://schemas.microsoft.com/office/drawing/2014/main" id="{902A497E-339D-3D44-98D8-00E3415A4408}"/>
              </a:ext>
            </a:extLst>
          </p:cNvPr>
          <p:cNvSpPr/>
          <p:nvPr/>
        </p:nvSpPr>
        <p:spPr>
          <a:xfrm>
            <a:off x="3245606" y="4045523"/>
            <a:ext cx="2532888" cy="7383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6412A19F-6E2A-6344-97FC-51CA447309F6}"/>
              </a:ext>
            </a:extLst>
          </p:cNvPr>
          <p:cNvPicPr>
            <a:picLocks noChangeAspect="1"/>
          </p:cNvPicPr>
          <p:nvPr/>
        </p:nvPicPr>
        <p:blipFill>
          <a:blip r:embed="rId4"/>
          <a:srcRect/>
          <a:stretch/>
        </p:blipFill>
        <p:spPr>
          <a:xfrm>
            <a:off x="3957500" y="4072590"/>
            <a:ext cx="1109100" cy="491173"/>
          </a:xfrm>
          <a:prstGeom prst="rect">
            <a:avLst/>
          </a:prstGeom>
        </p:spPr>
      </p:pic>
      <p:sp>
        <p:nvSpPr>
          <p:cNvPr id="59" name="Rounded Rectangle 58">
            <a:extLst>
              <a:ext uri="{FF2B5EF4-FFF2-40B4-BE49-F238E27FC236}">
                <a16:creationId xmlns:a16="http://schemas.microsoft.com/office/drawing/2014/main" id="{1E8E7F26-B077-AA4D-9D73-33DABFB1FF99}"/>
              </a:ext>
            </a:extLst>
          </p:cNvPr>
          <p:cNvSpPr/>
          <p:nvPr/>
        </p:nvSpPr>
        <p:spPr>
          <a:xfrm>
            <a:off x="278729" y="4034577"/>
            <a:ext cx="2532888" cy="7383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93CE039E-5CA5-AE4F-8585-55AD31319F96}"/>
              </a:ext>
            </a:extLst>
          </p:cNvPr>
          <p:cNvPicPr>
            <a:picLocks noChangeAspect="1"/>
          </p:cNvPicPr>
          <p:nvPr/>
        </p:nvPicPr>
        <p:blipFill>
          <a:blip r:embed="rId3"/>
          <a:srcRect/>
          <a:stretch/>
        </p:blipFill>
        <p:spPr>
          <a:xfrm>
            <a:off x="1100834" y="4055125"/>
            <a:ext cx="888676" cy="398053"/>
          </a:xfrm>
          <a:prstGeom prst="rect">
            <a:avLst/>
          </a:prstGeom>
        </p:spPr>
      </p:pic>
      <p:sp>
        <p:nvSpPr>
          <p:cNvPr id="61" name="Rounded Rectangle 60">
            <a:extLst>
              <a:ext uri="{FF2B5EF4-FFF2-40B4-BE49-F238E27FC236}">
                <a16:creationId xmlns:a16="http://schemas.microsoft.com/office/drawing/2014/main" id="{6AD05B20-9F03-E840-9D68-33B6490C0DE9}"/>
              </a:ext>
            </a:extLst>
          </p:cNvPr>
          <p:cNvSpPr/>
          <p:nvPr/>
        </p:nvSpPr>
        <p:spPr>
          <a:xfrm>
            <a:off x="2114145" y="3393216"/>
            <a:ext cx="1577929" cy="28290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B74C3AAE-3A96-3040-9205-31C72886AEFB}"/>
              </a:ext>
            </a:extLst>
          </p:cNvPr>
          <p:cNvSpPr txBox="1"/>
          <p:nvPr/>
        </p:nvSpPr>
        <p:spPr>
          <a:xfrm>
            <a:off x="2098910" y="3408418"/>
            <a:ext cx="1630575" cy="307777"/>
          </a:xfrm>
          <a:prstGeom prst="rect">
            <a:avLst/>
          </a:prstGeom>
          <a:noFill/>
        </p:spPr>
        <p:txBody>
          <a:bodyPr wrap="none" rtlCol="0">
            <a:spAutoFit/>
          </a:bodyPr>
          <a:lstStyle/>
          <a:p>
            <a:r>
              <a:rPr lang="en-US" err="1">
                <a:solidFill>
                  <a:schemeClr val="bg2"/>
                </a:solidFill>
              </a:rPr>
              <a:t>SCrAMbLE</a:t>
            </a:r>
            <a:r>
              <a:rPr lang="en-US">
                <a:solidFill>
                  <a:schemeClr val="bg2"/>
                </a:solidFill>
              </a:rPr>
              <a:t> Plugin</a:t>
            </a:r>
          </a:p>
        </p:txBody>
      </p:sp>
      <p:sp>
        <p:nvSpPr>
          <p:cNvPr id="66" name="Up-down Arrow 65">
            <a:extLst>
              <a:ext uri="{FF2B5EF4-FFF2-40B4-BE49-F238E27FC236}">
                <a16:creationId xmlns:a16="http://schemas.microsoft.com/office/drawing/2014/main" id="{A3414486-4F25-154C-9D5E-E51BD433BC88}"/>
              </a:ext>
            </a:extLst>
          </p:cNvPr>
          <p:cNvSpPr/>
          <p:nvPr/>
        </p:nvSpPr>
        <p:spPr>
          <a:xfrm>
            <a:off x="3109383" y="2571751"/>
            <a:ext cx="136223" cy="34802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Up-down Arrow 66">
            <a:extLst>
              <a:ext uri="{FF2B5EF4-FFF2-40B4-BE49-F238E27FC236}">
                <a16:creationId xmlns:a16="http://schemas.microsoft.com/office/drawing/2014/main" id="{F7D6D173-8A20-BC47-80EF-243D9A29A273}"/>
              </a:ext>
            </a:extLst>
          </p:cNvPr>
          <p:cNvSpPr/>
          <p:nvPr/>
        </p:nvSpPr>
        <p:spPr>
          <a:xfrm>
            <a:off x="6054360" y="2579389"/>
            <a:ext cx="136223" cy="34802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Up-down Arrow 68">
            <a:extLst>
              <a:ext uri="{FF2B5EF4-FFF2-40B4-BE49-F238E27FC236}">
                <a16:creationId xmlns:a16="http://schemas.microsoft.com/office/drawing/2014/main" id="{09DA08E7-BDFF-0C42-8D87-BD02732E15E6}"/>
              </a:ext>
            </a:extLst>
          </p:cNvPr>
          <p:cNvSpPr/>
          <p:nvPr/>
        </p:nvSpPr>
        <p:spPr>
          <a:xfrm>
            <a:off x="1878773" y="3682695"/>
            <a:ext cx="136223" cy="34802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Up-down Arrow 69">
            <a:extLst>
              <a:ext uri="{FF2B5EF4-FFF2-40B4-BE49-F238E27FC236}">
                <a16:creationId xmlns:a16="http://schemas.microsoft.com/office/drawing/2014/main" id="{4B8B188C-4362-114C-9775-EED6CF1BFB45}"/>
              </a:ext>
            </a:extLst>
          </p:cNvPr>
          <p:cNvSpPr/>
          <p:nvPr/>
        </p:nvSpPr>
        <p:spPr>
          <a:xfrm>
            <a:off x="3744666" y="3682696"/>
            <a:ext cx="136223" cy="34802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Snip and Round Single Corner of Rectangle 71">
            <a:extLst>
              <a:ext uri="{FF2B5EF4-FFF2-40B4-BE49-F238E27FC236}">
                <a16:creationId xmlns:a16="http://schemas.microsoft.com/office/drawing/2014/main" id="{84CE2B62-373F-4343-BF3E-7CAF775E8595}"/>
              </a:ext>
            </a:extLst>
          </p:cNvPr>
          <p:cNvSpPr/>
          <p:nvPr/>
        </p:nvSpPr>
        <p:spPr>
          <a:xfrm>
            <a:off x="2770632" y="2015907"/>
            <a:ext cx="219456" cy="290270"/>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Snip and Round Single Corner of Rectangle 72">
            <a:extLst>
              <a:ext uri="{FF2B5EF4-FFF2-40B4-BE49-F238E27FC236}">
                <a16:creationId xmlns:a16="http://schemas.microsoft.com/office/drawing/2014/main" id="{C98176AB-2E9E-874A-8014-4A8AC3C714EE}"/>
              </a:ext>
            </a:extLst>
          </p:cNvPr>
          <p:cNvSpPr/>
          <p:nvPr/>
        </p:nvSpPr>
        <p:spPr>
          <a:xfrm>
            <a:off x="3303963" y="2012381"/>
            <a:ext cx="219456" cy="290270"/>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Left-right Arrow 73">
            <a:extLst>
              <a:ext uri="{FF2B5EF4-FFF2-40B4-BE49-F238E27FC236}">
                <a16:creationId xmlns:a16="http://schemas.microsoft.com/office/drawing/2014/main" id="{48DA0A81-6CEB-F646-8235-BA386E0FCA97}"/>
              </a:ext>
            </a:extLst>
          </p:cNvPr>
          <p:cNvSpPr/>
          <p:nvPr/>
        </p:nvSpPr>
        <p:spPr>
          <a:xfrm>
            <a:off x="2990088" y="2123155"/>
            <a:ext cx="313875" cy="95853"/>
          </a:xfrm>
          <a:prstGeom prst="leftRightArrow">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nip and Round Single Corner of Rectangle 74">
            <a:extLst>
              <a:ext uri="{FF2B5EF4-FFF2-40B4-BE49-F238E27FC236}">
                <a16:creationId xmlns:a16="http://schemas.microsoft.com/office/drawing/2014/main" id="{39B09EEE-CCB3-B74E-B1D6-1E585C04E2EC}"/>
              </a:ext>
            </a:extLst>
          </p:cNvPr>
          <p:cNvSpPr/>
          <p:nvPr/>
        </p:nvSpPr>
        <p:spPr>
          <a:xfrm>
            <a:off x="4209388" y="1983246"/>
            <a:ext cx="219456" cy="290270"/>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nip and Round Single Corner of Rectangle 75">
            <a:extLst>
              <a:ext uri="{FF2B5EF4-FFF2-40B4-BE49-F238E27FC236}">
                <a16:creationId xmlns:a16="http://schemas.microsoft.com/office/drawing/2014/main" id="{2716541A-AB6D-8746-8FDB-172DB3738DF0}"/>
              </a:ext>
            </a:extLst>
          </p:cNvPr>
          <p:cNvSpPr/>
          <p:nvPr/>
        </p:nvSpPr>
        <p:spPr>
          <a:xfrm>
            <a:off x="4777329" y="1820291"/>
            <a:ext cx="219456" cy="290270"/>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Snip and Round Single Corner of Rectangle 76">
            <a:extLst>
              <a:ext uri="{FF2B5EF4-FFF2-40B4-BE49-F238E27FC236}">
                <a16:creationId xmlns:a16="http://schemas.microsoft.com/office/drawing/2014/main" id="{9B9446A9-BE1E-8847-8DD3-7CF9DFFD31D0}"/>
              </a:ext>
            </a:extLst>
          </p:cNvPr>
          <p:cNvSpPr/>
          <p:nvPr/>
        </p:nvSpPr>
        <p:spPr>
          <a:xfrm>
            <a:off x="4778363" y="2149619"/>
            <a:ext cx="219456" cy="290270"/>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Up Arrow 94">
            <a:extLst>
              <a:ext uri="{FF2B5EF4-FFF2-40B4-BE49-F238E27FC236}">
                <a16:creationId xmlns:a16="http://schemas.microsoft.com/office/drawing/2014/main" id="{81EBA08B-B5DC-3443-8022-775B6B3B41D5}"/>
              </a:ext>
            </a:extLst>
          </p:cNvPr>
          <p:cNvSpPr/>
          <p:nvPr/>
        </p:nvSpPr>
        <p:spPr>
          <a:xfrm rot="5400000">
            <a:off x="4480054" y="2048648"/>
            <a:ext cx="95859" cy="179043"/>
          </a:xfrm>
          <a:prstGeom prst="upArrow">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Up Arrow 95">
            <a:extLst>
              <a:ext uri="{FF2B5EF4-FFF2-40B4-BE49-F238E27FC236}">
                <a16:creationId xmlns:a16="http://schemas.microsoft.com/office/drawing/2014/main" id="{99A17ABE-5289-BF44-BF65-76D90D4A5389}"/>
              </a:ext>
            </a:extLst>
          </p:cNvPr>
          <p:cNvSpPr/>
          <p:nvPr/>
        </p:nvSpPr>
        <p:spPr>
          <a:xfrm rot="3262110">
            <a:off x="4645202" y="1973134"/>
            <a:ext cx="95859" cy="197022"/>
          </a:xfrm>
          <a:prstGeom prst="upArrow">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Up Arrow 96">
            <a:extLst>
              <a:ext uri="{FF2B5EF4-FFF2-40B4-BE49-F238E27FC236}">
                <a16:creationId xmlns:a16="http://schemas.microsoft.com/office/drawing/2014/main" id="{BA6F0E5F-9E78-C847-B6C6-E5AD404769E8}"/>
              </a:ext>
            </a:extLst>
          </p:cNvPr>
          <p:cNvSpPr/>
          <p:nvPr/>
        </p:nvSpPr>
        <p:spPr>
          <a:xfrm rot="8122519">
            <a:off x="4631453" y="2132116"/>
            <a:ext cx="102860" cy="211487"/>
          </a:xfrm>
          <a:prstGeom prst="upArrow">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a:extLst>
              <a:ext uri="{FF2B5EF4-FFF2-40B4-BE49-F238E27FC236}">
                <a16:creationId xmlns:a16="http://schemas.microsoft.com/office/drawing/2014/main" id="{921D80B4-11E8-0844-9CA5-251A6767FC48}"/>
              </a:ext>
            </a:extLst>
          </p:cNvPr>
          <p:cNvSpPr/>
          <p:nvPr/>
        </p:nvSpPr>
        <p:spPr>
          <a:xfrm>
            <a:off x="5638800" y="1874720"/>
            <a:ext cx="296971" cy="475565"/>
          </a:xfrm>
          <a:custGeom>
            <a:avLst/>
            <a:gdLst>
              <a:gd name="connsiteX0" fmla="*/ 169334 w 389467"/>
              <a:gd name="connsiteY0" fmla="*/ 770466 h 982133"/>
              <a:gd name="connsiteX1" fmla="*/ 169334 w 389467"/>
              <a:gd name="connsiteY1" fmla="*/ 186266 h 982133"/>
              <a:gd name="connsiteX2" fmla="*/ 381000 w 389467"/>
              <a:gd name="connsiteY2" fmla="*/ 186266 h 982133"/>
              <a:gd name="connsiteX3" fmla="*/ 381000 w 389467"/>
              <a:gd name="connsiteY3" fmla="*/ 0 h 982133"/>
              <a:gd name="connsiteX4" fmla="*/ 8467 w 389467"/>
              <a:gd name="connsiteY4" fmla="*/ 0 h 982133"/>
              <a:gd name="connsiteX5" fmla="*/ 0 w 389467"/>
              <a:gd name="connsiteY5" fmla="*/ 982133 h 982133"/>
              <a:gd name="connsiteX6" fmla="*/ 389467 w 389467"/>
              <a:gd name="connsiteY6" fmla="*/ 982133 h 982133"/>
              <a:gd name="connsiteX7" fmla="*/ 389467 w 389467"/>
              <a:gd name="connsiteY7" fmla="*/ 778933 h 982133"/>
              <a:gd name="connsiteX8" fmla="*/ 169334 w 389467"/>
              <a:gd name="connsiteY8" fmla="*/ 770466 h 98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467" h="982133">
                <a:moveTo>
                  <a:pt x="169334" y="770466"/>
                </a:moveTo>
                <a:lnTo>
                  <a:pt x="169334" y="186266"/>
                </a:lnTo>
                <a:lnTo>
                  <a:pt x="381000" y="186266"/>
                </a:lnTo>
                <a:lnTo>
                  <a:pt x="381000" y="0"/>
                </a:lnTo>
                <a:lnTo>
                  <a:pt x="8467" y="0"/>
                </a:lnTo>
                <a:cubicBezTo>
                  <a:pt x="5645" y="327378"/>
                  <a:pt x="2822" y="654755"/>
                  <a:pt x="0" y="982133"/>
                </a:cubicBezTo>
                <a:lnTo>
                  <a:pt x="389467" y="982133"/>
                </a:lnTo>
                <a:lnTo>
                  <a:pt x="389467" y="778933"/>
                </a:lnTo>
                <a:lnTo>
                  <a:pt x="169334" y="770466"/>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a:extLst>
              <a:ext uri="{FF2B5EF4-FFF2-40B4-BE49-F238E27FC236}">
                <a16:creationId xmlns:a16="http://schemas.microsoft.com/office/drawing/2014/main" id="{18CB619F-FBF0-364B-BCC9-65B845423D6E}"/>
              </a:ext>
            </a:extLst>
          </p:cNvPr>
          <p:cNvSpPr/>
          <p:nvPr/>
        </p:nvSpPr>
        <p:spPr>
          <a:xfrm>
            <a:off x="5842000" y="1862667"/>
            <a:ext cx="440267" cy="499533"/>
          </a:xfrm>
          <a:custGeom>
            <a:avLst/>
            <a:gdLst>
              <a:gd name="connsiteX0" fmla="*/ 160867 w 440267"/>
              <a:gd name="connsiteY0" fmla="*/ 347133 h 499533"/>
              <a:gd name="connsiteX1" fmla="*/ 160867 w 440267"/>
              <a:gd name="connsiteY1" fmla="*/ 499533 h 499533"/>
              <a:gd name="connsiteX2" fmla="*/ 431800 w 440267"/>
              <a:gd name="connsiteY2" fmla="*/ 499533 h 499533"/>
              <a:gd name="connsiteX3" fmla="*/ 440267 w 440267"/>
              <a:gd name="connsiteY3" fmla="*/ 0 h 499533"/>
              <a:gd name="connsiteX4" fmla="*/ 160867 w 440267"/>
              <a:gd name="connsiteY4" fmla="*/ 0 h 499533"/>
              <a:gd name="connsiteX5" fmla="*/ 160867 w 440267"/>
              <a:gd name="connsiteY5" fmla="*/ 143933 h 499533"/>
              <a:gd name="connsiteX6" fmla="*/ 0 w 440267"/>
              <a:gd name="connsiteY6" fmla="*/ 143933 h 499533"/>
              <a:gd name="connsiteX7" fmla="*/ 0 w 440267"/>
              <a:gd name="connsiteY7" fmla="*/ 347133 h 499533"/>
              <a:gd name="connsiteX8" fmla="*/ 160867 w 440267"/>
              <a:gd name="connsiteY8" fmla="*/ 347133 h 49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267" h="499533">
                <a:moveTo>
                  <a:pt x="160867" y="347133"/>
                </a:moveTo>
                <a:lnTo>
                  <a:pt x="160867" y="499533"/>
                </a:lnTo>
                <a:lnTo>
                  <a:pt x="431800" y="499533"/>
                </a:lnTo>
                <a:lnTo>
                  <a:pt x="440267" y="0"/>
                </a:lnTo>
                <a:lnTo>
                  <a:pt x="160867" y="0"/>
                </a:lnTo>
                <a:lnTo>
                  <a:pt x="160867" y="143933"/>
                </a:lnTo>
                <a:lnTo>
                  <a:pt x="0" y="143933"/>
                </a:lnTo>
                <a:lnTo>
                  <a:pt x="0" y="347133"/>
                </a:lnTo>
                <a:lnTo>
                  <a:pt x="160867" y="347133"/>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a:extLst>
              <a:ext uri="{FF2B5EF4-FFF2-40B4-BE49-F238E27FC236}">
                <a16:creationId xmlns:a16="http://schemas.microsoft.com/office/drawing/2014/main" id="{DAAB657D-D523-B94A-A9A0-91C8A493F59E}"/>
              </a:ext>
            </a:extLst>
          </p:cNvPr>
          <p:cNvSpPr/>
          <p:nvPr/>
        </p:nvSpPr>
        <p:spPr>
          <a:xfrm>
            <a:off x="499533" y="1069285"/>
            <a:ext cx="1176967" cy="313534"/>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solidFill>
              </a:rPr>
              <a:t>Request</a:t>
            </a:r>
          </a:p>
        </p:txBody>
      </p:sp>
      <p:sp>
        <p:nvSpPr>
          <p:cNvPr id="127" name="Rounded Rectangle 126">
            <a:extLst>
              <a:ext uri="{FF2B5EF4-FFF2-40B4-BE49-F238E27FC236}">
                <a16:creationId xmlns:a16="http://schemas.microsoft.com/office/drawing/2014/main" id="{3D4B5CA3-A3B8-3A41-BCA1-C1C883F57E1D}"/>
              </a:ext>
            </a:extLst>
          </p:cNvPr>
          <p:cNvSpPr/>
          <p:nvPr/>
        </p:nvSpPr>
        <p:spPr>
          <a:xfrm>
            <a:off x="499532" y="1069285"/>
            <a:ext cx="1176967" cy="313534"/>
          </a:xfrm>
          <a:prstGeom prst="round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solidFill>
              </a:rPr>
              <a:t>Request</a:t>
            </a:r>
          </a:p>
        </p:txBody>
      </p:sp>
      <p:sp>
        <p:nvSpPr>
          <p:cNvPr id="130" name="Title 1">
            <a:extLst>
              <a:ext uri="{FF2B5EF4-FFF2-40B4-BE49-F238E27FC236}">
                <a16:creationId xmlns:a16="http://schemas.microsoft.com/office/drawing/2014/main" id="{576AC660-11DA-2C49-81CF-08E6F90C506A}"/>
              </a:ext>
            </a:extLst>
          </p:cNvPr>
          <p:cNvSpPr txBox="1">
            <a:spLocks/>
          </p:cNvSpPr>
          <p:nvPr/>
        </p:nvSpPr>
        <p:spPr>
          <a:xfrm>
            <a:off x="395155" y="49248"/>
            <a:ext cx="5795428" cy="25078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Calibri"/>
              <a:buNone/>
              <a:defRPr sz="24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
                <a:solidFill>
                  <a:srgbClr val="0D2C6C"/>
                </a:solidFill>
                <a:latin typeface="Arial"/>
                <a:ea typeface="Arial"/>
                <a:cs typeface="Arial"/>
                <a:sym typeface="Arial"/>
              </a:rPr>
              <a:t>SCrAMbLE - Overview</a:t>
            </a:r>
            <a:endParaRPr lang="en-US"/>
          </a:p>
        </p:txBody>
      </p:sp>
    </p:spTree>
    <p:extLst>
      <p:ext uri="{BB962C8B-B14F-4D97-AF65-F5344CB8AC3E}">
        <p14:creationId xmlns:p14="http://schemas.microsoft.com/office/powerpoint/2010/main" val="69984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2587 0 L 0.22396 0.18951 L 0.38889 0.18611 " pathEditMode="relative" ptsTypes="AAAA">
                                      <p:cBhvr>
                                        <p:cTn id="6" dur="10000" fill="hold"/>
                                        <p:tgtEl>
                                          <p:spTgt spid="126"/>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2587 0 L 0.22396 0.18951 L 0.38889 0.18611 " pathEditMode="relative" ptsTypes="AAAA">
                                      <p:cBhvr>
                                        <p:cTn id="8" dur="10000" fill="hold"/>
                                        <p:tgtEl>
                                          <p:spTgt spid="12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2" name="Picture 3" descr="A picture containing linedrawing, map&#10;&#10;Description generated with very high confidence">
            <a:extLst>
              <a:ext uri="{FF2B5EF4-FFF2-40B4-BE49-F238E27FC236}">
                <a16:creationId xmlns:a16="http://schemas.microsoft.com/office/drawing/2014/main" id="{7737A2B0-1381-4B1C-A3A9-C6E7D1D40A46}"/>
              </a:ext>
            </a:extLst>
          </p:cNvPr>
          <p:cNvPicPr>
            <a:picLocks noChangeAspect="1"/>
          </p:cNvPicPr>
          <p:nvPr/>
        </p:nvPicPr>
        <p:blipFill>
          <a:blip r:embed="rId3"/>
          <a:stretch>
            <a:fillRect/>
          </a:stretch>
        </p:blipFill>
        <p:spPr>
          <a:xfrm>
            <a:off x="4572000" y="2389076"/>
            <a:ext cx="3014133" cy="2115191"/>
          </a:xfrm>
          <a:prstGeom prst="rect">
            <a:avLst/>
          </a:prstGeom>
        </p:spPr>
      </p:pic>
      <p:pic>
        <p:nvPicPr>
          <p:cNvPr id="16" name="Picture 15">
            <a:extLst>
              <a:ext uri="{FF2B5EF4-FFF2-40B4-BE49-F238E27FC236}">
                <a16:creationId xmlns:a16="http://schemas.microsoft.com/office/drawing/2014/main" id="{F14B0746-6EDE-CC4A-8B3F-94780DDEA264}"/>
              </a:ext>
            </a:extLst>
          </p:cNvPr>
          <p:cNvPicPr>
            <a:picLocks noChangeAspect="1"/>
          </p:cNvPicPr>
          <p:nvPr/>
        </p:nvPicPr>
        <p:blipFill>
          <a:blip r:embed="rId4"/>
          <a:srcRect/>
          <a:stretch/>
        </p:blipFill>
        <p:spPr>
          <a:xfrm>
            <a:off x="6414762" y="2425322"/>
            <a:ext cx="888676" cy="393556"/>
          </a:xfrm>
          <a:prstGeom prst="rect">
            <a:avLst/>
          </a:prstGeom>
        </p:spPr>
      </p:pic>
      <p:sp>
        <p:nvSpPr>
          <p:cNvPr id="101" name="Google Shape;101;p19"/>
          <p:cNvSpPr txBox="1">
            <a:spLocks noGrp="1"/>
          </p:cNvSpPr>
          <p:nvPr>
            <p:ph type="body" idx="1"/>
          </p:nvPr>
        </p:nvSpPr>
        <p:spPr>
          <a:xfrm>
            <a:off x="553708" y="422923"/>
            <a:ext cx="8219256" cy="4687109"/>
          </a:xfrm>
          <a:prstGeom prst="rect">
            <a:avLst/>
          </a:prstGeom>
          <a:noFill/>
          <a:ln>
            <a:noFill/>
          </a:ln>
        </p:spPr>
        <p:txBody>
          <a:bodyPr spcFirstLastPara="1" wrap="square" lIns="91425" tIns="45700" rIns="91425" bIns="45700" anchor="t" anchorCtr="0">
            <a:noAutofit/>
          </a:bodyPr>
          <a:lstStyle/>
          <a:p>
            <a:pPr marL="0" indent="0">
              <a:lnSpc>
                <a:spcPct val="200000"/>
              </a:lnSpc>
              <a:buNone/>
            </a:pPr>
            <a:endParaRPr lang="en" sz="2800">
              <a:solidFill>
                <a:schemeClr val="bg2"/>
              </a:solidFill>
              <a:latin typeface="Arial"/>
              <a:ea typeface="Arial"/>
              <a:cs typeface="Arial"/>
              <a:sym typeface="Arial"/>
            </a:endParaRPr>
          </a:p>
          <a:p>
            <a:pPr marL="0" indent="0">
              <a:lnSpc>
                <a:spcPct val="200000"/>
              </a:lnSpc>
              <a:buNone/>
            </a:pPr>
            <a:r>
              <a:rPr lang="en">
                <a:solidFill>
                  <a:schemeClr val="bg2"/>
                </a:solidFill>
                <a:latin typeface="Arial"/>
                <a:ea typeface="Arial"/>
                <a:cs typeface="Arial"/>
                <a:sym typeface="Arial"/>
              </a:rPr>
              <a:t>“A software package that bridges different MANO frameworks”</a:t>
            </a:r>
            <a:endParaRPr lang="en">
              <a:solidFill>
                <a:schemeClr val="bg2"/>
              </a:solidFill>
              <a:latin typeface="Arial"/>
              <a:ea typeface="Arial"/>
              <a:cs typeface="Arial"/>
            </a:endParaRPr>
          </a:p>
          <a:p>
            <a:pPr marL="0" lvl="0" indent="0" algn="l" rtl="0">
              <a:lnSpc>
                <a:spcPct val="200000"/>
              </a:lnSpc>
              <a:spcBef>
                <a:spcPts val="400"/>
              </a:spcBef>
              <a:spcAft>
                <a:spcPts val="0"/>
              </a:spcAft>
              <a:buSzPts val="2000"/>
              <a:buNone/>
            </a:pPr>
            <a:r>
              <a:rPr lang="en">
                <a:solidFill>
                  <a:schemeClr val="bg2"/>
                </a:solidFill>
                <a:latin typeface="Arial"/>
                <a:cs typeface="Arial"/>
                <a:sym typeface="Arial"/>
              </a:rPr>
              <a:t>Components:</a:t>
            </a:r>
          </a:p>
          <a:p>
            <a:pPr marL="342900" lvl="0" indent="-342900" algn="l" rtl="0">
              <a:spcBef>
                <a:spcPts val="400"/>
              </a:spcBef>
              <a:spcAft>
                <a:spcPts val="0"/>
              </a:spcAft>
              <a:buSzPts val="2000"/>
              <a:buFont typeface="Wingdings" pitchFamily="2" charset="2"/>
              <a:buChar char="§"/>
            </a:pPr>
            <a:r>
              <a:rPr lang="en">
                <a:solidFill>
                  <a:schemeClr val="bg2"/>
                </a:solidFill>
                <a:latin typeface="Arial"/>
                <a:cs typeface="Arial"/>
                <a:sym typeface="Arial"/>
              </a:rPr>
              <a:t>Translator</a:t>
            </a:r>
          </a:p>
          <a:p>
            <a:pPr marL="342900" lvl="0" indent="-342900" algn="l" rtl="0">
              <a:spcBef>
                <a:spcPts val="400"/>
              </a:spcBef>
              <a:spcAft>
                <a:spcPts val="0"/>
              </a:spcAft>
              <a:buSzPts val="2000"/>
              <a:buFont typeface="Wingdings" pitchFamily="2" charset="2"/>
              <a:buChar char="§"/>
            </a:pPr>
            <a:r>
              <a:rPr lang="en">
                <a:solidFill>
                  <a:schemeClr val="bg2"/>
                </a:solidFill>
                <a:latin typeface="Arial"/>
                <a:cs typeface="Arial"/>
                <a:sym typeface="Arial"/>
              </a:rPr>
              <a:t>Splitter</a:t>
            </a:r>
          </a:p>
          <a:p>
            <a:pPr marL="342900" lvl="0" indent="-342900" algn="l" rtl="0">
              <a:spcBef>
                <a:spcPts val="400"/>
              </a:spcBef>
              <a:spcAft>
                <a:spcPts val="0"/>
              </a:spcAft>
              <a:buSzPts val="2000"/>
              <a:buFont typeface="Wingdings" pitchFamily="2" charset="2"/>
              <a:buChar char="§"/>
            </a:pPr>
            <a:r>
              <a:rPr lang="en">
                <a:solidFill>
                  <a:schemeClr val="bg2"/>
                </a:solidFill>
                <a:latin typeface="Arial"/>
                <a:cs typeface="Arial"/>
                <a:sym typeface="Arial"/>
              </a:rPr>
              <a:t>Adaptor</a:t>
            </a:r>
          </a:p>
        </p:txBody>
      </p:sp>
      <p:sp>
        <p:nvSpPr>
          <p:cNvPr id="102" name="Google Shape;102;p19"/>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2</a:t>
            </a:fld>
            <a:endParaRPr sz="1250">
              <a:latin typeface="Calibri"/>
              <a:ea typeface="Calibri"/>
              <a:cs typeface="Calibri"/>
              <a:sym typeface="Calibri"/>
            </a:endParaRPr>
          </a:p>
        </p:txBody>
      </p:sp>
      <p:sp>
        <p:nvSpPr>
          <p:cNvPr id="104" name="Google Shape;104;p19"/>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105" name="Google Shape;105;p19"/>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
        <p:nvSpPr>
          <p:cNvPr id="10" name="Title 1">
            <a:extLst>
              <a:ext uri="{FF2B5EF4-FFF2-40B4-BE49-F238E27FC236}">
                <a16:creationId xmlns:a16="http://schemas.microsoft.com/office/drawing/2014/main" id="{EDDDA2E7-8B39-8642-ACA1-18210692F52C}"/>
              </a:ext>
            </a:extLst>
          </p:cNvPr>
          <p:cNvSpPr>
            <a:spLocks noGrp="1"/>
          </p:cNvSpPr>
          <p:nvPr>
            <p:ph type="title"/>
          </p:nvPr>
        </p:nvSpPr>
        <p:spPr>
          <a:xfrm>
            <a:off x="422734" y="76568"/>
            <a:ext cx="8535600" cy="378000"/>
          </a:xfrm>
        </p:spPr>
        <p:txBody>
          <a:bodyPr/>
          <a:lstStyle/>
          <a:p>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Introduction</a:t>
            </a:r>
            <a:endParaRPr lang="en-US"/>
          </a:p>
        </p:txBody>
      </p:sp>
      <p:pic>
        <p:nvPicPr>
          <p:cNvPr id="12" name="Picture 11">
            <a:extLst>
              <a:ext uri="{FF2B5EF4-FFF2-40B4-BE49-F238E27FC236}">
                <a16:creationId xmlns:a16="http://schemas.microsoft.com/office/drawing/2014/main" id="{F90FC334-1D32-7D4D-80A6-1EE7C4EEFC17}"/>
              </a:ext>
            </a:extLst>
          </p:cNvPr>
          <p:cNvPicPr>
            <a:picLocks noChangeAspect="1"/>
          </p:cNvPicPr>
          <p:nvPr/>
        </p:nvPicPr>
        <p:blipFill rotWithShape="1">
          <a:blip r:embed="rId5"/>
          <a:srcRect l="-68866" r="68866"/>
          <a:stretch/>
        </p:blipFill>
        <p:spPr>
          <a:xfrm>
            <a:off x="5049043" y="2372723"/>
            <a:ext cx="888676" cy="398053"/>
          </a:xfrm>
          <a:prstGeom prst="rect">
            <a:avLst/>
          </a:prstGeom>
        </p:spPr>
      </p:pic>
      <p:pic>
        <p:nvPicPr>
          <p:cNvPr id="18" name="Picture 17">
            <a:extLst>
              <a:ext uri="{FF2B5EF4-FFF2-40B4-BE49-F238E27FC236}">
                <a16:creationId xmlns:a16="http://schemas.microsoft.com/office/drawing/2014/main" id="{3B5A3EE0-8BDB-8746-AC71-B2EF58FA5420}"/>
              </a:ext>
            </a:extLst>
          </p:cNvPr>
          <p:cNvPicPr>
            <a:picLocks noChangeAspect="1"/>
          </p:cNvPicPr>
          <p:nvPr/>
        </p:nvPicPr>
        <p:blipFill rotWithShape="1">
          <a:blip r:embed="rId5"/>
          <a:srcRect l="32408" r="-32408"/>
          <a:stretch/>
        </p:blipFill>
        <p:spPr>
          <a:xfrm>
            <a:off x="5114844" y="2372142"/>
            <a:ext cx="890016" cy="398653"/>
          </a:xfrm>
          <a:prstGeom prst="rect">
            <a:avLst/>
          </a:prstGeom>
        </p:spPr>
      </p:pic>
    </p:spTree>
    <p:extLst>
      <p:ext uri="{BB962C8B-B14F-4D97-AF65-F5344CB8AC3E}">
        <p14:creationId xmlns:p14="http://schemas.microsoft.com/office/powerpoint/2010/main" val="4071192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a:extLst>
              <a:ext uri="{FF2B5EF4-FFF2-40B4-BE49-F238E27FC236}">
                <a16:creationId xmlns:a16="http://schemas.microsoft.com/office/drawing/2014/main" id="{1EEF7C9D-E31F-754C-9336-97BF20AE0E81}"/>
              </a:ext>
            </a:extLst>
          </p:cNvPr>
          <p:cNvSpPr/>
          <p:nvPr/>
        </p:nvSpPr>
        <p:spPr>
          <a:xfrm>
            <a:off x="2587451" y="1565436"/>
            <a:ext cx="1176692" cy="8982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6836C89-4771-504B-91E3-22A9BA93617B}"/>
              </a:ext>
            </a:extLst>
          </p:cNvPr>
          <p:cNvSpPr txBox="1"/>
          <p:nvPr/>
        </p:nvSpPr>
        <p:spPr>
          <a:xfrm>
            <a:off x="2496523" y="1576673"/>
            <a:ext cx="1342764" cy="276999"/>
          </a:xfrm>
          <a:prstGeom prst="rect">
            <a:avLst/>
          </a:prstGeom>
          <a:noFill/>
        </p:spPr>
        <p:txBody>
          <a:bodyPr wrap="square" rtlCol="0">
            <a:spAutoFit/>
          </a:bodyPr>
          <a:lstStyle/>
          <a:p>
            <a:pPr algn="ctr"/>
            <a:r>
              <a:rPr lang="en-US" sz="1200">
                <a:solidFill>
                  <a:schemeClr val="bg2"/>
                </a:solidFill>
              </a:rPr>
              <a:t>TRANSLATOR</a:t>
            </a:r>
            <a:endParaRPr lang="en-US" sz="800">
              <a:solidFill>
                <a:schemeClr val="bg2"/>
              </a:solidFill>
            </a:endParaRPr>
          </a:p>
        </p:txBody>
      </p:sp>
      <p:sp>
        <p:nvSpPr>
          <p:cNvPr id="35" name="Rounded Rectangle 34">
            <a:extLst>
              <a:ext uri="{FF2B5EF4-FFF2-40B4-BE49-F238E27FC236}">
                <a16:creationId xmlns:a16="http://schemas.microsoft.com/office/drawing/2014/main" id="{EEB5687A-5BC7-534B-8C70-4495D9BA4038}"/>
              </a:ext>
            </a:extLst>
          </p:cNvPr>
          <p:cNvSpPr/>
          <p:nvPr/>
        </p:nvSpPr>
        <p:spPr>
          <a:xfrm>
            <a:off x="4046410" y="1566468"/>
            <a:ext cx="1176692" cy="8982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3C7619F-2381-964E-A7C0-440BDCAC34AE}"/>
              </a:ext>
            </a:extLst>
          </p:cNvPr>
          <p:cNvSpPr txBox="1"/>
          <p:nvPr/>
        </p:nvSpPr>
        <p:spPr>
          <a:xfrm>
            <a:off x="3955482" y="1577705"/>
            <a:ext cx="1342764" cy="276999"/>
          </a:xfrm>
          <a:prstGeom prst="rect">
            <a:avLst/>
          </a:prstGeom>
          <a:noFill/>
        </p:spPr>
        <p:txBody>
          <a:bodyPr wrap="square" rtlCol="0">
            <a:spAutoFit/>
          </a:bodyPr>
          <a:lstStyle/>
          <a:p>
            <a:pPr algn="ctr"/>
            <a:r>
              <a:rPr lang="en-US" sz="1200">
                <a:solidFill>
                  <a:schemeClr val="bg2"/>
                </a:solidFill>
              </a:rPr>
              <a:t>SPLITTER</a:t>
            </a:r>
            <a:endParaRPr lang="en-US" sz="800">
              <a:solidFill>
                <a:schemeClr val="bg2"/>
              </a:solidFill>
            </a:endParaRPr>
          </a:p>
        </p:txBody>
      </p:sp>
      <p:sp>
        <p:nvSpPr>
          <p:cNvPr id="40" name="Rounded Rectangle 39">
            <a:extLst>
              <a:ext uri="{FF2B5EF4-FFF2-40B4-BE49-F238E27FC236}">
                <a16:creationId xmlns:a16="http://schemas.microsoft.com/office/drawing/2014/main" id="{89D3B2F2-AB5E-994A-9F18-E81B638C6602}"/>
              </a:ext>
            </a:extLst>
          </p:cNvPr>
          <p:cNvSpPr/>
          <p:nvPr/>
        </p:nvSpPr>
        <p:spPr>
          <a:xfrm>
            <a:off x="5433000" y="1559417"/>
            <a:ext cx="1176692" cy="8982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D5B1ABCD-08E8-594B-BA49-FAA6D49D9A4A}"/>
              </a:ext>
            </a:extLst>
          </p:cNvPr>
          <p:cNvSpPr txBox="1"/>
          <p:nvPr/>
        </p:nvSpPr>
        <p:spPr>
          <a:xfrm>
            <a:off x="5342072" y="1570654"/>
            <a:ext cx="1342764" cy="276999"/>
          </a:xfrm>
          <a:prstGeom prst="rect">
            <a:avLst/>
          </a:prstGeom>
          <a:noFill/>
        </p:spPr>
        <p:txBody>
          <a:bodyPr wrap="square" rtlCol="0">
            <a:spAutoFit/>
          </a:bodyPr>
          <a:lstStyle/>
          <a:p>
            <a:pPr algn="ctr"/>
            <a:r>
              <a:rPr lang="en-US" sz="1200">
                <a:solidFill>
                  <a:schemeClr val="bg2"/>
                </a:solidFill>
              </a:rPr>
              <a:t>ADAPTOR</a:t>
            </a:r>
            <a:endParaRPr lang="en-US" sz="800">
              <a:solidFill>
                <a:schemeClr val="bg2"/>
              </a:solidFill>
            </a:endParaRPr>
          </a:p>
        </p:txBody>
      </p:sp>
      <p:sp>
        <p:nvSpPr>
          <p:cNvPr id="45" name="Rounded Rectangle 44">
            <a:extLst>
              <a:ext uri="{FF2B5EF4-FFF2-40B4-BE49-F238E27FC236}">
                <a16:creationId xmlns:a16="http://schemas.microsoft.com/office/drawing/2014/main" id="{51E4BB60-5130-0A4B-BCBD-AD0BB6EFA7B1}"/>
              </a:ext>
            </a:extLst>
          </p:cNvPr>
          <p:cNvSpPr/>
          <p:nvPr/>
        </p:nvSpPr>
        <p:spPr>
          <a:xfrm>
            <a:off x="2304288" y="623500"/>
            <a:ext cx="4535424" cy="1948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2BF4D93B-B5AC-1546-8755-8CB623877DC2}"/>
              </a:ext>
            </a:extLst>
          </p:cNvPr>
          <p:cNvSpPr/>
          <p:nvPr/>
        </p:nvSpPr>
        <p:spPr>
          <a:xfrm>
            <a:off x="3835381" y="1099917"/>
            <a:ext cx="1577929" cy="28290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DBBD52A-F7A5-0D42-BA3F-C2E95FC05ACA}"/>
              </a:ext>
            </a:extLst>
          </p:cNvPr>
          <p:cNvSpPr txBox="1"/>
          <p:nvPr/>
        </p:nvSpPr>
        <p:spPr>
          <a:xfrm>
            <a:off x="3820146" y="1115119"/>
            <a:ext cx="1630575" cy="307777"/>
          </a:xfrm>
          <a:prstGeom prst="rect">
            <a:avLst/>
          </a:prstGeom>
          <a:noFill/>
        </p:spPr>
        <p:txBody>
          <a:bodyPr wrap="none" rtlCol="0">
            <a:spAutoFit/>
          </a:bodyPr>
          <a:lstStyle/>
          <a:p>
            <a:r>
              <a:rPr lang="en-US" err="1">
                <a:solidFill>
                  <a:schemeClr val="bg2"/>
                </a:solidFill>
              </a:rPr>
              <a:t>SCrAMbLE</a:t>
            </a:r>
            <a:r>
              <a:rPr lang="en-US">
                <a:solidFill>
                  <a:schemeClr val="bg2"/>
                </a:solidFill>
              </a:rPr>
              <a:t> Plugin</a:t>
            </a:r>
          </a:p>
        </p:txBody>
      </p:sp>
      <p:pic>
        <p:nvPicPr>
          <p:cNvPr id="12" name="Picture 11">
            <a:extLst>
              <a:ext uri="{FF2B5EF4-FFF2-40B4-BE49-F238E27FC236}">
                <a16:creationId xmlns:a16="http://schemas.microsoft.com/office/drawing/2014/main" id="{D3A03323-573F-F146-AE0D-832A95DA3A3D}"/>
              </a:ext>
            </a:extLst>
          </p:cNvPr>
          <p:cNvPicPr>
            <a:picLocks noChangeAspect="1"/>
          </p:cNvPicPr>
          <p:nvPr/>
        </p:nvPicPr>
        <p:blipFill>
          <a:blip r:embed="rId3"/>
          <a:srcRect/>
          <a:stretch/>
        </p:blipFill>
        <p:spPr>
          <a:xfrm>
            <a:off x="4154980" y="671232"/>
            <a:ext cx="888676" cy="398053"/>
          </a:xfrm>
          <a:prstGeom prst="rect">
            <a:avLst/>
          </a:prstGeom>
        </p:spPr>
      </p:pic>
      <p:sp>
        <p:nvSpPr>
          <p:cNvPr id="47" name="Rounded Rectangle 46">
            <a:extLst>
              <a:ext uri="{FF2B5EF4-FFF2-40B4-BE49-F238E27FC236}">
                <a16:creationId xmlns:a16="http://schemas.microsoft.com/office/drawing/2014/main" id="{8BF68644-CB49-EC42-8C1A-3D8BD2316172}"/>
              </a:ext>
            </a:extLst>
          </p:cNvPr>
          <p:cNvSpPr/>
          <p:nvPr/>
        </p:nvSpPr>
        <p:spPr>
          <a:xfrm>
            <a:off x="1676500" y="2937086"/>
            <a:ext cx="2532888" cy="7383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ED2227E6-AF6D-6744-A225-CABAF546430B}"/>
              </a:ext>
            </a:extLst>
          </p:cNvPr>
          <p:cNvSpPr/>
          <p:nvPr/>
        </p:nvSpPr>
        <p:spPr>
          <a:xfrm>
            <a:off x="5232869" y="2947721"/>
            <a:ext cx="2532888" cy="7383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53A35B6B-D062-BC47-B2C9-2E7A7932BFB5}"/>
              </a:ext>
            </a:extLst>
          </p:cNvPr>
          <p:cNvPicPr>
            <a:picLocks noChangeAspect="1"/>
          </p:cNvPicPr>
          <p:nvPr/>
        </p:nvPicPr>
        <p:blipFill>
          <a:blip r:embed="rId3"/>
          <a:srcRect/>
          <a:stretch/>
        </p:blipFill>
        <p:spPr>
          <a:xfrm>
            <a:off x="2498605" y="2957634"/>
            <a:ext cx="888676" cy="398053"/>
          </a:xfrm>
          <a:prstGeom prst="rect">
            <a:avLst/>
          </a:prstGeom>
        </p:spPr>
      </p:pic>
      <p:pic>
        <p:nvPicPr>
          <p:cNvPr id="50" name="Picture 49">
            <a:extLst>
              <a:ext uri="{FF2B5EF4-FFF2-40B4-BE49-F238E27FC236}">
                <a16:creationId xmlns:a16="http://schemas.microsoft.com/office/drawing/2014/main" id="{41649C65-BE27-364F-BB06-7F8A30249C1A}"/>
              </a:ext>
            </a:extLst>
          </p:cNvPr>
          <p:cNvPicPr>
            <a:picLocks noChangeAspect="1"/>
          </p:cNvPicPr>
          <p:nvPr/>
        </p:nvPicPr>
        <p:blipFill>
          <a:blip r:embed="rId4"/>
          <a:srcRect/>
          <a:stretch/>
        </p:blipFill>
        <p:spPr>
          <a:xfrm>
            <a:off x="5944763" y="2974788"/>
            <a:ext cx="1109100" cy="491173"/>
          </a:xfrm>
          <a:prstGeom prst="rect">
            <a:avLst/>
          </a:prstGeom>
        </p:spPr>
      </p:pic>
      <p:sp>
        <p:nvSpPr>
          <p:cNvPr id="57" name="Rounded Rectangle 56">
            <a:extLst>
              <a:ext uri="{FF2B5EF4-FFF2-40B4-BE49-F238E27FC236}">
                <a16:creationId xmlns:a16="http://schemas.microsoft.com/office/drawing/2014/main" id="{902A497E-339D-3D44-98D8-00E3415A4408}"/>
              </a:ext>
            </a:extLst>
          </p:cNvPr>
          <p:cNvSpPr/>
          <p:nvPr/>
        </p:nvSpPr>
        <p:spPr>
          <a:xfrm>
            <a:off x="3245606" y="4045523"/>
            <a:ext cx="2532888" cy="7383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6412A19F-6E2A-6344-97FC-51CA447309F6}"/>
              </a:ext>
            </a:extLst>
          </p:cNvPr>
          <p:cNvPicPr>
            <a:picLocks noChangeAspect="1"/>
          </p:cNvPicPr>
          <p:nvPr/>
        </p:nvPicPr>
        <p:blipFill>
          <a:blip r:embed="rId4"/>
          <a:srcRect/>
          <a:stretch/>
        </p:blipFill>
        <p:spPr>
          <a:xfrm>
            <a:off x="3957500" y="4072590"/>
            <a:ext cx="1109100" cy="491173"/>
          </a:xfrm>
          <a:prstGeom prst="rect">
            <a:avLst/>
          </a:prstGeom>
        </p:spPr>
      </p:pic>
      <p:sp>
        <p:nvSpPr>
          <p:cNvPr id="59" name="Rounded Rectangle 58">
            <a:extLst>
              <a:ext uri="{FF2B5EF4-FFF2-40B4-BE49-F238E27FC236}">
                <a16:creationId xmlns:a16="http://schemas.microsoft.com/office/drawing/2014/main" id="{1E8E7F26-B077-AA4D-9D73-33DABFB1FF99}"/>
              </a:ext>
            </a:extLst>
          </p:cNvPr>
          <p:cNvSpPr/>
          <p:nvPr/>
        </p:nvSpPr>
        <p:spPr>
          <a:xfrm>
            <a:off x="278729" y="4034577"/>
            <a:ext cx="2532888" cy="7383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93CE039E-5CA5-AE4F-8585-55AD31319F96}"/>
              </a:ext>
            </a:extLst>
          </p:cNvPr>
          <p:cNvPicPr>
            <a:picLocks noChangeAspect="1"/>
          </p:cNvPicPr>
          <p:nvPr/>
        </p:nvPicPr>
        <p:blipFill>
          <a:blip r:embed="rId3"/>
          <a:srcRect/>
          <a:stretch/>
        </p:blipFill>
        <p:spPr>
          <a:xfrm>
            <a:off x="1100834" y="4055125"/>
            <a:ext cx="888676" cy="398053"/>
          </a:xfrm>
          <a:prstGeom prst="rect">
            <a:avLst/>
          </a:prstGeom>
        </p:spPr>
      </p:pic>
      <p:sp>
        <p:nvSpPr>
          <p:cNvPr id="61" name="Rounded Rectangle 60">
            <a:extLst>
              <a:ext uri="{FF2B5EF4-FFF2-40B4-BE49-F238E27FC236}">
                <a16:creationId xmlns:a16="http://schemas.microsoft.com/office/drawing/2014/main" id="{6AD05B20-9F03-E840-9D68-33B6490C0DE9}"/>
              </a:ext>
            </a:extLst>
          </p:cNvPr>
          <p:cNvSpPr/>
          <p:nvPr/>
        </p:nvSpPr>
        <p:spPr>
          <a:xfrm>
            <a:off x="2114145" y="3393216"/>
            <a:ext cx="1577929" cy="28290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B74C3AAE-3A96-3040-9205-31C72886AEFB}"/>
              </a:ext>
            </a:extLst>
          </p:cNvPr>
          <p:cNvSpPr txBox="1"/>
          <p:nvPr/>
        </p:nvSpPr>
        <p:spPr>
          <a:xfrm>
            <a:off x="2098910" y="3408418"/>
            <a:ext cx="1630575" cy="307777"/>
          </a:xfrm>
          <a:prstGeom prst="rect">
            <a:avLst/>
          </a:prstGeom>
          <a:noFill/>
        </p:spPr>
        <p:txBody>
          <a:bodyPr wrap="none" rtlCol="0">
            <a:spAutoFit/>
          </a:bodyPr>
          <a:lstStyle/>
          <a:p>
            <a:r>
              <a:rPr lang="en-US" err="1">
                <a:solidFill>
                  <a:schemeClr val="bg2"/>
                </a:solidFill>
              </a:rPr>
              <a:t>SCrAMbLE</a:t>
            </a:r>
            <a:r>
              <a:rPr lang="en-US">
                <a:solidFill>
                  <a:schemeClr val="bg2"/>
                </a:solidFill>
              </a:rPr>
              <a:t> Plugin</a:t>
            </a:r>
          </a:p>
        </p:txBody>
      </p:sp>
      <p:sp>
        <p:nvSpPr>
          <p:cNvPr id="66" name="Up-down Arrow 65">
            <a:extLst>
              <a:ext uri="{FF2B5EF4-FFF2-40B4-BE49-F238E27FC236}">
                <a16:creationId xmlns:a16="http://schemas.microsoft.com/office/drawing/2014/main" id="{A3414486-4F25-154C-9D5E-E51BD433BC88}"/>
              </a:ext>
            </a:extLst>
          </p:cNvPr>
          <p:cNvSpPr/>
          <p:nvPr/>
        </p:nvSpPr>
        <p:spPr>
          <a:xfrm>
            <a:off x="3109383" y="2571751"/>
            <a:ext cx="136223" cy="34802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Up-down Arrow 66">
            <a:extLst>
              <a:ext uri="{FF2B5EF4-FFF2-40B4-BE49-F238E27FC236}">
                <a16:creationId xmlns:a16="http://schemas.microsoft.com/office/drawing/2014/main" id="{F7D6D173-8A20-BC47-80EF-243D9A29A273}"/>
              </a:ext>
            </a:extLst>
          </p:cNvPr>
          <p:cNvSpPr/>
          <p:nvPr/>
        </p:nvSpPr>
        <p:spPr>
          <a:xfrm>
            <a:off x="6054360" y="2579389"/>
            <a:ext cx="136223" cy="34802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Up-down Arrow 68">
            <a:extLst>
              <a:ext uri="{FF2B5EF4-FFF2-40B4-BE49-F238E27FC236}">
                <a16:creationId xmlns:a16="http://schemas.microsoft.com/office/drawing/2014/main" id="{09DA08E7-BDFF-0C42-8D87-BD02732E15E6}"/>
              </a:ext>
            </a:extLst>
          </p:cNvPr>
          <p:cNvSpPr/>
          <p:nvPr/>
        </p:nvSpPr>
        <p:spPr>
          <a:xfrm>
            <a:off x="1878773" y="3682695"/>
            <a:ext cx="136223" cy="34802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Up-down Arrow 69">
            <a:extLst>
              <a:ext uri="{FF2B5EF4-FFF2-40B4-BE49-F238E27FC236}">
                <a16:creationId xmlns:a16="http://schemas.microsoft.com/office/drawing/2014/main" id="{4B8B188C-4362-114C-9775-EED6CF1BFB45}"/>
              </a:ext>
            </a:extLst>
          </p:cNvPr>
          <p:cNvSpPr/>
          <p:nvPr/>
        </p:nvSpPr>
        <p:spPr>
          <a:xfrm>
            <a:off x="3744666" y="3682696"/>
            <a:ext cx="136223" cy="34802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Snip and Round Single Corner of Rectangle 71">
            <a:extLst>
              <a:ext uri="{FF2B5EF4-FFF2-40B4-BE49-F238E27FC236}">
                <a16:creationId xmlns:a16="http://schemas.microsoft.com/office/drawing/2014/main" id="{84CE2B62-373F-4343-BF3E-7CAF775E8595}"/>
              </a:ext>
            </a:extLst>
          </p:cNvPr>
          <p:cNvSpPr/>
          <p:nvPr/>
        </p:nvSpPr>
        <p:spPr>
          <a:xfrm>
            <a:off x="2770632" y="2015907"/>
            <a:ext cx="219456" cy="290270"/>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Snip and Round Single Corner of Rectangle 72">
            <a:extLst>
              <a:ext uri="{FF2B5EF4-FFF2-40B4-BE49-F238E27FC236}">
                <a16:creationId xmlns:a16="http://schemas.microsoft.com/office/drawing/2014/main" id="{C98176AB-2E9E-874A-8014-4A8AC3C714EE}"/>
              </a:ext>
            </a:extLst>
          </p:cNvPr>
          <p:cNvSpPr/>
          <p:nvPr/>
        </p:nvSpPr>
        <p:spPr>
          <a:xfrm>
            <a:off x="3303963" y="2012381"/>
            <a:ext cx="219456" cy="290270"/>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Left-right Arrow 73">
            <a:extLst>
              <a:ext uri="{FF2B5EF4-FFF2-40B4-BE49-F238E27FC236}">
                <a16:creationId xmlns:a16="http://schemas.microsoft.com/office/drawing/2014/main" id="{48DA0A81-6CEB-F646-8235-BA386E0FCA97}"/>
              </a:ext>
            </a:extLst>
          </p:cNvPr>
          <p:cNvSpPr/>
          <p:nvPr/>
        </p:nvSpPr>
        <p:spPr>
          <a:xfrm>
            <a:off x="2990088" y="2123155"/>
            <a:ext cx="313875" cy="95853"/>
          </a:xfrm>
          <a:prstGeom prst="leftRightArrow">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nip and Round Single Corner of Rectangle 74">
            <a:extLst>
              <a:ext uri="{FF2B5EF4-FFF2-40B4-BE49-F238E27FC236}">
                <a16:creationId xmlns:a16="http://schemas.microsoft.com/office/drawing/2014/main" id="{39B09EEE-CCB3-B74E-B1D6-1E585C04E2EC}"/>
              </a:ext>
            </a:extLst>
          </p:cNvPr>
          <p:cNvSpPr/>
          <p:nvPr/>
        </p:nvSpPr>
        <p:spPr>
          <a:xfrm>
            <a:off x="4209388" y="1983246"/>
            <a:ext cx="219456" cy="290270"/>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nip and Round Single Corner of Rectangle 75">
            <a:extLst>
              <a:ext uri="{FF2B5EF4-FFF2-40B4-BE49-F238E27FC236}">
                <a16:creationId xmlns:a16="http://schemas.microsoft.com/office/drawing/2014/main" id="{2716541A-AB6D-8746-8FDB-172DB3738DF0}"/>
              </a:ext>
            </a:extLst>
          </p:cNvPr>
          <p:cNvSpPr/>
          <p:nvPr/>
        </p:nvSpPr>
        <p:spPr>
          <a:xfrm>
            <a:off x="4777329" y="1820291"/>
            <a:ext cx="219456" cy="290270"/>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Snip and Round Single Corner of Rectangle 76">
            <a:extLst>
              <a:ext uri="{FF2B5EF4-FFF2-40B4-BE49-F238E27FC236}">
                <a16:creationId xmlns:a16="http://schemas.microsoft.com/office/drawing/2014/main" id="{9B9446A9-BE1E-8847-8DD3-7CF9DFFD31D0}"/>
              </a:ext>
            </a:extLst>
          </p:cNvPr>
          <p:cNvSpPr/>
          <p:nvPr/>
        </p:nvSpPr>
        <p:spPr>
          <a:xfrm>
            <a:off x="4778363" y="2149619"/>
            <a:ext cx="219456" cy="290270"/>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Up Arrow 94">
            <a:extLst>
              <a:ext uri="{FF2B5EF4-FFF2-40B4-BE49-F238E27FC236}">
                <a16:creationId xmlns:a16="http://schemas.microsoft.com/office/drawing/2014/main" id="{81EBA08B-B5DC-3443-8022-775B6B3B41D5}"/>
              </a:ext>
            </a:extLst>
          </p:cNvPr>
          <p:cNvSpPr/>
          <p:nvPr/>
        </p:nvSpPr>
        <p:spPr>
          <a:xfrm rot="5400000">
            <a:off x="4480054" y="2048648"/>
            <a:ext cx="95859" cy="179043"/>
          </a:xfrm>
          <a:prstGeom prst="upArrow">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Up Arrow 95">
            <a:extLst>
              <a:ext uri="{FF2B5EF4-FFF2-40B4-BE49-F238E27FC236}">
                <a16:creationId xmlns:a16="http://schemas.microsoft.com/office/drawing/2014/main" id="{99A17ABE-5289-BF44-BF65-76D90D4A5389}"/>
              </a:ext>
            </a:extLst>
          </p:cNvPr>
          <p:cNvSpPr/>
          <p:nvPr/>
        </p:nvSpPr>
        <p:spPr>
          <a:xfrm rot="3262110">
            <a:off x="4645202" y="1973134"/>
            <a:ext cx="95859" cy="197022"/>
          </a:xfrm>
          <a:prstGeom prst="upArrow">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Up Arrow 96">
            <a:extLst>
              <a:ext uri="{FF2B5EF4-FFF2-40B4-BE49-F238E27FC236}">
                <a16:creationId xmlns:a16="http://schemas.microsoft.com/office/drawing/2014/main" id="{BA6F0E5F-9E78-C847-B6C6-E5AD404769E8}"/>
              </a:ext>
            </a:extLst>
          </p:cNvPr>
          <p:cNvSpPr/>
          <p:nvPr/>
        </p:nvSpPr>
        <p:spPr>
          <a:xfrm rot="8122519">
            <a:off x="4631453" y="2132116"/>
            <a:ext cx="102860" cy="211487"/>
          </a:xfrm>
          <a:prstGeom prst="upArrow">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a:extLst>
              <a:ext uri="{FF2B5EF4-FFF2-40B4-BE49-F238E27FC236}">
                <a16:creationId xmlns:a16="http://schemas.microsoft.com/office/drawing/2014/main" id="{921D80B4-11E8-0844-9CA5-251A6767FC48}"/>
              </a:ext>
            </a:extLst>
          </p:cNvPr>
          <p:cNvSpPr/>
          <p:nvPr/>
        </p:nvSpPr>
        <p:spPr>
          <a:xfrm>
            <a:off x="5638800" y="1874720"/>
            <a:ext cx="296971" cy="475565"/>
          </a:xfrm>
          <a:custGeom>
            <a:avLst/>
            <a:gdLst>
              <a:gd name="connsiteX0" fmla="*/ 169334 w 389467"/>
              <a:gd name="connsiteY0" fmla="*/ 770466 h 982133"/>
              <a:gd name="connsiteX1" fmla="*/ 169334 w 389467"/>
              <a:gd name="connsiteY1" fmla="*/ 186266 h 982133"/>
              <a:gd name="connsiteX2" fmla="*/ 381000 w 389467"/>
              <a:gd name="connsiteY2" fmla="*/ 186266 h 982133"/>
              <a:gd name="connsiteX3" fmla="*/ 381000 w 389467"/>
              <a:gd name="connsiteY3" fmla="*/ 0 h 982133"/>
              <a:gd name="connsiteX4" fmla="*/ 8467 w 389467"/>
              <a:gd name="connsiteY4" fmla="*/ 0 h 982133"/>
              <a:gd name="connsiteX5" fmla="*/ 0 w 389467"/>
              <a:gd name="connsiteY5" fmla="*/ 982133 h 982133"/>
              <a:gd name="connsiteX6" fmla="*/ 389467 w 389467"/>
              <a:gd name="connsiteY6" fmla="*/ 982133 h 982133"/>
              <a:gd name="connsiteX7" fmla="*/ 389467 w 389467"/>
              <a:gd name="connsiteY7" fmla="*/ 778933 h 982133"/>
              <a:gd name="connsiteX8" fmla="*/ 169334 w 389467"/>
              <a:gd name="connsiteY8" fmla="*/ 770466 h 98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467" h="982133">
                <a:moveTo>
                  <a:pt x="169334" y="770466"/>
                </a:moveTo>
                <a:lnTo>
                  <a:pt x="169334" y="186266"/>
                </a:lnTo>
                <a:lnTo>
                  <a:pt x="381000" y="186266"/>
                </a:lnTo>
                <a:lnTo>
                  <a:pt x="381000" y="0"/>
                </a:lnTo>
                <a:lnTo>
                  <a:pt x="8467" y="0"/>
                </a:lnTo>
                <a:cubicBezTo>
                  <a:pt x="5645" y="327378"/>
                  <a:pt x="2822" y="654755"/>
                  <a:pt x="0" y="982133"/>
                </a:cubicBezTo>
                <a:lnTo>
                  <a:pt x="389467" y="982133"/>
                </a:lnTo>
                <a:lnTo>
                  <a:pt x="389467" y="778933"/>
                </a:lnTo>
                <a:lnTo>
                  <a:pt x="169334" y="770466"/>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a:extLst>
              <a:ext uri="{FF2B5EF4-FFF2-40B4-BE49-F238E27FC236}">
                <a16:creationId xmlns:a16="http://schemas.microsoft.com/office/drawing/2014/main" id="{18CB619F-FBF0-364B-BCC9-65B845423D6E}"/>
              </a:ext>
            </a:extLst>
          </p:cNvPr>
          <p:cNvSpPr/>
          <p:nvPr/>
        </p:nvSpPr>
        <p:spPr>
          <a:xfrm>
            <a:off x="5842000" y="1862667"/>
            <a:ext cx="440267" cy="499533"/>
          </a:xfrm>
          <a:custGeom>
            <a:avLst/>
            <a:gdLst>
              <a:gd name="connsiteX0" fmla="*/ 160867 w 440267"/>
              <a:gd name="connsiteY0" fmla="*/ 347133 h 499533"/>
              <a:gd name="connsiteX1" fmla="*/ 160867 w 440267"/>
              <a:gd name="connsiteY1" fmla="*/ 499533 h 499533"/>
              <a:gd name="connsiteX2" fmla="*/ 431800 w 440267"/>
              <a:gd name="connsiteY2" fmla="*/ 499533 h 499533"/>
              <a:gd name="connsiteX3" fmla="*/ 440267 w 440267"/>
              <a:gd name="connsiteY3" fmla="*/ 0 h 499533"/>
              <a:gd name="connsiteX4" fmla="*/ 160867 w 440267"/>
              <a:gd name="connsiteY4" fmla="*/ 0 h 499533"/>
              <a:gd name="connsiteX5" fmla="*/ 160867 w 440267"/>
              <a:gd name="connsiteY5" fmla="*/ 143933 h 499533"/>
              <a:gd name="connsiteX6" fmla="*/ 0 w 440267"/>
              <a:gd name="connsiteY6" fmla="*/ 143933 h 499533"/>
              <a:gd name="connsiteX7" fmla="*/ 0 w 440267"/>
              <a:gd name="connsiteY7" fmla="*/ 347133 h 499533"/>
              <a:gd name="connsiteX8" fmla="*/ 160867 w 440267"/>
              <a:gd name="connsiteY8" fmla="*/ 347133 h 49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267" h="499533">
                <a:moveTo>
                  <a:pt x="160867" y="347133"/>
                </a:moveTo>
                <a:lnTo>
                  <a:pt x="160867" y="499533"/>
                </a:lnTo>
                <a:lnTo>
                  <a:pt x="431800" y="499533"/>
                </a:lnTo>
                <a:lnTo>
                  <a:pt x="440267" y="0"/>
                </a:lnTo>
                <a:lnTo>
                  <a:pt x="160867" y="0"/>
                </a:lnTo>
                <a:lnTo>
                  <a:pt x="160867" y="143933"/>
                </a:lnTo>
                <a:lnTo>
                  <a:pt x="0" y="143933"/>
                </a:lnTo>
                <a:lnTo>
                  <a:pt x="0" y="347133"/>
                </a:lnTo>
                <a:lnTo>
                  <a:pt x="160867" y="347133"/>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a:extLst>
              <a:ext uri="{FF2B5EF4-FFF2-40B4-BE49-F238E27FC236}">
                <a16:creationId xmlns:a16="http://schemas.microsoft.com/office/drawing/2014/main" id="{DAAB657D-D523-B94A-A9A0-91C8A493F59E}"/>
              </a:ext>
            </a:extLst>
          </p:cNvPr>
          <p:cNvSpPr/>
          <p:nvPr/>
        </p:nvSpPr>
        <p:spPr>
          <a:xfrm>
            <a:off x="4046135" y="2009163"/>
            <a:ext cx="1176967" cy="313534"/>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solidFill>
              </a:rPr>
              <a:t>Request</a:t>
            </a:r>
          </a:p>
        </p:txBody>
      </p:sp>
      <p:sp>
        <p:nvSpPr>
          <p:cNvPr id="127" name="Rounded Rectangle 126">
            <a:extLst>
              <a:ext uri="{FF2B5EF4-FFF2-40B4-BE49-F238E27FC236}">
                <a16:creationId xmlns:a16="http://schemas.microsoft.com/office/drawing/2014/main" id="{3D4B5CA3-A3B8-3A41-BCA1-C1C883F57E1D}"/>
              </a:ext>
            </a:extLst>
          </p:cNvPr>
          <p:cNvSpPr/>
          <p:nvPr/>
        </p:nvSpPr>
        <p:spPr>
          <a:xfrm>
            <a:off x="4046134" y="2009163"/>
            <a:ext cx="1176967" cy="313534"/>
          </a:xfrm>
          <a:prstGeom prst="round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solidFill>
              </a:rPr>
              <a:t>Request</a:t>
            </a:r>
          </a:p>
        </p:txBody>
      </p:sp>
      <p:sp>
        <p:nvSpPr>
          <p:cNvPr id="130" name="Title 1">
            <a:extLst>
              <a:ext uri="{FF2B5EF4-FFF2-40B4-BE49-F238E27FC236}">
                <a16:creationId xmlns:a16="http://schemas.microsoft.com/office/drawing/2014/main" id="{576AC660-11DA-2C49-81CF-08E6F90C506A}"/>
              </a:ext>
            </a:extLst>
          </p:cNvPr>
          <p:cNvSpPr txBox="1">
            <a:spLocks/>
          </p:cNvSpPr>
          <p:nvPr/>
        </p:nvSpPr>
        <p:spPr>
          <a:xfrm>
            <a:off x="395155" y="49248"/>
            <a:ext cx="5795428" cy="25078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Calibri"/>
              <a:buNone/>
              <a:defRPr sz="24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
                <a:solidFill>
                  <a:srgbClr val="0D2C6C"/>
                </a:solidFill>
                <a:latin typeface="Arial"/>
                <a:ea typeface="Arial"/>
                <a:cs typeface="Arial"/>
                <a:sym typeface="Arial"/>
              </a:rPr>
              <a:t>SCrAMbLE - Overview</a:t>
            </a:r>
            <a:endParaRPr lang="en-US"/>
          </a:p>
        </p:txBody>
      </p:sp>
    </p:spTree>
    <p:extLst>
      <p:ext uri="{BB962C8B-B14F-4D97-AF65-F5344CB8AC3E}">
        <p14:creationId xmlns:p14="http://schemas.microsoft.com/office/powerpoint/2010/main" val="126692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556 2.34568E-6 L 0.00556 0.03333 L 0.15382 0.03024 L -0.25469 0.26111 " pathEditMode="relative" rAng="0" ptsTypes="AAAA">
                                      <p:cBhvr>
                                        <p:cTn id="6" dur="10000" fill="hold"/>
                                        <p:tgtEl>
                                          <p:spTgt spid="126"/>
                                        </p:tgtEl>
                                        <p:attrNameLst>
                                          <p:attrName>ppt_x</p:attrName>
                                          <p:attrName>ppt_y</p:attrName>
                                        </p:attrNameLst>
                                      </p:cBhvr>
                                      <p:rCtr x="-5608" y="13056"/>
                                    </p:animMotion>
                                  </p:childTnLst>
                                </p:cTn>
                              </p:par>
                              <p:par>
                                <p:cTn id="7" presetID="0" presetClass="path" presetSubtype="0" accel="50000" decel="50000" fill="hold" grpId="0" nodeType="withEffect">
                                  <p:stCondLst>
                                    <p:cond delay="0"/>
                                  </p:stCondLst>
                                  <p:childTnLst>
                                    <p:animMotion origin="layout" path="M -8.33333E-7 2.34568E-6 L -8.33333E-7 -0.03457 L 0.14445 -0.02963 L 0.27552 0.26111 " pathEditMode="relative" rAng="0" ptsTypes="AAAA">
                                      <p:cBhvr>
                                        <p:cTn id="8" dur="8000" fill="hold"/>
                                        <p:tgtEl>
                                          <p:spTgt spid="127"/>
                                        </p:tgtEl>
                                        <p:attrNameLst>
                                          <p:attrName>ppt_x</p:attrName>
                                          <p:attrName>ppt_y</p:attrName>
                                        </p:attrNameLst>
                                      </p:cBhvr>
                                      <p:rCtr x="13767" y="113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9"/>
          <p:cNvSpPr txBox="1">
            <a:spLocks noGrp="1"/>
          </p:cNvSpPr>
          <p:nvPr>
            <p:ph type="sldNum" idx="12"/>
          </p:nvPr>
        </p:nvSpPr>
        <p:spPr>
          <a:xfrm>
            <a:off x="8388424" y="4836188"/>
            <a:ext cx="5865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21</a:t>
            </a:fld>
            <a:endParaRPr sz="1250">
              <a:latin typeface="Calibri"/>
              <a:ea typeface="Calibri"/>
              <a:cs typeface="Calibri"/>
              <a:sym typeface="Calibri"/>
            </a:endParaRPr>
          </a:p>
        </p:txBody>
      </p:sp>
      <p:sp>
        <p:nvSpPr>
          <p:cNvPr id="411" name="Google Shape;411;p49"/>
          <p:cNvSpPr txBox="1">
            <a:spLocks noGrp="1"/>
          </p:cNvSpPr>
          <p:nvPr>
            <p:ph type="title"/>
          </p:nvPr>
        </p:nvSpPr>
        <p:spPr>
          <a:xfrm>
            <a:off x="395536" y="58117"/>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a:solidFill>
                  <a:srgbClr val="0D2C6C"/>
                </a:solidFill>
                <a:latin typeface="Arial"/>
                <a:ea typeface="Arial"/>
                <a:cs typeface="Arial"/>
                <a:sym typeface="Arial"/>
              </a:rPr>
              <a:t>Demo Scenario</a:t>
            </a:r>
            <a:endParaRPr/>
          </a:p>
        </p:txBody>
      </p:sp>
      <p:sp>
        <p:nvSpPr>
          <p:cNvPr id="412" name="Google Shape;412;p49"/>
          <p:cNvSpPr txBox="1">
            <a:spLocks noGrp="1"/>
          </p:cNvSpPr>
          <p:nvPr>
            <p:ph type="ftr" idx="11"/>
          </p:nvPr>
        </p:nvSpPr>
        <p:spPr>
          <a:xfrm>
            <a:off x="1763688" y="4836188"/>
            <a:ext cx="61926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413" name="Google Shape;413;p49"/>
          <p:cNvSpPr txBox="1">
            <a:spLocks noGrp="1"/>
          </p:cNvSpPr>
          <p:nvPr>
            <p:ph type="dt" idx="10"/>
          </p:nvPr>
        </p:nvSpPr>
        <p:spPr>
          <a:xfrm>
            <a:off x="457200" y="4836188"/>
            <a:ext cx="10905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
        <p:nvSpPr>
          <p:cNvPr id="41" name="Rounded Rectangle 40">
            <a:extLst>
              <a:ext uri="{FF2B5EF4-FFF2-40B4-BE49-F238E27FC236}">
                <a16:creationId xmlns:a16="http://schemas.microsoft.com/office/drawing/2014/main" id="{BF668FE0-A09F-5B49-8DDE-C28C21F1CFC3}"/>
              </a:ext>
            </a:extLst>
          </p:cNvPr>
          <p:cNvSpPr/>
          <p:nvPr/>
        </p:nvSpPr>
        <p:spPr>
          <a:xfrm>
            <a:off x="2076637" y="1854104"/>
            <a:ext cx="4523132" cy="18096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a:p>
            <a:pPr algn="ctr"/>
            <a:endParaRPr lang="en-US"/>
          </a:p>
          <a:p>
            <a:pPr algn="ctr"/>
            <a:r>
              <a:rPr lang="en-US" sz="1600" b="1">
                <a:solidFill>
                  <a:schemeClr val="tx1"/>
                </a:solidFill>
              </a:rPr>
              <a:t>Network Service</a:t>
            </a:r>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sp>
        <p:nvSpPr>
          <p:cNvPr id="42" name="Rounded Rectangle 41">
            <a:extLst>
              <a:ext uri="{FF2B5EF4-FFF2-40B4-BE49-F238E27FC236}">
                <a16:creationId xmlns:a16="http://schemas.microsoft.com/office/drawing/2014/main" id="{75EA0ECD-EB75-3F40-AC11-7FD22003D78E}"/>
              </a:ext>
            </a:extLst>
          </p:cNvPr>
          <p:cNvSpPr/>
          <p:nvPr/>
        </p:nvSpPr>
        <p:spPr>
          <a:xfrm>
            <a:off x="3808535" y="2466621"/>
            <a:ext cx="1131097" cy="6630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r>
              <a:rPr lang="en-US" b="1">
                <a:solidFill>
                  <a:schemeClr val="bg2"/>
                </a:solidFill>
              </a:rPr>
              <a:t>VNF2</a:t>
            </a:r>
          </a:p>
          <a:p>
            <a:pPr algn="ctr"/>
            <a:r>
              <a:rPr lang="en-US" b="1">
                <a:solidFill>
                  <a:schemeClr val="bg2"/>
                </a:solidFill>
              </a:rPr>
              <a:t>(Firewall)</a:t>
            </a:r>
          </a:p>
          <a:p>
            <a:pPr algn="ctr"/>
            <a:r>
              <a:rPr lang="en-US"/>
              <a:t>	</a:t>
            </a:r>
          </a:p>
        </p:txBody>
      </p:sp>
      <p:sp>
        <p:nvSpPr>
          <p:cNvPr id="43" name="Rounded Rectangle 42">
            <a:extLst>
              <a:ext uri="{FF2B5EF4-FFF2-40B4-BE49-F238E27FC236}">
                <a16:creationId xmlns:a16="http://schemas.microsoft.com/office/drawing/2014/main" id="{F19A94D8-56E2-CB42-A859-763963C42CEB}"/>
              </a:ext>
            </a:extLst>
          </p:cNvPr>
          <p:cNvSpPr/>
          <p:nvPr/>
        </p:nvSpPr>
        <p:spPr>
          <a:xfrm>
            <a:off x="6946631" y="2036473"/>
            <a:ext cx="1979325" cy="5401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r>
              <a:rPr lang="en-US" b="1">
                <a:solidFill>
                  <a:schemeClr val="bg2"/>
                </a:solidFill>
              </a:rPr>
              <a:t>NGINX Server1</a:t>
            </a:r>
          </a:p>
          <a:p>
            <a:pPr algn="ctr"/>
            <a:endParaRPr lang="en-US"/>
          </a:p>
        </p:txBody>
      </p:sp>
      <p:sp>
        <p:nvSpPr>
          <p:cNvPr id="44" name="Rounded Rectangle 43">
            <a:extLst>
              <a:ext uri="{FF2B5EF4-FFF2-40B4-BE49-F238E27FC236}">
                <a16:creationId xmlns:a16="http://schemas.microsoft.com/office/drawing/2014/main" id="{1DAB0927-1E75-7F42-9BFD-582692DF663D}"/>
              </a:ext>
            </a:extLst>
          </p:cNvPr>
          <p:cNvSpPr/>
          <p:nvPr/>
        </p:nvSpPr>
        <p:spPr>
          <a:xfrm>
            <a:off x="6942922" y="3064760"/>
            <a:ext cx="1979326" cy="5401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r>
              <a:rPr lang="en-US" b="1">
                <a:solidFill>
                  <a:schemeClr val="bg2"/>
                </a:solidFill>
              </a:rPr>
              <a:t>NGINX Server2</a:t>
            </a:r>
          </a:p>
          <a:p>
            <a:pPr algn="ctr"/>
            <a:endParaRPr lang="en-US"/>
          </a:p>
        </p:txBody>
      </p:sp>
      <p:sp>
        <p:nvSpPr>
          <p:cNvPr id="45" name="Rounded Rectangle 44">
            <a:extLst>
              <a:ext uri="{FF2B5EF4-FFF2-40B4-BE49-F238E27FC236}">
                <a16:creationId xmlns:a16="http://schemas.microsoft.com/office/drawing/2014/main" id="{378F1B83-D2C5-AA4D-B390-62032CC3318F}"/>
              </a:ext>
            </a:extLst>
          </p:cNvPr>
          <p:cNvSpPr/>
          <p:nvPr/>
        </p:nvSpPr>
        <p:spPr>
          <a:xfrm>
            <a:off x="5339021" y="2466622"/>
            <a:ext cx="1155639" cy="6631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r>
              <a:rPr lang="en-US" b="1">
                <a:solidFill>
                  <a:schemeClr val="bg2"/>
                </a:solidFill>
              </a:rPr>
              <a:t>VNF3</a:t>
            </a:r>
          </a:p>
          <a:p>
            <a:pPr algn="ctr"/>
            <a:r>
              <a:rPr lang="en-US" b="1">
                <a:solidFill>
                  <a:schemeClr val="bg2"/>
                </a:solidFill>
              </a:rPr>
              <a:t>(Load Balancer)</a:t>
            </a:r>
          </a:p>
          <a:p>
            <a:pPr algn="ctr"/>
            <a:r>
              <a:rPr lang="en-US"/>
              <a:t>	</a:t>
            </a:r>
          </a:p>
        </p:txBody>
      </p:sp>
      <p:cxnSp>
        <p:nvCxnSpPr>
          <p:cNvPr id="46" name="Straight Arrow Connector 45">
            <a:extLst>
              <a:ext uri="{FF2B5EF4-FFF2-40B4-BE49-F238E27FC236}">
                <a16:creationId xmlns:a16="http://schemas.microsoft.com/office/drawing/2014/main" id="{DEC8C547-7EAA-1C41-AC22-0FB6EA3C3C60}"/>
              </a:ext>
            </a:extLst>
          </p:cNvPr>
          <p:cNvCxnSpPr>
            <a:cxnSpLocks/>
          </p:cNvCxnSpPr>
          <p:nvPr/>
        </p:nvCxnSpPr>
        <p:spPr>
          <a:xfrm>
            <a:off x="4939632" y="2815360"/>
            <a:ext cx="410717" cy="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a:extLst>
              <a:ext uri="{FF2B5EF4-FFF2-40B4-BE49-F238E27FC236}">
                <a16:creationId xmlns:a16="http://schemas.microsoft.com/office/drawing/2014/main" id="{5F7B81A9-5BF0-4C46-9414-427A5BB32ACE}"/>
              </a:ext>
            </a:extLst>
          </p:cNvPr>
          <p:cNvSpPr/>
          <p:nvPr/>
        </p:nvSpPr>
        <p:spPr>
          <a:xfrm>
            <a:off x="2278049" y="2466621"/>
            <a:ext cx="1131097" cy="6630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r>
              <a:rPr lang="en-US" b="1">
                <a:solidFill>
                  <a:schemeClr val="bg2"/>
                </a:solidFill>
              </a:rPr>
              <a:t>VNF1</a:t>
            </a:r>
          </a:p>
          <a:p>
            <a:pPr algn="ctr"/>
            <a:r>
              <a:rPr lang="en-US" b="1">
                <a:solidFill>
                  <a:schemeClr val="bg2"/>
                </a:solidFill>
              </a:rPr>
              <a:t>(Sniffer + </a:t>
            </a:r>
          </a:p>
          <a:p>
            <a:pPr algn="ctr"/>
            <a:r>
              <a:rPr lang="en-US" b="1">
                <a:solidFill>
                  <a:schemeClr val="bg2"/>
                </a:solidFill>
              </a:rPr>
              <a:t>Classifier)</a:t>
            </a:r>
          </a:p>
          <a:p>
            <a:pPr algn="ctr"/>
            <a:r>
              <a:rPr lang="en-US"/>
              <a:t>	</a:t>
            </a:r>
          </a:p>
        </p:txBody>
      </p:sp>
      <p:cxnSp>
        <p:nvCxnSpPr>
          <p:cNvPr id="62" name="Straight Arrow Connector 61">
            <a:extLst>
              <a:ext uri="{FF2B5EF4-FFF2-40B4-BE49-F238E27FC236}">
                <a16:creationId xmlns:a16="http://schemas.microsoft.com/office/drawing/2014/main" id="{B2272B8E-0987-9D4F-A407-DB941472E760}"/>
              </a:ext>
            </a:extLst>
          </p:cNvPr>
          <p:cNvCxnSpPr>
            <a:cxnSpLocks/>
          </p:cNvCxnSpPr>
          <p:nvPr/>
        </p:nvCxnSpPr>
        <p:spPr>
          <a:xfrm>
            <a:off x="3409146" y="2808380"/>
            <a:ext cx="410717" cy="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DA817ACB-3505-864D-8D4D-1351AA267941}"/>
              </a:ext>
            </a:extLst>
          </p:cNvPr>
          <p:cNvSpPr/>
          <p:nvPr/>
        </p:nvSpPr>
        <p:spPr>
          <a:xfrm>
            <a:off x="395536" y="2521716"/>
            <a:ext cx="1536886" cy="5401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r>
              <a:rPr lang="en-US" b="1">
                <a:solidFill>
                  <a:schemeClr val="bg2"/>
                </a:solidFill>
              </a:rPr>
              <a:t>Client</a:t>
            </a:r>
          </a:p>
          <a:p>
            <a:pPr algn="ctr"/>
            <a:endParaRPr lang="en-US"/>
          </a:p>
        </p:txBody>
      </p:sp>
      <p:cxnSp>
        <p:nvCxnSpPr>
          <p:cNvPr id="64" name="Straight Arrow Connector 63">
            <a:extLst>
              <a:ext uri="{FF2B5EF4-FFF2-40B4-BE49-F238E27FC236}">
                <a16:creationId xmlns:a16="http://schemas.microsoft.com/office/drawing/2014/main" id="{F827EDE9-4163-6A42-A360-7AD354E1C348}"/>
              </a:ext>
            </a:extLst>
          </p:cNvPr>
          <p:cNvCxnSpPr>
            <a:cxnSpLocks/>
            <a:stCxn id="63" idx="3"/>
            <a:endCxn id="61" idx="1"/>
          </p:cNvCxnSpPr>
          <p:nvPr/>
        </p:nvCxnSpPr>
        <p:spPr>
          <a:xfrm>
            <a:off x="1932422" y="2791790"/>
            <a:ext cx="345627" cy="6379"/>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4EEA1EA-E438-D24C-BD4A-3CD2BD1DDE0E}"/>
              </a:ext>
            </a:extLst>
          </p:cNvPr>
          <p:cNvCxnSpPr>
            <a:cxnSpLocks/>
            <a:endCxn id="43" idx="1"/>
          </p:cNvCxnSpPr>
          <p:nvPr/>
        </p:nvCxnSpPr>
        <p:spPr>
          <a:xfrm flipV="1">
            <a:off x="6498368" y="2306547"/>
            <a:ext cx="448263" cy="523244"/>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5904C2B-BC88-3B4F-96C4-D6FAFD6BF112}"/>
              </a:ext>
            </a:extLst>
          </p:cNvPr>
          <p:cNvCxnSpPr>
            <a:cxnSpLocks/>
            <a:endCxn id="44" idx="1"/>
          </p:cNvCxnSpPr>
          <p:nvPr/>
        </p:nvCxnSpPr>
        <p:spPr>
          <a:xfrm>
            <a:off x="6498108" y="2808113"/>
            <a:ext cx="444814" cy="526721"/>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EDE6-3495-0E45-8CE5-A0E4B8DF800A}"/>
              </a:ext>
            </a:extLst>
          </p:cNvPr>
          <p:cNvSpPr>
            <a:spLocks noGrp="1"/>
          </p:cNvSpPr>
          <p:nvPr>
            <p:ph type="title"/>
          </p:nvPr>
        </p:nvSpPr>
        <p:spPr/>
        <p:txBody>
          <a:bodyPr/>
          <a:lstStyle/>
          <a:p>
            <a:r>
              <a:rPr lang="en">
                <a:solidFill>
                  <a:srgbClr val="0D2C6C"/>
                </a:solidFill>
                <a:latin typeface="Arial"/>
                <a:cs typeface="Arial"/>
              </a:rPr>
              <a:t>Demo Scenario</a:t>
            </a:r>
            <a:endParaRPr lang="en-US"/>
          </a:p>
        </p:txBody>
      </p:sp>
      <p:sp>
        <p:nvSpPr>
          <p:cNvPr id="3" name="Google Shape;404;p48">
            <a:extLst>
              <a:ext uri="{FF2B5EF4-FFF2-40B4-BE49-F238E27FC236}">
                <a16:creationId xmlns:a16="http://schemas.microsoft.com/office/drawing/2014/main" id="{C730378B-E20B-6641-A603-1DF13129DA6C}"/>
              </a:ext>
            </a:extLst>
          </p:cNvPr>
          <p:cNvSpPr/>
          <p:nvPr/>
        </p:nvSpPr>
        <p:spPr>
          <a:xfrm>
            <a:off x="457200" y="988490"/>
            <a:ext cx="5483100" cy="392400"/>
          </a:xfrm>
          <a:prstGeom prst="rect">
            <a:avLst/>
          </a:prstGeom>
          <a:noFill/>
          <a:ln>
            <a:noFill/>
          </a:ln>
        </p:spPr>
        <p:txBody>
          <a:bodyPr spcFirstLastPara="1" wrap="square" lIns="91425" tIns="45700" rIns="91425" bIns="45700" anchor="t" anchorCtr="0">
            <a:noAutofit/>
          </a:bodyPr>
          <a:lstStyle/>
          <a:p>
            <a:pPr marL="12700"/>
            <a:endParaRPr sz="2800">
              <a:solidFill>
                <a:schemeClr val="dk1"/>
              </a:solidFill>
            </a:endParaRPr>
          </a:p>
        </p:txBody>
      </p:sp>
      <p:sp>
        <p:nvSpPr>
          <p:cNvPr id="4" name="Rounded Rectangle 3">
            <a:extLst>
              <a:ext uri="{FF2B5EF4-FFF2-40B4-BE49-F238E27FC236}">
                <a16:creationId xmlns:a16="http://schemas.microsoft.com/office/drawing/2014/main" id="{11DB83FE-D797-624A-BF70-B5669F94EE3C}"/>
              </a:ext>
            </a:extLst>
          </p:cNvPr>
          <p:cNvSpPr/>
          <p:nvPr/>
        </p:nvSpPr>
        <p:spPr>
          <a:xfrm>
            <a:off x="1449897" y="1519652"/>
            <a:ext cx="2093335" cy="6671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1</a:t>
            </a:r>
          </a:p>
        </p:txBody>
      </p:sp>
      <p:sp>
        <p:nvSpPr>
          <p:cNvPr id="5" name="Rounded Rectangle 4">
            <a:extLst>
              <a:ext uri="{FF2B5EF4-FFF2-40B4-BE49-F238E27FC236}">
                <a16:creationId xmlns:a16="http://schemas.microsoft.com/office/drawing/2014/main" id="{9E432A77-CD0B-DC44-BA7B-7670D9ABF4D5}"/>
              </a:ext>
            </a:extLst>
          </p:cNvPr>
          <p:cNvSpPr/>
          <p:nvPr/>
        </p:nvSpPr>
        <p:spPr>
          <a:xfrm>
            <a:off x="1449897" y="3477698"/>
            <a:ext cx="2079937" cy="6671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3</a:t>
            </a:r>
          </a:p>
        </p:txBody>
      </p:sp>
      <p:pic>
        <p:nvPicPr>
          <p:cNvPr id="6" name="Picture 5">
            <a:extLst>
              <a:ext uri="{FF2B5EF4-FFF2-40B4-BE49-F238E27FC236}">
                <a16:creationId xmlns:a16="http://schemas.microsoft.com/office/drawing/2014/main" id="{47FFEF39-241F-5E40-BFBD-1479D63D3E92}"/>
              </a:ext>
            </a:extLst>
          </p:cNvPr>
          <p:cNvPicPr>
            <a:picLocks noChangeAspect="1"/>
          </p:cNvPicPr>
          <p:nvPr/>
        </p:nvPicPr>
        <p:blipFill>
          <a:blip r:embed="rId2"/>
          <a:srcRect/>
          <a:stretch/>
        </p:blipFill>
        <p:spPr>
          <a:xfrm>
            <a:off x="2140466" y="3508601"/>
            <a:ext cx="698796" cy="309466"/>
          </a:xfrm>
          <a:prstGeom prst="rect">
            <a:avLst/>
          </a:prstGeom>
        </p:spPr>
      </p:pic>
      <p:sp>
        <p:nvSpPr>
          <p:cNvPr id="7" name="Rounded Rectangle 6">
            <a:extLst>
              <a:ext uri="{FF2B5EF4-FFF2-40B4-BE49-F238E27FC236}">
                <a16:creationId xmlns:a16="http://schemas.microsoft.com/office/drawing/2014/main" id="{CC932FFB-2C13-074F-966E-9758C42E2704}"/>
              </a:ext>
            </a:extLst>
          </p:cNvPr>
          <p:cNvSpPr/>
          <p:nvPr/>
        </p:nvSpPr>
        <p:spPr>
          <a:xfrm>
            <a:off x="1449899" y="2498675"/>
            <a:ext cx="2093335" cy="6671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2</a:t>
            </a:r>
          </a:p>
        </p:txBody>
      </p:sp>
      <p:pic>
        <p:nvPicPr>
          <p:cNvPr id="8" name="Picture 7">
            <a:extLst>
              <a:ext uri="{FF2B5EF4-FFF2-40B4-BE49-F238E27FC236}">
                <a16:creationId xmlns:a16="http://schemas.microsoft.com/office/drawing/2014/main" id="{C7327C06-9366-C049-B7C5-D19F15F8A9F0}"/>
              </a:ext>
            </a:extLst>
          </p:cNvPr>
          <p:cNvPicPr>
            <a:picLocks noChangeAspect="1"/>
          </p:cNvPicPr>
          <p:nvPr/>
        </p:nvPicPr>
        <p:blipFill>
          <a:blip r:embed="rId3"/>
          <a:srcRect/>
          <a:stretch/>
        </p:blipFill>
        <p:spPr>
          <a:xfrm>
            <a:off x="2140162" y="2512863"/>
            <a:ext cx="682276" cy="305603"/>
          </a:xfrm>
          <a:prstGeom prst="rect">
            <a:avLst/>
          </a:prstGeom>
        </p:spPr>
      </p:pic>
      <p:sp>
        <p:nvSpPr>
          <p:cNvPr id="10" name="Rounded Rectangle 9">
            <a:extLst>
              <a:ext uri="{FF2B5EF4-FFF2-40B4-BE49-F238E27FC236}">
                <a16:creationId xmlns:a16="http://schemas.microsoft.com/office/drawing/2014/main" id="{ECF5DA7D-FAA7-CB43-AFAC-CB02F2C2CDF4}"/>
              </a:ext>
            </a:extLst>
          </p:cNvPr>
          <p:cNvSpPr/>
          <p:nvPr/>
        </p:nvSpPr>
        <p:spPr>
          <a:xfrm>
            <a:off x="5200418" y="1519652"/>
            <a:ext cx="2093333" cy="6671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pic>
        <p:nvPicPr>
          <p:cNvPr id="15" name="Picture 14">
            <a:extLst>
              <a:ext uri="{FF2B5EF4-FFF2-40B4-BE49-F238E27FC236}">
                <a16:creationId xmlns:a16="http://schemas.microsoft.com/office/drawing/2014/main" id="{0043750E-CF20-6449-A4AD-D76968F6FD43}"/>
              </a:ext>
            </a:extLst>
          </p:cNvPr>
          <p:cNvPicPr>
            <a:picLocks noChangeAspect="1"/>
          </p:cNvPicPr>
          <p:nvPr/>
        </p:nvPicPr>
        <p:blipFill>
          <a:blip r:embed="rId3"/>
          <a:srcRect/>
          <a:stretch/>
        </p:blipFill>
        <p:spPr>
          <a:xfrm>
            <a:off x="2130809" y="1543182"/>
            <a:ext cx="666507" cy="298540"/>
          </a:xfrm>
          <a:prstGeom prst="rect">
            <a:avLst/>
          </a:prstGeom>
        </p:spPr>
      </p:pic>
      <p:sp>
        <p:nvSpPr>
          <p:cNvPr id="18" name="Rounded Rectangle 17">
            <a:extLst>
              <a:ext uri="{FF2B5EF4-FFF2-40B4-BE49-F238E27FC236}">
                <a16:creationId xmlns:a16="http://schemas.microsoft.com/office/drawing/2014/main" id="{2FEE2A9F-F8B3-C84C-80FD-80CA63460524}"/>
              </a:ext>
            </a:extLst>
          </p:cNvPr>
          <p:cNvSpPr/>
          <p:nvPr/>
        </p:nvSpPr>
        <p:spPr>
          <a:xfrm>
            <a:off x="5200419" y="2484895"/>
            <a:ext cx="2093333" cy="6671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sp>
        <p:nvSpPr>
          <p:cNvPr id="20" name="Rounded Rectangle 19">
            <a:extLst>
              <a:ext uri="{FF2B5EF4-FFF2-40B4-BE49-F238E27FC236}">
                <a16:creationId xmlns:a16="http://schemas.microsoft.com/office/drawing/2014/main" id="{D0D6A7C0-8D87-1643-B8B9-D9AB56011340}"/>
              </a:ext>
            </a:extLst>
          </p:cNvPr>
          <p:cNvSpPr/>
          <p:nvPr/>
        </p:nvSpPr>
        <p:spPr>
          <a:xfrm>
            <a:off x="5203325" y="3477698"/>
            <a:ext cx="2093333" cy="6671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pic>
        <p:nvPicPr>
          <p:cNvPr id="28" name="Picture 27">
            <a:extLst>
              <a:ext uri="{FF2B5EF4-FFF2-40B4-BE49-F238E27FC236}">
                <a16:creationId xmlns:a16="http://schemas.microsoft.com/office/drawing/2014/main" id="{ECB2DD28-5104-FE4F-BD55-3471698C488D}"/>
              </a:ext>
            </a:extLst>
          </p:cNvPr>
          <p:cNvPicPr>
            <a:picLocks noChangeAspect="1"/>
          </p:cNvPicPr>
          <p:nvPr/>
        </p:nvPicPr>
        <p:blipFill>
          <a:blip r:embed="rId4">
            <a:duotone>
              <a:schemeClr val="accent1">
                <a:shade val="45000"/>
                <a:satMod val="135000"/>
              </a:schemeClr>
              <a:prstClr val="white"/>
            </a:duotone>
          </a:blip>
          <a:stretch>
            <a:fillRect/>
          </a:stretch>
        </p:blipFill>
        <p:spPr>
          <a:xfrm>
            <a:off x="395536" y="1391163"/>
            <a:ext cx="916797" cy="723550"/>
          </a:xfrm>
          <a:prstGeom prst="rect">
            <a:avLst/>
          </a:prstGeom>
        </p:spPr>
      </p:pic>
      <p:pic>
        <p:nvPicPr>
          <p:cNvPr id="30" name="Picture 29">
            <a:extLst>
              <a:ext uri="{FF2B5EF4-FFF2-40B4-BE49-F238E27FC236}">
                <a16:creationId xmlns:a16="http://schemas.microsoft.com/office/drawing/2014/main" id="{FEB1A5CB-0724-CA43-852D-2941D978D2CA}"/>
              </a:ext>
            </a:extLst>
          </p:cNvPr>
          <p:cNvPicPr>
            <a:picLocks noChangeAspect="1"/>
          </p:cNvPicPr>
          <p:nvPr/>
        </p:nvPicPr>
        <p:blipFill>
          <a:blip r:embed="rId5">
            <a:duotone>
              <a:schemeClr val="accent1">
                <a:shade val="45000"/>
                <a:satMod val="135000"/>
              </a:schemeClr>
              <a:prstClr val="white"/>
            </a:duotone>
          </a:blip>
          <a:stretch>
            <a:fillRect/>
          </a:stretch>
        </p:blipFill>
        <p:spPr>
          <a:xfrm>
            <a:off x="7811961" y="1885684"/>
            <a:ext cx="953972" cy="953972"/>
          </a:xfrm>
          <a:prstGeom prst="rect">
            <a:avLst/>
          </a:prstGeom>
          <a:noFill/>
        </p:spPr>
      </p:pic>
      <p:pic>
        <p:nvPicPr>
          <p:cNvPr id="32" name="Picture 31">
            <a:extLst>
              <a:ext uri="{FF2B5EF4-FFF2-40B4-BE49-F238E27FC236}">
                <a16:creationId xmlns:a16="http://schemas.microsoft.com/office/drawing/2014/main" id="{CC3D4F1B-3E4B-8343-B861-91A9FD51BBDE}"/>
              </a:ext>
            </a:extLst>
          </p:cNvPr>
          <p:cNvPicPr>
            <a:picLocks noChangeAspect="1"/>
          </p:cNvPicPr>
          <p:nvPr/>
        </p:nvPicPr>
        <p:blipFill>
          <a:blip r:embed="rId5">
            <a:duotone>
              <a:schemeClr val="accent1">
                <a:shade val="45000"/>
                <a:satMod val="135000"/>
              </a:schemeClr>
              <a:prstClr val="white"/>
            </a:duotone>
          </a:blip>
          <a:stretch>
            <a:fillRect/>
          </a:stretch>
        </p:blipFill>
        <p:spPr>
          <a:xfrm>
            <a:off x="7811961" y="3132531"/>
            <a:ext cx="953972" cy="953972"/>
          </a:xfrm>
          <a:prstGeom prst="rect">
            <a:avLst/>
          </a:prstGeom>
          <a:noFill/>
        </p:spPr>
      </p:pic>
      <p:cxnSp>
        <p:nvCxnSpPr>
          <p:cNvPr id="33" name="Straight Arrow Connector 32">
            <a:extLst>
              <a:ext uri="{FF2B5EF4-FFF2-40B4-BE49-F238E27FC236}">
                <a16:creationId xmlns:a16="http://schemas.microsoft.com/office/drawing/2014/main" id="{F6663D14-3403-A947-8884-0F8DD872C732}"/>
              </a:ext>
            </a:extLst>
          </p:cNvPr>
          <p:cNvCxnSpPr>
            <a:cxnSpLocks/>
          </p:cNvCxnSpPr>
          <p:nvPr/>
        </p:nvCxnSpPr>
        <p:spPr>
          <a:xfrm flipV="1">
            <a:off x="2887084" y="1735666"/>
            <a:ext cx="812849" cy="750376"/>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568CD5-C044-A94E-84E9-B462A71B909A}"/>
              </a:ext>
            </a:extLst>
          </p:cNvPr>
          <p:cNvCxnSpPr>
            <a:cxnSpLocks/>
          </p:cNvCxnSpPr>
          <p:nvPr/>
        </p:nvCxnSpPr>
        <p:spPr>
          <a:xfrm>
            <a:off x="6338448" y="3142818"/>
            <a:ext cx="0" cy="334880"/>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271536F-C2EC-A74A-AD0A-D90357750DBD}"/>
              </a:ext>
            </a:extLst>
          </p:cNvPr>
          <p:cNvCxnSpPr>
            <a:cxnSpLocks/>
          </p:cNvCxnSpPr>
          <p:nvPr/>
        </p:nvCxnSpPr>
        <p:spPr>
          <a:xfrm flipV="1">
            <a:off x="5454248" y="1360842"/>
            <a:ext cx="383608" cy="1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5D20D08-E46C-6E43-AFF1-5FABF7088A36}"/>
              </a:ext>
            </a:extLst>
          </p:cNvPr>
          <p:cNvCxnSpPr>
            <a:cxnSpLocks/>
            <a:endCxn id="5" idx="0"/>
          </p:cNvCxnSpPr>
          <p:nvPr/>
        </p:nvCxnSpPr>
        <p:spPr>
          <a:xfrm>
            <a:off x="2481298" y="3151659"/>
            <a:ext cx="8568" cy="32603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2377D-4A94-4B4D-BE54-C0D1E1984C49}"/>
              </a:ext>
            </a:extLst>
          </p:cNvPr>
          <p:cNvCxnSpPr>
            <a:cxnSpLocks/>
          </p:cNvCxnSpPr>
          <p:nvPr/>
        </p:nvCxnSpPr>
        <p:spPr>
          <a:xfrm flipH="1" flipV="1">
            <a:off x="5200418" y="1735666"/>
            <a:ext cx="739882" cy="75037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21EB9615-C261-794C-B9B1-0F98495E5270}"/>
              </a:ext>
            </a:extLst>
          </p:cNvPr>
          <p:cNvSpPr txBox="1"/>
          <p:nvPr/>
        </p:nvSpPr>
        <p:spPr>
          <a:xfrm>
            <a:off x="532371" y="2032905"/>
            <a:ext cx="643125" cy="307777"/>
          </a:xfrm>
          <a:prstGeom prst="rect">
            <a:avLst/>
          </a:prstGeom>
          <a:noFill/>
        </p:spPr>
        <p:txBody>
          <a:bodyPr wrap="none" rtlCol="0">
            <a:spAutoFit/>
          </a:bodyPr>
          <a:lstStyle/>
          <a:p>
            <a:r>
              <a:rPr lang="en-US">
                <a:solidFill>
                  <a:schemeClr val="bg2"/>
                </a:solidFill>
              </a:rPr>
              <a:t>Client</a:t>
            </a:r>
          </a:p>
        </p:txBody>
      </p:sp>
      <p:sp>
        <p:nvSpPr>
          <p:cNvPr id="71" name="TextBox 70">
            <a:extLst>
              <a:ext uri="{FF2B5EF4-FFF2-40B4-BE49-F238E27FC236}">
                <a16:creationId xmlns:a16="http://schemas.microsoft.com/office/drawing/2014/main" id="{C93CAE06-7DF3-A74C-A112-0B1653F2BD59}"/>
              </a:ext>
            </a:extLst>
          </p:cNvPr>
          <p:cNvSpPr txBox="1"/>
          <p:nvPr/>
        </p:nvSpPr>
        <p:spPr>
          <a:xfrm>
            <a:off x="7811960" y="1585358"/>
            <a:ext cx="902811" cy="307777"/>
          </a:xfrm>
          <a:prstGeom prst="rect">
            <a:avLst/>
          </a:prstGeom>
          <a:noFill/>
        </p:spPr>
        <p:txBody>
          <a:bodyPr wrap="none" rtlCol="0">
            <a:spAutoFit/>
          </a:bodyPr>
          <a:lstStyle/>
          <a:p>
            <a:r>
              <a:rPr lang="en-US">
                <a:solidFill>
                  <a:schemeClr val="bg2"/>
                </a:solidFill>
              </a:rPr>
              <a:t>NGINX 1</a:t>
            </a:r>
          </a:p>
        </p:txBody>
      </p:sp>
      <p:sp>
        <p:nvSpPr>
          <p:cNvPr id="73" name="TextBox 72">
            <a:extLst>
              <a:ext uri="{FF2B5EF4-FFF2-40B4-BE49-F238E27FC236}">
                <a16:creationId xmlns:a16="http://schemas.microsoft.com/office/drawing/2014/main" id="{EDF86DBD-2028-804D-943E-23E8E86EF1BD}"/>
              </a:ext>
            </a:extLst>
          </p:cNvPr>
          <p:cNvSpPr txBox="1"/>
          <p:nvPr/>
        </p:nvSpPr>
        <p:spPr>
          <a:xfrm>
            <a:off x="7837541" y="2858040"/>
            <a:ext cx="902811" cy="307777"/>
          </a:xfrm>
          <a:prstGeom prst="rect">
            <a:avLst/>
          </a:prstGeom>
          <a:noFill/>
        </p:spPr>
        <p:txBody>
          <a:bodyPr wrap="none" rtlCol="0">
            <a:spAutoFit/>
          </a:bodyPr>
          <a:lstStyle/>
          <a:p>
            <a:r>
              <a:rPr lang="en-US">
                <a:solidFill>
                  <a:schemeClr val="bg2"/>
                </a:solidFill>
              </a:rPr>
              <a:t>NGINX 2</a:t>
            </a:r>
          </a:p>
        </p:txBody>
      </p:sp>
    </p:spTree>
    <p:extLst>
      <p:ext uri="{BB962C8B-B14F-4D97-AF65-F5344CB8AC3E}">
        <p14:creationId xmlns:p14="http://schemas.microsoft.com/office/powerpoint/2010/main" val="77395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20556 -0.0858 " pathEditMode="relative" ptsTypes="AA">
                                      <p:cBhvr>
                                        <p:cTn id="6" dur="2000" fill="hold"/>
                                        <p:tgtEl>
                                          <p:spTgt spid="4"/>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20556 -0.0858 " pathEditMode="relative" ptsTypes="AA">
                                      <p:cBhvr>
                                        <p:cTn id="8" dur="2000" fill="hold"/>
                                        <p:tgtEl>
                                          <p:spTgt spid="15"/>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2.77778E-7 4.81481E-6 L 0.07153 -0.08982 " pathEditMode="relative" rAng="0" ptsTypes="AA">
                                      <p:cBhvr>
                                        <p:cTn id="10" dur="2000" fill="hold"/>
                                        <p:tgtEl>
                                          <p:spTgt spid="10"/>
                                        </p:tgtEl>
                                        <p:attrNameLst>
                                          <p:attrName>ppt_x</p:attrName>
                                          <p:attrName>ppt_y</p:attrName>
                                        </p:attrNameLst>
                                      </p:cBhvr>
                                      <p:rCtr x="3576" y="-4506"/>
                                    </p:animMotion>
                                  </p:childTnLst>
                                </p:cTn>
                              </p:par>
                              <p:par>
                                <p:cTn id="11" presetID="0" presetClass="path" presetSubtype="0" accel="50000" decel="50000" fill="hold" grpId="0" nodeType="withEffect">
                                  <p:stCondLst>
                                    <p:cond delay="0"/>
                                  </p:stCondLst>
                                  <p:childTnLst>
                                    <p:animMotion origin="layout" path="M 0 0 L 0.41111 -0.19414 " pathEditMode="relative" ptsTypes="AA">
                                      <p:cBhvr>
                                        <p:cTn id="12" dur="2000" fill="hold"/>
                                        <p:tgtEl>
                                          <p:spTgt spid="5"/>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41111 -0.19414 " pathEditMode="relative" ptsTypes="AA">
                                      <p:cBhvr>
                                        <p:cTn id="14" dur="2000" fill="hold"/>
                                        <p:tgtEl>
                                          <p:spTgt spid="6"/>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3.05556E-6 6.17284E-7 L -0.41129 -3.45679E-6 " pathEditMode="relative" rAng="0" ptsTypes="AA">
                                      <p:cBhvr>
                                        <p:cTn id="16" dur="2000" fill="hold"/>
                                        <p:tgtEl>
                                          <p:spTgt spid="20"/>
                                        </p:tgtEl>
                                        <p:attrNameLst>
                                          <p:attrName>ppt_x</p:attrName>
                                          <p:attrName>ppt_y</p:attrName>
                                        </p:attrNameLst>
                                      </p:cBhvr>
                                      <p:rCtr x="-20573" y="-62"/>
                                    </p:animMotion>
                                  </p:childTnLst>
                                </p:cTn>
                              </p:par>
                              <p:par>
                                <p:cTn id="17" presetID="0" presetClass="path" presetSubtype="0" accel="50000" decel="50000" fill="hold" grpId="0" nodeType="withEffect">
                                  <p:stCondLst>
                                    <p:cond delay="0"/>
                                  </p:stCondLst>
                                  <p:childTnLst>
                                    <p:animMotion origin="layout" path="M 0 0 C 0.00018 0.06512 0.00052 0.13056 0.00087 0.19599 " pathEditMode="relative" ptsTypes="AA">
                                      <p:cBhvr>
                                        <p:cTn id="18" dur="2000" fill="hold"/>
                                        <p:tgtEl>
                                          <p:spTgt spid="18"/>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arn(outVertical)">
                                      <p:cBhvr>
                                        <p:cTn id="23" dur="3000"/>
                                        <p:tgtEl>
                                          <p:spTgt spid="33"/>
                                        </p:tgtEl>
                                      </p:cBhvr>
                                    </p:animEffect>
                                  </p:childTnLst>
                                </p:cTn>
                              </p:par>
                              <p:par>
                                <p:cTn id="24" presetID="16" presetClass="entr" presetSubtype="37"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barn(outVertical)">
                                      <p:cBhvr>
                                        <p:cTn id="26" dur="3000"/>
                                        <p:tgtEl>
                                          <p:spTgt spid="36"/>
                                        </p:tgtEl>
                                      </p:cBhvr>
                                    </p:animEffect>
                                  </p:childTnLst>
                                </p:cTn>
                              </p:par>
                              <p:par>
                                <p:cTn id="27" presetID="16" presetClass="entr" presetSubtype="37"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arn(outVertical)">
                                      <p:cBhvr>
                                        <p:cTn id="29" dur="3000"/>
                                        <p:tgtEl>
                                          <p:spTgt spid="34"/>
                                        </p:tgtEl>
                                      </p:cBhvr>
                                    </p:animEffect>
                                  </p:childTnLst>
                                </p:cTn>
                              </p:par>
                              <p:par>
                                <p:cTn id="30" presetID="16" presetClass="entr" presetSubtype="37"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arn(outVertical)">
                                      <p:cBhvr>
                                        <p:cTn id="32" dur="3000"/>
                                        <p:tgtEl>
                                          <p:spTgt spid="35"/>
                                        </p:tgtEl>
                                      </p:cBhvr>
                                    </p:animEffect>
                                  </p:childTnLst>
                                </p:cTn>
                              </p:par>
                              <p:par>
                                <p:cTn id="33" presetID="16" presetClass="entr" presetSubtype="37"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barn(outVertical)">
                                      <p:cBhvr>
                                        <p:cTn id="35" dur="3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8"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sldNum" idx="12"/>
          </p:nvPr>
        </p:nvSpPr>
        <p:spPr>
          <a:xfrm>
            <a:off x="8388424" y="4836188"/>
            <a:ext cx="586500" cy="273900"/>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
              <a:pPr/>
              <a:t>23</a:t>
            </a:fld>
            <a:endParaRPr/>
          </a:p>
        </p:txBody>
      </p:sp>
      <p:sp>
        <p:nvSpPr>
          <p:cNvPr id="402" name="Google Shape;402;p48"/>
          <p:cNvSpPr txBox="1">
            <a:spLocks noGrp="1"/>
          </p:cNvSpPr>
          <p:nvPr>
            <p:ph type="ftr" idx="11"/>
          </p:nvPr>
        </p:nvSpPr>
        <p:spPr>
          <a:xfrm>
            <a:off x="1763688" y="4836188"/>
            <a:ext cx="6192600" cy="273900"/>
          </a:xfrm>
          <a:prstGeom prst="rect">
            <a:avLst/>
          </a:prstGeom>
          <a:noFill/>
          <a:ln>
            <a:noFill/>
          </a:ln>
        </p:spPr>
        <p:txBody>
          <a:bodyPr spcFirstLastPara="1" vert="horz" wrap="square" lIns="91425" tIns="45700" rIns="91425" bIns="45700" rtlCol="0" anchor="ctr" anchorCtr="0">
            <a:noAutofit/>
          </a:bodyPr>
          <a:lstStyle/>
          <a:p>
            <a:endParaRPr sz="1250">
              <a:latin typeface="Calibri"/>
              <a:ea typeface="Calibri"/>
              <a:cs typeface="Calibri"/>
              <a:sym typeface="Calibri"/>
            </a:endParaRPr>
          </a:p>
        </p:txBody>
      </p:sp>
      <p:sp>
        <p:nvSpPr>
          <p:cNvPr id="403" name="Google Shape;403;p48"/>
          <p:cNvSpPr txBox="1">
            <a:spLocks noGrp="1"/>
          </p:cNvSpPr>
          <p:nvPr>
            <p:ph type="dt" idx="10"/>
          </p:nvPr>
        </p:nvSpPr>
        <p:spPr>
          <a:xfrm>
            <a:off x="457200" y="4836188"/>
            <a:ext cx="1090500" cy="273900"/>
          </a:xfrm>
          <a:prstGeom prst="rect">
            <a:avLst/>
          </a:prstGeom>
          <a:noFill/>
          <a:ln>
            <a:noFill/>
          </a:ln>
        </p:spPr>
        <p:txBody>
          <a:bodyPr spcFirstLastPara="1" vert="horz" wrap="square" lIns="91425" tIns="45700" rIns="91425" bIns="45700" rtlCol="0" anchor="ctr" anchorCtr="0">
            <a:noAutofit/>
          </a:bodyPr>
          <a:lstStyle/>
          <a:p>
            <a:endParaRPr sz="1250">
              <a:latin typeface="Calibri"/>
              <a:ea typeface="Calibri"/>
              <a:cs typeface="Calibri"/>
              <a:sym typeface="Calibri"/>
            </a:endParaRPr>
          </a:p>
        </p:txBody>
      </p:sp>
      <p:sp>
        <p:nvSpPr>
          <p:cNvPr id="404" name="Google Shape;404;p48"/>
          <p:cNvSpPr>
            <a:spLocks noChangeAspect="1"/>
          </p:cNvSpPr>
          <p:nvPr/>
        </p:nvSpPr>
        <p:spPr>
          <a:xfrm>
            <a:off x="457206" y="988498"/>
            <a:ext cx="4961452" cy="355070"/>
          </a:xfrm>
          <a:prstGeom prst="rect">
            <a:avLst/>
          </a:prstGeom>
          <a:noFill/>
          <a:ln>
            <a:noFill/>
          </a:ln>
        </p:spPr>
        <p:txBody>
          <a:bodyPr spcFirstLastPara="1" wrap="square" lIns="91425" tIns="45700" rIns="91425" bIns="45700" anchor="t" anchorCtr="0">
            <a:noAutofit/>
          </a:bodyPr>
          <a:lstStyle/>
          <a:p>
            <a:pPr marL="12700"/>
            <a:endParaRPr sz="2800">
              <a:solidFill>
                <a:schemeClr val="dk1"/>
              </a:solidFill>
            </a:endParaRPr>
          </a:p>
        </p:txBody>
      </p:sp>
      <p:sp>
        <p:nvSpPr>
          <p:cNvPr id="41" name="Rounded Rectangle 40">
            <a:extLst>
              <a:ext uri="{FF2B5EF4-FFF2-40B4-BE49-F238E27FC236}">
                <a16:creationId xmlns:a16="http://schemas.microsoft.com/office/drawing/2014/main" id="{6C2207E2-9FA0-854C-9C4A-DE962760B0BD}"/>
              </a:ext>
            </a:extLst>
          </p:cNvPr>
          <p:cNvSpPr>
            <a:spLocks noChangeAspect="1"/>
          </p:cNvSpPr>
          <p:nvPr/>
        </p:nvSpPr>
        <p:spPr>
          <a:xfrm>
            <a:off x="3470991" y="1028804"/>
            <a:ext cx="1894181"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1</a:t>
            </a:r>
          </a:p>
        </p:txBody>
      </p:sp>
      <p:sp>
        <p:nvSpPr>
          <p:cNvPr id="43" name="Rounded Rectangle 42">
            <a:extLst>
              <a:ext uri="{FF2B5EF4-FFF2-40B4-BE49-F238E27FC236}">
                <a16:creationId xmlns:a16="http://schemas.microsoft.com/office/drawing/2014/main" id="{14CBBAA0-8EE8-7D4C-A1AF-E183774D5F46}"/>
              </a:ext>
            </a:extLst>
          </p:cNvPr>
          <p:cNvSpPr>
            <a:spLocks noChangeAspect="1"/>
          </p:cNvSpPr>
          <p:nvPr/>
        </p:nvSpPr>
        <p:spPr>
          <a:xfrm>
            <a:off x="5291790" y="2494513"/>
            <a:ext cx="1882057"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3</a:t>
            </a:r>
          </a:p>
        </p:txBody>
      </p:sp>
      <p:pic>
        <p:nvPicPr>
          <p:cNvPr id="44" name="Picture 43">
            <a:extLst>
              <a:ext uri="{FF2B5EF4-FFF2-40B4-BE49-F238E27FC236}">
                <a16:creationId xmlns:a16="http://schemas.microsoft.com/office/drawing/2014/main" id="{23C5D625-F38F-AE4D-BBED-3E8620D74E80}"/>
              </a:ext>
            </a:extLst>
          </p:cNvPr>
          <p:cNvPicPr>
            <a:picLocks noChangeAspect="1"/>
          </p:cNvPicPr>
          <p:nvPr/>
        </p:nvPicPr>
        <p:blipFill>
          <a:blip r:embed="rId3"/>
          <a:srcRect/>
          <a:stretch/>
        </p:blipFill>
        <p:spPr>
          <a:xfrm>
            <a:off x="5982362" y="2525404"/>
            <a:ext cx="632315" cy="280025"/>
          </a:xfrm>
          <a:prstGeom prst="rect">
            <a:avLst/>
          </a:prstGeom>
        </p:spPr>
      </p:pic>
      <p:sp>
        <p:nvSpPr>
          <p:cNvPr id="46" name="Rounded Rectangle 45">
            <a:extLst>
              <a:ext uri="{FF2B5EF4-FFF2-40B4-BE49-F238E27FC236}">
                <a16:creationId xmlns:a16="http://schemas.microsoft.com/office/drawing/2014/main" id="{3548E651-74C0-3841-8493-741DF1B3CBA3}"/>
              </a:ext>
            </a:extLst>
          </p:cNvPr>
          <p:cNvSpPr>
            <a:spLocks noChangeAspect="1"/>
          </p:cNvSpPr>
          <p:nvPr/>
        </p:nvSpPr>
        <p:spPr>
          <a:xfrm>
            <a:off x="1449906" y="2498680"/>
            <a:ext cx="1894181"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2</a:t>
            </a:r>
          </a:p>
        </p:txBody>
      </p:sp>
      <p:pic>
        <p:nvPicPr>
          <p:cNvPr id="47" name="Picture 46">
            <a:extLst>
              <a:ext uri="{FF2B5EF4-FFF2-40B4-BE49-F238E27FC236}">
                <a16:creationId xmlns:a16="http://schemas.microsoft.com/office/drawing/2014/main" id="{D2BC1698-98C1-C64E-BB8F-F308698A6451}"/>
              </a:ext>
            </a:extLst>
          </p:cNvPr>
          <p:cNvPicPr>
            <a:picLocks noChangeAspect="1"/>
          </p:cNvPicPr>
          <p:nvPr/>
        </p:nvPicPr>
        <p:blipFill>
          <a:blip r:embed="rId4"/>
          <a:srcRect/>
          <a:stretch/>
        </p:blipFill>
        <p:spPr>
          <a:xfrm>
            <a:off x="2136735" y="2512870"/>
            <a:ext cx="617358" cy="276525"/>
          </a:xfrm>
          <a:prstGeom prst="rect">
            <a:avLst/>
          </a:prstGeom>
        </p:spPr>
      </p:pic>
      <p:sp>
        <p:nvSpPr>
          <p:cNvPr id="64" name="Rounded Rectangle 63">
            <a:extLst>
              <a:ext uri="{FF2B5EF4-FFF2-40B4-BE49-F238E27FC236}">
                <a16:creationId xmlns:a16="http://schemas.microsoft.com/office/drawing/2014/main" id="{E444315D-0262-1C4E-B7E7-6A0991CF8964}"/>
              </a:ext>
            </a:extLst>
          </p:cNvPr>
          <p:cNvSpPr>
            <a:spLocks noChangeAspect="1"/>
          </p:cNvSpPr>
          <p:nvPr/>
        </p:nvSpPr>
        <p:spPr>
          <a:xfrm>
            <a:off x="5744726" y="1027276"/>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pic>
        <p:nvPicPr>
          <p:cNvPr id="26" name="Picture 25">
            <a:extLst>
              <a:ext uri="{FF2B5EF4-FFF2-40B4-BE49-F238E27FC236}">
                <a16:creationId xmlns:a16="http://schemas.microsoft.com/office/drawing/2014/main" id="{08E508A7-D9E8-934A-B38E-5B639126BDCF}"/>
              </a:ext>
            </a:extLst>
          </p:cNvPr>
          <p:cNvPicPr>
            <a:picLocks noChangeAspect="1"/>
          </p:cNvPicPr>
          <p:nvPr/>
        </p:nvPicPr>
        <p:blipFill>
          <a:blip r:embed="rId4"/>
          <a:srcRect/>
          <a:stretch/>
        </p:blipFill>
        <p:spPr>
          <a:xfrm>
            <a:off x="4148559" y="1052332"/>
            <a:ext cx="603083" cy="270131"/>
          </a:xfrm>
          <a:prstGeom prst="rect">
            <a:avLst/>
          </a:prstGeom>
        </p:spPr>
      </p:pic>
      <p:cxnSp>
        <p:nvCxnSpPr>
          <p:cNvPr id="34" name="Straight Arrow Connector 33">
            <a:extLst>
              <a:ext uri="{FF2B5EF4-FFF2-40B4-BE49-F238E27FC236}">
                <a16:creationId xmlns:a16="http://schemas.microsoft.com/office/drawing/2014/main" id="{9EC8E865-4E8B-2944-82C7-BD3D845F68DF}"/>
              </a:ext>
            </a:extLst>
          </p:cNvPr>
          <p:cNvCxnSpPr>
            <a:cxnSpLocks noChangeAspect="1"/>
          </p:cNvCxnSpPr>
          <p:nvPr/>
        </p:nvCxnSpPr>
        <p:spPr>
          <a:xfrm flipV="1">
            <a:off x="2846566" y="1635859"/>
            <a:ext cx="929128" cy="86142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Google Shape;411;p49">
            <a:extLst>
              <a:ext uri="{FF2B5EF4-FFF2-40B4-BE49-F238E27FC236}">
                <a16:creationId xmlns:a16="http://schemas.microsoft.com/office/drawing/2014/main" id="{14F6EE18-3404-944E-BDCD-C8F011BEE778}"/>
              </a:ext>
            </a:extLst>
          </p:cNvPr>
          <p:cNvSpPr txBox="1">
            <a:spLocks noGrp="1"/>
          </p:cNvSpPr>
          <p:nvPr>
            <p:ph type="title"/>
          </p:nvPr>
        </p:nvSpPr>
        <p:spPr>
          <a:xfrm>
            <a:off x="395536" y="58117"/>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a:solidFill>
                  <a:srgbClr val="0D2C6C"/>
                </a:solidFill>
                <a:latin typeface="Arial"/>
                <a:ea typeface="Arial"/>
                <a:cs typeface="Arial"/>
                <a:sym typeface="Arial"/>
              </a:rPr>
              <a:t>Demo Scenario</a:t>
            </a:r>
            <a:endParaRPr/>
          </a:p>
        </p:txBody>
      </p:sp>
      <p:sp>
        <p:nvSpPr>
          <p:cNvPr id="36" name="Rounded Rectangle 35">
            <a:extLst>
              <a:ext uri="{FF2B5EF4-FFF2-40B4-BE49-F238E27FC236}">
                <a16:creationId xmlns:a16="http://schemas.microsoft.com/office/drawing/2014/main" id="{30D68EC3-0F72-8841-A290-49B8568633A6}"/>
              </a:ext>
            </a:extLst>
          </p:cNvPr>
          <p:cNvSpPr>
            <a:spLocks noChangeAspect="1"/>
          </p:cNvSpPr>
          <p:nvPr/>
        </p:nvSpPr>
        <p:spPr>
          <a:xfrm>
            <a:off x="1449908" y="3507482"/>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sp>
        <p:nvSpPr>
          <p:cNvPr id="38" name="Rounded Rectangle 37">
            <a:extLst>
              <a:ext uri="{FF2B5EF4-FFF2-40B4-BE49-F238E27FC236}">
                <a16:creationId xmlns:a16="http://schemas.microsoft.com/office/drawing/2014/main" id="{EBB844DB-FBE1-EF4E-9783-7C9019CE7FD0}"/>
              </a:ext>
            </a:extLst>
          </p:cNvPr>
          <p:cNvSpPr>
            <a:spLocks noChangeAspect="1"/>
          </p:cNvSpPr>
          <p:nvPr/>
        </p:nvSpPr>
        <p:spPr>
          <a:xfrm>
            <a:off x="5291789" y="3498641"/>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cxnSp>
        <p:nvCxnSpPr>
          <p:cNvPr id="39" name="Straight Arrow Connector 38">
            <a:extLst>
              <a:ext uri="{FF2B5EF4-FFF2-40B4-BE49-F238E27FC236}">
                <a16:creationId xmlns:a16="http://schemas.microsoft.com/office/drawing/2014/main" id="{892924C9-6861-7E41-A7FC-F4C9389CA5A6}"/>
              </a:ext>
            </a:extLst>
          </p:cNvPr>
          <p:cNvCxnSpPr>
            <a:cxnSpLocks noChangeAspect="1"/>
            <a:stCxn id="43" idx="2"/>
            <a:endCxn id="38" idx="0"/>
          </p:cNvCxnSpPr>
          <p:nvPr/>
        </p:nvCxnSpPr>
        <p:spPr>
          <a:xfrm>
            <a:off x="6232819" y="3098182"/>
            <a:ext cx="6060" cy="40045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FAF6326-3EFE-3141-8EF7-C8D2C8E62D88}"/>
              </a:ext>
            </a:extLst>
          </p:cNvPr>
          <p:cNvCxnSpPr>
            <a:cxnSpLocks noChangeAspect="1"/>
            <a:stCxn id="41" idx="3"/>
            <a:endCxn id="64" idx="1"/>
          </p:cNvCxnSpPr>
          <p:nvPr/>
        </p:nvCxnSpPr>
        <p:spPr>
          <a:xfrm flipV="1">
            <a:off x="5365172" y="1329111"/>
            <a:ext cx="379554" cy="1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3E893F3-0BB4-6945-A5E0-336BF85146D3}"/>
              </a:ext>
            </a:extLst>
          </p:cNvPr>
          <p:cNvCxnSpPr>
            <a:cxnSpLocks noChangeAspect="1"/>
            <a:stCxn id="46" idx="2"/>
          </p:cNvCxnSpPr>
          <p:nvPr/>
        </p:nvCxnSpPr>
        <p:spPr>
          <a:xfrm>
            <a:off x="2396997" y="3102349"/>
            <a:ext cx="0" cy="40647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D09076-DE03-BE49-97AE-5C4289AFA15A}"/>
              </a:ext>
            </a:extLst>
          </p:cNvPr>
          <p:cNvCxnSpPr>
            <a:cxnSpLocks noChangeAspect="1"/>
          </p:cNvCxnSpPr>
          <p:nvPr/>
        </p:nvCxnSpPr>
        <p:spPr>
          <a:xfrm flipH="1" flipV="1">
            <a:off x="5144114" y="1630945"/>
            <a:ext cx="733213" cy="857901"/>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8DFFA8A9-FBA9-C844-9F42-C3B314A248B1}"/>
              </a:ext>
            </a:extLst>
          </p:cNvPr>
          <p:cNvSpPr/>
          <p:nvPr/>
        </p:nvSpPr>
        <p:spPr>
          <a:xfrm>
            <a:off x="473293" y="868134"/>
            <a:ext cx="2485544" cy="442862"/>
          </a:xfrm>
          <a:prstGeom prst="roundRect">
            <a:avLst/>
          </a:prstGeom>
          <a:no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a:p>
        </p:txBody>
      </p:sp>
      <p:sp>
        <p:nvSpPr>
          <p:cNvPr id="55" name="Rounded Rectangle 54">
            <a:extLst>
              <a:ext uri="{FF2B5EF4-FFF2-40B4-BE49-F238E27FC236}">
                <a16:creationId xmlns:a16="http://schemas.microsoft.com/office/drawing/2014/main" id="{1EE77857-122E-AE42-86AB-E42E0A90CB27}"/>
              </a:ext>
            </a:extLst>
          </p:cNvPr>
          <p:cNvSpPr>
            <a:spLocks noChangeAspect="1"/>
          </p:cNvSpPr>
          <p:nvPr/>
        </p:nvSpPr>
        <p:spPr>
          <a:xfrm>
            <a:off x="533402" y="971162"/>
            <a:ext cx="776393"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2"/>
                </a:solidFill>
              </a:rPr>
              <a:t>Classifier</a:t>
            </a:r>
          </a:p>
        </p:txBody>
      </p:sp>
      <p:sp>
        <p:nvSpPr>
          <p:cNvPr id="56" name="Rounded Rectangle 55">
            <a:extLst>
              <a:ext uri="{FF2B5EF4-FFF2-40B4-BE49-F238E27FC236}">
                <a16:creationId xmlns:a16="http://schemas.microsoft.com/office/drawing/2014/main" id="{FBF5F5E1-67AB-7742-8A52-230185ADD16B}"/>
              </a:ext>
            </a:extLst>
          </p:cNvPr>
          <p:cNvSpPr>
            <a:spLocks noChangeAspect="1"/>
          </p:cNvSpPr>
          <p:nvPr/>
        </p:nvSpPr>
        <p:spPr>
          <a:xfrm>
            <a:off x="1419289" y="974693"/>
            <a:ext cx="783951"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2"/>
                </a:solidFill>
              </a:rPr>
              <a:t>Firewall</a:t>
            </a:r>
            <a:endParaRPr lang="en-US" sz="1800" b="1">
              <a:solidFill>
                <a:schemeClr val="bg2"/>
              </a:solidFill>
            </a:endParaRPr>
          </a:p>
        </p:txBody>
      </p:sp>
      <p:sp>
        <p:nvSpPr>
          <p:cNvPr id="57" name="Rounded Rectangle 56">
            <a:extLst>
              <a:ext uri="{FF2B5EF4-FFF2-40B4-BE49-F238E27FC236}">
                <a16:creationId xmlns:a16="http://schemas.microsoft.com/office/drawing/2014/main" id="{DA2DA759-5E59-4B4E-B330-16CB245C6B84}"/>
              </a:ext>
            </a:extLst>
          </p:cNvPr>
          <p:cNvSpPr>
            <a:spLocks noChangeAspect="1"/>
          </p:cNvSpPr>
          <p:nvPr/>
        </p:nvSpPr>
        <p:spPr>
          <a:xfrm>
            <a:off x="2306614" y="971161"/>
            <a:ext cx="590208"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2"/>
                </a:solidFill>
              </a:rPr>
              <a:t>LB</a:t>
            </a:r>
            <a:endParaRPr lang="en-US" sz="1800" b="1">
              <a:solidFill>
                <a:schemeClr val="bg2"/>
              </a:solidFill>
            </a:endParaRPr>
          </a:p>
        </p:txBody>
      </p:sp>
      <p:sp>
        <p:nvSpPr>
          <p:cNvPr id="58" name="TextBox 57">
            <a:extLst>
              <a:ext uri="{FF2B5EF4-FFF2-40B4-BE49-F238E27FC236}">
                <a16:creationId xmlns:a16="http://schemas.microsoft.com/office/drawing/2014/main" id="{F6470C44-609B-B343-BE33-8C820E72ED45}"/>
              </a:ext>
            </a:extLst>
          </p:cNvPr>
          <p:cNvSpPr txBox="1"/>
          <p:nvPr/>
        </p:nvSpPr>
        <p:spPr>
          <a:xfrm>
            <a:off x="457200" y="565791"/>
            <a:ext cx="1489510" cy="307777"/>
          </a:xfrm>
          <a:prstGeom prst="rect">
            <a:avLst/>
          </a:prstGeom>
          <a:noFill/>
        </p:spPr>
        <p:txBody>
          <a:bodyPr wrap="none" rtlCol="0">
            <a:spAutoFit/>
          </a:bodyPr>
          <a:lstStyle/>
          <a:p>
            <a:r>
              <a:rPr lang="en-US">
                <a:solidFill>
                  <a:schemeClr val="bg2"/>
                </a:solidFill>
              </a:rPr>
              <a:t>Network Service</a:t>
            </a:r>
          </a:p>
        </p:txBody>
      </p:sp>
      <p:pic>
        <p:nvPicPr>
          <p:cNvPr id="65" name="Picture 64">
            <a:extLst>
              <a:ext uri="{FF2B5EF4-FFF2-40B4-BE49-F238E27FC236}">
                <a16:creationId xmlns:a16="http://schemas.microsoft.com/office/drawing/2014/main" id="{E5A3CCE2-C9C3-9644-9A43-5D6BD77CDFA6}"/>
              </a:ext>
            </a:extLst>
          </p:cNvPr>
          <p:cNvPicPr>
            <a:picLocks noChangeAspect="1"/>
          </p:cNvPicPr>
          <p:nvPr/>
        </p:nvPicPr>
        <p:blipFill>
          <a:blip r:embed="rId5">
            <a:duotone>
              <a:schemeClr val="accent1">
                <a:shade val="45000"/>
                <a:satMod val="135000"/>
              </a:schemeClr>
              <a:prstClr val="white"/>
            </a:duotone>
          </a:blip>
          <a:stretch>
            <a:fillRect/>
          </a:stretch>
        </p:blipFill>
        <p:spPr>
          <a:xfrm>
            <a:off x="395536" y="1391163"/>
            <a:ext cx="916797" cy="723550"/>
          </a:xfrm>
          <a:prstGeom prst="rect">
            <a:avLst/>
          </a:prstGeom>
        </p:spPr>
      </p:pic>
      <p:pic>
        <p:nvPicPr>
          <p:cNvPr id="66" name="Picture 65">
            <a:extLst>
              <a:ext uri="{FF2B5EF4-FFF2-40B4-BE49-F238E27FC236}">
                <a16:creationId xmlns:a16="http://schemas.microsoft.com/office/drawing/2014/main" id="{EB15E72C-4C49-564D-A9A3-DB4BF8408486}"/>
              </a:ext>
            </a:extLst>
          </p:cNvPr>
          <p:cNvPicPr>
            <a:picLocks noChangeAspect="1"/>
          </p:cNvPicPr>
          <p:nvPr/>
        </p:nvPicPr>
        <p:blipFill>
          <a:blip r:embed="rId6">
            <a:duotone>
              <a:schemeClr val="accent1">
                <a:shade val="45000"/>
                <a:satMod val="135000"/>
              </a:schemeClr>
              <a:prstClr val="white"/>
            </a:duotone>
          </a:blip>
          <a:stretch>
            <a:fillRect/>
          </a:stretch>
        </p:blipFill>
        <p:spPr>
          <a:xfrm>
            <a:off x="7811961" y="1885684"/>
            <a:ext cx="953972" cy="953972"/>
          </a:xfrm>
          <a:prstGeom prst="rect">
            <a:avLst/>
          </a:prstGeom>
          <a:noFill/>
        </p:spPr>
      </p:pic>
      <p:pic>
        <p:nvPicPr>
          <p:cNvPr id="68" name="Picture 67">
            <a:extLst>
              <a:ext uri="{FF2B5EF4-FFF2-40B4-BE49-F238E27FC236}">
                <a16:creationId xmlns:a16="http://schemas.microsoft.com/office/drawing/2014/main" id="{DD16C03B-9886-7449-980F-B5525C104946}"/>
              </a:ext>
            </a:extLst>
          </p:cNvPr>
          <p:cNvPicPr>
            <a:picLocks noChangeAspect="1"/>
          </p:cNvPicPr>
          <p:nvPr/>
        </p:nvPicPr>
        <p:blipFill>
          <a:blip r:embed="rId6">
            <a:duotone>
              <a:schemeClr val="accent1">
                <a:shade val="45000"/>
                <a:satMod val="135000"/>
              </a:schemeClr>
              <a:prstClr val="white"/>
            </a:duotone>
          </a:blip>
          <a:stretch>
            <a:fillRect/>
          </a:stretch>
        </p:blipFill>
        <p:spPr>
          <a:xfrm>
            <a:off x="7811961" y="3132531"/>
            <a:ext cx="953972" cy="953972"/>
          </a:xfrm>
          <a:prstGeom prst="rect">
            <a:avLst/>
          </a:prstGeom>
          <a:noFill/>
        </p:spPr>
      </p:pic>
      <p:sp>
        <p:nvSpPr>
          <p:cNvPr id="72" name="TextBox 71">
            <a:extLst>
              <a:ext uri="{FF2B5EF4-FFF2-40B4-BE49-F238E27FC236}">
                <a16:creationId xmlns:a16="http://schemas.microsoft.com/office/drawing/2014/main" id="{FCB575FE-4F9E-7A49-8117-25CE9ACF56F1}"/>
              </a:ext>
            </a:extLst>
          </p:cNvPr>
          <p:cNvSpPr txBox="1"/>
          <p:nvPr/>
        </p:nvSpPr>
        <p:spPr>
          <a:xfrm>
            <a:off x="532371" y="2032905"/>
            <a:ext cx="643125" cy="307777"/>
          </a:xfrm>
          <a:prstGeom prst="rect">
            <a:avLst/>
          </a:prstGeom>
          <a:noFill/>
        </p:spPr>
        <p:txBody>
          <a:bodyPr wrap="none" rtlCol="0">
            <a:spAutoFit/>
          </a:bodyPr>
          <a:lstStyle/>
          <a:p>
            <a:r>
              <a:rPr lang="en-US">
                <a:solidFill>
                  <a:schemeClr val="bg2"/>
                </a:solidFill>
              </a:rPr>
              <a:t>Client</a:t>
            </a:r>
          </a:p>
        </p:txBody>
      </p:sp>
      <p:sp>
        <p:nvSpPr>
          <p:cNvPr id="73" name="TextBox 72">
            <a:extLst>
              <a:ext uri="{FF2B5EF4-FFF2-40B4-BE49-F238E27FC236}">
                <a16:creationId xmlns:a16="http://schemas.microsoft.com/office/drawing/2014/main" id="{570CF1FE-DCF7-1F4C-B1E1-1F9660D8F607}"/>
              </a:ext>
            </a:extLst>
          </p:cNvPr>
          <p:cNvSpPr txBox="1"/>
          <p:nvPr/>
        </p:nvSpPr>
        <p:spPr>
          <a:xfrm>
            <a:off x="7811960" y="1585358"/>
            <a:ext cx="902811" cy="307777"/>
          </a:xfrm>
          <a:prstGeom prst="rect">
            <a:avLst/>
          </a:prstGeom>
          <a:noFill/>
        </p:spPr>
        <p:txBody>
          <a:bodyPr wrap="none" rtlCol="0">
            <a:spAutoFit/>
          </a:bodyPr>
          <a:lstStyle/>
          <a:p>
            <a:r>
              <a:rPr lang="en-US">
                <a:solidFill>
                  <a:schemeClr val="bg2"/>
                </a:solidFill>
              </a:rPr>
              <a:t>NGINX 1</a:t>
            </a:r>
          </a:p>
        </p:txBody>
      </p:sp>
      <p:sp>
        <p:nvSpPr>
          <p:cNvPr id="74" name="TextBox 73">
            <a:extLst>
              <a:ext uri="{FF2B5EF4-FFF2-40B4-BE49-F238E27FC236}">
                <a16:creationId xmlns:a16="http://schemas.microsoft.com/office/drawing/2014/main" id="{9C44BFD2-AC6E-0241-B019-97550B8FB3D9}"/>
              </a:ext>
            </a:extLst>
          </p:cNvPr>
          <p:cNvSpPr txBox="1"/>
          <p:nvPr/>
        </p:nvSpPr>
        <p:spPr>
          <a:xfrm>
            <a:off x="7837541" y="2858040"/>
            <a:ext cx="902811" cy="307777"/>
          </a:xfrm>
          <a:prstGeom prst="rect">
            <a:avLst/>
          </a:prstGeom>
          <a:noFill/>
        </p:spPr>
        <p:txBody>
          <a:bodyPr wrap="none" rtlCol="0">
            <a:spAutoFit/>
          </a:bodyPr>
          <a:lstStyle/>
          <a:p>
            <a:r>
              <a:rPr lang="en-US">
                <a:solidFill>
                  <a:schemeClr val="bg2"/>
                </a:solidFill>
              </a:rPr>
              <a:t>NGINX 2</a:t>
            </a:r>
          </a:p>
        </p:txBody>
      </p:sp>
    </p:spTree>
    <p:extLst>
      <p:ext uri="{BB962C8B-B14F-4D97-AF65-F5344CB8AC3E}">
        <p14:creationId xmlns:p14="http://schemas.microsoft.com/office/powerpoint/2010/main" val="235786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linds(horizontal)">
                                      <p:cBhvr>
                                        <p:cTn id="10" dur="500"/>
                                        <p:tgtEl>
                                          <p:spTgt spid="54"/>
                                        </p:tgtEl>
                                      </p:cBhvr>
                                    </p:animEffect>
                                  </p:childTnLst>
                                </p:cTn>
                              </p:par>
                              <p:par>
                                <p:cTn id="11" presetID="3" presetClass="entr" presetSubtype="10" fill="hold" grpId="1"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blinds(horizontal)">
                                      <p:cBhvr>
                                        <p:cTn id="13" dur="500"/>
                                        <p:tgtEl>
                                          <p:spTgt spid="57"/>
                                        </p:tgtEl>
                                      </p:cBhvr>
                                    </p:animEffect>
                                  </p:childTnLst>
                                </p:cTn>
                              </p:par>
                              <p:par>
                                <p:cTn id="14" presetID="3" presetClass="entr" presetSubtype="10" fill="hold" grpId="1"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blinds(horizontal)">
                                      <p:cBhvr>
                                        <p:cTn id="16" dur="500"/>
                                        <p:tgtEl>
                                          <p:spTgt spid="56"/>
                                        </p:tgtEl>
                                      </p:cBhvr>
                                    </p:animEffect>
                                  </p:childTnLst>
                                </p:cTn>
                              </p:par>
                              <p:par>
                                <p:cTn id="17" presetID="3" presetClass="entr" presetSubtype="10" fill="hold" grpId="1"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0" nodeType="clickEffect">
                                  <p:stCondLst>
                                    <p:cond delay="0"/>
                                  </p:stCondLst>
                                  <p:childTnLst>
                                    <p:animMotion origin="layout" path="M -4.44444E-6 -1.11111E-6 L 0.29358 0.07932 " pathEditMode="relative" rAng="0" ptsTypes="AA">
                                      <p:cBhvr>
                                        <p:cTn id="23" dur="2000" fill="hold"/>
                                        <p:tgtEl>
                                          <p:spTgt spid="55"/>
                                        </p:tgtEl>
                                        <p:attrNameLst>
                                          <p:attrName>ppt_x</p:attrName>
                                          <p:attrName>ppt_y</p:attrName>
                                        </p:attrNameLst>
                                      </p:cBhvr>
                                      <p:rCtr x="14670" y="3951"/>
                                    </p:animMotion>
                                  </p:childTnLst>
                                </p:cTn>
                              </p:par>
                              <p:par>
                                <p:cTn id="24" presetID="0" presetClass="path" presetSubtype="0" accel="50000" decel="50000" fill="hold" grpId="0" nodeType="withEffect">
                                  <p:stCondLst>
                                    <p:cond delay="0"/>
                                  </p:stCondLst>
                                  <p:childTnLst>
                                    <p:animMotion origin="layout" path="M -3.88889E-6 3.45679E-6 L -0.01302 0.36882 " pathEditMode="relative" rAng="0" ptsTypes="AA">
                                      <p:cBhvr>
                                        <p:cTn id="25" dur="2000" fill="hold"/>
                                        <p:tgtEl>
                                          <p:spTgt spid="56"/>
                                        </p:tgtEl>
                                        <p:attrNameLst>
                                          <p:attrName>ppt_x</p:attrName>
                                          <p:attrName>ppt_y</p:attrName>
                                        </p:attrNameLst>
                                      </p:cBhvr>
                                      <p:rCtr x="-660" y="18426"/>
                                    </p:animMotion>
                                  </p:childTnLst>
                                </p:cTn>
                              </p:par>
                              <p:par>
                                <p:cTn id="26" presetID="0" presetClass="path" presetSubtype="0" accel="50000" decel="50000" fill="hold" grpId="0" nodeType="withEffect">
                                  <p:stCondLst>
                                    <p:cond delay="0"/>
                                  </p:stCondLst>
                                  <p:childTnLst>
                                    <p:animMotion origin="layout" path="M -0.00747 -0.00062 L 0.31753 0.36636 " pathEditMode="relative" rAng="0" ptsTypes="AA">
                                      <p:cBhvr>
                                        <p:cTn id="27" dur="2000" fill="hold"/>
                                        <p:tgtEl>
                                          <p:spTgt spid="57"/>
                                        </p:tgtEl>
                                        <p:attrNameLst>
                                          <p:attrName>ppt_x</p:attrName>
                                          <p:attrName>ppt_y</p:attrName>
                                        </p:attrNameLst>
                                      </p:cBhvr>
                                      <p:rCtr x="16250" y="18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5" grpId="1" animBg="1"/>
      <p:bldP spid="56" grpId="0" animBg="1"/>
      <p:bldP spid="56" grpId="1" animBg="1"/>
      <p:bldP spid="57" grpId="0" animBg="1"/>
      <p:bldP spid="57" grpId="1" animBg="1"/>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sldNum" idx="12"/>
          </p:nvPr>
        </p:nvSpPr>
        <p:spPr>
          <a:xfrm>
            <a:off x="8388424" y="4836188"/>
            <a:ext cx="586500" cy="273900"/>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
              <a:pPr/>
              <a:t>24</a:t>
            </a:fld>
            <a:endParaRPr/>
          </a:p>
        </p:txBody>
      </p:sp>
      <p:sp>
        <p:nvSpPr>
          <p:cNvPr id="402" name="Google Shape;402;p48"/>
          <p:cNvSpPr txBox="1">
            <a:spLocks noGrp="1"/>
          </p:cNvSpPr>
          <p:nvPr>
            <p:ph type="ftr" idx="11"/>
          </p:nvPr>
        </p:nvSpPr>
        <p:spPr>
          <a:xfrm>
            <a:off x="1763688" y="4836188"/>
            <a:ext cx="6192600" cy="273900"/>
          </a:xfrm>
          <a:prstGeom prst="rect">
            <a:avLst/>
          </a:prstGeom>
          <a:noFill/>
          <a:ln>
            <a:noFill/>
          </a:ln>
        </p:spPr>
        <p:txBody>
          <a:bodyPr spcFirstLastPara="1" vert="horz" wrap="square" lIns="91425" tIns="45700" rIns="91425" bIns="45700" rtlCol="0" anchor="ctr" anchorCtr="0">
            <a:noAutofit/>
          </a:bodyPr>
          <a:lstStyle/>
          <a:p>
            <a:endParaRPr sz="1250">
              <a:latin typeface="Calibri"/>
              <a:ea typeface="Calibri"/>
              <a:cs typeface="Calibri"/>
              <a:sym typeface="Calibri"/>
            </a:endParaRPr>
          </a:p>
        </p:txBody>
      </p:sp>
      <p:sp>
        <p:nvSpPr>
          <p:cNvPr id="403" name="Google Shape;403;p48"/>
          <p:cNvSpPr txBox="1">
            <a:spLocks noGrp="1"/>
          </p:cNvSpPr>
          <p:nvPr>
            <p:ph type="dt" idx="10"/>
          </p:nvPr>
        </p:nvSpPr>
        <p:spPr>
          <a:xfrm>
            <a:off x="457200" y="4836188"/>
            <a:ext cx="1090500" cy="273900"/>
          </a:xfrm>
          <a:prstGeom prst="rect">
            <a:avLst/>
          </a:prstGeom>
          <a:noFill/>
          <a:ln>
            <a:noFill/>
          </a:ln>
        </p:spPr>
        <p:txBody>
          <a:bodyPr spcFirstLastPara="1" vert="horz" wrap="square" lIns="91425" tIns="45700" rIns="91425" bIns="45700" rtlCol="0" anchor="ctr" anchorCtr="0">
            <a:noAutofit/>
          </a:bodyPr>
          <a:lstStyle/>
          <a:p>
            <a:endParaRPr sz="1250">
              <a:latin typeface="Calibri"/>
              <a:ea typeface="Calibri"/>
              <a:cs typeface="Calibri"/>
              <a:sym typeface="Calibri"/>
            </a:endParaRPr>
          </a:p>
        </p:txBody>
      </p:sp>
      <p:sp>
        <p:nvSpPr>
          <p:cNvPr id="404" name="Google Shape;404;p48"/>
          <p:cNvSpPr>
            <a:spLocks noChangeAspect="1"/>
          </p:cNvSpPr>
          <p:nvPr/>
        </p:nvSpPr>
        <p:spPr>
          <a:xfrm>
            <a:off x="457206" y="988498"/>
            <a:ext cx="4961452" cy="355070"/>
          </a:xfrm>
          <a:prstGeom prst="rect">
            <a:avLst/>
          </a:prstGeom>
          <a:noFill/>
          <a:ln>
            <a:noFill/>
          </a:ln>
        </p:spPr>
        <p:txBody>
          <a:bodyPr spcFirstLastPara="1" wrap="square" lIns="91425" tIns="45700" rIns="91425" bIns="45700" anchor="t" anchorCtr="0">
            <a:noAutofit/>
          </a:bodyPr>
          <a:lstStyle/>
          <a:p>
            <a:pPr marL="12700"/>
            <a:endParaRPr sz="2800">
              <a:solidFill>
                <a:schemeClr val="dk1"/>
              </a:solidFill>
            </a:endParaRPr>
          </a:p>
        </p:txBody>
      </p:sp>
      <p:sp>
        <p:nvSpPr>
          <p:cNvPr id="41" name="Rounded Rectangle 40">
            <a:extLst>
              <a:ext uri="{FF2B5EF4-FFF2-40B4-BE49-F238E27FC236}">
                <a16:creationId xmlns:a16="http://schemas.microsoft.com/office/drawing/2014/main" id="{6C2207E2-9FA0-854C-9C4A-DE962760B0BD}"/>
              </a:ext>
            </a:extLst>
          </p:cNvPr>
          <p:cNvSpPr>
            <a:spLocks noChangeAspect="1"/>
          </p:cNvSpPr>
          <p:nvPr/>
        </p:nvSpPr>
        <p:spPr>
          <a:xfrm>
            <a:off x="3470991" y="1028804"/>
            <a:ext cx="1894181"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1</a:t>
            </a:r>
          </a:p>
        </p:txBody>
      </p:sp>
      <p:sp>
        <p:nvSpPr>
          <p:cNvPr id="43" name="Rounded Rectangle 42">
            <a:extLst>
              <a:ext uri="{FF2B5EF4-FFF2-40B4-BE49-F238E27FC236}">
                <a16:creationId xmlns:a16="http://schemas.microsoft.com/office/drawing/2014/main" id="{14CBBAA0-8EE8-7D4C-A1AF-E183774D5F46}"/>
              </a:ext>
            </a:extLst>
          </p:cNvPr>
          <p:cNvSpPr>
            <a:spLocks noChangeAspect="1"/>
          </p:cNvSpPr>
          <p:nvPr/>
        </p:nvSpPr>
        <p:spPr>
          <a:xfrm>
            <a:off x="5291790" y="2494513"/>
            <a:ext cx="1882057"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3</a:t>
            </a:r>
          </a:p>
        </p:txBody>
      </p:sp>
      <p:pic>
        <p:nvPicPr>
          <p:cNvPr id="44" name="Picture 43">
            <a:extLst>
              <a:ext uri="{FF2B5EF4-FFF2-40B4-BE49-F238E27FC236}">
                <a16:creationId xmlns:a16="http://schemas.microsoft.com/office/drawing/2014/main" id="{23C5D625-F38F-AE4D-BBED-3E8620D74E80}"/>
              </a:ext>
            </a:extLst>
          </p:cNvPr>
          <p:cNvPicPr>
            <a:picLocks noChangeAspect="1"/>
          </p:cNvPicPr>
          <p:nvPr/>
        </p:nvPicPr>
        <p:blipFill>
          <a:blip r:embed="rId3"/>
          <a:srcRect/>
          <a:stretch/>
        </p:blipFill>
        <p:spPr>
          <a:xfrm>
            <a:off x="5982362" y="2525404"/>
            <a:ext cx="632315" cy="280025"/>
          </a:xfrm>
          <a:prstGeom prst="rect">
            <a:avLst/>
          </a:prstGeom>
        </p:spPr>
      </p:pic>
      <p:sp>
        <p:nvSpPr>
          <p:cNvPr id="46" name="Rounded Rectangle 45">
            <a:extLst>
              <a:ext uri="{FF2B5EF4-FFF2-40B4-BE49-F238E27FC236}">
                <a16:creationId xmlns:a16="http://schemas.microsoft.com/office/drawing/2014/main" id="{3548E651-74C0-3841-8493-741DF1B3CBA3}"/>
              </a:ext>
            </a:extLst>
          </p:cNvPr>
          <p:cNvSpPr>
            <a:spLocks noChangeAspect="1"/>
          </p:cNvSpPr>
          <p:nvPr/>
        </p:nvSpPr>
        <p:spPr>
          <a:xfrm>
            <a:off x="1449906" y="2498680"/>
            <a:ext cx="1894181"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2</a:t>
            </a:r>
          </a:p>
        </p:txBody>
      </p:sp>
      <p:pic>
        <p:nvPicPr>
          <p:cNvPr id="47" name="Picture 46">
            <a:extLst>
              <a:ext uri="{FF2B5EF4-FFF2-40B4-BE49-F238E27FC236}">
                <a16:creationId xmlns:a16="http://schemas.microsoft.com/office/drawing/2014/main" id="{D2BC1698-98C1-C64E-BB8F-F308698A6451}"/>
              </a:ext>
            </a:extLst>
          </p:cNvPr>
          <p:cNvPicPr>
            <a:picLocks noChangeAspect="1"/>
          </p:cNvPicPr>
          <p:nvPr/>
        </p:nvPicPr>
        <p:blipFill>
          <a:blip r:embed="rId4"/>
          <a:srcRect/>
          <a:stretch/>
        </p:blipFill>
        <p:spPr>
          <a:xfrm>
            <a:off x="2136735" y="2512870"/>
            <a:ext cx="617358" cy="276525"/>
          </a:xfrm>
          <a:prstGeom prst="rect">
            <a:avLst/>
          </a:prstGeom>
        </p:spPr>
      </p:pic>
      <p:sp>
        <p:nvSpPr>
          <p:cNvPr id="64" name="Rounded Rectangle 63">
            <a:extLst>
              <a:ext uri="{FF2B5EF4-FFF2-40B4-BE49-F238E27FC236}">
                <a16:creationId xmlns:a16="http://schemas.microsoft.com/office/drawing/2014/main" id="{E444315D-0262-1C4E-B7E7-6A0991CF8964}"/>
              </a:ext>
            </a:extLst>
          </p:cNvPr>
          <p:cNvSpPr>
            <a:spLocks noChangeAspect="1"/>
          </p:cNvSpPr>
          <p:nvPr/>
        </p:nvSpPr>
        <p:spPr>
          <a:xfrm>
            <a:off x="5744726" y="1027276"/>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pic>
        <p:nvPicPr>
          <p:cNvPr id="26" name="Picture 25">
            <a:extLst>
              <a:ext uri="{FF2B5EF4-FFF2-40B4-BE49-F238E27FC236}">
                <a16:creationId xmlns:a16="http://schemas.microsoft.com/office/drawing/2014/main" id="{08E508A7-D9E8-934A-B38E-5B639126BDCF}"/>
              </a:ext>
            </a:extLst>
          </p:cNvPr>
          <p:cNvPicPr>
            <a:picLocks noChangeAspect="1"/>
          </p:cNvPicPr>
          <p:nvPr/>
        </p:nvPicPr>
        <p:blipFill>
          <a:blip r:embed="rId4"/>
          <a:srcRect/>
          <a:stretch/>
        </p:blipFill>
        <p:spPr>
          <a:xfrm>
            <a:off x="4148559" y="1052332"/>
            <a:ext cx="603083" cy="270131"/>
          </a:xfrm>
          <a:prstGeom prst="rect">
            <a:avLst/>
          </a:prstGeom>
        </p:spPr>
      </p:pic>
      <p:cxnSp>
        <p:nvCxnSpPr>
          <p:cNvPr id="34" name="Straight Arrow Connector 33">
            <a:extLst>
              <a:ext uri="{FF2B5EF4-FFF2-40B4-BE49-F238E27FC236}">
                <a16:creationId xmlns:a16="http://schemas.microsoft.com/office/drawing/2014/main" id="{9EC8E865-4E8B-2944-82C7-BD3D845F68DF}"/>
              </a:ext>
            </a:extLst>
          </p:cNvPr>
          <p:cNvCxnSpPr>
            <a:cxnSpLocks noChangeAspect="1"/>
          </p:cNvCxnSpPr>
          <p:nvPr/>
        </p:nvCxnSpPr>
        <p:spPr>
          <a:xfrm flipV="1">
            <a:off x="2846566" y="1635859"/>
            <a:ext cx="929128" cy="86142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Google Shape;411;p49">
            <a:extLst>
              <a:ext uri="{FF2B5EF4-FFF2-40B4-BE49-F238E27FC236}">
                <a16:creationId xmlns:a16="http://schemas.microsoft.com/office/drawing/2014/main" id="{14F6EE18-3404-944E-BDCD-C8F011BEE778}"/>
              </a:ext>
            </a:extLst>
          </p:cNvPr>
          <p:cNvSpPr txBox="1">
            <a:spLocks noGrp="1"/>
          </p:cNvSpPr>
          <p:nvPr>
            <p:ph type="title"/>
          </p:nvPr>
        </p:nvSpPr>
        <p:spPr>
          <a:xfrm>
            <a:off x="395536" y="58117"/>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a:solidFill>
                  <a:srgbClr val="0D2C6C"/>
                </a:solidFill>
                <a:latin typeface="Arial"/>
                <a:ea typeface="Arial"/>
                <a:cs typeface="Arial"/>
                <a:sym typeface="Arial"/>
              </a:rPr>
              <a:t>Demo Scenario</a:t>
            </a:r>
            <a:endParaRPr/>
          </a:p>
        </p:txBody>
      </p:sp>
      <p:sp>
        <p:nvSpPr>
          <p:cNvPr id="36" name="Rounded Rectangle 35">
            <a:extLst>
              <a:ext uri="{FF2B5EF4-FFF2-40B4-BE49-F238E27FC236}">
                <a16:creationId xmlns:a16="http://schemas.microsoft.com/office/drawing/2014/main" id="{30D68EC3-0F72-8841-A290-49B8568633A6}"/>
              </a:ext>
            </a:extLst>
          </p:cNvPr>
          <p:cNvSpPr>
            <a:spLocks noChangeAspect="1"/>
          </p:cNvSpPr>
          <p:nvPr/>
        </p:nvSpPr>
        <p:spPr>
          <a:xfrm>
            <a:off x="1449908" y="3507482"/>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sp>
        <p:nvSpPr>
          <p:cNvPr id="38" name="Rounded Rectangle 37">
            <a:extLst>
              <a:ext uri="{FF2B5EF4-FFF2-40B4-BE49-F238E27FC236}">
                <a16:creationId xmlns:a16="http://schemas.microsoft.com/office/drawing/2014/main" id="{EBB844DB-FBE1-EF4E-9783-7C9019CE7FD0}"/>
              </a:ext>
            </a:extLst>
          </p:cNvPr>
          <p:cNvSpPr>
            <a:spLocks noChangeAspect="1"/>
          </p:cNvSpPr>
          <p:nvPr/>
        </p:nvSpPr>
        <p:spPr>
          <a:xfrm>
            <a:off x="5291789" y="3498641"/>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cxnSp>
        <p:nvCxnSpPr>
          <p:cNvPr id="39" name="Straight Arrow Connector 38">
            <a:extLst>
              <a:ext uri="{FF2B5EF4-FFF2-40B4-BE49-F238E27FC236}">
                <a16:creationId xmlns:a16="http://schemas.microsoft.com/office/drawing/2014/main" id="{892924C9-6861-7E41-A7FC-F4C9389CA5A6}"/>
              </a:ext>
            </a:extLst>
          </p:cNvPr>
          <p:cNvCxnSpPr>
            <a:cxnSpLocks noChangeAspect="1"/>
            <a:stCxn id="43" idx="2"/>
            <a:endCxn id="38" idx="0"/>
          </p:cNvCxnSpPr>
          <p:nvPr/>
        </p:nvCxnSpPr>
        <p:spPr>
          <a:xfrm>
            <a:off x="6232819" y="3098182"/>
            <a:ext cx="6060" cy="40045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FAF6326-3EFE-3141-8EF7-C8D2C8E62D88}"/>
              </a:ext>
            </a:extLst>
          </p:cNvPr>
          <p:cNvCxnSpPr>
            <a:cxnSpLocks noChangeAspect="1"/>
            <a:stCxn id="41" idx="3"/>
            <a:endCxn id="64" idx="1"/>
          </p:cNvCxnSpPr>
          <p:nvPr/>
        </p:nvCxnSpPr>
        <p:spPr>
          <a:xfrm flipV="1">
            <a:off x="5365172" y="1329111"/>
            <a:ext cx="379554" cy="1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3E893F3-0BB4-6945-A5E0-336BF85146D3}"/>
              </a:ext>
            </a:extLst>
          </p:cNvPr>
          <p:cNvCxnSpPr>
            <a:cxnSpLocks noChangeAspect="1"/>
            <a:stCxn id="46" idx="2"/>
          </p:cNvCxnSpPr>
          <p:nvPr/>
        </p:nvCxnSpPr>
        <p:spPr>
          <a:xfrm>
            <a:off x="2396997" y="3102349"/>
            <a:ext cx="0" cy="40647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D09076-DE03-BE49-97AE-5C4289AFA15A}"/>
              </a:ext>
            </a:extLst>
          </p:cNvPr>
          <p:cNvCxnSpPr>
            <a:cxnSpLocks noChangeAspect="1"/>
          </p:cNvCxnSpPr>
          <p:nvPr/>
        </p:nvCxnSpPr>
        <p:spPr>
          <a:xfrm flipH="1" flipV="1">
            <a:off x="5144114" y="1630945"/>
            <a:ext cx="733213" cy="857901"/>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8DFFA8A9-FBA9-C844-9F42-C3B314A248B1}"/>
              </a:ext>
            </a:extLst>
          </p:cNvPr>
          <p:cNvSpPr/>
          <p:nvPr/>
        </p:nvSpPr>
        <p:spPr>
          <a:xfrm>
            <a:off x="473293" y="868134"/>
            <a:ext cx="2485544" cy="442862"/>
          </a:xfrm>
          <a:prstGeom prst="roundRect">
            <a:avLst/>
          </a:prstGeom>
          <a:no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a:p>
        </p:txBody>
      </p:sp>
      <p:sp>
        <p:nvSpPr>
          <p:cNvPr id="55" name="Rounded Rectangle 54">
            <a:extLst>
              <a:ext uri="{FF2B5EF4-FFF2-40B4-BE49-F238E27FC236}">
                <a16:creationId xmlns:a16="http://schemas.microsoft.com/office/drawing/2014/main" id="{1EE77857-122E-AE42-86AB-E42E0A90CB27}"/>
              </a:ext>
            </a:extLst>
          </p:cNvPr>
          <p:cNvSpPr>
            <a:spLocks noChangeAspect="1"/>
          </p:cNvSpPr>
          <p:nvPr/>
        </p:nvSpPr>
        <p:spPr>
          <a:xfrm>
            <a:off x="3212661" y="1383874"/>
            <a:ext cx="776393"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2"/>
                </a:solidFill>
              </a:rPr>
              <a:t>Classifier</a:t>
            </a:r>
          </a:p>
        </p:txBody>
      </p:sp>
      <p:sp>
        <p:nvSpPr>
          <p:cNvPr id="56" name="Rounded Rectangle 55">
            <a:extLst>
              <a:ext uri="{FF2B5EF4-FFF2-40B4-BE49-F238E27FC236}">
                <a16:creationId xmlns:a16="http://schemas.microsoft.com/office/drawing/2014/main" id="{FBF5F5E1-67AB-7742-8A52-230185ADD16B}"/>
              </a:ext>
            </a:extLst>
          </p:cNvPr>
          <p:cNvSpPr>
            <a:spLocks noChangeAspect="1"/>
          </p:cNvSpPr>
          <p:nvPr/>
        </p:nvSpPr>
        <p:spPr>
          <a:xfrm>
            <a:off x="1175496" y="2860705"/>
            <a:ext cx="783951"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2"/>
                </a:solidFill>
              </a:rPr>
              <a:t>Firewall</a:t>
            </a:r>
            <a:endParaRPr lang="en-US" sz="1800" b="1">
              <a:solidFill>
                <a:schemeClr val="bg2"/>
              </a:solidFill>
            </a:endParaRPr>
          </a:p>
        </p:txBody>
      </p:sp>
      <p:sp>
        <p:nvSpPr>
          <p:cNvPr id="57" name="Rounded Rectangle 56">
            <a:extLst>
              <a:ext uri="{FF2B5EF4-FFF2-40B4-BE49-F238E27FC236}">
                <a16:creationId xmlns:a16="http://schemas.microsoft.com/office/drawing/2014/main" id="{DA2DA759-5E59-4B4E-B330-16CB245C6B84}"/>
              </a:ext>
            </a:extLst>
          </p:cNvPr>
          <p:cNvSpPr>
            <a:spLocks noChangeAspect="1"/>
          </p:cNvSpPr>
          <p:nvPr/>
        </p:nvSpPr>
        <p:spPr>
          <a:xfrm>
            <a:off x="5205060" y="2858199"/>
            <a:ext cx="590208"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2"/>
                </a:solidFill>
              </a:rPr>
              <a:t>LB</a:t>
            </a:r>
            <a:endParaRPr lang="en-US" sz="1800" b="1">
              <a:solidFill>
                <a:schemeClr val="bg2"/>
              </a:solidFill>
            </a:endParaRPr>
          </a:p>
        </p:txBody>
      </p:sp>
      <p:sp>
        <p:nvSpPr>
          <p:cNvPr id="58" name="TextBox 57">
            <a:extLst>
              <a:ext uri="{FF2B5EF4-FFF2-40B4-BE49-F238E27FC236}">
                <a16:creationId xmlns:a16="http://schemas.microsoft.com/office/drawing/2014/main" id="{F6470C44-609B-B343-BE33-8C820E72ED45}"/>
              </a:ext>
            </a:extLst>
          </p:cNvPr>
          <p:cNvSpPr txBox="1"/>
          <p:nvPr/>
        </p:nvSpPr>
        <p:spPr>
          <a:xfrm>
            <a:off x="457200" y="565791"/>
            <a:ext cx="1489510" cy="307777"/>
          </a:xfrm>
          <a:prstGeom prst="rect">
            <a:avLst/>
          </a:prstGeom>
          <a:noFill/>
        </p:spPr>
        <p:txBody>
          <a:bodyPr wrap="none" rtlCol="0">
            <a:spAutoFit/>
          </a:bodyPr>
          <a:lstStyle/>
          <a:p>
            <a:r>
              <a:rPr lang="en-US">
                <a:solidFill>
                  <a:schemeClr val="bg2"/>
                </a:solidFill>
              </a:rPr>
              <a:t>Network Service</a:t>
            </a:r>
          </a:p>
        </p:txBody>
      </p:sp>
      <p:pic>
        <p:nvPicPr>
          <p:cNvPr id="65" name="Picture 64">
            <a:extLst>
              <a:ext uri="{FF2B5EF4-FFF2-40B4-BE49-F238E27FC236}">
                <a16:creationId xmlns:a16="http://schemas.microsoft.com/office/drawing/2014/main" id="{E5A3CCE2-C9C3-9644-9A43-5D6BD77CDFA6}"/>
              </a:ext>
            </a:extLst>
          </p:cNvPr>
          <p:cNvPicPr>
            <a:picLocks noChangeAspect="1"/>
          </p:cNvPicPr>
          <p:nvPr/>
        </p:nvPicPr>
        <p:blipFill>
          <a:blip r:embed="rId5">
            <a:duotone>
              <a:schemeClr val="accent1">
                <a:shade val="45000"/>
                <a:satMod val="135000"/>
              </a:schemeClr>
              <a:prstClr val="white"/>
            </a:duotone>
          </a:blip>
          <a:stretch>
            <a:fillRect/>
          </a:stretch>
        </p:blipFill>
        <p:spPr>
          <a:xfrm>
            <a:off x="395536" y="1391163"/>
            <a:ext cx="916797" cy="723550"/>
          </a:xfrm>
          <a:prstGeom prst="rect">
            <a:avLst/>
          </a:prstGeom>
        </p:spPr>
      </p:pic>
      <p:pic>
        <p:nvPicPr>
          <p:cNvPr id="66" name="Picture 65">
            <a:extLst>
              <a:ext uri="{FF2B5EF4-FFF2-40B4-BE49-F238E27FC236}">
                <a16:creationId xmlns:a16="http://schemas.microsoft.com/office/drawing/2014/main" id="{EB15E72C-4C49-564D-A9A3-DB4BF8408486}"/>
              </a:ext>
            </a:extLst>
          </p:cNvPr>
          <p:cNvPicPr>
            <a:picLocks noChangeAspect="1"/>
          </p:cNvPicPr>
          <p:nvPr/>
        </p:nvPicPr>
        <p:blipFill>
          <a:blip r:embed="rId6">
            <a:duotone>
              <a:schemeClr val="accent1">
                <a:shade val="45000"/>
                <a:satMod val="135000"/>
              </a:schemeClr>
              <a:prstClr val="white"/>
            </a:duotone>
          </a:blip>
          <a:stretch>
            <a:fillRect/>
          </a:stretch>
        </p:blipFill>
        <p:spPr>
          <a:xfrm>
            <a:off x="7811961" y="1885684"/>
            <a:ext cx="953972" cy="953972"/>
          </a:xfrm>
          <a:prstGeom prst="rect">
            <a:avLst/>
          </a:prstGeom>
          <a:noFill/>
        </p:spPr>
      </p:pic>
      <p:pic>
        <p:nvPicPr>
          <p:cNvPr id="68" name="Picture 67">
            <a:extLst>
              <a:ext uri="{FF2B5EF4-FFF2-40B4-BE49-F238E27FC236}">
                <a16:creationId xmlns:a16="http://schemas.microsoft.com/office/drawing/2014/main" id="{DD16C03B-9886-7449-980F-B5525C104946}"/>
              </a:ext>
            </a:extLst>
          </p:cNvPr>
          <p:cNvPicPr>
            <a:picLocks noChangeAspect="1"/>
          </p:cNvPicPr>
          <p:nvPr/>
        </p:nvPicPr>
        <p:blipFill>
          <a:blip r:embed="rId6">
            <a:duotone>
              <a:schemeClr val="accent1">
                <a:shade val="45000"/>
                <a:satMod val="135000"/>
              </a:schemeClr>
              <a:prstClr val="white"/>
            </a:duotone>
          </a:blip>
          <a:stretch>
            <a:fillRect/>
          </a:stretch>
        </p:blipFill>
        <p:spPr>
          <a:xfrm>
            <a:off x="7811961" y="3132531"/>
            <a:ext cx="953972" cy="953972"/>
          </a:xfrm>
          <a:prstGeom prst="rect">
            <a:avLst/>
          </a:prstGeom>
          <a:noFill/>
        </p:spPr>
      </p:pic>
      <p:sp>
        <p:nvSpPr>
          <p:cNvPr id="72" name="TextBox 71">
            <a:extLst>
              <a:ext uri="{FF2B5EF4-FFF2-40B4-BE49-F238E27FC236}">
                <a16:creationId xmlns:a16="http://schemas.microsoft.com/office/drawing/2014/main" id="{FCB575FE-4F9E-7A49-8117-25CE9ACF56F1}"/>
              </a:ext>
            </a:extLst>
          </p:cNvPr>
          <p:cNvSpPr txBox="1"/>
          <p:nvPr/>
        </p:nvSpPr>
        <p:spPr>
          <a:xfrm>
            <a:off x="532371" y="2032905"/>
            <a:ext cx="643125" cy="307777"/>
          </a:xfrm>
          <a:prstGeom prst="rect">
            <a:avLst/>
          </a:prstGeom>
          <a:noFill/>
        </p:spPr>
        <p:txBody>
          <a:bodyPr wrap="none" rtlCol="0">
            <a:spAutoFit/>
          </a:bodyPr>
          <a:lstStyle/>
          <a:p>
            <a:r>
              <a:rPr lang="en-US">
                <a:solidFill>
                  <a:schemeClr val="bg2"/>
                </a:solidFill>
              </a:rPr>
              <a:t>Client</a:t>
            </a:r>
          </a:p>
        </p:txBody>
      </p:sp>
      <p:sp>
        <p:nvSpPr>
          <p:cNvPr id="73" name="TextBox 72">
            <a:extLst>
              <a:ext uri="{FF2B5EF4-FFF2-40B4-BE49-F238E27FC236}">
                <a16:creationId xmlns:a16="http://schemas.microsoft.com/office/drawing/2014/main" id="{570CF1FE-DCF7-1F4C-B1E1-1F9660D8F607}"/>
              </a:ext>
            </a:extLst>
          </p:cNvPr>
          <p:cNvSpPr txBox="1"/>
          <p:nvPr/>
        </p:nvSpPr>
        <p:spPr>
          <a:xfrm>
            <a:off x="7811960" y="1585358"/>
            <a:ext cx="902811" cy="307777"/>
          </a:xfrm>
          <a:prstGeom prst="rect">
            <a:avLst/>
          </a:prstGeom>
          <a:noFill/>
        </p:spPr>
        <p:txBody>
          <a:bodyPr wrap="none" rtlCol="0">
            <a:spAutoFit/>
          </a:bodyPr>
          <a:lstStyle/>
          <a:p>
            <a:r>
              <a:rPr lang="en-US">
                <a:solidFill>
                  <a:schemeClr val="bg2"/>
                </a:solidFill>
              </a:rPr>
              <a:t>NGINX 1</a:t>
            </a:r>
          </a:p>
        </p:txBody>
      </p:sp>
      <p:sp>
        <p:nvSpPr>
          <p:cNvPr id="74" name="TextBox 73">
            <a:extLst>
              <a:ext uri="{FF2B5EF4-FFF2-40B4-BE49-F238E27FC236}">
                <a16:creationId xmlns:a16="http://schemas.microsoft.com/office/drawing/2014/main" id="{9C44BFD2-AC6E-0241-B019-97550B8FB3D9}"/>
              </a:ext>
            </a:extLst>
          </p:cNvPr>
          <p:cNvSpPr txBox="1"/>
          <p:nvPr/>
        </p:nvSpPr>
        <p:spPr>
          <a:xfrm>
            <a:off x="7837541" y="2858040"/>
            <a:ext cx="902811" cy="307777"/>
          </a:xfrm>
          <a:prstGeom prst="rect">
            <a:avLst/>
          </a:prstGeom>
          <a:noFill/>
        </p:spPr>
        <p:txBody>
          <a:bodyPr wrap="none" rtlCol="0">
            <a:spAutoFit/>
          </a:bodyPr>
          <a:lstStyle/>
          <a:p>
            <a:r>
              <a:rPr lang="en-US">
                <a:solidFill>
                  <a:schemeClr val="bg2"/>
                </a:solidFill>
              </a:rPr>
              <a:t>NGINX 2</a:t>
            </a:r>
          </a:p>
        </p:txBody>
      </p:sp>
    </p:spTree>
    <p:extLst>
      <p:ext uri="{BB962C8B-B14F-4D97-AF65-F5344CB8AC3E}">
        <p14:creationId xmlns:p14="http://schemas.microsoft.com/office/powerpoint/2010/main" val="136368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55112E-17 1.97531E-6 L 0.28785 -0.00031 " pathEditMode="relative" rAng="0" ptsTypes="AA">
                                      <p:cBhvr>
                                        <p:cTn id="6" dur="2000" fill="hold"/>
                                        <p:tgtEl>
                                          <p:spTgt spid="55"/>
                                        </p:tgtEl>
                                        <p:attrNameLst>
                                          <p:attrName>ppt_x</p:attrName>
                                          <p:attrName>ppt_y</p:attrName>
                                        </p:attrNameLst>
                                      </p:cBhvr>
                                      <p:rCtr x="14392" y="-31"/>
                                    </p:animMotion>
                                  </p:childTnLst>
                                </p:cTn>
                              </p:par>
                              <p:par>
                                <p:cTn id="7" presetID="0" presetClass="path" presetSubtype="0" accel="50000" decel="50000" fill="hold" grpId="0" nodeType="withEffect">
                                  <p:stCondLst>
                                    <p:cond delay="0"/>
                                  </p:stCondLst>
                                  <p:childTnLst>
                                    <p:animMotion origin="layout" path="M -4.16667E-6 4.93827E-6 L 0.0415 0.20185 " pathEditMode="relative" rAng="0" ptsTypes="AA">
                                      <p:cBhvr>
                                        <p:cTn id="8" dur="2000" fill="hold"/>
                                        <p:tgtEl>
                                          <p:spTgt spid="56"/>
                                        </p:tgtEl>
                                        <p:attrNameLst>
                                          <p:attrName>ppt_x</p:attrName>
                                          <p:attrName>ppt_y</p:attrName>
                                        </p:attrNameLst>
                                      </p:cBhvr>
                                      <p:rCtr x="2066" y="10093"/>
                                    </p:animMotion>
                                  </p:childTnLst>
                                </p:cTn>
                              </p:par>
                              <p:par>
                                <p:cTn id="9" presetID="0" presetClass="path" presetSubtype="0" accel="50000" decel="50000" fill="hold" grpId="0" nodeType="withEffect">
                                  <p:stCondLst>
                                    <p:cond delay="0"/>
                                  </p:stCondLst>
                                  <p:childTnLst>
                                    <p:animMotion origin="layout" path="M -2.5E-6 2.22222E-6 L 0.01979 0.19259 " pathEditMode="relative" rAng="0" ptsTypes="AA">
                                      <p:cBhvr>
                                        <p:cTn id="10" dur="2000" fill="hold"/>
                                        <p:tgtEl>
                                          <p:spTgt spid="57"/>
                                        </p:tgtEl>
                                        <p:attrNameLst>
                                          <p:attrName>ppt_x</p:attrName>
                                          <p:attrName>ppt_y</p:attrName>
                                        </p:attrNameLst>
                                      </p:cBhvr>
                                      <p:rCtr x="990" y="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sldNum" idx="12"/>
          </p:nvPr>
        </p:nvSpPr>
        <p:spPr>
          <a:xfrm>
            <a:off x="8388424" y="4836188"/>
            <a:ext cx="586500" cy="273900"/>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
              <a:pPr/>
              <a:t>25</a:t>
            </a:fld>
            <a:endParaRPr/>
          </a:p>
        </p:txBody>
      </p:sp>
      <p:sp>
        <p:nvSpPr>
          <p:cNvPr id="402" name="Google Shape;402;p48"/>
          <p:cNvSpPr txBox="1">
            <a:spLocks noGrp="1"/>
          </p:cNvSpPr>
          <p:nvPr>
            <p:ph type="ftr" idx="11"/>
          </p:nvPr>
        </p:nvSpPr>
        <p:spPr>
          <a:xfrm>
            <a:off x="1763688" y="4836188"/>
            <a:ext cx="6192600" cy="273900"/>
          </a:xfrm>
          <a:prstGeom prst="rect">
            <a:avLst/>
          </a:prstGeom>
          <a:noFill/>
          <a:ln>
            <a:noFill/>
          </a:ln>
        </p:spPr>
        <p:txBody>
          <a:bodyPr spcFirstLastPara="1" vert="horz" wrap="square" lIns="91425" tIns="45700" rIns="91425" bIns="45700" rtlCol="0" anchor="ctr" anchorCtr="0">
            <a:noAutofit/>
          </a:bodyPr>
          <a:lstStyle/>
          <a:p>
            <a:endParaRPr sz="1250">
              <a:latin typeface="Calibri"/>
              <a:ea typeface="Calibri"/>
              <a:cs typeface="Calibri"/>
              <a:sym typeface="Calibri"/>
            </a:endParaRPr>
          </a:p>
        </p:txBody>
      </p:sp>
      <p:sp>
        <p:nvSpPr>
          <p:cNvPr id="403" name="Google Shape;403;p48"/>
          <p:cNvSpPr txBox="1">
            <a:spLocks noGrp="1"/>
          </p:cNvSpPr>
          <p:nvPr>
            <p:ph type="dt" idx="10"/>
          </p:nvPr>
        </p:nvSpPr>
        <p:spPr>
          <a:xfrm>
            <a:off x="457200" y="4836188"/>
            <a:ext cx="1090500" cy="273900"/>
          </a:xfrm>
          <a:prstGeom prst="rect">
            <a:avLst/>
          </a:prstGeom>
          <a:noFill/>
          <a:ln>
            <a:noFill/>
          </a:ln>
        </p:spPr>
        <p:txBody>
          <a:bodyPr spcFirstLastPara="1" vert="horz" wrap="square" lIns="91425" tIns="45700" rIns="91425" bIns="45700" rtlCol="0" anchor="ctr" anchorCtr="0">
            <a:noAutofit/>
          </a:bodyPr>
          <a:lstStyle/>
          <a:p>
            <a:endParaRPr sz="1250">
              <a:latin typeface="Calibri"/>
              <a:ea typeface="Calibri"/>
              <a:cs typeface="Calibri"/>
              <a:sym typeface="Calibri"/>
            </a:endParaRPr>
          </a:p>
        </p:txBody>
      </p:sp>
      <p:sp>
        <p:nvSpPr>
          <p:cNvPr id="404" name="Google Shape;404;p48"/>
          <p:cNvSpPr>
            <a:spLocks noChangeAspect="1"/>
          </p:cNvSpPr>
          <p:nvPr/>
        </p:nvSpPr>
        <p:spPr>
          <a:xfrm>
            <a:off x="457206" y="988498"/>
            <a:ext cx="4961452" cy="355070"/>
          </a:xfrm>
          <a:prstGeom prst="rect">
            <a:avLst/>
          </a:prstGeom>
          <a:noFill/>
          <a:ln>
            <a:noFill/>
          </a:ln>
        </p:spPr>
        <p:txBody>
          <a:bodyPr spcFirstLastPara="1" wrap="square" lIns="91425" tIns="45700" rIns="91425" bIns="45700" anchor="t" anchorCtr="0">
            <a:noAutofit/>
          </a:bodyPr>
          <a:lstStyle/>
          <a:p>
            <a:pPr marL="12700"/>
            <a:endParaRPr sz="2800">
              <a:solidFill>
                <a:schemeClr val="dk1"/>
              </a:solidFill>
            </a:endParaRPr>
          </a:p>
        </p:txBody>
      </p:sp>
      <p:sp>
        <p:nvSpPr>
          <p:cNvPr id="41" name="Rounded Rectangle 40">
            <a:extLst>
              <a:ext uri="{FF2B5EF4-FFF2-40B4-BE49-F238E27FC236}">
                <a16:creationId xmlns:a16="http://schemas.microsoft.com/office/drawing/2014/main" id="{6C2207E2-9FA0-854C-9C4A-DE962760B0BD}"/>
              </a:ext>
            </a:extLst>
          </p:cNvPr>
          <p:cNvSpPr>
            <a:spLocks noChangeAspect="1"/>
          </p:cNvSpPr>
          <p:nvPr/>
        </p:nvSpPr>
        <p:spPr>
          <a:xfrm>
            <a:off x="3470991" y="1028804"/>
            <a:ext cx="1894181"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1</a:t>
            </a:r>
          </a:p>
        </p:txBody>
      </p:sp>
      <p:sp>
        <p:nvSpPr>
          <p:cNvPr id="43" name="Rounded Rectangle 42">
            <a:extLst>
              <a:ext uri="{FF2B5EF4-FFF2-40B4-BE49-F238E27FC236}">
                <a16:creationId xmlns:a16="http://schemas.microsoft.com/office/drawing/2014/main" id="{14CBBAA0-8EE8-7D4C-A1AF-E183774D5F46}"/>
              </a:ext>
            </a:extLst>
          </p:cNvPr>
          <p:cNvSpPr>
            <a:spLocks noChangeAspect="1"/>
          </p:cNvSpPr>
          <p:nvPr/>
        </p:nvSpPr>
        <p:spPr>
          <a:xfrm>
            <a:off x="5291790" y="2494513"/>
            <a:ext cx="1882057"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3</a:t>
            </a:r>
          </a:p>
        </p:txBody>
      </p:sp>
      <p:pic>
        <p:nvPicPr>
          <p:cNvPr id="44" name="Picture 43">
            <a:extLst>
              <a:ext uri="{FF2B5EF4-FFF2-40B4-BE49-F238E27FC236}">
                <a16:creationId xmlns:a16="http://schemas.microsoft.com/office/drawing/2014/main" id="{23C5D625-F38F-AE4D-BBED-3E8620D74E80}"/>
              </a:ext>
            </a:extLst>
          </p:cNvPr>
          <p:cNvPicPr>
            <a:picLocks noChangeAspect="1"/>
          </p:cNvPicPr>
          <p:nvPr/>
        </p:nvPicPr>
        <p:blipFill>
          <a:blip r:embed="rId3"/>
          <a:srcRect/>
          <a:stretch/>
        </p:blipFill>
        <p:spPr>
          <a:xfrm>
            <a:off x="5982362" y="2525404"/>
            <a:ext cx="632315" cy="280025"/>
          </a:xfrm>
          <a:prstGeom prst="rect">
            <a:avLst/>
          </a:prstGeom>
        </p:spPr>
      </p:pic>
      <p:sp>
        <p:nvSpPr>
          <p:cNvPr id="46" name="Rounded Rectangle 45">
            <a:extLst>
              <a:ext uri="{FF2B5EF4-FFF2-40B4-BE49-F238E27FC236}">
                <a16:creationId xmlns:a16="http://schemas.microsoft.com/office/drawing/2014/main" id="{3548E651-74C0-3841-8493-741DF1B3CBA3}"/>
              </a:ext>
            </a:extLst>
          </p:cNvPr>
          <p:cNvSpPr>
            <a:spLocks noChangeAspect="1"/>
          </p:cNvSpPr>
          <p:nvPr/>
        </p:nvSpPr>
        <p:spPr>
          <a:xfrm>
            <a:off x="1449906" y="2498680"/>
            <a:ext cx="1894181"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2</a:t>
            </a:r>
          </a:p>
        </p:txBody>
      </p:sp>
      <p:pic>
        <p:nvPicPr>
          <p:cNvPr id="47" name="Picture 46">
            <a:extLst>
              <a:ext uri="{FF2B5EF4-FFF2-40B4-BE49-F238E27FC236}">
                <a16:creationId xmlns:a16="http://schemas.microsoft.com/office/drawing/2014/main" id="{D2BC1698-98C1-C64E-BB8F-F308698A6451}"/>
              </a:ext>
            </a:extLst>
          </p:cNvPr>
          <p:cNvPicPr>
            <a:picLocks noChangeAspect="1"/>
          </p:cNvPicPr>
          <p:nvPr/>
        </p:nvPicPr>
        <p:blipFill>
          <a:blip r:embed="rId4"/>
          <a:srcRect/>
          <a:stretch/>
        </p:blipFill>
        <p:spPr>
          <a:xfrm>
            <a:off x="2136735" y="2512870"/>
            <a:ext cx="617358" cy="276525"/>
          </a:xfrm>
          <a:prstGeom prst="rect">
            <a:avLst/>
          </a:prstGeom>
        </p:spPr>
      </p:pic>
      <p:sp>
        <p:nvSpPr>
          <p:cNvPr id="64" name="Rounded Rectangle 63">
            <a:extLst>
              <a:ext uri="{FF2B5EF4-FFF2-40B4-BE49-F238E27FC236}">
                <a16:creationId xmlns:a16="http://schemas.microsoft.com/office/drawing/2014/main" id="{E444315D-0262-1C4E-B7E7-6A0991CF8964}"/>
              </a:ext>
            </a:extLst>
          </p:cNvPr>
          <p:cNvSpPr>
            <a:spLocks noChangeAspect="1"/>
          </p:cNvSpPr>
          <p:nvPr/>
        </p:nvSpPr>
        <p:spPr>
          <a:xfrm>
            <a:off x="5744726" y="1027276"/>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pic>
        <p:nvPicPr>
          <p:cNvPr id="26" name="Picture 25">
            <a:extLst>
              <a:ext uri="{FF2B5EF4-FFF2-40B4-BE49-F238E27FC236}">
                <a16:creationId xmlns:a16="http://schemas.microsoft.com/office/drawing/2014/main" id="{08E508A7-D9E8-934A-B38E-5B639126BDCF}"/>
              </a:ext>
            </a:extLst>
          </p:cNvPr>
          <p:cNvPicPr>
            <a:picLocks noChangeAspect="1"/>
          </p:cNvPicPr>
          <p:nvPr/>
        </p:nvPicPr>
        <p:blipFill>
          <a:blip r:embed="rId4"/>
          <a:srcRect/>
          <a:stretch/>
        </p:blipFill>
        <p:spPr>
          <a:xfrm>
            <a:off x="4148559" y="1052332"/>
            <a:ext cx="603083" cy="270131"/>
          </a:xfrm>
          <a:prstGeom prst="rect">
            <a:avLst/>
          </a:prstGeom>
        </p:spPr>
      </p:pic>
      <p:cxnSp>
        <p:nvCxnSpPr>
          <p:cNvPr id="34" name="Straight Arrow Connector 33">
            <a:extLst>
              <a:ext uri="{FF2B5EF4-FFF2-40B4-BE49-F238E27FC236}">
                <a16:creationId xmlns:a16="http://schemas.microsoft.com/office/drawing/2014/main" id="{9EC8E865-4E8B-2944-82C7-BD3D845F68DF}"/>
              </a:ext>
            </a:extLst>
          </p:cNvPr>
          <p:cNvCxnSpPr>
            <a:cxnSpLocks noChangeAspect="1"/>
          </p:cNvCxnSpPr>
          <p:nvPr/>
        </p:nvCxnSpPr>
        <p:spPr>
          <a:xfrm flipV="1">
            <a:off x="2846566" y="1635859"/>
            <a:ext cx="929128" cy="86142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Google Shape;411;p49">
            <a:extLst>
              <a:ext uri="{FF2B5EF4-FFF2-40B4-BE49-F238E27FC236}">
                <a16:creationId xmlns:a16="http://schemas.microsoft.com/office/drawing/2014/main" id="{14F6EE18-3404-944E-BDCD-C8F011BEE778}"/>
              </a:ext>
            </a:extLst>
          </p:cNvPr>
          <p:cNvSpPr txBox="1">
            <a:spLocks noGrp="1"/>
          </p:cNvSpPr>
          <p:nvPr>
            <p:ph type="title"/>
          </p:nvPr>
        </p:nvSpPr>
        <p:spPr>
          <a:xfrm>
            <a:off x="395536" y="58117"/>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a:solidFill>
                  <a:srgbClr val="0D2C6C"/>
                </a:solidFill>
                <a:latin typeface="Arial"/>
                <a:ea typeface="Arial"/>
                <a:cs typeface="Arial"/>
                <a:sym typeface="Arial"/>
              </a:rPr>
              <a:t>Demo Scenario</a:t>
            </a:r>
            <a:endParaRPr/>
          </a:p>
        </p:txBody>
      </p:sp>
      <p:sp>
        <p:nvSpPr>
          <p:cNvPr id="36" name="Rounded Rectangle 35">
            <a:extLst>
              <a:ext uri="{FF2B5EF4-FFF2-40B4-BE49-F238E27FC236}">
                <a16:creationId xmlns:a16="http://schemas.microsoft.com/office/drawing/2014/main" id="{30D68EC3-0F72-8841-A290-49B8568633A6}"/>
              </a:ext>
            </a:extLst>
          </p:cNvPr>
          <p:cNvSpPr>
            <a:spLocks noChangeAspect="1"/>
          </p:cNvSpPr>
          <p:nvPr/>
        </p:nvSpPr>
        <p:spPr>
          <a:xfrm>
            <a:off x="1449908" y="3507482"/>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sp>
        <p:nvSpPr>
          <p:cNvPr id="38" name="Rounded Rectangle 37">
            <a:extLst>
              <a:ext uri="{FF2B5EF4-FFF2-40B4-BE49-F238E27FC236}">
                <a16:creationId xmlns:a16="http://schemas.microsoft.com/office/drawing/2014/main" id="{EBB844DB-FBE1-EF4E-9783-7C9019CE7FD0}"/>
              </a:ext>
            </a:extLst>
          </p:cNvPr>
          <p:cNvSpPr>
            <a:spLocks noChangeAspect="1"/>
          </p:cNvSpPr>
          <p:nvPr/>
        </p:nvSpPr>
        <p:spPr>
          <a:xfrm>
            <a:off x="5291789" y="3498641"/>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cxnSp>
        <p:nvCxnSpPr>
          <p:cNvPr id="39" name="Straight Arrow Connector 38">
            <a:extLst>
              <a:ext uri="{FF2B5EF4-FFF2-40B4-BE49-F238E27FC236}">
                <a16:creationId xmlns:a16="http://schemas.microsoft.com/office/drawing/2014/main" id="{892924C9-6861-7E41-A7FC-F4C9389CA5A6}"/>
              </a:ext>
            </a:extLst>
          </p:cNvPr>
          <p:cNvCxnSpPr>
            <a:cxnSpLocks noChangeAspect="1"/>
            <a:stCxn id="43" idx="2"/>
            <a:endCxn id="38" idx="0"/>
          </p:cNvCxnSpPr>
          <p:nvPr/>
        </p:nvCxnSpPr>
        <p:spPr>
          <a:xfrm>
            <a:off x="6232819" y="3098182"/>
            <a:ext cx="6060" cy="40045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FAF6326-3EFE-3141-8EF7-C8D2C8E62D88}"/>
              </a:ext>
            </a:extLst>
          </p:cNvPr>
          <p:cNvCxnSpPr>
            <a:cxnSpLocks noChangeAspect="1"/>
            <a:stCxn id="41" idx="3"/>
            <a:endCxn id="64" idx="1"/>
          </p:cNvCxnSpPr>
          <p:nvPr/>
        </p:nvCxnSpPr>
        <p:spPr>
          <a:xfrm flipV="1">
            <a:off x="5365172" y="1329111"/>
            <a:ext cx="379554" cy="1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3E893F3-0BB4-6945-A5E0-336BF85146D3}"/>
              </a:ext>
            </a:extLst>
          </p:cNvPr>
          <p:cNvCxnSpPr>
            <a:cxnSpLocks noChangeAspect="1"/>
            <a:stCxn id="46" idx="2"/>
          </p:cNvCxnSpPr>
          <p:nvPr/>
        </p:nvCxnSpPr>
        <p:spPr>
          <a:xfrm>
            <a:off x="2396997" y="3102349"/>
            <a:ext cx="0" cy="40647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D09076-DE03-BE49-97AE-5C4289AFA15A}"/>
              </a:ext>
            </a:extLst>
          </p:cNvPr>
          <p:cNvCxnSpPr>
            <a:cxnSpLocks noChangeAspect="1"/>
          </p:cNvCxnSpPr>
          <p:nvPr/>
        </p:nvCxnSpPr>
        <p:spPr>
          <a:xfrm flipH="1" flipV="1">
            <a:off x="5144114" y="1630945"/>
            <a:ext cx="733213" cy="857901"/>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8DFFA8A9-FBA9-C844-9F42-C3B314A248B1}"/>
              </a:ext>
            </a:extLst>
          </p:cNvPr>
          <p:cNvSpPr/>
          <p:nvPr/>
        </p:nvSpPr>
        <p:spPr>
          <a:xfrm>
            <a:off x="473293" y="868134"/>
            <a:ext cx="2485544" cy="442862"/>
          </a:xfrm>
          <a:prstGeom prst="roundRect">
            <a:avLst/>
          </a:prstGeom>
          <a:no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a:p>
        </p:txBody>
      </p:sp>
      <p:sp>
        <p:nvSpPr>
          <p:cNvPr id="55" name="Rounded Rectangle 54">
            <a:extLst>
              <a:ext uri="{FF2B5EF4-FFF2-40B4-BE49-F238E27FC236}">
                <a16:creationId xmlns:a16="http://schemas.microsoft.com/office/drawing/2014/main" id="{1EE77857-122E-AE42-86AB-E42E0A90CB27}"/>
              </a:ext>
            </a:extLst>
          </p:cNvPr>
          <p:cNvSpPr>
            <a:spLocks noChangeAspect="1"/>
          </p:cNvSpPr>
          <p:nvPr/>
        </p:nvSpPr>
        <p:spPr>
          <a:xfrm>
            <a:off x="5844621" y="1391780"/>
            <a:ext cx="776393"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2"/>
                </a:solidFill>
              </a:rPr>
              <a:t>Classifier</a:t>
            </a:r>
          </a:p>
        </p:txBody>
      </p:sp>
      <p:sp>
        <p:nvSpPr>
          <p:cNvPr id="56" name="Rounded Rectangle 55">
            <a:extLst>
              <a:ext uri="{FF2B5EF4-FFF2-40B4-BE49-F238E27FC236}">
                <a16:creationId xmlns:a16="http://schemas.microsoft.com/office/drawing/2014/main" id="{FBF5F5E1-67AB-7742-8A52-230185ADD16B}"/>
              </a:ext>
            </a:extLst>
          </p:cNvPr>
          <p:cNvSpPr>
            <a:spLocks noChangeAspect="1"/>
          </p:cNvSpPr>
          <p:nvPr/>
        </p:nvSpPr>
        <p:spPr>
          <a:xfrm>
            <a:off x="1547700" y="3877379"/>
            <a:ext cx="783951"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2"/>
                </a:solidFill>
              </a:rPr>
              <a:t>Firewall</a:t>
            </a:r>
            <a:endParaRPr lang="en-US" sz="1800" b="1">
              <a:solidFill>
                <a:schemeClr val="bg2"/>
              </a:solidFill>
            </a:endParaRPr>
          </a:p>
        </p:txBody>
      </p:sp>
      <p:sp>
        <p:nvSpPr>
          <p:cNvPr id="57" name="Rounded Rectangle 56">
            <a:extLst>
              <a:ext uri="{FF2B5EF4-FFF2-40B4-BE49-F238E27FC236}">
                <a16:creationId xmlns:a16="http://schemas.microsoft.com/office/drawing/2014/main" id="{DA2DA759-5E59-4B4E-B330-16CB245C6B84}"/>
              </a:ext>
            </a:extLst>
          </p:cNvPr>
          <p:cNvSpPr>
            <a:spLocks noChangeAspect="1"/>
          </p:cNvSpPr>
          <p:nvPr/>
        </p:nvSpPr>
        <p:spPr>
          <a:xfrm>
            <a:off x="5393862" y="3873686"/>
            <a:ext cx="590208"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2"/>
                </a:solidFill>
              </a:rPr>
              <a:t>LB</a:t>
            </a:r>
            <a:endParaRPr lang="en-US" sz="1800" b="1">
              <a:solidFill>
                <a:schemeClr val="bg2"/>
              </a:solidFill>
            </a:endParaRPr>
          </a:p>
        </p:txBody>
      </p:sp>
      <p:sp>
        <p:nvSpPr>
          <p:cNvPr id="58" name="TextBox 57">
            <a:extLst>
              <a:ext uri="{FF2B5EF4-FFF2-40B4-BE49-F238E27FC236}">
                <a16:creationId xmlns:a16="http://schemas.microsoft.com/office/drawing/2014/main" id="{F6470C44-609B-B343-BE33-8C820E72ED45}"/>
              </a:ext>
            </a:extLst>
          </p:cNvPr>
          <p:cNvSpPr txBox="1"/>
          <p:nvPr/>
        </p:nvSpPr>
        <p:spPr>
          <a:xfrm>
            <a:off x="457200" y="565791"/>
            <a:ext cx="1489510" cy="307777"/>
          </a:xfrm>
          <a:prstGeom prst="rect">
            <a:avLst/>
          </a:prstGeom>
          <a:noFill/>
        </p:spPr>
        <p:txBody>
          <a:bodyPr wrap="none" rtlCol="0">
            <a:spAutoFit/>
          </a:bodyPr>
          <a:lstStyle/>
          <a:p>
            <a:r>
              <a:rPr lang="en-US">
                <a:solidFill>
                  <a:schemeClr val="bg2"/>
                </a:solidFill>
              </a:rPr>
              <a:t>Network Service</a:t>
            </a:r>
          </a:p>
        </p:txBody>
      </p:sp>
      <p:pic>
        <p:nvPicPr>
          <p:cNvPr id="65" name="Picture 64">
            <a:extLst>
              <a:ext uri="{FF2B5EF4-FFF2-40B4-BE49-F238E27FC236}">
                <a16:creationId xmlns:a16="http://schemas.microsoft.com/office/drawing/2014/main" id="{E5A3CCE2-C9C3-9644-9A43-5D6BD77CDFA6}"/>
              </a:ext>
            </a:extLst>
          </p:cNvPr>
          <p:cNvPicPr>
            <a:picLocks noChangeAspect="1"/>
          </p:cNvPicPr>
          <p:nvPr/>
        </p:nvPicPr>
        <p:blipFill>
          <a:blip r:embed="rId5">
            <a:duotone>
              <a:schemeClr val="accent1">
                <a:shade val="45000"/>
                <a:satMod val="135000"/>
              </a:schemeClr>
              <a:prstClr val="white"/>
            </a:duotone>
          </a:blip>
          <a:stretch>
            <a:fillRect/>
          </a:stretch>
        </p:blipFill>
        <p:spPr>
          <a:xfrm>
            <a:off x="395536" y="1391163"/>
            <a:ext cx="916797" cy="723550"/>
          </a:xfrm>
          <a:prstGeom prst="rect">
            <a:avLst/>
          </a:prstGeom>
        </p:spPr>
      </p:pic>
      <p:pic>
        <p:nvPicPr>
          <p:cNvPr id="66" name="Picture 65">
            <a:extLst>
              <a:ext uri="{FF2B5EF4-FFF2-40B4-BE49-F238E27FC236}">
                <a16:creationId xmlns:a16="http://schemas.microsoft.com/office/drawing/2014/main" id="{EB15E72C-4C49-564D-A9A3-DB4BF8408486}"/>
              </a:ext>
            </a:extLst>
          </p:cNvPr>
          <p:cNvPicPr>
            <a:picLocks noChangeAspect="1"/>
          </p:cNvPicPr>
          <p:nvPr/>
        </p:nvPicPr>
        <p:blipFill>
          <a:blip r:embed="rId6">
            <a:duotone>
              <a:schemeClr val="accent1">
                <a:shade val="45000"/>
                <a:satMod val="135000"/>
              </a:schemeClr>
              <a:prstClr val="white"/>
            </a:duotone>
          </a:blip>
          <a:stretch>
            <a:fillRect/>
          </a:stretch>
        </p:blipFill>
        <p:spPr>
          <a:xfrm>
            <a:off x="7811961" y="1885684"/>
            <a:ext cx="953972" cy="953972"/>
          </a:xfrm>
          <a:prstGeom prst="rect">
            <a:avLst/>
          </a:prstGeom>
          <a:noFill/>
        </p:spPr>
      </p:pic>
      <p:pic>
        <p:nvPicPr>
          <p:cNvPr id="68" name="Picture 67">
            <a:extLst>
              <a:ext uri="{FF2B5EF4-FFF2-40B4-BE49-F238E27FC236}">
                <a16:creationId xmlns:a16="http://schemas.microsoft.com/office/drawing/2014/main" id="{DD16C03B-9886-7449-980F-B5525C104946}"/>
              </a:ext>
            </a:extLst>
          </p:cNvPr>
          <p:cNvPicPr>
            <a:picLocks noChangeAspect="1"/>
          </p:cNvPicPr>
          <p:nvPr/>
        </p:nvPicPr>
        <p:blipFill>
          <a:blip r:embed="rId6">
            <a:duotone>
              <a:schemeClr val="accent1">
                <a:shade val="45000"/>
                <a:satMod val="135000"/>
              </a:schemeClr>
              <a:prstClr val="white"/>
            </a:duotone>
          </a:blip>
          <a:stretch>
            <a:fillRect/>
          </a:stretch>
        </p:blipFill>
        <p:spPr>
          <a:xfrm>
            <a:off x="7811961" y="3132531"/>
            <a:ext cx="953972" cy="953972"/>
          </a:xfrm>
          <a:prstGeom prst="rect">
            <a:avLst/>
          </a:prstGeom>
          <a:noFill/>
        </p:spPr>
      </p:pic>
      <p:sp>
        <p:nvSpPr>
          <p:cNvPr id="72" name="TextBox 71">
            <a:extLst>
              <a:ext uri="{FF2B5EF4-FFF2-40B4-BE49-F238E27FC236}">
                <a16:creationId xmlns:a16="http://schemas.microsoft.com/office/drawing/2014/main" id="{FCB575FE-4F9E-7A49-8117-25CE9ACF56F1}"/>
              </a:ext>
            </a:extLst>
          </p:cNvPr>
          <p:cNvSpPr txBox="1"/>
          <p:nvPr/>
        </p:nvSpPr>
        <p:spPr>
          <a:xfrm>
            <a:off x="532371" y="2032905"/>
            <a:ext cx="643125" cy="307777"/>
          </a:xfrm>
          <a:prstGeom prst="rect">
            <a:avLst/>
          </a:prstGeom>
          <a:noFill/>
        </p:spPr>
        <p:txBody>
          <a:bodyPr wrap="none" rtlCol="0">
            <a:spAutoFit/>
          </a:bodyPr>
          <a:lstStyle/>
          <a:p>
            <a:r>
              <a:rPr lang="en-US">
                <a:solidFill>
                  <a:schemeClr val="bg2"/>
                </a:solidFill>
              </a:rPr>
              <a:t>Client</a:t>
            </a:r>
          </a:p>
        </p:txBody>
      </p:sp>
      <p:sp>
        <p:nvSpPr>
          <p:cNvPr id="73" name="TextBox 72">
            <a:extLst>
              <a:ext uri="{FF2B5EF4-FFF2-40B4-BE49-F238E27FC236}">
                <a16:creationId xmlns:a16="http://schemas.microsoft.com/office/drawing/2014/main" id="{570CF1FE-DCF7-1F4C-B1E1-1F9660D8F607}"/>
              </a:ext>
            </a:extLst>
          </p:cNvPr>
          <p:cNvSpPr txBox="1"/>
          <p:nvPr/>
        </p:nvSpPr>
        <p:spPr>
          <a:xfrm>
            <a:off x="7811960" y="1585358"/>
            <a:ext cx="902811" cy="307777"/>
          </a:xfrm>
          <a:prstGeom prst="rect">
            <a:avLst/>
          </a:prstGeom>
          <a:noFill/>
        </p:spPr>
        <p:txBody>
          <a:bodyPr wrap="none" rtlCol="0">
            <a:spAutoFit/>
          </a:bodyPr>
          <a:lstStyle/>
          <a:p>
            <a:r>
              <a:rPr lang="en-US">
                <a:solidFill>
                  <a:schemeClr val="bg2"/>
                </a:solidFill>
              </a:rPr>
              <a:t>NGINX 1</a:t>
            </a:r>
          </a:p>
        </p:txBody>
      </p:sp>
      <p:sp>
        <p:nvSpPr>
          <p:cNvPr id="74" name="TextBox 73">
            <a:extLst>
              <a:ext uri="{FF2B5EF4-FFF2-40B4-BE49-F238E27FC236}">
                <a16:creationId xmlns:a16="http://schemas.microsoft.com/office/drawing/2014/main" id="{9C44BFD2-AC6E-0241-B019-97550B8FB3D9}"/>
              </a:ext>
            </a:extLst>
          </p:cNvPr>
          <p:cNvSpPr txBox="1"/>
          <p:nvPr/>
        </p:nvSpPr>
        <p:spPr>
          <a:xfrm>
            <a:off x="7837541" y="2858040"/>
            <a:ext cx="902811" cy="307777"/>
          </a:xfrm>
          <a:prstGeom prst="rect">
            <a:avLst/>
          </a:prstGeom>
          <a:noFill/>
        </p:spPr>
        <p:txBody>
          <a:bodyPr wrap="none" rtlCol="0">
            <a:spAutoFit/>
          </a:bodyPr>
          <a:lstStyle/>
          <a:p>
            <a:r>
              <a:rPr lang="en-US">
                <a:solidFill>
                  <a:schemeClr val="bg2"/>
                </a:solidFill>
              </a:rPr>
              <a:t>NGINX 2</a:t>
            </a:r>
          </a:p>
        </p:txBody>
      </p:sp>
      <p:sp>
        <p:nvSpPr>
          <p:cNvPr id="37" name="Freeform 36">
            <a:extLst>
              <a:ext uri="{FF2B5EF4-FFF2-40B4-BE49-F238E27FC236}">
                <a16:creationId xmlns:a16="http://schemas.microsoft.com/office/drawing/2014/main" id="{F57D5986-D706-DA4A-99BD-95D42088C924}"/>
              </a:ext>
            </a:extLst>
          </p:cNvPr>
          <p:cNvSpPr/>
          <p:nvPr/>
        </p:nvSpPr>
        <p:spPr>
          <a:xfrm>
            <a:off x="1286932" y="1003242"/>
            <a:ext cx="4563534" cy="961538"/>
          </a:xfrm>
          <a:custGeom>
            <a:avLst/>
            <a:gdLst>
              <a:gd name="connsiteX0" fmla="*/ 0 w 4563534"/>
              <a:gd name="connsiteY0" fmla="*/ 737540 h 737540"/>
              <a:gd name="connsiteX1" fmla="*/ 4563534 w 4563534"/>
              <a:gd name="connsiteY1" fmla="*/ 322673 h 737540"/>
            </a:gdLst>
            <a:ahLst/>
            <a:cxnLst>
              <a:cxn ang="0">
                <a:pos x="connsiteX0" y="connsiteY0"/>
              </a:cxn>
              <a:cxn ang="0">
                <a:pos x="connsiteX1" y="connsiteY1"/>
              </a:cxn>
            </a:cxnLst>
            <a:rect l="l" t="t" r="r" b="b"/>
            <a:pathLst>
              <a:path w="4563534" h="737540">
                <a:moveTo>
                  <a:pt x="0" y="737540"/>
                </a:moveTo>
                <a:cubicBezTo>
                  <a:pt x="2128661" y="184384"/>
                  <a:pt x="4257323" y="-368771"/>
                  <a:pt x="4563534" y="322673"/>
                </a:cubicBezTo>
              </a:path>
            </a:pathLst>
          </a:custGeom>
          <a:noFill/>
          <a:ln w="44450">
            <a:solidFill>
              <a:srgbClr val="00B050"/>
            </a:solidFill>
            <a:prstDash val="dash"/>
            <a:tailEnd type="triangle"/>
            <a:extLst>
              <a:ext uri="{C807C97D-BFC1-408E-A445-0C87EB9F89A2}">
                <ask:lineSketchStyleProps xmlns:ask="http://schemas.microsoft.com/office/drawing/2018/sketchyshapes" sd="1219033472">
                  <a:custGeom>
                    <a:avLst/>
                    <a:gdLst>
                      <a:gd name="connsiteX0" fmla="*/ 0 w 4563534"/>
                      <a:gd name="connsiteY0" fmla="*/ 737540 h 737540"/>
                      <a:gd name="connsiteX1" fmla="*/ 4563534 w 4563534"/>
                      <a:gd name="connsiteY1" fmla="*/ 322673 h 737540"/>
                    </a:gdLst>
                    <a:ahLst/>
                    <a:cxnLst>
                      <a:cxn ang="0">
                        <a:pos x="connsiteX0" y="connsiteY0"/>
                      </a:cxn>
                      <a:cxn ang="0">
                        <a:pos x="connsiteX1" y="connsiteY1"/>
                      </a:cxn>
                    </a:cxnLst>
                    <a:rect l="l" t="t" r="r" b="b"/>
                    <a:pathLst>
                      <a:path w="4563534" h="737540" extrusionOk="0">
                        <a:moveTo>
                          <a:pt x="0" y="737540"/>
                        </a:moveTo>
                        <a:cubicBezTo>
                          <a:pt x="2105912" y="170352"/>
                          <a:pt x="4169993" y="-335995"/>
                          <a:pt x="4563534" y="322673"/>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E8E3A584-A8FA-F242-BDBE-9CF6051E672C}"/>
              </a:ext>
            </a:extLst>
          </p:cNvPr>
          <p:cNvSpPr/>
          <p:nvPr/>
        </p:nvSpPr>
        <p:spPr>
          <a:xfrm>
            <a:off x="5630333" y="1634067"/>
            <a:ext cx="406400" cy="2252133"/>
          </a:xfrm>
          <a:custGeom>
            <a:avLst/>
            <a:gdLst>
              <a:gd name="connsiteX0" fmla="*/ 406400 w 406400"/>
              <a:gd name="connsiteY0" fmla="*/ 0 h 2252133"/>
              <a:gd name="connsiteX1" fmla="*/ 135467 w 406400"/>
              <a:gd name="connsiteY1" fmla="*/ 1083733 h 2252133"/>
              <a:gd name="connsiteX2" fmla="*/ 0 w 406400"/>
              <a:gd name="connsiteY2" fmla="*/ 2252133 h 2252133"/>
            </a:gdLst>
            <a:ahLst/>
            <a:cxnLst>
              <a:cxn ang="0">
                <a:pos x="connsiteX0" y="connsiteY0"/>
              </a:cxn>
              <a:cxn ang="0">
                <a:pos x="connsiteX1" y="connsiteY1"/>
              </a:cxn>
              <a:cxn ang="0">
                <a:pos x="connsiteX2" y="connsiteY2"/>
              </a:cxn>
            </a:cxnLst>
            <a:rect l="l" t="t" r="r" b="b"/>
            <a:pathLst>
              <a:path w="406400" h="2252133">
                <a:moveTo>
                  <a:pt x="406400" y="0"/>
                </a:moveTo>
                <a:cubicBezTo>
                  <a:pt x="304800" y="354189"/>
                  <a:pt x="203200" y="708378"/>
                  <a:pt x="135467" y="1083733"/>
                </a:cubicBezTo>
                <a:cubicBezTo>
                  <a:pt x="67734" y="1459088"/>
                  <a:pt x="33867" y="1855610"/>
                  <a:pt x="0" y="2252133"/>
                </a:cubicBezTo>
              </a:path>
            </a:pathLst>
          </a:custGeom>
          <a:noFill/>
          <a:ln w="444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20C1643E-B8D8-2946-8336-6213E2B58246}"/>
              </a:ext>
            </a:extLst>
          </p:cNvPr>
          <p:cNvSpPr/>
          <p:nvPr/>
        </p:nvSpPr>
        <p:spPr>
          <a:xfrm>
            <a:off x="5734482" y="2121728"/>
            <a:ext cx="2232651" cy="1727723"/>
          </a:xfrm>
          <a:custGeom>
            <a:avLst/>
            <a:gdLst>
              <a:gd name="connsiteX0" fmla="*/ 0 w 2226733"/>
              <a:gd name="connsiteY0" fmla="*/ 1621095 h 1621095"/>
              <a:gd name="connsiteX1" fmla="*/ 787400 w 2226733"/>
              <a:gd name="connsiteY1" fmla="*/ 173295 h 1621095"/>
              <a:gd name="connsiteX2" fmla="*/ 2226733 w 2226733"/>
              <a:gd name="connsiteY2" fmla="*/ 29362 h 1621095"/>
            </a:gdLst>
            <a:ahLst/>
            <a:cxnLst>
              <a:cxn ang="0">
                <a:pos x="connsiteX0" y="connsiteY0"/>
              </a:cxn>
              <a:cxn ang="0">
                <a:pos x="connsiteX1" y="connsiteY1"/>
              </a:cxn>
              <a:cxn ang="0">
                <a:pos x="connsiteX2" y="connsiteY2"/>
              </a:cxn>
            </a:cxnLst>
            <a:rect l="l" t="t" r="r" b="b"/>
            <a:pathLst>
              <a:path w="2226733" h="1621095">
                <a:moveTo>
                  <a:pt x="0" y="1621095"/>
                </a:moveTo>
                <a:cubicBezTo>
                  <a:pt x="208139" y="1029839"/>
                  <a:pt x="416278" y="438584"/>
                  <a:pt x="787400" y="173295"/>
                </a:cubicBezTo>
                <a:cubicBezTo>
                  <a:pt x="1158522" y="-91994"/>
                  <a:pt x="1991078" y="25129"/>
                  <a:pt x="2226733" y="29362"/>
                </a:cubicBezTo>
              </a:path>
            </a:pathLst>
          </a:custGeom>
          <a:noFill/>
          <a:ln w="44450">
            <a:solidFill>
              <a:srgbClr val="00B050"/>
            </a:solidFill>
            <a:prstDash val="dash"/>
            <a:tailEnd type="triangle"/>
            <a:extLst>
              <a:ext uri="{C807C97D-BFC1-408E-A445-0C87EB9F89A2}">
                <ask:lineSketchStyleProps xmlns:ask="http://schemas.microsoft.com/office/drawing/2018/sketchyshapes" sd="4083241761">
                  <a:custGeom>
                    <a:avLst/>
                    <a:gdLst>
                      <a:gd name="connsiteX0" fmla="*/ 0 w 2226733"/>
                      <a:gd name="connsiteY0" fmla="*/ 1621095 h 1621095"/>
                      <a:gd name="connsiteX1" fmla="*/ 787400 w 2226733"/>
                      <a:gd name="connsiteY1" fmla="*/ 173295 h 1621095"/>
                      <a:gd name="connsiteX2" fmla="*/ 2226733 w 2226733"/>
                      <a:gd name="connsiteY2" fmla="*/ 29362 h 1621095"/>
                    </a:gdLst>
                    <a:ahLst/>
                    <a:cxnLst>
                      <a:cxn ang="0">
                        <a:pos x="connsiteX0" y="connsiteY0"/>
                      </a:cxn>
                      <a:cxn ang="0">
                        <a:pos x="connsiteX1" y="connsiteY1"/>
                      </a:cxn>
                      <a:cxn ang="0">
                        <a:pos x="connsiteX2" y="connsiteY2"/>
                      </a:cxn>
                    </a:cxnLst>
                    <a:rect l="l" t="t" r="r" b="b"/>
                    <a:pathLst>
                      <a:path w="2226733" h="1621095" extrusionOk="0">
                        <a:moveTo>
                          <a:pt x="0" y="1621095"/>
                        </a:moveTo>
                        <a:cubicBezTo>
                          <a:pt x="281227" y="1079653"/>
                          <a:pt x="371449" y="508629"/>
                          <a:pt x="787400" y="173295"/>
                        </a:cubicBezTo>
                        <a:cubicBezTo>
                          <a:pt x="1217554" y="-57169"/>
                          <a:pt x="1987703" y="40858"/>
                          <a:pt x="2226733" y="29362"/>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a16="http://schemas.microsoft.com/office/drawing/2014/main" id="{B8ABB2F5-EF41-ED47-B0AA-A4F8D270207B}"/>
              </a:ext>
            </a:extLst>
          </p:cNvPr>
          <p:cNvSpPr/>
          <p:nvPr/>
        </p:nvSpPr>
        <p:spPr>
          <a:xfrm>
            <a:off x="5744726" y="4030132"/>
            <a:ext cx="2514600" cy="466533"/>
          </a:xfrm>
          <a:custGeom>
            <a:avLst/>
            <a:gdLst>
              <a:gd name="connsiteX0" fmla="*/ 0 w 2514600"/>
              <a:gd name="connsiteY0" fmla="*/ 76200 h 322600"/>
              <a:gd name="connsiteX1" fmla="*/ 1363134 w 2514600"/>
              <a:gd name="connsiteY1" fmla="*/ 321734 h 322600"/>
              <a:gd name="connsiteX2" fmla="*/ 2514600 w 2514600"/>
              <a:gd name="connsiteY2" fmla="*/ 0 h 322600"/>
            </a:gdLst>
            <a:ahLst/>
            <a:cxnLst>
              <a:cxn ang="0">
                <a:pos x="connsiteX0" y="connsiteY0"/>
              </a:cxn>
              <a:cxn ang="0">
                <a:pos x="connsiteX1" y="connsiteY1"/>
              </a:cxn>
              <a:cxn ang="0">
                <a:pos x="connsiteX2" y="connsiteY2"/>
              </a:cxn>
            </a:cxnLst>
            <a:rect l="l" t="t" r="r" b="b"/>
            <a:pathLst>
              <a:path w="2514600" h="322600">
                <a:moveTo>
                  <a:pt x="0" y="76200"/>
                </a:moveTo>
                <a:cubicBezTo>
                  <a:pt x="472017" y="205317"/>
                  <a:pt x="944034" y="334434"/>
                  <a:pt x="1363134" y="321734"/>
                </a:cubicBezTo>
                <a:cubicBezTo>
                  <a:pt x="1782234" y="309034"/>
                  <a:pt x="2148417" y="154517"/>
                  <a:pt x="2514600" y="0"/>
                </a:cubicBezTo>
              </a:path>
            </a:pathLst>
          </a:custGeom>
          <a:noFill/>
          <a:ln w="444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19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strips(upRight)">
                                      <p:cBhvr>
                                        <p:cTn id="7" dur="2000"/>
                                        <p:tgtEl>
                                          <p:spTgt spid="37"/>
                                        </p:tgtEl>
                                      </p:cBhvr>
                                    </p:animEffect>
                                  </p:childTnLst>
                                </p:cTn>
                              </p:par>
                            </p:childTnLst>
                          </p:cTn>
                        </p:par>
                        <p:par>
                          <p:cTn id="8" fill="hold">
                            <p:stCondLst>
                              <p:cond delay="2000"/>
                            </p:stCondLst>
                            <p:childTnLst>
                              <p:par>
                                <p:cTn id="9" presetID="18" presetClass="entr" presetSubtype="1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Left)">
                                      <p:cBhvr>
                                        <p:cTn id="11" dur="2000"/>
                                        <p:tgtEl>
                                          <p:spTgt spid="2"/>
                                        </p:tgtEl>
                                      </p:cBhvr>
                                    </p:animEffect>
                                  </p:childTnLst>
                                </p:cTn>
                              </p:par>
                            </p:childTnLst>
                          </p:cTn>
                        </p:par>
                        <p:par>
                          <p:cTn id="12" fill="hold">
                            <p:stCondLst>
                              <p:cond delay="4000"/>
                            </p:stCondLst>
                            <p:childTnLst>
                              <p:par>
                                <p:cTn id="13" presetID="18" presetClass="entr" presetSubtype="3"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strips(upRight)">
                                      <p:cBhvr>
                                        <p:cTn id="15" dur="2000"/>
                                        <p:tgtEl>
                                          <p:spTgt spid="48"/>
                                        </p:tgtEl>
                                      </p:cBhvr>
                                    </p:animEffect>
                                  </p:childTnLst>
                                  <p:subTnLst>
                                    <p:set>
                                      <p:cBhvr override="childStyle">
                                        <p:cTn dur="1" fill="hold" display="0" masterRel="sameClick" afterEffect="1">
                                          <p:stCondLst>
                                            <p:cond evt="end" delay="0">
                                              <p:tn val="13"/>
                                            </p:cond>
                                          </p:stCondLst>
                                        </p:cTn>
                                        <p:tgtEl>
                                          <p:spTgt spid="48"/>
                                        </p:tgtEl>
                                        <p:attrNameLst>
                                          <p:attrName>style.visibility</p:attrName>
                                        </p:attrNameLst>
                                      </p:cBhvr>
                                      <p:to>
                                        <p:strVal val="hidden"/>
                                      </p:to>
                                    </p:set>
                                  </p:subTnLst>
                                </p:cTn>
                              </p:par>
                            </p:childTnLst>
                          </p:cTn>
                        </p:par>
                        <p:par>
                          <p:cTn id="16" fill="hold">
                            <p:stCondLst>
                              <p:cond delay="6000"/>
                            </p:stCondLst>
                            <p:childTnLst>
                              <p:par>
                                <p:cTn id="17" presetID="18" presetClass="entr" presetSubtype="3"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strips(upRight)">
                                      <p:cBhvr>
                                        <p:cTn id="19"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 grpId="0" animBg="1"/>
      <p:bldP spid="45" grpId="0" animBg="1"/>
      <p:bldP spid="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sldNum" idx="12"/>
          </p:nvPr>
        </p:nvSpPr>
        <p:spPr>
          <a:xfrm>
            <a:off x="8388424" y="4836188"/>
            <a:ext cx="586500" cy="273900"/>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
              <a:pPr/>
              <a:t>26</a:t>
            </a:fld>
            <a:endParaRPr/>
          </a:p>
        </p:txBody>
      </p:sp>
      <p:sp>
        <p:nvSpPr>
          <p:cNvPr id="402" name="Google Shape;402;p48"/>
          <p:cNvSpPr txBox="1">
            <a:spLocks noGrp="1"/>
          </p:cNvSpPr>
          <p:nvPr>
            <p:ph type="ftr" idx="11"/>
          </p:nvPr>
        </p:nvSpPr>
        <p:spPr>
          <a:xfrm>
            <a:off x="1763688" y="4836188"/>
            <a:ext cx="6192600" cy="273900"/>
          </a:xfrm>
          <a:prstGeom prst="rect">
            <a:avLst/>
          </a:prstGeom>
          <a:noFill/>
          <a:ln>
            <a:noFill/>
          </a:ln>
        </p:spPr>
        <p:txBody>
          <a:bodyPr spcFirstLastPara="1" vert="horz" wrap="square" lIns="91425" tIns="45700" rIns="91425" bIns="45700" rtlCol="0" anchor="ctr" anchorCtr="0">
            <a:noAutofit/>
          </a:bodyPr>
          <a:lstStyle/>
          <a:p>
            <a:endParaRPr sz="1250">
              <a:latin typeface="Calibri"/>
              <a:ea typeface="Calibri"/>
              <a:cs typeface="Calibri"/>
              <a:sym typeface="Calibri"/>
            </a:endParaRPr>
          </a:p>
        </p:txBody>
      </p:sp>
      <p:sp>
        <p:nvSpPr>
          <p:cNvPr id="403" name="Google Shape;403;p48"/>
          <p:cNvSpPr txBox="1">
            <a:spLocks noGrp="1"/>
          </p:cNvSpPr>
          <p:nvPr>
            <p:ph type="dt" idx="10"/>
          </p:nvPr>
        </p:nvSpPr>
        <p:spPr>
          <a:xfrm>
            <a:off x="457200" y="4836188"/>
            <a:ext cx="1090500" cy="273900"/>
          </a:xfrm>
          <a:prstGeom prst="rect">
            <a:avLst/>
          </a:prstGeom>
          <a:noFill/>
          <a:ln>
            <a:noFill/>
          </a:ln>
        </p:spPr>
        <p:txBody>
          <a:bodyPr spcFirstLastPara="1" vert="horz" wrap="square" lIns="91425" tIns="45700" rIns="91425" bIns="45700" rtlCol="0" anchor="ctr" anchorCtr="0">
            <a:noAutofit/>
          </a:bodyPr>
          <a:lstStyle/>
          <a:p>
            <a:endParaRPr sz="1250">
              <a:latin typeface="Calibri"/>
              <a:ea typeface="Calibri"/>
              <a:cs typeface="Calibri"/>
              <a:sym typeface="Calibri"/>
            </a:endParaRPr>
          </a:p>
        </p:txBody>
      </p:sp>
      <p:sp>
        <p:nvSpPr>
          <p:cNvPr id="404" name="Google Shape;404;p48"/>
          <p:cNvSpPr>
            <a:spLocks noChangeAspect="1"/>
          </p:cNvSpPr>
          <p:nvPr/>
        </p:nvSpPr>
        <p:spPr>
          <a:xfrm>
            <a:off x="457206" y="988498"/>
            <a:ext cx="4961452" cy="355070"/>
          </a:xfrm>
          <a:prstGeom prst="rect">
            <a:avLst/>
          </a:prstGeom>
          <a:noFill/>
          <a:ln>
            <a:noFill/>
          </a:ln>
        </p:spPr>
        <p:txBody>
          <a:bodyPr spcFirstLastPara="1" wrap="square" lIns="91425" tIns="45700" rIns="91425" bIns="45700" anchor="t" anchorCtr="0">
            <a:noAutofit/>
          </a:bodyPr>
          <a:lstStyle/>
          <a:p>
            <a:pPr marL="12700"/>
            <a:endParaRPr sz="2800">
              <a:solidFill>
                <a:schemeClr val="dk1"/>
              </a:solidFill>
            </a:endParaRPr>
          </a:p>
        </p:txBody>
      </p:sp>
      <p:sp>
        <p:nvSpPr>
          <p:cNvPr id="41" name="Rounded Rectangle 40">
            <a:extLst>
              <a:ext uri="{FF2B5EF4-FFF2-40B4-BE49-F238E27FC236}">
                <a16:creationId xmlns:a16="http://schemas.microsoft.com/office/drawing/2014/main" id="{6C2207E2-9FA0-854C-9C4A-DE962760B0BD}"/>
              </a:ext>
            </a:extLst>
          </p:cNvPr>
          <p:cNvSpPr>
            <a:spLocks noChangeAspect="1"/>
          </p:cNvSpPr>
          <p:nvPr/>
        </p:nvSpPr>
        <p:spPr>
          <a:xfrm>
            <a:off x="3470991" y="1028804"/>
            <a:ext cx="1894181"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1</a:t>
            </a:r>
          </a:p>
        </p:txBody>
      </p:sp>
      <p:sp>
        <p:nvSpPr>
          <p:cNvPr id="43" name="Rounded Rectangle 42">
            <a:extLst>
              <a:ext uri="{FF2B5EF4-FFF2-40B4-BE49-F238E27FC236}">
                <a16:creationId xmlns:a16="http://schemas.microsoft.com/office/drawing/2014/main" id="{14CBBAA0-8EE8-7D4C-A1AF-E183774D5F46}"/>
              </a:ext>
            </a:extLst>
          </p:cNvPr>
          <p:cNvSpPr>
            <a:spLocks noChangeAspect="1"/>
          </p:cNvSpPr>
          <p:nvPr/>
        </p:nvSpPr>
        <p:spPr>
          <a:xfrm>
            <a:off x="5291790" y="2494513"/>
            <a:ext cx="1882057"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3</a:t>
            </a:r>
          </a:p>
        </p:txBody>
      </p:sp>
      <p:pic>
        <p:nvPicPr>
          <p:cNvPr id="44" name="Picture 43">
            <a:extLst>
              <a:ext uri="{FF2B5EF4-FFF2-40B4-BE49-F238E27FC236}">
                <a16:creationId xmlns:a16="http://schemas.microsoft.com/office/drawing/2014/main" id="{23C5D625-F38F-AE4D-BBED-3E8620D74E80}"/>
              </a:ext>
            </a:extLst>
          </p:cNvPr>
          <p:cNvPicPr>
            <a:picLocks noChangeAspect="1"/>
          </p:cNvPicPr>
          <p:nvPr/>
        </p:nvPicPr>
        <p:blipFill>
          <a:blip r:embed="rId3"/>
          <a:srcRect/>
          <a:stretch/>
        </p:blipFill>
        <p:spPr>
          <a:xfrm>
            <a:off x="5982362" y="2525404"/>
            <a:ext cx="632315" cy="280025"/>
          </a:xfrm>
          <a:prstGeom prst="rect">
            <a:avLst/>
          </a:prstGeom>
        </p:spPr>
      </p:pic>
      <p:sp>
        <p:nvSpPr>
          <p:cNvPr id="46" name="Rounded Rectangle 45">
            <a:extLst>
              <a:ext uri="{FF2B5EF4-FFF2-40B4-BE49-F238E27FC236}">
                <a16:creationId xmlns:a16="http://schemas.microsoft.com/office/drawing/2014/main" id="{3548E651-74C0-3841-8493-741DF1B3CBA3}"/>
              </a:ext>
            </a:extLst>
          </p:cNvPr>
          <p:cNvSpPr>
            <a:spLocks noChangeAspect="1"/>
          </p:cNvSpPr>
          <p:nvPr/>
        </p:nvSpPr>
        <p:spPr>
          <a:xfrm>
            <a:off x="1449906" y="2498680"/>
            <a:ext cx="1894181"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2</a:t>
            </a:r>
          </a:p>
        </p:txBody>
      </p:sp>
      <p:pic>
        <p:nvPicPr>
          <p:cNvPr id="47" name="Picture 46">
            <a:extLst>
              <a:ext uri="{FF2B5EF4-FFF2-40B4-BE49-F238E27FC236}">
                <a16:creationId xmlns:a16="http://schemas.microsoft.com/office/drawing/2014/main" id="{D2BC1698-98C1-C64E-BB8F-F308698A6451}"/>
              </a:ext>
            </a:extLst>
          </p:cNvPr>
          <p:cNvPicPr>
            <a:picLocks noChangeAspect="1"/>
          </p:cNvPicPr>
          <p:nvPr/>
        </p:nvPicPr>
        <p:blipFill>
          <a:blip r:embed="rId4"/>
          <a:srcRect/>
          <a:stretch/>
        </p:blipFill>
        <p:spPr>
          <a:xfrm>
            <a:off x="2136735" y="2512870"/>
            <a:ext cx="617358" cy="276525"/>
          </a:xfrm>
          <a:prstGeom prst="rect">
            <a:avLst/>
          </a:prstGeom>
        </p:spPr>
      </p:pic>
      <p:sp>
        <p:nvSpPr>
          <p:cNvPr id="64" name="Rounded Rectangle 63">
            <a:extLst>
              <a:ext uri="{FF2B5EF4-FFF2-40B4-BE49-F238E27FC236}">
                <a16:creationId xmlns:a16="http://schemas.microsoft.com/office/drawing/2014/main" id="{E444315D-0262-1C4E-B7E7-6A0991CF8964}"/>
              </a:ext>
            </a:extLst>
          </p:cNvPr>
          <p:cNvSpPr>
            <a:spLocks noChangeAspect="1"/>
          </p:cNvSpPr>
          <p:nvPr/>
        </p:nvSpPr>
        <p:spPr>
          <a:xfrm>
            <a:off x="5744726" y="1027276"/>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pic>
        <p:nvPicPr>
          <p:cNvPr id="26" name="Picture 25">
            <a:extLst>
              <a:ext uri="{FF2B5EF4-FFF2-40B4-BE49-F238E27FC236}">
                <a16:creationId xmlns:a16="http://schemas.microsoft.com/office/drawing/2014/main" id="{08E508A7-D9E8-934A-B38E-5B639126BDCF}"/>
              </a:ext>
            </a:extLst>
          </p:cNvPr>
          <p:cNvPicPr>
            <a:picLocks noChangeAspect="1"/>
          </p:cNvPicPr>
          <p:nvPr/>
        </p:nvPicPr>
        <p:blipFill>
          <a:blip r:embed="rId4"/>
          <a:srcRect/>
          <a:stretch/>
        </p:blipFill>
        <p:spPr>
          <a:xfrm>
            <a:off x="4148559" y="1052332"/>
            <a:ext cx="603083" cy="270131"/>
          </a:xfrm>
          <a:prstGeom prst="rect">
            <a:avLst/>
          </a:prstGeom>
        </p:spPr>
      </p:pic>
      <p:cxnSp>
        <p:nvCxnSpPr>
          <p:cNvPr id="34" name="Straight Arrow Connector 33">
            <a:extLst>
              <a:ext uri="{FF2B5EF4-FFF2-40B4-BE49-F238E27FC236}">
                <a16:creationId xmlns:a16="http://schemas.microsoft.com/office/drawing/2014/main" id="{9EC8E865-4E8B-2944-82C7-BD3D845F68DF}"/>
              </a:ext>
            </a:extLst>
          </p:cNvPr>
          <p:cNvCxnSpPr>
            <a:cxnSpLocks noChangeAspect="1"/>
          </p:cNvCxnSpPr>
          <p:nvPr/>
        </p:nvCxnSpPr>
        <p:spPr>
          <a:xfrm flipV="1">
            <a:off x="2846566" y="1635859"/>
            <a:ext cx="929128" cy="86142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Google Shape;411;p49">
            <a:extLst>
              <a:ext uri="{FF2B5EF4-FFF2-40B4-BE49-F238E27FC236}">
                <a16:creationId xmlns:a16="http://schemas.microsoft.com/office/drawing/2014/main" id="{14F6EE18-3404-944E-BDCD-C8F011BEE778}"/>
              </a:ext>
            </a:extLst>
          </p:cNvPr>
          <p:cNvSpPr txBox="1">
            <a:spLocks noGrp="1"/>
          </p:cNvSpPr>
          <p:nvPr>
            <p:ph type="title"/>
          </p:nvPr>
        </p:nvSpPr>
        <p:spPr>
          <a:xfrm>
            <a:off x="395536" y="58117"/>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a:solidFill>
                  <a:srgbClr val="0D2C6C"/>
                </a:solidFill>
                <a:latin typeface="Arial"/>
                <a:ea typeface="Arial"/>
                <a:cs typeface="Arial"/>
                <a:sym typeface="Arial"/>
              </a:rPr>
              <a:t>Demo Scenario</a:t>
            </a:r>
            <a:endParaRPr/>
          </a:p>
        </p:txBody>
      </p:sp>
      <p:sp>
        <p:nvSpPr>
          <p:cNvPr id="36" name="Rounded Rectangle 35">
            <a:extLst>
              <a:ext uri="{FF2B5EF4-FFF2-40B4-BE49-F238E27FC236}">
                <a16:creationId xmlns:a16="http://schemas.microsoft.com/office/drawing/2014/main" id="{30D68EC3-0F72-8841-A290-49B8568633A6}"/>
              </a:ext>
            </a:extLst>
          </p:cNvPr>
          <p:cNvSpPr>
            <a:spLocks noChangeAspect="1"/>
          </p:cNvSpPr>
          <p:nvPr/>
        </p:nvSpPr>
        <p:spPr>
          <a:xfrm>
            <a:off x="1449908" y="3507482"/>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sp>
        <p:nvSpPr>
          <p:cNvPr id="38" name="Rounded Rectangle 37">
            <a:extLst>
              <a:ext uri="{FF2B5EF4-FFF2-40B4-BE49-F238E27FC236}">
                <a16:creationId xmlns:a16="http://schemas.microsoft.com/office/drawing/2014/main" id="{EBB844DB-FBE1-EF4E-9783-7C9019CE7FD0}"/>
              </a:ext>
            </a:extLst>
          </p:cNvPr>
          <p:cNvSpPr>
            <a:spLocks noChangeAspect="1"/>
          </p:cNvSpPr>
          <p:nvPr/>
        </p:nvSpPr>
        <p:spPr>
          <a:xfrm>
            <a:off x="5291789" y="3498641"/>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cxnSp>
        <p:nvCxnSpPr>
          <p:cNvPr id="39" name="Straight Arrow Connector 38">
            <a:extLst>
              <a:ext uri="{FF2B5EF4-FFF2-40B4-BE49-F238E27FC236}">
                <a16:creationId xmlns:a16="http://schemas.microsoft.com/office/drawing/2014/main" id="{892924C9-6861-7E41-A7FC-F4C9389CA5A6}"/>
              </a:ext>
            </a:extLst>
          </p:cNvPr>
          <p:cNvCxnSpPr>
            <a:cxnSpLocks noChangeAspect="1"/>
            <a:stCxn id="43" idx="2"/>
            <a:endCxn id="38" idx="0"/>
          </p:cNvCxnSpPr>
          <p:nvPr/>
        </p:nvCxnSpPr>
        <p:spPr>
          <a:xfrm>
            <a:off x="6232819" y="3098182"/>
            <a:ext cx="6060" cy="40045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FAF6326-3EFE-3141-8EF7-C8D2C8E62D88}"/>
              </a:ext>
            </a:extLst>
          </p:cNvPr>
          <p:cNvCxnSpPr>
            <a:cxnSpLocks noChangeAspect="1"/>
            <a:stCxn id="41" idx="3"/>
            <a:endCxn id="64" idx="1"/>
          </p:cNvCxnSpPr>
          <p:nvPr/>
        </p:nvCxnSpPr>
        <p:spPr>
          <a:xfrm flipV="1">
            <a:off x="5365172" y="1329111"/>
            <a:ext cx="379554" cy="1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3E893F3-0BB4-6945-A5E0-336BF85146D3}"/>
              </a:ext>
            </a:extLst>
          </p:cNvPr>
          <p:cNvCxnSpPr>
            <a:cxnSpLocks noChangeAspect="1"/>
            <a:stCxn id="46" idx="2"/>
          </p:cNvCxnSpPr>
          <p:nvPr/>
        </p:nvCxnSpPr>
        <p:spPr>
          <a:xfrm>
            <a:off x="2396997" y="3102349"/>
            <a:ext cx="0" cy="40647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D09076-DE03-BE49-97AE-5C4289AFA15A}"/>
              </a:ext>
            </a:extLst>
          </p:cNvPr>
          <p:cNvCxnSpPr>
            <a:cxnSpLocks noChangeAspect="1"/>
          </p:cNvCxnSpPr>
          <p:nvPr/>
        </p:nvCxnSpPr>
        <p:spPr>
          <a:xfrm flipH="1" flipV="1">
            <a:off x="5144114" y="1630945"/>
            <a:ext cx="733213" cy="857901"/>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8DFFA8A9-FBA9-C844-9F42-C3B314A248B1}"/>
              </a:ext>
            </a:extLst>
          </p:cNvPr>
          <p:cNvSpPr/>
          <p:nvPr/>
        </p:nvSpPr>
        <p:spPr>
          <a:xfrm>
            <a:off x="473293" y="868134"/>
            <a:ext cx="2485544" cy="442862"/>
          </a:xfrm>
          <a:prstGeom prst="roundRect">
            <a:avLst/>
          </a:prstGeom>
          <a:no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a:p>
        </p:txBody>
      </p:sp>
      <p:sp>
        <p:nvSpPr>
          <p:cNvPr id="55" name="Rounded Rectangle 54">
            <a:extLst>
              <a:ext uri="{FF2B5EF4-FFF2-40B4-BE49-F238E27FC236}">
                <a16:creationId xmlns:a16="http://schemas.microsoft.com/office/drawing/2014/main" id="{1EE77857-122E-AE42-86AB-E42E0A90CB27}"/>
              </a:ext>
            </a:extLst>
          </p:cNvPr>
          <p:cNvSpPr>
            <a:spLocks noChangeAspect="1"/>
          </p:cNvSpPr>
          <p:nvPr/>
        </p:nvSpPr>
        <p:spPr>
          <a:xfrm>
            <a:off x="5844621" y="1391780"/>
            <a:ext cx="776393"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2"/>
                </a:solidFill>
              </a:rPr>
              <a:t>Classifier</a:t>
            </a:r>
          </a:p>
        </p:txBody>
      </p:sp>
      <p:sp>
        <p:nvSpPr>
          <p:cNvPr id="56" name="Rounded Rectangle 55">
            <a:extLst>
              <a:ext uri="{FF2B5EF4-FFF2-40B4-BE49-F238E27FC236}">
                <a16:creationId xmlns:a16="http://schemas.microsoft.com/office/drawing/2014/main" id="{FBF5F5E1-67AB-7742-8A52-230185ADD16B}"/>
              </a:ext>
            </a:extLst>
          </p:cNvPr>
          <p:cNvSpPr>
            <a:spLocks noChangeAspect="1"/>
          </p:cNvSpPr>
          <p:nvPr/>
        </p:nvSpPr>
        <p:spPr>
          <a:xfrm>
            <a:off x="1547700" y="3877379"/>
            <a:ext cx="783951"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2"/>
                </a:solidFill>
              </a:rPr>
              <a:t>Firewall</a:t>
            </a:r>
            <a:endParaRPr lang="en-US" sz="1800" b="1">
              <a:solidFill>
                <a:schemeClr val="bg2"/>
              </a:solidFill>
            </a:endParaRPr>
          </a:p>
        </p:txBody>
      </p:sp>
      <p:sp>
        <p:nvSpPr>
          <p:cNvPr id="57" name="Rounded Rectangle 56">
            <a:extLst>
              <a:ext uri="{FF2B5EF4-FFF2-40B4-BE49-F238E27FC236}">
                <a16:creationId xmlns:a16="http://schemas.microsoft.com/office/drawing/2014/main" id="{DA2DA759-5E59-4B4E-B330-16CB245C6B84}"/>
              </a:ext>
            </a:extLst>
          </p:cNvPr>
          <p:cNvSpPr>
            <a:spLocks noChangeAspect="1"/>
          </p:cNvSpPr>
          <p:nvPr/>
        </p:nvSpPr>
        <p:spPr>
          <a:xfrm>
            <a:off x="5393862" y="3873686"/>
            <a:ext cx="590208"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2"/>
                </a:solidFill>
              </a:rPr>
              <a:t>LB</a:t>
            </a:r>
            <a:endParaRPr lang="en-US" sz="1800" b="1">
              <a:solidFill>
                <a:schemeClr val="bg2"/>
              </a:solidFill>
            </a:endParaRPr>
          </a:p>
        </p:txBody>
      </p:sp>
      <p:sp>
        <p:nvSpPr>
          <p:cNvPr id="58" name="TextBox 57">
            <a:extLst>
              <a:ext uri="{FF2B5EF4-FFF2-40B4-BE49-F238E27FC236}">
                <a16:creationId xmlns:a16="http://schemas.microsoft.com/office/drawing/2014/main" id="{F6470C44-609B-B343-BE33-8C820E72ED45}"/>
              </a:ext>
            </a:extLst>
          </p:cNvPr>
          <p:cNvSpPr txBox="1"/>
          <p:nvPr/>
        </p:nvSpPr>
        <p:spPr>
          <a:xfrm>
            <a:off x="457200" y="565791"/>
            <a:ext cx="1489510" cy="307777"/>
          </a:xfrm>
          <a:prstGeom prst="rect">
            <a:avLst/>
          </a:prstGeom>
          <a:noFill/>
        </p:spPr>
        <p:txBody>
          <a:bodyPr wrap="none" rtlCol="0">
            <a:spAutoFit/>
          </a:bodyPr>
          <a:lstStyle/>
          <a:p>
            <a:r>
              <a:rPr lang="en-US">
                <a:solidFill>
                  <a:schemeClr val="bg2"/>
                </a:solidFill>
              </a:rPr>
              <a:t>Network Service</a:t>
            </a:r>
          </a:p>
        </p:txBody>
      </p:sp>
      <p:pic>
        <p:nvPicPr>
          <p:cNvPr id="65" name="Picture 64">
            <a:extLst>
              <a:ext uri="{FF2B5EF4-FFF2-40B4-BE49-F238E27FC236}">
                <a16:creationId xmlns:a16="http://schemas.microsoft.com/office/drawing/2014/main" id="{E5A3CCE2-C9C3-9644-9A43-5D6BD77CDFA6}"/>
              </a:ext>
            </a:extLst>
          </p:cNvPr>
          <p:cNvPicPr>
            <a:picLocks noChangeAspect="1"/>
          </p:cNvPicPr>
          <p:nvPr/>
        </p:nvPicPr>
        <p:blipFill>
          <a:blip r:embed="rId5">
            <a:duotone>
              <a:schemeClr val="accent1">
                <a:shade val="45000"/>
                <a:satMod val="135000"/>
              </a:schemeClr>
              <a:prstClr val="white"/>
            </a:duotone>
          </a:blip>
          <a:stretch>
            <a:fillRect/>
          </a:stretch>
        </p:blipFill>
        <p:spPr>
          <a:xfrm>
            <a:off x="395536" y="1391163"/>
            <a:ext cx="916797" cy="723550"/>
          </a:xfrm>
          <a:prstGeom prst="rect">
            <a:avLst/>
          </a:prstGeom>
        </p:spPr>
      </p:pic>
      <p:pic>
        <p:nvPicPr>
          <p:cNvPr id="66" name="Picture 65">
            <a:extLst>
              <a:ext uri="{FF2B5EF4-FFF2-40B4-BE49-F238E27FC236}">
                <a16:creationId xmlns:a16="http://schemas.microsoft.com/office/drawing/2014/main" id="{EB15E72C-4C49-564D-A9A3-DB4BF8408486}"/>
              </a:ext>
            </a:extLst>
          </p:cNvPr>
          <p:cNvPicPr>
            <a:picLocks noChangeAspect="1"/>
          </p:cNvPicPr>
          <p:nvPr/>
        </p:nvPicPr>
        <p:blipFill>
          <a:blip r:embed="rId6">
            <a:duotone>
              <a:schemeClr val="accent1">
                <a:shade val="45000"/>
                <a:satMod val="135000"/>
              </a:schemeClr>
              <a:prstClr val="white"/>
            </a:duotone>
          </a:blip>
          <a:stretch>
            <a:fillRect/>
          </a:stretch>
        </p:blipFill>
        <p:spPr>
          <a:xfrm>
            <a:off x="7811961" y="1885684"/>
            <a:ext cx="953972" cy="953972"/>
          </a:xfrm>
          <a:prstGeom prst="rect">
            <a:avLst/>
          </a:prstGeom>
          <a:noFill/>
        </p:spPr>
      </p:pic>
      <p:pic>
        <p:nvPicPr>
          <p:cNvPr id="68" name="Picture 67">
            <a:extLst>
              <a:ext uri="{FF2B5EF4-FFF2-40B4-BE49-F238E27FC236}">
                <a16:creationId xmlns:a16="http://schemas.microsoft.com/office/drawing/2014/main" id="{DD16C03B-9886-7449-980F-B5525C104946}"/>
              </a:ext>
            </a:extLst>
          </p:cNvPr>
          <p:cNvPicPr>
            <a:picLocks noChangeAspect="1"/>
          </p:cNvPicPr>
          <p:nvPr/>
        </p:nvPicPr>
        <p:blipFill>
          <a:blip r:embed="rId6">
            <a:duotone>
              <a:schemeClr val="accent1">
                <a:shade val="45000"/>
                <a:satMod val="135000"/>
              </a:schemeClr>
              <a:prstClr val="white"/>
            </a:duotone>
          </a:blip>
          <a:stretch>
            <a:fillRect/>
          </a:stretch>
        </p:blipFill>
        <p:spPr>
          <a:xfrm>
            <a:off x="7811961" y="3132531"/>
            <a:ext cx="953972" cy="953972"/>
          </a:xfrm>
          <a:prstGeom prst="rect">
            <a:avLst/>
          </a:prstGeom>
          <a:noFill/>
        </p:spPr>
      </p:pic>
      <p:sp>
        <p:nvSpPr>
          <p:cNvPr id="72" name="TextBox 71">
            <a:extLst>
              <a:ext uri="{FF2B5EF4-FFF2-40B4-BE49-F238E27FC236}">
                <a16:creationId xmlns:a16="http://schemas.microsoft.com/office/drawing/2014/main" id="{FCB575FE-4F9E-7A49-8117-25CE9ACF56F1}"/>
              </a:ext>
            </a:extLst>
          </p:cNvPr>
          <p:cNvSpPr txBox="1"/>
          <p:nvPr/>
        </p:nvSpPr>
        <p:spPr>
          <a:xfrm>
            <a:off x="532371" y="2032905"/>
            <a:ext cx="643125" cy="307777"/>
          </a:xfrm>
          <a:prstGeom prst="rect">
            <a:avLst/>
          </a:prstGeom>
          <a:noFill/>
        </p:spPr>
        <p:txBody>
          <a:bodyPr wrap="none" rtlCol="0">
            <a:spAutoFit/>
          </a:bodyPr>
          <a:lstStyle/>
          <a:p>
            <a:r>
              <a:rPr lang="en-US">
                <a:solidFill>
                  <a:schemeClr val="bg2"/>
                </a:solidFill>
              </a:rPr>
              <a:t>Client</a:t>
            </a:r>
          </a:p>
        </p:txBody>
      </p:sp>
      <p:sp>
        <p:nvSpPr>
          <p:cNvPr id="73" name="TextBox 72">
            <a:extLst>
              <a:ext uri="{FF2B5EF4-FFF2-40B4-BE49-F238E27FC236}">
                <a16:creationId xmlns:a16="http://schemas.microsoft.com/office/drawing/2014/main" id="{570CF1FE-DCF7-1F4C-B1E1-1F9660D8F607}"/>
              </a:ext>
            </a:extLst>
          </p:cNvPr>
          <p:cNvSpPr txBox="1"/>
          <p:nvPr/>
        </p:nvSpPr>
        <p:spPr>
          <a:xfrm>
            <a:off x="7811960" y="1585358"/>
            <a:ext cx="902811" cy="307777"/>
          </a:xfrm>
          <a:prstGeom prst="rect">
            <a:avLst/>
          </a:prstGeom>
          <a:noFill/>
        </p:spPr>
        <p:txBody>
          <a:bodyPr wrap="none" rtlCol="0">
            <a:spAutoFit/>
          </a:bodyPr>
          <a:lstStyle/>
          <a:p>
            <a:r>
              <a:rPr lang="en-US">
                <a:solidFill>
                  <a:schemeClr val="bg2"/>
                </a:solidFill>
              </a:rPr>
              <a:t>NGINX 1</a:t>
            </a:r>
          </a:p>
        </p:txBody>
      </p:sp>
      <p:sp>
        <p:nvSpPr>
          <p:cNvPr id="74" name="TextBox 73">
            <a:extLst>
              <a:ext uri="{FF2B5EF4-FFF2-40B4-BE49-F238E27FC236}">
                <a16:creationId xmlns:a16="http://schemas.microsoft.com/office/drawing/2014/main" id="{9C44BFD2-AC6E-0241-B019-97550B8FB3D9}"/>
              </a:ext>
            </a:extLst>
          </p:cNvPr>
          <p:cNvSpPr txBox="1"/>
          <p:nvPr/>
        </p:nvSpPr>
        <p:spPr>
          <a:xfrm>
            <a:off x="7837541" y="2858040"/>
            <a:ext cx="902811" cy="307777"/>
          </a:xfrm>
          <a:prstGeom prst="rect">
            <a:avLst/>
          </a:prstGeom>
          <a:noFill/>
        </p:spPr>
        <p:txBody>
          <a:bodyPr wrap="none" rtlCol="0">
            <a:spAutoFit/>
          </a:bodyPr>
          <a:lstStyle/>
          <a:p>
            <a:r>
              <a:rPr lang="en-US">
                <a:solidFill>
                  <a:schemeClr val="bg2"/>
                </a:solidFill>
              </a:rPr>
              <a:t>NGINX 2</a:t>
            </a:r>
          </a:p>
        </p:txBody>
      </p:sp>
      <p:sp>
        <p:nvSpPr>
          <p:cNvPr id="11" name="Freeform 10">
            <a:extLst>
              <a:ext uri="{FF2B5EF4-FFF2-40B4-BE49-F238E27FC236}">
                <a16:creationId xmlns:a16="http://schemas.microsoft.com/office/drawing/2014/main" id="{E817E76F-CC6D-284D-8A53-7E928C480D86}"/>
              </a:ext>
            </a:extLst>
          </p:cNvPr>
          <p:cNvSpPr/>
          <p:nvPr/>
        </p:nvSpPr>
        <p:spPr>
          <a:xfrm>
            <a:off x="1286933" y="1218260"/>
            <a:ext cx="4563534" cy="737540"/>
          </a:xfrm>
          <a:custGeom>
            <a:avLst/>
            <a:gdLst>
              <a:gd name="connsiteX0" fmla="*/ 0 w 4563534"/>
              <a:gd name="connsiteY0" fmla="*/ 737540 h 737540"/>
              <a:gd name="connsiteX1" fmla="*/ 4563534 w 4563534"/>
              <a:gd name="connsiteY1" fmla="*/ 322673 h 737540"/>
            </a:gdLst>
            <a:ahLst/>
            <a:cxnLst>
              <a:cxn ang="0">
                <a:pos x="connsiteX0" y="connsiteY0"/>
              </a:cxn>
              <a:cxn ang="0">
                <a:pos x="connsiteX1" y="connsiteY1"/>
              </a:cxn>
            </a:cxnLst>
            <a:rect l="l" t="t" r="r" b="b"/>
            <a:pathLst>
              <a:path w="4563534" h="737540">
                <a:moveTo>
                  <a:pt x="0" y="737540"/>
                </a:moveTo>
                <a:cubicBezTo>
                  <a:pt x="2128661" y="184384"/>
                  <a:pt x="4257323" y="-368771"/>
                  <a:pt x="4563534" y="322673"/>
                </a:cubicBezTo>
              </a:path>
            </a:pathLst>
          </a:custGeom>
          <a:noFill/>
          <a:ln w="44450">
            <a:solidFill>
              <a:schemeClr val="accent2"/>
            </a:solidFill>
            <a:prstDash val="dash"/>
            <a:tailEnd type="triangle"/>
            <a:extLst>
              <a:ext uri="{C807C97D-BFC1-408E-A445-0C87EB9F89A2}">
                <ask:lineSketchStyleProps xmlns:ask="http://schemas.microsoft.com/office/drawing/2018/sketchyshapes" sd="1219033472">
                  <a:custGeom>
                    <a:avLst/>
                    <a:gdLst>
                      <a:gd name="connsiteX0" fmla="*/ 0 w 4563534"/>
                      <a:gd name="connsiteY0" fmla="*/ 737540 h 737540"/>
                      <a:gd name="connsiteX1" fmla="*/ 4563534 w 4563534"/>
                      <a:gd name="connsiteY1" fmla="*/ 322673 h 737540"/>
                    </a:gdLst>
                    <a:ahLst/>
                    <a:cxnLst>
                      <a:cxn ang="0">
                        <a:pos x="connsiteX0" y="connsiteY0"/>
                      </a:cxn>
                      <a:cxn ang="0">
                        <a:pos x="connsiteX1" y="connsiteY1"/>
                      </a:cxn>
                    </a:cxnLst>
                    <a:rect l="l" t="t" r="r" b="b"/>
                    <a:pathLst>
                      <a:path w="4563534" h="737540" extrusionOk="0">
                        <a:moveTo>
                          <a:pt x="0" y="737540"/>
                        </a:moveTo>
                        <a:cubicBezTo>
                          <a:pt x="2105912" y="170352"/>
                          <a:pt x="4169993" y="-335995"/>
                          <a:pt x="4563534" y="322673"/>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1EB94F11-9966-FE4E-AB91-E925EDC9BBE8}"/>
              </a:ext>
            </a:extLst>
          </p:cNvPr>
          <p:cNvSpPr/>
          <p:nvPr/>
        </p:nvSpPr>
        <p:spPr>
          <a:xfrm>
            <a:off x="2192867" y="4097867"/>
            <a:ext cx="3522133" cy="406430"/>
          </a:xfrm>
          <a:custGeom>
            <a:avLst/>
            <a:gdLst>
              <a:gd name="connsiteX0" fmla="*/ 0 w 3522133"/>
              <a:gd name="connsiteY0" fmla="*/ 0 h 406430"/>
              <a:gd name="connsiteX1" fmla="*/ 1862666 w 3522133"/>
              <a:gd name="connsiteY1" fmla="*/ 406400 h 406430"/>
              <a:gd name="connsiteX2" fmla="*/ 3522133 w 3522133"/>
              <a:gd name="connsiteY2" fmla="*/ 16933 h 406430"/>
            </a:gdLst>
            <a:ahLst/>
            <a:cxnLst>
              <a:cxn ang="0">
                <a:pos x="connsiteX0" y="connsiteY0"/>
              </a:cxn>
              <a:cxn ang="0">
                <a:pos x="connsiteX1" y="connsiteY1"/>
              </a:cxn>
              <a:cxn ang="0">
                <a:pos x="connsiteX2" y="connsiteY2"/>
              </a:cxn>
            </a:cxnLst>
            <a:rect l="l" t="t" r="r" b="b"/>
            <a:pathLst>
              <a:path w="3522133" h="406430">
                <a:moveTo>
                  <a:pt x="0" y="0"/>
                </a:moveTo>
                <a:cubicBezTo>
                  <a:pt x="637822" y="201789"/>
                  <a:pt x="1275644" y="403578"/>
                  <a:pt x="1862666" y="406400"/>
                </a:cubicBezTo>
                <a:cubicBezTo>
                  <a:pt x="2449688" y="409222"/>
                  <a:pt x="2985910" y="213077"/>
                  <a:pt x="3522133" y="16933"/>
                </a:cubicBezTo>
              </a:path>
            </a:pathLst>
          </a:custGeom>
          <a:noFill/>
          <a:ln w="44450">
            <a:solidFill>
              <a:schemeClr val="accent2"/>
            </a:solidFill>
            <a:prstDash val="dash"/>
            <a:tailEnd type="triangle"/>
            <a:extLst>
              <a:ext uri="{C807C97D-BFC1-408E-A445-0C87EB9F89A2}">
                <ask:lineSketchStyleProps xmlns:ask="http://schemas.microsoft.com/office/drawing/2018/sketchyshapes" sd="3154574476">
                  <a:custGeom>
                    <a:avLst/>
                    <a:gdLst>
                      <a:gd name="connsiteX0" fmla="*/ 0 w 3522133"/>
                      <a:gd name="connsiteY0" fmla="*/ 0 h 406430"/>
                      <a:gd name="connsiteX1" fmla="*/ 1862666 w 3522133"/>
                      <a:gd name="connsiteY1" fmla="*/ 406400 h 406430"/>
                      <a:gd name="connsiteX2" fmla="*/ 3522133 w 3522133"/>
                      <a:gd name="connsiteY2" fmla="*/ 16933 h 406430"/>
                    </a:gdLst>
                    <a:ahLst/>
                    <a:cxnLst>
                      <a:cxn ang="0">
                        <a:pos x="connsiteX0" y="connsiteY0"/>
                      </a:cxn>
                      <a:cxn ang="0">
                        <a:pos x="connsiteX1" y="connsiteY1"/>
                      </a:cxn>
                      <a:cxn ang="0">
                        <a:pos x="connsiteX2" y="connsiteY2"/>
                      </a:cxn>
                    </a:cxnLst>
                    <a:rect l="l" t="t" r="r" b="b"/>
                    <a:pathLst>
                      <a:path w="3522133" h="406430" extrusionOk="0">
                        <a:moveTo>
                          <a:pt x="0" y="0"/>
                        </a:moveTo>
                        <a:cubicBezTo>
                          <a:pt x="762182" y="194848"/>
                          <a:pt x="1422702" y="464870"/>
                          <a:pt x="1862666" y="406400"/>
                        </a:cubicBezTo>
                        <a:cubicBezTo>
                          <a:pt x="2387187" y="390411"/>
                          <a:pt x="3145097" y="242531"/>
                          <a:pt x="3522133" y="16933"/>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D4CBF0F2-77C3-8B4E-85F2-384D3752D4AB}"/>
              </a:ext>
            </a:extLst>
          </p:cNvPr>
          <p:cNvSpPr/>
          <p:nvPr/>
        </p:nvSpPr>
        <p:spPr>
          <a:xfrm>
            <a:off x="5740400" y="2256638"/>
            <a:ext cx="2226733" cy="1621095"/>
          </a:xfrm>
          <a:custGeom>
            <a:avLst/>
            <a:gdLst>
              <a:gd name="connsiteX0" fmla="*/ 0 w 2226733"/>
              <a:gd name="connsiteY0" fmla="*/ 1621095 h 1621095"/>
              <a:gd name="connsiteX1" fmla="*/ 787400 w 2226733"/>
              <a:gd name="connsiteY1" fmla="*/ 173295 h 1621095"/>
              <a:gd name="connsiteX2" fmla="*/ 2226733 w 2226733"/>
              <a:gd name="connsiteY2" fmla="*/ 29362 h 1621095"/>
            </a:gdLst>
            <a:ahLst/>
            <a:cxnLst>
              <a:cxn ang="0">
                <a:pos x="connsiteX0" y="connsiteY0"/>
              </a:cxn>
              <a:cxn ang="0">
                <a:pos x="connsiteX1" y="connsiteY1"/>
              </a:cxn>
              <a:cxn ang="0">
                <a:pos x="connsiteX2" y="connsiteY2"/>
              </a:cxn>
            </a:cxnLst>
            <a:rect l="l" t="t" r="r" b="b"/>
            <a:pathLst>
              <a:path w="2226733" h="1621095">
                <a:moveTo>
                  <a:pt x="0" y="1621095"/>
                </a:moveTo>
                <a:cubicBezTo>
                  <a:pt x="208139" y="1029839"/>
                  <a:pt x="416278" y="438584"/>
                  <a:pt x="787400" y="173295"/>
                </a:cubicBezTo>
                <a:cubicBezTo>
                  <a:pt x="1158522" y="-91994"/>
                  <a:pt x="1991078" y="25129"/>
                  <a:pt x="2226733" y="29362"/>
                </a:cubicBezTo>
              </a:path>
            </a:pathLst>
          </a:custGeom>
          <a:noFill/>
          <a:ln w="44450">
            <a:solidFill>
              <a:schemeClr val="accent2"/>
            </a:solidFill>
            <a:prstDash val="dash"/>
            <a:tailEnd type="triangle"/>
            <a:extLst>
              <a:ext uri="{C807C97D-BFC1-408E-A445-0C87EB9F89A2}">
                <ask:lineSketchStyleProps xmlns:ask="http://schemas.microsoft.com/office/drawing/2018/sketchyshapes" sd="4083241761">
                  <a:custGeom>
                    <a:avLst/>
                    <a:gdLst>
                      <a:gd name="connsiteX0" fmla="*/ 0 w 2226733"/>
                      <a:gd name="connsiteY0" fmla="*/ 1621095 h 1621095"/>
                      <a:gd name="connsiteX1" fmla="*/ 787400 w 2226733"/>
                      <a:gd name="connsiteY1" fmla="*/ 173295 h 1621095"/>
                      <a:gd name="connsiteX2" fmla="*/ 2226733 w 2226733"/>
                      <a:gd name="connsiteY2" fmla="*/ 29362 h 1621095"/>
                    </a:gdLst>
                    <a:ahLst/>
                    <a:cxnLst>
                      <a:cxn ang="0">
                        <a:pos x="connsiteX0" y="connsiteY0"/>
                      </a:cxn>
                      <a:cxn ang="0">
                        <a:pos x="connsiteX1" y="connsiteY1"/>
                      </a:cxn>
                      <a:cxn ang="0">
                        <a:pos x="connsiteX2" y="connsiteY2"/>
                      </a:cxn>
                    </a:cxnLst>
                    <a:rect l="l" t="t" r="r" b="b"/>
                    <a:pathLst>
                      <a:path w="2226733" h="1621095" extrusionOk="0">
                        <a:moveTo>
                          <a:pt x="0" y="1621095"/>
                        </a:moveTo>
                        <a:cubicBezTo>
                          <a:pt x="281227" y="1079653"/>
                          <a:pt x="371449" y="508629"/>
                          <a:pt x="787400" y="173295"/>
                        </a:cubicBezTo>
                        <a:cubicBezTo>
                          <a:pt x="1217554" y="-57169"/>
                          <a:pt x="1987703" y="40858"/>
                          <a:pt x="2226733" y="29362"/>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B67FCEC0-EAB2-0743-B61E-4274C1EFC9EE}"/>
              </a:ext>
            </a:extLst>
          </p:cNvPr>
          <p:cNvSpPr/>
          <p:nvPr/>
        </p:nvSpPr>
        <p:spPr>
          <a:xfrm>
            <a:off x="2311400" y="1642533"/>
            <a:ext cx="3615267" cy="2235200"/>
          </a:xfrm>
          <a:custGeom>
            <a:avLst/>
            <a:gdLst>
              <a:gd name="connsiteX0" fmla="*/ 3615267 w 3615267"/>
              <a:gd name="connsiteY0" fmla="*/ 0 h 2235200"/>
              <a:gd name="connsiteX1" fmla="*/ 2396067 w 3615267"/>
              <a:gd name="connsiteY1" fmla="*/ 1363134 h 2235200"/>
              <a:gd name="connsiteX2" fmla="*/ 0 w 3615267"/>
              <a:gd name="connsiteY2" fmla="*/ 2235200 h 2235200"/>
            </a:gdLst>
            <a:ahLst/>
            <a:cxnLst>
              <a:cxn ang="0">
                <a:pos x="connsiteX0" y="connsiteY0"/>
              </a:cxn>
              <a:cxn ang="0">
                <a:pos x="connsiteX1" y="connsiteY1"/>
              </a:cxn>
              <a:cxn ang="0">
                <a:pos x="connsiteX2" y="connsiteY2"/>
              </a:cxn>
            </a:cxnLst>
            <a:rect l="l" t="t" r="r" b="b"/>
            <a:pathLst>
              <a:path w="3615267" h="2235200">
                <a:moveTo>
                  <a:pt x="3615267" y="0"/>
                </a:moveTo>
                <a:cubicBezTo>
                  <a:pt x="3306939" y="495300"/>
                  <a:pt x="2998611" y="990601"/>
                  <a:pt x="2396067" y="1363134"/>
                </a:cubicBezTo>
                <a:cubicBezTo>
                  <a:pt x="1793523" y="1735667"/>
                  <a:pt x="399344" y="2102556"/>
                  <a:pt x="0" y="2235200"/>
                </a:cubicBezTo>
              </a:path>
            </a:pathLst>
          </a:custGeom>
          <a:noFill/>
          <a:ln w="44450">
            <a:solidFill>
              <a:schemeClr val="accent2"/>
            </a:solidFill>
            <a:prstDash val="dash"/>
            <a:tailEnd type="triangle"/>
            <a:extLst>
              <a:ext uri="{C807C97D-BFC1-408E-A445-0C87EB9F89A2}">
                <ask:lineSketchStyleProps xmlns:ask="http://schemas.microsoft.com/office/drawing/2018/sketchyshapes" sd="2666873507">
                  <a:custGeom>
                    <a:avLst/>
                    <a:gdLst>
                      <a:gd name="connsiteX0" fmla="*/ 3615267 w 3615267"/>
                      <a:gd name="connsiteY0" fmla="*/ 0 h 2235200"/>
                      <a:gd name="connsiteX1" fmla="*/ 2396067 w 3615267"/>
                      <a:gd name="connsiteY1" fmla="*/ 1363134 h 2235200"/>
                      <a:gd name="connsiteX2" fmla="*/ 0 w 3615267"/>
                      <a:gd name="connsiteY2" fmla="*/ 2235200 h 2235200"/>
                    </a:gdLst>
                    <a:ahLst/>
                    <a:cxnLst>
                      <a:cxn ang="0">
                        <a:pos x="connsiteX0" y="connsiteY0"/>
                      </a:cxn>
                      <a:cxn ang="0">
                        <a:pos x="connsiteX1" y="connsiteY1"/>
                      </a:cxn>
                      <a:cxn ang="0">
                        <a:pos x="connsiteX2" y="connsiteY2"/>
                      </a:cxn>
                    </a:cxnLst>
                    <a:rect l="l" t="t" r="r" b="b"/>
                    <a:pathLst>
                      <a:path w="3615267" h="2235200" extrusionOk="0">
                        <a:moveTo>
                          <a:pt x="3615267" y="0"/>
                        </a:moveTo>
                        <a:cubicBezTo>
                          <a:pt x="3327530" y="478912"/>
                          <a:pt x="2989474" y="1015940"/>
                          <a:pt x="2396067" y="1363134"/>
                        </a:cubicBezTo>
                        <a:cubicBezTo>
                          <a:pt x="1904439" y="1730668"/>
                          <a:pt x="369214" y="2052383"/>
                          <a:pt x="0" y="223520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BF1FE4BC-FF10-1F4A-9BF0-0E9BBD44BEB6}"/>
              </a:ext>
            </a:extLst>
          </p:cNvPr>
          <p:cNvSpPr/>
          <p:nvPr/>
        </p:nvSpPr>
        <p:spPr>
          <a:xfrm>
            <a:off x="5706533" y="4030133"/>
            <a:ext cx="2514600" cy="322600"/>
          </a:xfrm>
          <a:custGeom>
            <a:avLst/>
            <a:gdLst>
              <a:gd name="connsiteX0" fmla="*/ 0 w 2514600"/>
              <a:gd name="connsiteY0" fmla="*/ 76200 h 322600"/>
              <a:gd name="connsiteX1" fmla="*/ 1363134 w 2514600"/>
              <a:gd name="connsiteY1" fmla="*/ 321734 h 322600"/>
              <a:gd name="connsiteX2" fmla="*/ 2514600 w 2514600"/>
              <a:gd name="connsiteY2" fmla="*/ 0 h 322600"/>
            </a:gdLst>
            <a:ahLst/>
            <a:cxnLst>
              <a:cxn ang="0">
                <a:pos x="connsiteX0" y="connsiteY0"/>
              </a:cxn>
              <a:cxn ang="0">
                <a:pos x="connsiteX1" y="connsiteY1"/>
              </a:cxn>
              <a:cxn ang="0">
                <a:pos x="connsiteX2" y="connsiteY2"/>
              </a:cxn>
            </a:cxnLst>
            <a:rect l="l" t="t" r="r" b="b"/>
            <a:pathLst>
              <a:path w="2514600" h="322600">
                <a:moveTo>
                  <a:pt x="0" y="76200"/>
                </a:moveTo>
                <a:cubicBezTo>
                  <a:pt x="472017" y="205317"/>
                  <a:pt x="944034" y="334434"/>
                  <a:pt x="1363134" y="321734"/>
                </a:cubicBezTo>
                <a:cubicBezTo>
                  <a:pt x="1782234" y="309034"/>
                  <a:pt x="2148417" y="154517"/>
                  <a:pt x="2514600" y="0"/>
                </a:cubicBezTo>
              </a:path>
            </a:pathLst>
          </a:custGeom>
          <a:noFill/>
          <a:ln w="44450">
            <a:solidFill>
              <a:schemeClr val="accent2"/>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301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upRight)">
                                      <p:cBhvr>
                                        <p:cTn id="7" dur="2000"/>
                                        <p:tgtEl>
                                          <p:spTgt spid="11"/>
                                        </p:tgtEl>
                                      </p:cBhvr>
                                    </p:animEffect>
                                  </p:childTnLst>
                                </p:cTn>
                              </p:par>
                            </p:childTnLst>
                          </p:cTn>
                        </p:par>
                        <p:par>
                          <p:cTn id="8" fill="hold">
                            <p:stCondLst>
                              <p:cond delay="2000"/>
                            </p:stCondLst>
                            <p:childTnLst>
                              <p:par>
                                <p:cTn id="9" presetID="18" presetClass="entr" presetSubtype="12"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trips(downLeft)">
                                      <p:cBhvr>
                                        <p:cTn id="11" dur="2000"/>
                                        <p:tgtEl>
                                          <p:spTgt spid="17"/>
                                        </p:tgtEl>
                                      </p:cBhvr>
                                    </p:animEffect>
                                  </p:childTnLst>
                                </p:cTn>
                              </p:par>
                            </p:childTnLst>
                          </p:cTn>
                        </p:par>
                        <p:par>
                          <p:cTn id="12" fill="hold">
                            <p:stCondLst>
                              <p:cond delay="4000"/>
                            </p:stCondLst>
                            <p:childTnLst>
                              <p:par>
                                <p:cTn id="13" presetID="18" presetClass="entr" presetSubtype="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strips(downRight)">
                                      <p:cBhvr>
                                        <p:cTn id="15" dur="2000"/>
                                        <p:tgtEl>
                                          <p:spTgt spid="13"/>
                                        </p:tgtEl>
                                      </p:cBhvr>
                                    </p:animEffect>
                                  </p:childTnLst>
                                </p:cTn>
                              </p:par>
                            </p:childTnLst>
                          </p:cTn>
                        </p:par>
                        <p:par>
                          <p:cTn id="16" fill="hold">
                            <p:stCondLst>
                              <p:cond delay="6000"/>
                            </p:stCondLst>
                            <p:childTnLst>
                              <p:par>
                                <p:cTn id="17" presetID="18" presetClass="entr" presetSubtype="3"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trips(upRight)">
                                      <p:cBhvr>
                                        <p:cTn id="19" dur="2000"/>
                                        <p:tgtEl>
                                          <p:spTgt spid="16"/>
                                        </p:tgtEl>
                                      </p:cBhvr>
                                    </p:animEffect>
                                  </p:childTnLst>
                                  <p:subTnLst>
                                    <p:set>
                                      <p:cBhvr override="childStyle">
                                        <p:cTn dur="1" fill="hold" display="0" masterRel="sameClick" afterEffect="1">
                                          <p:stCondLst>
                                            <p:cond evt="end" delay="0">
                                              <p:tn val="17"/>
                                            </p:cond>
                                          </p:stCondLst>
                                        </p:cTn>
                                        <p:tgtEl>
                                          <p:spTgt spid="16"/>
                                        </p:tgtEl>
                                        <p:attrNameLst>
                                          <p:attrName>style.visibility</p:attrName>
                                        </p:attrNameLst>
                                      </p:cBhvr>
                                      <p:to>
                                        <p:strVal val="hidden"/>
                                      </p:to>
                                    </p:set>
                                  </p:subTnLst>
                                </p:cTn>
                              </p:par>
                            </p:childTnLst>
                          </p:cTn>
                        </p:par>
                        <p:par>
                          <p:cTn id="20" fill="hold">
                            <p:stCondLst>
                              <p:cond delay="8000"/>
                            </p:stCondLst>
                            <p:childTnLst>
                              <p:par>
                                <p:cTn id="21" presetID="18" presetClass="entr" presetSubtype="3"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strips(upRight)">
                                      <p:cBhvr>
                                        <p:cTn id="2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6" grpId="0" animBg="1"/>
      <p:bldP spid="17"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0"/>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27</a:t>
            </a:fld>
            <a:endParaRPr sz="1250">
              <a:latin typeface="Calibri"/>
              <a:ea typeface="Calibri"/>
              <a:cs typeface="Calibri"/>
              <a:sym typeface="Calibri"/>
            </a:endParaRPr>
          </a:p>
        </p:txBody>
      </p:sp>
      <p:sp>
        <p:nvSpPr>
          <p:cNvPr id="321" name="Google Shape;321;p40"/>
          <p:cNvSpPr txBox="1">
            <a:spLocks noGrp="1"/>
          </p:cNvSpPr>
          <p:nvPr>
            <p:ph type="title"/>
          </p:nvPr>
        </p:nvSpPr>
        <p:spPr>
          <a:xfrm>
            <a:off x="439232" y="33468"/>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a:solidFill>
                  <a:srgbClr val="0D2C6C"/>
                </a:solidFill>
                <a:latin typeface="Arial"/>
                <a:ea typeface="Arial"/>
                <a:cs typeface="Arial"/>
                <a:sym typeface="Arial"/>
              </a:rPr>
              <a:t>SCrAMbLE</a:t>
            </a:r>
            <a:endParaRPr/>
          </a:p>
        </p:txBody>
      </p:sp>
      <p:sp>
        <p:nvSpPr>
          <p:cNvPr id="322" name="Google Shape;322;p40"/>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323" name="Google Shape;323;p40"/>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
        <p:nvSpPr>
          <p:cNvPr id="324" name="Google Shape;324;p40"/>
          <p:cNvSpPr/>
          <p:nvPr/>
        </p:nvSpPr>
        <p:spPr>
          <a:xfrm>
            <a:off x="457200" y="711916"/>
            <a:ext cx="4402832" cy="39241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endParaRPr sz="2800">
              <a:solidFill>
                <a:schemeClr val="dk1"/>
              </a:solidFill>
              <a:latin typeface="Arial"/>
              <a:ea typeface="Arial"/>
              <a:cs typeface="Arial"/>
              <a:sym typeface="Arial"/>
            </a:endParaRPr>
          </a:p>
        </p:txBody>
      </p:sp>
      <p:sp>
        <p:nvSpPr>
          <p:cNvPr id="325" name="Google Shape;325;p40"/>
          <p:cNvSpPr/>
          <p:nvPr/>
        </p:nvSpPr>
        <p:spPr>
          <a:xfrm>
            <a:off x="2544181" y="408781"/>
            <a:ext cx="4057921" cy="830997"/>
          </a:xfrm>
          <a:prstGeom prst="rect">
            <a:avLst/>
          </a:prstGeom>
          <a:noFill/>
          <a:ln>
            <a:noFill/>
          </a:ln>
        </p:spPr>
        <p:txBody>
          <a:bodyPr spcFirstLastPara="1" wrap="square" lIns="91425" tIns="45700" rIns="91425" bIns="45700" anchor="t" anchorCtr="0">
            <a:noAutofit/>
          </a:bodyPr>
          <a:lstStyle/>
          <a:p>
            <a:pPr marL="12700"/>
            <a:r>
              <a:rPr lang="en" sz="6600">
                <a:solidFill>
                  <a:schemeClr val="dk1"/>
                </a:solidFill>
                <a:latin typeface="Calibri"/>
                <a:ea typeface="Verdana"/>
                <a:cs typeface="Calibri"/>
              </a:rPr>
              <a:t>DEMO —</a:t>
            </a:r>
            <a:r>
              <a:rPr lang="en" sz="6600" i="1">
                <a:solidFill>
                  <a:schemeClr val="dk1"/>
                </a:solidFill>
                <a:latin typeface="Verdana"/>
                <a:ea typeface="Verdana"/>
                <a:cs typeface="Verdana"/>
              </a:rPr>
              <a:t>&gt;</a:t>
            </a:r>
            <a:endParaRPr lang="en-US" sz="6600">
              <a:solidFill>
                <a:schemeClr val="dk1"/>
              </a:solidFill>
              <a:ea typeface="Verdana"/>
            </a:endParaRPr>
          </a:p>
        </p:txBody>
      </p:sp>
      <p:sp>
        <p:nvSpPr>
          <p:cNvPr id="2" name="Rectangle 1">
            <a:extLst>
              <a:ext uri="{FF2B5EF4-FFF2-40B4-BE49-F238E27FC236}">
                <a16:creationId xmlns:a16="http://schemas.microsoft.com/office/drawing/2014/main" id="{5FD70896-0DD7-49A2-85BB-C1E4E9F2EDB9}"/>
              </a:ext>
            </a:extLst>
          </p:cNvPr>
          <p:cNvSpPr/>
          <p:nvPr/>
        </p:nvSpPr>
        <p:spPr>
          <a:xfrm>
            <a:off x="1717288" y="1487293"/>
            <a:ext cx="5708030" cy="3219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AFCCC919-23A7-4776-A442-E7219B15562E}"/>
              </a:ext>
            </a:extLst>
          </p:cNvPr>
          <p:cNvSpPr/>
          <p:nvPr/>
        </p:nvSpPr>
        <p:spPr>
          <a:xfrm>
            <a:off x="1780013" y="1550020"/>
            <a:ext cx="2794774" cy="30944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a:cs typeface="Arial"/>
              </a:rPr>
              <a:t>Parent </a:t>
            </a:r>
            <a:r>
              <a:rPr lang="en-GB">
                <a:ea typeface="+mn-lt"/>
                <a:cs typeface="+mn-lt"/>
              </a:rPr>
              <a:t>MANO</a:t>
            </a:r>
            <a:endParaRPr lang="en-GB">
              <a:cs typeface="Arial"/>
            </a:endParaRPr>
          </a:p>
        </p:txBody>
      </p:sp>
      <p:sp>
        <p:nvSpPr>
          <p:cNvPr id="6" name="Rectangle 5">
            <a:extLst>
              <a:ext uri="{FF2B5EF4-FFF2-40B4-BE49-F238E27FC236}">
                <a16:creationId xmlns:a16="http://schemas.microsoft.com/office/drawing/2014/main" id="{CDB11ED8-47BA-4A86-A211-C707E2064A98}"/>
              </a:ext>
            </a:extLst>
          </p:cNvPr>
          <p:cNvSpPr/>
          <p:nvPr/>
        </p:nvSpPr>
        <p:spPr>
          <a:xfrm>
            <a:off x="4634029" y="1553504"/>
            <a:ext cx="2725079" cy="15054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a:cs typeface="Arial"/>
              </a:rPr>
              <a:t>Child MANO1</a:t>
            </a:r>
            <a:endParaRPr lang="en-GB"/>
          </a:p>
        </p:txBody>
      </p:sp>
      <p:sp>
        <p:nvSpPr>
          <p:cNvPr id="7" name="Rectangle 6">
            <a:extLst>
              <a:ext uri="{FF2B5EF4-FFF2-40B4-BE49-F238E27FC236}">
                <a16:creationId xmlns:a16="http://schemas.microsoft.com/office/drawing/2014/main" id="{8B877CC8-5D9A-4BE0-AAB6-4E1A1F97B6E0}"/>
              </a:ext>
            </a:extLst>
          </p:cNvPr>
          <p:cNvSpPr/>
          <p:nvPr/>
        </p:nvSpPr>
        <p:spPr>
          <a:xfrm>
            <a:off x="4637513" y="3118160"/>
            <a:ext cx="2725079" cy="15263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a:cs typeface="Arial"/>
              </a:rPr>
              <a:t>Child MANO2</a:t>
            </a:r>
            <a:endParaRPr lang="en-GB"/>
          </a:p>
        </p:txBody>
      </p:sp>
      <p:pic>
        <p:nvPicPr>
          <p:cNvPr id="13" name="Picture 14">
            <a:extLst>
              <a:ext uri="{FF2B5EF4-FFF2-40B4-BE49-F238E27FC236}">
                <a16:creationId xmlns:a16="http://schemas.microsoft.com/office/drawing/2014/main" id="{11815B60-CB05-4B66-BD47-DC13010DA304}"/>
              </a:ext>
            </a:extLst>
          </p:cNvPr>
          <p:cNvPicPr>
            <a:picLocks noChangeAspect="1"/>
          </p:cNvPicPr>
          <p:nvPr/>
        </p:nvPicPr>
        <p:blipFill>
          <a:blip r:embed="rId3"/>
          <a:stretch>
            <a:fillRect/>
          </a:stretch>
        </p:blipFill>
        <p:spPr>
          <a:xfrm>
            <a:off x="2569780" y="4011668"/>
            <a:ext cx="1212632" cy="542597"/>
          </a:xfrm>
          <a:prstGeom prst="rect">
            <a:avLst/>
          </a:prstGeom>
        </p:spPr>
      </p:pic>
      <p:pic>
        <p:nvPicPr>
          <p:cNvPr id="24" name="Picture 14">
            <a:extLst>
              <a:ext uri="{FF2B5EF4-FFF2-40B4-BE49-F238E27FC236}">
                <a16:creationId xmlns:a16="http://schemas.microsoft.com/office/drawing/2014/main" id="{AF52431E-CEFF-4CB9-9A38-ACE477664134}"/>
              </a:ext>
            </a:extLst>
          </p:cNvPr>
          <p:cNvPicPr>
            <a:picLocks noChangeAspect="1"/>
          </p:cNvPicPr>
          <p:nvPr/>
        </p:nvPicPr>
        <p:blipFill>
          <a:blip r:embed="rId3"/>
          <a:stretch>
            <a:fillRect/>
          </a:stretch>
        </p:blipFill>
        <p:spPr>
          <a:xfrm>
            <a:off x="5519244" y="2573063"/>
            <a:ext cx="956443" cy="430925"/>
          </a:xfrm>
          <a:prstGeom prst="rect">
            <a:avLst/>
          </a:prstGeom>
        </p:spPr>
      </p:pic>
      <p:pic>
        <p:nvPicPr>
          <p:cNvPr id="17" name="Picture 18" descr="A close up of a logo&#10;&#10;Description generated with very high confidence">
            <a:extLst>
              <a:ext uri="{FF2B5EF4-FFF2-40B4-BE49-F238E27FC236}">
                <a16:creationId xmlns:a16="http://schemas.microsoft.com/office/drawing/2014/main" id="{A278E9F9-0F63-4E5D-8285-B0939A4FAB0D}"/>
              </a:ext>
            </a:extLst>
          </p:cNvPr>
          <p:cNvPicPr>
            <a:picLocks noChangeAspect="1"/>
          </p:cNvPicPr>
          <p:nvPr/>
        </p:nvPicPr>
        <p:blipFill>
          <a:blip r:embed="rId4"/>
          <a:stretch>
            <a:fillRect/>
          </a:stretch>
        </p:blipFill>
        <p:spPr>
          <a:xfrm>
            <a:off x="5562600" y="4221215"/>
            <a:ext cx="882870" cy="3928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sldNum" idx="12"/>
          </p:nvPr>
        </p:nvSpPr>
        <p:spPr>
          <a:xfrm>
            <a:off x="8388424" y="4836188"/>
            <a:ext cx="586500" cy="273900"/>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
              <a:pPr/>
              <a:t>28</a:t>
            </a:fld>
            <a:endParaRPr/>
          </a:p>
        </p:txBody>
      </p:sp>
      <p:sp>
        <p:nvSpPr>
          <p:cNvPr id="402" name="Google Shape;402;p48"/>
          <p:cNvSpPr txBox="1">
            <a:spLocks noGrp="1"/>
          </p:cNvSpPr>
          <p:nvPr>
            <p:ph type="ftr" idx="11"/>
          </p:nvPr>
        </p:nvSpPr>
        <p:spPr>
          <a:xfrm>
            <a:off x="1763688" y="4836188"/>
            <a:ext cx="6192600" cy="273900"/>
          </a:xfrm>
          <a:prstGeom prst="rect">
            <a:avLst/>
          </a:prstGeom>
          <a:noFill/>
          <a:ln>
            <a:noFill/>
          </a:ln>
        </p:spPr>
        <p:txBody>
          <a:bodyPr spcFirstLastPara="1" vert="horz" wrap="square" lIns="91425" tIns="45700" rIns="91425" bIns="45700" rtlCol="0" anchor="ctr" anchorCtr="0">
            <a:noAutofit/>
          </a:bodyPr>
          <a:lstStyle/>
          <a:p>
            <a:endParaRPr sz="1250">
              <a:latin typeface="Calibri"/>
              <a:ea typeface="Calibri"/>
              <a:cs typeface="Calibri"/>
              <a:sym typeface="Calibri"/>
            </a:endParaRPr>
          </a:p>
        </p:txBody>
      </p:sp>
      <p:sp>
        <p:nvSpPr>
          <p:cNvPr id="403" name="Google Shape;403;p48"/>
          <p:cNvSpPr txBox="1">
            <a:spLocks noGrp="1"/>
          </p:cNvSpPr>
          <p:nvPr>
            <p:ph type="dt" idx="10"/>
          </p:nvPr>
        </p:nvSpPr>
        <p:spPr>
          <a:xfrm>
            <a:off x="457200" y="4836188"/>
            <a:ext cx="1090500" cy="273900"/>
          </a:xfrm>
          <a:prstGeom prst="rect">
            <a:avLst/>
          </a:prstGeom>
          <a:noFill/>
          <a:ln>
            <a:noFill/>
          </a:ln>
        </p:spPr>
        <p:txBody>
          <a:bodyPr spcFirstLastPara="1" vert="horz" wrap="square" lIns="91425" tIns="45700" rIns="91425" bIns="45700" rtlCol="0" anchor="ctr" anchorCtr="0">
            <a:noAutofit/>
          </a:bodyPr>
          <a:lstStyle/>
          <a:p>
            <a:endParaRPr sz="1250">
              <a:latin typeface="Calibri"/>
              <a:ea typeface="Calibri"/>
              <a:cs typeface="Calibri"/>
              <a:sym typeface="Calibri"/>
            </a:endParaRPr>
          </a:p>
        </p:txBody>
      </p:sp>
      <p:sp>
        <p:nvSpPr>
          <p:cNvPr id="404" name="Google Shape;404;p48"/>
          <p:cNvSpPr>
            <a:spLocks noChangeAspect="1"/>
          </p:cNvSpPr>
          <p:nvPr/>
        </p:nvSpPr>
        <p:spPr>
          <a:xfrm>
            <a:off x="457206" y="988498"/>
            <a:ext cx="4961452" cy="355070"/>
          </a:xfrm>
          <a:prstGeom prst="rect">
            <a:avLst/>
          </a:prstGeom>
          <a:noFill/>
          <a:ln>
            <a:noFill/>
          </a:ln>
        </p:spPr>
        <p:txBody>
          <a:bodyPr spcFirstLastPara="1" wrap="square" lIns="91425" tIns="45700" rIns="91425" bIns="45700" anchor="t" anchorCtr="0">
            <a:noAutofit/>
          </a:bodyPr>
          <a:lstStyle/>
          <a:p>
            <a:pPr marL="12700"/>
            <a:endParaRPr sz="2800">
              <a:solidFill>
                <a:schemeClr val="dk1"/>
              </a:solidFill>
            </a:endParaRPr>
          </a:p>
        </p:txBody>
      </p:sp>
      <p:sp>
        <p:nvSpPr>
          <p:cNvPr id="41" name="Rounded Rectangle 40">
            <a:extLst>
              <a:ext uri="{FF2B5EF4-FFF2-40B4-BE49-F238E27FC236}">
                <a16:creationId xmlns:a16="http://schemas.microsoft.com/office/drawing/2014/main" id="{6C2207E2-9FA0-854C-9C4A-DE962760B0BD}"/>
              </a:ext>
            </a:extLst>
          </p:cNvPr>
          <p:cNvSpPr>
            <a:spLocks noChangeAspect="1"/>
          </p:cNvSpPr>
          <p:nvPr/>
        </p:nvSpPr>
        <p:spPr>
          <a:xfrm>
            <a:off x="3470991" y="1028804"/>
            <a:ext cx="1894181"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1</a:t>
            </a:r>
          </a:p>
        </p:txBody>
      </p:sp>
      <p:sp>
        <p:nvSpPr>
          <p:cNvPr id="43" name="Rounded Rectangle 42">
            <a:extLst>
              <a:ext uri="{FF2B5EF4-FFF2-40B4-BE49-F238E27FC236}">
                <a16:creationId xmlns:a16="http://schemas.microsoft.com/office/drawing/2014/main" id="{14CBBAA0-8EE8-7D4C-A1AF-E183774D5F46}"/>
              </a:ext>
            </a:extLst>
          </p:cNvPr>
          <p:cNvSpPr>
            <a:spLocks noChangeAspect="1"/>
          </p:cNvSpPr>
          <p:nvPr/>
        </p:nvSpPr>
        <p:spPr>
          <a:xfrm>
            <a:off x="5291790" y="2494513"/>
            <a:ext cx="1882057"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3</a:t>
            </a:r>
          </a:p>
        </p:txBody>
      </p:sp>
      <p:pic>
        <p:nvPicPr>
          <p:cNvPr id="44" name="Picture 43">
            <a:extLst>
              <a:ext uri="{FF2B5EF4-FFF2-40B4-BE49-F238E27FC236}">
                <a16:creationId xmlns:a16="http://schemas.microsoft.com/office/drawing/2014/main" id="{23C5D625-F38F-AE4D-BBED-3E8620D74E80}"/>
              </a:ext>
            </a:extLst>
          </p:cNvPr>
          <p:cNvPicPr>
            <a:picLocks noChangeAspect="1"/>
          </p:cNvPicPr>
          <p:nvPr/>
        </p:nvPicPr>
        <p:blipFill>
          <a:blip r:embed="rId3"/>
          <a:srcRect/>
          <a:stretch/>
        </p:blipFill>
        <p:spPr>
          <a:xfrm>
            <a:off x="5982362" y="2525404"/>
            <a:ext cx="632315" cy="280025"/>
          </a:xfrm>
          <a:prstGeom prst="rect">
            <a:avLst/>
          </a:prstGeom>
        </p:spPr>
      </p:pic>
      <p:sp>
        <p:nvSpPr>
          <p:cNvPr id="46" name="Rounded Rectangle 45">
            <a:extLst>
              <a:ext uri="{FF2B5EF4-FFF2-40B4-BE49-F238E27FC236}">
                <a16:creationId xmlns:a16="http://schemas.microsoft.com/office/drawing/2014/main" id="{3548E651-74C0-3841-8493-741DF1B3CBA3}"/>
              </a:ext>
            </a:extLst>
          </p:cNvPr>
          <p:cNvSpPr>
            <a:spLocks noChangeAspect="1"/>
          </p:cNvSpPr>
          <p:nvPr/>
        </p:nvSpPr>
        <p:spPr>
          <a:xfrm>
            <a:off x="1449906" y="2498680"/>
            <a:ext cx="1894181"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2</a:t>
            </a:r>
          </a:p>
        </p:txBody>
      </p:sp>
      <p:pic>
        <p:nvPicPr>
          <p:cNvPr id="47" name="Picture 46">
            <a:extLst>
              <a:ext uri="{FF2B5EF4-FFF2-40B4-BE49-F238E27FC236}">
                <a16:creationId xmlns:a16="http://schemas.microsoft.com/office/drawing/2014/main" id="{D2BC1698-98C1-C64E-BB8F-F308698A6451}"/>
              </a:ext>
            </a:extLst>
          </p:cNvPr>
          <p:cNvPicPr>
            <a:picLocks noChangeAspect="1"/>
          </p:cNvPicPr>
          <p:nvPr/>
        </p:nvPicPr>
        <p:blipFill>
          <a:blip r:embed="rId4"/>
          <a:srcRect/>
          <a:stretch/>
        </p:blipFill>
        <p:spPr>
          <a:xfrm>
            <a:off x="2136735" y="2512870"/>
            <a:ext cx="617358" cy="276525"/>
          </a:xfrm>
          <a:prstGeom prst="rect">
            <a:avLst/>
          </a:prstGeom>
        </p:spPr>
      </p:pic>
      <p:sp>
        <p:nvSpPr>
          <p:cNvPr id="64" name="Rounded Rectangle 63">
            <a:extLst>
              <a:ext uri="{FF2B5EF4-FFF2-40B4-BE49-F238E27FC236}">
                <a16:creationId xmlns:a16="http://schemas.microsoft.com/office/drawing/2014/main" id="{E444315D-0262-1C4E-B7E7-6A0991CF8964}"/>
              </a:ext>
            </a:extLst>
          </p:cNvPr>
          <p:cNvSpPr>
            <a:spLocks noChangeAspect="1"/>
          </p:cNvSpPr>
          <p:nvPr/>
        </p:nvSpPr>
        <p:spPr>
          <a:xfrm>
            <a:off x="5744726" y="1027276"/>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pic>
        <p:nvPicPr>
          <p:cNvPr id="26" name="Picture 25">
            <a:extLst>
              <a:ext uri="{FF2B5EF4-FFF2-40B4-BE49-F238E27FC236}">
                <a16:creationId xmlns:a16="http://schemas.microsoft.com/office/drawing/2014/main" id="{08E508A7-D9E8-934A-B38E-5B639126BDCF}"/>
              </a:ext>
            </a:extLst>
          </p:cNvPr>
          <p:cNvPicPr>
            <a:picLocks noChangeAspect="1"/>
          </p:cNvPicPr>
          <p:nvPr/>
        </p:nvPicPr>
        <p:blipFill>
          <a:blip r:embed="rId4"/>
          <a:srcRect/>
          <a:stretch/>
        </p:blipFill>
        <p:spPr>
          <a:xfrm>
            <a:off x="4148559" y="1052332"/>
            <a:ext cx="603083" cy="270131"/>
          </a:xfrm>
          <a:prstGeom prst="rect">
            <a:avLst/>
          </a:prstGeom>
        </p:spPr>
      </p:pic>
      <p:cxnSp>
        <p:nvCxnSpPr>
          <p:cNvPr id="34" name="Straight Arrow Connector 33">
            <a:extLst>
              <a:ext uri="{FF2B5EF4-FFF2-40B4-BE49-F238E27FC236}">
                <a16:creationId xmlns:a16="http://schemas.microsoft.com/office/drawing/2014/main" id="{9EC8E865-4E8B-2944-82C7-BD3D845F68DF}"/>
              </a:ext>
            </a:extLst>
          </p:cNvPr>
          <p:cNvCxnSpPr>
            <a:cxnSpLocks noChangeAspect="1"/>
          </p:cNvCxnSpPr>
          <p:nvPr/>
        </p:nvCxnSpPr>
        <p:spPr>
          <a:xfrm flipV="1">
            <a:off x="2846566" y="1635859"/>
            <a:ext cx="929128" cy="86142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Google Shape;411;p49">
            <a:extLst>
              <a:ext uri="{FF2B5EF4-FFF2-40B4-BE49-F238E27FC236}">
                <a16:creationId xmlns:a16="http://schemas.microsoft.com/office/drawing/2014/main" id="{14F6EE18-3404-944E-BDCD-C8F011BEE778}"/>
              </a:ext>
            </a:extLst>
          </p:cNvPr>
          <p:cNvSpPr txBox="1">
            <a:spLocks noGrp="1"/>
          </p:cNvSpPr>
          <p:nvPr>
            <p:ph type="title"/>
          </p:nvPr>
        </p:nvSpPr>
        <p:spPr>
          <a:xfrm>
            <a:off x="395536" y="58117"/>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a:solidFill>
                  <a:srgbClr val="0D2C6C"/>
                </a:solidFill>
                <a:latin typeface="Arial"/>
                <a:ea typeface="Arial"/>
                <a:cs typeface="Arial"/>
                <a:sym typeface="Arial"/>
              </a:rPr>
              <a:t>Demo Scenario</a:t>
            </a:r>
            <a:endParaRPr/>
          </a:p>
        </p:txBody>
      </p:sp>
      <p:sp>
        <p:nvSpPr>
          <p:cNvPr id="36" name="Rounded Rectangle 35">
            <a:extLst>
              <a:ext uri="{FF2B5EF4-FFF2-40B4-BE49-F238E27FC236}">
                <a16:creationId xmlns:a16="http://schemas.microsoft.com/office/drawing/2014/main" id="{30D68EC3-0F72-8841-A290-49B8568633A6}"/>
              </a:ext>
            </a:extLst>
          </p:cNvPr>
          <p:cNvSpPr>
            <a:spLocks noChangeAspect="1"/>
          </p:cNvSpPr>
          <p:nvPr/>
        </p:nvSpPr>
        <p:spPr>
          <a:xfrm>
            <a:off x="1449908" y="3507482"/>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sp>
        <p:nvSpPr>
          <p:cNvPr id="38" name="Rounded Rectangle 37">
            <a:extLst>
              <a:ext uri="{FF2B5EF4-FFF2-40B4-BE49-F238E27FC236}">
                <a16:creationId xmlns:a16="http://schemas.microsoft.com/office/drawing/2014/main" id="{EBB844DB-FBE1-EF4E-9783-7C9019CE7FD0}"/>
              </a:ext>
            </a:extLst>
          </p:cNvPr>
          <p:cNvSpPr>
            <a:spLocks noChangeAspect="1"/>
          </p:cNvSpPr>
          <p:nvPr/>
        </p:nvSpPr>
        <p:spPr>
          <a:xfrm>
            <a:off x="5291789" y="3498641"/>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cxnSp>
        <p:nvCxnSpPr>
          <p:cNvPr id="39" name="Straight Arrow Connector 38">
            <a:extLst>
              <a:ext uri="{FF2B5EF4-FFF2-40B4-BE49-F238E27FC236}">
                <a16:creationId xmlns:a16="http://schemas.microsoft.com/office/drawing/2014/main" id="{892924C9-6861-7E41-A7FC-F4C9389CA5A6}"/>
              </a:ext>
            </a:extLst>
          </p:cNvPr>
          <p:cNvCxnSpPr>
            <a:cxnSpLocks noChangeAspect="1"/>
            <a:stCxn id="43" idx="2"/>
            <a:endCxn id="38" idx="0"/>
          </p:cNvCxnSpPr>
          <p:nvPr/>
        </p:nvCxnSpPr>
        <p:spPr>
          <a:xfrm>
            <a:off x="6232819" y="3098182"/>
            <a:ext cx="6060" cy="40045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FAF6326-3EFE-3141-8EF7-C8D2C8E62D88}"/>
              </a:ext>
            </a:extLst>
          </p:cNvPr>
          <p:cNvCxnSpPr>
            <a:cxnSpLocks noChangeAspect="1"/>
            <a:stCxn id="41" idx="3"/>
            <a:endCxn id="64" idx="1"/>
          </p:cNvCxnSpPr>
          <p:nvPr/>
        </p:nvCxnSpPr>
        <p:spPr>
          <a:xfrm flipV="1">
            <a:off x="5365172" y="1329111"/>
            <a:ext cx="379554" cy="1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3E893F3-0BB4-6945-A5E0-336BF85146D3}"/>
              </a:ext>
            </a:extLst>
          </p:cNvPr>
          <p:cNvCxnSpPr>
            <a:cxnSpLocks noChangeAspect="1"/>
            <a:stCxn id="46" idx="2"/>
          </p:cNvCxnSpPr>
          <p:nvPr/>
        </p:nvCxnSpPr>
        <p:spPr>
          <a:xfrm>
            <a:off x="2396997" y="3102349"/>
            <a:ext cx="0" cy="40647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D09076-DE03-BE49-97AE-5C4289AFA15A}"/>
              </a:ext>
            </a:extLst>
          </p:cNvPr>
          <p:cNvCxnSpPr>
            <a:cxnSpLocks noChangeAspect="1"/>
          </p:cNvCxnSpPr>
          <p:nvPr/>
        </p:nvCxnSpPr>
        <p:spPr>
          <a:xfrm flipH="1" flipV="1">
            <a:off x="5144114" y="1630945"/>
            <a:ext cx="733213" cy="857901"/>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8DFFA8A9-FBA9-C844-9F42-C3B314A248B1}"/>
              </a:ext>
            </a:extLst>
          </p:cNvPr>
          <p:cNvSpPr/>
          <p:nvPr/>
        </p:nvSpPr>
        <p:spPr>
          <a:xfrm>
            <a:off x="473293" y="868134"/>
            <a:ext cx="2485544" cy="442862"/>
          </a:xfrm>
          <a:prstGeom prst="roundRect">
            <a:avLst/>
          </a:prstGeom>
          <a:no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a:p>
        </p:txBody>
      </p:sp>
      <p:sp>
        <p:nvSpPr>
          <p:cNvPr id="55" name="Rounded Rectangle 54">
            <a:extLst>
              <a:ext uri="{FF2B5EF4-FFF2-40B4-BE49-F238E27FC236}">
                <a16:creationId xmlns:a16="http://schemas.microsoft.com/office/drawing/2014/main" id="{1EE77857-122E-AE42-86AB-E42E0A90CB27}"/>
              </a:ext>
            </a:extLst>
          </p:cNvPr>
          <p:cNvSpPr>
            <a:spLocks noChangeAspect="1"/>
          </p:cNvSpPr>
          <p:nvPr/>
        </p:nvSpPr>
        <p:spPr>
          <a:xfrm>
            <a:off x="5844621" y="1391780"/>
            <a:ext cx="776393"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2"/>
                </a:solidFill>
              </a:rPr>
              <a:t>Classifier</a:t>
            </a:r>
          </a:p>
        </p:txBody>
      </p:sp>
      <p:sp>
        <p:nvSpPr>
          <p:cNvPr id="56" name="Rounded Rectangle 55">
            <a:extLst>
              <a:ext uri="{FF2B5EF4-FFF2-40B4-BE49-F238E27FC236}">
                <a16:creationId xmlns:a16="http://schemas.microsoft.com/office/drawing/2014/main" id="{FBF5F5E1-67AB-7742-8A52-230185ADD16B}"/>
              </a:ext>
            </a:extLst>
          </p:cNvPr>
          <p:cNvSpPr>
            <a:spLocks noChangeAspect="1"/>
          </p:cNvSpPr>
          <p:nvPr/>
        </p:nvSpPr>
        <p:spPr>
          <a:xfrm>
            <a:off x="1547700" y="3877379"/>
            <a:ext cx="783951"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2"/>
                </a:solidFill>
              </a:rPr>
              <a:t>Firewall</a:t>
            </a:r>
            <a:endParaRPr lang="en-US" sz="1800" b="1">
              <a:solidFill>
                <a:schemeClr val="bg2"/>
              </a:solidFill>
            </a:endParaRPr>
          </a:p>
        </p:txBody>
      </p:sp>
      <p:sp>
        <p:nvSpPr>
          <p:cNvPr id="57" name="Rounded Rectangle 56">
            <a:extLst>
              <a:ext uri="{FF2B5EF4-FFF2-40B4-BE49-F238E27FC236}">
                <a16:creationId xmlns:a16="http://schemas.microsoft.com/office/drawing/2014/main" id="{DA2DA759-5E59-4B4E-B330-16CB245C6B84}"/>
              </a:ext>
            </a:extLst>
          </p:cNvPr>
          <p:cNvSpPr>
            <a:spLocks noChangeAspect="1"/>
          </p:cNvSpPr>
          <p:nvPr/>
        </p:nvSpPr>
        <p:spPr>
          <a:xfrm>
            <a:off x="5393862" y="3873686"/>
            <a:ext cx="590208"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2"/>
                </a:solidFill>
              </a:rPr>
              <a:t>LB</a:t>
            </a:r>
            <a:endParaRPr lang="en-US" sz="1800" b="1">
              <a:solidFill>
                <a:schemeClr val="bg2"/>
              </a:solidFill>
            </a:endParaRPr>
          </a:p>
        </p:txBody>
      </p:sp>
      <p:sp>
        <p:nvSpPr>
          <p:cNvPr id="58" name="TextBox 57">
            <a:extLst>
              <a:ext uri="{FF2B5EF4-FFF2-40B4-BE49-F238E27FC236}">
                <a16:creationId xmlns:a16="http://schemas.microsoft.com/office/drawing/2014/main" id="{F6470C44-609B-B343-BE33-8C820E72ED45}"/>
              </a:ext>
            </a:extLst>
          </p:cNvPr>
          <p:cNvSpPr txBox="1"/>
          <p:nvPr/>
        </p:nvSpPr>
        <p:spPr>
          <a:xfrm>
            <a:off x="457200" y="565791"/>
            <a:ext cx="1489510" cy="307777"/>
          </a:xfrm>
          <a:prstGeom prst="rect">
            <a:avLst/>
          </a:prstGeom>
          <a:noFill/>
        </p:spPr>
        <p:txBody>
          <a:bodyPr wrap="none" rtlCol="0">
            <a:spAutoFit/>
          </a:bodyPr>
          <a:lstStyle/>
          <a:p>
            <a:r>
              <a:rPr lang="en-US">
                <a:solidFill>
                  <a:schemeClr val="bg2"/>
                </a:solidFill>
              </a:rPr>
              <a:t>Network Service</a:t>
            </a:r>
          </a:p>
        </p:txBody>
      </p:sp>
      <p:pic>
        <p:nvPicPr>
          <p:cNvPr id="65" name="Picture 64">
            <a:extLst>
              <a:ext uri="{FF2B5EF4-FFF2-40B4-BE49-F238E27FC236}">
                <a16:creationId xmlns:a16="http://schemas.microsoft.com/office/drawing/2014/main" id="{E5A3CCE2-C9C3-9644-9A43-5D6BD77CDFA6}"/>
              </a:ext>
            </a:extLst>
          </p:cNvPr>
          <p:cNvPicPr>
            <a:picLocks noChangeAspect="1"/>
          </p:cNvPicPr>
          <p:nvPr/>
        </p:nvPicPr>
        <p:blipFill>
          <a:blip r:embed="rId5">
            <a:duotone>
              <a:schemeClr val="accent1">
                <a:shade val="45000"/>
                <a:satMod val="135000"/>
              </a:schemeClr>
              <a:prstClr val="white"/>
            </a:duotone>
          </a:blip>
          <a:stretch>
            <a:fillRect/>
          </a:stretch>
        </p:blipFill>
        <p:spPr>
          <a:xfrm>
            <a:off x="395536" y="1391163"/>
            <a:ext cx="916797" cy="723550"/>
          </a:xfrm>
          <a:prstGeom prst="rect">
            <a:avLst/>
          </a:prstGeom>
        </p:spPr>
      </p:pic>
      <p:pic>
        <p:nvPicPr>
          <p:cNvPr id="66" name="Picture 65">
            <a:extLst>
              <a:ext uri="{FF2B5EF4-FFF2-40B4-BE49-F238E27FC236}">
                <a16:creationId xmlns:a16="http://schemas.microsoft.com/office/drawing/2014/main" id="{EB15E72C-4C49-564D-A9A3-DB4BF8408486}"/>
              </a:ext>
            </a:extLst>
          </p:cNvPr>
          <p:cNvPicPr>
            <a:picLocks noChangeAspect="1"/>
          </p:cNvPicPr>
          <p:nvPr/>
        </p:nvPicPr>
        <p:blipFill>
          <a:blip r:embed="rId6">
            <a:duotone>
              <a:schemeClr val="accent1">
                <a:shade val="45000"/>
                <a:satMod val="135000"/>
              </a:schemeClr>
              <a:prstClr val="white"/>
            </a:duotone>
          </a:blip>
          <a:stretch>
            <a:fillRect/>
          </a:stretch>
        </p:blipFill>
        <p:spPr>
          <a:xfrm>
            <a:off x="7811961" y="1885684"/>
            <a:ext cx="953972" cy="953972"/>
          </a:xfrm>
          <a:prstGeom prst="rect">
            <a:avLst/>
          </a:prstGeom>
          <a:noFill/>
        </p:spPr>
      </p:pic>
      <p:pic>
        <p:nvPicPr>
          <p:cNvPr id="68" name="Picture 67">
            <a:extLst>
              <a:ext uri="{FF2B5EF4-FFF2-40B4-BE49-F238E27FC236}">
                <a16:creationId xmlns:a16="http://schemas.microsoft.com/office/drawing/2014/main" id="{DD16C03B-9886-7449-980F-B5525C104946}"/>
              </a:ext>
            </a:extLst>
          </p:cNvPr>
          <p:cNvPicPr>
            <a:picLocks noChangeAspect="1"/>
          </p:cNvPicPr>
          <p:nvPr/>
        </p:nvPicPr>
        <p:blipFill>
          <a:blip r:embed="rId6">
            <a:duotone>
              <a:schemeClr val="accent1">
                <a:shade val="45000"/>
                <a:satMod val="135000"/>
              </a:schemeClr>
              <a:prstClr val="white"/>
            </a:duotone>
          </a:blip>
          <a:stretch>
            <a:fillRect/>
          </a:stretch>
        </p:blipFill>
        <p:spPr>
          <a:xfrm>
            <a:off x="7811961" y="3132531"/>
            <a:ext cx="953972" cy="953972"/>
          </a:xfrm>
          <a:prstGeom prst="rect">
            <a:avLst/>
          </a:prstGeom>
          <a:noFill/>
        </p:spPr>
      </p:pic>
      <p:sp>
        <p:nvSpPr>
          <p:cNvPr id="72" name="TextBox 71">
            <a:extLst>
              <a:ext uri="{FF2B5EF4-FFF2-40B4-BE49-F238E27FC236}">
                <a16:creationId xmlns:a16="http://schemas.microsoft.com/office/drawing/2014/main" id="{FCB575FE-4F9E-7A49-8117-25CE9ACF56F1}"/>
              </a:ext>
            </a:extLst>
          </p:cNvPr>
          <p:cNvSpPr txBox="1"/>
          <p:nvPr/>
        </p:nvSpPr>
        <p:spPr>
          <a:xfrm>
            <a:off x="532371" y="2032905"/>
            <a:ext cx="643125" cy="307777"/>
          </a:xfrm>
          <a:prstGeom prst="rect">
            <a:avLst/>
          </a:prstGeom>
          <a:noFill/>
        </p:spPr>
        <p:txBody>
          <a:bodyPr wrap="none" rtlCol="0">
            <a:spAutoFit/>
          </a:bodyPr>
          <a:lstStyle/>
          <a:p>
            <a:r>
              <a:rPr lang="en-US">
                <a:solidFill>
                  <a:schemeClr val="bg2"/>
                </a:solidFill>
              </a:rPr>
              <a:t>Client</a:t>
            </a:r>
          </a:p>
        </p:txBody>
      </p:sp>
      <p:sp>
        <p:nvSpPr>
          <p:cNvPr id="73" name="TextBox 72">
            <a:extLst>
              <a:ext uri="{FF2B5EF4-FFF2-40B4-BE49-F238E27FC236}">
                <a16:creationId xmlns:a16="http://schemas.microsoft.com/office/drawing/2014/main" id="{570CF1FE-DCF7-1F4C-B1E1-1F9660D8F607}"/>
              </a:ext>
            </a:extLst>
          </p:cNvPr>
          <p:cNvSpPr txBox="1"/>
          <p:nvPr/>
        </p:nvSpPr>
        <p:spPr>
          <a:xfrm>
            <a:off x="7811960" y="1585358"/>
            <a:ext cx="902811" cy="307777"/>
          </a:xfrm>
          <a:prstGeom prst="rect">
            <a:avLst/>
          </a:prstGeom>
          <a:noFill/>
        </p:spPr>
        <p:txBody>
          <a:bodyPr wrap="none" rtlCol="0">
            <a:spAutoFit/>
          </a:bodyPr>
          <a:lstStyle/>
          <a:p>
            <a:r>
              <a:rPr lang="en-US">
                <a:solidFill>
                  <a:schemeClr val="bg2"/>
                </a:solidFill>
              </a:rPr>
              <a:t>NGINX 1</a:t>
            </a:r>
          </a:p>
        </p:txBody>
      </p:sp>
      <p:sp>
        <p:nvSpPr>
          <p:cNvPr id="74" name="TextBox 73">
            <a:extLst>
              <a:ext uri="{FF2B5EF4-FFF2-40B4-BE49-F238E27FC236}">
                <a16:creationId xmlns:a16="http://schemas.microsoft.com/office/drawing/2014/main" id="{9C44BFD2-AC6E-0241-B019-97550B8FB3D9}"/>
              </a:ext>
            </a:extLst>
          </p:cNvPr>
          <p:cNvSpPr txBox="1"/>
          <p:nvPr/>
        </p:nvSpPr>
        <p:spPr>
          <a:xfrm>
            <a:off x="7837541" y="2858040"/>
            <a:ext cx="902811" cy="307777"/>
          </a:xfrm>
          <a:prstGeom prst="rect">
            <a:avLst/>
          </a:prstGeom>
          <a:noFill/>
        </p:spPr>
        <p:txBody>
          <a:bodyPr wrap="none" rtlCol="0">
            <a:spAutoFit/>
          </a:bodyPr>
          <a:lstStyle/>
          <a:p>
            <a:r>
              <a:rPr lang="en-US">
                <a:solidFill>
                  <a:schemeClr val="bg2"/>
                </a:solidFill>
              </a:rPr>
              <a:t>NGINX 2</a:t>
            </a:r>
          </a:p>
        </p:txBody>
      </p:sp>
      <p:sp>
        <p:nvSpPr>
          <p:cNvPr id="37" name="Freeform 36">
            <a:extLst>
              <a:ext uri="{FF2B5EF4-FFF2-40B4-BE49-F238E27FC236}">
                <a16:creationId xmlns:a16="http://schemas.microsoft.com/office/drawing/2014/main" id="{F57D5986-D706-DA4A-99BD-95D42088C924}"/>
              </a:ext>
            </a:extLst>
          </p:cNvPr>
          <p:cNvSpPr/>
          <p:nvPr/>
        </p:nvSpPr>
        <p:spPr>
          <a:xfrm>
            <a:off x="1286932" y="1003242"/>
            <a:ext cx="4563534" cy="961538"/>
          </a:xfrm>
          <a:custGeom>
            <a:avLst/>
            <a:gdLst>
              <a:gd name="connsiteX0" fmla="*/ 0 w 4563534"/>
              <a:gd name="connsiteY0" fmla="*/ 737540 h 737540"/>
              <a:gd name="connsiteX1" fmla="*/ 4563534 w 4563534"/>
              <a:gd name="connsiteY1" fmla="*/ 322673 h 737540"/>
            </a:gdLst>
            <a:ahLst/>
            <a:cxnLst>
              <a:cxn ang="0">
                <a:pos x="connsiteX0" y="connsiteY0"/>
              </a:cxn>
              <a:cxn ang="0">
                <a:pos x="connsiteX1" y="connsiteY1"/>
              </a:cxn>
            </a:cxnLst>
            <a:rect l="l" t="t" r="r" b="b"/>
            <a:pathLst>
              <a:path w="4563534" h="737540">
                <a:moveTo>
                  <a:pt x="0" y="737540"/>
                </a:moveTo>
                <a:cubicBezTo>
                  <a:pt x="2128661" y="184384"/>
                  <a:pt x="4257323" y="-368771"/>
                  <a:pt x="4563534" y="322673"/>
                </a:cubicBezTo>
              </a:path>
            </a:pathLst>
          </a:custGeom>
          <a:noFill/>
          <a:ln w="44450">
            <a:solidFill>
              <a:srgbClr val="00B050"/>
            </a:solidFill>
            <a:prstDash val="dash"/>
            <a:tailEnd type="triangle"/>
            <a:extLst>
              <a:ext uri="{C807C97D-BFC1-408E-A445-0C87EB9F89A2}">
                <ask:lineSketchStyleProps xmlns:ask="http://schemas.microsoft.com/office/drawing/2018/sketchyshapes" sd="1219033472">
                  <a:custGeom>
                    <a:avLst/>
                    <a:gdLst>
                      <a:gd name="connsiteX0" fmla="*/ 0 w 4563534"/>
                      <a:gd name="connsiteY0" fmla="*/ 737540 h 737540"/>
                      <a:gd name="connsiteX1" fmla="*/ 4563534 w 4563534"/>
                      <a:gd name="connsiteY1" fmla="*/ 322673 h 737540"/>
                    </a:gdLst>
                    <a:ahLst/>
                    <a:cxnLst>
                      <a:cxn ang="0">
                        <a:pos x="connsiteX0" y="connsiteY0"/>
                      </a:cxn>
                      <a:cxn ang="0">
                        <a:pos x="connsiteX1" y="connsiteY1"/>
                      </a:cxn>
                    </a:cxnLst>
                    <a:rect l="l" t="t" r="r" b="b"/>
                    <a:pathLst>
                      <a:path w="4563534" h="737540" extrusionOk="0">
                        <a:moveTo>
                          <a:pt x="0" y="737540"/>
                        </a:moveTo>
                        <a:cubicBezTo>
                          <a:pt x="2105912" y="170352"/>
                          <a:pt x="4169993" y="-335995"/>
                          <a:pt x="4563534" y="322673"/>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E8E3A584-A8FA-F242-BDBE-9CF6051E672C}"/>
              </a:ext>
            </a:extLst>
          </p:cNvPr>
          <p:cNvSpPr/>
          <p:nvPr/>
        </p:nvSpPr>
        <p:spPr>
          <a:xfrm>
            <a:off x="5630333" y="1634067"/>
            <a:ext cx="406400" cy="2252133"/>
          </a:xfrm>
          <a:custGeom>
            <a:avLst/>
            <a:gdLst>
              <a:gd name="connsiteX0" fmla="*/ 406400 w 406400"/>
              <a:gd name="connsiteY0" fmla="*/ 0 h 2252133"/>
              <a:gd name="connsiteX1" fmla="*/ 135467 w 406400"/>
              <a:gd name="connsiteY1" fmla="*/ 1083733 h 2252133"/>
              <a:gd name="connsiteX2" fmla="*/ 0 w 406400"/>
              <a:gd name="connsiteY2" fmla="*/ 2252133 h 2252133"/>
            </a:gdLst>
            <a:ahLst/>
            <a:cxnLst>
              <a:cxn ang="0">
                <a:pos x="connsiteX0" y="connsiteY0"/>
              </a:cxn>
              <a:cxn ang="0">
                <a:pos x="connsiteX1" y="connsiteY1"/>
              </a:cxn>
              <a:cxn ang="0">
                <a:pos x="connsiteX2" y="connsiteY2"/>
              </a:cxn>
            </a:cxnLst>
            <a:rect l="l" t="t" r="r" b="b"/>
            <a:pathLst>
              <a:path w="406400" h="2252133">
                <a:moveTo>
                  <a:pt x="406400" y="0"/>
                </a:moveTo>
                <a:cubicBezTo>
                  <a:pt x="304800" y="354189"/>
                  <a:pt x="203200" y="708378"/>
                  <a:pt x="135467" y="1083733"/>
                </a:cubicBezTo>
                <a:cubicBezTo>
                  <a:pt x="67734" y="1459088"/>
                  <a:pt x="33867" y="1855610"/>
                  <a:pt x="0" y="2252133"/>
                </a:cubicBezTo>
              </a:path>
            </a:pathLst>
          </a:custGeom>
          <a:noFill/>
          <a:ln w="444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20C1643E-B8D8-2946-8336-6213E2B58246}"/>
              </a:ext>
            </a:extLst>
          </p:cNvPr>
          <p:cNvSpPr/>
          <p:nvPr/>
        </p:nvSpPr>
        <p:spPr>
          <a:xfrm>
            <a:off x="5734482" y="2121728"/>
            <a:ext cx="2232651" cy="1727723"/>
          </a:xfrm>
          <a:custGeom>
            <a:avLst/>
            <a:gdLst>
              <a:gd name="connsiteX0" fmla="*/ 0 w 2226733"/>
              <a:gd name="connsiteY0" fmla="*/ 1621095 h 1621095"/>
              <a:gd name="connsiteX1" fmla="*/ 787400 w 2226733"/>
              <a:gd name="connsiteY1" fmla="*/ 173295 h 1621095"/>
              <a:gd name="connsiteX2" fmla="*/ 2226733 w 2226733"/>
              <a:gd name="connsiteY2" fmla="*/ 29362 h 1621095"/>
            </a:gdLst>
            <a:ahLst/>
            <a:cxnLst>
              <a:cxn ang="0">
                <a:pos x="connsiteX0" y="connsiteY0"/>
              </a:cxn>
              <a:cxn ang="0">
                <a:pos x="connsiteX1" y="connsiteY1"/>
              </a:cxn>
              <a:cxn ang="0">
                <a:pos x="connsiteX2" y="connsiteY2"/>
              </a:cxn>
            </a:cxnLst>
            <a:rect l="l" t="t" r="r" b="b"/>
            <a:pathLst>
              <a:path w="2226733" h="1621095">
                <a:moveTo>
                  <a:pt x="0" y="1621095"/>
                </a:moveTo>
                <a:cubicBezTo>
                  <a:pt x="208139" y="1029839"/>
                  <a:pt x="416278" y="438584"/>
                  <a:pt x="787400" y="173295"/>
                </a:cubicBezTo>
                <a:cubicBezTo>
                  <a:pt x="1158522" y="-91994"/>
                  <a:pt x="1991078" y="25129"/>
                  <a:pt x="2226733" y="29362"/>
                </a:cubicBezTo>
              </a:path>
            </a:pathLst>
          </a:custGeom>
          <a:noFill/>
          <a:ln w="44450">
            <a:solidFill>
              <a:srgbClr val="00B050"/>
            </a:solidFill>
            <a:prstDash val="dash"/>
            <a:tailEnd type="triangle"/>
            <a:extLst>
              <a:ext uri="{C807C97D-BFC1-408E-A445-0C87EB9F89A2}">
                <ask:lineSketchStyleProps xmlns:ask="http://schemas.microsoft.com/office/drawing/2018/sketchyshapes" sd="4083241761">
                  <a:custGeom>
                    <a:avLst/>
                    <a:gdLst>
                      <a:gd name="connsiteX0" fmla="*/ 0 w 2226733"/>
                      <a:gd name="connsiteY0" fmla="*/ 1621095 h 1621095"/>
                      <a:gd name="connsiteX1" fmla="*/ 787400 w 2226733"/>
                      <a:gd name="connsiteY1" fmla="*/ 173295 h 1621095"/>
                      <a:gd name="connsiteX2" fmla="*/ 2226733 w 2226733"/>
                      <a:gd name="connsiteY2" fmla="*/ 29362 h 1621095"/>
                    </a:gdLst>
                    <a:ahLst/>
                    <a:cxnLst>
                      <a:cxn ang="0">
                        <a:pos x="connsiteX0" y="connsiteY0"/>
                      </a:cxn>
                      <a:cxn ang="0">
                        <a:pos x="connsiteX1" y="connsiteY1"/>
                      </a:cxn>
                      <a:cxn ang="0">
                        <a:pos x="connsiteX2" y="connsiteY2"/>
                      </a:cxn>
                    </a:cxnLst>
                    <a:rect l="l" t="t" r="r" b="b"/>
                    <a:pathLst>
                      <a:path w="2226733" h="1621095" extrusionOk="0">
                        <a:moveTo>
                          <a:pt x="0" y="1621095"/>
                        </a:moveTo>
                        <a:cubicBezTo>
                          <a:pt x="281227" y="1079653"/>
                          <a:pt x="371449" y="508629"/>
                          <a:pt x="787400" y="173295"/>
                        </a:cubicBezTo>
                        <a:cubicBezTo>
                          <a:pt x="1217554" y="-57169"/>
                          <a:pt x="1987703" y="40858"/>
                          <a:pt x="2226733" y="29362"/>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a16="http://schemas.microsoft.com/office/drawing/2014/main" id="{B8ABB2F5-EF41-ED47-B0AA-A4F8D270207B}"/>
              </a:ext>
            </a:extLst>
          </p:cNvPr>
          <p:cNvSpPr/>
          <p:nvPr/>
        </p:nvSpPr>
        <p:spPr>
          <a:xfrm>
            <a:off x="5744726" y="4030132"/>
            <a:ext cx="2514600" cy="466533"/>
          </a:xfrm>
          <a:custGeom>
            <a:avLst/>
            <a:gdLst>
              <a:gd name="connsiteX0" fmla="*/ 0 w 2514600"/>
              <a:gd name="connsiteY0" fmla="*/ 76200 h 322600"/>
              <a:gd name="connsiteX1" fmla="*/ 1363134 w 2514600"/>
              <a:gd name="connsiteY1" fmla="*/ 321734 h 322600"/>
              <a:gd name="connsiteX2" fmla="*/ 2514600 w 2514600"/>
              <a:gd name="connsiteY2" fmla="*/ 0 h 322600"/>
            </a:gdLst>
            <a:ahLst/>
            <a:cxnLst>
              <a:cxn ang="0">
                <a:pos x="connsiteX0" y="connsiteY0"/>
              </a:cxn>
              <a:cxn ang="0">
                <a:pos x="connsiteX1" y="connsiteY1"/>
              </a:cxn>
              <a:cxn ang="0">
                <a:pos x="connsiteX2" y="connsiteY2"/>
              </a:cxn>
            </a:cxnLst>
            <a:rect l="l" t="t" r="r" b="b"/>
            <a:pathLst>
              <a:path w="2514600" h="322600">
                <a:moveTo>
                  <a:pt x="0" y="76200"/>
                </a:moveTo>
                <a:cubicBezTo>
                  <a:pt x="472017" y="205317"/>
                  <a:pt x="944034" y="334434"/>
                  <a:pt x="1363134" y="321734"/>
                </a:cubicBezTo>
                <a:cubicBezTo>
                  <a:pt x="1782234" y="309034"/>
                  <a:pt x="2148417" y="154517"/>
                  <a:pt x="2514600" y="0"/>
                </a:cubicBezTo>
              </a:path>
            </a:pathLst>
          </a:custGeom>
          <a:noFill/>
          <a:ln w="444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38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strips(upRight)">
                                      <p:cBhvr>
                                        <p:cTn id="7" dur="2000"/>
                                        <p:tgtEl>
                                          <p:spTgt spid="37"/>
                                        </p:tgtEl>
                                      </p:cBhvr>
                                    </p:animEffect>
                                  </p:childTnLst>
                                </p:cTn>
                              </p:par>
                            </p:childTnLst>
                          </p:cTn>
                        </p:par>
                        <p:par>
                          <p:cTn id="8" fill="hold">
                            <p:stCondLst>
                              <p:cond delay="2000"/>
                            </p:stCondLst>
                            <p:childTnLst>
                              <p:par>
                                <p:cTn id="9" presetID="18" presetClass="entr" presetSubtype="1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Left)">
                                      <p:cBhvr>
                                        <p:cTn id="11" dur="2000"/>
                                        <p:tgtEl>
                                          <p:spTgt spid="2"/>
                                        </p:tgtEl>
                                      </p:cBhvr>
                                    </p:animEffect>
                                  </p:childTnLst>
                                </p:cTn>
                              </p:par>
                            </p:childTnLst>
                          </p:cTn>
                        </p:par>
                        <p:par>
                          <p:cTn id="12" fill="hold">
                            <p:stCondLst>
                              <p:cond delay="4000"/>
                            </p:stCondLst>
                            <p:childTnLst>
                              <p:par>
                                <p:cTn id="13" presetID="18" presetClass="entr" presetSubtype="3"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strips(upRight)">
                                      <p:cBhvr>
                                        <p:cTn id="15" dur="2000"/>
                                        <p:tgtEl>
                                          <p:spTgt spid="48"/>
                                        </p:tgtEl>
                                      </p:cBhvr>
                                    </p:animEffect>
                                  </p:childTnLst>
                                  <p:subTnLst>
                                    <p:set>
                                      <p:cBhvr override="childStyle">
                                        <p:cTn dur="1" fill="hold" display="0" masterRel="sameClick" afterEffect="1">
                                          <p:stCondLst>
                                            <p:cond evt="end" delay="0">
                                              <p:tn val="13"/>
                                            </p:cond>
                                          </p:stCondLst>
                                        </p:cTn>
                                        <p:tgtEl>
                                          <p:spTgt spid="48"/>
                                        </p:tgtEl>
                                        <p:attrNameLst>
                                          <p:attrName>style.visibility</p:attrName>
                                        </p:attrNameLst>
                                      </p:cBhvr>
                                      <p:to>
                                        <p:strVal val="hidden"/>
                                      </p:to>
                                    </p:set>
                                  </p:subTnLst>
                                </p:cTn>
                              </p:par>
                            </p:childTnLst>
                          </p:cTn>
                        </p:par>
                        <p:par>
                          <p:cTn id="16" fill="hold">
                            <p:stCondLst>
                              <p:cond delay="6000"/>
                            </p:stCondLst>
                            <p:childTnLst>
                              <p:par>
                                <p:cTn id="17" presetID="18" presetClass="entr" presetSubtype="3"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strips(upRight)">
                                      <p:cBhvr>
                                        <p:cTn id="19"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 grpId="0" animBg="1"/>
      <p:bldP spid="45" grpId="0" animBg="1"/>
      <p:bldP spid="4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sldNum" idx="12"/>
          </p:nvPr>
        </p:nvSpPr>
        <p:spPr>
          <a:xfrm>
            <a:off x="8388424" y="4836188"/>
            <a:ext cx="586500" cy="273900"/>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
              <a:pPr/>
              <a:t>29</a:t>
            </a:fld>
            <a:endParaRPr/>
          </a:p>
        </p:txBody>
      </p:sp>
      <p:sp>
        <p:nvSpPr>
          <p:cNvPr id="402" name="Google Shape;402;p48"/>
          <p:cNvSpPr txBox="1">
            <a:spLocks noGrp="1"/>
          </p:cNvSpPr>
          <p:nvPr>
            <p:ph type="ftr" idx="11"/>
          </p:nvPr>
        </p:nvSpPr>
        <p:spPr>
          <a:xfrm>
            <a:off x="1763688" y="4836188"/>
            <a:ext cx="6192600" cy="273900"/>
          </a:xfrm>
          <a:prstGeom prst="rect">
            <a:avLst/>
          </a:prstGeom>
          <a:noFill/>
          <a:ln>
            <a:noFill/>
          </a:ln>
        </p:spPr>
        <p:txBody>
          <a:bodyPr spcFirstLastPara="1" vert="horz" wrap="square" lIns="91425" tIns="45700" rIns="91425" bIns="45700" rtlCol="0" anchor="ctr" anchorCtr="0">
            <a:noAutofit/>
          </a:bodyPr>
          <a:lstStyle/>
          <a:p>
            <a:endParaRPr sz="1250">
              <a:latin typeface="Calibri"/>
              <a:ea typeface="Calibri"/>
              <a:cs typeface="Calibri"/>
              <a:sym typeface="Calibri"/>
            </a:endParaRPr>
          </a:p>
        </p:txBody>
      </p:sp>
      <p:sp>
        <p:nvSpPr>
          <p:cNvPr id="403" name="Google Shape;403;p48"/>
          <p:cNvSpPr txBox="1">
            <a:spLocks noGrp="1"/>
          </p:cNvSpPr>
          <p:nvPr>
            <p:ph type="dt" idx="10"/>
          </p:nvPr>
        </p:nvSpPr>
        <p:spPr>
          <a:xfrm>
            <a:off x="457200" y="4836188"/>
            <a:ext cx="1090500" cy="273900"/>
          </a:xfrm>
          <a:prstGeom prst="rect">
            <a:avLst/>
          </a:prstGeom>
          <a:noFill/>
          <a:ln>
            <a:noFill/>
          </a:ln>
        </p:spPr>
        <p:txBody>
          <a:bodyPr spcFirstLastPara="1" vert="horz" wrap="square" lIns="91425" tIns="45700" rIns="91425" bIns="45700" rtlCol="0" anchor="ctr" anchorCtr="0">
            <a:noAutofit/>
          </a:bodyPr>
          <a:lstStyle/>
          <a:p>
            <a:endParaRPr sz="1250">
              <a:latin typeface="Calibri"/>
              <a:ea typeface="Calibri"/>
              <a:cs typeface="Calibri"/>
              <a:sym typeface="Calibri"/>
            </a:endParaRPr>
          </a:p>
        </p:txBody>
      </p:sp>
      <p:sp>
        <p:nvSpPr>
          <p:cNvPr id="404" name="Google Shape;404;p48"/>
          <p:cNvSpPr>
            <a:spLocks noChangeAspect="1"/>
          </p:cNvSpPr>
          <p:nvPr/>
        </p:nvSpPr>
        <p:spPr>
          <a:xfrm>
            <a:off x="457206" y="988498"/>
            <a:ext cx="4961452" cy="355070"/>
          </a:xfrm>
          <a:prstGeom prst="rect">
            <a:avLst/>
          </a:prstGeom>
          <a:noFill/>
          <a:ln>
            <a:noFill/>
          </a:ln>
        </p:spPr>
        <p:txBody>
          <a:bodyPr spcFirstLastPara="1" wrap="square" lIns="91425" tIns="45700" rIns="91425" bIns="45700" anchor="t" anchorCtr="0">
            <a:noAutofit/>
          </a:bodyPr>
          <a:lstStyle/>
          <a:p>
            <a:pPr marL="12700"/>
            <a:endParaRPr sz="2800">
              <a:solidFill>
                <a:schemeClr val="dk1"/>
              </a:solidFill>
            </a:endParaRPr>
          </a:p>
        </p:txBody>
      </p:sp>
      <p:sp>
        <p:nvSpPr>
          <p:cNvPr id="41" name="Rounded Rectangle 40">
            <a:extLst>
              <a:ext uri="{FF2B5EF4-FFF2-40B4-BE49-F238E27FC236}">
                <a16:creationId xmlns:a16="http://schemas.microsoft.com/office/drawing/2014/main" id="{6C2207E2-9FA0-854C-9C4A-DE962760B0BD}"/>
              </a:ext>
            </a:extLst>
          </p:cNvPr>
          <p:cNvSpPr>
            <a:spLocks noChangeAspect="1"/>
          </p:cNvSpPr>
          <p:nvPr/>
        </p:nvSpPr>
        <p:spPr>
          <a:xfrm>
            <a:off x="3470991" y="1028804"/>
            <a:ext cx="1894181"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1</a:t>
            </a:r>
          </a:p>
        </p:txBody>
      </p:sp>
      <p:sp>
        <p:nvSpPr>
          <p:cNvPr id="43" name="Rounded Rectangle 42">
            <a:extLst>
              <a:ext uri="{FF2B5EF4-FFF2-40B4-BE49-F238E27FC236}">
                <a16:creationId xmlns:a16="http://schemas.microsoft.com/office/drawing/2014/main" id="{14CBBAA0-8EE8-7D4C-A1AF-E183774D5F46}"/>
              </a:ext>
            </a:extLst>
          </p:cNvPr>
          <p:cNvSpPr>
            <a:spLocks noChangeAspect="1"/>
          </p:cNvSpPr>
          <p:nvPr/>
        </p:nvSpPr>
        <p:spPr>
          <a:xfrm>
            <a:off x="5291790" y="2494513"/>
            <a:ext cx="1882057"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3</a:t>
            </a:r>
          </a:p>
        </p:txBody>
      </p:sp>
      <p:pic>
        <p:nvPicPr>
          <p:cNvPr id="44" name="Picture 43">
            <a:extLst>
              <a:ext uri="{FF2B5EF4-FFF2-40B4-BE49-F238E27FC236}">
                <a16:creationId xmlns:a16="http://schemas.microsoft.com/office/drawing/2014/main" id="{23C5D625-F38F-AE4D-BBED-3E8620D74E80}"/>
              </a:ext>
            </a:extLst>
          </p:cNvPr>
          <p:cNvPicPr>
            <a:picLocks noChangeAspect="1"/>
          </p:cNvPicPr>
          <p:nvPr/>
        </p:nvPicPr>
        <p:blipFill>
          <a:blip r:embed="rId3"/>
          <a:srcRect/>
          <a:stretch/>
        </p:blipFill>
        <p:spPr>
          <a:xfrm>
            <a:off x="5982362" y="2525404"/>
            <a:ext cx="632315" cy="280025"/>
          </a:xfrm>
          <a:prstGeom prst="rect">
            <a:avLst/>
          </a:prstGeom>
        </p:spPr>
      </p:pic>
      <p:sp>
        <p:nvSpPr>
          <p:cNvPr id="46" name="Rounded Rectangle 45">
            <a:extLst>
              <a:ext uri="{FF2B5EF4-FFF2-40B4-BE49-F238E27FC236}">
                <a16:creationId xmlns:a16="http://schemas.microsoft.com/office/drawing/2014/main" id="{3548E651-74C0-3841-8493-741DF1B3CBA3}"/>
              </a:ext>
            </a:extLst>
          </p:cNvPr>
          <p:cNvSpPr>
            <a:spLocks noChangeAspect="1"/>
          </p:cNvSpPr>
          <p:nvPr/>
        </p:nvSpPr>
        <p:spPr>
          <a:xfrm>
            <a:off x="1449906" y="2498680"/>
            <a:ext cx="1894181"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a:p>
            <a:pPr algn="ctr"/>
            <a:r>
              <a:rPr lang="en-US" sz="1800">
                <a:solidFill>
                  <a:schemeClr val="bg2"/>
                </a:solidFill>
              </a:rPr>
              <a:t>MANO 2</a:t>
            </a:r>
          </a:p>
        </p:txBody>
      </p:sp>
      <p:pic>
        <p:nvPicPr>
          <p:cNvPr id="47" name="Picture 46">
            <a:extLst>
              <a:ext uri="{FF2B5EF4-FFF2-40B4-BE49-F238E27FC236}">
                <a16:creationId xmlns:a16="http://schemas.microsoft.com/office/drawing/2014/main" id="{D2BC1698-98C1-C64E-BB8F-F308698A6451}"/>
              </a:ext>
            </a:extLst>
          </p:cNvPr>
          <p:cNvPicPr>
            <a:picLocks noChangeAspect="1"/>
          </p:cNvPicPr>
          <p:nvPr/>
        </p:nvPicPr>
        <p:blipFill>
          <a:blip r:embed="rId4"/>
          <a:srcRect/>
          <a:stretch/>
        </p:blipFill>
        <p:spPr>
          <a:xfrm>
            <a:off x="2136735" y="2512870"/>
            <a:ext cx="617358" cy="276525"/>
          </a:xfrm>
          <a:prstGeom prst="rect">
            <a:avLst/>
          </a:prstGeom>
        </p:spPr>
      </p:pic>
      <p:sp>
        <p:nvSpPr>
          <p:cNvPr id="64" name="Rounded Rectangle 63">
            <a:extLst>
              <a:ext uri="{FF2B5EF4-FFF2-40B4-BE49-F238E27FC236}">
                <a16:creationId xmlns:a16="http://schemas.microsoft.com/office/drawing/2014/main" id="{E444315D-0262-1C4E-B7E7-6A0991CF8964}"/>
              </a:ext>
            </a:extLst>
          </p:cNvPr>
          <p:cNvSpPr>
            <a:spLocks noChangeAspect="1"/>
          </p:cNvSpPr>
          <p:nvPr/>
        </p:nvSpPr>
        <p:spPr>
          <a:xfrm>
            <a:off x="5744726" y="1027276"/>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pic>
        <p:nvPicPr>
          <p:cNvPr id="26" name="Picture 25">
            <a:extLst>
              <a:ext uri="{FF2B5EF4-FFF2-40B4-BE49-F238E27FC236}">
                <a16:creationId xmlns:a16="http://schemas.microsoft.com/office/drawing/2014/main" id="{08E508A7-D9E8-934A-B38E-5B639126BDCF}"/>
              </a:ext>
            </a:extLst>
          </p:cNvPr>
          <p:cNvPicPr>
            <a:picLocks noChangeAspect="1"/>
          </p:cNvPicPr>
          <p:nvPr/>
        </p:nvPicPr>
        <p:blipFill>
          <a:blip r:embed="rId4"/>
          <a:srcRect/>
          <a:stretch/>
        </p:blipFill>
        <p:spPr>
          <a:xfrm>
            <a:off x="4148559" y="1052332"/>
            <a:ext cx="603083" cy="270131"/>
          </a:xfrm>
          <a:prstGeom prst="rect">
            <a:avLst/>
          </a:prstGeom>
        </p:spPr>
      </p:pic>
      <p:cxnSp>
        <p:nvCxnSpPr>
          <p:cNvPr id="34" name="Straight Arrow Connector 33">
            <a:extLst>
              <a:ext uri="{FF2B5EF4-FFF2-40B4-BE49-F238E27FC236}">
                <a16:creationId xmlns:a16="http://schemas.microsoft.com/office/drawing/2014/main" id="{9EC8E865-4E8B-2944-82C7-BD3D845F68DF}"/>
              </a:ext>
            </a:extLst>
          </p:cNvPr>
          <p:cNvCxnSpPr>
            <a:cxnSpLocks noChangeAspect="1"/>
          </p:cNvCxnSpPr>
          <p:nvPr/>
        </p:nvCxnSpPr>
        <p:spPr>
          <a:xfrm flipV="1">
            <a:off x="2846566" y="1635859"/>
            <a:ext cx="929128" cy="86142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Google Shape;411;p49">
            <a:extLst>
              <a:ext uri="{FF2B5EF4-FFF2-40B4-BE49-F238E27FC236}">
                <a16:creationId xmlns:a16="http://schemas.microsoft.com/office/drawing/2014/main" id="{14F6EE18-3404-944E-BDCD-C8F011BEE778}"/>
              </a:ext>
            </a:extLst>
          </p:cNvPr>
          <p:cNvSpPr txBox="1">
            <a:spLocks noGrp="1"/>
          </p:cNvSpPr>
          <p:nvPr>
            <p:ph type="title"/>
          </p:nvPr>
        </p:nvSpPr>
        <p:spPr>
          <a:xfrm>
            <a:off x="395536" y="58117"/>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a:solidFill>
                  <a:srgbClr val="0D2C6C"/>
                </a:solidFill>
                <a:latin typeface="Arial"/>
                <a:ea typeface="Arial"/>
                <a:cs typeface="Arial"/>
                <a:sym typeface="Arial"/>
              </a:rPr>
              <a:t>Demo Scenario</a:t>
            </a:r>
            <a:endParaRPr/>
          </a:p>
        </p:txBody>
      </p:sp>
      <p:sp>
        <p:nvSpPr>
          <p:cNvPr id="36" name="Rounded Rectangle 35">
            <a:extLst>
              <a:ext uri="{FF2B5EF4-FFF2-40B4-BE49-F238E27FC236}">
                <a16:creationId xmlns:a16="http://schemas.microsoft.com/office/drawing/2014/main" id="{30D68EC3-0F72-8841-A290-49B8568633A6}"/>
              </a:ext>
            </a:extLst>
          </p:cNvPr>
          <p:cNvSpPr>
            <a:spLocks noChangeAspect="1"/>
          </p:cNvSpPr>
          <p:nvPr/>
        </p:nvSpPr>
        <p:spPr>
          <a:xfrm>
            <a:off x="1449908" y="3507482"/>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sp>
        <p:nvSpPr>
          <p:cNvPr id="38" name="Rounded Rectangle 37">
            <a:extLst>
              <a:ext uri="{FF2B5EF4-FFF2-40B4-BE49-F238E27FC236}">
                <a16:creationId xmlns:a16="http://schemas.microsoft.com/office/drawing/2014/main" id="{EBB844DB-FBE1-EF4E-9783-7C9019CE7FD0}"/>
              </a:ext>
            </a:extLst>
          </p:cNvPr>
          <p:cNvSpPr>
            <a:spLocks noChangeAspect="1"/>
          </p:cNvSpPr>
          <p:nvPr/>
        </p:nvSpPr>
        <p:spPr>
          <a:xfrm>
            <a:off x="5291789" y="3498641"/>
            <a:ext cx="1894179" cy="60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2"/>
                </a:solidFill>
              </a:rPr>
              <a:t>VIM(</a:t>
            </a:r>
            <a:r>
              <a:rPr lang="en-US" sz="1800" err="1">
                <a:solidFill>
                  <a:schemeClr val="bg2"/>
                </a:solidFill>
              </a:rPr>
              <a:t>Openstack</a:t>
            </a:r>
            <a:r>
              <a:rPr lang="en-US" sz="1800">
                <a:solidFill>
                  <a:schemeClr val="bg2"/>
                </a:solidFill>
              </a:rPr>
              <a:t>)</a:t>
            </a:r>
          </a:p>
        </p:txBody>
      </p:sp>
      <p:cxnSp>
        <p:nvCxnSpPr>
          <p:cNvPr id="39" name="Straight Arrow Connector 38">
            <a:extLst>
              <a:ext uri="{FF2B5EF4-FFF2-40B4-BE49-F238E27FC236}">
                <a16:creationId xmlns:a16="http://schemas.microsoft.com/office/drawing/2014/main" id="{892924C9-6861-7E41-A7FC-F4C9389CA5A6}"/>
              </a:ext>
            </a:extLst>
          </p:cNvPr>
          <p:cNvCxnSpPr>
            <a:cxnSpLocks noChangeAspect="1"/>
            <a:stCxn id="43" idx="2"/>
            <a:endCxn id="38" idx="0"/>
          </p:cNvCxnSpPr>
          <p:nvPr/>
        </p:nvCxnSpPr>
        <p:spPr>
          <a:xfrm>
            <a:off x="6232819" y="3098182"/>
            <a:ext cx="6060" cy="40045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FAF6326-3EFE-3141-8EF7-C8D2C8E62D88}"/>
              </a:ext>
            </a:extLst>
          </p:cNvPr>
          <p:cNvCxnSpPr>
            <a:cxnSpLocks noChangeAspect="1"/>
            <a:stCxn id="41" idx="3"/>
            <a:endCxn id="64" idx="1"/>
          </p:cNvCxnSpPr>
          <p:nvPr/>
        </p:nvCxnSpPr>
        <p:spPr>
          <a:xfrm flipV="1">
            <a:off x="5365172" y="1329111"/>
            <a:ext cx="379554" cy="1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3E893F3-0BB4-6945-A5E0-336BF85146D3}"/>
              </a:ext>
            </a:extLst>
          </p:cNvPr>
          <p:cNvCxnSpPr>
            <a:cxnSpLocks noChangeAspect="1"/>
            <a:stCxn id="46" idx="2"/>
          </p:cNvCxnSpPr>
          <p:nvPr/>
        </p:nvCxnSpPr>
        <p:spPr>
          <a:xfrm>
            <a:off x="2396997" y="3102349"/>
            <a:ext cx="0" cy="406479"/>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D09076-DE03-BE49-97AE-5C4289AFA15A}"/>
              </a:ext>
            </a:extLst>
          </p:cNvPr>
          <p:cNvCxnSpPr>
            <a:cxnSpLocks noChangeAspect="1"/>
          </p:cNvCxnSpPr>
          <p:nvPr/>
        </p:nvCxnSpPr>
        <p:spPr>
          <a:xfrm flipH="1" flipV="1">
            <a:off x="5144114" y="1630945"/>
            <a:ext cx="733213" cy="857901"/>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8DFFA8A9-FBA9-C844-9F42-C3B314A248B1}"/>
              </a:ext>
            </a:extLst>
          </p:cNvPr>
          <p:cNvSpPr/>
          <p:nvPr/>
        </p:nvSpPr>
        <p:spPr>
          <a:xfrm>
            <a:off x="473293" y="868134"/>
            <a:ext cx="2485544" cy="442862"/>
          </a:xfrm>
          <a:prstGeom prst="roundRect">
            <a:avLst/>
          </a:prstGeom>
          <a:no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a:p>
        </p:txBody>
      </p:sp>
      <p:sp>
        <p:nvSpPr>
          <p:cNvPr id="55" name="Rounded Rectangle 54">
            <a:extLst>
              <a:ext uri="{FF2B5EF4-FFF2-40B4-BE49-F238E27FC236}">
                <a16:creationId xmlns:a16="http://schemas.microsoft.com/office/drawing/2014/main" id="{1EE77857-122E-AE42-86AB-E42E0A90CB27}"/>
              </a:ext>
            </a:extLst>
          </p:cNvPr>
          <p:cNvSpPr>
            <a:spLocks noChangeAspect="1"/>
          </p:cNvSpPr>
          <p:nvPr/>
        </p:nvSpPr>
        <p:spPr>
          <a:xfrm>
            <a:off x="5844621" y="1391780"/>
            <a:ext cx="776393"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2"/>
                </a:solidFill>
              </a:rPr>
              <a:t>Classifier</a:t>
            </a:r>
          </a:p>
        </p:txBody>
      </p:sp>
      <p:sp>
        <p:nvSpPr>
          <p:cNvPr id="56" name="Rounded Rectangle 55">
            <a:extLst>
              <a:ext uri="{FF2B5EF4-FFF2-40B4-BE49-F238E27FC236}">
                <a16:creationId xmlns:a16="http://schemas.microsoft.com/office/drawing/2014/main" id="{FBF5F5E1-67AB-7742-8A52-230185ADD16B}"/>
              </a:ext>
            </a:extLst>
          </p:cNvPr>
          <p:cNvSpPr>
            <a:spLocks noChangeAspect="1"/>
          </p:cNvSpPr>
          <p:nvPr/>
        </p:nvSpPr>
        <p:spPr>
          <a:xfrm>
            <a:off x="1547700" y="3877379"/>
            <a:ext cx="783951"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2"/>
                </a:solidFill>
              </a:rPr>
              <a:t>Firewall</a:t>
            </a:r>
            <a:endParaRPr lang="en-US" sz="1800" b="1">
              <a:solidFill>
                <a:schemeClr val="bg2"/>
              </a:solidFill>
            </a:endParaRPr>
          </a:p>
        </p:txBody>
      </p:sp>
      <p:sp>
        <p:nvSpPr>
          <p:cNvPr id="57" name="Rounded Rectangle 56">
            <a:extLst>
              <a:ext uri="{FF2B5EF4-FFF2-40B4-BE49-F238E27FC236}">
                <a16:creationId xmlns:a16="http://schemas.microsoft.com/office/drawing/2014/main" id="{DA2DA759-5E59-4B4E-B330-16CB245C6B84}"/>
              </a:ext>
            </a:extLst>
          </p:cNvPr>
          <p:cNvSpPr>
            <a:spLocks noChangeAspect="1"/>
          </p:cNvSpPr>
          <p:nvPr/>
        </p:nvSpPr>
        <p:spPr>
          <a:xfrm>
            <a:off x="5393862" y="3873686"/>
            <a:ext cx="590208" cy="23007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2"/>
                </a:solidFill>
              </a:rPr>
              <a:t>LB</a:t>
            </a:r>
            <a:endParaRPr lang="en-US" sz="1800" b="1">
              <a:solidFill>
                <a:schemeClr val="bg2"/>
              </a:solidFill>
            </a:endParaRPr>
          </a:p>
        </p:txBody>
      </p:sp>
      <p:sp>
        <p:nvSpPr>
          <p:cNvPr id="58" name="TextBox 57">
            <a:extLst>
              <a:ext uri="{FF2B5EF4-FFF2-40B4-BE49-F238E27FC236}">
                <a16:creationId xmlns:a16="http://schemas.microsoft.com/office/drawing/2014/main" id="{F6470C44-609B-B343-BE33-8C820E72ED45}"/>
              </a:ext>
            </a:extLst>
          </p:cNvPr>
          <p:cNvSpPr txBox="1"/>
          <p:nvPr/>
        </p:nvSpPr>
        <p:spPr>
          <a:xfrm>
            <a:off x="457200" y="565791"/>
            <a:ext cx="1489510" cy="307777"/>
          </a:xfrm>
          <a:prstGeom prst="rect">
            <a:avLst/>
          </a:prstGeom>
          <a:noFill/>
        </p:spPr>
        <p:txBody>
          <a:bodyPr wrap="none" rtlCol="0">
            <a:spAutoFit/>
          </a:bodyPr>
          <a:lstStyle/>
          <a:p>
            <a:r>
              <a:rPr lang="en-US">
                <a:solidFill>
                  <a:schemeClr val="bg2"/>
                </a:solidFill>
              </a:rPr>
              <a:t>Network Service</a:t>
            </a:r>
          </a:p>
        </p:txBody>
      </p:sp>
      <p:pic>
        <p:nvPicPr>
          <p:cNvPr id="65" name="Picture 64">
            <a:extLst>
              <a:ext uri="{FF2B5EF4-FFF2-40B4-BE49-F238E27FC236}">
                <a16:creationId xmlns:a16="http://schemas.microsoft.com/office/drawing/2014/main" id="{E5A3CCE2-C9C3-9644-9A43-5D6BD77CDFA6}"/>
              </a:ext>
            </a:extLst>
          </p:cNvPr>
          <p:cNvPicPr>
            <a:picLocks noChangeAspect="1"/>
          </p:cNvPicPr>
          <p:nvPr/>
        </p:nvPicPr>
        <p:blipFill>
          <a:blip r:embed="rId5">
            <a:duotone>
              <a:schemeClr val="accent1">
                <a:shade val="45000"/>
                <a:satMod val="135000"/>
              </a:schemeClr>
              <a:prstClr val="white"/>
            </a:duotone>
          </a:blip>
          <a:stretch>
            <a:fillRect/>
          </a:stretch>
        </p:blipFill>
        <p:spPr>
          <a:xfrm>
            <a:off x="395536" y="1391163"/>
            <a:ext cx="916797" cy="723550"/>
          </a:xfrm>
          <a:prstGeom prst="rect">
            <a:avLst/>
          </a:prstGeom>
        </p:spPr>
      </p:pic>
      <p:pic>
        <p:nvPicPr>
          <p:cNvPr id="66" name="Picture 65">
            <a:extLst>
              <a:ext uri="{FF2B5EF4-FFF2-40B4-BE49-F238E27FC236}">
                <a16:creationId xmlns:a16="http://schemas.microsoft.com/office/drawing/2014/main" id="{EB15E72C-4C49-564D-A9A3-DB4BF8408486}"/>
              </a:ext>
            </a:extLst>
          </p:cNvPr>
          <p:cNvPicPr>
            <a:picLocks noChangeAspect="1"/>
          </p:cNvPicPr>
          <p:nvPr/>
        </p:nvPicPr>
        <p:blipFill>
          <a:blip r:embed="rId6">
            <a:duotone>
              <a:schemeClr val="accent1">
                <a:shade val="45000"/>
                <a:satMod val="135000"/>
              </a:schemeClr>
              <a:prstClr val="white"/>
            </a:duotone>
          </a:blip>
          <a:stretch>
            <a:fillRect/>
          </a:stretch>
        </p:blipFill>
        <p:spPr>
          <a:xfrm>
            <a:off x="7811961" y="1885684"/>
            <a:ext cx="953972" cy="953972"/>
          </a:xfrm>
          <a:prstGeom prst="rect">
            <a:avLst/>
          </a:prstGeom>
          <a:noFill/>
        </p:spPr>
      </p:pic>
      <p:pic>
        <p:nvPicPr>
          <p:cNvPr id="68" name="Picture 67">
            <a:extLst>
              <a:ext uri="{FF2B5EF4-FFF2-40B4-BE49-F238E27FC236}">
                <a16:creationId xmlns:a16="http://schemas.microsoft.com/office/drawing/2014/main" id="{DD16C03B-9886-7449-980F-B5525C104946}"/>
              </a:ext>
            </a:extLst>
          </p:cNvPr>
          <p:cNvPicPr>
            <a:picLocks noChangeAspect="1"/>
          </p:cNvPicPr>
          <p:nvPr/>
        </p:nvPicPr>
        <p:blipFill>
          <a:blip r:embed="rId6">
            <a:duotone>
              <a:schemeClr val="accent1">
                <a:shade val="45000"/>
                <a:satMod val="135000"/>
              </a:schemeClr>
              <a:prstClr val="white"/>
            </a:duotone>
          </a:blip>
          <a:stretch>
            <a:fillRect/>
          </a:stretch>
        </p:blipFill>
        <p:spPr>
          <a:xfrm>
            <a:off x="7811961" y="3132531"/>
            <a:ext cx="953972" cy="953972"/>
          </a:xfrm>
          <a:prstGeom prst="rect">
            <a:avLst/>
          </a:prstGeom>
          <a:noFill/>
        </p:spPr>
      </p:pic>
      <p:sp>
        <p:nvSpPr>
          <p:cNvPr id="72" name="TextBox 71">
            <a:extLst>
              <a:ext uri="{FF2B5EF4-FFF2-40B4-BE49-F238E27FC236}">
                <a16:creationId xmlns:a16="http://schemas.microsoft.com/office/drawing/2014/main" id="{FCB575FE-4F9E-7A49-8117-25CE9ACF56F1}"/>
              </a:ext>
            </a:extLst>
          </p:cNvPr>
          <p:cNvSpPr txBox="1"/>
          <p:nvPr/>
        </p:nvSpPr>
        <p:spPr>
          <a:xfrm>
            <a:off x="532371" y="2032905"/>
            <a:ext cx="643125" cy="307777"/>
          </a:xfrm>
          <a:prstGeom prst="rect">
            <a:avLst/>
          </a:prstGeom>
          <a:noFill/>
        </p:spPr>
        <p:txBody>
          <a:bodyPr wrap="none" rtlCol="0">
            <a:spAutoFit/>
          </a:bodyPr>
          <a:lstStyle/>
          <a:p>
            <a:r>
              <a:rPr lang="en-US">
                <a:solidFill>
                  <a:schemeClr val="bg2"/>
                </a:solidFill>
              </a:rPr>
              <a:t>Client</a:t>
            </a:r>
          </a:p>
        </p:txBody>
      </p:sp>
      <p:sp>
        <p:nvSpPr>
          <p:cNvPr id="73" name="TextBox 72">
            <a:extLst>
              <a:ext uri="{FF2B5EF4-FFF2-40B4-BE49-F238E27FC236}">
                <a16:creationId xmlns:a16="http://schemas.microsoft.com/office/drawing/2014/main" id="{570CF1FE-DCF7-1F4C-B1E1-1F9660D8F607}"/>
              </a:ext>
            </a:extLst>
          </p:cNvPr>
          <p:cNvSpPr txBox="1"/>
          <p:nvPr/>
        </p:nvSpPr>
        <p:spPr>
          <a:xfrm>
            <a:off x="7811960" y="1585358"/>
            <a:ext cx="902811" cy="307777"/>
          </a:xfrm>
          <a:prstGeom prst="rect">
            <a:avLst/>
          </a:prstGeom>
          <a:noFill/>
        </p:spPr>
        <p:txBody>
          <a:bodyPr wrap="none" rtlCol="0">
            <a:spAutoFit/>
          </a:bodyPr>
          <a:lstStyle/>
          <a:p>
            <a:r>
              <a:rPr lang="en-US">
                <a:solidFill>
                  <a:schemeClr val="bg2"/>
                </a:solidFill>
              </a:rPr>
              <a:t>NGINX 1</a:t>
            </a:r>
          </a:p>
        </p:txBody>
      </p:sp>
      <p:sp>
        <p:nvSpPr>
          <p:cNvPr id="74" name="TextBox 73">
            <a:extLst>
              <a:ext uri="{FF2B5EF4-FFF2-40B4-BE49-F238E27FC236}">
                <a16:creationId xmlns:a16="http://schemas.microsoft.com/office/drawing/2014/main" id="{9C44BFD2-AC6E-0241-B019-97550B8FB3D9}"/>
              </a:ext>
            </a:extLst>
          </p:cNvPr>
          <p:cNvSpPr txBox="1"/>
          <p:nvPr/>
        </p:nvSpPr>
        <p:spPr>
          <a:xfrm>
            <a:off x="7837541" y="2858040"/>
            <a:ext cx="902811" cy="307777"/>
          </a:xfrm>
          <a:prstGeom prst="rect">
            <a:avLst/>
          </a:prstGeom>
          <a:noFill/>
        </p:spPr>
        <p:txBody>
          <a:bodyPr wrap="none" rtlCol="0">
            <a:spAutoFit/>
          </a:bodyPr>
          <a:lstStyle/>
          <a:p>
            <a:r>
              <a:rPr lang="en-US">
                <a:solidFill>
                  <a:schemeClr val="bg2"/>
                </a:solidFill>
              </a:rPr>
              <a:t>NGINX 2</a:t>
            </a:r>
          </a:p>
        </p:txBody>
      </p:sp>
      <p:sp>
        <p:nvSpPr>
          <p:cNvPr id="11" name="Freeform 10">
            <a:extLst>
              <a:ext uri="{FF2B5EF4-FFF2-40B4-BE49-F238E27FC236}">
                <a16:creationId xmlns:a16="http://schemas.microsoft.com/office/drawing/2014/main" id="{E817E76F-CC6D-284D-8A53-7E928C480D86}"/>
              </a:ext>
            </a:extLst>
          </p:cNvPr>
          <p:cNvSpPr/>
          <p:nvPr/>
        </p:nvSpPr>
        <p:spPr>
          <a:xfrm>
            <a:off x="1286933" y="1218260"/>
            <a:ext cx="4563534" cy="737540"/>
          </a:xfrm>
          <a:custGeom>
            <a:avLst/>
            <a:gdLst>
              <a:gd name="connsiteX0" fmla="*/ 0 w 4563534"/>
              <a:gd name="connsiteY0" fmla="*/ 737540 h 737540"/>
              <a:gd name="connsiteX1" fmla="*/ 4563534 w 4563534"/>
              <a:gd name="connsiteY1" fmla="*/ 322673 h 737540"/>
            </a:gdLst>
            <a:ahLst/>
            <a:cxnLst>
              <a:cxn ang="0">
                <a:pos x="connsiteX0" y="connsiteY0"/>
              </a:cxn>
              <a:cxn ang="0">
                <a:pos x="connsiteX1" y="connsiteY1"/>
              </a:cxn>
            </a:cxnLst>
            <a:rect l="l" t="t" r="r" b="b"/>
            <a:pathLst>
              <a:path w="4563534" h="737540">
                <a:moveTo>
                  <a:pt x="0" y="737540"/>
                </a:moveTo>
                <a:cubicBezTo>
                  <a:pt x="2128661" y="184384"/>
                  <a:pt x="4257323" y="-368771"/>
                  <a:pt x="4563534" y="322673"/>
                </a:cubicBezTo>
              </a:path>
            </a:pathLst>
          </a:custGeom>
          <a:noFill/>
          <a:ln w="44450">
            <a:solidFill>
              <a:schemeClr val="accent2"/>
            </a:solidFill>
            <a:prstDash val="dash"/>
            <a:tailEnd type="triangle"/>
            <a:extLst>
              <a:ext uri="{C807C97D-BFC1-408E-A445-0C87EB9F89A2}">
                <ask:lineSketchStyleProps xmlns:ask="http://schemas.microsoft.com/office/drawing/2018/sketchyshapes" sd="1219033472">
                  <a:custGeom>
                    <a:avLst/>
                    <a:gdLst>
                      <a:gd name="connsiteX0" fmla="*/ 0 w 4563534"/>
                      <a:gd name="connsiteY0" fmla="*/ 737540 h 737540"/>
                      <a:gd name="connsiteX1" fmla="*/ 4563534 w 4563534"/>
                      <a:gd name="connsiteY1" fmla="*/ 322673 h 737540"/>
                    </a:gdLst>
                    <a:ahLst/>
                    <a:cxnLst>
                      <a:cxn ang="0">
                        <a:pos x="connsiteX0" y="connsiteY0"/>
                      </a:cxn>
                      <a:cxn ang="0">
                        <a:pos x="connsiteX1" y="connsiteY1"/>
                      </a:cxn>
                    </a:cxnLst>
                    <a:rect l="l" t="t" r="r" b="b"/>
                    <a:pathLst>
                      <a:path w="4563534" h="737540" extrusionOk="0">
                        <a:moveTo>
                          <a:pt x="0" y="737540"/>
                        </a:moveTo>
                        <a:cubicBezTo>
                          <a:pt x="2105912" y="170352"/>
                          <a:pt x="4169993" y="-335995"/>
                          <a:pt x="4563534" y="322673"/>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1EB94F11-9966-FE4E-AB91-E925EDC9BBE8}"/>
              </a:ext>
            </a:extLst>
          </p:cNvPr>
          <p:cNvSpPr/>
          <p:nvPr/>
        </p:nvSpPr>
        <p:spPr>
          <a:xfrm>
            <a:off x="2192867" y="4097867"/>
            <a:ext cx="3522133" cy="406430"/>
          </a:xfrm>
          <a:custGeom>
            <a:avLst/>
            <a:gdLst>
              <a:gd name="connsiteX0" fmla="*/ 0 w 3522133"/>
              <a:gd name="connsiteY0" fmla="*/ 0 h 406430"/>
              <a:gd name="connsiteX1" fmla="*/ 1862666 w 3522133"/>
              <a:gd name="connsiteY1" fmla="*/ 406400 h 406430"/>
              <a:gd name="connsiteX2" fmla="*/ 3522133 w 3522133"/>
              <a:gd name="connsiteY2" fmla="*/ 16933 h 406430"/>
            </a:gdLst>
            <a:ahLst/>
            <a:cxnLst>
              <a:cxn ang="0">
                <a:pos x="connsiteX0" y="connsiteY0"/>
              </a:cxn>
              <a:cxn ang="0">
                <a:pos x="connsiteX1" y="connsiteY1"/>
              </a:cxn>
              <a:cxn ang="0">
                <a:pos x="connsiteX2" y="connsiteY2"/>
              </a:cxn>
            </a:cxnLst>
            <a:rect l="l" t="t" r="r" b="b"/>
            <a:pathLst>
              <a:path w="3522133" h="406430">
                <a:moveTo>
                  <a:pt x="0" y="0"/>
                </a:moveTo>
                <a:cubicBezTo>
                  <a:pt x="637822" y="201789"/>
                  <a:pt x="1275644" y="403578"/>
                  <a:pt x="1862666" y="406400"/>
                </a:cubicBezTo>
                <a:cubicBezTo>
                  <a:pt x="2449688" y="409222"/>
                  <a:pt x="2985910" y="213077"/>
                  <a:pt x="3522133" y="16933"/>
                </a:cubicBezTo>
              </a:path>
            </a:pathLst>
          </a:custGeom>
          <a:noFill/>
          <a:ln w="44450">
            <a:solidFill>
              <a:schemeClr val="accent2"/>
            </a:solidFill>
            <a:prstDash val="dash"/>
            <a:tailEnd type="triangle"/>
            <a:extLst>
              <a:ext uri="{C807C97D-BFC1-408E-A445-0C87EB9F89A2}">
                <ask:lineSketchStyleProps xmlns:ask="http://schemas.microsoft.com/office/drawing/2018/sketchyshapes" sd="3154574476">
                  <a:custGeom>
                    <a:avLst/>
                    <a:gdLst>
                      <a:gd name="connsiteX0" fmla="*/ 0 w 3522133"/>
                      <a:gd name="connsiteY0" fmla="*/ 0 h 406430"/>
                      <a:gd name="connsiteX1" fmla="*/ 1862666 w 3522133"/>
                      <a:gd name="connsiteY1" fmla="*/ 406400 h 406430"/>
                      <a:gd name="connsiteX2" fmla="*/ 3522133 w 3522133"/>
                      <a:gd name="connsiteY2" fmla="*/ 16933 h 406430"/>
                    </a:gdLst>
                    <a:ahLst/>
                    <a:cxnLst>
                      <a:cxn ang="0">
                        <a:pos x="connsiteX0" y="connsiteY0"/>
                      </a:cxn>
                      <a:cxn ang="0">
                        <a:pos x="connsiteX1" y="connsiteY1"/>
                      </a:cxn>
                      <a:cxn ang="0">
                        <a:pos x="connsiteX2" y="connsiteY2"/>
                      </a:cxn>
                    </a:cxnLst>
                    <a:rect l="l" t="t" r="r" b="b"/>
                    <a:pathLst>
                      <a:path w="3522133" h="406430" extrusionOk="0">
                        <a:moveTo>
                          <a:pt x="0" y="0"/>
                        </a:moveTo>
                        <a:cubicBezTo>
                          <a:pt x="762182" y="194848"/>
                          <a:pt x="1422702" y="464870"/>
                          <a:pt x="1862666" y="406400"/>
                        </a:cubicBezTo>
                        <a:cubicBezTo>
                          <a:pt x="2387187" y="390411"/>
                          <a:pt x="3145097" y="242531"/>
                          <a:pt x="3522133" y="16933"/>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D4CBF0F2-77C3-8B4E-85F2-384D3752D4AB}"/>
              </a:ext>
            </a:extLst>
          </p:cNvPr>
          <p:cNvSpPr/>
          <p:nvPr/>
        </p:nvSpPr>
        <p:spPr>
          <a:xfrm>
            <a:off x="5740400" y="2256638"/>
            <a:ext cx="2226733" cy="1621095"/>
          </a:xfrm>
          <a:custGeom>
            <a:avLst/>
            <a:gdLst>
              <a:gd name="connsiteX0" fmla="*/ 0 w 2226733"/>
              <a:gd name="connsiteY0" fmla="*/ 1621095 h 1621095"/>
              <a:gd name="connsiteX1" fmla="*/ 787400 w 2226733"/>
              <a:gd name="connsiteY1" fmla="*/ 173295 h 1621095"/>
              <a:gd name="connsiteX2" fmla="*/ 2226733 w 2226733"/>
              <a:gd name="connsiteY2" fmla="*/ 29362 h 1621095"/>
            </a:gdLst>
            <a:ahLst/>
            <a:cxnLst>
              <a:cxn ang="0">
                <a:pos x="connsiteX0" y="connsiteY0"/>
              </a:cxn>
              <a:cxn ang="0">
                <a:pos x="connsiteX1" y="connsiteY1"/>
              </a:cxn>
              <a:cxn ang="0">
                <a:pos x="connsiteX2" y="connsiteY2"/>
              </a:cxn>
            </a:cxnLst>
            <a:rect l="l" t="t" r="r" b="b"/>
            <a:pathLst>
              <a:path w="2226733" h="1621095">
                <a:moveTo>
                  <a:pt x="0" y="1621095"/>
                </a:moveTo>
                <a:cubicBezTo>
                  <a:pt x="208139" y="1029839"/>
                  <a:pt x="416278" y="438584"/>
                  <a:pt x="787400" y="173295"/>
                </a:cubicBezTo>
                <a:cubicBezTo>
                  <a:pt x="1158522" y="-91994"/>
                  <a:pt x="1991078" y="25129"/>
                  <a:pt x="2226733" y="29362"/>
                </a:cubicBezTo>
              </a:path>
            </a:pathLst>
          </a:custGeom>
          <a:noFill/>
          <a:ln w="44450">
            <a:solidFill>
              <a:schemeClr val="accent2"/>
            </a:solidFill>
            <a:prstDash val="dash"/>
            <a:tailEnd type="triangle"/>
            <a:extLst>
              <a:ext uri="{C807C97D-BFC1-408E-A445-0C87EB9F89A2}">
                <ask:lineSketchStyleProps xmlns:ask="http://schemas.microsoft.com/office/drawing/2018/sketchyshapes" sd="4083241761">
                  <a:custGeom>
                    <a:avLst/>
                    <a:gdLst>
                      <a:gd name="connsiteX0" fmla="*/ 0 w 2226733"/>
                      <a:gd name="connsiteY0" fmla="*/ 1621095 h 1621095"/>
                      <a:gd name="connsiteX1" fmla="*/ 787400 w 2226733"/>
                      <a:gd name="connsiteY1" fmla="*/ 173295 h 1621095"/>
                      <a:gd name="connsiteX2" fmla="*/ 2226733 w 2226733"/>
                      <a:gd name="connsiteY2" fmla="*/ 29362 h 1621095"/>
                    </a:gdLst>
                    <a:ahLst/>
                    <a:cxnLst>
                      <a:cxn ang="0">
                        <a:pos x="connsiteX0" y="connsiteY0"/>
                      </a:cxn>
                      <a:cxn ang="0">
                        <a:pos x="connsiteX1" y="connsiteY1"/>
                      </a:cxn>
                      <a:cxn ang="0">
                        <a:pos x="connsiteX2" y="connsiteY2"/>
                      </a:cxn>
                    </a:cxnLst>
                    <a:rect l="l" t="t" r="r" b="b"/>
                    <a:pathLst>
                      <a:path w="2226733" h="1621095" extrusionOk="0">
                        <a:moveTo>
                          <a:pt x="0" y="1621095"/>
                        </a:moveTo>
                        <a:cubicBezTo>
                          <a:pt x="281227" y="1079653"/>
                          <a:pt x="371449" y="508629"/>
                          <a:pt x="787400" y="173295"/>
                        </a:cubicBezTo>
                        <a:cubicBezTo>
                          <a:pt x="1217554" y="-57169"/>
                          <a:pt x="1987703" y="40858"/>
                          <a:pt x="2226733" y="29362"/>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B67FCEC0-EAB2-0743-B61E-4274C1EFC9EE}"/>
              </a:ext>
            </a:extLst>
          </p:cNvPr>
          <p:cNvSpPr/>
          <p:nvPr/>
        </p:nvSpPr>
        <p:spPr>
          <a:xfrm>
            <a:off x="2311400" y="1642533"/>
            <a:ext cx="3615267" cy="2235200"/>
          </a:xfrm>
          <a:custGeom>
            <a:avLst/>
            <a:gdLst>
              <a:gd name="connsiteX0" fmla="*/ 3615267 w 3615267"/>
              <a:gd name="connsiteY0" fmla="*/ 0 h 2235200"/>
              <a:gd name="connsiteX1" fmla="*/ 2396067 w 3615267"/>
              <a:gd name="connsiteY1" fmla="*/ 1363134 h 2235200"/>
              <a:gd name="connsiteX2" fmla="*/ 0 w 3615267"/>
              <a:gd name="connsiteY2" fmla="*/ 2235200 h 2235200"/>
            </a:gdLst>
            <a:ahLst/>
            <a:cxnLst>
              <a:cxn ang="0">
                <a:pos x="connsiteX0" y="connsiteY0"/>
              </a:cxn>
              <a:cxn ang="0">
                <a:pos x="connsiteX1" y="connsiteY1"/>
              </a:cxn>
              <a:cxn ang="0">
                <a:pos x="connsiteX2" y="connsiteY2"/>
              </a:cxn>
            </a:cxnLst>
            <a:rect l="l" t="t" r="r" b="b"/>
            <a:pathLst>
              <a:path w="3615267" h="2235200">
                <a:moveTo>
                  <a:pt x="3615267" y="0"/>
                </a:moveTo>
                <a:cubicBezTo>
                  <a:pt x="3306939" y="495300"/>
                  <a:pt x="2998611" y="990601"/>
                  <a:pt x="2396067" y="1363134"/>
                </a:cubicBezTo>
                <a:cubicBezTo>
                  <a:pt x="1793523" y="1735667"/>
                  <a:pt x="399344" y="2102556"/>
                  <a:pt x="0" y="2235200"/>
                </a:cubicBezTo>
              </a:path>
            </a:pathLst>
          </a:custGeom>
          <a:noFill/>
          <a:ln w="44450">
            <a:solidFill>
              <a:schemeClr val="accent2"/>
            </a:solidFill>
            <a:prstDash val="dash"/>
            <a:tailEnd type="triangle"/>
            <a:extLst>
              <a:ext uri="{C807C97D-BFC1-408E-A445-0C87EB9F89A2}">
                <ask:lineSketchStyleProps xmlns:ask="http://schemas.microsoft.com/office/drawing/2018/sketchyshapes" sd="2666873507">
                  <a:custGeom>
                    <a:avLst/>
                    <a:gdLst>
                      <a:gd name="connsiteX0" fmla="*/ 3615267 w 3615267"/>
                      <a:gd name="connsiteY0" fmla="*/ 0 h 2235200"/>
                      <a:gd name="connsiteX1" fmla="*/ 2396067 w 3615267"/>
                      <a:gd name="connsiteY1" fmla="*/ 1363134 h 2235200"/>
                      <a:gd name="connsiteX2" fmla="*/ 0 w 3615267"/>
                      <a:gd name="connsiteY2" fmla="*/ 2235200 h 2235200"/>
                    </a:gdLst>
                    <a:ahLst/>
                    <a:cxnLst>
                      <a:cxn ang="0">
                        <a:pos x="connsiteX0" y="connsiteY0"/>
                      </a:cxn>
                      <a:cxn ang="0">
                        <a:pos x="connsiteX1" y="connsiteY1"/>
                      </a:cxn>
                      <a:cxn ang="0">
                        <a:pos x="connsiteX2" y="connsiteY2"/>
                      </a:cxn>
                    </a:cxnLst>
                    <a:rect l="l" t="t" r="r" b="b"/>
                    <a:pathLst>
                      <a:path w="3615267" h="2235200" extrusionOk="0">
                        <a:moveTo>
                          <a:pt x="3615267" y="0"/>
                        </a:moveTo>
                        <a:cubicBezTo>
                          <a:pt x="3327530" y="478912"/>
                          <a:pt x="2989474" y="1015940"/>
                          <a:pt x="2396067" y="1363134"/>
                        </a:cubicBezTo>
                        <a:cubicBezTo>
                          <a:pt x="1904439" y="1730668"/>
                          <a:pt x="369214" y="2052383"/>
                          <a:pt x="0" y="223520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BF1FE4BC-FF10-1F4A-9BF0-0E9BBD44BEB6}"/>
              </a:ext>
            </a:extLst>
          </p:cNvPr>
          <p:cNvSpPr/>
          <p:nvPr/>
        </p:nvSpPr>
        <p:spPr>
          <a:xfrm>
            <a:off x="5706533" y="4030133"/>
            <a:ext cx="2514600" cy="322600"/>
          </a:xfrm>
          <a:custGeom>
            <a:avLst/>
            <a:gdLst>
              <a:gd name="connsiteX0" fmla="*/ 0 w 2514600"/>
              <a:gd name="connsiteY0" fmla="*/ 76200 h 322600"/>
              <a:gd name="connsiteX1" fmla="*/ 1363134 w 2514600"/>
              <a:gd name="connsiteY1" fmla="*/ 321734 h 322600"/>
              <a:gd name="connsiteX2" fmla="*/ 2514600 w 2514600"/>
              <a:gd name="connsiteY2" fmla="*/ 0 h 322600"/>
            </a:gdLst>
            <a:ahLst/>
            <a:cxnLst>
              <a:cxn ang="0">
                <a:pos x="connsiteX0" y="connsiteY0"/>
              </a:cxn>
              <a:cxn ang="0">
                <a:pos x="connsiteX1" y="connsiteY1"/>
              </a:cxn>
              <a:cxn ang="0">
                <a:pos x="connsiteX2" y="connsiteY2"/>
              </a:cxn>
            </a:cxnLst>
            <a:rect l="l" t="t" r="r" b="b"/>
            <a:pathLst>
              <a:path w="2514600" h="322600">
                <a:moveTo>
                  <a:pt x="0" y="76200"/>
                </a:moveTo>
                <a:cubicBezTo>
                  <a:pt x="472017" y="205317"/>
                  <a:pt x="944034" y="334434"/>
                  <a:pt x="1363134" y="321734"/>
                </a:cubicBezTo>
                <a:cubicBezTo>
                  <a:pt x="1782234" y="309034"/>
                  <a:pt x="2148417" y="154517"/>
                  <a:pt x="2514600" y="0"/>
                </a:cubicBezTo>
              </a:path>
            </a:pathLst>
          </a:custGeom>
          <a:noFill/>
          <a:ln w="44450">
            <a:solidFill>
              <a:schemeClr val="accent2"/>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31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repeatCount="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upRight)">
                                      <p:cBhvr>
                                        <p:cTn id="7" dur="2000"/>
                                        <p:tgtEl>
                                          <p:spTgt spid="11"/>
                                        </p:tgtEl>
                                      </p:cBhvr>
                                    </p:animEffect>
                                  </p:childTnLst>
                                </p:cTn>
                              </p:par>
                            </p:childTnLst>
                          </p:cTn>
                        </p:par>
                        <p:par>
                          <p:cTn id="8" fill="hold">
                            <p:stCondLst>
                              <p:cond delay="2000"/>
                            </p:stCondLst>
                            <p:childTnLst>
                              <p:par>
                                <p:cTn id="9" presetID="18" presetClass="entr" presetSubtype="12" repeatCount="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trips(downLeft)">
                                      <p:cBhvr>
                                        <p:cTn id="11" dur="2000"/>
                                        <p:tgtEl>
                                          <p:spTgt spid="17"/>
                                        </p:tgtEl>
                                      </p:cBhvr>
                                    </p:animEffect>
                                  </p:childTnLst>
                                </p:cTn>
                              </p:par>
                            </p:childTnLst>
                          </p:cTn>
                        </p:par>
                        <p:par>
                          <p:cTn id="12" fill="hold">
                            <p:stCondLst>
                              <p:cond delay="4000"/>
                            </p:stCondLst>
                            <p:childTnLst>
                              <p:par>
                                <p:cTn id="13" presetID="18" presetClass="entr" presetSubtype="6" repeatCount="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strips(downRight)">
                                      <p:cBhvr>
                                        <p:cTn id="15" dur="2000"/>
                                        <p:tgtEl>
                                          <p:spTgt spid="13"/>
                                        </p:tgtEl>
                                      </p:cBhvr>
                                    </p:animEffect>
                                  </p:childTnLst>
                                </p:cTn>
                              </p:par>
                            </p:childTnLst>
                          </p:cTn>
                        </p:par>
                        <p:par>
                          <p:cTn id="16" fill="hold">
                            <p:stCondLst>
                              <p:cond delay="6000"/>
                            </p:stCondLst>
                            <p:childTnLst>
                              <p:par>
                                <p:cTn id="17" presetID="18" presetClass="entr" presetSubtype="3" repeatCount="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trips(upRight)">
                                      <p:cBhvr>
                                        <p:cTn id="19" dur="2000"/>
                                        <p:tgtEl>
                                          <p:spTgt spid="16"/>
                                        </p:tgtEl>
                                      </p:cBhvr>
                                    </p:animEffect>
                                  </p:childTnLst>
                                  <p:subTnLst>
                                    <p:set>
                                      <p:cBhvr override="childStyle">
                                        <p:cTn dur="1" fill="hold" display="0" masterRel="sameClick" afterEffect="1">
                                          <p:stCondLst>
                                            <p:cond evt="end" delay="0">
                                              <p:tn val="17"/>
                                            </p:cond>
                                          </p:stCondLst>
                                        </p:cTn>
                                        <p:tgtEl>
                                          <p:spTgt spid="16"/>
                                        </p:tgtEl>
                                        <p:attrNameLst>
                                          <p:attrName>style.visibility</p:attrName>
                                        </p:attrNameLst>
                                      </p:cBhvr>
                                      <p:to>
                                        <p:strVal val="hidden"/>
                                      </p:to>
                                    </p:set>
                                  </p:subTnLst>
                                </p:cTn>
                              </p:par>
                            </p:childTnLst>
                          </p:cTn>
                        </p:par>
                        <p:par>
                          <p:cTn id="20" fill="hold">
                            <p:stCondLst>
                              <p:cond delay="8000"/>
                            </p:stCondLst>
                            <p:childTnLst>
                              <p:par>
                                <p:cTn id="21" presetID="18" presetClass="entr" presetSubtype="3" repeatCount="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strips(upRight)">
                                      <p:cBhvr>
                                        <p:cTn id="2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6"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95;p18">
            <a:extLst>
              <a:ext uri="{FF2B5EF4-FFF2-40B4-BE49-F238E27FC236}">
                <a16:creationId xmlns:a16="http://schemas.microsoft.com/office/drawing/2014/main" id="{A55D6249-6120-49D4-B18E-FCF367CDCEEE}"/>
              </a:ext>
            </a:extLst>
          </p:cNvPr>
          <p:cNvSpPr txBox="1">
            <a:spLocks noGrp="1"/>
          </p:cNvSpPr>
          <p:nvPr>
            <p:ph type="title"/>
          </p:nvPr>
        </p:nvSpPr>
        <p:spPr>
          <a:xfrm>
            <a:off x="5143612" y="2314077"/>
            <a:ext cx="2736477" cy="5123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5400"/>
              <a:buFont typeface="Calibri"/>
              <a:buNone/>
            </a:pPr>
            <a:r>
              <a:rPr lang="en-US" sz="4000">
                <a:solidFill>
                  <a:schemeClr val="bg2"/>
                </a:solidFill>
              </a:rPr>
              <a:t>Translator</a:t>
            </a:r>
          </a:p>
        </p:txBody>
      </p:sp>
    </p:spTree>
    <p:extLst>
      <p:ext uri="{BB962C8B-B14F-4D97-AF65-F5344CB8AC3E}">
        <p14:creationId xmlns:p14="http://schemas.microsoft.com/office/powerpoint/2010/main" val="2986825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95;p18">
            <a:extLst>
              <a:ext uri="{FF2B5EF4-FFF2-40B4-BE49-F238E27FC236}">
                <a16:creationId xmlns:a16="http://schemas.microsoft.com/office/drawing/2014/main" id="{A55D6249-6120-49D4-B18E-FCF367CDCEEE}"/>
              </a:ext>
            </a:extLst>
          </p:cNvPr>
          <p:cNvSpPr txBox="1">
            <a:spLocks noGrp="1"/>
          </p:cNvSpPr>
          <p:nvPr>
            <p:ph type="title"/>
          </p:nvPr>
        </p:nvSpPr>
        <p:spPr>
          <a:xfrm>
            <a:off x="4421027" y="2314077"/>
            <a:ext cx="4148804" cy="512322"/>
          </a:xfrm>
          <a:prstGeom prst="rect">
            <a:avLst/>
          </a:prstGeom>
          <a:noFill/>
          <a:ln>
            <a:noFill/>
          </a:ln>
        </p:spPr>
        <p:txBody>
          <a:bodyPr spcFirstLastPara="1" wrap="square" lIns="91425" tIns="45700" rIns="91425" bIns="45700" anchor="ctr" anchorCtr="0">
            <a:noAutofit/>
          </a:bodyPr>
          <a:lstStyle/>
          <a:p>
            <a:pPr>
              <a:buSzPts val="5400"/>
            </a:pPr>
            <a:r>
              <a:rPr lang="en-US" sz="4000">
                <a:solidFill>
                  <a:schemeClr val="bg2"/>
                </a:solidFill>
              </a:rPr>
              <a:t>MANO Scalability</a:t>
            </a:r>
          </a:p>
        </p:txBody>
      </p:sp>
    </p:spTree>
    <p:extLst>
      <p:ext uri="{BB962C8B-B14F-4D97-AF65-F5344CB8AC3E}">
        <p14:creationId xmlns:p14="http://schemas.microsoft.com/office/powerpoint/2010/main" val="4108465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0"/>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31</a:t>
            </a:fld>
            <a:endParaRPr sz="1250">
              <a:latin typeface="Calibri"/>
              <a:ea typeface="Calibri"/>
              <a:cs typeface="Calibri"/>
              <a:sym typeface="Calibri"/>
            </a:endParaRPr>
          </a:p>
        </p:txBody>
      </p:sp>
      <p:sp>
        <p:nvSpPr>
          <p:cNvPr id="421" name="Google Shape;421;p50"/>
          <p:cNvSpPr txBox="1">
            <a:spLocks noGrp="1"/>
          </p:cNvSpPr>
          <p:nvPr>
            <p:ph type="title"/>
          </p:nvPr>
        </p:nvSpPr>
        <p:spPr>
          <a:xfrm>
            <a:off x="386696" y="33468"/>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a:solidFill>
                  <a:srgbClr val="0D2C6C"/>
                </a:solidFill>
                <a:latin typeface="Arial"/>
                <a:ea typeface="Arial"/>
                <a:cs typeface="Arial"/>
                <a:sym typeface="Arial"/>
              </a:rPr>
              <a:t>SCrAMbLE – MANO Scalability</a:t>
            </a:r>
            <a:endParaRPr/>
          </a:p>
        </p:txBody>
      </p:sp>
      <p:sp>
        <p:nvSpPr>
          <p:cNvPr id="422" name="Google Shape;422;p50"/>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423" name="Google Shape;423;p50"/>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
        <p:nvSpPr>
          <p:cNvPr id="424" name="Google Shape;424;p50"/>
          <p:cNvSpPr/>
          <p:nvPr/>
        </p:nvSpPr>
        <p:spPr>
          <a:xfrm>
            <a:off x="457200" y="711916"/>
            <a:ext cx="5482952" cy="392415"/>
          </a:xfrm>
          <a:prstGeom prst="rect">
            <a:avLst/>
          </a:prstGeom>
          <a:noFill/>
          <a:ln>
            <a:noFill/>
          </a:ln>
        </p:spPr>
        <p:txBody>
          <a:bodyPr spcFirstLastPara="1" wrap="square" lIns="91425" tIns="45700" rIns="91425" bIns="45700" anchor="t" anchorCtr="0">
            <a:noAutofit/>
          </a:bodyPr>
          <a:lstStyle/>
          <a:p>
            <a:pPr marL="12700"/>
            <a:r>
              <a:rPr lang="en" sz="2800" b="1">
                <a:solidFill>
                  <a:srgbClr val="0D2C6C"/>
                </a:solidFill>
              </a:rPr>
              <a:t>Two Directions</a:t>
            </a:r>
            <a:endParaRPr lang="en-US"/>
          </a:p>
        </p:txBody>
      </p:sp>
      <p:graphicFrame>
        <p:nvGraphicFramePr>
          <p:cNvPr id="4" name="Diagram 4">
            <a:extLst>
              <a:ext uri="{FF2B5EF4-FFF2-40B4-BE49-F238E27FC236}">
                <a16:creationId xmlns:a16="http://schemas.microsoft.com/office/drawing/2014/main" id="{B147ED00-3B29-4EB7-B0A7-FFB8C1F9A29A}"/>
              </a:ext>
            </a:extLst>
          </p:cNvPr>
          <p:cNvGraphicFramePr/>
          <p:nvPr>
            <p:extLst>
              <p:ext uri="{D42A27DB-BD31-4B8C-83A1-F6EECF244321}">
                <p14:modId xmlns:p14="http://schemas.microsoft.com/office/powerpoint/2010/main" val="1412184716"/>
              </p:ext>
            </p:extLst>
          </p:nvPr>
        </p:nvGraphicFramePr>
        <p:xfrm>
          <a:off x="611560" y="1545636"/>
          <a:ext cx="8208912" cy="2484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95;p18">
            <a:extLst>
              <a:ext uri="{FF2B5EF4-FFF2-40B4-BE49-F238E27FC236}">
                <a16:creationId xmlns:a16="http://schemas.microsoft.com/office/drawing/2014/main" id="{A55D6249-6120-49D4-B18E-FCF367CDCEEE}"/>
              </a:ext>
            </a:extLst>
          </p:cNvPr>
          <p:cNvSpPr txBox="1">
            <a:spLocks noGrp="1"/>
          </p:cNvSpPr>
          <p:nvPr>
            <p:ph type="title"/>
          </p:nvPr>
        </p:nvSpPr>
        <p:spPr>
          <a:xfrm>
            <a:off x="4204252" y="2314077"/>
            <a:ext cx="4983062" cy="512322"/>
          </a:xfrm>
          <a:prstGeom prst="rect">
            <a:avLst/>
          </a:prstGeom>
          <a:noFill/>
          <a:ln>
            <a:noFill/>
          </a:ln>
        </p:spPr>
        <p:txBody>
          <a:bodyPr spcFirstLastPara="1" wrap="square" lIns="91425" tIns="45700" rIns="91425" bIns="45700" anchor="ctr" anchorCtr="0">
            <a:noAutofit/>
          </a:bodyPr>
          <a:lstStyle/>
          <a:p>
            <a:pPr>
              <a:buSzPts val="5400"/>
            </a:pPr>
            <a:r>
              <a:rPr lang="en-US" sz="4000">
                <a:solidFill>
                  <a:schemeClr val="bg2"/>
                </a:solidFill>
              </a:rPr>
              <a:t>1. Scalability Plugin</a:t>
            </a:r>
          </a:p>
        </p:txBody>
      </p:sp>
    </p:spTree>
    <p:extLst>
      <p:ext uri="{BB962C8B-B14F-4D97-AF65-F5344CB8AC3E}">
        <p14:creationId xmlns:p14="http://schemas.microsoft.com/office/powerpoint/2010/main" val="262092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33</a:t>
            </a:fld>
            <a:endParaRPr sz="1250">
              <a:latin typeface="Calibri"/>
              <a:ea typeface="Calibri"/>
              <a:cs typeface="Calibri"/>
              <a:sym typeface="Calibri"/>
            </a:endParaRPr>
          </a:p>
        </p:txBody>
      </p:sp>
      <p:sp>
        <p:nvSpPr>
          <p:cNvPr id="174" name="Google Shape;174;p26"/>
          <p:cNvSpPr txBox="1">
            <a:spLocks noGrp="1"/>
          </p:cNvSpPr>
          <p:nvPr>
            <p:ph type="body" idx="1"/>
          </p:nvPr>
        </p:nvSpPr>
        <p:spPr>
          <a:xfrm>
            <a:off x="395536" y="627996"/>
            <a:ext cx="8535600" cy="41580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 b="1" err="1">
                <a:solidFill>
                  <a:schemeClr val="bg2"/>
                </a:solidFill>
                <a:latin typeface="+mj-lt"/>
                <a:cs typeface="Arial"/>
                <a:sym typeface="Arial"/>
              </a:rPr>
              <a:t>Pishahang</a:t>
            </a:r>
            <a:r>
              <a:rPr lang="en" b="1">
                <a:solidFill>
                  <a:schemeClr val="bg2"/>
                </a:solidFill>
                <a:latin typeface="+mj-lt"/>
                <a:cs typeface="Arial"/>
                <a:sym typeface="Arial"/>
              </a:rPr>
              <a:t> Scaling Plugin</a:t>
            </a:r>
            <a:endParaRPr lang="en-US">
              <a:solidFill>
                <a:schemeClr val="bg2"/>
              </a:solidFill>
              <a:latin typeface="+mj-lt"/>
            </a:endParaRPr>
          </a:p>
          <a:p>
            <a:pPr marL="0" indent="0">
              <a:spcBef>
                <a:spcPts val="0"/>
              </a:spcBef>
              <a:buNone/>
            </a:pPr>
            <a:endParaRPr lang="en" b="1">
              <a:solidFill>
                <a:schemeClr val="bg2"/>
              </a:solidFill>
              <a:ea typeface="Arial"/>
              <a:cs typeface="Arial"/>
            </a:endParaRPr>
          </a:p>
          <a:p>
            <a:pPr marL="0" indent="0">
              <a:spcBef>
                <a:spcPts val="0"/>
              </a:spcBef>
              <a:buNone/>
            </a:pPr>
            <a:endParaRPr lang="en" b="1">
              <a:solidFill>
                <a:schemeClr val="bg2"/>
              </a:solidFill>
              <a:ea typeface="Arial"/>
              <a:cs typeface="Arial"/>
            </a:endParaRPr>
          </a:p>
          <a:p>
            <a:pPr marL="0" indent="0">
              <a:spcBef>
                <a:spcPts val="0"/>
              </a:spcBef>
              <a:buNone/>
            </a:pPr>
            <a:endParaRPr lang="en" b="1">
              <a:solidFill>
                <a:schemeClr val="bg2"/>
              </a:solidFill>
              <a:ea typeface="Arial"/>
              <a:cs typeface="Arial"/>
            </a:endParaRPr>
          </a:p>
          <a:p>
            <a:pPr marL="342900" indent="-342900">
              <a:spcBef>
                <a:spcPts val="335"/>
              </a:spcBef>
            </a:pPr>
            <a:r>
              <a:rPr lang="en">
                <a:solidFill>
                  <a:schemeClr val="bg2"/>
                </a:solidFill>
                <a:latin typeface="Arial"/>
                <a:ea typeface="Arial"/>
                <a:cs typeface="Arial"/>
              </a:rPr>
              <a:t>Use existing infrastructure to scale-out MANO</a:t>
            </a:r>
          </a:p>
          <a:p>
            <a:pPr marL="342900" indent="-342900">
              <a:spcBef>
                <a:spcPts val="335"/>
              </a:spcBef>
            </a:pPr>
            <a:r>
              <a:rPr lang="en">
                <a:solidFill>
                  <a:schemeClr val="bg2"/>
                </a:solidFill>
                <a:latin typeface="Arial"/>
                <a:cs typeface="Arial"/>
              </a:rPr>
              <a:t>Add ability to Pishahang to scale itself</a:t>
            </a:r>
          </a:p>
          <a:p>
            <a:pPr marL="800100" lvl="1" indent="-342900">
              <a:spcBef>
                <a:spcPts val="335"/>
              </a:spcBef>
            </a:pPr>
            <a:r>
              <a:rPr lang="en">
                <a:solidFill>
                  <a:schemeClr val="bg2"/>
                </a:solidFill>
                <a:latin typeface="Arial"/>
                <a:cs typeface="Arial"/>
              </a:rPr>
              <a:t>Create and manage child instances</a:t>
            </a:r>
          </a:p>
          <a:p>
            <a:pPr marL="342900" indent="-342900">
              <a:spcBef>
                <a:spcPts val="335"/>
              </a:spcBef>
            </a:pPr>
            <a:r>
              <a:rPr lang="en">
                <a:solidFill>
                  <a:schemeClr val="bg2"/>
                </a:solidFill>
                <a:latin typeface="Arial"/>
                <a:cs typeface="Arial"/>
              </a:rPr>
              <a:t>Act based on </a:t>
            </a:r>
            <a:r>
              <a:rPr lang="en" b="1">
                <a:solidFill>
                  <a:schemeClr val="bg2"/>
                </a:solidFill>
                <a:latin typeface="Arial"/>
                <a:cs typeface="Arial"/>
              </a:rPr>
              <a:t>linux system load</a:t>
            </a:r>
            <a:r>
              <a:rPr lang="en">
                <a:solidFill>
                  <a:schemeClr val="bg2"/>
                </a:solidFill>
                <a:latin typeface="Arial"/>
                <a:cs typeface="Arial"/>
              </a:rPr>
              <a:t> average values</a:t>
            </a:r>
          </a:p>
          <a:p>
            <a:pPr marL="800100" lvl="1">
              <a:spcBef>
                <a:spcPts val="335"/>
              </a:spcBef>
            </a:pPr>
            <a:r>
              <a:rPr lang="en">
                <a:solidFill>
                  <a:schemeClr val="bg2"/>
                </a:solidFill>
                <a:latin typeface="Arial"/>
                <a:cs typeface="Arial"/>
              </a:rPr>
              <a:t>1m, </a:t>
            </a:r>
            <a:r>
              <a:rPr lang="en" b="1">
                <a:solidFill>
                  <a:schemeClr val="bg2"/>
                </a:solidFill>
                <a:latin typeface="Arial"/>
                <a:cs typeface="Arial"/>
              </a:rPr>
              <a:t>5m, 15m</a:t>
            </a:r>
            <a:r>
              <a:rPr lang="en">
                <a:solidFill>
                  <a:schemeClr val="bg2"/>
                </a:solidFill>
                <a:latin typeface="Arial"/>
                <a:cs typeface="Arial"/>
              </a:rPr>
              <a:t> moving averages</a:t>
            </a:r>
          </a:p>
        </p:txBody>
      </p:sp>
      <p:sp>
        <p:nvSpPr>
          <p:cNvPr id="175" name="Google Shape;175;p26"/>
          <p:cNvSpPr txBox="1">
            <a:spLocks noGrp="1"/>
          </p:cNvSpPr>
          <p:nvPr>
            <p:ph type="title"/>
          </p:nvPr>
        </p:nvSpPr>
        <p:spPr>
          <a:xfrm>
            <a:off x="395536" y="35900"/>
            <a:ext cx="8535600" cy="378000"/>
          </a:xfrm>
          <a:prstGeom prst="rect">
            <a:avLst/>
          </a:prstGeom>
          <a:noFill/>
          <a:ln>
            <a:noFill/>
          </a:ln>
        </p:spPr>
        <p:txBody>
          <a:bodyPr spcFirstLastPara="1" wrap="square" lIns="91425" tIns="45700" rIns="91425" bIns="45700" anchor="t" anchorCtr="0">
            <a:noAutofit/>
          </a:bodyPr>
          <a:lstStyle/>
          <a:p>
            <a:pPr>
              <a:buClr>
                <a:srgbClr val="0D2C6C"/>
              </a:buClr>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Scalability</a:t>
            </a:r>
            <a:endParaRPr/>
          </a:p>
        </p:txBody>
      </p:sp>
      <p:sp>
        <p:nvSpPr>
          <p:cNvPr id="176" name="Google Shape;176;p26"/>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177" name="Google Shape;177;p26"/>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Tree>
    <p:extLst>
      <p:ext uri="{BB962C8B-B14F-4D97-AF65-F5344CB8AC3E}">
        <p14:creationId xmlns:p14="http://schemas.microsoft.com/office/powerpoint/2010/main" val="348381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34</a:t>
            </a:fld>
            <a:endParaRPr sz="1250">
              <a:latin typeface="Calibri"/>
              <a:ea typeface="Calibri"/>
              <a:cs typeface="Calibri"/>
              <a:sym typeface="Calibri"/>
            </a:endParaRPr>
          </a:p>
        </p:txBody>
      </p:sp>
      <p:sp>
        <p:nvSpPr>
          <p:cNvPr id="174" name="Google Shape;174;p26"/>
          <p:cNvSpPr txBox="1">
            <a:spLocks noGrp="1"/>
          </p:cNvSpPr>
          <p:nvPr>
            <p:ph type="body" idx="1"/>
          </p:nvPr>
        </p:nvSpPr>
        <p:spPr>
          <a:xfrm>
            <a:off x="395536" y="536030"/>
            <a:ext cx="8535600" cy="4158000"/>
          </a:xfrm>
          <a:prstGeom prst="rect">
            <a:avLst/>
          </a:prstGeom>
          <a:noFill/>
          <a:ln>
            <a:noFill/>
          </a:ln>
        </p:spPr>
        <p:txBody>
          <a:bodyPr spcFirstLastPara="1" wrap="square" lIns="91425" tIns="45700" rIns="91425" bIns="45700" anchor="t" anchorCtr="0">
            <a:noAutofit/>
          </a:bodyPr>
          <a:lstStyle/>
          <a:p>
            <a:pPr marL="342900" indent="-342900">
              <a:spcBef>
                <a:spcPts val="0"/>
              </a:spcBef>
            </a:pPr>
            <a:endParaRPr lang="en" b="1">
              <a:solidFill>
                <a:schemeClr val="bg2"/>
              </a:solidFill>
              <a:ea typeface="Arial"/>
              <a:cs typeface="Arial"/>
            </a:endParaRPr>
          </a:p>
          <a:p>
            <a:pPr marL="342900" indent="-342900">
              <a:spcBef>
                <a:spcPts val="335"/>
              </a:spcBef>
            </a:pPr>
            <a:r>
              <a:rPr lang="en">
                <a:solidFill>
                  <a:schemeClr val="bg2"/>
                </a:solidFill>
                <a:latin typeface="Arial"/>
                <a:ea typeface="Arial"/>
                <a:cs typeface="Arial"/>
              </a:rPr>
              <a:t>On </a:t>
            </a:r>
            <a:r>
              <a:rPr lang="en" b="1">
                <a:solidFill>
                  <a:schemeClr val="bg2"/>
                </a:solidFill>
                <a:highlight>
                  <a:srgbClr val="000000"/>
                </a:highlight>
                <a:latin typeface="Arial"/>
                <a:ea typeface="Arial"/>
                <a:cs typeface="Arial"/>
              </a:rPr>
              <a:t> </a:t>
            </a:r>
            <a:r>
              <a:rPr lang="en" b="1">
                <a:solidFill>
                  <a:srgbClr val="FFFF00"/>
                </a:solidFill>
                <a:highlight>
                  <a:srgbClr val="000000"/>
                </a:highlight>
                <a:latin typeface="Arial"/>
                <a:ea typeface="Arial"/>
                <a:cs typeface="Arial"/>
              </a:rPr>
              <a:t>warning</a:t>
            </a:r>
            <a:r>
              <a:rPr lang="en">
                <a:solidFill>
                  <a:srgbClr val="FFFF00"/>
                </a:solidFill>
                <a:highlight>
                  <a:srgbClr val="000000"/>
                </a:highlight>
                <a:latin typeface="Arial"/>
                <a:ea typeface="Arial"/>
                <a:cs typeface="Arial"/>
              </a:rPr>
              <a:t> </a:t>
            </a:r>
            <a:r>
              <a:rPr lang="en">
                <a:solidFill>
                  <a:schemeClr val="bg2"/>
                </a:solidFill>
                <a:latin typeface="Arial"/>
                <a:ea typeface="Arial"/>
                <a:cs typeface="Arial"/>
              </a:rPr>
              <a:t> threshold reached (5m &gt; 0.7)</a:t>
            </a:r>
            <a:endParaRPr lang="en">
              <a:solidFill>
                <a:schemeClr val="bg2"/>
              </a:solidFill>
              <a:ea typeface="Arial"/>
            </a:endParaRPr>
          </a:p>
          <a:p>
            <a:pPr marL="800100" lvl="1" indent="-342900">
              <a:spcBef>
                <a:spcPts val="335"/>
              </a:spcBef>
            </a:pPr>
            <a:r>
              <a:rPr lang="en">
                <a:solidFill>
                  <a:schemeClr val="bg2"/>
                </a:solidFill>
                <a:latin typeface="Arial"/>
                <a:ea typeface="Arial"/>
                <a:cs typeface="Arial"/>
              </a:rPr>
              <a:t>Instantiate a child MANO instance</a:t>
            </a:r>
            <a:endParaRPr lang="en">
              <a:solidFill>
                <a:schemeClr val="bg2"/>
              </a:solidFill>
              <a:ea typeface="Arial"/>
            </a:endParaRPr>
          </a:p>
          <a:p>
            <a:pPr marL="800100" lvl="1">
              <a:spcBef>
                <a:spcPts val="335"/>
              </a:spcBef>
            </a:pPr>
            <a:r>
              <a:rPr lang="en">
                <a:solidFill>
                  <a:schemeClr val="bg2"/>
                </a:solidFill>
                <a:latin typeface="Arial"/>
                <a:cs typeface="Arial"/>
              </a:rPr>
              <a:t>Add metadata (user, pass, IP) to a list of active child instances</a:t>
            </a:r>
            <a:endParaRPr lang="en">
              <a:solidFill>
                <a:schemeClr val="bg2"/>
              </a:solidFill>
            </a:endParaRPr>
          </a:p>
          <a:p>
            <a:pPr marL="800100" lvl="1" indent="-342900">
              <a:spcBef>
                <a:spcPts val="335"/>
              </a:spcBef>
            </a:pPr>
            <a:r>
              <a:rPr lang="en">
                <a:solidFill>
                  <a:schemeClr val="bg2"/>
                </a:solidFill>
                <a:latin typeface="Arial"/>
                <a:cs typeface="Arial"/>
              </a:rPr>
              <a:t>Monitor load on child instances</a:t>
            </a:r>
            <a:endParaRPr lang="en">
              <a:solidFill>
                <a:schemeClr val="bg2"/>
              </a:solidFill>
            </a:endParaRPr>
          </a:p>
          <a:p>
            <a:pPr marL="800100" lvl="1">
              <a:spcBef>
                <a:spcPts val="335"/>
              </a:spcBef>
            </a:pPr>
            <a:endParaRPr lang="en">
              <a:solidFill>
                <a:schemeClr val="bg2"/>
              </a:solidFill>
              <a:latin typeface="Arial"/>
              <a:cs typeface="Arial"/>
            </a:endParaRPr>
          </a:p>
          <a:p>
            <a:pPr marL="342900">
              <a:spcBef>
                <a:spcPts val="335"/>
              </a:spcBef>
            </a:pPr>
            <a:r>
              <a:rPr lang="en">
                <a:solidFill>
                  <a:schemeClr val="bg2"/>
                </a:solidFill>
                <a:latin typeface="Arial"/>
                <a:cs typeface="Arial"/>
              </a:rPr>
              <a:t>On </a:t>
            </a:r>
            <a:r>
              <a:rPr lang="en">
                <a:solidFill>
                  <a:schemeClr val="bg2"/>
                </a:solidFill>
                <a:highlight>
                  <a:srgbClr val="000000"/>
                </a:highlight>
                <a:latin typeface="Arial"/>
                <a:cs typeface="Arial"/>
              </a:rPr>
              <a:t> </a:t>
            </a:r>
            <a:r>
              <a:rPr lang="en" b="1">
                <a:solidFill>
                  <a:srgbClr val="FF0000"/>
                </a:solidFill>
                <a:highlight>
                  <a:srgbClr val="000000"/>
                </a:highlight>
                <a:latin typeface="Arial"/>
                <a:cs typeface="Arial"/>
              </a:rPr>
              <a:t>critical</a:t>
            </a:r>
            <a:r>
              <a:rPr lang="en">
                <a:solidFill>
                  <a:srgbClr val="FF0000"/>
                </a:solidFill>
                <a:highlight>
                  <a:srgbClr val="000000"/>
                </a:highlight>
                <a:latin typeface="Arial"/>
                <a:cs typeface="Arial"/>
              </a:rPr>
              <a:t> </a:t>
            </a:r>
            <a:r>
              <a:rPr lang="en">
                <a:solidFill>
                  <a:schemeClr val="bg2"/>
                </a:solidFill>
                <a:latin typeface="Arial"/>
                <a:cs typeface="Arial"/>
              </a:rPr>
              <a:t> threshold reached (15m &gt; 0.7)</a:t>
            </a:r>
            <a:endParaRPr lang="en">
              <a:solidFill>
                <a:schemeClr val="bg2"/>
              </a:solidFill>
            </a:endParaRPr>
          </a:p>
          <a:p>
            <a:pPr marL="800100" lvl="1">
              <a:spcBef>
                <a:spcPts val="335"/>
              </a:spcBef>
            </a:pPr>
            <a:r>
              <a:rPr lang="en">
                <a:solidFill>
                  <a:schemeClr val="bg2"/>
                </a:solidFill>
                <a:latin typeface="Arial"/>
                <a:cs typeface="Arial"/>
              </a:rPr>
              <a:t>Forward incoming requests to child instances</a:t>
            </a:r>
            <a:endParaRPr lang="en">
              <a:solidFill>
                <a:schemeClr val="bg2"/>
              </a:solidFill>
            </a:endParaRPr>
          </a:p>
          <a:p>
            <a:pPr marL="800100" lvl="1" indent="-342900">
              <a:spcBef>
                <a:spcPts val="335"/>
              </a:spcBef>
            </a:pPr>
            <a:endParaRPr lang="en">
              <a:solidFill>
                <a:schemeClr val="bg2"/>
              </a:solidFill>
              <a:latin typeface="Arial"/>
              <a:cs typeface="Arial"/>
            </a:endParaRPr>
          </a:p>
          <a:p>
            <a:pPr marL="469900" indent="-342900">
              <a:spcBef>
                <a:spcPts val="335"/>
              </a:spcBef>
            </a:pPr>
            <a:r>
              <a:rPr lang="en">
                <a:solidFill>
                  <a:schemeClr val="bg2"/>
                </a:solidFill>
                <a:latin typeface="Arial"/>
                <a:cs typeface="Arial"/>
              </a:rPr>
              <a:t>Load subsides on both MANOs</a:t>
            </a:r>
            <a:endParaRPr lang="en">
              <a:solidFill>
                <a:schemeClr val="bg2"/>
              </a:solidFill>
            </a:endParaRPr>
          </a:p>
          <a:p>
            <a:pPr marL="800100" lvl="1" indent="-342900">
              <a:spcBef>
                <a:spcPts val="335"/>
              </a:spcBef>
            </a:pPr>
            <a:r>
              <a:rPr lang="en">
                <a:solidFill>
                  <a:schemeClr val="bg2"/>
                </a:solidFill>
                <a:latin typeface="Arial"/>
                <a:cs typeface="Arial"/>
              </a:rPr>
              <a:t>Terminate child instance</a:t>
            </a:r>
            <a:endParaRPr lang="en">
              <a:solidFill>
                <a:schemeClr val="bg2"/>
              </a:solidFill>
            </a:endParaRPr>
          </a:p>
          <a:p>
            <a:pPr marL="800100" lvl="1" indent="-342900">
              <a:spcBef>
                <a:spcPts val="335"/>
              </a:spcBef>
            </a:pPr>
            <a:r>
              <a:rPr lang="en">
                <a:solidFill>
                  <a:schemeClr val="bg2"/>
                </a:solidFill>
                <a:latin typeface="Arial"/>
                <a:cs typeface="Arial"/>
              </a:rPr>
              <a:t>Store metadata (NSR, VNFR) from child MANO</a:t>
            </a:r>
            <a:endParaRPr lang="en">
              <a:solidFill>
                <a:schemeClr val="bg2"/>
              </a:solidFill>
            </a:endParaRPr>
          </a:p>
        </p:txBody>
      </p:sp>
      <p:sp>
        <p:nvSpPr>
          <p:cNvPr id="175" name="Google Shape;175;p26"/>
          <p:cNvSpPr txBox="1">
            <a:spLocks noGrp="1"/>
          </p:cNvSpPr>
          <p:nvPr>
            <p:ph type="title"/>
          </p:nvPr>
        </p:nvSpPr>
        <p:spPr>
          <a:xfrm>
            <a:off x="395536" y="35900"/>
            <a:ext cx="8535600" cy="378000"/>
          </a:xfrm>
          <a:prstGeom prst="rect">
            <a:avLst/>
          </a:prstGeom>
          <a:noFill/>
          <a:ln>
            <a:noFill/>
          </a:ln>
        </p:spPr>
        <p:txBody>
          <a:bodyPr spcFirstLastPara="1" wrap="square" lIns="91425" tIns="45700" rIns="91425" bIns="45700" anchor="t" anchorCtr="0">
            <a:noAutofit/>
          </a:bodyPr>
          <a:lstStyle/>
          <a:p>
            <a:pPr>
              <a:buClr>
                <a:srgbClr val="0D2C6C"/>
              </a:buClr>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Scalability</a:t>
            </a:r>
            <a:endParaRPr/>
          </a:p>
        </p:txBody>
      </p:sp>
      <p:sp>
        <p:nvSpPr>
          <p:cNvPr id="176" name="Google Shape;176;p26"/>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177" name="Google Shape;177;p26"/>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Tree>
    <p:extLst>
      <p:ext uri="{BB962C8B-B14F-4D97-AF65-F5344CB8AC3E}">
        <p14:creationId xmlns:p14="http://schemas.microsoft.com/office/powerpoint/2010/main" val="2965239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4"/>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35</a:t>
            </a:fld>
            <a:endParaRPr sz="1250">
              <a:latin typeface="Calibri"/>
              <a:ea typeface="Calibri"/>
              <a:cs typeface="Calibri"/>
              <a:sym typeface="Calibri"/>
            </a:endParaRPr>
          </a:p>
        </p:txBody>
      </p:sp>
      <p:sp>
        <p:nvSpPr>
          <p:cNvPr id="462" name="Google Shape;462;p54"/>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463" name="Google Shape;463;p54"/>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
        <p:nvSpPr>
          <p:cNvPr id="464" name="Google Shape;464;p54"/>
          <p:cNvSpPr/>
          <p:nvPr/>
        </p:nvSpPr>
        <p:spPr>
          <a:xfrm>
            <a:off x="457200" y="711916"/>
            <a:ext cx="4402832" cy="39241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endParaRPr sz="2800">
              <a:solidFill>
                <a:schemeClr val="dk1"/>
              </a:solidFill>
              <a:latin typeface="Arial"/>
              <a:ea typeface="Arial"/>
              <a:cs typeface="Arial"/>
              <a:sym typeface="Arial"/>
            </a:endParaRPr>
          </a:p>
        </p:txBody>
      </p:sp>
      <p:sp>
        <p:nvSpPr>
          <p:cNvPr id="465" name="Google Shape;465;p54"/>
          <p:cNvSpPr/>
          <p:nvPr/>
        </p:nvSpPr>
        <p:spPr>
          <a:xfrm>
            <a:off x="2411760" y="1969952"/>
            <a:ext cx="4608512" cy="830997"/>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 sz="6600">
                <a:solidFill>
                  <a:schemeClr val="dk1"/>
                </a:solidFill>
                <a:latin typeface="Calibri"/>
                <a:ea typeface="Calibri"/>
                <a:cs typeface="Calibri"/>
                <a:sym typeface="Calibri"/>
              </a:rPr>
              <a:t>DEMO —</a:t>
            </a:r>
            <a:r>
              <a:rPr lang="en" sz="6600" i="1">
                <a:solidFill>
                  <a:schemeClr val="dk1"/>
                </a:solidFill>
                <a:latin typeface="Verdana"/>
                <a:ea typeface="Verdana"/>
                <a:cs typeface="Verdana"/>
                <a:sym typeface="Verdana"/>
              </a:rPr>
              <a:t>&gt;</a:t>
            </a:r>
            <a:endParaRPr sz="6600">
              <a:solidFill>
                <a:schemeClr val="dk1"/>
              </a:solidFill>
              <a:latin typeface="Arial"/>
              <a:ea typeface="Arial"/>
              <a:cs typeface="Arial"/>
              <a:sym typeface="Arial"/>
            </a:endParaRPr>
          </a:p>
        </p:txBody>
      </p:sp>
      <p:sp>
        <p:nvSpPr>
          <p:cNvPr id="6" name="Google Shape;175;p26">
            <a:extLst>
              <a:ext uri="{FF2B5EF4-FFF2-40B4-BE49-F238E27FC236}">
                <a16:creationId xmlns:a16="http://schemas.microsoft.com/office/drawing/2014/main" id="{9A756F4C-BA6A-4911-9077-9A3BE5E906B7}"/>
              </a:ext>
            </a:extLst>
          </p:cNvPr>
          <p:cNvSpPr txBox="1">
            <a:spLocks noGrp="1"/>
          </p:cNvSpPr>
          <p:nvPr>
            <p:ph type="title"/>
          </p:nvPr>
        </p:nvSpPr>
        <p:spPr>
          <a:xfrm>
            <a:off x="395536" y="35900"/>
            <a:ext cx="8535600" cy="378000"/>
          </a:xfrm>
          <a:prstGeom prst="rect">
            <a:avLst/>
          </a:prstGeom>
          <a:noFill/>
          <a:ln>
            <a:noFill/>
          </a:ln>
        </p:spPr>
        <p:txBody>
          <a:bodyPr spcFirstLastPara="1" wrap="square" lIns="91425" tIns="45700" rIns="91425" bIns="45700" anchor="t" anchorCtr="0">
            <a:noAutofit/>
          </a:bodyPr>
          <a:lstStyle/>
          <a:p>
            <a:pPr>
              <a:buClr>
                <a:srgbClr val="0D2C6C"/>
              </a:buClr>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Scalability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95;p18">
            <a:extLst>
              <a:ext uri="{FF2B5EF4-FFF2-40B4-BE49-F238E27FC236}">
                <a16:creationId xmlns:a16="http://schemas.microsoft.com/office/drawing/2014/main" id="{A55D6249-6120-49D4-B18E-FCF367CDCEEE}"/>
              </a:ext>
            </a:extLst>
          </p:cNvPr>
          <p:cNvSpPr txBox="1">
            <a:spLocks noGrp="1"/>
          </p:cNvSpPr>
          <p:nvPr>
            <p:ph type="title"/>
          </p:nvPr>
        </p:nvSpPr>
        <p:spPr>
          <a:xfrm>
            <a:off x="4650942" y="2314077"/>
            <a:ext cx="4983062" cy="512322"/>
          </a:xfrm>
          <a:prstGeom prst="rect">
            <a:avLst/>
          </a:prstGeom>
          <a:noFill/>
          <a:ln>
            <a:noFill/>
          </a:ln>
        </p:spPr>
        <p:txBody>
          <a:bodyPr spcFirstLastPara="1" wrap="square" lIns="91425" tIns="45700" rIns="91425" bIns="45700" anchor="ctr" anchorCtr="0">
            <a:noAutofit/>
          </a:bodyPr>
          <a:lstStyle/>
          <a:p>
            <a:pPr>
              <a:buSzPts val="5400"/>
            </a:pPr>
            <a:r>
              <a:rPr lang="en-US" sz="4000">
                <a:solidFill>
                  <a:schemeClr val="bg2"/>
                </a:solidFill>
              </a:rPr>
              <a:t>2. Experiments</a:t>
            </a:r>
          </a:p>
        </p:txBody>
      </p:sp>
    </p:spTree>
    <p:extLst>
      <p:ext uri="{BB962C8B-B14F-4D97-AF65-F5344CB8AC3E}">
        <p14:creationId xmlns:p14="http://schemas.microsoft.com/office/powerpoint/2010/main" val="3970110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37</a:t>
            </a:fld>
            <a:endParaRPr sz="1250">
              <a:latin typeface="Calibri"/>
              <a:ea typeface="Calibri"/>
              <a:cs typeface="Calibri"/>
              <a:sym typeface="Calibri"/>
            </a:endParaRPr>
          </a:p>
        </p:txBody>
      </p:sp>
      <p:sp>
        <p:nvSpPr>
          <p:cNvPr id="174" name="Google Shape;174;p26"/>
          <p:cNvSpPr txBox="1">
            <a:spLocks noGrp="1"/>
          </p:cNvSpPr>
          <p:nvPr>
            <p:ph type="body" idx="1"/>
          </p:nvPr>
        </p:nvSpPr>
        <p:spPr>
          <a:xfrm>
            <a:off x="395536" y="627996"/>
            <a:ext cx="8535600" cy="41580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 b="1">
                <a:solidFill>
                  <a:srgbClr val="0D2C6C"/>
                </a:solidFill>
                <a:latin typeface="+mn-lt"/>
                <a:cs typeface="Arial"/>
              </a:rPr>
              <a:t>Experiments on OSM and </a:t>
            </a:r>
            <a:r>
              <a:rPr lang="en" b="1" err="1">
                <a:solidFill>
                  <a:srgbClr val="0D2C6C"/>
                </a:solidFill>
                <a:latin typeface="+mn-lt"/>
                <a:cs typeface="Arial"/>
              </a:rPr>
              <a:t>Pishahang</a:t>
            </a:r>
            <a:endParaRPr lang="en" b="1">
              <a:solidFill>
                <a:srgbClr val="0D2C6C"/>
              </a:solidFill>
              <a:latin typeface="+mn-lt"/>
              <a:cs typeface="Arial"/>
            </a:endParaRPr>
          </a:p>
          <a:p>
            <a:pPr marL="0" indent="0">
              <a:spcBef>
                <a:spcPts val="0"/>
              </a:spcBef>
              <a:buNone/>
            </a:pPr>
            <a:endParaRPr lang="en" b="1">
              <a:solidFill>
                <a:srgbClr val="0D2C6C"/>
              </a:solidFill>
              <a:latin typeface="+mn-lt"/>
              <a:cs typeface="Arial"/>
            </a:endParaRPr>
          </a:p>
          <a:p>
            <a:pPr marL="0" indent="0">
              <a:spcBef>
                <a:spcPts val="0"/>
              </a:spcBef>
              <a:buNone/>
            </a:pPr>
            <a:endParaRPr lang="en" b="1">
              <a:solidFill>
                <a:schemeClr val="bg2"/>
              </a:solidFill>
              <a:latin typeface="+mn-lt"/>
              <a:cs typeface="Arial"/>
            </a:endParaRPr>
          </a:p>
          <a:p>
            <a:pPr marL="342900" indent="-342900">
              <a:spcBef>
                <a:spcPts val="335"/>
              </a:spcBef>
            </a:pPr>
            <a:r>
              <a:rPr lang="en">
                <a:solidFill>
                  <a:schemeClr val="bg2"/>
                </a:solidFill>
                <a:latin typeface="+mn-lt"/>
                <a:cs typeface="Arial"/>
              </a:rPr>
              <a:t>Record how various microservices behave</a:t>
            </a:r>
          </a:p>
          <a:p>
            <a:pPr marL="800100" lvl="1">
              <a:spcBef>
                <a:spcPts val="335"/>
              </a:spcBef>
            </a:pPr>
            <a:r>
              <a:rPr lang="en">
                <a:solidFill>
                  <a:schemeClr val="bg2"/>
                </a:solidFill>
                <a:latin typeface="+mn-lt"/>
                <a:cs typeface="Arial"/>
              </a:rPr>
              <a:t>CPU utilization</a:t>
            </a:r>
            <a:endParaRPr lang="en">
              <a:solidFill>
                <a:schemeClr val="bg2"/>
              </a:solidFill>
              <a:latin typeface="Arial"/>
              <a:cs typeface="Arial"/>
            </a:endParaRPr>
          </a:p>
          <a:p>
            <a:pPr marL="800100" lvl="1">
              <a:spcBef>
                <a:spcPts val="335"/>
              </a:spcBef>
            </a:pPr>
            <a:r>
              <a:rPr lang="en">
                <a:solidFill>
                  <a:schemeClr val="bg2"/>
                </a:solidFill>
                <a:latin typeface="+mn-lt"/>
                <a:cs typeface="Arial"/>
              </a:rPr>
              <a:t>Linux load averages (1m, 5m, 15m)</a:t>
            </a:r>
          </a:p>
          <a:p>
            <a:pPr marL="800100" lvl="1">
              <a:spcBef>
                <a:spcPts val="335"/>
              </a:spcBef>
            </a:pPr>
            <a:r>
              <a:rPr lang="en">
                <a:solidFill>
                  <a:schemeClr val="bg2"/>
                </a:solidFill>
                <a:latin typeface="+mn-lt"/>
                <a:cs typeface="Arial"/>
              </a:rPr>
              <a:t>Memory utilization</a:t>
            </a:r>
          </a:p>
          <a:p>
            <a:pPr marL="342900" indent="-342900">
              <a:spcBef>
                <a:spcPts val="335"/>
              </a:spcBef>
            </a:pPr>
            <a:r>
              <a:rPr lang="en">
                <a:solidFill>
                  <a:schemeClr val="bg2"/>
                </a:solidFill>
                <a:latin typeface="Arial"/>
                <a:cs typeface="Arial"/>
              </a:rPr>
              <a:t>Use </a:t>
            </a:r>
            <a:r>
              <a:rPr lang="en" b="1">
                <a:solidFill>
                  <a:schemeClr val="bg2"/>
                </a:solidFill>
                <a:latin typeface="Arial"/>
                <a:cs typeface="Arial"/>
              </a:rPr>
              <a:t>python-mano-wrappers </a:t>
            </a:r>
            <a:r>
              <a:rPr lang="en">
                <a:solidFill>
                  <a:schemeClr val="bg2"/>
                </a:solidFill>
                <a:latin typeface="Arial"/>
                <a:cs typeface="Arial"/>
              </a:rPr>
              <a:t>to continuously send requests to MANOs</a:t>
            </a:r>
          </a:p>
          <a:p>
            <a:pPr marL="342900" indent="-342900">
              <a:spcBef>
                <a:spcPts val="335"/>
              </a:spcBef>
            </a:pPr>
            <a:r>
              <a:rPr lang="en">
                <a:solidFill>
                  <a:schemeClr val="bg2"/>
                </a:solidFill>
                <a:latin typeface="Arial"/>
                <a:cs typeface="Arial"/>
              </a:rPr>
              <a:t>Visualize with graphs</a:t>
            </a:r>
          </a:p>
        </p:txBody>
      </p:sp>
      <p:sp>
        <p:nvSpPr>
          <p:cNvPr id="175" name="Google Shape;175;p26"/>
          <p:cNvSpPr txBox="1">
            <a:spLocks noGrp="1"/>
          </p:cNvSpPr>
          <p:nvPr>
            <p:ph type="title"/>
          </p:nvPr>
        </p:nvSpPr>
        <p:spPr>
          <a:xfrm>
            <a:off x="395536" y="35900"/>
            <a:ext cx="8535600" cy="378000"/>
          </a:xfrm>
          <a:prstGeom prst="rect">
            <a:avLst/>
          </a:prstGeom>
          <a:noFill/>
          <a:ln>
            <a:noFill/>
          </a:ln>
        </p:spPr>
        <p:txBody>
          <a:bodyPr spcFirstLastPara="1" wrap="square" lIns="91425" tIns="45700" rIns="91425" bIns="45700" anchor="t" anchorCtr="0">
            <a:noAutofit/>
          </a:bodyPr>
          <a:lstStyle/>
          <a:p>
            <a:pPr>
              <a:buClr>
                <a:srgbClr val="0D2C6C"/>
              </a:buClr>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Scalability</a:t>
            </a:r>
            <a:endParaRPr/>
          </a:p>
        </p:txBody>
      </p:sp>
      <p:sp>
        <p:nvSpPr>
          <p:cNvPr id="176" name="Google Shape;176;p26"/>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177" name="Google Shape;177;p26"/>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Tree>
    <p:extLst>
      <p:ext uri="{BB962C8B-B14F-4D97-AF65-F5344CB8AC3E}">
        <p14:creationId xmlns:p14="http://schemas.microsoft.com/office/powerpoint/2010/main" val="3394513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95;p18">
            <a:extLst>
              <a:ext uri="{FF2B5EF4-FFF2-40B4-BE49-F238E27FC236}">
                <a16:creationId xmlns:a16="http://schemas.microsoft.com/office/drawing/2014/main" id="{A55D6249-6120-49D4-B18E-FCF367CDCEEE}"/>
              </a:ext>
            </a:extLst>
          </p:cNvPr>
          <p:cNvSpPr txBox="1">
            <a:spLocks noGrp="1"/>
          </p:cNvSpPr>
          <p:nvPr>
            <p:ph type="title"/>
          </p:nvPr>
        </p:nvSpPr>
        <p:spPr>
          <a:xfrm>
            <a:off x="5123908" y="2314077"/>
            <a:ext cx="4983062" cy="512322"/>
          </a:xfrm>
          <a:prstGeom prst="rect">
            <a:avLst/>
          </a:prstGeom>
          <a:noFill/>
          <a:ln>
            <a:noFill/>
          </a:ln>
        </p:spPr>
        <p:txBody>
          <a:bodyPr spcFirstLastPara="1" wrap="square" lIns="91425" tIns="45700" rIns="91425" bIns="45700" anchor="ctr" anchorCtr="0">
            <a:noAutofit/>
          </a:bodyPr>
          <a:lstStyle/>
          <a:p>
            <a:pPr>
              <a:buSzPts val="5400"/>
            </a:pPr>
            <a:r>
              <a:rPr lang="en-US" sz="4000">
                <a:solidFill>
                  <a:schemeClr val="bg2"/>
                </a:solidFill>
              </a:rPr>
              <a:t>2.1 OSM</a:t>
            </a:r>
          </a:p>
        </p:txBody>
      </p:sp>
    </p:spTree>
    <p:extLst>
      <p:ext uri="{BB962C8B-B14F-4D97-AF65-F5344CB8AC3E}">
        <p14:creationId xmlns:p14="http://schemas.microsoft.com/office/powerpoint/2010/main" val="4075796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39</a:t>
            </a:fld>
            <a:endParaRPr sz="1250">
              <a:latin typeface="Calibri"/>
              <a:ea typeface="Calibri"/>
              <a:cs typeface="Calibri"/>
              <a:sym typeface="Calibri"/>
            </a:endParaRPr>
          </a:p>
        </p:txBody>
      </p:sp>
      <p:sp>
        <p:nvSpPr>
          <p:cNvPr id="175" name="Google Shape;175;p26"/>
          <p:cNvSpPr txBox="1">
            <a:spLocks noGrp="1"/>
          </p:cNvSpPr>
          <p:nvPr>
            <p:ph type="title"/>
          </p:nvPr>
        </p:nvSpPr>
        <p:spPr>
          <a:xfrm>
            <a:off x="439232" y="30621"/>
            <a:ext cx="8535600" cy="378000"/>
          </a:xfrm>
          <a:prstGeom prst="rect">
            <a:avLst/>
          </a:prstGeom>
          <a:noFill/>
          <a:ln>
            <a:noFill/>
          </a:ln>
        </p:spPr>
        <p:txBody>
          <a:bodyPr spcFirstLastPara="1" wrap="square" lIns="91425" tIns="45700" rIns="91425" bIns="45700" anchor="t" anchorCtr="0">
            <a:noAutofit/>
          </a:bodyPr>
          <a:lstStyle/>
          <a:p>
            <a:pPr>
              <a:buClr>
                <a:srgbClr val="0D2C6C"/>
              </a:buClr>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Scalability</a:t>
            </a:r>
            <a:endParaRPr/>
          </a:p>
        </p:txBody>
      </p:sp>
      <p:sp>
        <p:nvSpPr>
          <p:cNvPr id="176" name="Google Shape;176;p26"/>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177" name="Google Shape;177;p26"/>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A999C7F5-2476-43D1-A9D4-5FAF7A05960E}"/>
              </a:ext>
            </a:extLst>
          </p:cNvPr>
          <p:cNvPicPr>
            <a:picLocks noChangeAspect="1"/>
          </p:cNvPicPr>
          <p:nvPr/>
        </p:nvPicPr>
        <p:blipFill>
          <a:blip r:embed="rId3"/>
          <a:stretch>
            <a:fillRect/>
          </a:stretch>
        </p:blipFill>
        <p:spPr>
          <a:xfrm>
            <a:off x="1395297" y="637028"/>
            <a:ext cx="6353407" cy="4120345"/>
          </a:xfrm>
          <a:prstGeom prst="rect">
            <a:avLst/>
          </a:prstGeom>
        </p:spPr>
      </p:pic>
    </p:spTree>
    <p:extLst>
      <p:ext uri="{BB962C8B-B14F-4D97-AF65-F5344CB8AC3E}">
        <p14:creationId xmlns:p14="http://schemas.microsoft.com/office/powerpoint/2010/main" val="149644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4</a:t>
            </a:fld>
            <a:endParaRPr sz="1250">
              <a:latin typeface="Calibri"/>
              <a:ea typeface="Calibri"/>
              <a:cs typeface="Calibri"/>
              <a:sym typeface="Calibri"/>
            </a:endParaRPr>
          </a:p>
        </p:txBody>
      </p:sp>
      <p:sp>
        <p:nvSpPr>
          <p:cNvPr id="174" name="Google Shape;174;p26"/>
          <p:cNvSpPr txBox="1">
            <a:spLocks noGrp="1"/>
          </p:cNvSpPr>
          <p:nvPr>
            <p:ph type="body" idx="1"/>
          </p:nvPr>
        </p:nvSpPr>
        <p:spPr>
          <a:xfrm>
            <a:off x="395536" y="627996"/>
            <a:ext cx="8535600" cy="41580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SzPts val="2000"/>
              <a:buNone/>
            </a:pPr>
            <a:endParaRPr lang="en-US" b="1">
              <a:solidFill>
                <a:srgbClr val="0D2C6C"/>
              </a:solidFill>
              <a:latin typeface="Arial"/>
              <a:cs typeface="Arial"/>
            </a:endParaRPr>
          </a:p>
          <a:p>
            <a:pPr marL="0" lvl="0" indent="0">
              <a:spcBef>
                <a:spcPts val="735"/>
              </a:spcBef>
              <a:buNone/>
            </a:pPr>
            <a:endParaRPr lang="en-US" b="1">
              <a:solidFill>
                <a:srgbClr val="0D2C6C"/>
              </a:solidFill>
              <a:latin typeface="+mn-lt"/>
              <a:ea typeface="Arial"/>
              <a:cs typeface="Arial"/>
            </a:endParaRPr>
          </a:p>
          <a:p>
            <a:pPr marL="0" lvl="0" indent="0">
              <a:spcBef>
                <a:spcPts val="735"/>
              </a:spcBef>
              <a:buNone/>
            </a:pPr>
            <a:r>
              <a:rPr lang="en-US" b="1">
                <a:solidFill>
                  <a:schemeClr val="bg2"/>
                </a:solidFill>
                <a:latin typeface="+mn-lt"/>
                <a:ea typeface="Arial"/>
                <a:cs typeface="Arial"/>
                <a:sym typeface="Arial"/>
              </a:rPr>
              <a:t>Why?</a:t>
            </a:r>
            <a:endParaRPr lang="en-US">
              <a:solidFill>
                <a:schemeClr val="bg2"/>
              </a:solidFill>
              <a:latin typeface="+mn-lt"/>
              <a:ea typeface="Arial"/>
              <a:cs typeface="Arial"/>
            </a:endParaRPr>
          </a:p>
          <a:p>
            <a:pPr>
              <a:buNone/>
            </a:pPr>
            <a:r>
              <a:rPr lang="en-US">
                <a:solidFill>
                  <a:schemeClr val="bg2"/>
                </a:solidFill>
                <a:latin typeface="+mn-lt"/>
                <a:cs typeface="Arial"/>
              </a:rPr>
              <a:t>To overcome schematic differences between service descriptors</a:t>
            </a:r>
          </a:p>
          <a:p>
            <a:pPr marL="0" indent="0">
              <a:spcBef>
                <a:spcPts val="635"/>
              </a:spcBef>
              <a:buNone/>
            </a:pPr>
            <a:endParaRPr lang="en-US" b="1">
              <a:solidFill>
                <a:schemeClr val="bg2"/>
              </a:solidFill>
              <a:latin typeface="+mn-lt"/>
              <a:ea typeface="Arial"/>
              <a:cs typeface="Arial"/>
              <a:sym typeface="Arial"/>
            </a:endParaRPr>
          </a:p>
          <a:p>
            <a:pPr marL="0" lvl="0" indent="0">
              <a:spcBef>
                <a:spcPts val="635"/>
              </a:spcBef>
              <a:buNone/>
            </a:pPr>
            <a:r>
              <a:rPr lang="en-US" b="1">
                <a:solidFill>
                  <a:schemeClr val="bg2"/>
                </a:solidFill>
                <a:latin typeface="+mn-lt"/>
                <a:ea typeface="Arial"/>
                <a:cs typeface="Arial"/>
                <a:sym typeface="Arial"/>
              </a:rPr>
              <a:t>How?</a:t>
            </a:r>
            <a:endParaRPr lang="en-US">
              <a:solidFill>
                <a:schemeClr val="bg2"/>
              </a:solidFill>
              <a:latin typeface="+mn-lt"/>
              <a:ea typeface="Arial"/>
              <a:cs typeface="Arial"/>
            </a:endParaRPr>
          </a:p>
          <a:p>
            <a:pPr marL="469900" indent="-342900"/>
            <a:r>
              <a:rPr lang="en-US">
                <a:solidFill>
                  <a:schemeClr val="bg2"/>
                </a:solidFill>
                <a:latin typeface="+mn-lt"/>
              </a:rPr>
              <a:t>Create key mapping</a:t>
            </a:r>
          </a:p>
          <a:p>
            <a:pPr marL="469900" indent="-342900"/>
            <a:r>
              <a:rPr lang="en-US">
                <a:solidFill>
                  <a:schemeClr val="bg2"/>
                </a:solidFill>
                <a:latin typeface="+mn-lt"/>
              </a:rPr>
              <a:t>Create a dataset with source descriptor and key map</a:t>
            </a:r>
          </a:p>
          <a:p>
            <a:pPr marL="469900" indent="-342900"/>
            <a:r>
              <a:rPr lang="en-US">
                <a:solidFill>
                  <a:schemeClr val="bg2"/>
                </a:solidFill>
                <a:latin typeface="+mn-lt"/>
              </a:rPr>
              <a:t>Extract the keys and values corresponding to destination schema</a:t>
            </a:r>
          </a:p>
          <a:p>
            <a:pPr marL="127000" indent="0">
              <a:buNone/>
            </a:pPr>
            <a:endParaRPr lang="en-US">
              <a:solidFill>
                <a:schemeClr val="bg2"/>
              </a:solidFill>
              <a:latin typeface="+mn-lt"/>
            </a:endParaRPr>
          </a:p>
          <a:p>
            <a:pPr marL="342900" lvl="0" indent="-215900" algn="l" rtl="0">
              <a:spcBef>
                <a:spcPts val="400"/>
              </a:spcBef>
              <a:spcAft>
                <a:spcPts val="0"/>
              </a:spcAft>
              <a:buClr>
                <a:srgbClr val="364694"/>
              </a:buClr>
              <a:buSzPts val="2000"/>
              <a:buFont typeface="Noto Sans Symbols"/>
              <a:buNone/>
            </a:pPr>
            <a:endParaRPr lang="en-US">
              <a:latin typeface="+mn-lt"/>
            </a:endParaRPr>
          </a:p>
        </p:txBody>
      </p:sp>
      <p:sp>
        <p:nvSpPr>
          <p:cNvPr id="176" name="Google Shape;176;p26"/>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177" name="Google Shape;177;p26"/>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
        <p:nvSpPr>
          <p:cNvPr id="10" name="Title 1">
            <a:extLst>
              <a:ext uri="{FF2B5EF4-FFF2-40B4-BE49-F238E27FC236}">
                <a16:creationId xmlns:a16="http://schemas.microsoft.com/office/drawing/2014/main" id="{48B65597-3F4A-6749-89BC-8B9D481FCCFE}"/>
              </a:ext>
            </a:extLst>
          </p:cNvPr>
          <p:cNvSpPr>
            <a:spLocks noGrp="1"/>
          </p:cNvSpPr>
          <p:nvPr>
            <p:ph type="title"/>
          </p:nvPr>
        </p:nvSpPr>
        <p:spPr>
          <a:xfrm>
            <a:off x="422734" y="76568"/>
            <a:ext cx="8535600" cy="378000"/>
          </a:xfrm>
        </p:spPr>
        <p:txBody>
          <a:bodyPr/>
          <a:lstStyle/>
          <a:p>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Translator</a:t>
            </a:r>
            <a:endParaRPr lang="en-US"/>
          </a:p>
        </p:txBody>
      </p:sp>
    </p:spTree>
    <p:extLst>
      <p:ext uri="{BB962C8B-B14F-4D97-AF65-F5344CB8AC3E}">
        <p14:creationId xmlns:p14="http://schemas.microsoft.com/office/powerpoint/2010/main" val="1909893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40</a:t>
            </a:fld>
            <a:endParaRPr sz="1250">
              <a:latin typeface="Calibri"/>
              <a:ea typeface="Calibri"/>
              <a:cs typeface="Calibri"/>
              <a:sym typeface="Calibri"/>
            </a:endParaRPr>
          </a:p>
        </p:txBody>
      </p:sp>
      <p:sp>
        <p:nvSpPr>
          <p:cNvPr id="175" name="Google Shape;175;p26"/>
          <p:cNvSpPr txBox="1">
            <a:spLocks noGrp="1"/>
          </p:cNvSpPr>
          <p:nvPr>
            <p:ph type="title"/>
          </p:nvPr>
        </p:nvSpPr>
        <p:spPr>
          <a:xfrm>
            <a:off x="439232" y="33468"/>
            <a:ext cx="8535600" cy="378000"/>
          </a:xfrm>
          <a:prstGeom prst="rect">
            <a:avLst/>
          </a:prstGeom>
          <a:noFill/>
          <a:ln>
            <a:noFill/>
          </a:ln>
        </p:spPr>
        <p:txBody>
          <a:bodyPr spcFirstLastPara="1" wrap="square" lIns="91425" tIns="45700" rIns="91425" bIns="45700" anchor="t" anchorCtr="0">
            <a:noAutofit/>
          </a:bodyPr>
          <a:lstStyle/>
          <a:p>
            <a:pPr>
              <a:buClr>
                <a:srgbClr val="0D2C6C"/>
              </a:buClr>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Scalability</a:t>
            </a:r>
            <a:endParaRPr/>
          </a:p>
        </p:txBody>
      </p:sp>
      <p:sp>
        <p:nvSpPr>
          <p:cNvPr id="176" name="Google Shape;176;p26"/>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177" name="Google Shape;177;p26"/>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pic>
        <p:nvPicPr>
          <p:cNvPr id="2" name="Picture 2" descr="A screenshot of a cell phone&#10;&#10;Description generated with very high confidence">
            <a:extLst>
              <a:ext uri="{FF2B5EF4-FFF2-40B4-BE49-F238E27FC236}">
                <a16:creationId xmlns:a16="http://schemas.microsoft.com/office/drawing/2014/main" id="{333B981B-82D0-47B0-B4B9-C98378E4DC01}"/>
              </a:ext>
            </a:extLst>
          </p:cNvPr>
          <p:cNvPicPr>
            <a:picLocks noChangeAspect="1"/>
          </p:cNvPicPr>
          <p:nvPr/>
        </p:nvPicPr>
        <p:blipFill>
          <a:blip r:embed="rId3"/>
          <a:stretch>
            <a:fillRect/>
          </a:stretch>
        </p:blipFill>
        <p:spPr>
          <a:xfrm>
            <a:off x="1332570" y="653035"/>
            <a:ext cx="6478858" cy="4046515"/>
          </a:xfrm>
          <a:prstGeom prst="rect">
            <a:avLst/>
          </a:prstGeom>
        </p:spPr>
      </p:pic>
    </p:spTree>
    <p:extLst>
      <p:ext uri="{BB962C8B-B14F-4D97-AF65-F5344CB8AC3E}">
        <p14:creationId xmlns:p14="http://schemas.microsoft.com/office/powerpoint/2010/main" val="88774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41</a:t>
            </a:fld>
            <a:endParaRPr sz="1250">
              <a:latin typeface="Calibri"/>
              <a:ea typeface="Calibri"/>
              <a:cs typeface="Calibri"/>
              <a:sym typeface="Calibri"/>
            </a:endParaRPr>
          </a:p>
        </p:txBody>
      </p:sp>
      <p:sp>
        <p:nvSpPr>
          <p:cNvPr id="175" name="Google Shape;175;p26"/>
          <p:cNvSpPr txBox="1">
            <a:spLocks noGrp="1"/>
          </p:cNvSpPr>
          <p:nvPr>
            <p:ph type="title"/>
          </p:nvPr>
        </p:nvSpPr>
        <p:spPr>
          <a:xfrm>
            <a:off x="439232" y="33468"/>
            <a:ext cx="8535600" cy="378000"/>
          </a:xfrm>
          <a:prstGeom prst="rect">
            <a:avLst/>
          </a:prstGeom>
          <a:noFill/>
          <a:ln>
            <a:noFill/>
          </a:ln>
        </p:spPr>
        <p:txBody>
          <a:bodyPr spcFirstLastPara="1" wrap="square" lIns="91425" tIns="45700" rIns="91425" bIns="45700" anchor="t" anchorCtr="0">
            <a:noAutofit/>
          </a:bodyPr>
          <a:lstStyle/>
          <a:p>
            <a:pPr>
              <a:buClr>
                <a:srgbClr val="0D2C6C"/>
              </a:buClr>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Scalability</a:t>
            </a:r>
            <a:endParaRPr/>
          </a:p>
        </p:txBody>
      </p:sp>
      <p:sp>
        <p:nvSpPr>
          <p:cNvPr id="176" name="Google Shape;176;p26"/>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177" name="Google Shape;177;p26"/>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pic>
        <p:nvPicPr>
          <p:cNvPr id="3" name="Picture 3" descr="A screenshot of a cell phone&#10;&#10;Description generated with very high confidence">
            <a:extLst>
              <a:ext uri="{FF2B5EF4-FFF2-40B4-BE49-F238E27FC236}">
                <a16:creationId xmlns:a16="http://schemas.microsoft.com/office/drawing/2014/main" id="{5F83A7A9-739B-4AAA-BB62-CAD380977539}"/>
              </a:ext>
            </a:extLst>
          </p:cNvPr>
          <p:cNvPicPr>
            <a:picLocks noChangeAspect="1"/>
          </p:cNvPicPr>
          <p:nvPr/>
        </p:nvPicPr>
        <p:blipFill>
          <a:blip r:embed="rId3"/>
          <a:stretch>
            <a:fillRect/>
          </a:stretch>
        </p:blipFill>
        <p:spPr>
          <a:xfrm>
            <a:off x="2479222" y="561932"/>
            <a:ext cx="4450896" cy="4264566"/>
          </a:xfrm>
          <a:prstGeom prst="rect">
            <a:avLst/>
          </a:prstGeom>
        </p:spPr>
      </p:pic>
    </p:spTree>
    <p:extLst>
      <p:ext uri="{BB962C8B-B14F-4D97-AF65-F5344CB8AC3E}">
        <p14:creationId xmlns:p14="http://schemas.microsoft.com/office/powerpoint/2010/main" val="5356405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95;p18">
            <a:extLst>
              <a:ext uri="{FF2B5EF4-FFF2-40B4-BE49-F238E27FC236}">
                <a16:creationId xmlns:a16="http://schemas.microsoft.com/office/drawing/2014/main" id="{A55D6249-6120-49D4-B18E-FCF367CDCEEE}"/>
              </a:ext>
            </a:extLst>
          </p:cNvPr>
          <p:cNvSpPr txBox="1">
            <a:spLocks noGrp="1"/>
          </p:cNvSpPr>
          <p:nvPr>
            <p:ph type="title"/>
          </p:nvPr>
        </p:nvSpPr>
        <p:spPr>
          <a:xfrm>
            <a:off x="4650942" y="2314077"/>
            <a:ext cx="4983062" cy="512322"/>
          </a:xfrm>
          <a:prstGeom prst="rect">
            <a:avLst/>
          </a:prstGeom>
          <a:noFill/>
          <a:ln>
            <a:noFill/>
          </a:ln>
        </p:spPr>
        <p:txBody>
          <a:bodyPr spcFirstLastPara="1" wrap="square" lIns="91425" tIns="45700" rIns="91425" bIns="45700" anchor="ctr" anchorCtr="0">
            <a:noAutofit/>
          </a:bodyPr>
          <a:lstStyle/>
          <a:p>
            <a:pPr>
              <a:buSzPts val="5400"/>
            </a:pPr>
            <a:r>
              <a:rPr lang="en-US" sz="4000">
                <a:solidFill>
                  <a:schemeClr val="bg2"/>
                </a:solidFill>
              </a:rPr>
              <a:t>2.2 </a:t>
            </a:r>
            <a:r>
              <a:rPr lang="en-US" sz="4000" err="1">
                <a:solidFill>
                  <a:schemeClr val="bg2"/>
                </a:solidFill>
              </a:rPr>
              <a:t>Pishahang</a:t>
            </a:r>
            <a:endParaRPr lang="en-US" sz="4000">
              <a:solidFill>
                <a:schemeClr val="bg2"/>
              </a:solidFill>
            </a:endParaRPr>
          </a:p>
        </p:txBody>
      </p:sp>
    </p:spTree>
    <p:extLst>
      <p:ext uri="{BB962C8B-B14F-4D97-AF65-F5344CB8AC3E}">
        <p14:creationId xmlns:p14="http://schemas.microsoft.com/office/powerpoint/2010/main" val="3858753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43</a:t>
            </a:fld>
            <a:endParaRPr sz="1250">
              <a:latin typeface="Calibri"/>
              <a:ea typeface="Calibri"/>
              <a:cs typeface="Calibri"/>
              <a:sym typeface="Calibri"/>
            </a:endParaRPr>
          </a:p>
        </p:txBody>
      </p:sp>
      <p:sp>
        <p:nvSpPr>
          <p:cNvPr id="175" name="Google Shape;175;p26"/>
          <p:cNvSpPr txBox="1">
            <a:spLocks noGrp="1"/>
          </p:cNvSpPr>
          <p:nvPr>
            <p:ph type="title"/>
          </p:nvPr>
        </p:nvSpPr>
        <p:spPr>
          <a:xfrm>
            <a:off x="391318" y="35978"/>
            <a:ext cx="8535600" cy="378000"/>
          </a:xfrm>
          <a:prstGeom prst="rect">
            <a:avLst/>
          </a:prstGeom>
          <a:noFill/>
          <a:ln>
            <a:noFill/>
          </a:ln>
        </p:spPr>
        <p:txBody>
          <a:bodyPr spcFirstLastPara="1" wrap="square" lIns="91425" tIns="45700" rIns="91425" bIns="45700" anchor="t" anchorCtr="0">
            <a:noAutofit/>
          </a:bodyPr>
          <a:lstStyle/>
          <a:p>
            <a:pPr>
              <a:buClr>
                <a:srgbClr val="0D2C6C"/>
              </a:buClr>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Scalability</a:t>
            </a:r>
            <a:endParaRPr/>
          </a:p>
        </p:txBody>
      </p:sp>
      <p:sp>
        <p:nvSpPr>
          <p:cNvPr id="176" name="Google Shape;176;p26"/>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177" name="Google Shape;177;p26"/>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pic>
        <p:nvPicPr>
          <p:cNvPr id="2" name="Picture 2" descr="A screenshot of a cell phone&#10;&#10;Description generated with very high confidence">
            <a:extLst>
              <a:ext uri="{FF2B5EF4-FFF2-40B4-BE49-F238E27FC236}">
                <a16:creationId xmlns:a16="http://schemas.microsoft.com/office/drawing/2014/main" id="{3A172670-ED73-44C3-BD8C-94A87531E39B}"/>
              </a:ext>
            </a:extLst>
          </p:cNvPr>
          <p:cNvPicPr>
            <a:picLocks noChangeAspect="1"/>
          </p:cNvPicPr>
          <p:nvPr/>
        </p:nvPicPr>
        <p:blipFill>
          <a:blip r:embed="rId3"/>
          <a:stretch>
            <a:fillRect/>
          </a:stretch>
        </p:blipFill>
        <p:spPr>
          <a:xfrm>
            <a:off x="928339" y="656106"/>
            <a:ext cx="7461559" cy="4130976"/>
          </a:xfrm>
          <a:prstGeom prst="rect">
            <a:avLst/>
          </a:prstGeom>
        </p:spPr>
      </p:pic>
    </p:spTree>
    <p:extLst>
      <p:ext uri="{BB962C8B-B14F-4D97-AF65-F5344CB8AC3E}">
        <p14:creationId xmlns:p14="http://schemas.microsoft.com/office/powerpoint/2010/main" val="2448409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44</a:t>
            </a:fld>
            <a:endParaRPr sz="1250">
              <a:latin typeface="Calibri"/>
              <a:ea typeface="Calibri"/>
              <a:cs typeface="Calibri"/>
              <a:sym typeface="Calibri"/>
            </a:endParaRPr>
          </a:p>
        </p:txBody>
      </p:sp>
      <p:sp>
        <p:nvSpPr>
          <p:cNvPr id="175" name="Google Shape;175;p26"/>
          <p:cNvSpPr txBox="1">
            <a:spLocks noGrp="1"/>
          </p:cNvSpPr>
          <p:nvPr>
            <p:ph type="title"/>
          </p:nvPr>
        </p:nvSpPr>
        <p:spPr>
          <a:xfrm>
            <a:off x="439232" y="33468"/>
            <a:ext cx="8535600" cy="378000"/>
          </a:xfrm>
          <a:prstGeom prst="rect">
            <a:avLst/>
          </a:prstGeom>
          <a:noFill/>
          <a:ln>
            <a:noFill/>
          </a:ln>
        </p:spPr>
        <p:txBody>
          <a:bodyPr spcFirstLastPara="1" wrap="square" lIns="91425" tIns="45700" rIns="91425" bIns="45700" anchor="t" anchorCtr="0">
            <a:noAutofit/>
          </a:bodyPr>
          <a:lstStyle/>
          <a:p>
            <a:pPr>
              <a:buClr>
                <a:srgbClr val="0D2C6C"/>
              </a:buClr>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Scalability</a:t>
            </a:r>
            <a:endParaRPr/>
          </a:p>
        </p:txBody>
      </p:sp>
      <p:sp>
        <p:nvSpPr>
          <p:cNvPr id="176" name="Google Shape;176;p26"/>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177" name="Google Shape;177;p26"/>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pic>
        <p:nvPicPr>
          <p:cNvPr id="3" name="Picture 3" descr="A screenshot of a cell phone&#10;&#10;Description generated with very high confidence">
            <a:extLst>
              <a:ext uri="{FF2B5EF4-FFF2-40B4-BE49-F238E27FC236}">
                <a16:creationId xmlns:a16="http://schemas.microsoft.com/office/drawing/2014/main" id="{889A3717-333E-4C46-8816-F6D1D82DBFE0}"/>
              </a:ext>
            </a:extLst>
          </p:cNvPr>
          <p:cNvPicPr>
            <a:picLocks noChangeAspect="1"/>
          </p:cNvPicPr>
          <p:nvPr/>
        </p:nvPicPr>
        <p:blipFill>
          <a:blip r:embed="rId3"/>
          <a:stretch>
            <a:fillRect/>
          </a:stretch>
        </p:blipFill>
        <p:spPr>
          <a:xfrm>
            <a:off x="977126" y="669879"/>
            <a:ext cx="7182779" cy="4082523"/>
          </a:xfrm>
          <a:prstGeom prst="rect">
            <a:avLst/>
          </a:prstGeom>
        </p:spPr>
      </p:pic>
    </p:spTree>
    <p:extLst>
      <p:ext uri="{BB962C8B-B14F-4D97-AF65-F5344CB8AC3E}">
        <p14:creationId xmlns:p14="http://schemas.microsoft.com/office/powerpoint/2010/main" val="2513962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45</a:t>
            </a:fld>
            <a:endParaRPr sz="1250">
              <a:latin typeface="Calibri"/>
              <a:ea typeface="Calibri"/>
              <a:cs typeface="Calibri"/>
              <a:sym typeface="Calibri"/>
            </a:endParaRPr>
          </a:p>
        </p:txBody>
      </p:sp>
      <p:sp>
        <p:nvSpPr>
          <p:cNvPr id="175" name="Google Shape;175;p26"/>
          <p:cNvSpPr txBox="1">
            <a:spLocks noGrp="1"/>
          </p:cNvSpPr>
          <p:nvPr>
            <p:ph type="title"/>
          </p:nvPr>
        </p:nvSpPr>
        <p:spPr>
          <a:xfrm>
            <a:off x="396047" y="33468"/>
            <a:ext cx="8535600" cy="378000"/>
          </a:xfrm>
          <a:prstGeom prst="rect">
            <a:avLst/>
          </a:prstGeom>
          <a:noFill/>
          <a:ln>
            <a:noFill/>
          </a:ln>
        </p:spPr>
        <p:txBody>
          <a:bodyPr spcFirstLastPara="1" wrap="square" lIns="91425" tIns="45700" rIns="91425" bIns="45700" anchor="t" anchorCtr="0">
            <a:noAutofit/>
          </a:bodyPr>
          <a:lstStyle/>
          <a:p>
            <a:pPr>
              <a:buClr>
                <a:srgbClr val="0D2C6C"/>
              </a:buClr>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Scalability</a:t>
            </a:r>
            <a:endParaRPr/>
          </a:p>
        </p:txBody>
      </p:sp>
      <p:sp>
        <p:nvSpPr>
          <p:cNvPr id="176" name="Google Shape;176;p26"/>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177" name="Google Shape;177;p26"/>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pic>
        <p:nvPicPr>
          <p:cNvPr id="5" name="Picture 5" descr="A picture containing screenshot&#10;&#10;Description generated with very high confidence">
            <a:extLst>
              <a:ext uri="{FF2B5EF4-FFF2-40B4-BE49-F238E27FC236}">
                <a16:creationId xmlns:a16="http://schemas.microsoft.com/office/drawing/2014/main" id="{41AB00F4-AB3E-44BA-BE4B-BF8E085D9A3A}"/>
              </a:ext>
            </a:extLst>
          </p:cNvPr>
          <p:cNvPicPr>
            <a:picLocks noChangeAspect="1"/>
          </p:cNvPicPr>
          <p:nvPr/>
        </p:nvPicPr>
        <p:blipFill>
          <a:blip r:embed="rId3"/>
          <a:stretch>
            <a:fillRect/>
          </a:stretch>
        </p:blipFill>
        <p:spPr>
          <a:xfrm>
            <a:off x="2458810" y="568735"/>
            <a:ext cx="4403271" cy="4223744"/>
          </a:xfrm>
          <a:prstGeom prst="rect">
            <a:avLst/>
          </a:prstGeom>
        </p:spPr>
      </p:pic>
    </p:spTree>
    <p:extLst>
      <p:ext uri="{BB962C8B-B14F-4D97-AF65-F5344CB8AC3E}">
        <p14:creationId xmlns:p14="http://schemas.microsoft.com/office/powerpoint/2010/main" val="36680443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46</a:t>
            </a:fld>
            <a:endParaRPr sz="1250">
              <a:latin typeface="Calibri"/>
              <a:ea typeface="Calibri"/>
              <a:cs typeface="Calibri"/>
              <a:sym typeface="Calibri"/>
            </a:endParaRPr>
          </a:p>
        </p:txBody>
      </p:sp>
      <p:sp>
        <p:nvSpPr>
          <p:cNvPr id="174" name="Google Shape;174;p26"/>
          <p:cNvSpPr txBox="1">
            <a:spLocks noGrp="1"/>
          </p:cNvSpPr>
          <p:nvPr>
            <p:ph type="body" idx="1"/>
          </p:nvPr>
        </p:nvSpPr>
        <p:spPr>
          <a:xfrm>
            <a:off x="395536" y="627996"/>
            <a:ext cx="8535600" cy="41580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 b="1">
                <a:solidFill>
                  <a:srgbClr val="0D2C6C"/>
                </a:solidFill>
                <a:latin typeface="Arial"/>
                <a:cs typeface="Arial"/>
              </a:rPr>
              <a:t>What else can we do with this?</a:t>
            </a:r>
          </a:p>
          <a:p>
            <a:pPr marL="0" indent="0">
              <a:spcBef>
                <a:spcPts val="0"/>
              </a:spcBef>
              <a:buNone/>
            </a:pPr>
            <a:endParaRPr lang="en" b="1">
              <a:solidFill>
                <a:srgbClr val="0D2C6C"/>
              </a:solidFill>
              <a:latin typeface="Arial"/>
              <a:cs typeface="Arial"/>
            </a:endParaRPr>
          </a:p>
          <a:p>
            <a:pPr marL="0" indent="0">
              <a:spcBef>
                <a:spcPts val="0"/>
              </a:spcBef>
              <a:buNone/>
            </a:pPr>
            <a:endParaRPr lang="en" b="1">
              <a:solidFill>
                <a:srgbClr val="0D2C6C"/>
              </a:solidFill>
              <a:latin typeface="Arial"/>
              <a:cs typeface="Arial"/>
            </a:endParaRPr>
          </a:p>
          <a:p>
            <a:pPr marL="0" indent="0">
              <a:spcBef>
                <a:spcPts val="0"/>
              </a:spcBef>
              <a:buNone/>
            </a:pPr>
            <a:endParaRPr lang="en" b="1">
              <a:solidFill>
                <a:srgbClr val="0D2C6C"/>
              </a:solidFill>
              <a:latin typeface="Arial"/>
              <a:cs typeface="Arial"/>
            </a:endParaRPr>
          </a:p>
          <a:p>
            <a:pPr marL="0" indent="0">
              <a:spcBef>
                <a:spcPts val="0"/>
              </a:spcBef>
              <a:buNone/>
            </a:pPr>
            <a:endParaRPr lang="en" b="1">
              <a:solidFill>
                <a:srgbClr val="0D2C6C"/>
              </a:solidFill>
              <a:latin typeface="Arial"/>
              <a:cs typeface="Arial"/>
            </a:endParaRPr>
          </a:p>
          <a:p>
            <a:pPr marL="342900" indent="-342900">
              <a:spcBef>
                <a:spcPts val="335"/>
              </a:spcBef>
            </a:pPr>
            <a:r>
              <a:rPr lang="en">
                <a:solidFill>
                  <a:schemeClr val="bg2"/>
                </a:solidFill>
                <a:latin typeface="Arial"/>
                <a:cs typeface="Arial"/>
              </a:rPr>
              <a:t>Turn this script into a </a:t>
            </a:r>
            <a:r>
              <a:rPr lang="en" b="1">
                <a:solidFill>
                  <a:schemeClr val="bg2"/>
                </a:solidFill>
                <a:latin typeface="Arial"/>
                <a:cs typeface="Arial"/>
              </a:rPr>
              <a:t>MANO Benchmarking Tool</a:t>
            </a:r>
            <a:r>
              <a:rPr lang="en">
                <a:solidFill>
                  <a:schemeClr val="bg2"/>
                </a:solidFill>
                <a:latin typeface="Arial"/>
                <a:cs typeface="Arial"/>
              </a:rPr>
              <a:t>?</a:t>
            </a:r>
          </a:p>
          <a:p>
            <a:pPr marL="342900" indent="-342900">
              <a:spcBef>
                <a:spcPts val="335"/>
              </a:spcBef>
            </a:pPr>
            <a:r>
              <a:rPr lang="en">
                <a:solidFill>
                  <a:schemeClr val="bg2"/>
                </a:solidFill>
                <a:latin typeface="Arial"/>
                <a:cs typeface="Arial"/>
              </a:rPr>
              <a:t>Resource characterization and analytics for MANO developers</a:t>
            </a:r>
          </a:p>
          <a:p>
            <a:pPr marL="342900" indent="-342900">
              <a:spcBef>
                <a:spcPts val="335"/>
              </a:spcBef>
            </a:pPr>
            <a:r>
              <a:rPr lang="en">
                <a:solidFill>
                  <a:schemeClr val="bg2"/>
                </a:solidFill>
                <a:latin typeface="Arial"/>
                <a:cs typeface="Arial"/>
              </a:rPr>
              <a:t>Should be easy to use and test MANOs under different conditions</a:t>
            </a:r>
          </a:p>
          <a:p>
            <a:pPr marL="0" indent="0">
              <a:spcBef>
                <a:spcPts val="335"/>
              </a:spcBef>
              <a:buNone/>
            </a:pPr>
            <a:endParaRPr lang="en">
              <a:solidFill>
                <a:srgbClr val="58595B"/>
              </a:solidFill>
              <a:latin typeface="Arial"/>
              <a:cs typeface="Arial"/>
            </a:endParaRPr>
          </a:p>
        </p:txBody>
      </p:sp>
      <p:sp>
        <p:nvSpPr>
          <p:cNvPr id="175" name="Google Shape;175;p26"/>
          <p:cNvSpPr txBox="1">
            <a:spLocks noGrp="1"/>
          </p:cNvSpPr>
          <p:nvPr>
            <p:ph type="title"/>
          </p:nvPr>
        </p:nvSpPr>
        <p:spPr>
          <a:xfrm>
            <a:off x="395536" y="35900"/>
            <a:ext cx="8535600" cy="378000"/>
          </a:xfrm>
          <a:prstGeom prst="rect">
            <a:avLst/>
          </a:prstGeom>
          <a:noFill/>
          <a:ln>
            <a:noFill/>
          </a:ln>
        </p:spPr>
        <p:txBody>
          <a:bodyPr spcFirstLastPara="1" wrap="square" lIns="91425" tIns="45700" rIns="91425" bIns="45700" anchor="t" anchorCtr="0">
            <a:noAutofit/>
          </a:bodyPr>
          <a:lstStyle/>
          <a:p>
            <a:pPr>
              <a:buClr>
                <a:srgbClr val="0D2C6C"/>
              </a:buClr>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Scalability</a:t>
            </a:r>
            <a:endParaRPr/>
          </a:p>
        </p:txBody>
      </p:sp>
      <p:sp>
        <p:nvSpPr>
          <p:cNvPr id="176" name="Google Shape;176;p26"/>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177" name="Google Shape;177;p26"/>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Tree>
    <p:extLst>
      <p:ext uri="{BB962C8B-B14F-4D97-AF65-F5344CB8AC3E}">
        <p14:creationId xmlns:p14="http://schemas.microsoft.com/office/powerpoint/2010/main" val="556631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95;p18">
            <a:extLst>
              <a:ext uri="{FF2B5EF4-FFF2-40B4-BE49-F238E27FC236}">
                <a16:creationId xmlns:a16="http://schemas.microsoft.com/office/drawing/2014/main" id="{A55D6249-6120-49D4-B18E-FCF367CDCEEE}"/>
              </a:ext>
            </a:extLst>
          </p:cNvPr>
          <p:cNvSpPr txBox="1">
            <a:spLocks noGrp="1"/>
          </p:cNvSpPr>
          <p:nvPr>
            <p:ph type="title"/>
          </p:nvPr>
        </p:nvSpPr>
        <p:spPr>
          <a:xfrm>
            <a:off x="1669131" y="2314077"/>
            <a:ext cx="7964873" cy="512322"/>
          </a:xfrm>
          <a:prstGeom prst="rect">
            <a:avLst/>
          </a:prstGeom>
          <a:noFill/>
          <a:ln>
            <a:noFill/>
          </a:ln>
        </p:spPr>
        <p:txBody>
          <a:bodyPr spcFirstLastPara="1" wrap="square" lIns="91425" tIns="45700" rIns="91425" bIns="45700" anchor="ctr" anchorCtr="0">
            <a:noAutofit/>
          </a:bodyPr>
          <a:lstStyle/>
          <a:p>
            <a:pPr>
              <a:buSzPts val="5400"/>
            </a:pPr>
            <a:r>
              <a:rPr lang="en" sz="4000">
                <a:solidFill>
                  <a:srgbClr val="0D2C6C"/>
                </a:solidFill>
              </a:rPr>
              <a:t>MANO Benchmarking Framework</a:t>
            </a:r>
            <a:endParaRPr lang="en-US"/>
          </a:p>
        </p:txBody>
      </p:sp>
    </p:spTree>
    <p:extLst>
      <p:ext uri="{BB962C8B-B14F-4D97-AF65-F5344CB8AC3E}">
        <p14:creationId xmlns:p14="http://schemas.microsoft.com/office/powerpoint/2010/main" val="2097392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1"/>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48</a:t>
            </a:fld>
            <a:endParaRPr sz="1250">
              <a:latin typeface="Calibri"/>
              <a:ea typeface="Calibri"/>
              <a:cs typeface="Calibri"/>
              <a:sym typeface="Calibri"/>
            </a:endParaRPr>
          </a:p>
        </p:txBody>
      </p:sp>
      <p:sp>
        <p:nvSpPr>
          <p:cNvPr id="431" name="Google Shape;431;p51"/>
          <p:cNvSpPr txBox="1">
            <a:spLocks noGrp="1"/>
          </p:cNvSpPr>
          <p:nvPr>
            <p:ph type="title"/>
          </p:nvPr>
        </p:nvSpPr>
        <p:spPr>
          <a:xfrm>
            <a:off x="395596" y="33468"/>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Benchmarking</a:t>
            </a:r>
            <a:endParaRPr/>
          </a:p>
        </p:txBody>
      </p:sp>
      <p:sp>
        <p:nvSpPr>
          <p:cNvPr id="432" name="Google Shape;432;p51"/>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433" name="Google Shape;433;p51"/>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
        <p:nvSpPr>
          <p:cNvPr id="434" name="Google Shape;434;p51"/>
          <p:cNvSpPr/>
          <p:nvPr/>
        </p:nvSpPr>
        <p:spPr>
          <a:xfrm>
            <a:off x="539552" y="832112"/>
            <a:ext cx="6206369" cy="392415"/>
          </a:xfrm>
          <a:prstGeom prst="rect">
            <a:avLst/>
          </a:prstGeom>
          <a:noFill/>
          <a:ln>
            <a:noFill/>
          </a:ln>
        </p:spPr>
        <p:txBody>
          <a:bodyPr spcFirstLastPara="1" wrap="square" lIns="91425" tIns="45700" rIns="91425" bIns="45700" anchor="t" anchorCtr="0">
            <a:noAutofit/>
          </a:bodyPr>
          <a:lstStyle/>
          <a:p>
            <a:pPr marL="12700"/>
            <a:r>
              <a:rPr lang="en" sz="2800" b="1">
                <a:solidFill>
                  <a:srgbClr val="0D2C6C"/>
                </a:solidFill>
              </a:rPr>
              <a:t>MANO Benchmarking Framework</a:t>
            </a:r>
            <a:endParaRPr lang="en-US"/>
          </a:p>
        </p:txBody>
      </p:sp>
      <p:sp>
        <p:nvSpPr>
          <p:cNvPr id="435" name="Google Shape;435;p51"/>
          <p:cNvSpPr/>
          <p:nvPr/>
        </p:nvSpPr>
        <p:spPr>
          <a:xfrm>
            <a:off x="715315" y="1644789"/>
            <a:ext cx="8215881" cy="2836622"/>
          </a:xfrm>
          <a:prstGeom prst="rect">
            <a:avLst/>
          </a:prstGeom>
          <a:noFill/>
          <a:ln>
            <a:noFill/>
          </a:ln>
        </p:spPr>
        <p:txBody>
          <a:bodyPr spcFirstLastPara="1" wrap="square" lIns="91425" tIns="45700" rIns="91425" bIns="45700" anchor="t" anchorCtr="0">
            <a:noAutofit/>
          </a:bodyPr>
          <a:lstStyle/>
          <a:p>
            <a:pPr marL="355600" marR="645795" indent="-342900">
              <a:lnSpc>
                <a:spcPct val="125299"/>
              </a:lnSpc>
              <a:buClr>
                <a:srgbClr val="58595B"/>
              </a:buClr>
              <a:buSzPts val="2000"/>
              <a:buFont typeface="Wingdings"/>
              <a:buChar char="§"/>
            </a:pPr>
            <a:r>
              <a:rPr lang="en" sz="2000" b="1" err="1">
                <a:solidFill>
                  <a:schemeClr val="bg2"/>
                </a:solidFill>
                <a:latin typeface="Arial"/>
                <a:ea typeface="Arial"/>
                <a:cs typeface="Arial"/>
                <a:sym typeface="Arial"/>
              </a:rPr>
              <a:t>Netdata</a:t>
            </a:r>
            <a:r>
              <a:rPr lang="en" sz="2000" b="1">
                <a:solidFill>
                  <a:schemeClr val="bg2"/>
                </a:solidFill>
                <a:latin typeface="Arial"/>
                <a:ea typeface="Arial"/>
                <a:cs typeface="Arial"/>
                <a:sym typeface="Arial"/>
              </a:rPr>
              <a:t>: </a:t>
            </a:r>
            <a:r>
              <a:rPr lang="en" sz="2000">
                <a:solidFill>
                  <a:schemeClr val="bg2"/>
                </a:solidFill>
                <a:latin typeface="Arial"/>
                <a:ea typeface="Arial"/>
                <a:cs typeface="Arial"/>
                <a:sym typeface="Arial"/>
              </a:rPr>
              <a:t>Monitoring system, REST API</a:t>
            </a:r>
            <a:r>
              <a:rPr lang="en" sz="2000">
                <a:solidFill>
                  <a:schemeClr val="bg2"/>
                </a:solidFill>
              </a:rPr>
              <a:t>  </a:t>
            </a:r>
            <a:endParaRPr lang="en-US">
              <a:solidFill>
                <a:schemeClr val="bg2"/>
              </a:solidFill>
            </a:endParaRPr>
          </a:p>
          <a:p>
            <a:pPr marL="355600" marR="645795" indent="-342900">
              <a:lnSpc>
                <a:spcPct val="125299"/>
              </a:lnSpc>
              <a:spcBef>
                <a:spcPts val="100"/>
              </a:spcBef>
              <a:buClr>
                <a:srgbClr val="58595B"/>
              </a:buClr>
              <a:buSzPts val="2000"/>
              <a:buFont typeface="Wingdings"/>
              <a:buChar char="§"/>
            </a:pPr>
            <a:r>
              <a:rPr lang="en" sz="2000" b="1">
                <a:solidFill>
                  <a:schemeClr val="bg2"/>
                </a:solidFill>
                <a:latin typeface="Arial"/>
                <a:ea typeface="Arial"/>
                <a:cs typeface="Arial"/>
                <a:sym typeface="Arial"/>
              </a:rPr>
              <a:t>Docker Environment: </a:t>
            </a:r>
            <a:r>
              <a:rPr lang="en" sz="2000">
                <a:solidFill>
                  <a:schemeClr val="bg2"/>
                </a:solidFill>
                <a:latin typeface="Arial"/>
                <a:ea typeface="Arial"/>
                <a:cs typeface="Arial"/>
                <a:sym typeface="Arial"/>
              </a:rPr>
              <a:t>Portable, Reproducible</a:t>
            </a:r>
            <a:r>
              <a:rPr lang="en" sz="2000">
                <a:solidFill>
                  <a:schemeClr val="bg2"/>
                </a:solidFill>
              </a:rPr>
              <a:t>  </a:t>
            </a:r>
            <a:endParaRPr lang="en-IN">
              <a:solidFill>
                <a:schemeClr val="bg2"/>
              </a:solidFill>
            </a:endParaRPr>
          </a:p>
          <a:p>
            <a:pPr marL="355600" marR="645795" lvl="0" indent="-342900" algn="l" rtl="0">
              <a:lnSpc>
                <a:spcPct val="125299"/>
              </a:lnSpc>
              <a:spcBef>
                <a:spcPts val="100"/>
              </a:spcBef>
              <a:spcAft>
                <a:spcPts val="0"/>
              </a:spcAft>
              <a:buClr>
                <a:srgbClr val="58595B"/>
              </a:buClr>
              <a:buSzPts val="2000"/>
              <a:buFont typeface="Wingdings"/>
              <a:buChar char="§"/>
            </a:pPr>
            <a:r>
              <a:rPr lang="en" sz="2000" b="1">
                <a:solidFill>
                  <a:schemeClr val="bg2"/>
                </a:solidFill>
                <a:latin typeface="Arial"/>
                <a:ea typeface="Arial"/>
                <a:cs typeface="Arial"/>
                <a:sym typeface="Arial"/>
              </a:rPr>
              <a:t>Python: </a:t>
            </a:r>
            <a:r>
              <a:rPr lang="en" sz="2000">
                <a:solidFill>
                  <a:schemeClr val="bg2"/>
                </a:solidFill>
                <a:latin typeface="Arial"/>
                <a:ea typeface="Arial"/>
                <a:cs typeface="Arial"/>
                <a:sym typeface="Arial"/>
              </a:rPr>
              <a:t>Scripting, Parameters</a:t>
            </a:r>
            <a:endParaRPr lang="en-IN" sz="2000">
              <a:solidFill>
                <a:schemeClr val="bg2"/>
              </a:solidFill>
              <a:latin typeface="Arial"/>
              <a:ea typeface="Arial"/>
              <a:cs typeface="Arial"/>
            </a:endParaRPr>
          </a:p>
          <a:p>
            <a:pPr marL="355600" marR="0" lvl="0" indent="-342900" algn="l" rtl="0">
              <a:lnSpc>
                <a:spcPct val="100000"/>
              </a:lnSpc>
              <a:spcBef>
                <a:spcPts val="335"/>
              </a:spcBef>
              <a:spcAft>
                <a:spcPts val="0"/>
              </a:spcAft>
              <a:buClr>
                <a:srgbClr val="58595B"/>
              </a:buClr>
              <a:buSzPts val="2000"/>
              <a:buFont typeface="Wingdings"/>
              <a:buChar char="§"/>
            </a:pPr>
            <a:r>
              <a:rPr lang="en" sz="2000" b="1">
                <a:solidFill>
                  <a:schemeClr val="bg2"/>
                </a:solidFill>
                <a:latin typeface="Arial"/>
                <a:ea typeface="Arial"/>
                <a:cs typeface="Arial"/>
                <a:sym typeface="Arial"/>
              </a:rPr>
              <a:t>python-mano-wrappers: </a:t>
            </a:r>
            <a:r>
              <a:rPr lang="en" sz="2000">
                <a:solidFill>
                  <a:schemeClr val="bg2"/>
                </a:solidFill>
                <a:latin typeface="Arial"/>
                <a:ea typeface="Arial"/>
                <a:cs typeface="Arial"/>
                <a:sym typeface="Arial"/>
              </a:rPr>
              <a:t>Automate the MANO workflow</a:t>
            </a:r>
            <a:endParaRPr lang="en-IN" sz="2000">
              <a:solidFill>
                <a:schemeClr val="bg2"/>
              </a:solidFill>
              <a:latin typeface="Arial"/>
              <a:ea typeface="Arial"/>
              <a:cs typeface="Arial"/>
            </a:endParaRPr>
          </a:p>
          <a:p>
            <a:pPr marL="355600" marR="0" lvl="0" indent="-342900" algn="l" rtl="0">
              <a:lnSpc>
                <a:spcPct val="100000"/>
              </a:lnSpc>
              <a:spcBef>
                <a:spcPts val="334"/>
              </a:spcBef>
              <a:spcAft>
                <a:spcPts val="0"/>
              </a:spcAft>
              <a:buClr>
                <a:srgbClr val="58595B"/>
              </a:buClr>
              <a:buSzPts val="2000"/>
              <a:buFont typeface="Wingdings"/>
              <a:buChar char="§"/>
            </a:pPr>
            <a:r>
              <a:rPr lang="en-IN" sz="2000" b="1" strike="sngStrike">
                <a:solidFill>
                  <a:schemeClr val="bg2"/>
                </a:solidFill>
                <a:latin typeface="Arial"/>
                <a:ea typeface="Arial"/>
                <a:cs typeface="Arial"/>
                <a:sym typeface="Arial"/>
              </a:rPr>
              <a:t>Google Charts: </a:t>
            </a:r>
            <a:r>
              <a:rPr lang="en-IN" sz="2000" strike="sngStrike">
                <a:solidFill>
                  <a:schemeClr val="bg2"/>
                </a:solidFill>
                <a:latin typeface="Arial"/>
                <a:ea typeface="Arial"/>
                <a:cs typeface="Arial"/>
                <a:sym typeface="Arial"/>
              </a:rPr>
              <a:t>Easy graphs</a:t>
            </a:r>
            <a:endParaRPr lang="en-IN" sz="2000" strike="sngStrike">
              <a:solidFill>
                <a:schemeClr val="bg2"/>
              </a:solidFill>
              <a:latin typeface="Arial"/>
              <a:ea typeface="Arial"/>
              <a:cs typeface="Arial"/>
            </a:endParaRPr>
          </a:p>
          <a:p>
            <a:pPr marL="355600" indent="-342900">
              <a:spcBef>
                <a:spcPts val="334"/>
              </a:spcBef>
              <a:buClr>
                <a:srgbClr val="58595B"/>
              </a:buClr>
              <a:buSzPts val="2000"/>
              <a:buFont typeface="Wingdings"/>
              <a:buChar char="§"/>
            </a:pPr>
            <a:r>
              <a:rPr lang="en-IN" sz="2000" b="1">
                <a:solidFill>
                  <a:schemeClr val="bg2"/>
                </a:solidFill>
              </a:rPr>
              <a:t>Matplotlib: </a:t>
            </a:r>
            <a:r>
              <a:rPr lang="en-IN" sz="2000">
                <a:solidFill>
                  <a:schemeClr val="bg2"/>
                </a:solidFill>
              </a:rPr>
              <a:t>Flexible graph generation</a:t>
            </a:r>
          </a:p>
          <a:p>
            <a:pPr marL="355600" marR="0" lvl="0" indent="-342900" algn="l" rtl="0">
              <a:lnSpc>
                <a:spcPct val="100000"/>
              </a:lnSpc>
              <a:spcBef>
                <a:spcPts val="330"/>
              </a:spcBef>
              <a:spcAft>
                <a:spcPts val="0"/>
              </a:spcAft>
              <a:buClr>
                <a:srgbClr val="58595B"/>
              </a:buClr>
              <a:buSzPts val="2000"/>
              <a:buFont typeface="Wingdings"/>
              <a:buChar char="§"/>
            </a:pPr>
            <a:r>
              <a:rPr lang="en" sz="2000" b="1">
                <a:solidFill>
                  <a:schemeClr val="bg2"/>
                </a:solidFill>
                <a:latin typeface="Arial"/>
                <a:ea typeface="Arial"/>
                <a:cs typeface="Arial"/>
                <a:sym typeface="Arial"/>
              </a:rPr>
              <a:t>Flask + JS: </a:t>
            </a:r>
            <a:r>
              <a:rPr lang="en" sz="2000">
                <a:solidFill>
                  <a:schemeClr val="bg2"/>
                </a:solidFill>
                <a:latin typeface="Arial"/>
                <a:ea typeface="Arial"/>
                <a:cs typeface="Arial"/>
                <a:sym typeface="Arial"/>
              </a:rPr>
              <a:t>UI for graphs, Sorted tables</a:t>
            </a:r>
            <a:endParaRPr lang="en-IN" sz="2000">
              <a:solidFill>
                <a:schemeClr val="bg2"/>
              </a:solidFill>
              <a:latin typeface="Arial"/>
              <a:ea typeface="Arial"/>
              <a:cs typeface="Arial"/>
            </a:endParaRPr>
          </a:p>
          <a:p>
            <a:pPr marL="289560" marR="0" lvl="0" indent="0" algn="l" rtl="0">
              <a:lnSpc>
                <a:spcPct val="60000"/>
              </a:lnSpc>
              <a:spcBef>
                <a:spcPts val="0"/>
              </a:spcBef>
              <a:spcAft>
                <a:spcPts val="0"/>
              </a:spcAft>
              <a:buNone/>
            </a:pPr>
            <a:endParaRPr sz="2000">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2" name="Text Placeholder 1">
            <a:extLst>
              <a:ext uri="{FF2B5EF4-FFF2-40B4-BE49-F238E27FC236}">
                <a16:creationId xmlns:a16="http://schemas.microsoft.com/office/drawing/2014/main" id="{205CCCAD-E128-45CE-B327-B9C41D2155F3}"/>
              </a:ext>
            </a:extLst>
          </p:cNvPr>
          <p:cNvSpPr>
            <a:spLocks noGrp="1"/>
          </p:cNvSpPr>
          <p:nvPr>
            <p:ph type="body" idx="1"/>
          </p:nvPr>
        </p:nvSpPr>
        <p:spPr>
          <a:xfrm>
            <a:off x="457200" y="681540"/>
            <a:ext cx="4038600" cy="3738845"/>
          </a:xfrm>
        </p:spPr>
        <p:txBody>
          <a:bodyPr/>
          <a:lstStyle/>
          <a:p>
            <a:endParaRPr lang="en-GB">
              <a:solidFill>
                <a:schemeClr val="bg2"/>
              </a:solidFill>
            </a:endParaRPr>
          </a:p>
          <a:p>
            <a:endParaRPr lang="en-GB">
              <a:solidFill>
                <a:schemeClr val="bg2"/>
              </a:solidFill>
            </a:endParaRPr>
          </a:p>
          <a:p>
            <a:r>
              <a:rPr lang="en" b="1">
                <a:solidFill>
                  <a:schemeClr val="bg2"/>
                </a:solidFill>
                <a:latin typeface="Arial"/>
                <a:cs typeface="Arial"/>
              </a:rPr>
              <a:t>NSDs and VNFDs</a:t>
            </a:r>
          </a:p>
          <a:p>
            <a:r>
              <a:rPr lang="en" b="1">
                <a:solidFill>
                  <a:schemeClr val="bg2"/>
                </a:solidFill>
                <a:latin typeface="Arial"/>
                <a:cs typeface="Arial"/>
              </a:rPr>
              <a:t>Images: </a:t>
            </a:r>
            <a:r>
              <a:rPr lang="en" b="1" err="1">
                <a:solidFill>
                  <a:schemeClr val="bg2"/>
                </a:solidFill>
                <a:latin typeface="Arial"/>
                <a:cs typeface="Arial"/>
              </a:rPr>
              <a:t>Cirros</a:t>
            </a:r>
            <a:r>
              <a:rPr lang="en" b="1">
                <a:solidFill>
                  <a:schemeClr val="bg2"/>
                </a:solidFill>
                <a:latin typeface="Arial"/>
                <a:cs typeface="Arial"/>
              </a:rPr>
              <a:t>, Ubuntu </a:t>
            </a:r>
          </a:p>
          <a:p>
            <a:r>
              <a:rPr lang="en" b="1">
                <a:solidFill>
                  <a:schemeClr val="bg2"/>
                </a:solidFill>
                <a:latin typeface="Arial"/>
                <a:cs typeface="Arial"/>
              </a:rPr>
              <a:t>Requests per minute</a:t>
            </a:r>
          </a:p>
          <a:p>
            <a:r>
              <a:rPr lang="en" b="1">
                <a:solidFill>
                  <a:schemeClr val="bg2"/>
                </a:solidFill>
                <a:latin typeface="Arial"/>
                <a:cs typeface="Arial"/>
              </a:rPr>
              <a:t>Observation time</a:t>
            </a:r>
          </a:p>
        </p:txBody>
      </p:sp>
      <p:sp>
        <p:nvSpPr>
          <p:cNvPr id="440" name="Google Shape;440;p5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49</a:t>
            </a:fld>
            <a:endParaRPr sz="1250">
              <a:latin typeface="Calibri"/>
              <a:ea typeface="Calibri"/>
              <a:cs typeface="Calibri"/>
              <a:sym typeface="Calibri"/>
            </a:endParaRPr>
          </a:p>
        </p:txBody>
      </p:sp>
      <p:sp>
        <p:nvSpPr>
          <p:cNvPr id="441" name="Google Shape;441;p52"/>
          <p:cNvSpPr txBox="1">
            <a:spLocks noGrp="1"/>
          </p:cNvSpPr>
          <p:nvPr>
            <p:ph type="title"/>
          </p:nvPr>
        </p:nvSpPr>
        <p:spPr>
          <a:xfrm>
            <a:off x="439232" y="33468"/>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Benchmarking</a:t>
            </a:r>
            <a:endParaRPr/>
          </a:p>
        </p:txBody>
      </p:sp>
      <p:sp>
        <p:nvSpPr>
          <p:cNvPr id="442" name="Google Shape;442;p5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443" name="Google Shape;443;p52"/>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
        <p:nvSpPr>
          <p:cNvPr id="444" name="Google Shape;444;p52"/>
          <p:cNvSpPr/>
          <p:nvPr/>
        </p:nvSpPr>
        <p:spPr>
          <a:xfrm>
            <a:off x="539551" y="727569"/>
            <a:ext cx="3357251" cy="315751"/>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IN" sz="2000" b="1">
                <a:solidFill>
                  <a:srgbClr val="0D2C6C"/>
                </a:solidFill>
                <a:latin typeface="Arial"/>
                <a:ea typeface="Arial"/>
                <a:cs typeface="Arial"/>
                <a:sym typeface="Arial"/>
              </a:rPr>
              <a:t>Parameters</a:t>
            </a:r>
            <a:endParaRPr lang="en-IN" sz="2000">
              <a:solidFill>
                <a:schemeClr val="dk1"/>
              </a:solidFill>
              <a:latin typeface="Arial"/>
              <a:ea typeface="Arial"/>
              <a:cs typeface="Arial"/>
              <a:sym typeface="Arial"/>
            </a:endParaRPr>
          </a:p>
        </p:txBody>
      </p:sp>
      <p:sp>
        <p:nvSpPr>
          <p:cNvPr id="4" name="Text Placeholder 1">
            <a:extLst>
              <a:ext uri="{FF2B5EF4-FFF2-40B4-BE49-F238E27FC236}">
                <a16:creationId xmlns:a16="http://schemas.microsoft.com/office/drawing/2014/main" id="{7ECC8D7D-DE56-4411-8082-AEDA1398969B}"/>
              </a:ext>
            </a:extLst>
          </p:cNvPr>
          <p:cNvSpPr txBox="1">
            <a:spLocks/>
          </p:cNvSpPr>
          <p:nvPr/>
        </p:nvSpPr>
        <p:spPr>
          <a:xfrm>
            <a:off x="4784339" y="994238"/>
            <a:ext cx="4212837" cy="39130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400"/>
              </a:spcBef>
              <a:spcAft>
                <a:spcPts val="0"/>
              </a:spcAft>
              <a:buClr>
                <a:srgbClr val="364694"/>
              </a:buClr>
              <a:buSzPts val="2000"/>
              <a:buFont typeface="Noto Sans Symbols"/>
              <a:buChar char="▪"/>
              <a:defRPr sz="20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rgbClr val="364694"/>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30200" algn="l" rtl="0">
              <a:lnSpc>
                <a:spcPct val="100000"/>
              </a:lnSpc>
              <a:spcBef>
                <a:spcPts val="320"/>
              </a:spcBef>
              <a:spcAft>
                <a:spcPts val="0"/>
              </a:spcAft>
              <a:buClr>
                <a:srgbClr val="364694"/>
              </a:buClr>
              <a:buSzPts val="1600"/>
              <a:buFont typeface="Noto Sans Symbols"/>
              <a:buChar char="▪"/>
              <a:defRPr sz="16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rgbClr val="364694"/>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rgbClr val="364694"/>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lang="en-GB">
              <a:solidFill>
                <a:schemeClr val="bg2"/>
              </a:solidFill>
              <a:latin typeface="+mn-lt"/>
            </a:endParaRPr>
          </a:p>
          <a:p>
            <a:r>
              <a:rPr lang="en" b="1">
                <a:solidFill>
                  <a:schemeClr val="bg2"/>
                </a:solidFill>
                <a:latin typeface="+mn-lt"/>
                <a:cs typeface="Arial"/>
              </a:rPr>
              <a:t>CPU</a:t>
            </a:r>
            <a:endParaRPr lang="en">
              <a:solidFill>
                <a:schemeClr val="bg2"/>
              </a:solidFill>
              <a:latin typeface="+mn-lt"/>
            </a:endParaRPr>
          </a:p>
          <a:p>
            <a:r>
              <a:rPr lang="en" b="1">
                <a:solidFill>
                  <a:schemeClr val="bg2"/>
                </a:solidFill>
                <a:latin typeface="+mn-lt"/>
                <a:cs typeface="Arial"/>
              </a:rPr>
              <a:t>System Load</a:t>
            </a:r>
          </a:p>
          <a:p>
            <a:r>
              <a:rPr lang="en" b="1">
                <a:solidFill>
                  <a:schemeClr val="bg2"/>
                </a:solidFill>
                <a:latin typeface="+mn-lt"/>
                <a:cs typeface="Arial"/>
              </a:rPr>
              <a:t>Memory</a:t>
            </a:r>
          </a:p>
          <a:p>
            <a:r>
              <a:rPr lang="en" b="1">
                <a:solidFill>
                  <a:schemeClr val="bg2"/>
                </a:solidFill>
                <a:latin typeface="+mn-lt"/>
                <a:cs typeface="Arial"/>
              </a:rPr>
              <a:t>Success ratio </a:t>
            </a:r>
          </a:p>
          <a:p>
            <a:r>
              <a:rPr lang="en" b="1">
                <a:solidFill>
                  <a:schemeClr val="bg2"/>
                </a:solidFill>
                <a:latin typeface="+mn-lt"/>
                <a:cs typeface="Arial"/>
              </a:rPr>
              <a:t>End-to-end deployment time </a:t>
            </a:r>
          </a:p>
          <a:p>
            <a:r>
              <a:rPr lang="en" b="1">
                <a:solidFill>
                  <a:schemeClr val="bg2"/>
                </a:solidFill>
                <a:latin typeface="+mn-lt"/>
                <a:cs typeface="Arial"/>
              </a:rPr>
              <a:t>Individual deployment time</a:t>
            </a:r>
          </a:p>
          <a:p>
            <a:pPr lvl="1"/>
            <a:r>
              <a:rPr lang="en" b="1">
                <a:solidFill>
                  <a:schemeClr val="bg2"/>
                </a:solidFill>
                <a:latin typeface="+mn-lt"/>
                <a:cs typeface="Arial"/>
              </a:rPr>
              <a:t>NFVO vs VIM</a:t>
            </a:r>
          </a:p>
        </p:txBody>
      </p:sp>
      <p:sp>
        <p:nvSpPr>
          <p:cNvPr id="13" name="Google Shape;444;p52">
            <a:extLst>
              <a:ext uri="{FF2B5EF4-FFF2-40B4-BE49-F238E27FC236}">
                <a16:creationId xmlns:a16="http://schemas.microsoft.com/office/drawing/2014/main" id="{480FF576-8813-4445-878E-547E9731A5E0}"/>
              </a:ext>
            </a:extLst>
          </p:cNvPr>
          <p:cNvSpPr/>
          <p:nvPr/>
        </p:nvSpPr>
        <p:spPr>
          <a:xfrm>
            <a:off x="5013977" y="727568"/>
            <a:ext cx="3357251" cy="315751"/>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 sz="2000" b="1">
                <a:solidFill>
                  <a:srgbClr val="0D2C6C"/>
                </a:solidFill>
              </a:rPr>
              <a:t>KPI</a:t>
            </a:r>
            <a:endParaRPr sz="20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5443CCF7-71D1-264A-8316-D06440A2713A}"/>
              </a:ext>
            </a:extLst>
          </p:cNvPr>
          <p:cNvPicPr>
            <a:picLocks noChangeAspect="1"/>
          </p:cNvPicPr>
          <p:nvPr/>
        </p:nvPicPr>
        <p:blipFill>
          <a:blip r:embed="rId3"/>
          <a:srcRect/>
          <a:stretch/>
        </p:blipFill>
        <p:spPr>
          <a:xfrm>
            <a:off x="1002254" y="855011"/>
            <a:ext cx="888676" cy="398053"/>
          </a:xfrm>
          <a:prstGeom prst="rect">
            <a:avLst/>
          </a:prstGeom>
        </p:spPr>
      </p:pic>
      <p:pic>
        <p:nvPicPr>
          <p:cNvPr id="18" name="Picture 17">
            <a:extLst>
              <a:ext uri="{FF2B5EF4-FFF2-40B4-BE49-F238E27FC236}">
                <a16:creationId xmlns:a16="http://schemas.microsoft.com/office/drawing/2014/main" id="{FCE7A3A1-1163-7948-9899-288343F15F3A}"/>
              </a:ext>
            </a:extLst>
          </p:cNvPr>
          <p:cNvPicPr>
            <a:picLocks noChangeAspect="1"/>
          </p:cNvPicPr>
          <p:nvPr/>
        </p:nvPicPr>
        <p:blipFill>
          <a:blip r:embed="rId4"/>
          <a:srcRect/>
          <a:stretch/>
        </p:blipFill>
        <p:spPr>
          <a:xfrm>
            <a:off x="5846541" y="814964"/>
            <a:ext cx="1109100" cy="491173"/>
          </a:xfrm>
          <a:prstGeom prst="rect">
            <a:avLst/>
          </a:prstGeom>
        </p:spPr>
      </p:pic>
      <p:sp>
        <p:nvSpPr>
          <p:cNvPr id="3" name="Snip Single Corner of Rectangle 2">
            <a:extLst>
              <a:ext uri="{FF2B5EF4-FFF2-40B4-BE49-F238E27FC236}">
                <a16:creationId xmlns:a16="http://schemas.microsoft.com/office/drawing/2014/main" id="{8D7D3291-76D1-B748-9B69-29A50D93AAFF}"/>
              </a:ext>
            </a:extLst>
          </p:cNvPr>
          <p:cNvSpPr/>
          <p:nvPr/>
        </p:nvSpPr>
        <p:spPr>
          <a:xfrm>
            <a:off x="1092200" y="1253065"/>
            <a:ext cx="2082800" cy="2861733"/>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Snip Single Corner of Rectangle 3">
            <a:extLst>
              <a:ext uri="{FF2B5EF4-FFF2-40B4-BE49-F238E27FC236}">
                <a16:creationId xmlns:a16="http://schemas.microsoft.com/office/drawing/2014/main" id="{A4E6504E-DBDD-7844-98F4-BE8313BC848C}"/>
              </a:ext>
            </a:extLst>
          </p:cNvPr>
          <p:cNvSpPr/>
          <p:nvPr/>
        </p:nvSpPr>
        <p:spPr>
          <a:xfrm>
            <a:off x="6138333" y="1253066"/>
            <a:ext cx="2082800" cy="2861733"/>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B7B1706F-1057-7249-AD0D-EB60072075CC}"/>
              </a:ext>
            </a:extLst>
          </p:cNvPr>
          <p:cNvSpPr/>
          <p:nvPr/>
        </p:nvSpPr>
        <p:spPr>
          <a:xfrm>
            <a:off x="3746500" y="2072216"/>
            <a:ext cx="1820333" cy="18055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B0797C7-ACC7-B842-A0DA-AB231B6A03CE}"/>
              </a:ext>
            </a:extLst>
          </p:cNvPr>
          <p:cNvSpPr/>
          <p:nvPr/>
        </p:nvSpPr>
        <p:spPr>
          <a:xfrm>
            <a:off x="1053569" y="1322019"/>
            <a:ext cx="2193927" cy="2854628"/>
          </a:xfrm>
          <a:prstGeom prst="rect">
            <a:avLst/>
          </a:prstGeom>
        </p:spPr>
        <p:txBody>
          <a:bodyPr wrap="square" anchor="t">
            <a:spAutoFit/>
          </a:bodyPr>
          <a:lstStyle/>
          <a:p>
            <a:r>
              <a:rPr lang="en-IN" sz="850" err="1">
                <a:solidFill>
                  <a:schemeClr val="bg2"/>
                </a:solidFill>
                <a:latin typeface="Monaco"/>
              </a:rPr>
              <a:t>descriptor_version</a:t>
            </a:r>
            <a:r>
              <a:rPr lang="en-IN" sz="850">
                <a:solidFill>
                  <a:schemeClr val="bg2"/>
                </a:solidFill>
                <a:latin typeface="Monaco"/>
              </a:rPr>
              <a:t>: v1</a:t>
            </a:r>
          </a:p>
          <a:p>
            <a:r>
              <a:rPr lang="en-IN" sz="850">
                <a:solidFill>
                  <a:schemeClr val="bg2"/>
                </a:solidFill>
                <a:latin typeface="Monaco"/>
              </a:rPr>
              <a:t>vendor: </a:t>
            </a:r>
            <a:r>
              <a:rPr lang="en-IN" sz="850" err="1">
                <a:solidFill>
                  <a:schemeClr val="bg2"/>
                </a:solidFill>
                <a:latin typeface="Monaco"/>
              </a:rPr>
              <a:t>pg</a:t>
            </a:r>
            <a:r>
              <a:rPr lang="en-IN" sz="850">
                <a:solidFill>
                  <a:schemeClr val="bg2"/>
                </a:solidFill>
                <a:latin typeface="Monaco"/>
              </a:rPr>
              <a:t>-scramble</a:t>
            </a:r>
          </a:p>
          <a:p>
            <a:r>
              <a:rPr lang="en-IN" sz="850">
                <a:solidFill>
                  <a:schemeClr val="bg2"/>
                </a:solidFill>
                <a:latin typeface="Monaco"/>
              </a:rPr>
              <a:t>name: </a:t>
            </a:r>
            <a:r>
              <a:rPr lang="en-IN" sz="850" err="1">
                <a:solidFill>
                  <a:schemeClr val="bg2"/>
                </a:solidFill>
                <a:latin typeface="Monaco"/>
              </a:rPr>
              <a:t>loadbalancer-vnf</a:t>
            </a:r>
            <a:endParaRPr lang="en-IN" sz="850">
              <a:solidFill>
                <a:schemeClr val="bg2"/>
              </a:solidFill>
              <a:latin typeface="Monaco"/>
            </a:endParaRPr>
          </a:p>
          <a:p>
            <a:r>
              <a:rPr lang="en-IN" sz="850">
                <a:solidFill>
                  <a:schemeClr val="bg2"/>
                </a:solidFill>
                <a:latin typeface="Monaco"/>
              </a:rPr>
              <a:t>version: '0.1'</a:t>
            </a:r>
          </a:p>
          <a:p>
            <a:r>
              <a:rPr lang="en-IN" sz="850">
                <a:solidFill>
                  <a:schemeClr val="bg2"/>
                </a:solidFill>
                <a:latin typeface="Monaco"/>
              </a:rPr>
              <a:t>author: </a:t>
            </a:r>
            <a:r>
              <a:rPr lang="en-IN" sz="850" err="1">
                <a:solidFill>
                  <a:schemeClr val="bg2"/>
                </a:solidFill>
                <a:latin typeface="Monaco"/>
              </a:rPr>
              <a:t>pg</a:t>
            </a:r>
            <a:r>
              <a:rPr lang="en-IN" sz="850">
                <a:solidFill>
                  <a:schemeClr val="bg2"/>
                </a:solidFill>
                <a:latin typeface="Monaco"/>
              </a:rPr>
              <a:t>-scramble</a:t>
            </a:r>
          </a:p>
          <a:p>
            <a:br>
              <a:rPr lang="en-IN" sz="850">
                <a:latin typeface="Monaco" pitchFamily="2" charset="77"/>
              </a:rPr>
            </a:br>
            <a:r>
              <a:rPr lang="en-IN" sz="850" err="1">
                <a:solidFill>
                  <a:schemeClr val="bg2"/>
                </a:solidFill>
                <a:latin typeface="Monaco"/>
              </a:rPr>
              <a:t>virtual_deployment_units</a:t>
            </a:r>
            <a:r>
              <a:rPr lang="en-IN" sz="850">
                <a:solidFill>
                  <a:schemeClr val="bg2"/>
                </a:solidFill>
                <a:latin typeface="Monaco"/>
              </a:rPr>
              <a:t>:</a:t>
            </a:r>
          </a:p>
          <a:p>
            <a:r>
              <a:rPr lang="en-IN" sz="850">
                <a:solidFill>
                  <a:schemeClr val="bg2"/>
                </a:solidFill>
                <a:latin typeface="Monaco"/>
              </a:rPr>
              <a:t>- id: vdu01</a:t>
            </a:r>
          </a:p>
          <a:p>
            <a:r>
              <a:rPr lang="en-IN" sz="850">
                <a:solidFill>
                  <a:schemeClr val="bg2"/>
                </a:solidFill>
                <a:latin typeface="Monaco"/>
              </a:rPr>
              <a:t>  </a:t>
            </a:r>
            <a:r>
              <a:rPr lang="en-IN" sz="850" err="1">
                <a:solidFill>
                  <a:schemeClr val="bg2"/>
                </a:solidFill>
                <a:latin typeface="Monaco"/>
              </a:rPr>
              <a:t>vm_image</a:t>
            </a:r>
            <a:r>
              <a:rPr lang="en-IN" sz="850">
                <a:solidFill>
                  <a:schemeClr val="bg2"/>
                </a:solidFill>
                <a:latin typeface="Monaco"/>
              </a:rPr>
              <a:t>: </a:t>
            </a:r>
            <a:r>
              <a:rPr lang="en-IN" sz="850" err="1">
                <a:solidFill>
                  <a:schemeClr val="bg2"/>
                </a:solidFill>
                <a:latin typeface="Monaco"/>
              </a:rPr>
              <a:t>loadbalancer</a:t>
            </a:r>
            <a:r>
              <a:rPr lang="en-IN" sz="850">
                <a:solidFill>
                  <a:schemeClr val="bg2"/>
                </a:solidFill>
                <a:latin typeface="Monaco"/>
              </a:rPr>
              <a:t>-image</a:t>
            </a:r>
          </a:p>
          <a:p>
            <a:r>
              <a:rPr lang="en-IN" sz="850">
                <a:solidFill>
                  <a:schemeClr val="bg2"/>
                </a:solidFill>
                <a:latin typeface="Monaco"/>
              </a:rPr>
              <a:t>  </a:t>
            </a:r>
            <a:r>
              <a:rPr lang="en-IN" sz="850" err="1">
                <a:solidFill>
                  <a:schemeClr val="bg2"/>
                </a:solidFill>
                <a:latin typeface="Monaco"/>
              </a:rPr>
              <a:t>vm_image_format</a:t>
            </a:r>
            <a:r>
              <a:rPr lang="en-IN" sz="850">
                <a:solidFill>
                  <a:schemeClr val="bg2"/>
                </a:solidFill>
                <a:latin typeface="Monaco"/>
              </a:rPr>
              <a:t>: qcow2</a:t>
            </a:r>
          </a:p>
          <a:p>
            <a:r>
              <a:rPr lang="en-IN" sz="850" b="1">
                <a:solidFill>
                  <a:schemeClr val="tx1"/>
                </a:solidFill>
                <a:latin typeface="Monaco"/>
              </a:rPr>
              <a:t>  </a:t>
            </a:r>
            <a:r>
              <a:rPr lang="en-IN" sz="850" b="1" err="1">
                <a:solidFill>
                  <a:schemeClr val="tx1"/>
                </a:solidFill>
                <a:latin typeface="Monaco"/>
              </a:rPr>
              <a:t>resource_requirements</a:t>
            </a:r>
            <a:r>
              <a:rPr lang="en-IN" sz="850" b="1">
                <a:solidFill>
                  <a:schemeClr val="tx1"/>
                </a:solidFill>
                <a:latin typeface="Monaco"/>
              </a:rPr>
              <a:t>:</a:t>
            </a:r>
          </a:p>
          <a:p>
            <a:r>
              <a:rPr lang="en-IN" sz="850" b="1">
                <a:solidFill>
                  <a:schemeClr val="bg2"/>
                </a:solidFill>
                <a:latin typeface="Monaco"/>
              </a:rPr>
              <a:t> </a:t>
            </a:r>
            <a:r>
              <a:rPr lang="en-IN" sz="850" b="1">
                <a:solidFill>
                  <a:schemeClr val="tx1"/>
                </a:solidFill>
                <a:latin typeface="Monaco"/>
              </a:rPr>
              <a:t>   </a:t>
            </a:r>
            <a:r>
              <a:rPr lang="en-IN" sz="850" b="1" err="1">
                <a:solidFill>
                  <a:schemeClr val="tx1"/>
                </a:solidFill>
                <a:latin typeface="Monaco"/>
              </a:rPr>
              <a:t>cpu</a:t>
            </a:r>
            <a:r>
              <a:rPr lang="en-IN" sz="850" b="1">
                <a:solidFill>
                  <a:schemeClr val="tx1"/>
                </a:solidFill>
                <a:latin typeface="Monaco"/>
              </a:rPr>
              <a:t>:</a:t>
            </a:r>
          </a:p>
          <a:p>
            <a:r>
              <a:rPr lang="en-IN" sz="850" b="1">
                <a:solidFill>
                  <a:schemeClr val="tx1"/>
                </a:solidFill>
                <a:latin typeface="Monaco"/>
              </a:rPr>
              <a:t>      </a:t>
            </a:r>
            <a:r>
              <a:rPr lang="en-IN" sz="850" b="1" err="1">
                <a:solidFill>
                  <a:schemeClr val="tx1"/>
                </a:solidFill>
                <a:latin typeface="Monaco"/>
              </a:rPr>
              <a:t>vcpus</a:t>
            </a:r>
            <a:r>
              <a:rPr lang="en-IN" sz="850" b="1">
                <a:solidFill>
                  <a:schemeClr val="tx1"/>
                </a:solidFill>
                <a:latin typeface="Monaco"/>
              </a:rPr>
              <a:t>: 1</a:t>
            </a:r>
          </a:p>
          <a:p>
            <a:r>
              <a:rPr lang="en-IN" sz="850" b="1">
                <a:solidFill>
                  <a:schemeClr val="tx1"/>
                </a:solidFill>
                <a:latin typeface="Monaco"/>
              </a:rPr>
              <a:t>    memory:</a:t>
            </a:r>
          </a:p>
          <a:p>
            <a:r>
              <a:rPr lang="en-IN" sz="850" b="1">
                <a:solidFill>
                  <a:schemeClr val="tx1"/>
                </a:solidFill>
                <a:latin typeface="Monaco"/>
              </a:rPr>
              <a:t>      size: 1024</a:t>
            </a:r>
          </a:p>
          <a:p>
            <a:r>
              <a:rPr lang="en-IN" sz="850" b="1">
                <a:solidFill>
                  <a:schemeClr val="tx1"/>
                </a:solidFill>
                <a:latin typeface="Monaco"/>
              </a:rPr>
              <a:t>      </a:t>
            </a:r>
            <a:r>
              <a:rPr lang="en-IN" sz="850" b="1" err="1">
                <a:solidFill>
                  <a:schemeClr val="tx1"/>
                </a:solidFill>
                <a:latin typeface="Monaco"/>
              </a:rPr>
              <a:t>size_unit</a:t>
            </a:r>
            <a:r>
              <a:rPr lang="en-IN" sz="850" b="1">
                <a:solidFill>
                  <a:schemeClr val="tx1"/>
                </a:solidFill>
                <a:latin typeface="Monaco"/>
              </a:rPr>
              <a:t>: MB</a:t>
            </a:r>
          </a:p>
          <a:p>
            <a:r>
              <a:rPr lang="en-IN" sz="850" b="1">
                <a:solidFill>
                  <a:schemeClr val="tx1"/>
                </a:solidFill>
                <a:latin typeface="Monaco"/>
              </a:rPr>
              <a:t>    storage:</a:t>
            </a:r>
          </a:p>
          <a:p>
            <a:r>
              <a:rPr lang="en-IN" sz="850" b="1">
                <a:solidFill>
                  <a:schemeClr val="tx1"/>
                </a:solidFill>
                <a:latin typeface="Monaco"/>
              </a:rPr>
              <a:t>      size: 5</a:t>
            </a:r>
          </a:p>
          <a:p>
            <a:r>
              <a:rPr lang="en-IN" sz="850" b="1">
                <a:solidFill>
                  <a:schemeClr val="tx1"/>
                </a:solidFill>
                <a:latin typeface="Monaco"/>
              </a:rPr>
              <a:t>      </a:t>
            </a:r>
            <a:r>
              <a:rPr lang="en-IN" sz="850" b="1" err="1">
                <a:solidFill>
                  <a:schemeClr val="tx1"/>
                </a:solidFill>
                <a:latin typeface="Monaco"/>
              </a:rPr>
              <a:t>size_unit</a:t>
            </a:r>
            <a:r>
              <a:rPr lang="en-IN" sz="850" b="1">
                <a:solidFill>
                  <a:schemeClr val="tx1"/>
                </a:solidFill>
                <a:latin typeface="Monaco"/>
              </a:rPr>
              <a:t>: GB</a:t>
            </a:r>
          </a:p>
          <a:p>
            <a:pPr algn="ctr"/>
            <a:r>
              <a:rPr lang="en-IN" sz="900"/>
              <a:t>:</a:t>
            </a:r>
          </a:p>
          <a:p>
            <a:pPr algn="ctr"/>
            <a:r>
              <a:rPr lang="en-IN" sz="900"/>
              <a:t>:</a:t>
            </a:r>
          </a:p>
        </p:txBody>
      </p:sp>
      <p:sp>
        <p:nvSpPr>
          <p:cNvPr id="10" name="Rectangle 9">
            <a:extLst>
              <a:ext uri="{FF2B5EF4-FFF2-40B4-BE49-F238E27FC236}">
                <a16:creationId xmlns:a16="http://schemas.microsoft.com/office/drawing/2014/main" id="{7D762757-D34F-B246-AF6D-FDAFD1F715E4}"/>
              </a:ext>
            </a:extLst>
          </p:cNvPr>
          <p:cNvSpPr/>
          <p:nvPr/>
        </p:nvSpPr>
        <p:spPr>
          <a:xfrm>
            <a:off x="6065836" y="1217704"/>
            <a:ext cx="2227789" cy="2970044"/>
          </a:xfrm>
          <a:prstGeom prst="rect">
            <a:avLst/>
          </a:prstGeom>
        </p:spPr>
        <p:txBody>
          <a:bodyPr wrap="square" anchor="t">
            <a:spAutoFit/>
          </a:bodyPr>
          <a:lstStyle/>
          <a:p>
            <a:r>
              <a:rPr lang="en-IN" sz="850" err="1">
                <a:solidFill>
                  <a:schemeClr val="bg2"/>
                </a:solidFill>
                <a:latin typeface="Monaco"/>
              </a:rPr>
              <a:t>vnfd-catalog</a:t>
            </a:r>
            <a:r>
              <a:rPr lang="en-IN" sz="850">
                <a:solidFill>
                  <a:schemeClr val="bg2"/>
                </a:solidFill>
                <a:latin typeface="Monaco"/>
              </a:rPr>
              <a:t>:</a:t>
            </a:r>
          </a:p>
          <a:p>
            <a:r>
              <a:rPr lang="en-IN" sz="850">
                <a:solidFill>
                  <a:schemeClr val="bg2"/>
                </a:solidFill>
                <a:latin typeface="Monaco"/>
              </a:rPr>
              <a:t>  schema-version: v1</a:t>
            </a:r>
          </a:p>
          <a:p>
            <a:r>
              <a:rPr lang="en-IN" sz="850">
                <a:solidFill>
                  <a:schemeClr val="bg2"/>
                </a:solidFill>
                <a:latin typeface="Monaco"/>
              </a:rPr>
              <a:t>  </a:t>
            </a:r>
            <a:r>
              <a:rPr lang="en-IN" sz="850" err="1">
                <a:solidFill>
                  <a:schemeClr val="bg2"/>
                </a:solidFill>
                <a:latin typeface="Monaco"/>
              </a:rPr>
              <a:t>vnfd</a:t>
            </a:r>
            <a:r>
              <a:rPr lang="en-IN" sz="850">
                <a:solidFill>
                  <a:schemeClr val="bg2"/>
                </a:solidFill>
                <a:latin typeface="Monaco"/>
              </a:rPr>
              <a:t>:</a:t>
            </a:r>
          </a:p>
          <a:p>
            <a:r>
              <a:rPr lang="en-IN" sz="850">
                <a:solidFill>
                  <a:schemeClr val="bg2"/>
                </a:solidFill>
                <a:latin typeface="Monaco"/>
              </a:rPr>
              <a:t>    id: </a:t>
            </a:r>
            <a:r>
              <a:rPr lang="en-IN" sz="850" err="1">
                <a:solidFill>
                  <a:schemeClr val="bg2"/>
                </a:solidFill>
                <a:latin typeface="Monaco"/>
              </a:rPr>
              <a:t>loadbalancer-vnf</a:t>
            </a:r>
            <a:endParaRPr lang="en-IN" sz="850">
              <a:solidFill>
                <a:schemeClr val="bg2"/>
              </a:solidFill>
              <a:latin typeface="Monaco"/>
            </a:endParaRPr>
          </a:p>
          <a:p>
            <a:r>
              <a:rPr lang="en-IN" sz="850">
                <a:solidFill>
                  <a:schemeClr val="bg2"/>
                </a:solidFill>
                <a:latin typeface="Monaco"/>
              </a:rPr>
              <a:t>    </a:t>
            </a:r>
            <a:r>
              <a:rPr lang="en-IN" sz="850" err="1">
                <a:solidFill>
                  <a:schemeClr val="bg2"/>
                </a:solidFill>
                <a:latin typeface="Monaco"/>
              </a:rPr>
              <a:t>mgmt</a:t>
            </a:r>
            <a:r>
              <a:rPr lang="en-IN" sz="850">
                <a:solidFill>
                  <a:schemeClr val="bg2"/>
                </a:solidFill>
                <a:latin typeface="Monaco"/>
              </a:rPr>
              <a:t>-interface:</a:t>
            </a:r>
          </a:p>
          <a:p>
            <a:r>
              <a:rPr lang="en-IN" sz="850">
                <a:solidFill>
                  <a:schemeClr val="bg2"/>
                </a:solidFill>
                <a:latin typeface="Monaco"/>
              </a:rPr>
              <a:t>      cp: </a:t>
            </a:r>
            <a:r>
              <a:rPr lang="en-IN" sz="850" err="1">
                <a:solidFill>
                  <a:schemeClr val="bg2"/>
                </a:solidFill>
                <a:latin typeface="Monaco"/>
              </a:rPr>
              <a:t>mgmt</a:t>
            </a:r>
            <a:endParaRPr lang="en-IN" sz="850">
              <a:solidFill>
                <a:schemeClr val="bg2"/>
              </a:solidFill>
              <a:latin typeface="Monaco"/>
            </a:endParaRPr>
          </a:p>
          <a:p>
            <a:r>
              <a:rPr lang="en-IN" sz="850">
                <a:solidFill>
                  <a:schemeClr val="bg2"/>
                </a:solidFill>
                <a:latin typeface="Monaco"/>
              </a:rPr>
              <a:t>    name: </a:t>
            </a:r>
            <a:r>
              <a:rPr lang="en-IN" sz="850" err="1">
                <a:solidFill>
                  <a:schemeClr val="bg2"/>
                </a:solidFill>
                <a:latin typeface="Monaco"/>
              </a:rPr>
              <a:t>loadbalancer-vnf</a:t>
            </a:r>
            <a:endParaRPr lang="en-IN" sz="850">
              <a:solidFill>
                <a:schemeClr val="bg2"/>
              </a:solidFill>
              <a:latin typeface="Monaco"/>
            </a:endParaRPr>
          </a:p>
          <a:p>
            <a:r>
              <a:rPr lang="en-IN" sz="850">
                <a:solidFill>
                  <a:schemeClr val="bg2"/>
                </a:solidFill>
                <a:latin typeface="Monaco"/>
              </a:rPr>
              <a:t>    </a:t>
            </a:r>
            <a:r>
              <a:rPr lang="en-IN" sz="850" err="1">
                <a:solidFill>
                  <a:schemeClr val="bg2"/>
                </a:solidFill>
                <a:latin typeface="Monaco"/>
              </a:rPr>
              <a:t>vdu</a:t>
            </a:r>
            <a:r>
              <a:rPr lang="en-IN" sz="850">
                <a:solidFill>
                  <a:schemeClr val="bg2"/>
                </a:solidFill>
                <a:latin typeface="Monaco"/>
              </a:rPr>
              <a:t>:</a:t>
            </a:r>
          </a:p>
          <a:p>
            <a:r>
              <a:rPr lang="en-IN" sz="850">
                <a:solidFill>
                  <a:schemeClr val="bg2"/>
                </a:solidFill>
                <a:latin typeface="Monaco"/>
              </a:rPr>
              <a:t>    - id: vdu01</a:t>
            </a:r>
          </a:p>
          <a:p>
            <a:r>
              <a:rPr lang="en-IN" sz="850">
                <a:solidFill>
                  <a:schemeClr val="bg2"/>
                </a:solidFill>
                <a:latin typeface="Monaco"/>
              </a:rPr>
              <a:t>      image: </a:t>
            </a:r>
            <a:r>
              <a:rPr lang="en-IN" sz="850" err="1">
                <a:solidFill>
                  <a:schemeClr val="bg2"/>
                </a:solidFill>
                <a:latin typeface="Monaco"/>
              </a:rPr>
              <a:t>loadbalancer</a:t>
            </a:r>
            <a:r>
              <a:rPr lang="en-IN" sz="850">
                <a:solidFill>
                  <a:schemeClr val="bg2"/>
                </a:solidFill>
                <a:latin typeface="Monaco"/>
              </a:rPr>
              <a:t>-image</a:t>
            </a:r>
          </a:p>
          <a:p>
            <a:r>
              <a:rPr lang="en-IN" sz="850" b="1">
                <a:solidFill>
                  <a:schemeClr val="tx1"/>
                </a:solidFill>
                <a:latin typeface="Monaco"/>
              </a:rPr>
              <a:t>      </a:t>
            </a:r>
            <a:r>
              <a:rPr lang="en-IN" sz="850" b="1" err="1">
                <a:solidFill>
                  <a:schemeClr val="tx1"/>
                </a:solidFill>
                <a:latin typeface="Monaco"/>
              </a:rPr>
              <a:t>vm-flavor</a:t>
            </a:r>
            <a:r>
              <a:rPr lang="en-IN" sz="850" b="1">
                <a:solidFill>
                  <a:schemeClr val="tx1"/>
                </a:solidFill>
                <a:latin typeface="Monaco"/>
              </a:rPr>
              <a:t>:</a:t>
            </a:r>
          </a:p>
          <a:p>
            <a:r>
              <a:rPr lang="en-IN" sz="850" b="1">
                <a:solidFill>
                  <a:schemeClr val="tx1"/>
                </a:solidFill>
                <a:latin typeface="Monaco"/>
              </a:rPr>
              <a:t>        memory-mb: 1024        </a:t>
            </a:r>
          </a:p>
          <a:p>
            <a:r>
              <a:rPr lang="en-IN" sz="850" b="1">
                <a:solidFill>
                  <a:schemeClr val="tx1"/>
                </a:solidFill>
                <a:latin typeface="Monaco"/>
              </a:rPr>
              <a:t>        storage-</a:t>
            </a:r>
            <a:r>
              <a:rPr lang="en-IN" sz="850" b="1" err="1">
                <a:solidFill>
                  <a:schemeClr val="tx1"/>
                </a:solidFill>
                <a:latin typeface="Monaco"/>
              </a:rPr>
              <a:t>gb</a:t>
            </a:r>
            <a:r>
              <a:rPr lang="en-IN" sz="850" b="1">
                <a:solidFill>
                  <a:schemeClr val="tx1"/>
                </a:solidFill>
                <a:latin typeface="Monaco"/>
              </a:rPr>
              <a:t>: 5</a:t>
            </a:r>
          </a:p>
          <a:p>
            <a:r>
              <a:rPr lang="en-IN" sz="850" b="1">
                <a:solidFill>
                  <a:schemeClr val="tx1"/>
                </a:solidFill>
                <a:latin typeface="Monaco"/>
              </a:rPr>
              <a:t>        </a:t>
            </a:r>
            <a:r>
              <a:rPr lang="en-IN" sz="850" b="1" err="1">
                <a:solidFill>
                  <a:schemeClr val="tx1"/>
                </a:solidFill>
                <a:latin typeface="Monaco"/>
              </a:rPr>
              <a:t>vcpu</a:t>
            </a:r>
            <a:r>
              <a:rPr lang="en-IN" sz="850" b="1">
                <a:solidFill>
                  <a:schemeClr val="tx1"/>
                </a:solidFill>
                <a:latin typeface="Monaco"/>
              </a:rPr>
              <a:t>-count: 1</a:t>
            </a:r>
          </a:p>
          <a:p>
            <a:endParaRPr lang="en-IN" sz="850" b="1">
              <a:solidFill>
                <a:schemeClr val="bg2"/>
              </a:solidFill>
              <a:latin typeface="Monaco" pitchFamily="2" charset="77"/>
            </a:endParaRPr>
          </a:p>
          <a:p>
            <a:r>
              <a:rPr lang="en-IN" sz="850" b="1">
                <a:solidFill>
                  <a:schemeClr val="tx1"/>
                </a:solidFill>
                <a:latin typeface="Monaco"/>
              </a:rPr>
              <a:t>      interface:</a:t>
            </a:r>
          </a:p>
          <a:p>
            <a:r>
              <a:rPr lang="en-IN" sz="850" b="1">
                <a:solidFill>
                  <a:schemeClr val="tx1"/>
                </a:solidFill>
                <a:latin typeface="Monaco"/>
              </a:rPr>
              <a:t>      - external-connection-point-ref: input</a:t>
            </a:r>
          </a:p>
          <a:p>
            <a:r>
              <a:rPr lang="en-IN" sz="850" b="1">
                <a:solidFill>
                  <a:schemeClr val="tx1"/>
                </a:solidFill>
                <a:latin typeface="Monaco"/>
              </a:rPr>
              <a:t>        name: eth1</a:t>
            </a:r>
          </a:p>
          <a:p>
            <a:r>
              <a:rPr lang="en-IN" sz="850" b="1">
                <a:solidFill>
                  <a:schemeClr val="tx1"/>
                </a:solidFill>
                <a:latin typeface="Monaco"/>
              </a:rPr>
              <a:t>        position: 2</a:t>
            </a:r>
          </a:p>
          <a:p>
            <a:pPr algn="ctr"/>
            <a:r>
              <a:rPr lang="en-IN" sz="850">
                <a:solidFill>
                  <a:schemeClr val="tx1"/>
                </a:solidFill>
                <a:latin typeface="Monaco"/>
              </a:rPr>
              <a:t>:</a:t>
            </a:r>
          </a:p>
          <a:p>
            <a:pPr algn="ctr"/>
            <a:r>
              <a:rPr lang="en-IN" sz="850">
                <a:solidFill>
                  <a:schemeClr val="tx1"/>
                </a:solidFill>
                <a:latin typeface="Monaco"/>
              </a:rPr>
              <a:t>:</a:t>
            </a:r>
          </a:p>
        </p:txBody>
      </p:sp>
      <p:sp>
        <p:nvSpPr>
          <p:cNvPr id="11" name="TextBox 10">
            <a:extLst>
              <a:ext uri="{FF2B5EF4-FFF2-40B4-BE49-F238E27FC236}">
                <a16:creationId xmlns:a16="http://schemas.microsoft.com/office/drawing/2014/main" id="{99C93F7D-80B9-E94D-8552-55990AA74D8C}"/>
              </a:ext>
            </a:extLst>
          </p:cNvPr>
          <p:cNvSpPr txBox="1"/>
          <p:nvPr/>
        </p:nvSpPr>
        <p:spPr>
          <a:xfrm>
            <a:off x="3920552" y="2417860"/>
            <a:ext cx="1391728" cy="307777"/>
          </a:xfrm>
          <a:prstGeom prst="rect">
            <a:avLst/>
          </a:prstGeom>
          <a:noFill/>
        </p:spPr>
        <p:txBody>
          <a:bodyPr wrap="none" rtlCol="0">
            <a:spAutoFit/>
          </a:bodyPr>
          <a:lstStyle/>
          <a:p>
            <a:pPr algn="ctr"/>
            <a:r>
              <a:rPr lang="en-US">
                <a:solidFill>
                  <a:schemeClr val="bg2"/>
                </a:solidFill>
              </a:rPr>
              <a:t>TRANSLATOR</a:t>
            </a:r>
          </a:p>
        </p:txBody>
      </p:sp>
      <p:pic>
        <p:nvPicPr>
          <p:cNvPr id="13" name="Picture 12">
            <a:extLst>
              <a:ext uri="{FF2B5EF4-FFF2-40B4-BE49-F238E27FC236}">
                <a16:creationId xmlns:a16="http://schemas.microsoft.com/office/drawing/2014/main" id="{FC1EC665-94BF-6140-9F1E-AC437D2FAA16}"/>
              </a:ext>
            </a:extLst>
          </p:cNvPr>
          <p:cNvPicPr>
            <a:picLocks noChangeAspect="1"/>
          </p:cNvPicPr>
          <p:nvPr/>
        </p:nvPicPr>
        <p:blipFill>
          <a:blip r:embed="rId5"/>
          <a:stretch>
            <a:fillRect/>
          </a:stretch>
        </p:blipFill>
        <p:spPr>
          <a:xfrm>
            <a:off x="4403726" y="3166992"/>
            <a:ext cx="573617" cy="598557"/>
          </a:xfrm>
          <a:prstGeom prst="rect">
            <a:avLst/>
          </a:prstGeom>
        </p:spPr>
      </p:pic>
      <p:pic>
        <p:nvPicPr>
          <p:cNvPr id="14" name="Picture 13">
            <a:extLst>
              <a:ext uri="{FF2B5EF4-FFF2-40B4-BE49-F238E27FC236}">
                <a16:creationId xmlns:a16="http://schemas.microsoft.com/office/drawing/2014/main" id="{D39AA2E1-2586-5944-9ADD-51F9762504B2}"/>
              </a:ext>
            </a:extLst>
          </p:cNvPr>
          <p:cNvPicPr>
            <a:picLocks noChangeAspect="1"/>
          </p:cNvPicPr>
          <p:nvPr/>
        </p:nvPicPr>
        <p:blipFill>
          <a:blip r:embed="rId5"/>
          <a:stretch>
            <a:fillRect/>
          </a:stretch>
        </p:blipFill>
        <p:spPr>
          <a:xfrm>
            <a:off x="4903921" y="3105149"/>
            <a:ext cx="381706" cy="398302"/>
          </a:xfrm>
          <a:prstGeom prst="rect">
            <a:avLst/>
          </a:prstGeom>
        </p:spPr>
      </p:pic>
      <p:pic>
        <p:nvPicPr>
          <p:cNvPr id="15" name="Picture 14">
            <a:extLst>
              <a:ext uri="{FF2B5EF4-FFF2-40B4-BE49-F238E27FC236}">
                <a16:creationId xmlns:a16="http://schemas.microsoft.com/office/drawing/2014/main" id="{A410392D-402E-9643-962A-3374FCC01613}"/>
              </a:ext>
            </a:extLst>
          </p:cNvPr>
          <p:cNvPicPr>
            <a:picLocks noChangeAspect="1"/>
          </p:cNvPicPr>
          <p:nvPr/>
        </p:nvPicPr>
        <p:blipFill>
          <a:blip r:embed="rId5"/>
          <a:stretch>
            <a:fillRect/>
          </a:stretch>
        </p:blipFill>
        <p:spPr>
          <a:xfrm>
            <a:off x="3996071" y="2856299"/>
            <a:ext cx="573617" cy="598557"/>
          </a:xfrm>
          <a:prstGeom prst="rect">
            <a:avLst/>
          </a:prstGeom>
        </p:spPr>
      </p:pic>
      <p:sp>
        <p:nvSpPr>
          <p:cNvPr id="5" name="TextBox 4">
            <a:extLst>
              <a:ext uri="{FF2B5EF4-FFF2-40B4-BE49-F238E27FC236}">
                <a16:creationId xmlns:a16="http://schemas.microsoft.com/office/drawing/2014/main" id="{873269B2-C68E-C643-9A27-904E96DAAC8D}"/>
              </a:ext>
            </a:extLst>
          </p:cNvPr>
          <p:cNvSpPr txBox="1"/>
          <p:nvPr/>
        </p:nvSpPr>
        <p:spPr>
          <a:xfrm>
            <a:off x="1631701" y="4260697"/>
            <a:ext cx="1103187" cy="307777"/>
          </a:xfrm>
          <a:prstGeom prst="rect">
            <a:avLst/>
          </a:prstGeom>
          <a:noFill/>
        </p:spPr>
        <p:txBody>
          <a:bodyPr wrap="none" rtlCol="0">
            <a:spAutoFit/>
          </a:bodyPr>
          <a:lstStyle/>
          <a:p>
            <a:r>
              <a:rPr lang="en-US">
                <a:solidFill>
                  <a:schemeClr val="bg2"/>
                </a:solidFill>
              </a:rPr>
              <a:t>NSD/VNFD</a:t>
            </a:r>
          </a:p>
        </p:txBody>
      </p:sp>
      <p:sp>
        <p:nvSpPr>
          <p:cNvPr id="16" name="TextBox 15">
            <a:extLst>
              <a:ext uri="{FF2B5EF4-FFF2-40B4-BE49-F238E27FC236}">
                <a16:creationId xmlns:a16="http://schemas.microsoft.com/office/drawing/2014/main" id="{A7191069-B5B7-584B-8C31-D31D534D0106}"/>
              </a:ext>
            </a:extLst>
          </p:cNvPr>
          <p:cNvSpPr txBox="1"/>
          <p:nvPr/>
        </p:nvSpPr>
        <p:spPr>
          <a:xfrm>
            <a:off x="6628138" y="4260696"/>
            <a:ext cx="1103187" cy="307777"/>
          </a:xfrm>
          <a:prstGeom prst="rect">
            <a:avLst/>
          </a:prstGeom>
          <a:noFill/>
        </p:spPr>
        <p:txBody>
          <a:bodyPr wrap="none" rtlCol="0">
            <a:spAutoFit/>
          </a:bodyPr>
          <a:lstStyle/>
          <a:p>
            <a:r>
              <a:rPr lang="en-US">
                <a:solidFill>
                  <a:schemeClr val="bg2"/>
                </a:solidFill>
              </a:rPr>
              <a:t>NSD/VNFD</a:t>
            </a:r>
          </a:p>
        </p:txBody>
      </p:sp>
      <p:sp>
        <p:nvSpPr>
          <p:cNvPr id="20" name="Title 1">
            <a:extLst>
              <a:ext uri="{FF2B5EF4-FFF2-40B4-BE49-F238E27FC236}">
                <a16:creationId xmlns:a16="http://schemas.microsoft.com/office/drawing/2014/main" id="{115F6877-5442-3A44-AA3E-58C00FCB4D59}"/>
              </a:ext>
            </a:extLst>
          </p:cNvPr>
          <p:cNvSpPr>
            <a:spLocks noGrp="1"/>
          </p:cNvSpPr>
          <p:nvPr>
            <p:ph type="title"/>
          </p:nvPr>
        </p:nvSpPr>
        <p:spPr>
          <a:xfrm>
            <a:off x="422734" y="76568"/>
            <a:ext cx="8535600" cy="378000"/>
          </a:xfrm>
        </p:spPr>
        <p:txBody>
          <a:bodyPr/>
          <a:lstStyle/>
          <a:p>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Translator</a:t>
            </a:r>
            <a:endParaRPr lang="en-US"/>
          </a:p>
        </p:txBody>
      </p:sp>
    </p:spTree>
    <p:extLst>
      <p:ext uri="{BB962C8B-B14F-4D97-AF65-F5344CB8AC3E}">
        <p14:creationId xmlns:p14="http://schemas.microsoft.com/office/powerpoint/2010/main" val="262699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par>
                                <p:cTn id="14" presetID="9"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par>
                                <p:cTn id="17" presetID="9"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ssolve">
                                      <p:cBhvr>
                                        <p:cTn id="19" dur="500"/>
                                        <p:tgtEl>
                                          <p:spTgt spid="15"/>
                                        </p:tgtEl>
                                      </p:cBhvr>
                                    </p:animEffect>
                                  </p:childTnLst>
                                </p:cTn>
                              </p:par>
                              <p:par>
                                <p:cTn id="20" presetID="8" presetClass="emph" presetSubtype="0" repeatCount="indefinite" fill="hold" nodeType="withEffect">
                                  <p:stCondLst>
                                    <p:cond delay="0"/>
                                  </p:stCondLst>
                                  <p:childTnLst>
                                    <p:animRot by="21600000">
                                      <p:cBhvr>
                                        <p:cTn id="21" dur="10000" fill="hold"/>
                                        <p:tgtEl>
                                          <p:spTgt spid="15"/>
                                        </p:tgtEl>
                                        <p:attrNameLst>
                                          <p:attrName>r</p:attrName>
                                        </p:attrNameLst>
                                      </p:cBhvr>
                                    </p:animRot>
                                  </p:childTnLst>
                                </p:cTn>
                              </p:par>
                              <p:par>
                                <p:cTn id="22" presetID="8" presetClass="emph" presetSubtype="0" repeatCount="indefinite" fill="hold" nodeType="withEffect">
                                  <p:stCondLst>
                                    <p:cond delay="0"/>
                                  </p:stCondLst>
                                  <p:childTnLst>
                                    <p:animRot by="-21600000">
                                      <p:cBhvr>
                                        <p:cTn id="23" dur="10000" fill="hold"/>
                                        <p:tgtEl>
                                          <p:spTgt spid="13"/>
                                        </p:tgtEl>
                                        <p:attrNameLst>
                                          <p:attrName>r</p:attrName>
                                        </p:attrNameLst>
                                      </p:cBhvr>
                                    </p:animRot>
                                  </p:childTnLst>
                                </p:cTn>
                              </p:par>
                              <p:par>
                                <p:cTn id="24" presetID="8" presetClass="emph" presetSubtype="0" repeatCount="indefinite" fill="hold" nodeType="withEffect">
                                  <p:stCondLst>
                                    <p:cond delay="0"/>
                                  </p:stCondLst>
                                  <p:childTnLst>
                                    <p:animRot by="21600000">
                                      <p:cBhvr>
                                        <p:cTn id="25" dur="10000" fill="hold"/>
                                        <p:tgtEl>
                                          <p:spTgt spid="14"/>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fltVal val="0"/>
                                          </p:val>
                                        </p:tav>
                                        <p:tav tm="100000">
                                          <p:val>
                                            <p:strVal val="#ppt_w"/>
                                          </p:val>
                                        </p:tav>
                                      </p:tavLst>
                                    </p:anim>
                                    <p:anim calcmode="lin" valueType="num">
                                      <p:cBhvr>
                                        <p:cTn id="31" dur="1000" fill="hold"/>
                                        <p:tgtEl>
                                          <p:spTgt spid="3"/>
                                        </p:tgtEl>
                                        <p:attrNameLst>
                                          <p:attrName>ppt_h</p:attrName>
                                        </p:attrNameLst>
                                      </p:cBhvr>
                                      <p:tavLst>
                                        <p:tav tm="0">
                                          <p:val>
                                            <p:fltVal val="0"/>
                                          </p:val>
                                        </p:tav>
                                        <p:tav tm="100000">
                                          <p:val>
                                            <p:strVal val="#ppt_h"/>
                                          </p:val>
                                        </p:tav>
                                      </p:tavLst>
                                    </p:anim>
                                    <p:animEffect transition="in" filter="fade">
                                      <p:cBhvr>
                                        <p:cTn id="32" dur="1000"/>
                                        <p:tgtEl>
                                          <p:spTgt spid="3"/>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Effect transition="in" filter="fade">
                                      <p:cBhvr>
                                        <p:cTn id="37" dur="1000"/>
                                        <p:tgtEl>
                                          <p:spTgt spid="8"/>
                                        </p:tgtEl>
                                      </p:cBhvr>
                                    </p:animEffect>
                                  </p:childTnLst>
                                </p:cTn>
                              </p:par>
                            </p:childTnLst>
                          </p:cTn>
                        </p:par>
                        <p:par>
                          <p:cTn id="38" fill="hold">
                            <p:stCondLst>
                              <p:cond delay="1000"/>
                            </p:stCondLst>
                            <p:childTnLst>
                              <p:par>
                                <p:cTn id="39" presetID="3" presetClass="entr" presetSubtype="10"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blinds(horizontal)">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xit" presetSubtype="2" fill="hold" grpId="1" nodeType="clickEffect">
                                  <p:stCondLst>
                                    <p:cond delay="0"/>
                                  </p:stCondLst>
                                  <p:childTnLst>
                                    <p:anim calcmode="lin" valueType="num">
                                      <p:cBhvr additive="base">
                                        <p:cTn id="48" dur="500"/>
                                        <p:tgtEl>
                                          <p:spTgt spid="3"/>
                                        </p:tgtEl>
                                        <p:attrNameLst>
                                          <p:attrName>ppt_x</p:attrName>
                                        </p:attrNameLst>
                                      </p:cBhvr>
                                      <p:tavLst>
                                        <p:tav tm="0">
                                          <p:val>
                                            <p:strVal val="#ppt_x"/>
                                          </p:val>
                                        </p:tav>
                                        <p:tav tm="100000">
                                          <p:val>
                                            <p:strVal val="#ppt_x+#ppt_w*1.125000"/>
                                          </p:val>
                                        </p:tav>
                                      </p:tavLst>
                                    </p:anim>
                                    <p:animEffect transition="out" filter="wipe(right)">
                                      <p:cBhvr>
                                        <p:cTn id="49" dur="500"/>
                                        <p:tgtEl>
                                          <p:spTgt spid="3"/>
                                        </p:tgtEl>
                                      </p:cBhvr>
                                    </p:animEffect>
                                    <p:set>
                                      <p:cBhvr>
                                        <p:cTn id="50" dur="1" fill="hold">
                                          <p:stCondLst>
                                            <p:cond delay="499"/>
                                          </p:stCondLst>
                                        </p:cTn>
                                        <p:tgtEl>
                                          <p:spTgt spid="3"/>
                                        </p:tgtEl>
                                        <p:attrNameLst>
                                          <p:attrName>style.visibility</p:attrName>
                                        </p:attrNameLst>
                                      </p:cBhvr>
                                      <p:to>
                                        <p:strVal val="hidden"/>
                                      </p:to>
                                    </p:set>
                                  </p:childTnLst>
                                </p:cTn>
                              </p:par>
                              <p:par>
                                <p:cTn id="51" presetID="12" presetClass="exit" presetSubtype="2" fill="hold" nodeType="withEffect">
                                  <p:stCondLst>
                                    <p:cond delay="0"/>
                                  </p:stCondLst>
                                  <p:childTnLst>
                                    <p:anim calcmode="lin" valueType="num">
                                      <p:cBhvr additive="base">
                                        <p:cTn id="52" dur="500"/>
                                        <p:tgtEl>
                                          <p:spTgt spid="19"/>
                                        </p:tgtEl>
                                        <p:attrNameLst>
                                          <p:attrName>ppt_x</p:attrName>
                                        </p:attrNameLst>
                                      </p:cBhvr>
                                      <p:tavLst>
                                        <p:tav tm="0">
                                          <p:val>
                                            <p:strVal val="#ppt_x"/>
                                          </p:val>
                                        </p:tav>
                                        <p:tav tm="100000">
                                          <p:val>
                                            <p:strVal val="#ppt_x+#ppt_w*1.125000"/>
                                          </p:val>
                                        </p:tav>
                                      </p:tavLst>
                                    </p:anim>
                                    <p:animEffect transition="out" filter="wipe(right)">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2" presetClass="exit" presetSubtype="2" fill="hold" grpId="1" nodeType="withEffect">
                                  <p:stCondLst>
                                    <p:cond delay="0"/>
                                  </p:stCondLst>
                                  <p:childTnLst>
                                    <p:anim calcmode="lin" valueType="num">
                                      <p:cBhvr additive="base">
                                        <p:cTn id="56" dur="500"/>
                                        <p:tgtEl>
                                          <p:spTgt spid="5"/>
                                        </p:tgtEl>
                                        <p:attrNameLst>
                                          <p:attrName>ppt_x</p:attrName>
                                        </p:attrNameLst>
                                      </p:cBhvr>
                                      <p:tavLst>
                                        <p:tav tm="0">
                                          <p:val>
                                            <p:strVal val="#ppt_x"/>
                                          </p:val>
                                        </p:tav>
                                        <p:tav tm="100000">
                                          <p:val>
                                            <p:strVal val="#ppt_x+#ppt_w*1.125000"/>
                                          </p:val>
                                        </p:tav>
                                      </p:tavLst>
                                    </p:anim>
                                    <p:animEffect transition="out" filter="wipe(right)">
                                      <p:cBhvr>
                                        <p:cTn id="57" dur="500"/>
                                        <p:tgtEl>
                                          <p:spTgt spid="5"/>
                                        </p:tgtEl>
                                      </p:cBhvr>
                                    </p:animEffect>
                                    <p:set>
                                      <p:cBhvr>
                                        <p:cTn id="58" dur="1" fill="hold">
                                          <p:stCondLst>
                                            <p:cond delay="499"/>
                                          </p:stCondLst>
                                        </p:cTn>
                                        <p:tgtEl>
                                          <p:spTgt spid="5"/>
                                        </p:tgtEl>
                                        <p:attrNameLst>
                                          <p:attrName>style.visibility</p:attrName>
                                        </p:attrNameLst>
                                      </p:cBhvr>
                                      <p:to>
                                        <p:strVal val="hidden"/>
                                      </p:to>
                                    </p:set>
                                  </p:childTnLst>
                                </p:cTn>
                              </p:par>
                              <p:par>
                                <p:cTn id="59" presetID="12" presetClass="exit" presetSubtype="2" fill="hold" grpId="1" nodeType="withEffect">
                                  <p:stCondLst>
                                    <p:cond delay="0"/>
                                  </p:stCondLst>
                                  <p:childTnLst>
                                    <p:anim calcmode="lin" valueType="num">
                                      <p:cBhvr additive="base">
                                        <p:cTn id="60" dur="500"/>
                                        <p:tgtEl>
                                          <p:spTgt spid="8"/>
                                        </p:tgtEl>
                                        <p:attrNameLst>
                                          <p:attrName>ppt_x</p:attrName>
                                        </p:attrNameLst>
                                      </p:cBhvr>
                                      <p:tavLst>
                                        <p:tav tm="0">
                                          <p:val>
                                            <p:strVal val="#ppt_x"/>
                                          </p:val>
                                        </p:tav>
                                        <p:tav tm="100000">
                                          <p:val>
                                            <p:strVal val="#ppt_x+#ppt_w*1.125000"/>
                                          </p:val>
                                        </p:tav>
                                      </p:tavLst>
                                    </p:anim>
                                    <p:animEffect transition="out" filter="wipe(right)">
                                      <p:cBhvr>
                                        <p:cTn id="61" dur="500"/>
                                        <p:tgtEl>
                                          <p:spTgt spid="8"/>
                                        </p:tgtEl>
                                      </p:cBhvr>
                                    </p:animEffect>
                                    <p:set>
                                      <p:cBhvr>
                                        <p:cTn id="62" dur="1" fill="hold">
                                          <p:stCondLst>
                                            <p:cond delay="499"/>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528"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p:cTn id="67" dur="1000" fill="hold"/>
                                        <p:tgtEl>
                                          <p:spTgt spid="4"/>
                                        </p:tgtEl>
                                        <p:attrNameLst>
                                          <p:attrName>ppt_w</p:attrName>
                                        </p:attrNameLst>
                                      </p:cBhvr>
                                      <p:tavLst>
                                        <p:tav tm="0">
                                          <p:val>
                                            <p:fltVal val="0"/>
                                          </p:val>
                                        </p:tav>
                                        <p:tav tm="100000">
                                          <p:val>
                                            <p:strVal val="#ppt_w"/>
                                          </p:val>
                                        </p:tav>
                                      </p:tavLst>
                                    </p:anim>
                                    <p:anim calcmode="lin" valueType="num">
                                      <p:cBhvr>
                                        <p:cTn id="68" dur="1000" fill="hold"/>
                                        <p:tgtEl>
                                          <p:spTgt spid="4"/>
                                        </p:tgtEl>
                                        <p:attrNameLst>
                                          <p:attrName>ppt_h</p:attrName>
                                        </p:attrNameLst>
                                      </p:cBhvr>
                                      <p:tavLst>
                                        <p:tav tm="0">
                                          <p:val>
                                            <p:fltVal val="0"/>
                                          </p:val>
                                        </p:tav>
                                        <p:tav tm="100000">
                                          <p:val>
                                            <p:strVal val="#ppt_h"/>
                                          </p:val>
                                        </p:tav>
                                      </p:tavLst>
                                    </p:anim>
                                    <p:animEffect transition="in" filter="fade">
                                      <p:cBhvr>
                                        <p:cTn id="69" dur="1000"/>
                                        <p:tgtEl>
                                          <p:spTgt spid="4"/>
                                        </p:tgtEl>
                                      </p:cBhvr>
                                    </p:animEffect>
                                    <p:anim calcmode="lin" valueType="num">
                                      <p:cBhvr>
                                        <p:cTn id="70" dur="1000" fill="hold"/>
                                        <p:tgtEl>
                                          <p:spTgt spid="4"/>
                                        </p:tgtEl>
                                        <p:attrNameLst>
                                          <p:attrName>ppt_x</p:attrName>
                                        </p:attrNameLst>
                                      </p:cBhvr>
                                      <p:tavLst>
                                        <p:tav tm="0">
                                          <p:val>
                                            <p:fltVal val="0.5"/>
                                          </p:val>
                                        </p:tav>
                                        <p:tav tm="100000">
                                          <p:val>
                                            <p:strVal val="#ppt_x"/>
                                          </p:val>
                                        </p:tav>
                                      </p:tavLst>
                                    </p:anim>
                                    <p:anim calcmode="lin" valueType="num">
                                      <p:cBhvr>
                                        <p:cTn id="71" dur="1000" fill="hold"/>
                                        <p:tgtEl>
                                          <p:spTgt spid="4"/>
                                        </p:tgtEl>
                                        <p:attrNameLst>
                                          <p:attrName>ppt_y</p:attrName>
                                        </p:attrNameLst>
                                      </p:cBhvr>
                                      <p:tavLst>
                                        <p:tav tm="0">
                                          <p:val>
                                            <p:fltVal val="0.5"/>
                                          </p:val>
                                        </p:tav>
                                        <p:tav tm="100000">
                                          <p:val>
                                            <p:strVal val="#ppt_y"/>
                                          </p:val>
                                        </p:tav>
                                      </p:tavLst>
                                    </p:anim>
                                  </p:childTnLst>
                                </p:cTn>
                              </p:par>
                              <p:par>
                                <p:cTn id="72" presetID="53" presetClass="entr" presetSubtype="528" fill="hold" grpId="0" nodeType="with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p:cTn id="74" dur="1000" fill="hold"/>
                                        <p:tgtEl>
                                          <p:spTgt spid="10"/>
                                        </p:tgtEl>
                                        <p:attrNameLst>
                                          <p:attrName>ppt_w</p:attrName>
                                        </p:attrNameLst>
                                      </p:cBhvr>
                                      <p:tavLst>
                                        <p:tav tm="0">
                                          <p:val>
                                            <p:fltVal val="0"/>
                                          </p:val>
                                        </p:tav>
                                        <p:tav tm="100000">
                                          <p:val>
                                            <p:strVal val="#ppt_w"/>
                                          </p:val>
                                        </p:tav>
                                      </p:tavLst>
                                    </p:anim>
                                    <p:anim calcmode="lin" valueType="num">
                                      <p:cBhvr>
                                        <p:cTn id="75" dur="1000" fill="hold"/>
                                        <p:tgtEl>
                                          <p:spTgt spid="10"/>
                                        </p:tgtEl>
                                        <p:attrNameLst>
                                          <p:attrName>ppt_h</p:attrName>
                                        </p:attrNameLst>
                                      </p:cBhvr>
                                      <p:tavLst>
                                        <p:tav tm="0">
                                          <p:val>
                                            <p:fltVal val="0"/>
                                          </p:val>
                                        </p:tav>
                                        <p:tav tm="100000">
                                          <p:val>
                                            <p:strVal val="#ppt_h"/>
                                          </p:val>
                                        </p:tav>
                                      </p:tavLst>
                                    </p:anim>
                                    <p:animEffect transition="in" filter="fade">
                                      <p:cBhvr>
                                        <p:cTn id="76" dur="1000"/>
                                        <p:tgtEl>
                                          <p:spTgt spid="10"/>
                                        </p:tgtEl>
                                      </p:cBhvr>
                                    </p:animEffect>
                                    <p:anim calcmode="lin" valueType="num">
                                      <p:cBhvr>
                                        <p:cTn id="77" dur="1000" fill="hold"/>
                                        <p:tgtEl>
                                          <p:spTgt spid="10"/>
                                        </p:tgtEl>
                                        <p:attrNameLst>
                                          <p:attrName>ppt_x</p:attrName>
                                        </p:attrNameLst>
                                      </p:cBhvr>
                                      <p:tavLst>
                                        <p:tav tm="0">
                                          <p:val>
                                            <p:fltVal val="0.5"/>
                                          </p:val>
                                        </p:tav>
                                        <p:tav tm="100000">
                                          <p:val>
                                            <p:strVal val="#ppt_x"/>
                                          </p:val>
                                        </p:tav>
                                      </p:tavLst>
                                    </p:anim>
                                    <p:anim calcmode="lin" valueType="num">
                                      <p:cBhvr>
                                        <p:cTn id="78" dur="1000" fill="hold"/>
                                        <p:tgtEl>
                                          <p:spTgt spid="10"/>
                                        </p:tgtEl>
                                        <p:attrNameLst>
                                          <p:attrName>ppt_y</p:attrName>
                                        </p:attrNameLst>
                                      </p:cBhvr>
                                      <p:tavLst>
                                        <p:tav tm="0">
                                          <p:val>
                                            <p:fltVal val="0.5"/>
                                          </p:val>
                                        </p:tav>
                                        <p:tav tm="100000">
                                          <p:val>
                                            <p:strVal val="#ppt_y"/>
                                          </p:val>
                                        </p:tav>
                                      </p:tavLst>
                                    </p:anim>
                                  </p:childTnLst>
                                </p:cTn>
                              </p:par>
                            </p:childTnLst>
                          </p:cTn>
                        </p:par>
                        <p:par>
                          <p:cTn id="79" fill="hold">
                            <p:stCondLst>
                              <p:cond delay="1000"/>
                            </p:stCondLst>
                            <p:childTnLst>
                              <p:par>
                                <p:cTn id="80" presetID="3" presetClass="entr" presetSubtype="10" fill="hold" nodeType="after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blinds(horizontal)">
                                      <p:cBhvr>
                                        <p:cTn id="82" dur="500"/>
                                        <p:tgtEl>
                                          <p:spTgt spid="18"/>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blinds(horizontal)">
                                      <p:cBhvr>
                                        <p:cTn id="85" dur="500"/>
                                        <p:tgtEl>
                                          <p:spTgt spid="16"/>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xit" presetSubtype="8" fill="hold" grpId="1" nodeType="clickEffect">
                                  <p:stCondLst>
                                    <p:cond delay="0"/>
                                  </p:stCondLst>
                                  <p:childTnLst>
                                    <p:anim calcmode="lin" valueType="num">
                                      <p:cBhvr additive="base">
                                        <p:cTn id="89" dur="500"/>
                                        <p:tgtEl>
                                          <p:spTgt spid="4"/>
                                        </p:tgtEl>
                                        <p:attrNameLst>
                                          <p:attrName>ppt_x</p:attrName>
                                        </p:attrNameLst>
                                      </p:cBhvr>
                                      <p:tavLst>
                                        <p:tav tm="0">
                                          <p:val>
                                            <p:strVal val="#ppt_x"/>
                                          </p:val>
                                        </p:tav>
                                        <p:tav tm="100000">
                                          <p:val>
                                            <p:strVal val="#ppt_x-#ppt_w*1.125000"/>
                                          </p:val>
                                        </p:tav>
                                      </p:tavLst>
                                    </p:anim>
                                    <p:animEffect transition="out" filter="wipe(left)">
                                      <p:cBhvr>
                                        <p:cTn id="90" dur="500"/>
                                        <p:tgtEl>
                                          <p:spTgt spid="4"/>
                                        </p:tgtEl>
                                      </p:cBhvr>
                                    </p:animEffect>
                                    <p:set>
                                      <p:cBhvr>
                                        <p:cTn id="91" dur="1" fill="hold">
                                          <p:stCondLst>
                                            <p:cond delay="499"/>
                                          </p:stCondLst>
                                        </p:cTn>
                                        <p:tgtEl>
                                          <p:spTgt spid="4"/>
                                        </p:tgtEl>
                                        <p:attrNameLst>
                                          <p:attrName>style.visibility</p:attrName>
                                        </p:attrNameLst>
                                      </p:cBhvr>
                                      <p:to>
                                        <p:strVal val="hidden"/>
                                      </p:to>
                                    </p:set>
                                  </p:childTnLst>
                                </p:cTn>
                              </p:par>
                              <p:par>
                                <p:cTn id="92" presetID="12" presetClass="exit" presetSubtype="8" fill="hold" grpId="1" nodeType="withEffect">
                                  <p:stCondLst>
                                    <p:cond delay="0"/>
                                  </p:stCondLst>
                                  <p:childTnLst>
                                    <p:anim calcmode="lin" valueType="num">
                                      <p:cBhvr additive="base">
                                        <p:cTn id="93" dur="500"/>
                                        <p:tgtEl>
                                          <p:spTgt spid="10"/>
                                        </p:tgtEl>
                                        <p:attrNameLst>
                                          <p:attrName>ppt_x</p:attrName>
                                        </p:attrNameLst>
                                      </p:cBhvr>
                                      <p:tavLst>
                                        <p:tav tm="0">
                                          <p:val>
                                            <p:strVal val="#ppt_x"/>
                                          </p:val>
                                        </p:tav>
                                        <p:tav tm="100000">
                                          <p:val>
                                            <p:strVal val="#ppt_x-#ppt_w*1.125000"/>
                                          </p:val>
                                        </p:tav>
                                      </p:tavLst>
                                    </p:anim>
                                    <p:animEffect transition="out" filter="wipe(left)">
                                      <p:cBhvr>
                                        <p:cTn id="94" dur="500"/>
                                        <p:tgtEl>
                                          <p:spTgt spid="10"/>
                                        </p:tgtEl>
                                      </p:cBhvr>
                                    </p:animEffect>
                                    <p:set>
                                      <p:cBhvr>
                                        <p:cTn id="95" dur="1" fill="hold">
                                          <p:stCondLst>
                                            <p:cond delay="499"/>
                                          </p:stCondLst>
                                        </p:cTn>
                                        <p:tgtEl>
                                          <p:spTgt spid="10"/>
                                        </p:tgtEl>
                                        <p:attrNameLst>
                                          <p:attrName>style.visibility</p:attrName>
                                        </p:attrNameLst>
                                      </p:cBhvr>
                                      <p:to>
                                        <p:strVal val="hidden"/>
                                      </p:to>
                                    </p:set>
                                  </p:childTnLst>
                                </p:cTn>
                              </p:par>
                              <p:par>
                                <p:cTn id="96" presetID="12" presetClass="exit" presetSubtype="8" fill="hold" nodeType="withEffect">
                                  <p:stCondLst>
                                    <p:cond delay="0"/>
                                  </p:stCondLst>
                                  <p:childTnLst>
                                    <p:anim calcmode="lin" valueType="num">
                                      <p:cBhvr additive="base">
                                        <p:cTn id="97" dur="500"/>
                                        <p:tgtEl>
                                          <p:spTgt spid="18"/>
                                        </p:tgtEl>
                                        <p:attrNameLst>
                                          <p:attrName>ppt_x</p:attrName>
                                        </p:attrNameLst>
                                      </p:cBhvr>
                                      <p:tavLst>
                                        <p:tav tm="0">
                                          <p:val>
                                            <p:strVal val="#ppt_x"/>
                                          </p:val>
                                        </p:tav>
                                        <p:tav tm="100000">
                                          <p:val>
                                            <p:strVal val="#ppt_x-#ppt_w*1.125000"/>
                                          </p:val>
                                        </p:tav>
                                      </p:tavLst>
                                    </p:anim>
                                    <p:animEffect transition="out" filter="wipe(left)">
                                      <p:cBhvr>
                                        <p:cTn id="98" dur="500"/>
                                        <p:tgtEl>
                                          <p:spTgt spid="18"/>
                                        </p:tgtEl>
                                      </p:cBhvr>
                                    </p:animEffect>
                                    <p:set>
                                      <p:cBhvr>
                                        <p:cTn id="99" dur="1" fill="hold">
                                          <p:stCondLst>
                                            <p:cond delay="499"/>
                                          </p:stCondLst>
                                        </p:cTn>
                                        <p:tgtEl>
                                          <p:spTgt spid="18"/>
                                        </p:tgtEl>
                                        <p:attrNameLst>
                                          <p:attrName>style.visibility</p:attrName>
                                        </p:attrNameLst>
                                      </p:cBhvr>
                                      <p:to>
                                        <p:strVal val="hidden"/>
                                      </p:to>
                                    </p:set>
                                  </p:childTnLst>
                                </p:cTn>
                              </p:par>
                              <p:par>
                                <p:cTn id="100" presetID="12" presetClass="exit" presetSubtype="8" fill="hold" grpId="1" nodeType="withEffect">
                                  <p:stCondLst>
                                    <p:cond delay="0"/>
                                  </p:stCondLst>
                                  <p:childTnLst>
                                    <p:anim calcmode="lin" valueType="num">
                                      <p:cBhvr additive="base">
                                        <p:cTn id="101" dur="500"/>
                                        <p:tgtEl>
                                          <p:spTgt spid="16"/>
                                        </p:tgtEl>
                                        <p:attrNameLst>
                                          <p:attrName>ppt_x</p:attrName>
                                        </p:attrNameLst>
                                      </p:cBhvr>
                                      <p:tavLst>
                                        <p:tav tm="0">
                                          <p:val>
                                            <p:strVal val="#ppt_x"/>
                                          </p:val>
                                        </p:tav>
                                        <p:tav tm="100000">
                                          <p:val>
                                            <p:strVal val="#ppt_x-#ppt_w*1.125000"/>
                                          </p:val>
                                        </p:tav>
                                      </p:tavLst>
                                    </p:anim>
                                    <p:animEffect transition="out" filter="wipe(left)">
                                      <p:cBhvr>
                                        <p:cTn id="102" dur="500"/>
                                        <p:tgtEl>
                                          <p:spTgt spid="16"/>
                                        </p:tgtEl>
                                      </p:cBhvr>
                                    </p:animEffect>
                                    <p:set>
                                      <p:cBhvr>
                                        <p:cTn id="103" dur="1" fill="hold">
                                          <p:stCondLst>
                                            <p:cond delay="499"/>
                                          </p:stCondLst>
                                        </p:cTn>
                                        <p:tgtEl>
                                          <p:spTgt spid="1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53" presetClass="entr" presetSubtype="528" fill="hold" grpId="2" nodeType="clickEffect">
                                  <p:stCondLst>
                                    <p:cond delay="0"/>
                                  </p:stCondLst>
                                  <p:childTnLst>
                                    <p:set>
                                      <p:cBhvr>
                                        <p:cTn id="107" dur="1" fill="hold">
                                          <p:stCondLst>
                                            <p:cond delay="0"/>
                                          </p:stCondLst>
                                        </p:cTn>
                                        <p:tgtEl>
                                          <p:spTgt spid="3"/>
                                        </p:tgtEl>
                                        <p:attrNameLst>
                                          <p:attrName>style.visibility</p:attrName>
                                        </p:attrNameLst>
                                      </p:cBhvr>
                                      <p:to>
                                        <p:strVal val="visible"/>
                                      </p:to>
                                    </p:set>
                                    <p:anim calcmode="lin" valueType="num">
                                      <p:cBhvr>
                                        <p:cTn id="108" dur="500" fill="hold"/>
                                        <p:tgtEl>
                                          <p:spTgt spid="3"/>
                                        </p:tgtEl>
                                        <p:attrNameLst>
                                          <p:attrName>ppt_w</p:attrName>
                                        </p:attrNameLst>
                                      </p:cBhvr>
                                      <p:tavLst>
                                        <p:tav tm="0">
                                          <p:val>
                                            <p:fltVal val="0"/>
                                          </p:val>
                                        </p:tav>
                                        <p:tav tm="100000">
                                          <p:val>
                                            <p:strVal val="#ppt_w"/>
                                          </p:val>
                                        </p:tav>
                                      </p:tavLst>
                                    </p:anim>
                                    <p:anim calcmode="lin" valueType="num">
                                      <p:cBhvr>
                                        <p:cTn id="109" dur="500" fill="hold"/>
                                        <p:tgtEl>
                                          <p:spTgt spid="3"/>
                                        </p:tgtEl>
                                        <p:attrNameLst>
                                          <p:attrName>ppt_h</p:attrName>
                                        </p:attrNameLst>
                                      </p:cBhvr>
                                      <p:tavLst>
                                        <p:tav tm="0">
                                          <p:val>
                                            <p:fltVal val="0"/>
                                          </p:val>
                                        </p:tav>
                                        <p:tav tm="100000">
                                          <p:val>
                                            <p:strVal val="#ppt_h"/>
                                          </p:val>
                                        </p:tav>
                                      </p:tavLst>
                                    </p:anim>
                                    <p:animEffect transition="in" filter="fade">
                                      <p:cBhvr>
                                        <p:cTn id="110" dur="500"/>
                                        <p:tgtEl>
                                          <p:spTgt spid="3"/>
                                        </p:tgtEl>
                                      </p:cBhvr>
                                    </p:animEffect>
                                    <p:anim calcmode="lin" valueType="num">
                                      <p:cBhvr>
                                        <p:cTn id="111" dur="500" fill="hold"/>
                                        <p:tgtEl>
                                          <p:spTgt spid="3"/>
                                        </p:tgtEl>
                                        <p:attrNameLst>
                                          <p:attrName>ppt_x</p:attrName>
                                        </p:attrNameLst>
                                      </p:cBhvr>
                                      <p:tavLst>
                                        <p:tav tm="0">
                                          <p:val>
                                            <p:fltVal val="0.5"/>
                                          </p:val>
                                        </p:tav>
                                        <p:tav tm="100000">
                                          <p:val>
                                            <p:strVal val="#ppt_x"/>
                                          </p:val>
                                        </p:tav>
                                      </p:tavLst>
                                    </p:anim>
                                    <p:anim calcmode="lin" valueType="num">
                                      <p:cBhvr>
                                        <p:cTn id="112" dur="500" fill="hold"/>
                                        <p:tgtEl>
                                          <p:spTgt spid="3"/>
                                        </p:tgtEl>
                                        <p:attrNameLst>
                                          <p:attrName>ppt_y</p:attrName>
                                        </p:attrNameLst>
                                      </p:cBhvr>
                                      <p:tavLst>
                                        <p:tav tm="0">
                                          <p:val>
                                            <p:fltVal val="0.5"/>
                                          </p:val>
                                        </p:tav>
                                        <p:tav tm="100000">
                                          <p:val>
                                            <p:strVal val="#ppt_y"/>
                                          </p:val>
                                        </p:tav>
                                      </p:tavLst>
                                    </p:anim>
                                  </p:childTnLst>
                                </p:cTn>
                              </p:par>
                              <p:par>
                                <p:cTn id="113" presetID="53" presetClass="entr" presetSubtype="528" fill="hold" grpId="2" nodeType="withEffect">
                                  <p:stCondLst>
                                    <p:cond delay="0"/>
                                  </p:stCondLst>
                                  <p:childTnLst>
                                    <p:set>
                                      <p:cBhvr>
                                        <p:cTn id="114" dur="1" fill="hold">
                                          <p:stCondLst>
                                            <p:cond delay="0"/>
                                          </p:stCondLst>
                                        </p:cTn>
                                        <p:tgtEl>
                                          <p:spTgt spid="8"/>
                                        </p:tgtEl>
                                        <p:attrNameLst>
                                          <p:attrName>style.visibility</p:attrName>
                                        </p:attrNameLst>
                                      </p:cBhvr>
                                      <p:to>
                                        <p:strVal val="visible"/>
                                      </p:to>
                                    </p:set>
                                    <p:anim calcmode="lin" valueType="num">
                                      <p:cBhvr>
                                        <p:cTn id="115" dur="500" fill="hold"/>
                                        <p:tgtEl>
                                          <p:spTgt spid="8"/>
                                        </p:tgtEl>
                                        <p:attrNameLst>
                                          <p:attrName>ppt_w</p:attrName>
                                        </p:attrNameLst>
                                      </p:cBhvr>
                                      <p:tavLst>
                                        <p:tav tm="0">
                                          <p:val>
                                            <p:fltVal val="0"/>
                                          </p:val>
                                        </p:tav>
                                        <p:tav tm="100000">
                                          <p:val>
                                            <p:strVal val="#ppt_w"/>
                                          </p:val>
                                        </p:tav>
                                      </p:tavLst>
                                    </p:anim>
                                    <p:anim calcmode="lin" valueType="num">
                                      <p:cBhvr>
                                        <p:cTn id="116" dur="500" fill="hold"/>
                                        <p:tgtEl>
                                          <p:spTgt spid="8"/>
                                        </p:tgtEl>
                                        <p:attrNameLst>
                                          <p:attrName>ppt_h</p:attrName>
                                        </p:attrNameLst>
                                      </p:cBhvr>
                                      <p:tavLst>
                                        <p:tav tm="0">
                                          <p:val>
                                            <p:fltVal val="0"/>
                                          </p:val>
                                        </p:tav>
                                        <p:tav tm="100000">
                                          <p:val>
                                            <p:strVal val="#ppt_h"/>
                                          </p:val>
                                        </p:tav>
                                      </p:tavLst>
                                    </p:anim>
                                    <p:animEffect transition="in" filter="fade">
                                      <p:cBhvr>
                                        <p:cTn id="117" dur="500"/>
                                        <p:tgtEl>
                                          <p:spTgt spid="8"/>
                                        </p:tgtEl>
                                      </p:cBhvr>
                                    </p:animEffect>
                                    <p:anim calcmode="lin" valueType="num">
                                      <p:cBhvr>
                                        <p:cTn id="118" dur="500" fill="hold"/>
                                        <p:tgtEl>
                                          <p:spTgt spid="8"/>
                                        </p:tgtEl>
                                        <p:attrNameLst>
                                          <p:attrName>ppt_x</p:attrName>
                                        </p:attrNameLst>
                                      </p:cBhvr>
                                      <p:tavLst>
                                        <p:tav tm="0">
                                          <p:val>
                                            <p:fltVal val="0.5"/>
                                          </p:val>
                                        </p:tav>
                                        <p:tav tm="100000">
                                          <p:val>
                                            <p:strVal val="#ppt_x"/>
                                          </p:val>
                                        </p:tav>
                                      </p:tavLst>
                                    </p:anim>
                                    <p:anim calcmode="lin" valueType="num">
                                      <p:cBhvr>
                                        <p:cTn id="119" dur="500" fill="hold"/>
                                        <p:tgtEl>
                                          <p:spTgt spid="8"/>
                                        </p:tgtEl>
                                        <p:attrNameLst>
                                          <p:attrName>ppt_y</p:attrName>
                                        </p:attrNameLst>
                                      </p:cBhvr>
                                      <p:tavLst>
                                        <p:tav tm="0">
                                          <p:val>
                                            <p:fltVal val="0.5"/>
                                          </p:val>
                                        </p:tav>
                                        <p:tav tm="100000">
                                          <p:val>
                                            <p:strVal val="#ppt_y"/>
                                          </p:val>
                                        </p:tav>
                                      </p:tavLst>
                                    </p:anim>
                                  </p:childTnLst>
                                </p:cTn>
                              </p:par>
                            </p:childTnLst>
                          </p:cTn>
                        </p:par>
                        <p:par>
                          <p:cTn id="120" fill="hold">
                            <p:stCondLst>
                              <p:cond delay="500"/>
                            </p:stCondLst>
                            <p:childTnLst>
                              <p:par>
                                <p:cTn id="121" presetID="3" presetClass="entr" presetSubtype="10" fill="hold"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blinds(horizontal)">
                                      <p:cBhvr>
                                        <p:cTn id="123" dur="500"/>
                                        <p:tgtEl>
                                          <p:spTgt spid="19"/>
                                        </p:tgtEl>
                                      </p:cBhvr>
                                    </p:animEffect>
                                  </p:childTnLst>
                                </p:cTn>
                              </p:par>
                              <p:par>
                                <p:cTn id="124" presetID="3" presetClass="entr" presetSubtype="10" fill="hold" grpId="2" nodeType="withEffect">
                                  <p:stCondLst>
                                    <p:cond delay="0"/>
                                  </p:stCondLst>
                                  <p:childTnLst>
                                    <p:set>
                                      <p:cBhvr>
                                        <p:cTn id="125" dur="1" fill="hold">
                                          <p:stCondLst>
                                            <p:cond delay="0"/>
                                          </p:stCondLst>
                                        </p:cTn>
                                        <p:tgtEl>
                                          <p:spTgt spid="5"/>
                                        </p:tgtEl>
                                        <p:attrNameLst>
                                          <p:attrName>style.visibility</p:attrName>
                                        </p:attrNameLst>
                                      </p:cBhvr>
                                      <p:to>
                                        <p:strVal val="visible"/>
                                      </p:to>
                                    </p:set>
                                    <p:animEffect transition="in" filter="blinds(horizontal)">
                                      <p:cBhvr>
                                        <p:cTn id="1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4" grpId="0" animBg="1"/>
      <p:bldP spid="4" grpId="1" animBg="1"/>
      <p:bldP spid="6" grpId="0" animBg="1"/>
      <p:bldP spid="8" grpId="0"/>
      <p:bldP spid="8" grpId="1"/>
      <p:bldP spid="8" grpId="2"/>
      <p:bldP spid="10" grpId="0"/>
      <p:bldP spid="10" grpId="1"/>
      <p:bldP spid="11" grpId="0"/>
      <p:bldP spid="5" grpId="0"/>
      <p:bldP spid="5" grpId="1"/>
      <p:bldP spid="5" grpId="2"/>
      <p:bldP spid="16" grpId="0"/>
      <p:bldP spid="1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0"/>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50</a:t>
            </a:fld>
            <a:endParaRPr sz="1250">
              <a:latin typeface="Calibri"/>
              <a:ea typeface="Calibri"/>
              <a:cs typeface="Calibri"/>
              <a:sym typeface="Calibri"/>
            </a:endParaRPr>
          </a:p>
        </p:txBody>
      </p:sp>
      <p:sp>
        <p:nvSpPr>
          <p:cNvPr id="421" name="Google Shape;421;p50"/>
          <p:cNvSpPr txBox="1">
            <a:spLocks noGrp="1"/>
          </p:cNvSpPr>
          <p:nvPr>
            <p:ph type="title"/>
          </p:nvPr>
        </p:nvSpPr>
        <p:spPr>
          <a:xfrm>
            <a:off x="439232" y="33468"/>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Benchmarking</a:t>
            </a:r>
            <a:endParaRPr/>
          </a:p>
        </p:txBody>
      </p:sp>
      <p:sp>
        <p:nvSpPr>
          <p:cNvPr id="422" name="Google Shape;422;p50"/>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423" name="Google Shape;423;p50"/>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
        <p:nvSpPr>
          <p:cNvPr id="424" name="Google Shape;424;p50"/>
          <p:cNvSpPr/>
          <p:nvPr/>
        </p:nvSpPr>
        <p:spPr>
          <a:xfrm>
            <a:off x="457200" y="711916"/>
            <a:ext cx="7542166" cy="392415"/>
          </a:xfrm>
          <a:prstGeom prst="rect">
            <a:avLst/>
          </a:prstGeom>
          <a:noFill/>
          <a:ln>
            <a:noFill/>
          </a:ln>
        </p:spPr>
        <p:txBody>
          <a:bodyPr spcFirstLastPara="1" wrap="square" lIns="91425" tIns="45700" rIns="91425" bIns="45700" anchor="t" anchorCtr="0">
            <a:noAutofit/>
          </a:bodyPr>
          <a:lstStyle/>
          <a:p>
            <a:pPr marL="12700"/>
            <a:r>
              <a:rPr lang="en" sz="2800" b="1">
                <a:solidFill>
                  <a:srgbClr val="0D2C6C"/>
                </a:solidFill>
              </a:rPr>
              <a:t>Examples of results</a:t>
            </a:r>
            <a:endParaRPr lang="en-US"/>
          </a:p>
        </p:txBody>
      </p:sp>
      <p:graphicFrame>
        <p:nvGraphicFramePr>
          <p:cNvPr id="4" name="Diagram 4">
            <a:extLst>
              <a:ext uri="{FF2B5EF4-FFF2-40B4-BE49-F238E27FC236}">
                <a16:creationId xmlns:a16="http://schemas.microsoft.com/office/drawing/2014/main" id="{B147ED00-3B29-4EB7-B0A7-FFB8C1F9A29A}"/>
              </a:ext>
            </a:extLst>
          </p:cNvPr>
          <p:cNvGraphicFramePr/>
          <p:nvPr>
            <p:extLst>
              <p:ext uri="{D42A27DB-BD31-4B8C-83A1-F6EECF244321}">
                <p14:modId xmlns:p14="http://schemas.microsoft.com/office/powerpoint/2010/main" val="2521167637"/>
              </p:ext>
            </p:extLst>
          </p:nvPr>
        </p:nvGraphicFramePr>
        <p:xfrm>
          <a:off x="1278310" y="1708453"/>
          <a:ext cx="6586378" cy="19921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9855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95;p18">
            <a:extLst>
              <a:ext uri="{FF2B5EF4-FFF2-40B4-BE49-F238E27FC236}">
                <a16:creationId xmlns:a16="http://schemas.microsoft.com/office/drawing/2014/main" id="{A55D6249-6120-49D4-B18E-FCF367CDCEEE}"/>
              </a:ext>
            </a:extLst>
          </p:cNvPr>
          <p:cNvSpPr txBox="1">
            <a:spLocks noGrp="1"/>
          </p:cNvSpPr>
          <p:nvPr>
            <p:ph type="title"/>
          </p:nvPr>
        </p:nvSpPr>
        <p:spPr>
          <a:xfrm>
            <a:off x="2384649" y="2314077"/>
            <a:ext cx="7255924" cy="512322"/>
          </a:xfrm>
          <a:prstGeom prst="rect">
            <a:avLst/>
          </a:prstGeom>
          <a:noFill/>
          <a:ln>
            <a:noFill/>
          </a:ln>
        </p:spPr>
        <p:txBody>
          <a:bodyPr spcFirstLastPara="1" wrap="square" lIns="91425" tIns="45700" rIns="91425" bIns="45700" anchor="ctr" anchorCtr="0">
            <a:noAutofit/>
          </a:bodyPr>
          <a:lstStyle/>
          <a:p>
            <a:pPr>
              <a:buSzPts val="5400"/>
            </a:pPr>
            <a:r>
              <a:rPr lang="en" sz="4000">
                <a:solidFill>
                  <a:srgbClr val="0D2C6C"/>
                </a:solidFill>
              </a:rPr>
              <a:t>Evaluation of scaling plugin</a:t>
            </a:r>
            <a:endParaRPr lang="en-US"/>
          </a:p>
        </p:txBody>
      </p:sp>
    </p:spTree>
    <p:extLst>
      <p:ext uri="{BB962C8B-B14F-4D97-AF65-F5344CB8AC3E}">
        <p14:creationId xmlns:p14="http://schemas.microsoft.com/office/powerpoint/2010/main" val="12683412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64"/>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52</a:t>
            </a:fld>
            <a:endParaRPr sz="1250">
              <a:latin typeface="Calibri"/>
              <a:ea typeface="Calibri"/>
              <a:cs typeface="Calibri"/>
              <a:sym typeface="Calibri"/>
            </a:endParaRPr>
          </a:p>
        </p:txBody>
      </p:sp>
      <p:sp>
        <p:nvSpPr>
          <p:cNvPr id="569" name="Google Shape;569;p64"/>
          <p:cNvSpPr txBox="1">
            <a:spLocks noGrp="1"/>
          </p:cNvSpPr>
          <p:nvPr>
            <p:ph type="title"/>
          </p:nvPr>
        </p:nvSpPr>
        <p:spPr>
          <a:xfrm>
            <a:off x="395536" y="25861"/>
            <a:ext cx="8535600" cy="378000"/>
          </a:xfrm>
          <a:prstGeom prst="rect">
            <a:avLst/>
          </a:prstGeom>
          <a:noFill/>
          <a:ln>
            <a:noFill/>
          </a:ln>
        </p:spPr>
        <p:txBody>
          <a:bodyPr spcFirstLastPara="1" wrap="square" lIns="91425" tIns="45700" rIns="91425" bIns="45700" anchor="t" anchorCtr="0">
            <a:noAutofit/>
          </a:bodyPr>
          <a:lstStyle/>
          <a:p>
            <a:pPr>
              <a:buClr>
                <a:srgbClr val="0D2C6C"/>
              </a:buClr>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a:t>
            </a:r>
            <a:r>
              <a:rPr lang="en-IN">
                <a:solidFill>
                  <a:srgbClr val="0D2C6C"/>
                </a:solidFill>
                <a:latin typeface="Arial"/>
                <a:ea typeface="Arial"/>
                <a:cs typeface="Arial"/>
                <a:sym typeface="Arial"/>
              </a:rPr>
              <a:t>MANO Benchmarking</a:t>
            </a:r>
            <a:endParaRPr lang="en-IN"/>
          </a:p>
        </p:txBody>
      </p:sp>
      <p:sp>
        <p:nvSpPr>
          <p:cNvPr id="570" name="Google Shape;570;p64"/>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571" name="Google Shape;571;p64"/>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
        <p:nvSpPr>
          <p:cNvPr id="573" name="Google Shape;573;p64"/>
          <p:cNvSpPr/>
          <p:nvPr/>
        </p:nvSpPr>
        <p:spPr>
          <a:xfrm>
            <a:off x="722224" y="1652053"/>
            <a:ext cx="8208912" cy="488163"/>
          </a:xfrm>
          <a:prstGeom prst="rect">
            <a:avLst/>
          </a:prstGeom>
          <a:noFill/>
          <a:ln>
            <a:noFill/>
          </a:ln>
        </p:spPr>
        <p:txBody>
          <a:bodyPr spcFirstLastPara="1" wrap="square" lIns="91425" tIns="45700" rIns="91425" bIns="45700" anchor="t" anchorCtr="0">
            <a:noAutofit/>
          </a:bodyPr>
          <a:lstStyle/>
          <a:p>
            <a:pPr marL="12700" marR="645795" lvl="0" indent="0" algn="l" rtl="0">
              <a:lnSpc>
                <a:spcPct val="125299"/>
              </a:lnSpc>
              <a:spcBef>
                <a:spcPts val="0"/>
              </a:spcBef>
              <a:spcAft>
                <a:spcPts val="0"/>
              </a:spcAft>
              <a:buNone/>
            </a:pPr>
            <a:endParaRPr sz="2000">
              <a:solidFill>
                <a:srgbClr val="58595B"/>
              </a:solidFill>
              <a:latin typeface="Arial"/>
              <a:ea typeface="Arial"/>
              <a:cs typeface="Arial"/>
              <a:sym typeface="Arial"/>
            </a:endParaRPr>
          </a:p>
          <a:p>
            <a:pPr marL="289560" marR="0" lvl="0" indent="0" algn="l" rtl="0">
              <a:lnSpc>
                <a:spcPct val="60000"/>
              </a:lnSpc>
              <a:spcBef>
                <a:spcPts val="0"/>
              </a:spcBef>
              <a:spcAft>
                <a:spcPts val="0"/>
              </a:spcAft>
              <a:buNone/>
            </a:pPr>
            <a:endParaRPr sz="2000">
              <a:solidFill>
                <a:schemeClr val="dk1"/>
              </a:solidFill>
              <a:latin typeface="Arial"/>
              <a:ea typeface="Arial"/>
              <a:cs typeface="Arial"/>
              <a:sym typeface="Arial"/>
            </a:endParaRPr>
          </a:p>
        </p:txBody>
      </p:sp>
      <p:pic>
        <p:nvPicPr>
          <p:cNvPr id="3" name="Picture 4" descr="A screenshot of a cell phone&#10;&#10;Description generated with high confidence">
            <a:extLst>
              <a:ext uri="{FF2B5EF4-FFF2-40B4-BE49-F238E27FC236}">
                <a16:creationId xmlns:a16="http://schemas.microsoft.com/office/drawing/2014/main" id="{B21B8D88-19DB-42E9-8F1D-0D09E56D2F3D}"/>
              </a:ext>
            </a:extLst>
          </p:cNvPr>
          <p:cNvPicPr>
            <a:picLocks noChangeAspect="1"/>
          </p:cNvPicPr>
          <p:nvPr/>
        </p:nvPicPr>
        <p:blipFill>
          <a:blip r:embed="rId3"/>
          <a:stretch>
            <a:fillRect/>
          </a:stretch>
        </p:blipFill>
        <p:spPr>
          <a:xfrm>
            <a:off x="4625865" y="579293"/>
            <a:ext cx="4313182" cy="4136002"/>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B5035569-1E46-4608-A27A-C58A2E0B5287}"/>
              </a:ext>
            </a:extLst>
          </p:cNvPr>
          <p:cNvPicPr>
            <a:picLocks noChangeAspect="1"/>
          </p:cNvPicPr>
          <p:nvPr/>
        </p:nvPicPr>
        <p:blipFill>
          <a:blip r:embed="rId4"/>
          <a:stretch>
            <a:fillRect/>
          </a:stretch>
        </p:blipFill>
        <p:spPr>
          <a:xfrm>
            <a:off x="277210" y="579293"/>
            <a:ext cx="4293475" cy="4136002"/>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95;p18">
            <a:extLst>
              <a:ext uri="{FF2B5EF4-FFF2-40B4-BE49-F238E27FC236}">
                <a16:creationId xmlns:a16="http://schemas.microsoft.com/office/drawing/2014/main" id="{A55D6249-6120-49D4-B18E-FCF367CDCEEE}"/>
              </a:ext>
            </a:extLst>
          </p:cNvPr>
          <p:cNvSpPr txBox="1">
            <a:spLocks noGrp="1"/>
          </p:cNvSpPr>
          <p:nvPr>
            <p:ph type="title"/>
          </p:nvPr>
        </p:nvSpPr>
        <p:spPr>
          <a:xfrm>
            <a:off x="3382965" y="2314077"/>
            <a:ext cx="6257608" cy="512322"/>
          </a:xfrm>
          <a:prstGeom prst="rect">
            <a:avLst/>
          </a:prstGeom>
          <a:noFill/>
          <a:ln>
            <a:noFill/>
          </a:ln>
        </p:spPr>
        <p:txBody>
          <a:bodyPr spcFirstLastPara="1" wrap="square" lIns="91425" tIns="45700" rIns="91425" bIns="45700" anchor="ctr" anchorCtr="0">
            <a:noAutofit/>
          </a:bodyPr>
          <a:lstStyle/>
          <a:p>
            <a:pPr>
              <a:buSzPts val="5400"/>
            </a:pPr>
            <a:r>
              <a:rPr lang="en" sz="4000">
                <a:solidFill>
                  <a:srgbClr val="0D2C6C"/>
                </a:solidFill>
              </a:rPr>
              <a:t>Multiple NS Comparison</a:t>
            </a:r>
            <a:endParaRPr lang="en-US"/>
          </a:p>
        </p:txBody>
      </p:sp>
    </p:spTree>
    <p:extLst>
      <p:ext uri="{BB962C8B-B14F-4D97-AF65-F5344CB8AC3E}">
        <p14:creationId xmlns:p14="http://schemas.microsoft.com/office/powerpoint/2010/main" val="41601680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5"/>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54</a:t>
            </a:fld>
            <a:endParaRPr sz="1250">
              <a:latin typeface="Calibri"/>
              <a:ea typeface="Calibri"/>
              <a:cs typeface="Calibri"/>
              <a:sym typeface="Calibri"/>
            </a:endParaRPr>
          </a:p>
        </p:txBody>
      </p:sp>
      <p:sp>
        <p:nvSpPr>
          <p:cNvPr id="471" name="Google Shape;471;p55"/>
          <p:cNvSpPr txBox="1">
            <a:spLocks noGrp="1"/>
          </p:cNvSpPr>
          <p:nvPr>
            <p:ph type="title"/>
          </p:nvPr>
        </p:nvSpPr>
        <p:spPr>
          <a:xfrm>
            <a:off x="422582" y="38515"/>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Benchmarking</a:t>
            </a:r>
            <a:endParaRPr/>
          </a:p>
        </p:txBody>
      </p:sp>
      <p:sp>
        <p:nvSpPr>
          <p:cNvPr id="472" name="Google Shape;472;p55"/>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473" name="Google Shape;473;p55"/>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pic>
        <p:nvPicPr>
          <p:cNvPr id="2" name="Picture 2" descr="A screenshot of a cell phone&#10;&#10;Description generated with very high confidence">
            <a:extLst>
              <a:ext uri="{FF2B5EF4-FFF2-40B4-BE49-F238E27FC236}">
                <a16:creationId xmlns:a16="http://schemas.microsoft.com/office/drawing/2014/main" id="{B0E0258A-B7E3-430B-9D6C-511C983008D4}"/>
              </a:ext>
            </a:extLst>
          </p:cNvPr>
          <p:cNvPicPr>
            <a:picLocks noChangeAspect="1"/>
          </p:cNvPicPr>
          <p:nvPr/>
        </p:nvPicPr>
        <p:blipFill>
          <a:blip r:embed="rId3"/>
          <a:stretch>
            <a:fillRect/>
          </a:stretch>
        </p:blipFill>
        <p:spPr>
          <a:xfrm>
            <a:off x="2768256" y="564131"/>
            <a:ext cx="3904498" cy="426837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5"/>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55</a:t>
            </a:fld>
            <a:endParaRPr sz="1250">
              <a:latin typeface="Calibri"/>
              <a:ea typeface="Calibri"/>
              <a:cs typeface="Calibri"/>
              <a:sym typeface="Calibri"/>
            </a:endParaRPr>
          </a:p>
        </p:txBody>
      </p:sp>
      <p:sp>
        <p:nvSpPr>
          <p:cNvPr id="471" name="Google Shape;471;p55"/>
          <p:cNvSpPr txBox="1">
            <a:spLocks noGrp="1"/>
          </p:cNvSpPr>
          <p:nvPr>
            <p:ph type="title"/>
          </p:nvPr>
        </p:nvSpPr>
        <p:spPr>
          <a:xfrm>
            <a:off x="422582" y="38515"/>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Benchmarking</a:t>
            </a:r>
            <a:endParaRPr/>
          </a:p>
        </p:txBody>
      </p:sp>
      <p:sp>
        <p:nvSpPr>
          <p:cNvPr id="472" name="Google Shape;472;p55"/>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473" name="Google Shape;473;p55"/>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5319C2B1-210B-4111-96B4-479580DCB0B0}"/>
              </a:ext>
            </a:extLst>
          </p:cNvPr>
          <p:cNvPicPr>
            <a:picLocks noChangeAspect="1"/>
          </p:cNvPicPr>
          <p:nvPr/>
        </p:nvPicPr>
        <p:blipFill>
          <a:blip r:embed="rId3"/>
          <a:stretch>
            <a:fillRect/>
          </a:stretch>
        </p:blipFill>
        <p:spPr>
          <a:xfrm>
            <a:off x="2778813" y="570700"/>
            <a:ext cx="3890656" cy="4269429"/>
          </a:xfrm>
          <a:prstGeom prst="rect">
            <a:avLst/>
          </a:prstGeom>
        </p:spPr>
      </p:pic>
    </p:spTree>
    <p:extLst>
      <p:ext uri="{BB962C8B-B14F-4D97-AF65-F5344CB8AC3E}">
        <p14:creationId xmlns:p14="http://schemas.microsoft.com/office/powerpoint/2010/main" val="1426544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5"/>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56</a:t>
            </a:fld>
            <a:endParaRPr sz="1250">
              <a:latin typeface="Calibri"/>
              <a:ea typeface="Calibri"/>
              <a:cs typeface="Calibri"/>
              <a:sym typeface="Calibri"/>
            </a:endParaRPr>
          </a:p>
        </p:txBody>
      </p:sp>
      <p:sp>
        <p:nvSpPr>
          <p:cNvPr id="471" name="Google Shape;471;p55"/>
          <p:cNvSpPr txBox="1">
            <a:spLocks noGrp="1"/>
          </p:cNvSpPr>
          <p:nvPr>
            <p:ph type="title"/>
          </p:nvPr>
        </p:nvSpPr>
        <p:spPr>
          <a:xfrm>
            <a:off x="422582" y="38515"/>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Benchmarking</a:t>
            </a:r>
            <a:endParaRPr/>
          </a:p>
        </p:txBody>
      </p:sp>
      <p:sp>
        <p:nvSpPr>
          <p:cNvPr id="472" name="Google Shape;472;p55"/>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473" name="Google Shape;473;p55"/>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pic>
        <p:nvPicPr>
          <p:cNvPr id="2" name="Picture 2" descr="A screenshot of a cell phone&#10;&#10;Description generated with very high confidence">
            <a:extLst>
              <a:ext uri="{FF2B5EF4-FFF2-40B4-BE49-F238E27FC236}">
                <a16:creationId xmlns:a16="http://schemas.microsoft.com/office/drawing/2014/main" id="{A987C666-9E16-439C-A14B-122BD1515FD7}"/>
              </a:ext>
            </a:extLst>
          </p:cNvPr>
          <p:cNvPicPr>
            <a:picLocks noChangeAspect="1"/>
          </p:cNvPicPr>
          <p:nvPr/>
        </p:nvPicPr>
        <p:blipFill>
          <a:blip r:embed="rId3"/>
          <a:stretch>
            <a:fillRect/>
          </a:stretch>
        </p:blipFill>
        <p:spPr>
          <a:xfrm>
            <a:off x="2269408" y="692928"/>
            <a:ext cx="4595966" cy="4015740"/>
          </a:xfrm>
          <a:prstGeom prst="rect">
            <a:avLst/>
          </a:prstGeom>
        </p:spPr>
      </p:pic>
    </p:spTree>
    <p:extLst>
      <p:ext uri="{BB962C8B-B14F-4D97-AF65-F5344CB8AC3E}">
        <p14:creationId xmlns:p14="http://schemas.microsoft.com/office/powerpoint/2010/main" val="24357358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5"/>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57</a:t>
            </a:fld>
            <a:endParaRPr sz="1250">
              <a:latin typeface="Calibri"/>
              <a:ea typeface="Calibri"/>
              <a:cs typeface="Calibri"/>
              <a:sym typeface="Calibri"/>
            </a:endParaRPr>
          </a:p>
        </p:txBody>
      </p:sp>
      <p:sp>
        <p:nvSpPr>
          <p:cNvPr id="471" name="Google Shape;471;p55"/>
          <p:cNvSpPr txBox="1">
            <a:spLocks noGrp="1"/>
          </p:cNvSpPr>
          <p:nvPr>
            <p:ph type="title"/>
          </p:nvPr>
        </p:nvSpPr>
        <p:spPr>
          <a:xfrm>
            <a:off x="422582" y="38515"/>
            <a:ext cx="8535600" cy="3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2C6C"/>
              </a:buClr>
              <a:buSzPts val="2400"/>
              <a:buFont typeface="Arial"/>
              <a:buNone/>
            </a:pPr>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MANO Benchmarking</a:t>
            </a:r>
            <a:endParaRPr/>
          </a:p>
        </p:txBody>
      </p:sp>
      <p:sp>
        <p:nvSpPr>
          <p:cNvPr id="472" name="Google Shape;472;p55"/>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473" name="Google Shape;473;p55"/>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2224FC32-C81C-4057-B00A-D270AB1AFF6C}"/>
              </a:ext>
            </a:extLst>
          </p:cNvPr>
          <p:cNvPicPr>
            <a:picLocks noChangeAspect="1"/>
          </p:cNvPicPr>
          <p:nvPr/>
        </p:nvPicPr>
        <p:blipFill>
          <a:blip r:embed="rId3"/>
          <a:stretch>
            <a:fillRect/>
          </a:stretch>
        </p:blipFill>
        <p:spPr>
          <a:xfrm>
            <a:off x="2204884" y="692928"/>
            <a:ext cx="4651272" cy="4052611"/>
          </a:xfrm>
          <a:prstGeom prst="rect">
            <a:avLst/>
          </a:prstGeom>
        </p:spPr>
      </p:pic>
    </p:spTree>
    <p:extLst>
      <p:ext uri="{BB962C8B-B14F-4D97-AF65-F5344CB8AC3E}">
        <p14:creationId xmlns:p14="http://schemas.microsoft.com/office/powerpoint/2010/main" val="42436169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9"/>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58</a:t>
            </a:fld>
            <a:endParaRPr sz="1250">
              <a:latin typeface="Calibri"/>
              <a:ea typeface="Calibri"/>
              <a:cs typeface="Calibri"/>
              <a:sym typeface="Calibri"/>
            </a:endParaRPr>
          </a:p>
        </p:txBody>
      </p:sp>
      <p:sp>
        <p:nvSpPr>
          <p:cNvPr id="314" name="Google Shape;314;p39"/>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315" name="Google Shape;315;p39"/>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
        <p:nvSpPr>
          <p:cNvPr id="8" name="Google Shape;251;p33">
            <a:extLst>
              <a:ext uri="{FF2B5EF4-FFF2-40B4-BE49-F238E27FC236}">
                <a16:creationId xmlns:a16="http://schemas.microsoft.com/office/drawing/2014/main" id="{D769EB70-FD86-4304-9A37-31F804B43AB2}"/>
              </a:ext>
            </a:extLst>
          </p:cNvPr>
          <p:cNvSpPr txBox="1">
            <a:spLocks noGrp="1"/>
          </p:cNvSpPr>
          <p:nvPr>
            <p:ph type="body" idx="1"/>
          </p:nvPr>
        </p:nvSpPr>
        <p:spPr>
          <a:xfrm>
            <a:off x="395536" y="627996"/>
            <a:ext cx="8535600" cy="415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000"/>
              <a:buNone/>
            </a:pPr>
            <a:r>
              <a:rPr lang="en-US" b="1">
                <a:solidFill>
                  <a:srgbClr val="0D2C6C"/>
                </a:solidFill>
                <a:latin typeface="+mn-lt"/>
                <a:cs typeface="Arial"/>
                <a:sym typeface="Arial"/>
              </a:rPr>
              <a:t>Blockers</a:t>
            </a:r>
            <a:endParaRPr lang="en-US">
              <a:latin typeface="+mn-lt"/>
            </a:endParaRPr>
          </a:p>
          <a:p>
            <a:pPr marL="342900" lvl="0" indent="-215900" algn="l" rtl="0">
              <a:spcBef>
                <a:spcPts val="400"/>
              </a:spcBef>
              <a:spcAft>
                <a:spcPts val="0"/>
              </a:spcAft>
              <a:buClr>
                <a:srgbClr val="364694"/>
              </a:buClr>
              <a:buSzPts val="2000"/>
              <a:buFont typeface="Noto Sans Symbols"/>
              <a:buNone/>
            </a:pPr>
            <a:endParaRPr lang="en-US" b="1">
              <a:solidFill>
                <a:srgbClr val="0D2C6C"/>
              </a:solidFill>
              <a:latin typeface="+mn-lt"/>
              <a:ea typeface="Arial"/>
              <a:cs typeface="Arial"/>
              <a:sym typeface="Arial"/>
            </a:endParaRPr>
          </a:p>
          <a:p>
            <a:pPr marL="469900" indent="-342900"/>
            <a:r>
              <a:rPr lang="en-US">
                <a:solidFill>
                  <a:schemeClr val="bg2"/>
                </a:solidFill>
                <a:latin typeface="+mn-lt"/>
              </a:rPr>
              <a:t>VIM Infrastructure</a:t>
            </a:r>
          </a:p>
          <a:p>
            <a:pPr marL="927100" lvl="1"/>
            <a:r>
              <a:rPr lang="en-US">
                <a:solidFill>
                  <a:schemeClr val="bg2"/>
                </a:solidFill>
                <a:latin typeface="+mn-lt"/>
              </a:rPr>
              <a:t>16 cores --&gt; ~180 virtual instances </a:t>
            </a:r>
          </a:p>
          <a:p>
            <a:pPr marL="469900" indent="-342900"/>
            <a:r>
              <a:rPr lang="en-US">
                <a:solidFill>
                  <a:schemeClr val="bg2"/>
                </a:solidFill>
                <a:latin typeface="+mn-lt"/>
              </a:rPr>
              <a:t>VM and Container support</a:t>
            </a:r>
          </a:p>
          <a:p>
            <a:pPr marL="927100" lvl="1"/>
            <a:r>
              <a:rPr lang="en-US" err="1">
                <a:solidFill>
                  <a:schemeClr val="bg2"/>
                </a:solidFill>
                <a:latin typeface="+mn-lt"/>
              </a:rPr>
              <a:t>Pishahang</a:t>
            </a:r>
            <a:r>
              <a:rPr lang="en-US">
                <a:solidFill>
                  <a:schemeClr val="bg2"/>
                </a:solidFill>
                <a:latin typeface="+mn-lt"/>
              </a:rPr>
              <a:t> not stable for VM experiments (</a:t>
            </a:r>
            <a:r>
              <a:rPr lang="en-US" err="1">
                <a:solidFill>
                  <a:schemeClr val="bg2"/>
                </a:solidFill>
                <a:latin typeface="+mn-lt"/>
              </a:rPr>
              <a:t>openstack</a:t>
            </a:r>
            <a:r>
              <a:rPr lang="en-US">
                <a:solidFill>
                  <a:schemeClr val="bg2"/>
                </a:solidFill>
                <a:latin typeface="+mn-lt"/>
              </a:rPr>
              <a:t>)</a:t>
            </a:r>
          </a:p>
          <a:p>
            <a:pPr marL="927100" lvl="1"/>
            <a:r>
              <a:rPr lang="en-US">
                <a:solidFill>
                  <a:schemeClr val="bg2"/>
                </a:solidFill>
                <a:latin typeface="+mn-lt"/>
              </a:rPr>
              <a:t>OSM doesn't support containers (</a:t>
            </a:r>
            <a:r>
              <a:rPr lang="en-US" err="1">
                <a:solidFill>
                  <a:schemeClr val="bg2"/>
                </a:solidFill>
                <a:latin typeface="+mn-lt"/>
              </a:rPr>
              <a:t>kubernetes</a:t>
            </a:r>
            <a:r>
              <a:rPr lang="en-US">
                <a:solidFill>
                  <a:schemeClr val="bg2"/>
                </a:solidFill>
                <a:latin typeface="+mn-lt"/>
              </a:rPr>
              <a:t>)</a:t>
            </a:r>
          </a:p>
          <a:p>
            <a:pPr marL="469900" indent="-215900"/>
            <a:endParaRPr lang="en-US">
              <a:solidFill>
                <a:schemeClr val="bg2"/>
              </a:solidFill>
              <a:latin typeface="+mn-lt"/>
            </a:endParaRPr>
          </a:p>
          <a:p>
            <a:pPr marL="927100" lvl="1"/>
            <a:endParaRPr lang="en-US">
              <a:solidFill>
                <a:schemeClr val="bg2"/>
              </a:solidFill>
              <a:latin typeface="+mn-lt"/>
            </a:endParaRPr>
          </a:p>
          <a:p>
            <a:pPr marL="927100" lvl="1"/>
            <a:endParaRPr lang="en-US">
              <a:solidFill>
                <a:schemeClr val="bg2"/>
              </a:solidFill>
              <a:latin typeface="+mn-lt"/>
            </a:endParaRPr>
          </a:p>
        </p:txBody>
      </p:sp>
      <p:sp>
        <p:nvSpPr>
          <p:cNvPr id="4" name="Title 3">
            <a:extLst>
              <a:ext uri="{FF2B5EF4-FFF2-40B4-BE49-F238E27FC236}">
                <a16:creationId xmlns:a16="http://schemas.microsoft.com/office/drawing/2014/main" id="{967BA161-C5F2-4CC6-9A6A-F592B1AEE998}"/>
              </a:ext>
            </a:extLst>
          </p:cNvPr>
          <p:cNvSpPr>
            <a:spLocks noGrp="1"/>
          </p:cNvSpPr>
          <p:nvPr>
            <p:ph type="title"/>
          </p:nvPr>
        </p:nvSpPr>
        <p:spPr>
          <a:xfrm>
            <a:off x="395536" y="66683"/>
            <a:ext cx="8535600" cy="378000"/>
          </a:xfrm>
        </p:spPr>
        <p:txBody>
          <a:bodyPr/>
          <a:lstStyle/>
          <a:p>
            <a:r>
              <a:rPr lang="en-US" err="1">
                <a:solidFill>
                  <a:srgbClr val="0D2C6C"/>
                </a:solidFill>
                <a:latin typeface="Arial"/>
                <a:cs typeface="Arial"/>
              </a:rPr>
              <a:t>SCrAMbLE</a:t>
            </a:r>
            <a:r>
              <a:rPr lang="en-US">
                <a:solidFill>
                  <a:srgbClr val="0D2C6C"/>
                </a:solidFill>
                <a:latin typeface="Arial"/>
                <a:cs typeface="Arial"/>
              </a:rPr>
              <a:t> – MANO Benchmarking Suite</a:t>
            </a:r>
            <a:endParaRPr lang="en-US" b="0"/>
          </a:p>
          <a:p>
            <a:endParaRPr lang="en-US"/>
          </a:p>
        </p:txBody>
      </p:sp>
    </p:spTree>
    <p:extLst>
      <p:ext uri="{BB962C8B-B14F-4D97-AF65-F5344CB8AC3E}">
        <p14:creationId xmlns:p14="http://schemas.microsoft.com/office/powerpoint/2010/main" val="29513870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95;p18">
            <a:extLst>
              <a:ext uri="{FF2B5EF4-FFF2-40B4-BE49-F238E27FC236}">
                <a16:creationId xmlns:a16="http://schemas.microsoft.com/office/drawing/2014/main" id="{A55D6249-6120-49D4-B18E-FCF367CDCEEE}"/>
              </a:ext>
            </a:extLst>
          </p:cNvPr>
          <p:cNvSpPr txBox="1">
            <a:spLocks noGrp="1"/>
          </p:cNvSpPr>
          <p:nvPr>
            <p:ph type="title"/>
          </p:nvPr>
        </p:nvSpPr>
        <p:spPr>
          <a:xfrm>
            <a:off x="5005666" y="2314077"/>
            <a:ext cx="4634907" cy="512322"/>
          </a:xfrm>
          <a:prstGeom prst="rect">
            <a:avLst/>
          </a:prstGeom>
          <a:noFill/>
          <a:ln>
            <a:noFill/>
          </a:ln>
        </p:spPr>
        <p:txBody>
          <a:bodyPr spcFirstLastPara="1" wrap="square" lIns="91425" tIns="45700" rIns="91425" bIns="45700" anchor="ctr" anchorCtr="0">
            <a:noAutofit/>
          </a:bodyPr>
          <a:lstStyle/>
          <a:p>
            <a:pPr>
              <a:buSzPts val="5400"/>
            </a:pPr>
            <a:r>
              <a:rPr lang="en" sz="4000">
                <a:solidFill>
                  <a:srgbClr val="0D2C6C"/>
                </a:solidFill>
              </a:rPr>
              <a:t>Conclusion</a:t>
            </a:r>
            <a:endParaRPr lang="en-US"/>
          </a:p>
        </p:txBody>
      </p:sp>
    </p:spTree>
    <p:extLst>
      <p:ext uri="{BB962C8B-B14F-4D97-AF65-F5344CB8AC3E}">
        <p14:creationId xmlns:p14="http://schemas.microsoft.com/office/powerpoint/2010/main" val="40913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5443CCF7-71D1-264A-8316-D06440A2713A}"/>
              </a:ext>
            </a:extLst>
          </p:cNvPr>
          <p:cNvPicPr>
            <a:picLocks noChangeAspect="1"/>
          </p:cNvPicPr>
          <p:nvPr/>
        </p:nvPicPr>
        <p:blipFill>
          <a:blip r:embed="rId3"/>
          <a:srcRect/>
          <a:stretch/>
        </p:blipFill>
        <p:spPr>
          <a:xfrm>
            <a:off x="1002254" y="855011"/>
            <a:ext cx="888676" cy="398053"/>
          </a:xfrm>
          <a:prstGeom prst="rect">
            <a:avLst/>
          </a:prstGeom>
        </p:spPr>
      </p:pic>
      <p:pic>
        <p:nvPicPr>
          <p:cNvPr id="18" name="Picture 17">
            <a:extLst>
              <a:ext uri="{FF2B5EF4-FFF2-40B4-BE49-F238E27FC236}">
                <a16:creationId xmlns:a16="http://schemas.microsoft.com/office/drawing/2014/main" id="{FCE7A3A1-1163-7948-9899-288343F15F3A}"/>
              </a:ext>
            </a:extLst>
          </p:cNvPr>
          <p:cNvPicPr>
            <a:picLocks noChangeAspect="1"/>
          </p:cNvPicPr>
          <p:nvPr/>
        </p:nvPicPr>
        <p:blipFill>
          <a:blip r:embed="rId4"/>
          <a:srcRect/>
          <a:stretch/>
        </p:blipFill>
        <p:spPr>
          <a:xfrm>
            <a:off x="5846541" y="814964"/>
            <a:ext cx="1109100" cy="491173"/>
          </a:xfrm>
          <a:prstGeom prst="rect">
            <a:avLst/>
          </a:prstGeom>
        </p:spPr>
      </p:pic>
      <p:sp>
        <p:nvSpPr>
          <p:cNvPr id="3" name="Snip Single Corner of Rectangle 2">
            <a:extLst>
              <a:ext uri="{FF2B5EF4-FFF2-40B4-BE49-F238E27FC236}">
                <a16:creationId xmlns:a16="http://schemas.microsoft.com/office/drawing/2014/main" id="{8D7D3291-76D1-B748-9B69-29A50D93AAFF}"/>
              </a:ext>
            </a:extLst>
          </p:cNvPr>
          <p:cNvSpPr/>
          <p:nvPr/>
        </p:nvSpPr>
        <p:spPr>
          <a:xfrm>
            <a:off x="1092200" y="1253065"/>
            <a:ext cx="2082800" cy="2861733"/>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Snip Single Corner of Rectangle 3">
            <a:extLst>
              <a:ext uri="{FF2B5EF4-FFF2-40B4-BE49-F238E27FC236}">
                <a16:creationId xmlns:a16="http://schemas.microsoft.com/office/drawing/2014/main" id="{A4E6504E-DBDD-7844-98F4-BE8313BC848C}"/>
              </a:ext>
            </a:extLst>
          </p:cNvPr>
          <p:cNvSpPr/>
          <p:nvPr/>
        </p:nvSpPr>
        <p:spPr>
          <a:xfrm>
            <a:off x="6138333" y="1253066"/>
            <a:ext cx="2082800" cy="2861733"/>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B7B1706F-1057-7249-AD0D-EB60072075CC}"/>
              </a:ext>
            </a:extLst>
          </p:cNvPr>
          <p:cNvSpPr/>
          <p:nvPr/>
        </p:nvSpPr>
        <p:spPr>
          <a:xfrm>
            <a:off x="3746500" y="2072216"/>
            <a:ext cx="1820333" cy="18055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B0797C7-ACC7-B842-A0DA-AB231B6A03CE}"/>
              </a:ext>
            </a:extLst>
          </p:cNvPr>
          <p:cNvSpPr/>
          <p:nvPr/>
        </p:nvSpPr>
        <p:spPr>
          <a:xfrm>
            <a:off x="1053569" y="1322019"/>
            <a:ext cx="2193927" cy="2854628"/>
          </a:xfrm>
          <a:prstGeom prst="rect">
            <a:avLst/>
          </a:prstGeom>
        </p:spPr>
        <p:txBody>
          <a:bodyPr wrap="square" anchor="t">
            <a:spAutoFit/>
          </a:bodyPr>
          <a:lstStyle/>
          <a:p>
            <a:r>
              <a:rPr lang="en-IN" sz="850" err="1">
                <a:solidFill>
                  <a:schemeClr val="bg2"/>
                </a:solidFill>
                <a:latin typeface="Monaco"/>
              </a:rPr>
              <a:t>descriptor_version</a:t>
            </a:r>
            <a:r>
              <a:rPr lang="en-IN" sz="850">
                <a:solidFill>
                  <a:schemeClr val="bg2"/>
                </a:solidFill>
                <a:latin typeface="Monaco"/>
              </a:rPr>
              <a:t>: v1</a:t>
            </a:r>
          </a:p>
          <a:p>
            <a:r>
              <a:rPr lang="en-IN" sz="850">
                <a:solidFill>
                  <a:schemeClr val="bg2"/>
                </a:solidFill>
                <a:latin typeface="Monaco"/>
              </a:rPr>
              <a:t>vendor: </a:t>
            </a:r>
            <a:r>
              <a:rPr lang="en-IN" sz="850" err="1">
                <a:solidFill>
                  <a:schemeClr val="bg2"/>
                </a:solidFill>
                <a:latin typeface="Monaco"/>
              </a:rPr>
              <a:t>pg</a:t>
            </a:r>
            <a:r>
              <a:rPr lang="en-IN" sz="850">
                <a:solidFill>
                  <a:schemeClr val="bg2"/>
                </a:solidFill>
                <a:latin typeface="Monaco"/>
              </a:rPr>
              <a:t>-scramble</a:t>
            </a:r>
          </a:p>
          <a:p>
            <a:r>
              <a:rPr lang="en-IN" sz="850">
                <a:solidFill>
                  <a:schemeClr val="bg2"/>
                </a:solidFill>
                <a:latin typeface="Monaco"/>
              </a:rPr>
              <a:t>name: </a:t>
            </a:r>
            <a:r>
              <a:rPr lang="en-IN" sz="850" err="1">
                <a:solidFill>
                  <a:schemeClr val="bg2"/>
                </a:solidFill>
                <a:latin typeface="Monaco"/>
              </a:rPr>
              <a:t>loadbalancer-vnf</a:t>
            </a:r>
            <a:endParaRPr lang="en-IN" sz="850">
              <a:solidFill>
                <a:schemeClr val="bg2"/>
              </a:solidFill>
              <a:latin typeface="Monaco"/>
            </a:endParaRPr>
          </a:p>
          <a:p>
            <a:r>
              <a:rPr lang="en-IN" sz="850">
                <a:solidFill>
                  <a:schemeClr val="bg2"/>
                </a:solidFill>
                <a:latin typeface="Monaco"/>
              </a:rPr>
              <a:t>version: '0.1'</a:t>
            </a:r>
          </a:p>
          <a:p>
            <a:r>
              <a:rPr lang="en-IN" sz="850">
                <a:solidFill>
                  <a:schemeClr val="bg2"/>
                </a:solidFill>
                <a:latin typeface="Monaco"/>
              </a:rPr>
              <a:t>author: </a:t>
            </a:r>
            <a:r>
              <a:rPr lang="en-IN" sz="850" err="1">
                <a:solidFill>
                  <a:schemeClr val="bg2"/>
                </a:solidFill>
                <a:latin typeface="Monaco"/>
              </a:rPr>
              <a:t>pg</a:t>
            </a:r>
            <a:r>
              <a:rPr lang="en-IN" sz="850">
                <a:solidFill>
                  <a:schemeClr val="bg2"/>
                </a:solidFill>
                <a:latin typeface="Monaco"/>
              </a:rPr>
              <a:t>-scramble</a:t>
            </a:r>
          </a:p>
          <a:p>
            <a:br>
              <a:rPr lang="en-IN" sz="850">
                <a:latin typeface="Monaco" pitchFamily="2" charset="77"/>
              </a:rPr>
            </a:br>
            <a:r>
              <a:rPr lang="en-IN" sz="850" err="1">
                <a:solidFill>
                  <a:schemeClr val="bg2"/>
                </a:solidFill>
                <a:latin typeface="Monaco"/>
              </a:rPr>
              <a:t>virtual_deployment_units</a:t>
            </a:r>
            <a:r>
              <a:rPr lang="en-IN" sz="850">
                <a:solidFill>
                  <a:schemeClr val="bg2"/>
                </a:solidFill>
                <a:latin typeface="Monaco"/>
              </a:rPr>
              <a:t>:</a:t>
            </a:r>
          </a:p>
          <a:p>
            <a:r>
              <a:rPr lang="en-IN" sz="850">
                <a:solidFill>
                  <a:schemeClr val="bg2"/>
                </a:solidFill>
                <a:latin typeface="Monaco"/>
              </a:rPr>
              <a:t>- id: vdu01</a:t>
            </a:r>
          </a:p>
          <a:p>
            <a:r>
              <a:rPr lang="en-IN" sz="850">
                <a:solidFill>
                  <a:schemeClr val="bg2"/>
                </a:solidFill>
                <a:latin typeface="Monaco"/>
              </a:rPr>
              <a:t>  </a:t>
            </a:r>
            <a:r>
              <a:rPr lang="en-IN" sz="850" err="1">
                <a:solidFill>
                  <a:schemeClr val="bg2"/>
                </a:solidFill>
                <a:latin typeface="Monaco"/>
              </a:rPr>
              <a:t>vm_image</a:t>
            </a:r>
            <a:r>
              <a:rPr lang="en-IN" sz="850">
                <a:solidFill>
                  <a:schemeClr val="bg2"/>
                </a:solidFill>
                <a:latin typeface="Monaco"/>
              </a:rPr>
              <a:t>: </a:t>
            </a:r>
            <a:r>
              <a:rPr lang="en-IN" sz="850" err="1">
                <a:solidFill>
                  <a:schemeClr val="bg2"/>
                </a:solidFill>
                <a:latin typeface="Monaco"/>
              </a:rPr>
              <a:t>loadbalancer</a:t>
            </a:r>
            <a:r>
              <a:rPr lang="en-IN" sz="850">
                <a:solidFill>
                  <a:schemeClr val="bg2"/>
                </a:solidFill>
                <a:latin typeface="Monaco"/>
              </a:rPr>
              <a:t>-image</a:t>
            </a:r>
          </a:p>
          <a:p>
            <a:r>
              <a:rPr lang="en-IN" sz="850">
                <a:solidFill>
                  <a:schemeClr val="bg2"/>
                </a:solidFill>
                <a:latin typeface="Monaco"/>
              </a:rPr>
              <a:t>  </a:t>
            </a:r>
            <a:r>
              <a:rPr lang="en-IN" sz="850" err="1">
                <a:solidFill>
                  <a:schemeClr val="bg2"/>
                </a:solidFill>
                <a:latin typeface="Monaco"/>
              </a:rPr>
              <a:t>vm_image_format</a:t>
            </a:r>
            <a:r>
              <a:rPr lang="en-IN" sz="850">
                <a:solidFill>
                  <a:schemeClr val="bg2"/>
                </a:solidFill>
                <a:latin typeface="Monaco"/>
              </a:rPr>
              <a:t>: qcow2</a:t>
            </a:r>
          </a:p>
          <a:p>
            <a:r>
              <a:rPr lang="en-IN" sz="850" b="1">
                <a:solidFill>
                  <a:schemeClr val="tx1"/>
                </a:solidFill>
                <a:latin typeface="Monaco"/>
              </a:rPr>
              <a:t>  </a:t>
            </a:r>
            <a:r>
              <a:rPr lang="en-IN" sz="850" b="1" err="1">
                <a:solidFill>
                  <a:schemeClr val="tx1"/>
                </a:solidFill>
                <a:latin typeface="Monaco"/>
              </a:rPr>
              <a:t>resource_requirements</a:t>
            </a:r>
            <a:r>
              <a:rPr lang="en-IN" sz="850" b="1">
                <a:solidFill>
                  <a:schemeClr val="tx1"/>
                </a:solidFill>
                <a:latin typeface="Monaco"/>
              </a:rPr>
              <a:t>:</a:t>
            </a:r>
          </a:p>
          <a:p>
            <a:r>
              <a:rPr lang="en-IN" sz="850" b="1">
                <a:solidFill>
                  <a:schemeClr val="bg2"/>
                </a:solidFill>
                <a:latin typeface="Monaco"/>
              </a:rPr>
              <a:t> </a:t>
            </a:r>
            <a:r>
              <a:rPr lang="en-IN" sz="850" b="1">
                <a:solidFill>
                  <a:schemeClr val="tx1"/>
                </a:solidFill>
                <a:latin typeface="Monaco"/>
              </a:rPr>
              <a:t>   </a:t>
            </a:r>
            <a:r>
              <a:rPr lang="en-IN" sz="850" b="1" err="1">
                <a:solidFill>
                  <a:schemeClr val="tx1"/>
                </a:solidFill>
                <a:latin typeface="Monaco"/>
              </a:rPr>
              <a:t>cpu</a:t>
            </a:r>
            <a:r>
              <a:rPr lang="en-IN" sz="850" b="1">
                <a:solidFill>
                  <a:schemeClr val="tx1"/>
                </a:solidFill>
                <a:latin typeface="Monaco"/>
              </a:rPr>
              <a:t>:</a:t>
            </a:r>
          </a:p>
          <a:p>
            <a:r>
              <a:rPr lang="en-IN" sz="850" b="1">
                <a:solidFill>
                  <a:schemeClr val="tx1"/>
                </a:solidFill>
                <a:latin typeface="Monaco"/>
              </a:rPr>
              <a:t>      </a:t>
            </a:r>
            <a:r>
              <a:rPr lang="en-IN" sz="850" b="1" err="1">
                <a:solidFill>
                  <a:schemeClr val="tx1"/>
                </a:solidFill>
                <a:latin typeface="Monaco"/>
              </a:rPr>
              <a:t>vcpus</a:t>
            </a:r>
            <a:r>
              <a:rPr lang="en-IN" sz="850" b="1">
                <a:solidFill>
                  <a:schemeClr val="tx1"/>
                </a:solidFill>
                <a:latin typeface="Monaco"/>
              </a:rPr>
              <a:t>: 1</a:t>
            </a:r>
          </a:p>
          <a:p>
            <a:r>
              <a:rPr lang="en-IN" sz="850" b="1">
                <a:solidFill>
                  <a:schemeClr val="tx1"/>
                </a:solidFill>
                <a:latin typeface="Monaco"/>
              </a:rPr>
              <a:t>    memory:</a:t>
            </a:r>
          </a:p>
          <a:p>
            <a:r>
              <a:rPr lang="en-IN" sz="850" b="1">
                <a:solidFill>
                  <a:schemeClr val="tx1"/>
                </a:solidFill>
                <a:latin typeface="Monaco"/>
              </a:rPr>
              <a:t>      size: 1024</a:t>
            </a:r>
          </a:p>
          <a:p>
            <a:r>
              <a:rPr lang="en-IN" sz="850" b="1">
                <a:solidFill>
                  <a:schemeClr val="tx1"/>
                </a:solidFill>
                <a:latin typeface="Monaco"/>
              </a:rPr>
              <a:t>      </a:t>
            </a:r>
            <a:r>
              <a:rPr lang="en-IN" sz="850" b="1" err="1">
                <a:solidFill>
                  <a:schemeClr val="tx1"/>
                </a:solidFill>
                <a:latin typeface="Monaco"/>
              </a:rPr>
              <a:t>size_unit</a:t>
            </a:r>
            <a:r>
              <a:rPr lang="en-IN" sz="850" b="1">
                <a:solidFill>
                  <a:schemeClr val="tx1"/>
                </a:solidFill>
                <a:latin typeface="Monaco"/>
              </a:rPr>
              <a:t>: MB</a:t>
            </a:r>
          </a:p>
          <a:p>
            <a:r>
              <a:rPr lang="en-IN" sz="850" b="1">
                <a:solidFill>
                  <a:schemeClr val="tx1"/>
                </a:solidFill>
                <a:latin typeface="Monaco"/>
              </a:rPr>
              <a:t>    storage:</a:t>
            </a:r>
          </a:p>
          <a:p>
            <a:r>
              <a:rPr lang="en-IN" sz="850" b="1">
                <a:solidFill>
                  <a:schemeClr val="tx1"/>
                </a:solidFill>
                <a:latin typeface="Monaco"/>
              </a:rPr>
              <a:t>      size: 5</a:t>
            </a:r>
          </a:p>
          <a:p>
            <a:r>
              <a:rPr lang="en-IN" sz="850" b="1">
                <a:solidFill>
                  <a:schemeClr val="tx1"/>
                </a:solidFill>
                <a:latin typeface="Monaco"/>
              </a:rPr>
              <a:t>      </a:t>
            </a:r>
            <a:r>
              <a:rPr lang="en-IN" sz="850" b="1" err="1">
                <a:solidFill>
                  <a:schemeClr val="tx1"/>
                </a:solidFill>
                <a:latin typeface="Monaco"/>
              </a:rPr>
              <a:t>size_unit</a:t>
            </a:r>
            <a:r>
              <a:rPr lang="en-IN" sz="850" b="1">
                <a:solidFill>
                  <a:schemeClr val="tx1"/>
                </a:solidFill>
                <a:latin typeface="Monaco"/>
              </a:rPr>
              <a:t>: GB</a:t>
            </a:r>
          </a:p>
          <a:p>
            <a:pPr algn="ctr"/>
            <a:r>
              <a:rPr lang="en-IN" sz="900"/>
              <a:t>:</a:t>
            </a:r>
          </a:p>
          <a:p>
            <a:pPr algn="ctr"/>
            <a:r>
              <a:rPr lang="en-IN" sz="900"/>
              <a:t>:</a:t>
            </a:r>
          </a:p>
        </p:txBody>
      </p:sp>
      <p:sp>
        <p:nvSpPr>
          <p:cNvPr id="10" name="Rectangle 9">
            <a:extLst>
              <a:ext uri="{FF2B5EF4-FFF2-40B4-BE49-F238E27FC236}">
                <a16:creationId xmlns:a16="http://schemas.microsoft.com/office/drawing/2014/main" id="{7D762757-D34F-B246-AF6D-FDAFD1F715E4}"/>
              </a:ext>
            </a:extLst>
          </p:cNvPr>
          <p:cNvSpPr/>
          <p:nvPr/>
        </p:nvSpPr>
        <p:spPr>
          <a:xfrm>
            <a:off x="6065836" y="1217704"/>
            <a:ext cx="2227789" cy="2970044"/>
          </a:xfrm>
          <a:prstGeom prst="rect">
            <a:avLst/>
          </a:prstGeom>
        </p:spPr>
        <p:txBody>
          <a:bodyPr wrap="square" anchor="t">
            <a:spAutoFit/>
          </a:bodyPr>
          <a:lstStyle/>
          <a:p>
            <a:r>
              <a:rPr lang="en-IN" sz="850" err="1">
                <a:solidFill>
                  <a:schemeClr val="bg2"/>
                </a:solidFill>
                <a:latin typeface="Monaco"/>
              </a:rPr>
              <a:t>vnfd-catalog</a:t>
            </a:r>
            <a:r>
              <a:rPr lang="en-IN" sz="850">
                <a:solidFill>
                  <a:schemeClr val="bg2"/>
                </a:solidFill>
                <a:latin typeface="Monaco"/>
              </a:rPr>
              <a:t>:</a:t>
            </a:r>
          </a:p>
          <a:p>
            <a:r>
              <a:rPr lang="en-IN" sz="850">
                <a:solidFill>
                  <a:schemeClr val="bg2"/>
                </a:solidFill>
                <a:latin typeface="Monaco"/>
              </a:rPr>
              <a:t>  schema-version: v1</a:t>
            </a:r>
          </a:p>
          <a:p>
            <a:r>
              <a:rPr lang="en-IN" sz="850">
                <a:solidFill>
                  <a:schemeClr val="bg2"/>
                </a:solidFill>
                <a:latin typeface="Monaco"/>
              </a:rPr>
              <a:t>  </a:t>
            </a:r>
            <a:r>
              <a:rPr lang="en-IN" sz="850" err="1">
                <a:solidFill>
                  <a:schemeClr val="bg2"/>
                </a:solidFill>
                <a:latin typeface="Monaco"/>
              </a:rPr>
              <a:t>vnfd</a:t>
            </a:r>
            <a:r>
              <a:rPr lang="en-IN" sz="850">
                <a:solidFill>
                  <a:schemeClr val="bg2"/>
                </a:solidFill>
                <a:latin typeface="Monaco"/>
              </a:rPr>
              <a:t>:</a:t>
            </a:r>
          </a:p>
          <a:p>
            <a:r>
              <a:rPr lang="en-IN" sz="850">
                <a:solidFill>
                  <a:schemeClr val="bg2"/>
                </a:solidFill>
                <a:latin typeface="Monaco"/>
              </a:rPr>
              <a:t>    id: </a:t>
            </a:r>
            <a:r>
              <a:rPr lang="en-IN" sz="850" err="1">
                <a:solidFill>
                  <a:schemeClr val="bg2"/>
                </a:solidFill>
                <a:latin typeface="Monaco"/>
              </a:rPr>
              <a:t>loadbalancer-vnf</a:t>
            </a:r>
            <a:endParaRPr lang="en-IN" sz="850">
              <a:solidFill>
                <a:schemeClr val="bg2"/>
              </a:solidFill>
              <a:latin typeface="Monaco"/>
            </a:endParaRPr>
          </a:p>
          <a:p>
            <a:r>
              <a:rPr lang="en-IN" sz="850">
                <a:solidFill>
                  <a:schemeClr val="bg2"/>
                </a:solidFill>
                <a:latin typeface="Monaco"/>
              </a:rPr>
              <a:t>    </a:t>
            </a:r>
            <a:r>
              <a:rPr lang="en-IN" sz="850" err="1">
                <a:solidFill>
                  <a:schemeClr val="bg2"/>
                </a:solidFill>
                <a:latin typeface="Monaco"/>
              </a:rPr>
              <a:t>mgmt</a:t>
            </a:r>
            <a:r>
              <a:rPr lang="en-IN" sz="850">
                <a:solidFill>
                  <a:schemeClr val="bg2"/>
                </a:solidFill>
                <a:latin typeface="Monaco"/>
              </a:rPr>
              <a:t>-interface:</a:t>
            </a:r>
          </a:p>
          <a:p>
            <a:r>
              <a:rPr lang="en-IN" sz="850">
                <a:solidFill>
                  <a:schemeClr val="bg2"/>
                </a:solidFill>
                <a:latin typeface="Monaco"/>
              </a:rPr>
              <a:t>      cp: </a:t>
            </a:r>
            <a:r>
              <a:rPr lang="en-IN" sz="850" err="1">
                <a:solidFill>
                  <a:schemeClr val="bg2"/>
                </a:solidFill>
                <a:latin typeface="Monaco"/>
              </a:rPr>
              <a:t>mgmt</a:t>
            </a:r>
            <a:endParaRPr lang="en-IN" sz="850">
              <a:solidFill>
                <a:schemeClr val="bg2"/>
              </a:solidFill>
              <a:latin typeface="Monaco"/>
            </a:endParaRPr>
          </a:p>
          <a:p>
            <a:r>
              <a:rPr lang="en-IN" sz="850">
                <a:solidFill>
                  <a:schemeClr val="bg2"/>
                </a:solidFill>
                <a:latin typeface="Monaco"/>
              </a:rPr>
              <a:t>    name: </a:t>
            </a:r>
            <a:r>
              <a:rPr lang="en-IN" sz="850" err="1">
                <a:solidFill>
                  <a:schemeClr val="bg2"/>
                </a:solidFill>
                <a:latin typeface="Monaco"/>
              </a:rPr>
              <a:t>loadbalancer-vnf</a:t>
            </a:r>
            <a:endParaRPr lang="en-IN" sz="850">
              <a:solidFill>
                <a:schemeClr val="bg2"/>
              </a:solidFill>
              <a:latin typeface="Monaco"/>
            </a:endParaRPr>
          </a:p>
          <a:p>
            <a:r>
              <a:rPr lang="en-IN" sz="850">
                <a:solidFill>
                  <a:schemeClr val="bg2"/>
                </a:solidFill>
                <a:latin typeface="Monaco"/>
              </a:rPr>
              <a:t>    </a:t>
            </a:r>
            <a:r>
              <a:rPr lang="en-IN" sz="850" err="1">
                <a:solidFill>
                  <a:schemeClr val="bg2"/>
                </a:solidFill>
                <a:latin typeface="Monaco"/>
              </a:rPr>
              <a:t>vdu</a:t>
            </a:r>
            <a:r>
              <a:rPr lang="en-IN" sz="850">
                <a:solidFill>
                  <a:schemeClr val="bg2"/>
                </a:solidFill>
                <a:latin typeface="Monaco"/>
              </a:rPr>
              <a:t>:</a:t>
            </a:r>
          </a:p>
          <a:p>
            <a:r>
              <a:rPr lang="en-IN" sz="850">
                <a:solidFill>
                  <a:schemeClr val="bg2"/>
                </a:solidFill>
                <a:latin typeface="Monaco"/>
              </a:rPr>
              <a:t>    - id: vdu01</a:t>
            </a:r>
          </a:p>
          <a:p>
            <a:r>
              <a:rPr lang="en-IN" sz="850">
                <a:solidFill>
                  <a:schemeClr val="bg2"/>
                </a:solidFill>
                <a:latin typeface="Monaco"/>
              </a:rPr>
              <a:t>      image: </a:t>
            </a:r>
            <a:r>
              <a:rPr lang="en-IN" sz="850" err="1">
                <a:solidFill>
                  <a:schemeClr val="bg2"/>
                </a:solidFill>
                <a:latin typeface="Monaco"/>
              </a:rPr>
              <a:t>loadbalancer</a:t>
            </a:r>
            <a:r>
              <a:rPr lang="en-IN" sz="850">
                <a:solidFill>
                  <a:schemeClr val="bg2"/>
                </a:solidFill>
                <a:latin typeface="Monaco"/>
              </a:rPr>
              <a:t>-image</a:t>
            </a:r>
          </a:p>
          <a:p>
            <a:r>
              <a:rPr lang="en-IN" sz="850" b="1">
                <a:solidFill>
                  <a:schemeClr val="tx1"/>
                </a:solidFill>
                <a:latin typeface="Monaco"/>
              </a:rPr>
              <a:t>      </a:t>
            </a:r>
            <a:r>
              <a:rPr lang="en-IN" sz="850" b="1" err="1">
                <a:solidFill>
                  <a:schemeClr val="tx1"/>
                </a:solidFill>
                <a:latin typeface="Monaco"/>
              </a:rPr>
              <a:t>vm-flavor</a:t>
            </a:r>
            <a:r>
              <a:rPr lang="en-IN" sz="850" b="1">
                <a:solidFill>
                  <a:schemeClr val="tx1"/>
                </a:solidFill>
                <a:latin typeface="Monaco"/>
              </a:rPr>
              <a:t>:</a:t>
            </a:r>
          </a:p>
          <a:p>
            <a:r>
              <a:rPr lang="en-IN" sz="850" b="1">
                <a:solidFill>
                  <a:schemeClr val="tx1"/>
                </a:solidFill>
                <a:latin typeface="Monaco"/>
              </a:rPr>
              <a:t>        memory-mb: 1024        </a:t>
            </a:r>
          </a:p>
          <a:p>
            <a:r>
              <a:rPr lang="en-IN" sz="850" b="1">
                <a:solidFill>
                  <a:schemeClr val="tx1"/>
                </a:solidFill>
                <a:latin typeface="Monaco"/>
              </a:rPr>
              <a:t>        storage-</a:t>
            </a:r>
            <a:r>
              <a:rPr lang="en-IN" sz="850" b="1" err="1">
                <a:solidFill>
                  <a:schemeClr val="tx1"/>
                </a:solidFill>
                <a:latin typeface="Monaco"/>
              </a:rPr>
              <a:t>gb</a:t>
            </a:r>
            <a:r>
              <a:rPr lang="en-IN" sz="850" b="1">
                <a:solidFill>
                  <a:schemeClr val="tx1"/>
                </a:solidFill>
                <a:latin typeface="Monaco"/>
              </a:rPr>
              <a:t>: 5</a:t>
            </a:r>
          </a:p>
          <a:p>
            <a:r>
              <a:rPr lang="en-IN" sz="850" b="1">
                <a:solidFill>
                  <a:schemeClr val="tx1"/>
                </a:solidFill>
                <a:latin typeface="Monaco"/>
              </a:rPr>
              <a:t>        </a:t>
            </a:r>
            <a:r>
              <a:rPr lang="en-IN" sz="850" b="1" err="1">
                <a:solidFill>
                  <a:schemeClr val="tx1"/>
                </a:solidFill>
                <a:latin typeface="Monaco"/>
              </a:rPr>
              <a:t>vcpu</a:t>
            </a:r>
            <a:r>
              <a:rPr lang="en-IN" sz="850" b="1">
                <a:solidFill>
                  <a:schemeClr val="tx1"/>
                </a:solidFill>
                <a:latin typeface="Monaco"/>
              </a:rPr>
              <a:t>-count: 1</a:t>
            </a:r>
          </a:p>
          <a:p>
            <a:endParaRPr lang="en-IN" sz="850" b="1">
              <a:solidFill>
                <a:schemeClr val="bg2"/>
              </a:solidFill>
              <a:latin typeface="Monaco" pitchFamily="2" charset="77"/>
            </a:endParaRPr>
          </a:p>
          <a:p>
            <a:r>
              <a:rPr lang="en-IN" sz="850" b="1">
                <a:solidFill>
                  <a:schemeClr val="tx1"/>
                </a:solidFill>
                <a:latin typeface="Monaco"/>
              </a:rPr>
              <a:t>      interface:</a:t>
            </a:r>
          </a:p>
          <a:p>
            <a:r>
              <a:rPr lang="en-IN" sz="850" b="1">
                <a:solidFill>
                  <a:schemeClr val="tx1"/>
                </a:solidFill>
                <a:latin typeface="Monaco"/>
              </a:rPr>
              <a:t>      - external-connection-point-ref: input</a:t>
            </a:r>
          </a:p>
          <a:p>
            <a:r>
              <a:rPr lang="en-IN" sz="850" b="1">
                <a:solidFill>
                  <a:schemeClr val="tx1"/>
                </a:solidFill>
                <a:latin typeface="Monaco"/>
              </a:rPr>
              <a:t>        name: eth1</a:t>
            </a:r>
          </a:p>
          <a:p>
            <a:r>
              <a:rPr lang="en-IN" sz="850" b="1">
                <a:solidFill>
                  <a:schemeClr val="tx1"/>
                </a:solidFill>
                <a:latin typeface="Monaco"/>
              </a:rPr>
              <a:t>        position: 2</a:t>
            </a:r>
          </a:p>
          <a:p>
            <a:pPr algn="ctr"/>
            <a:r>
              <a:rPr lang="en-IN" sz="850">
                <a:solidFill>
                  <a:schemeClr val="tx1"/>
                </a:solidFill>
                <a:latin typeface="Monaco"/>
              </a:rPr>
              <a:t>:</a:t>
            </a:r>
          </a:p>
          <a:p>
            <a:pPr algn="ctr"/>
            <a:r>
              <a:rPr lang="en-IN" sz="850">
                <a:solidFill>
                  <a:schemeClr val="tx1"/>
                </a:solidFill>
                <a:latin typeface="Monaco"/>
              </a:rPr>
              <a:t>:</a:t>
            </a:r>
          </a:p>
        </p:txBody>
      </p:sp>
      <p:sp>
        <p:nvSpPr>
          <p:cNvPr id="11" name="TextBox 10">
            <a:extLst>
              <a:ext uri="{FF2B5EF4-FFF2-40B4-BE49-F238E27FC236}">
                <a16:creationId xmlns:a16="http://schemas.microsoft.com/office/drawing/2014/main" id="{99C93F7D-80B9-E94D-8552-55990AA74D8C}"/>
              </a:ext>
            </a:extLst>
          </p:cNvPr>
          <p:cNvSpPr txBox="1"/>
          <p:nvPr/>
        </p:nvSpPr>
        <p:spPr>
          <a:xfrm>
            <a:off x="3920552" y="2417860"/>
            <a:ext cx="1391728" cy="307777"/>
          </a:xfrm>
          <a:prstGeom prst="rect">
            <a:avLst/>
          </a:prstGeom>
          <a:noFill/>
        </p:spPr>
        <p:txBody>
          <a:bodyPr wrap="none" rtlCol="0">
            <a:spAutoFit/>
          </a:bodyPr>
          <a:lstStyle/>
          <a:p>
            <a:pPr algn="ctr"/>
            <a:r>
              <a:rPr lang="en-US">
                <a:solidFill>
                  <a:schemeClr val="bg2"/>
                </a:solidFill>
              </a:rPr>
              <a:t>TRANSLATOR</a:t>
            </a:r>
          </a:p>
        </p:txBody>
      </p:sp>
      <p:pic>
        <p:nvPicPr>
          <p:cNvPr id="13" name="Picture 12">
            <a:extLst>
              <a:ext uri="{FF2B5EF4-FFF2-40B4-BE49-F238E27FC236}">
                <a16:creationId xmlns:a16="http://schemas.microsoft.com/office/drawing/2014/main" id="{FC1EC665-94BF-6140-9F1E-AC437D2FAA16}"/>
              </a:ext>
            </a:extLst>
          </p:cNvPr>
          <p:cNvPicPr>
            <a:picLocks noChangeAspect="1"/>
          </p:cNvPicPr>
          <p:nvPr/>
        </p:nvPicPr>
        <p:blipFill>
          <a:blip r:embed="rId5"/>
          <a:stretch>
            <a:fillRect/>
          </a:stretch>
        </p:blipFill>
        <p:spPr>
          <a:xfrm>
            <a:off x="4403726" y="3166992"/>
            <a:ext cx="573617" cy="598557"/>
          </a:xfrm>
          <a:prstGeom prst="rect">
            <a:avLst/>
          </a:prstGeom>
        </p:spPr>
      </p:pic>
      <p:pic>
        <p:nvPicPr>
          <p:cNvPr id="14" name="Picture 13">
            <a:extLst>
              <a:ext uri="{FF2B5EF4-FFF2-40B4-BE49-F238E27FC236}">
                <a16:creationId xmlns:a16="http://schemas.microsoft.com/office/drawing/2014/main" id="{D39AA2E1-2586-5944-9ADD-51F9762504B2}"/>
              </a:ext>
            </a:extLst>
          </p:cNvPr>
          <p:cNvPicPr>
            <a:picLocks noChangeAspect="1"/>
          </p:cNvPicPr>
          <p:nvPr/>
        </p:nvPicPr>
        <p:blipFill>
          <a:blip r:embed="rId5"/>
          <a:stretch>
            <a:fillRect/>
          </a:stretch>
        </p:blipFill>
        <p:spPr>
          <a:xfrm>
            <a:off x="4903921" y="3105149"/>
            <a:ext cx="381706" cy="398302"/>
          </a:xfrm>
          <a:prstGeom prst="rect">
            <a:avLst/>
          </a:prstGeom>
        </p:spPr>
      </p:pic>
      <p:pic>
        <p:nvPicPr>
          <p:cNvPr id="15" name="Picture 14">
            <a:extLst>
              <a:ext uri="{FF2B5EF4-FFF2-40B4-BE49-F238E27FC236}">
                <a16:creationId xmlns:a16="http://schemas.microsoft.com/office/drawing/2014/main" id="{A410392D-402E-9643-962A-3374FCC01613}"/>
              </a:ext>
            </a:extLst>
          </p:cNvPr>
          <p:cNvPicPr>
            <a:picLocks noChangeAspect="1"/>
          </p:cNvPicPr>
          <p:nvPr/>
        </p:nvPicPr>
        <p:blipFill>
          <a:blip r:embed="rId5"/>
          <a:stretch>
            <a:fillRect/>
          </a:stretch>
        </p:blipFill>
        <p:spPr>
          <a:xfrm>
            <a:off x="3996071" y="2856299"/>
            <a:ext cx="573617" cy="598557"/>
          </a:xfrm>
          <a:prstGeom prst="rect">
            <a:avLst/>
          </a:prstGeom>
        </p:spPr>
      </p:pic>
      <p:sp>
        <p:nvSpPr>
          <p:cNvPr id="5" name="TextBox 4">
            <a:extLst>
              <a:ext uri="{FF2B5EF4-FFF2-40B4-BE49-F238E27FC236}">
                <a16:creationId xmlns:a16="http://schemas.microsoft.com/office/drawing/2014/main" id="{873269B2-C68E-C643-9A27-904E96DAAC8D}"/>
              </a:ext>
            </a:extLst>
          </p:cNvPr>
          <p:cNvSpPr txBox="1"/>
          <p:nvPr/>
        </p:nvSpPr>
        <p:spPr>
          <a:xfrm>
            <a:off x="1631701" y="4260697"/>
            <a:ext cx="1103187" cy="307777"/>
          </a:xfrm>
          <a:prstGeom prst="rect">
            <a:avLst/>
          </a:prstGeom>
          <a:noFill/>
        </p:spPr>
        <p:txBody>
          <a:bodyPr wrap="none" rtlCol="0">
            <a:spAutoFit/>
          </a:bodyPr>
          <a:lstStyle/>
          <a:p>
            <a:r>
              <a:rPr lang="en-US">
                <a:solidFill>
                  <a:schemeClr val="bg2"/>
                </a:solidFill>
              </a:rPr>
              <a:t>NSD/VNFD</a:t>
            </a:r>
          </a:p>
        </p:txBody>
      </p:sp>
      <p:sp>
        <p:nvSpPr>
          <p:cNvPr id="16" name="TextBox 15">
            <a:extLst>
              <a:ext uri="{FF2B5EF4-FFF2-40B4-BE49-F238E27FC236}">
                <a16:creationId xmlns:a16="http://schemas.microsoft.com/office/drawing/2014/main" id="{A7191069-B5B7-584B-8C31-D31D534D0106}"/>
              </a:ext>
            </a:extLst>
          </p:cNvPr>
          <p:cNvSpPr txBox="1"/>
          <p:nvPr/>
        </p:nvSpPr>
        <p:spPr>
          <a:xfrm>
            <a:off x="6628138" y="4260696"/>
            <a:ext cx="1103187" cy="307777"/>
          </a:xfrm>
          <a:prstGeom prst="rect">
            <a:avLst/>
          </a:prstGeom>
          <a:noFill/>
        </p:spPr>
        <p:txBody>
          <a:bodyPr wrap="none" rtlCol="0">
            <a:spAutoFit/>
          </a:bodyPr>
          <a:lstStyle/>
          <a:p>
            <a:r>
              <a:rPr lang="en-US">
                <a:solidFill>
                  <a:schemeClr val="bg2"/>
                </a:solidFill>
              </a:rPr>
              <a:t>NSD/VNFD</a:t>
            </a:r>
          </a:p>
        </p:txBody>
      </p:sp>
      <p:sp>
        <p:nvSpPr>
          <p:cNvPr id="20" name="Title 1">
            <a:extLst>
              <a:ext uri="{FF2B5EF4-FFF2-40B4-BE49-F238E27FC236}">
                <a16:creationId xmlns:a16="http://schemas.microsoft.com/office/drawing/2014/main" id="{115F6877-5442-3A44-AA3E-58C00FCB4D59}"/>
              </a:ext>
            </a:extLst>
          </p:cNvPr>
          <p:cNvSpPr>
            <a:spLocks noGrp="1"/>
          </p:cNvSpPr>
          <p:nvPr>
            <p:ph type="title"/>
          </p:nvPr>
        </p:nvSpPr>
        <p:spPr>
          <a:xfrm>
            <a:off x="422734" y="76568"/>
            <a:ext cx="8535600" cy="378000"/>
          </a:xfrm>
        </p:spPr>
        <p:txBody>
          <a:bodyPr/>
          <a:lstStyle/>
          <a:p>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Translator</a:t>
            </a:r>
            <a:endParaRPr lang="en-US"/>
          </a:p>
        </p:txBody>
      </p:sp>
    </p:spTree>
    <p:extLst>
      <p:ext uri="{BB962C8B-B14F-4D97-AF65-F5344CB8AC3E}">
        <p14:creationId xmlns:p14="http://schemas.microsoft.com/office/powerpoint/2010/main" val="4977095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9"/>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60</a:t>
            </a:fld>
            <a:endParaRPr sz="1250">
              <a:latin typeface="Calibri"/>
              <a:ea typeface="Calibri"/>
              <a:cs typeface="Calibri"/>
              <a:sym typeface="Calibri"/>
            </a:endParaRPr>
          </a:p>
        </p:txBody>
      </p:sp>
      <p:sp>
        <p:nvSpPr>
          <p:cNvPr id="314" name="Google Shape;314;p39"/>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315" name="Google Shape;315;p39"/>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
        <p:nvSpPr>
          <p:cNvPr id="4" name="Title 3">
            <a:extLst>
              <a:ext uri="{FF2B5EF4-FFF2-40B4-BE49-F238E27FC236}">
                <a16:creationId xmlns:a16="http://schemas.microsoft.com/office/drawing/2014/main" id="{967BA161-C5F2-4CC6-9A6A-F592B1AEE998}"/>
              </a:ext>
            </a:extLst>
          </p:cNvPr>
          <p:cNvSpPr>
            <a:spLocks noGrp="1"/>
          </p:cNvSpPr>
          <p:nvPr>
            <p:ph type="title"/>
          </p:nvPr>
        </p:nvSpPr>
        <p:spPr>
          <a:xfrm>
            <a:off x="395536" y="66683"/>
            <a:ext cx="8535600" cy="378000"/>
          </a:xfrm>
        </p:spPr>
        <p:txBody>
          <a:bodyPr/>
          <a:lstStyle/>
          <a:p>
            <a:r>
              <a:rPr lang="en" err="1">
                <a:solidFill>
                  <a:srgbClr val="0D2C6C"/>
                </a:solidFill>
                <a:latin typeface="Arial"/>
                <a:cs typeface="Arial"/>
              </a:rPr>
              <a:t>SCrAMbLE</a:t>
            </a:r>
            <a:r>
              <a:rPr lang="en">
                <a:solidFill>
                  <a:srgbClr val="0D2C6C"/>
                </a:solidFill>
                <a:latin typeface="Arial"/>
                <a:cs typeface="Arial"/>
              </a:rPr>
              <a:t> – Conclusion</a:t>
            </a:r>
            <a:endParaRPr lang="en-US" b="0"/>
          </a:p>
        </p:txBody>
      </p:sp>
      <p:sp>
        <p:nvSpPr>
          <p:cNvPr id="5" name="Google Shape;95;p18">
            <a:extLst>
              <a:ext uri="{FF2B5EF4-FFF2-40B4-BE49-F238E27FC236}">
                <a16:creationId xmlns:a16="http://schemas.microsoft.com/office/drawing/2014/main" id="{5C82B736-BF22-4CAE-9EEC-CEEDFA0C531F}"/>
              </a:ext>
            </a:extLst>
          </p:cNvPr>
          <p:cNvSpPr txBox="1">
            <a:spLocks/>
          </p:cNvSpPr>
          <p:nvPr/>
        </p:nvSpPr>
        <p:spPr>
          <a:xfrm>
            <a:off x="549785" y="830968"/>
            <a:ext cx="8494862" cy="398229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Calibri"/>
              <a:buNone/>
              <a:defRPr sz="24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5400"/>
            </a:pPr>
            <a:r>
              <a:rPr lang="en-US" sz="4000">
                <a:solidFill>
                  <a:srgbClr val="0D2C6C"/>
                </a:solidFill>
              </a:rPr>
              <a:t>Management of services across multiple clouds has been achieved! </a:t>
            </a:r>
          </a:p>
          <a:p>
            <a:pPr>
              <a:buSzPts val="5400"/>
            </a:pPr>
            <a:r>
              <a:rPr lang="en-US" sz="4000">
                <a:solidFill>
                  <a:srgbClr val="0D2C6C"/>
                </a:solidFill>
              </a:rPr>
              <a:t>                         - Team PG-</a:t>
            </a:r>
            <a:r>
              <a:rPr lang="en-US" sz="4000" err="1">
                <a:solidFill>
                  <a:srgbClr val="0D2C6C"/>
                </a:solidFill>
              </a:rPr>
              <a:t>SCrAMbLE</a:t>
            </a:r>
            <a:endParaRPr lang="en-US" sz="4000">
              <a:solidFill>
                <a:srgbClr val="0D2C6C"/>
              </a:solidFill>
            </a:endParaRPr>
          </a:p>
          <a:p>
            <a:pPr>
              <a:buSzPts val="5400"/>
            </a:pPr>
            <a:r>
              <a:rPr lang="en-US" sz="4000">
                <a:solidFill>
                  <a:srgbClr val="0D2C6C"/>
                </a:solidFill>
              </a:rPr>
              <a:t>                                     </a:t>
            </a:r>
          </a:p>
          <a:p>
            <a:pPr>
              <a:buSzPts val="5400"/>
            </a:pPr>
            <a:endParaRPr lang="en-US" sz="4000">
              <a:solidFill>
                <a:schemeClr val="bg2"/>
              </a:solidFill>
            </a:endParaRPr>
          </a:p>
        </p:txBody>
      </p:sp>
    </p:spTree>
    <p:extLst>
      <p:ext uri="{BB962C8B-B14F-4D97-AF65-F5344CB8AC3E}">
        <p14:creationId xmlns:p14="http://schemas.microsoft.com/office/powerpoint/2010/main" val="15927968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9"/>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61</a:t>
            </a:fld>
            <a:endParaRPr sz="1250">
              <a:latin typeface="Calibri"/>
              <a:ea typeface="Calibri"/>
              <a:cs typeface="Calibri"/>
              <a:sym typeface="Calibri"/>
            </a:endParaRPr>
          </a:p>
        </p:txBody>
      </p:sp>
      <p:sp>
        <p:nvSpPr>
          <p:cNvPr id="314" name="Google Shape;314;p39"/>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315" name="Google Shape;315;p39"/>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
        <p:nvSpPr>
          <p:cNvPr id="8" name="Google Shape;251;p33">
            <a:extLst>
              <a:ext uri="{FF2B5EF4-FFF2-40B4-BE49-F238E27FC236}">
                <a16:creationId xmlns:a16="http://schemas.microsoft.com/office/drawing/2014/main" id="{D769EB70-FD86-4304-9A37-31F804B43AB2}"/>
              </a:ext>
            </a:extLst>
          </p:cNvPr>
          <p:cNvSpPr txBox="1">
            <a:spLocks noGrp="1"/>
          </p:cNvSpPr>
          <p:nvPr>
            <p:ph type="body" idx="1"/>
          </p:nvPr>
        </p:nvSpPr>
        <p:spPr>
          <a:xfrm>
            <a:off x="395536" y="627996"/>
            <a:ext cx="8535600" cy="4158000"/>
          </a:xfrm>
          <a:prstGeom prst="rect">
            <a:avLst/>
          </a:prstGeom>
          <a:noFill/>
          <a:ln>
            <a:noFill/>
          </a:ln>
        </p:spPr>
        <p:txBody>
          <a:bodyPr spcFirstLastPara="1" wrap="square" lIns="91425" tIns="45700" rIns="91425" bIns="45700" anchor="t" anchorCtr="0">
            <a:noAutofit/>
          </a:bodyPr>
          <a:lstStyle/>
          <a:p>
            <a:pPr marL="342900" lvl="0" indent="-215900" algn="l" rtl="0">
              <a:spcBef>
                <a:spcPts val="400"/>
              </a:spcBef>
              <a:spcAft>
                <a:spcPts val="0"/>
              </a:spcAft>
              <a:buClr>
                <a:srgbClr val="364694"/>
              </a:buClr>
              <a:buSzPts val="2000"/>
              <a:buFont typeface="Noto Sans Symbols"/>
              <a:buNone/>
            </a:pPr>
            <a:endParaRPr lang="en-US" sz="3200" b="1">
              <a:solidFill>
                <a:srgbClr val="0D2C6C"/>
              </a:solidFill>
              <a:ea typeface="Arial"/>
              <a:cs typeface="Arial"/>
            </a:endParaRPr>
          </a:p>
          <a:p>
            <a:pPr marL="469900" indent="-342900"/>
            <a:endParaRPr lang="en-US" sz="3200">
              <a:solidFill>
                <a:schemeClr val="bg2"/>
              </a:solidFill>
            </a:endParaRPr>
          </a:p>
          <a:p>
            <a:pPr marL="469900"/>
            <a:endParaRPr lang="en-US" sz="3200">
              <a:solidFill>
                <a:schemeClr val="bg2"/>
              </a:solidFill>
            </a:endParaRPr>
          </a:p>
          <a:p>
            <a:pPr marL="254000" indent="0" algn="ctr">
              <a:buNone/>
            </a:pPr>
            <a:r>
              <a:rPr lang="en-US" sz="3200">
                <a:solidFill>
                  <a:schemeClr val="bg2"/>
                </a:solidFill>
              </a:rPr>
              <a:t>  </a:t>
            </a:r>
            <a:r>
              <a:rPr lang="en-US" sz="4000" b="1">
                <a:solidFill>
                  <a:srgbClr val="0D2C6C"/>
                </a:solidFill>
              </a:rPr>
              <a:t> There are three states of being. Not knowing, action and completion.</a:t>
            </a:r>
          </a:p>
          <a:p>
            <a:pPr marL="254000" indent="0" algn="ctr">
              <a:buNone/>
            </a:pPr>
            <a:endParaRPr lang="en-US" sz="3200">
              <a:solidFill>
                <a:schemeClr val="bg2"/>
              </a:solidFill>
            </a:endParaRPr>
          </a:p>
          <a:p>
            <a:pPr marL="584200" lvl="1" indent="0">
              <a:buNone/>
            </a:pPr>
            <a:endParaRPr lang="en-US" sz="3200">
              <a:solidFill>
                <a:schemeClr val="bg2"/>
              </a:solidFill>
            </a:endParaRPr>
          </a:p>
        </p:txBody>
      </p:sp>
      <p:sp>
        <p:nvSpPr>
          <p:cNvPr id="4" name="Title 3">
            <a:extLst>
              <a:ext uri="{FF2B5EF4-FFF2-40B4-BE49-F238E27FC236}">
                <a16:creationId xmlns:a16="http://schemas.microsoft.com/office/drawing/2014/main" id="{967BA161-C5F2-4CC6-9A6A-F592B1AEE998}"/>
              </a:ext>
            </a:extLst>
          </p:cNvPr>
          <p:cNvSpPr>
            <a:spLocks noGrp="1"/>
          </p:cNvSpPr>
          <p:nvPr>
            <p:ph type="title"/>
          </p:nvPr>
        </p:nvSpPr>
        <p:spPr>
          <a:xfrm>
            <a:off x="395536" y="66683"/>
            <a:ext cx="8535600" cy="378000"/>
          </a:xfrm>
        </p:spPr>
        <p:txBody>
          <a:bodyPr/>
          <a:lstStyle/>
          <a:p>
            <a:r>
              <a:rPr lang="en" err="1">
                <a:solidFill>
                  <a:srgbClr val="0D2C6C"/>
                </a:solidFill>
                <a:latin typeface="Arial"/>
                <a:cs typeface="Arial"/>
              </a:rPr>
              <a:t>SCrAMbLE</a:t>
            </a:r>
            <a:r>
              <a:rPr lang="en">
                <a:solidFill>
                  <a:srgbClr val="0D2C6C"/>
                </a:solidFill>
                <a:latin typeface="Arial"/>
                <a:cs typeface="Arial"/>
              </a:rPr>
              <a:t> – Conclusion</a:t>
            </a:r>
            <a:endParaRPr lang="en-US" b="0"/>
          </a:p>
        </p:txBody>
      </p:sp>
    </p:spTree>
    <p:extLst>
      <p:ext uri="{BB962C8B-B14F-4D97-AF65-F5344CB8AC3E}">
        <p14:creationId xmlns:p14="http://schemas.microsoft.com/office/powerpoint/2010/main" val="8580969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9"/>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62</a:t>
            </a:fld>
            <a:endParaRPr sz="1250">
              <a:latin typeface="Calibri"/>
              <a:ea typeface="Calibri"/>
              <a:cs typeface="Calibri"/>
              <a:sym typeface="Calibri"/>
            </a:endParaRPr>
          </a:p>
        </p:txBody>
      </p:sp>
      <p:sp>
        <p:nvSpPr>
          <p:cNvPr id="314" name="Google Shape;314;p39"/>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315" name="Google Shape;315;p39"/>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
        <p:nvSpPr>
          <p:cNvPr id="8" name="Google Shape;251;p33">
            <a:extLst>
              <a:ext uri="{FF2B5EF4-FFF2-40B4-BE49-F238E27FC236}">
                <a16:creationId xmlns:a16="http://schemas.microsoft.com/office/drawing/2014/main" id="{D769EB70-FD86-4304-9A37-31F804B43AB2}"/>
              </a:ext>
            </a:extLst>
          </p:cNvPr>
          <p:cNvSpPr txBox="1">
            <a:spLocks noGrp="1"/>
          </p:cNvSpPr>
          <p:nvPr>
            <p:ph type="body" idx="1"/>
          </p:nvPr>
        </p:nvSpPr>
        <p:spPr>
          <a:xfrm>
            <a:off x="395536" y="627996"/>
            <a:ext cx="8535600" cy="4158000"/>
          </a:xfrm>
          <a:prstGeom prst="rect">
            <a:avLst/>
          </a:prstGeom>
          <a:noFill/>
          <a:ln>
            <a:noFill/>
          </a:ln>
        </p:spPr>
        <p:txBody>
          <a:bodyPr spcFirstLastPara="1" wrap="square" lIns="91425" tIns="45700" rIns="91425" bIns="45700" anchor="t" anchorCtr="0">
            <a:noAutofit/>
          </a:bodyPr>
          <a:lstStyle/>
          <a:p>
            <a:pPr marL="342900" lvl="0" indent="-215900" algn="l" rtl="0">
              <a:spcBef>
                <a:spcPts val="400"/>
              </a:spcBef>
              <a:spcAft>
                <a:spcPts val="0"/>
              </a:spcAft>
              <a:buClr>
                <a:srgbClr val="364694"/>
              </a:buClr>
              <a:buSzPts val="2000"/>
              <a:buFont typeface="Noto Sans Symbols"/>
              <a:buNone/>
            </a:pPr>
            <a:endParaRPr lang="en-US" sz="3200" b="1">
              <a:solidFill>
                <a:srgbClr val="0D2C6C"/>
              </a:solidFill>
              <a:ea typeface="Arial"/>
              <a:cs typeface="Arial"/>
            </a:endParaRPr>
          </a:p>
          <a:p>
            <a:pPr marL="469900" indent="-342900"/>
            <a:endParaRPr lang="en-US" sz="3200">
              <a:solidFill>
                <a:schemeClr val="bg2"/>
              </a:solidFill>
            </a:endParaRPr>
          </a:p>
          <a:p>
            <a:pPr marL="469900"/>
            <a:endParaRPr lang="en-US" sz="3200">
              <a:solidFill>
                <a:schemeClr val="bg2"/>
              </a:solidFill>
            </a:endParaRPr>
          </a:p>
          <a:p>
            <a:pPr marL="254000" indent="0" algn="ctr">
              <a:buNone/>
            </a:pPr>
            <a:r>
              <a:rPr lang="en-US" sz="3200">
                <a:solidFill>
                  <a:schemeClr val="bg2"/>
                </a:solidFill>
              </a:rPr>
              <a:t>  </a:t>
            </a:r>
            <a:r>
              <a:rPr lang="en-US" sz="4000" b="1">
                <a:solidFill>
                  <a:srgbClr val="0D2C6C"/>
                </a:solidFill>
              </a:rPr>
              <a:t> Thank You!</a:t>
            </a:r>
          </a:p>
          <a:p>
            <a:pPr marL="254000" indent="0" algn="ctr">
              <a:buNone/>
            </a:pPr>
            <a:endParaRPr lang="en-US" sz="3200">
              <a:solidFill>
                <a:schemeClr val="bg2"/>
              </a:solidFill>
            </a:endParaRPr>
          </a:p>
          <a:p>
            <a:pPr marL="584200" lvl="1" indent="0">
              <a:buNone/>
            </a:pPr>
            <a:endParaRPr lang="en-US" sz="3200">
              <a:solidFill>
                <a:schemeClr val="bg2"/>
              </a:solidFill>
            </a:endParaRPr>
          </a:p>
        </p:txBody>
      </p:sp>
      <p:sp>
        <p:nvSpPr>
          <p:cNvPr id="4" name="Title 3">
            <a:extLst>
              <a:ext uri="{FF2B5EF4-FFF2-40B4-BE49-F238E27FC236}">
                <a16:creationId xmlns:a16="http://schemas.microsoft.com/office/drawing/2014/main" id="{967BA161-C5F2-4CC6-9A6A-F592B1AEE998}"/>
              </a:ext>
            </a:extLst>
          </p:cNvPr>
          <p:cNvSpPr>
            <a:spLocks noGrp="1"/>
          </p:cNvSpPr>
          <p:nvPr>
            <p:ph type="title"/>
          </p:nvPr>
        </p:nvSpPr>
        <p:spPr>
          <a:xfrm>
            <a:off x="395536" y="66683"/>
            <a:ext cx="8535600" cy="378000"/>
          </a:xfrm>
        </p:spPr>
        <p:txBody>
          <a:bodyPr/>
          <a:lstStyle/>
          <a:p>
            <a:r>
              <a:rPr lang="en" err="1">
                <a:solidFill>
                  <a:srgbClr val="0D2C6C"/>
                </a:solidFill>
                <a:latin typeface="Arial"/>
                <a:cs typeface="Arial"/>
              </a:rPr>
              <a:t>SCrAMbLE</a:t>
            </a:r>
            <a:r>
              <a:rPr lang="en">
                <a:solidFill>
                  <a:srgbClr val="0D2C6C"/>
                </a:solidFill>
                <a:latin typeface="Arial"/>
                <a:cs typeface="Arial"/>
              </a:rPr>
              <a:t> – Conclusion</a:t>
            </a:r>
            <a:endParaRPr lang="en-US" b="0"/>
          </a:p>
        </p:txBody>
      </p:sp>
    </p:spTree>
    <p:extLst>
      <p:ext uri="{BB962C8B-B14F-4D97-AF65-F5344CB8AC3E}">
        <p14:creationId xmlns:p14="http://schemas.microsoft.com/office/powerpoint/2010/main" val="194755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95;p18">
            <a:extLst>
              <a:ext uri="{FF2B5EF4-FFF2-40B4-BE49-F238E27FC236}">
                <a16:creationId xmlns:a16="http://schemas.microsoft.com/office/drawing/2014/main" id="{A55D6249-6120-49D4-B18E-FCF367CDCEEE}"/>
              </a:ext>
            </a:extLst>
          </p:cNvPr>
          <p:cNvSpPr txBox="1">
            <a:spLocks noGrp="1"/>
          </p:cNvSpPr>
          <p:nvPr>
            <p:ph type="title"/>
          </p:nvPr>
        </p:nvSpPr>
        <p:spPr>
          <a:xfrm>
            <a:off x="5143612" y="2314077"/>
            <a:ext cx="2736477" cy="5123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5400"/>
              <a:buFont typeface="Calibri"/>
              <a:buNone/>
            </a:pPr>
            <a:r>
              <a:rPr lang="en-US" sz="4000">
                <a:solidFill>
                  <a:schemeClr val="bg2"/>
                </a:solidFill>
              </a:rPr>
              <a:t>Splitter</a:t>
            </a:r>
          </a:p>
        </p:txBody>
      </p:sp>
    </p:spTree>
    <p:extLst>
      <p:ext uri="{BB962C8B-B14F-4D97-AF65-F5344CB8AC3E}">
        <p14:creationId xmlns:p14="http://schemas.microsoft.com/office/powerpoint/2010/main" val="48603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a:spLocks noGrp="1"/>
          </p:cNvSpPr>
          <p:nvPr>
            <p:ph type="sldNum" idx="12"/>
          </p:nvPr>
        </p:nvSpPr>
        <p:spPr>
          <a:xfrm>
            <a:off x="8388424" y="4836188"/>
            <a:ext cx="586408"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250">
                <a:latin typeface="Calibri"/>
                <a:ea typeface="Calibri"/>
                <a:cs typeface="Calibri"/>
                <a:sym typeface="Calibri"/>
              </a:rPr>
              <a:t>8</a:t>
            </a:fld>
            <a:endParaRPr sz="1250">
              <a:latin typeface="Calibri"/>
              <a:ea typeface="Calibri"/>
              <a:cs typeface="Calibri"/>
              <a:sym typeface="Calibri"/>
            </a:endParaRPr>
          </a:p>
        </p:txBody>
      </p:sp>
      <p:sp>
        <p:nvSpPr>
          <p:cNvPr id="251" name="Google Shape;251;p33"/>
          <p:cNvSpPr txBox="1">
            <a:spLocks noGrp="1"/>
          </p:cNvSpPr>
          <p:nvPr>
            <p:ph type="body" idx="1"/>
          </p:nvPr>
        </p:nvSpPr>
        <p:spPr>
          <a:xfrm>
            <a:off x="421812" y="555737"/>
            <a:ext cx="8535600" cy="415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000"/>
              <a:buNone/>
            </a:pPr>
            <a:endParaRPr lang="en-US" b="1">
              <a:solidFill>
                <a:srgbClr val="0D2C6C"/>
              </a:solidFill>
              <a:latin typeface="+mn-lt"/>
              <a:cs typeface="Arial"/>
            </a:endParaRPr>
          </a:p>
          <a:p>
            <a:pPr marL="342900" lvl="0" indent="-215900" algn="l" rtl="0">
              <a:spcBef>
                <a:spcPts val="400"/>
              </a:spcBef>
              <a:spcAft>
                <a:spcPts val="0"/>
              </a:spcAft>
              <a:buClr>
                <a:srgbClr val="364694"/>
              </a:buClr>
              <a:buSzPts val="2000"/>
              <a:buFont typeface="Noto Sans Symbols"/>
              <a:buNone/>
            </a:pPr>
            <a:endParaRPr lang="en-US" b="1">
              <a:solidFill>
                <a:srgbClr val="0D2C6C"/>
              </a:solidFill>
              <a:latin typeface="+mn-lt"/>
              <a:ea typeface="Arial"/>
              <a:cs typeface="Arial"/>
              <a:sym typeface="Arial"/>
            </a:endParaRPr>
          </a:p>
          <a:p>
            <a:pPr marL="0" indent="0">
              <a:spcBef>
                <a:spcPts val="735"/>
              </a:spcBef>
              <a:buNone/>
            </a:pPr>
            <a:r>
              <a:rPr lang="en-US" b="1">
                <a:solidFill>
                  <a:schemeClr val="bg2"/>
                </a:solidFill>
                <a:latin typeface="+mn-lt"/>
                <a:ea typeface="Arial"/>
                <a:cs typeface="Arial"/>
                <a:sym typeface="Arial"/>
              </a:rPr>
              <a:t>Why?</a:t>
            </a:r>
            <a:endParaRPr lang="en-US">
              <a:solidFill>
                <a:schemeClr val="bg2"/>
              </a:solidFill>
              <a:latin typeface="+mn-lt"/>
              <a:cs typeface="Arial"/>
            </a:endParaRPr>
          </a:p>
          <a:p>
            <a:pPr marL="0" lvl="0" indent="0" algn="l">
              <a:lnSpc>
                <a:spcPct val="100000"/>
              </a:lnSpc>
              <a:spcBef>
                <a:spcPts val="735"/>
              </a:spcBef>
              <a:spcAft>
                <a:spcPts val="0"/>
              </a:spcAft>
              <a:buSzPts val="2000"/>
              <a:buNone/>
            </a:pPr>
            <a:r>
              <a:rPr lang="en-US" sz="1800">
                <a:solidFill>
                  <a:schemeClr val="bg2"/>
                </a:solidFill>
                <a:latin typeface="+mn-lt"/>
                <a:cs typeface="Arial"/>
              </a:rPr>
              <a:t>To deploy network services over different MANO frameworks</a:t>
            </a:r>
          </a:p>
          <a:p>
            <a:pPr marL="0" indent="0">
              <a:spcBef>
                <a:spcPts val="635"/>
              </a:spcBef>
              <a:buNone/>
            </a:pPr>
            <a:endParaRPr lang="en-US" b="1">
              <a:solidFill>
                <a:schemeClr val="bg2"/>
              </a:solidFill>
              <a:latin typeface="+mn-lt"/>
              <a:ea typeface="Arial"/>
              <a:cs typeface="Arial"/>
              <a:sym typeface="Arial"/>
            </a:endParaRPr>
          </a:p>
          <a:p>
            <a:pPr marL="0" lvl="0" indent="0" algn="l">
              <a:lnSpc>
                <a:spcPct val="100000"/>
              </a:lnSpc>
              <a:spcBef>
                <a:spcPts val="635"/>
              </a:spcBef>
              <a:spcAft>
                <a:spcPts val="0"/>
              </a:spcAft>
              <a:buSzPts val="2000"/>
              <a:buNone/>
            </a:pPr>
            <a:r>
              <a:rPr lang="en-US" b="1">
                <a:solidFill>
                  <a:schemeClr val="bg2"/>
                </a:solidFill>
                <a:latin typeface="+mn-lt"/>
                <a:ea typeface="Arial"/>
                <a:cs typeface="Arial"/>
                <a:sym typeface="Arial"/>
              </a:rPr>
              <a:t>How?</a:t>
            </a:r>
            <a:endParaRPr lang="en-US" sz="1800">
              <a:solidFill>
                <a:schemeClr val="bg2"/>
              </a:solidFill>
              <a:latin typeface="+mn-lt"/>
              <a:ea typeface="Arial"/>
              <a:cs typeface="Arial"/>
            </a:endParaRPr>
          </a:p>
          <a:p>
            <a:pPr marL="469900" indent="-342900"/>
            <a:r>
              <a:rPr lang="en-US" sz="1800">
                <a:solidFill>
                  <a:schemeClr val="bg2"/>
                </a:solidFill>
                <a:latin typeface="+mn-lt"/>
                <a:cs typeface="Arial"/>
              </a:rPr>
              <a:t>Validation of the request</a:t>
            </a:r>
            <a:endParaRPr lang="en-US" sz="1800">
              <a:solidFill>
                <a:schemeClr val="bg2"/>
              </a:solidFill>
            </a:endParaRPr>
          </a:p>
          <a:p>
            <a:pPr marL="469900" indent="-342900"/>
            <a:r>
              <a:rPr lang="en-US" sz="1800">
                <a:solidFill>
                  <a:schemeClr val="bg2"/>
                </a:solidFill>
                <a:latin typeface="+mn-lt"/>
                <a:cs typeface="Arial"/>
              </a:rPr>
              <a:t>Components are stored in python classes objects</a:t>
            </a:r>
            <a:endParaRPr lang="en-US">
              <a:solidFill>
                <a:schemeClr val="bg2"/>
              </a:solidFill>
            </a:endParaRPr>
          </a:p>
          <a:p>
            <a:pPr marL="469900" indent="-342900"/>
            <a:r>
              <a:rPr lang="en-US" sz="1800">
                <a:solidFill>
                  <a:schemeClr val="bg2"/>
                </a:solidFill>
                <a:latin typeface="+mn-lt"/>
                <a:cs typeface="Arial"/>
              </a:rPr>
              <a:t>Creates separate sub NSDs</a:t>
            </a:r>
            <a:endParaRPr lang="en-US" sz="1800">
              <a:solidFill>
                <a:schemeClr val="bg2"/>
              </a:solidFill>
              <a:latin typeface="+mn-lt"/>
            </a:endParaRPr>
          </a:p>
          <a:p>
            <a:pPr marL="469900" indent="-342900"/>
            <a:r>
              <a:rPr lang="en-US" sz="1800">
                <a:solidFill>
                  <a:schemeClr val="bg2"/>
                </a:solidFill>
                <a:latin typeface="+mn-lt"/>
              </a:rPr>
              <a:t>Creates external points for sub NSDs</a:t>
            </a:r>
          </a:p>
          <a:p>
            <a:pPr marL="469900" indent="-342900"/>
            <a:r>
              <a:rPr lang="en-US" sz="1800">
                <a:solidFill>
                  <a:schemeClr val="bg2"/>
                </a:solidFill>
                <a:latin typeface="+mn-lt"/>
              </a:rPr>
              <a:t>Splits the virtual links</a:t>
            </a:r>
          </a:p>
          <a:p>
            <a:pPr marL="469900" indent="-342900"/>
            <a:r>
              <a:rPr lang="en-US" sz="1800">
                <a:solidFill>
                  <a:schemeClr val="bg2"/>
                </a:solidFill>
                <a:latin typeface="+mn-lt"/>
              </a:rPr>
              <a:t>Splits the forwarding graph (POC)</a:t>
            </a:r>
          </a:p>
        </p:txBody>
      </p:sp>
      <p:sp>
        <p:nvSpPr>
          <p:cNvPr id="253" name="Google Shape;253;p33"/>
          <p:cNvSpPr txBox="1">
            <a:spLocks noGrp="1"/>
          </p:cNvSpPr>
          <p:nvPr>
            <p:ph type="ftr" idx="11"/>
          </p:nvPr>
        </p:nvSpPr>
        <p:spPr>
          <a:xfrm>
            <a:off x="1763688" y="4836188"/>
            <a:ext cx="619268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250">
              <a:latin typeface="Calibri"/>
              <a:ea typeface="Calibri"/>
              <a:cs typeface="Calibri"/>
              <a:sym typeface="Calibri"/>
            </a:endParaRPr>
          </a:p>
        </p:txBody>
      </p:sp>
      <p:sp>
        <p:nvSpPr>
          <p:cNvPr id="254" name="Google Shape;254;p33"/>
          <p:cNvSpPr txBox="1">
            <a:spLocks noGrp="1"/>
          </p:cNvSpPr>
          <p:nvPr>
            <p:ph type="dt" idx="10"/>
          </p:nvPr>
        </p:nvSpPr>
        <p:spPr>
          <a:xfrm>
            <a:off x="457200" y="4836188"/>
            <a:ext cx="1090464"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50">
              <a:latin typeface="Calibri"/>
              <a:ea typeface="Calibri"/>
              <a:cs typeface="Calibri"/>
              <a:sym typeface="Calibri"/>
            </a:endParaRPr>
          </a:p>
        </p:txBody>
      </p:sp>
      <p:sp>
        <p:nvSpPr>
          <p:cNvPr id="9" name="Title 1">
            <a:extLst>
              <a:ext uri="{FF2B5EF4-FFF2-40B4-BE49-F238E27FC236}">
                <a16:creationId xmlns:a16="http://schemas.microsoft.com/office/drawing/2014/main" id="{9BA4D780-74E2-CE44-8D61-1DBC1C113369}"/>
              </a:ext>
            </a:extLst>
          </p:cNvPr>
          <p:cNvSpPr>
            <a:spLocks noGrp="1"/>
          </p:cNvSpPr>
          <p:nvPr>
            <p:ph type="title"/>
          </p:nvPr>
        </p:nvSpPr>
        <p:spPr>
          <a:xfrm>
            <a:off x="422734" y="76568"/>
            <a:ext cx="8535600" cy="378000"/>
          </a:xfrm>
        </p:spPr>
        <p:txBody>
          <a:bodyPr/>
          <a:lstStyle/>
          <a:p>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Splitter</a:t>
            </a:r>
            <a:endParaRPr lang="en-US"/>
          </a:p>
        </p:txBody>
      </p:sp>
    </p:spTree>
    <p:extLst>
      <p:ext uri="{BB962C8B-B14F-4D97-AF65-F5344CB8AC3E}">
        <p14:creationId xmlns:p14="http://schemas.microsoft.com/office/powerpoint/2010/main" val="97081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Single Corner of Rectangle 2">
            <a:extLst>
              <a:ext uri="{FF2B5EF4-FFF2-40B4-BE49-F238E27FC236}">
                <a16:creationId xmlns:a16="http://schemas.microsoft.com/office/drawing/2014/main" id="{8D7D3291-76D1-B748-9B69-29A50D93AAFF}"/>
              </a:ext>
            </a:extLst>
          </p:cNvPr>
          <p:cNvSpPr/>
          <p:nvPr/>
        </p:nvSpPr>
        <p:spPr>
          <a:xfrm>
            <a:off x="1092200" y="1253065"/>
            <a:ext cx="2082800" cy="2861733"/>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Snip Single Corner of Rectangle 3">
            <a:extLst>
              <a:ext uri="{FF2B5EF4-FFF2-40B4-BE49-F238E27FC236}">
                <a16:creationId xmlns:a16="http://schemas.microsoft.com/office/drawing/2014/main" id="{A4E6504E-DBDD-7844-98F4-BE8313BC848C}"/>
              </a:ext>
            </a:extLst>
          </p:cNvPr>
          <p:cNvSpPr/>
          <p:nvPr/>
        </p:nvSpPr>
        <p:spPr>
          <a:xfrm>
            <a:off x="6237724" y="603552"/>
            <a:ext cx="2082800" cy="1892827"/>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B7B1706F-1057-7249-AD0D-EB60072075CC}"/>
              </a:ext>
            </a:extLst>
          </p:cNvPr>
          <p:cNvSpPr/>
          <p:nvPr/>
        </p:nvSpPr>
        <p:spPr>
          <a:xfrm>
            <a:off x="3746500" y="2072216"/>
            <a:ext cx="1820333" cy="18055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9C93F7D-80B9-E94D-8552-55990AA74D8C}"/>
              </a:ext>
            </a:extLst>
          </p:cNvPr>
          <p:cNvSpPr txBox="1"/>
          <p:nvPr/>
        </p:nvSpPr>
        <p:spPr>
          <a:xfrm>
            <a:off x="4095282" y="2417860"/>
            <a:ext cx="1042273" cy="307777"/>
          </a:xfrm>
          <a:prstGeom prst="rect">
            <a:avLst/>
          </a:prstGeom>
          <a:noFill/>
        </p:spPr>
        <p:txBody>
          <a:bodyPr wrap="none" rtlCol="0">
            <a:spAutoFit/>
          </a:bodyPr>
          <a:lstStyle/>
          <a:p>
            <a:pPr algn="ctr"/>
            <a:r>
              <a:rPr lang="en-US">
                <a:solidFill>
                  <a:schemeClr val="bg2"/>
                </a:solidFill>
              </a:rPr>
              <a:t>SPLITTER</a:t>
            </a:r>
          </a:p>
        </p:txBody>
      </p:sp>
      <p:pic>
        <p:nvPicPr>
          <p:cNvPr id="13" name="Picture 12">
            <a:extLst>
              <a:ext uri="{FF2B5EF4-FFF2-40B4-BE49-F238E27FC236}">
                <a16:creationId xmlns:a16="http://schemas.microsoft.com/office/drawing/2014/main" id="{FC1EC665-94BF-6140-9F1E-AC437D2FAA16}"/>
              </a:ext>
            </a:extLst>
          </p:cNvPr>
          <p:cNvPicPr>
            <a:picLocks noChangeAspect="1"/>
          </p:cNvPicPr>
          <p:nvPr/>
        </p:nvPicPr>
        <p:blipFill>
          <a:blip r:embed="rId2"/>
          <a:stretch>
            <a:fillRect/>
          </a:stretch>
        </p:blipFill>
        <p:spPr>
          <a:xfrm>
            <a:off x="4403726" y="3166992"/>
            <a:ext cx="573617" cy="598557"/>
          </a:xfrm>
          <a:prstGeom prst="rect">
            <a:avLst/>
          </a:prstGeom>
        </p:spPr>
      </p:pic>
      <p:pic>
        <p:nvPicPr>
          <p:cNvPr id="14" name="Picture 13">
            <a:extLst>
              <a:ext uri="{FF2B5EF4-FFF2-40B4-BE49-F238E27FC236}">
                <a16:creationId xmlns:a16="http://schemas.microsoft.com/office/drawing/2014/main" id="{D39AA2E1-2586-5944-9ADD-51F9762504B2}"/>
              </a:ext>
            </a:extLst>
          </p:cNvPr>
          <p:cNvPicPr>
            <a:picLocks noChangeAspect="1"/>
          </p:cNvPicPr>
          <p:nvPr/>
        </p:nvPicPr>
        <p:blipFill>
          <a:blip r:embed="rId2"/>
          <a:stretch>
            <a:fillRect/>
          </a:stretch>
        </p:blipFill>
        <p:spPr>
          <a:xfrm>
            <a:off x="4903921" y="3105149"/>
            <a:ext cx="381706" cy="398302"/>
          </a:xfrm>
          <a:prstGeom prst="rect">
            <a:avLst/>
          </a:prstGeom>
        </p:spPr>
      </p:pic>
      <p:pic>
        <p:nvPicPr>
          <p:cNvPr id="15" name="Picture 14">
            <a:extLst>
              <a:ext uri="{FF2B5EF4-FFF2-40B4-BE49-F238E27FC236}">
                <a16:creationId xmlns:a16="http://schemas.microsoft.com/office/drawing/2014/main" id="{A410392D-402E-9643-962A-3374FCC01613}"/>
              </a:ext>
            </a:extLst>
          </p:cNvPr>
          <p:cNvPicPr>
            <a:picLocks noChangeAspect="1"/>
          </p:cNvPicPr>
          <p:nvPr/>
        </p:nvPicPr>
        <p:blipFill>
          <a:blip r:embed="rId2"/>
          <a:stretch>
            <a:fillRect/>
          </a:stretch>
        </p:blipFill>
        <p:spPr>
          <a:xfrm>
            <a:off x="3996071" y="2856299"/>
            <a:ext cx="573617" cy="598557"/>
          </a:xfrm>
          <a:prstGeom prst="rect">
            <a:avLst/>
          </a:prstGeom>
        </p:spPr>
      </p:pic>
      <p:sp>
        <p:nvSpPr>
          <p:cNvPr id="19" name="Snip Single Corner of Rectangle 18">
            <a:extLst>
              <a:ext uri="{FF2B5EF4-FFF2-40B4-BE49-F238E27FC236}">
                <a16:creationId xmlns:a16="http://schemas.microsoft.com/office/drawing/2014/main" id="{55C88609-18EB-574A-96F1-E7D720610994}"/>
              </a:ext>
            </a:extLst>
          </p:cNvPr>
          <p:cNvSpPr/>
          <p:nvPr/>
        </p:nvSpPr>
        <p:spPr>
          <a:xfrm>
            <a:off x="6246182" y="2753469"/>
            <a:ext cx="2082800" cy="2031325"/>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68E9AED-D1F8-F14D-9AB7-CC6232FF1FD6}"/>
              </a:ext>
            </a:extLst>
          </p:cNvPr>
          <p:cNvSpPr txBox="1"/>
          <p:nvPr/>
        </p:nvSpPr>
        <p:spPr>
          <a:xfrm>
            <a:off x="1631701" y="4260697"/>
            <a:ext cx="564578" cy="307777"/>
          </a:xfrm>
          <a:prstGeom prst="rect">
            <a:avLst/>
          </a:prstGeom>
          <a:noFill/>
        </p:spPr>
        <p:txBody>
          <a:bodyPr wrap="none" rtlCol="0">
            <a:spAutoFit/>
          </a:bodyPr>
          <a:lstStyle/>
          <a:p>
            <a:r>
              <a:rPr lang="en-US">
                <a:solidFill>
                  <a:schemeClr val="bg2"/>
                </a:solidFill>
              </a:rPr>
              <a:t>NSD</a:t>
            </a:r>
          </a:p>
        </p:txBody>
      </p:sp>
      <p:sp>
        <p:nvSpPr>
          <p:cNvPr id="7" name="Rectangle 6">
            <a:extLst>
              <a:ext uri="{FF2B5EF4-FFF2-40B4-BE49-F238E27FC236}">
                <a16:creationId xmlns:a16="http://schemas.microsoft.com/office/drawing/2014/main" id="{565002A7-4EE7-A649-955B-9E6CA70F2677}"/>
              </a:ext>
            </a:extLst>
          </p:cNvPr>
          <p:cNvSpPr/>
          <p:nvPr/>
        </p:nvSpPr>
        <p:spPr>
          <a:xfrm>
            <a:off x="1074554" y="1391557"/>
            <a:ext cx="2077636" cy="2862322"/>
          </a:xfrm>
          <a:prstGeom prst="rect">
            <a:avLst/>
          </a:prstGeom>
        </p:spPr>
        <p:txBody>
          <a:bodyPr wrap="square">
            <a:spAutoFit/>
          </a:bodyPr>
          <a:lstStyle/>
          <a:p>
            <a:r>
              <a:rPr lang="en-IN" sz="900" err="1">
                <a:solidFill>
                  <a:schemeClr val="bg2"/>
                </a:solidFill>
                <a:latin typeface="Monaco" pitchFamily="2" charset="77"/>
              </a:rPr>
              <a:t>descriptor_version</a:t>
            </a:r>
            <a:r>
              <a:rPr lang="en-IN" sz="900">
                <a:solidFill>
                  <a:schemeClr val="bg2"/>
                </a:solidFill>
                <a:latin typeface="Monaco" pitchFamily="2" charset="77"/>
              </a:rPr>
              <a:t>: "1.0"</a:t>
            </a:r>
          </a:p>
          <a:p>
            <a:r>
              <a:rPr lang="en-IN" sz="900">
                <a:solidFill>
                  <a:schemeClr val="bg2"/>
                </a:solidFill>
                <a:latin typeface="Monaco" pitchFamily="2" charset="77"/>
              </a:rPr>
              <a:t>vendor: "</a:t>
            </a:r>
            <a:r>
              <a:rPr lang="en-IN" sz="900" err="1">
                <a:solidFill>
                  <a:schemeClr val="bg2"/>
                </a:solidFill>
                <a:latin typeface="Monaco" pitchFamily="2" charset="77"/>
              </a:rPr>
              <a:t>eu.sonata</a:t>
            </a:r>
            <a:r>
              <a:rPr lang="en-IN" sz="900">
                <a:solidFill>
                  <a:schemeClr val="bg2"/>
                </a:solidFill>
                <a:latin typeface="Monaco" pitchFamily="2" charset="77"/>
              </a:rPr>
              <a:t>-</a:t>
            </a:r>
            <a:r>
              <a:rPr lang="en-IN" sz="900" err="1">
                <a:solidFill>
                  <a:schemeClr val="bg2"/>
                </a:solidFill>
                <a:latin typeface="Monaco" pitchFamily="2" charset="77"/>
              </a:rPr>
              <a:t>nfv.service</a:t>
            </a:r>
            <a:r>
              <a:rPr lang="en-IN" sz="900">
                <a:solidFill>
                  <a:schemeClr val="bg2"/>
                </a:solidFill>
                <a:latin typeface="Monaco" pitchFamily="2" charset="77"/>
              </a:rPr>
              <a:t>-descriptor"</a:t>
            </a:r>
          </a:p>
          <a:p>
            <a:r>
              <a:rPr lang="en-IN" sz="900">
                <a:solidFill>
                  <a:schemeClr val="bg2"/>
                </a:solidFill>
                <a:latin typeface="Monaco" pitchFamily="2" charset="77"/>
              </a:rPr>
              <a:t>name: "sonata-demo-</a:t>
            </a:r>
            <a:r>
              <a:rPr lang="en-IN" sz="900" err="1">
                <a:solidFill>
                  <a:schemeClr val="bg2"/>
                </a:solidFill>
                <a:latin typeface="Monaco" pitchFamily="2" charset="77"/>
              </a:rPr>
              <a:t>vtc</a:t>
            </a:r>
            <a:r>
              <a:rPr lang="en-IN" sz="900">
                <a:solidFill>
                  <a:schemeClr val="bg2"/>
                </a:solidFill>
                <a:latin typeface="Monaco" pitchFamily="2" charset="77"/>
              </a:rPr>
              <a:t>"</a:t>
            </a:r>
          </a:p>
          <a:p>
            <a:r>
              <a:rPr lang="en-IN" sz="900">
                <a:solidFill>
                  <a:schemeClr val="bg2"/>
                </a:solidFill>
                <a:latin typeface="Monaco" pitchFamily="2" charset="77"/>
              </a:rPr>
              <a:t>version: "0.1"</a:t>
            </a:r>
          </a:p>
          <a:p>
            <a:r>
              <a:rPr lang="en-IN" sz="900">
                <a:solidFill>
                  <a:schemeClr val="bg2"/>
                </a:solidFill>
                <a:latin typeface="Monaco" pitchFamily="2" charset="77"/>
              </a:rPr>
              <a:t>​</a:t>
            </a:r>
          </a:p>
          <a:p>
            <a:r>
              <a:rPr lang="en-IN" sz="900" err="1">
                <a:solidFill>
                  <a:schemeClr val="bg2"/>
                </a:solidFill>
                <a:latin typeface="Monaco" pitchFamily="2" charset="77"/>
              </a:rPr>
              <a:t>network_functions</a:t>
            </a:r>
            <a:r>
              <a:rPr lang="en-IN" sz="900">
                <a:solidFill>
                  <a:schemeClr val="bg2"/>
                </a:solidFill>
                <a:latin typeface="Monaco" pitchFamily="2" charset="77"/>
              </a:rPr>
              <a:t>:</a:t>
            </a:r>
          </a:p>
          <a:p>
            <a:r>
              <a:rPr lang="en-IN" sz="900" b="1">
                <a:solidFill>
                  <a:schemeClr val="tx1"/>
                </a:solidFill>
                <a:latin typeface="Monaco" pitchFamily="2" charset="77"/>
              </a:rPr>
              <a:t>- </a:t>
            </a:r>
            <a:r>
              <a:rPr lang="en-IN" sz="900" b="1" err="1">
                <a:solidFill>
                  <a:schemeClr val="tx1"/>
                </a:solidFill>
                <a:latin typeface="Monaco" pitchFamily="2" charset="77"/>
              </a:rPr>
              <a:t>vnf_id</a:t>
            </a:r>
            <a:r>
              <a:rPr lang="en-IN" sz="900" b="1">
                <a:solidFill>
                  <a:schemeClr val="tx1"/>
                </a:solidFill>
                <a:latin typeface="Monaco" pitchFamily="2" charset="77"/>
              </a:rPr>
              <a:t>: "</a:t>
            </a:r>
            <a:r>
              <a:rPr lang="en-IN" sz="900" b="1" err="1">
                <a:solidFill>
                  <a:schemeClr val="tx1"/>
                </a:solidFill>
                <a:latin typeface="Monaco" pitchFamily="2" charset="77"/>
              </a:rPr>
              <a:t>vnf_vtc</a:t>
            </a:r>
            <a:r>
              <a:rPr lang="en-IN" sz="900" b="1">
                <a:solidFill>
                  <a:schemeClr val="tx1"/>
                </a:solidFill>
                <a:latin typeface="Monaco" pitchFamily="2" charset="77"/>
              </a:rPr>
              <a:t>"</a:t>
            </a:r>
          </a:p>
          <a:p>
            <a:r>
              <a:rPr lang="en-IN" sz="900" b="1" err="1">
                <a:solidFill>
                  <a:schemeClr val="tx1"/>
                </a:solidFill>
                <a:latin typeface="Monaco" pitchFamily="2" charset="77"/>
              </a:rPr>
              <a:t>vnf_vendor</a:t>
            </a:r>
            <a:r>
              <a:rPr lang="en-IN" sz="900" b="1">
                <a:solidFill>
                  <a:schemeClr val="tx1"/>
                </a:solidFill>
                <a:latin typeface="Monaco" pitchFamily="2" charset="77"/>
              </a:rPr>
              <a:t>: "</a:t>
            </a:r>
            <a:r>
              <a:rPr lang="en-IN" sz="900" b="1" err="1">
                <a:solidFill>
                  <a:schemeClr val="tx1"/>
                </a:solidFill>
                <a:latin typeface="Monaco" pitchFamily="2" charset="77"/>
              </a:rPr>
              <a:t>eu.sonata-nfv</a:t>
            </a:r>
            <a:r>
              <a:rPr lang="en-IN" sz="900" b="1">
                <a:solidFill>
                  <a:schemeClr val="tx1"/>
                </a:solidFill>
                <a:latin typeface="Monaco" pitchFamily="2" charset="77"/>
              </a:rPr>
              <a:t>"</a:t>
            </a:r>
          </a:p>
          <a:p>
            <a:r>
              <a:rPr lang="en-IN" sz="900" b="1" err="1">
                <a:solidFill>
                  <a:schemeClr val="tx1"/>
                </a:solidFill>
                <a:latin typeface="Monaco" pitchFamily="2" charset="77"/>
              </a:rPr>
              <a:t>vnf_name</a:t>
            </a:r>
            <a:r>
              <a:rPr lang="en-IN" sz="900" b="1">
                <a:solidFill>
                  <a:schemeClr val="tx1"/>
                </a:solidFill>
                <a:latin typeface="Monaco" pitchFamily="2" charset="77"/>
              </a:rPr>
              <a:t>: "</a:t>
            </a:r>
            <a:r>
              <a:rPr lang="en-IN" sz="900" b="1" err="1">
                <a:solidFill>
                  <a:schemeClr val="tx1"/>
                </a:solidFill>
                <a:latin typeface="Monaco" pitchFamily="2" charset="77"/>
              </a:rPr>
              <a:t>vtc-vnf</a:t>
            </a:r>
            <a:r>
              <a:rPr lang="en-IN" sz="900" b="1">
                <a:solidFill>
                  <a:schemeClr val="tx1"/>
                </a:solidFill>
                <a:latin typeface="Monaco" pitchFamily="2" charset="77"/>
              </a:rPr>
              <a:t>"</a:t>
            </a:r>
          </a:p>
          <a:p>
            <a:r>
              <a:rPr lang="en-IN" sz="900" b="1" err="1">
                <a:solidFill>
                  <a:schemeClr val="tx1"/>
                </a:solidFill>
                <a:latin typeface="Monaco" pitchFamily="2" charset="77"/>
              </a:rPr>
              <a:t>vnf_version</a:t>
            </a:r>
            <a:r>
              <a:rPr lang="en-IN" sz="900" b="1">
                <a:solidFill>
                  <a:schemeClr val="tx1"/>
                </a:solidFill>
                <a:latin typeface="Monaco" pitchFamily="2" charset="77"/>
              </a:rPr>
              <a:t>: "0.1"</a:t>
            </a:r>
          </a:p>
          <a:p>
            <a:r>
              <a:rPr lang="en-IN" sz="900" b="1">
                <a:solidFill>
                  <a:schemeClr val="tx1"/>
                </a:solidFill>
                <a:latin typeface="Monaco" pitchFamily="2" charset="77"/>
              </a:rPr>
              <a:t>- </a:t>
            </a:r>
            <a:r>
              <a:rPr lang="en-IN" sz="900" b="1" err="1">
                <a:solidFill>
                  <a:schemeClr val="tx1"/>
                </a:solidFill>
                <a:latin typeface="Monaco" pitchFamily="2" charset="77"/>
              </a:rPr>
              <a:t>vnf_id</a:t>
            </a:r>
            <a:r>
              <a:rPr lang="en-IN" sz="900" b="1">
                <a:solidFill>
                  <a:schemeClr val="tx1"/>
                </a:solidFill>
                <a:latin typeface="Monaco" pitchFamily="2" charset="77"/>
              </a:rPr>
              <a:t>: "</a:t>
            </a:r>
            <a:r>
              <a:rPr lang="en-IN" sz="900" b="1" err="1">
                <a:solidFill>
                  <a:schemeClr val="tx1"/>
                </a:solidFill>
                <a:latin typeface="Monaco" pitchFamily="2" charset="77"/>
              </a:rPr>
              <a:t>vnf_firewall</a:t>
            </a:r>
            <a:r>
              <a:rPr lang="en-IN" sz="900" b="1">
                <a:solidFill>
                  <a:schemeClr val="tx1"/>
                </a:solidFill>
                <a:latin typeface="Monaco" pitchFamily="2" charset="77"/>
              </a:rPr>
              <a:t>"</a:t>
            </a:r>
          </a:p>
          <a:p>
            <a:r>
              <a:rPr lang="en-IN" sz="900" b="1" err="1">
                <a:solidFill>
                  <a:schemeClr val="tx1"/>
                </a:solidFill>
                <a:latin typeface="Monaco" pitchFamily="2" charset="77"/>
              </a:rPr>
              <a:t>vnf_vendor</a:t>
            </a:r>
            <a:r>
              <a:rPr lang="en-IN" sz="900" b="1">
                <a:solidFill>
                  <a:schemeClr val="tx1"/>
                </a:solidFill>
                <a:latin typeface="Monaco" pitchFamily="2" charset="77"/>
              </a:rPr>
              <a:t>: "</a:t>
            </a:r>
            <a:r>
              <a:rPr lang="en-IN" sz="900" b="1" err="1">
                <a:solidFill>
                  <a:schemeClr val="tx1"/>
                </a:solidFill>
                <a:latin typeface="Monaco" pitchFamily="2" charset="77"/>
              </a:rPr>
              <a:t>eu.sonata-nfv</a:t>
            </a:r>
            <a:r>
              <a:rPr lang="en-IN" sz="900" b="1">
                <a:solidFill>
                  <a:schemeClr val="tx1"/>
                </a:solidFill>
                <a:latin typeface="Monaco" pitchFamily="2" charset="77"/>
              </a:rPr>
              <a:t>"</a:t>
            </a:r>
          </a:p>
          <a:p>
            <a:r>
              <a:rPr lang="en-IN" sz="900" b="1" err="1">
                <a:solidFill>
                  <a:schemeClr val="tx1"/>
                </a:solidFill>
                <a:latin typeface="Monaco" pitchFamily="2" charset="77"/>
              </a:rPr>
              <a:t>vnf_name</a:t>
            </a:r>
            <a:r>
              <a:rPr lang="en-IN" sz="900" b="1">
                <a:solidFill>
                  <a:schemeClr val="tx1"/>
                </a:solidFill>
                <a:latin typeface="Monaco" pitchFamily="2" charset="77"/>
              </a:rPr>
              <a:t>: "firewall-</a:t>
            </a:r>
            <a:r>
              <a:rPr lang="en-IN" sz="900" b="1" err="1">
                <a:solidFill>
                  <a:schemeClr val="tx1"/>
                </a:solidFill>
                <a:latin typeface="Monaco" pitchFamily="2" charset="77"/>
              </a:rPr>
              <a:t>vnf</a:t>
            </a:r>
            <a:r>
              <a:rPr lang="en-IN" sz="900" b="1">
                <a:solidFill>
                  <a:schemeClr val="tx1"/>
                </a:solidFill>
                <a:latin typeface="Monaco" pitchFamily="2" charset="77"/>
              </a:rPr>
              <a:t>"</a:t>
            </a:r>
          </a:p>
          <a:p>
            <a:r>
              <a:rPr lang="en-IN" sz="900" b="1" err="1">
                <a:solidFill>
                  <a:schemeClr val="tx1"/>
                </a:solidFill>
                <a:latin typeface="Monaco" pitchFamily="2" charset="77"/>
              </a:rPr>
              <a:t>vnf_version</a:t>
            </a:r>
            <a:r>
              <a:rPr lang="en-IN" sz="900" b="1">
                <a:solidFill>
                  <a:schemeClr val="tx1"/>
                </a:solidFill>
                <a:latin typeface="Monaco" pitchFamily="2" charset="77"/>
              </a:rPr>
              <a:t>: "0.1”</a:t>
            </a:r>
          </a:p>
          <a:p>
            <a:pPr algn="ctr"/>
            <a:r>
              <a:rPr lang="en-IN" sz="900" b="1">
                <a:solidFill>
                  <a:schemeClr val="tx1"/>
                </a:solidFill>
                <a:latin typeface="Monaco" pitchFamily="2" charset="77"/>
              </a:rPr>
              <a:t>:</a:t>
            </a:r>
          </a:p>
          <a:p>
            <a:pPr algn="ctr"/>
            <a:r>
              <a:rPr lang="en-IN" sz="900" b="1">
                <a:solidFill>
                  <a:schemeClr val="tx1"/>
                </a:solidFill>
                <a:latin typeface="Monaco" pitchFamily="2" charset="77"/>
              </a:rPr>
              <a:t>:</a:t>
            </a:r>
          </a:p>
          <a:p>
            <a:pPr algn="ctr"/>
            <a:r>
              <a:rPr lang="en-IN" sz="900" b="1">
                <a:solidFill>
                  <a:schemeClr val="tx1"/>
                </a:solidFill>
                <a:latin typeface="Monaco" pitchFamily="2" charset="77"/>
              </a:rPr>
              <a:t>:</a:t>
            </a:r>
          </a:p>
          <a:p>
            <a:endParaRPr lang="en-IN" sz="900">
              <a:solidFill>
                <a:srgbClr val="221199"/>
              </a:solidFill>
              <a:latin typeface="Monaco" pitchFamily="2" charset="77"/>
            </a:endParaRPr>
          </a:p>
          <a:p>
            <a:endParaRPr lang="en-IN" sz="900">
              <a:solidFill>
                <a:srgbClr val="1D1C1D"/>
              </a:solidFill>
              <a:latin typeface="Monaco" pitchFamily="2" charset="77"/>
            </a:endParaRPr>
          </a:p>
        </p:txBody>
      </p:sp>
      <p:sp>
        <p:nvSpPr>
          <p:cNvPr id="9" name="Rectangle 8">
            <a:extLst>
              <a:ext uri="{FF2B5EF4-FFF2-40B4-BE49-F238E27FC236}">
                <a16:creationId xmlns:a16="http://schemas.microsoft.com/office/drawing/2014/main" id="{1866EC39-58D5-FF4F-B133-8E7915F40539}"/>
              </a:ext>
            </a:extLst>
          </p:cNvPr>
          <p:cNvSpPr/>
          <p:nvPr/>
        </p:nvSpPr>
        <p:spPr>
          <a:xfrm>
            <a:off x="6224059" y="569630"/>
            <a:ext cx="2096465" cy="1892826"/>
          </a:xfrm>
          <a:prstGeom prst="rect">
            <a:avLst/>
          </a:prstGeom>
        </p:spPr>
        <p:txBody>
          <a:bodyPr wrap="square">
            <a:spAutoFit/>
          </a:bodyPr>
          <a:lstStyle/>
          <a:p>
            <a:r>
              <a:rPr lang="en-IN" sz="900" err="1">
                <a:solidFill>
                  <a:schemeClr val="bg2"/>
                </a:solidFill>
                <a:latin typeface="Monaco" pitchFamily="2" charset="77"/>
              </a:rPr>
              <a:t>descriptor_version</a:t>
            </a:r>
            <a:r>
              <a:rPr lang="en-IN" sz="900">
                <a:solidFill>
                  <a:schemeClr val="bg2"/>
                </a:solidFill>
                <a:latin typeface="Monaco" pitchFamily="2" charset="77"/>
              </a:rPr>
              <a:t>: "1.0"</a:t>
            </a:r>
          </a:p>
          <a:p>
            <a:r>
              <a:rPr lang="en-IN" sz="900">
                <a:solidFill>
                  <a:schemeClr val="bg2"/>
                </a:solidFill>
                <a:latin typeface="Monaco" pitchFamily="2" charset="77"/>
              </a:rPr>
              <a:t>vendor: "</a:t>
            </a:r>
            <a:r>
              <a:rPr lang="en-IN" sz="900" err="1">
                <a:solidFill>
                  <a:schemeClr val="bg2"/>
                </a:solidFill>
                <a:latin typeface="Monaco" pitchFamily="2" charset="77"/>
              </a:rPr>
              <a:t>eu.sonata</a:t>
            </a:r>
            <a:r>
              <a:rPr lang="en-IN" sz="900">
                <a:solidFill>
                  <a:schemeClr val="bg2"/>
                </a:solidFill>
                <a:latin typeface="Monaco" pitchFamily="2" charset="77"/>
              </a:rPr>
              <a:t>-</a:t>
            </a:r>
            <a:r>
              <a:rPr lang="en-IN" sz="900" err="1">
                <a:solidFill>
                  <a:schemeClr val="bg2"/>
                </a:solidFill>
                <a:latin typeface="Monaco" pitchFamily="2" charset="77"/>
              </a:rPr>
              <a:t>nfv.service</a:t>
            </a:r>
            <a:r>
              <a:rPr lang="en-IN" sz="900">
                <a:solidFill>
                  <a:schemeClr val="bg2"/>
                </a:solidFill>
                <a:latin typeface="Monaco" pitchFamily="2" charset="77"/>
              </a:rPr>
              <a:t>-descriptor"</a:t>
            </a:r>
          </a:p>
          <a:p>
            <a:r>
              <a:rPr lang="en-IN" sz="900">
                <a:solidFill>
                  <a:schemeClr val="bg2"/>
                </a:solidFill>
                <a:latin typeface="Monaco" pitchFamily="2" charset="77"/>
              </a:rPr>
              <a:t>name: "sonata-demo-</a:t>
            </a:r>
            <a:r>
              <a:rPr lang="en-IN" sz="900" err="1">
                <a:solidFill>
                  <a:schemeClr val="bg2"/>
                </a:solidFill>
                <a:latin typeface="Monaco" pitchFamily="2" charset="77"/>
              </a:rPr>
              <a:t>vtc</a:t>
            </a:r>
            <a:r>
              <a:rPr lang="en-IN" sz="900">
                <a:solidFill>
                  <a:schemeClr val="bg2"/>
                </a:solidFill>
                <a:latin typeface="Monaco" pitchFamily="2" charset="77"/>
              </a:rPr>
              <a:t>"</a:t>
            </a:r>
          </a:p>
          <a:p>
            <a:r>
              <a:rPr lang="en-IN" sz="900">
                <a:solidFill>
                  <a:schemeClr val="bg2"/>
                </a:solidFill>
                <a:latin typeface="Monaco" pitchFamily="2" charset="77"/>
              </a:rPr>
              <a:t>version: "0.1"</a:t>
            </a:r>
          </a:p>
          <a:p>
            <a:r>
              <a:rPr lang="en-IN" sz="900">
                <a:solidFill>
                  <a:schemeClr val="bg2"/>
                </a:solidFill>
                <a:latin typeface="Monaco" pitchFamily="2" charset="77"/>
              </a:rPr>
              <a:t>​</a:t>
            </a:r>
          </a:p>
          <a:p>
            <a:r>
              <a:rPr lang="en-IN" sz="900" err="1">
                <a:solidFill>
                  <a:schemeClr val="bg2"/>
                </a:solidFill>
                <a:latin typeface="Monaco" pitchFamily="2" charset="77"/>
              </a:rPr>
              <a:t>network_functions</a:t>
            </a:r>
            <a:r>
              <a:rPr lang="en-IN" sz="900">
                <a:solidFill>
                  <a:schemeClr val="bg2"/>
                </a:solidFill>
                <a:latin typeface="Monaco" pitchFamily="2" charset="77"/>
              </a:rPr>
              <a:t>:</a:t>
            </a:r>
          </a:p>
          <a:p>
            <a:r>
              <a:rPr lang="en-IN" sz="900" b="1">
                <a:solidFill>
                  <a:schemeClr val="tx1"/>
                </a:solidFill>
                <a:latin typeface="Monaco" pitchFamily="2" charset="77"/>
              </a:rPr>
              <a:t>- </a:t>
            </a:r>
            <a:r>
              <a:rPr lang="en-IN" sz="900" b="1" err="1">
                <a:solidFill>
                  <a:schemeClr val="tx1"/>
                </a:solidFill>
                <a:latin typeface="Monaco" pitchFamily="2" charset="77"/>
              </a:rPr>
              <a:t>vnf_id</a:t>
            </a:r>
            <a:r>
              <a:rPr lang="en-IN" sz="900" b="1">
                <a:solidFill>
                  <a:schemeClr val="tx1"/>
                </a:solidFill>
                <a:latin typeface="Monaco" pitchFamily="2" charset="77"/>
              </a:rPr>
              <a:t>: "</a:t>
            </a:r>
            <a:r>
              <a:rPr lang="en-IN" sz="900" b="1" err="1">
                <a:solidFill>
                  <a:schemeClr val="tx1"/>
                </a:solidFill>
                <a:latin typeface="Monaco" pitchFamily="2" charset="77"/>
              </a:rPr>
              <a:t>vnf_vtc</a:t>
            </a:r>
            <a:r>
              <a:rPr lang="en-IN" sz="900" b="1">
                <a:solidFill>
                  <a:schemeClr val="tx1"/>
                </a:solidFill>
                <a:latin typeface="Monaco" pitchFamily="2" charset="77"/>
              </a:rPr>
              <a:t>"</a:t>
            </a:r>
          </a:p>
          <a:p>
            <a:r>
              <a:rPr lang="en-IN" sz="900" b="1" err="1">
                <a:solidFill>
                  <a:schemeClr val="tx1"/>
                </a:solidFill>
                <a:latin typeface="Monaco" pitchFamily="2" charset="77"/>
              </a:rPr>
              <a:t>vnf_vendor</a:t>
            </a:r>
            <a:r>
              <a:rPr lang="en-IN" sz="900" b="1">
                <a:solidFill>
                  <a:schemeClr val="tx1"/>
                </a:solidFill>
                <a:latin typeface="Monaco" pitchFamily="2" charset="77"/>
              </a:rPr>
              <a:t>: "</a:t>
            </a:r>
            <a:r>
              <a:rPr lang="en-IN" sz="900" b="1" err="1">
                <a:solidFill>
                  <a:schemeClr val="tx1"/>
                </a:solidFill>
                <a:latin typeface="Monaco" pitchFamily="2" charset="77"/>
              </a:rPr>
              <a:t>eu.sonata-nfv</a:t>
            </a:r>
            <a:r>
              <a:rPr lang="en-IN" sz="900" b="1">
                <a:solidFill>
                  <a:schemeClr val="tx1"/>
                </a:solidFill>
                <a:latin typeface="Monaco" pitchFamily="2" charset="77"/>
              </a:rPr>
              <a:t>"</a:t>
            </a:r>
          </a:p>
          <a:p>
            <a:r>
              <a:rPr lang="en-IN" sz="900" b="1" err="1">
                <a:solidFill>
                  <a:schemeClr val="tx1"/>
                </a:solidFill>
                <a:latin typeface="Monaco" pitchFamily="2" charset="77"/>
              </a:rPr>
              <a:t>vnf_name</a:t>
            </a:r>
            <a:r>
              <a:rPr lang="en-IN" sz="900" b="1">
                <a:solidFill>
                  <a:schemeClr val="tx1"/>
                </a:solidFill>
                <a:latin typeface="Monaco" pitchFamily="2" charset="77"/>
              </a:rPr>
              <a:t>: "</a:t>
            </a:r>
            <a:r>
              <a:rPr lang="en-IN" sz="900" b="1" err="1">
                <a:solidFill>
                  <a:schemeClr val="tx1"/>
                </a:solidFill>
                <a:latin typeface="Monaco" pitchFamily="2" charset="77"/>
              </a:rPr>
              <a:t>vtc-vnf</a:t>
            </a:r>
            <a:r>
              <a:rPr lang="en-IN" sz="900" b="1">
                <a:solidFill>
                  <a:schemeClr val="tx1"/>
                </a:solidFill>
                <a:latin typeface="Monaco" pitchFamily="2" charset="77"/>
              </a:rPr>
              <a:t>"</a:t>
            </a:r>
          </a:p>
          <a:p>
            <a:r>
              <a:rPr lang="en-IN" sz="900" b="1" err="1">
                <a:solidFill>
                  <a:schemeClr val="tx1"/>
                </a:solidFill>
                <a:latin typeface="Monaco" pitchFamily="2" charset="77"/>
              </a:rPr>
              <a:t>vnf_version</a:t>
            </a:r>
            <a:r>
              <a:rPr lang="en-IN" sz="900" b="1">
                <a:solidFill>
                  <a:schemeClr val="tx1"/>
                </a:solidFill>
                <a:latin typeface="Monaco" pitchFamily="2" charset="77"/>
              </a:rPr>
              <a:t>: "0.1”</a:t>
            </a:r>
          </a:p>
          <a:p>
            <a:pPr algn="ctr"/>
            <a:r>
              <a:rPr lang="en-IN" sz="900" b="1">
                <a:solidFill>
                  <a:schemeClr val="tx1"/>
                </a:solidFill>
                <a:latin typeface="Monaco" pitchFamily="2" charset="77"/>
              </a:rPr>
              <a:t>:</a:t>
            </a:r>
          </a:p>
          <a:p>
            <a:pPr algn="ctr"/>
            <a:r>
              <a:rPr lang="en-IN" sz="900" b="1">
                <a:solidFill>
                  <a:schemeClr val="tx1"/>
                </a:solidFill>
                <a:latin typeface="Monaco" pitchFamily="2" charset="77"/>
              </a:rPr>
              <a:t>:</a:t>
            </a:r>
          </a:p>
        </p:txBody>
      </p:sp>
      <p:sp>
        <p:nvSpPr>
          <p:cNvPr id="21" name="Rectangle 20">
            <a:extLst>
              <a:ext uri="{FF2B5EF4-FFF2-40B4-BE49-F238E27FC236}">
                <a16:creationId xmlns:a16="http://schemas.microsoft.com/office/drawing/2014/main" id="{C4DE2696-57B9-CF4C-8B95-5694BF3439F2}"/>
              </a:ext>
            </a:extLst>
          </p:cNvPr>
          <p:cNvSpPr/>
          <p:nvPr/>
        </p:nvSpPr>
        <p:spPr>
          <a:xfrm>
            <a:off x="6218355" y="2733062"/>
            <a:ext cx="1982476" cy="2031325"/>
          </a:xfrm>
          <a:prstGeom prst="rect">
            <a:avLst/>
          </a:prstGeom>
        </p:spPr>
        <p:txBody>
          <a:bodyPr wrap="square">
            <a:spAutoFit/>
          </a:bodyPr>
          <a:lstStyle/>
          <a:p>
            <a:r>
              <a:rPr lang="en-IN" sz="900" err="1">
                <a:solidFill>
                  <a:schemeClr val="bg2"/>
                </a:solidFill>
                <a:latin typeface="Monaco" pitchFamily="2" charset="77"/>
              </a:rPr>
              <a:t>descriptor_version</a:t>
            </a:r>
            <a:r>
              <a:rPr lang="en-IN" sz="900">
                <a:solidFill>
                  <a:schemeClr val="bg2"/>
                </a:solidFill>
                <a:latin typeface="Monaco" pitchFamily="2" charset="77"/>
              </a:rPr>
              <a:t>: "1.0"</a:t>
            </a:r>
          </a:p>
          <a:p>
            <a:r>
              <a:rPr lang="en-IN" sz="900">
                <a:solidFill>
                  <a:schemeClr val="bg2"/>
                </a:solidFill>
                <a:latin typeface="Monaco" pitchFamily="2" charset="77"/>
              </a:rPr>
              <a:t>vendor: "</a:t>
            </a:r>
            <a:r>
              <a:rPr lang="en-IN" sz="900" err="1">
                <a:solidFill>
                  <a:schemeClr val="bg2"/>
                </a:solidFill>
                <a:latin typeface="Monaco" pitchFamily="2" charset="77"/>
              </a:rPr>
              <a:t>eu.sonata</a:t>
            </a:r>
            <a:r>
              <a:rPr lang="en-IN" sz="900">
                <a:solidFill>
                  <a:schemeClr val="bg2"/>
                </a:solidFill>
                <a:latin typeface="Monaco" pitchFamily="2" charset="77"/>
              </a:rPr>
              <a:t>-</a:t>
            </a:r>
            <a:r>
              <a:rPr lang="en-IN" sz="900" err="1">
                <a:solidFill>
                  <a:schemeClr val="bg2"/>
                </a:solidFill>
                <a:latin typeface="Monaco" pitchFamily="2" charset="77"/>
              </a:rPr>
              <a:t>nfv.service</a:t>
            </a:r>
            <a:r>
              <a:rPr lang="en-IN" sz="900">
                <a:solidFill>
                  <a:schemeClr val="bg2"/>
                </a:solidFill>
                <a:latin typeface="Monaco" pitchFamily="2" charset="77"/>
              </a:rPr>
              <a:t>-descriptor"</a:t>
            </a:r>
          </a:p>
          <a:p>
            <a:r>
              <a:rPr lang="en-IN" sz="900">
                <a:solidFill>
                  <a:schemeClr val="bg2"/>
                </a:solidFill>
                <a:latin typeface="Monaco" pitchFamily="2" charset="77"/>
              </a:rPr>
              <a:t>name: "sonata-demo-</a:t>
            </a:r>
            <a:r>
              <a:rPr lang="en-IN" sz="900" err="1">
                <a:solidFill>
                  <a:schemeClr val="bg2"/>
                </a:solidFill>
                <a:latin typeface="Monaco" pitchFamily="2" charset="77"/>
              </a:rPr>
              <a:t>vtc</a:t>
            </a:r>
            <a:r>
              <a:rPr lang="en-IN" sz="900">
                <a:solidFill>
                  <a:schemeClr val="bg2"/>
                </a:solidFill>
                <a:latin typeface="Monaco" pitchFamily="2" charset="77"/>
              </a:rPr>
              <a:t>"</a:t>
            </a:r>
          </a:p>
          <a:p>
            <a:r>
              <a:rPr lang="en-IN" sz="900">
                <a:solidFill>
                  <a:schemeClr val="bg2"/>
                </a:solidFill>
                <a:latin typeface="Monaco" pitchFamily="2" charset="77"/>
              </a:rPr>
              <a:t>version: "0.1"</a:t>
            </a:r>
          </a:p>
          <a:p>
            <a:r>
              <a:rPr lang="en-IN" sz="900">
                <a:solidFill>
                  <a:schemeClr val="bg2"/>
                </a:solidFill>
                <a:latin typeface="Monaco" pitchFamily="2" charset="77"/>
              </a:rPr>
              <a:t>​</a:t>
            </a:r>
          </a:p>
          <a:p>
            <a:r>
              <a:rPr lang="en-IN" sz="900" err="1">
                <a:solidFill>
                  <a:schemeClr val="bg2"/>
                </a:solidFill>
                <a:latin typeface="Monaco" pitchFamily="2" charset="77"/>
              </a:rPr>
              <a:t>network_functions</a:t>
            </a:r>
            <a:r>
              <a:rPr lang="en-IN" sz="900">
                <a:solidFill>
                  <a:schemeClr val="bg2"/>
                </a:solidFill>
                <a:latin typeface="Monaco" pitchFamily="2" charset="77"/>
              </a:rPr>
              <a:t>:</a:t>
            </a:r>
          </a:p>
          <a:p>
            <a:r>
              <a:rPr lang="en-IN" sz="900" b="1">
                <a:solidFill>
                  <a:schemeClr val="tx1"/>
                </a:solidFill>
                <a:latin typeface="Monaco" pitchFamily="2" charset="77"/>
              </a:rPr>
              <a:t>- </a:t>
            </a:r>
            <a:r>
              <a:rPr lang="en-IN" sz="900" b="1" err="1">
                <a:solidFill>
                  <a:schemeClr val="tx1"/>
                </a:solidFill>
                <a:latin typeface="Monaco" pitchFamily="2" charset="77"/>
              </a:rPr>
              <a:t>vnf_id</a:t>
            </a:r>
            <a:r>
              <a:rPr lang="en-IN" sz="900" b="1">
                <a:solidFill>
                  <a:schemeClr val="tx1"/>
                </a:solidFill>
                <a:latin typeface="Monaco" pitchFamily="2" charset="77"/>
              </a:rPr>
              <a:t>: "</a:t>
            </a:r>
            <a:r>
              <a:rPr lang="en-IN" sz="900" b="1" err="1">
                <a:solidFill>
                  <a:schemeClr val="tx1"/>
                </a:solidFill>
                <a:latin typeface="Monaco" pitchFamily="2" charset="77"/>
              </a:rPr>
              <a:t>vnf_firewall</a:t>
            </a:r>
            <a:r>
              <a:rPr lang="en-IN" sz="900" b="1">
                <a:solidFill>
                  <a:schemeClr val="tx1"/>
                </a:solidFill>
                <a:latin typeface="Monaco" pitchFamily="2" charset="77"/>
              </a:rPr>
              <a:t>"</a:t>
            </a:r>
          </a:p>
          <a:p>
            <a:r>
              <a:rPr lang="en-IN" sz="900" b="1" err="1">
                <a:solidFill>
                  <a:schemeClr val="tx1"/>
                </a:solidFill>
                <a:latin typeface="Monaco" pitchFamily="2" charset="77"/>
              </a:rPr>
              <a:t>vnf_vendor</a:t>
            </a:r>
            <a:r>
              <a:rPr lang="en-IN" sz="900" b="1">
                <a:solidFill>
                  <a:schemeClr val="tx1"/>
                </a:solidFill>
                <a:latin typeface="Monaco" pitchFamily="2" charset="77"/>
              </a:rPr>
              <a:t>: "</a:t>
            </a:r>
            <a:r>
              <a:rPr lang="en-IN" sz="900" b="1" err="1">
                <a:solidFill>
                  <a:schemeClr val="tx1"/>
                </a:solidFill>
                <a:latin typeface="Monaco" pitchFamily="2" charset="77"/>
              </a:rPr>
              <a:t>eu.sonata-nfv</a:t>
            </a:r>
            <a:r>
              <a:rPr lang="en-IN" sz="900" b="1">
                <a:solidFill>
                  <a:schemeClr val="tx1"/>
                </a:solidFill>
                <a:latin typeface="Monaco" pitchFamily="2" charset="77"/>
              </a:rPr>
              <a:t>"</a:t>
            </a:r>
          </a:p>
          <a:p>
            <a:r>
              <a:rPr lang="en-IN" sz="900" b="1" err="1">
                <a:solidFill>
                  <a:schemeClr val="tx1"/>
                </a:solidFill>
                <a:latin typeface="Monaco" pitchFamily="2" charset="77"/>
              </a:rPr>
              <a:t>vnf_name</a:t>
            </a:r>
            <a:r>
              <a:rPr lang="en-IN" sz="900" b="1">
                <a:solidFill>
                  <a:schemeClr val="tx1"/>
                </a:solidFill>
                <a:latin typeface="Monaco" pitchFamily="2" charset="77"/>
              </a:rPr>
              <a:t>: "firewall-</a:t>
            </a:r>
            <a:r>
              <a:rPr lang="en-IN" sz="900" b="1" err="1">
                <a:solidFill>
                  <a:schemeClr val="tx1"/>
                </a:solidFill>
                <a:latin typeface="Monaco" pitchFamily="2" charset="77"/>
              </a:rPr>
              <a:t>vnf</a:t>
            </a:r>
            <a:r>
              <a:rPr lang="en-IN" sz="900" b="1">
                <a:solidFill>
                  <a:schemeClr val="tx1"/>
                </a:solidFill>
                <a:latin typeface="Monaco" pitchFamily="2" charset="77"/>
              </a:rPr>
              <a:t>"</a:t>
            </a:r>
          </a:p>
          <a:p>
            <a:r>
              <a:rPr lang="en-IN" sz="900" b="1" err="1">
                <a:solidFill>
                  <a:schemeClr val="tx1"/>
                </a:solidFill>
                <a:latin typeface="Monaco" pitchFamily="2" charset="77"/>
              </a:rPr>
              <a:t>vnf_version</a:t>
            </a:r>
            <a:r>
              <a:rPr lang="en-IN" sz="900" b="1">
                <a:solidFill>
                  <a:schemeClr val="tx1"/>
                </a:solidFill>
                <a:latin typeface="Monaco" pitchFamily="2" charset="77"/>
              </a:rPr>
              <a:t>: "0.1”</a:t>
            </a:r>
          </a:p>
          <a:p>
            <a:pPr algn="ctr"/>
            <a:r>
              <a:rPr lang="en-IN" sz="900" b="1">
                <a:solidFill>
                  <a:schemeClr val="tx1"/>
                </a:solidFill>
                <a:latin typeface="Monaco" pitchFamily="2" charset="77"/>
              </a:rPr>
              <a:t>:</a:t>
            </a:r>
          </a:p>
          <a:p>
            <a:pPr algn="ctr"/>
            <a:r>
              <a:rPr lang="en-IN" sz="900" b="1">
                <a:solidFill>
                  <a:schemeClr val="tx1"/>
                </a:solidFill>
                <a:latin typeface="Monaco" pitchFamily="2" charset="77"/>
              </a:rPr>
              <a:t>:</a:t>
            </a:r>
          </a:p>
        </p:txBody>
      </p:sp>
      <p:sp>
        <p:nvSpPr>
          <p:cNvPr id="22" name="TextBox 21">
            <a:extLst>
              <a:ext uri="{FF2B5EF4-FFF2-40B4-BE49-F238E27FC236}">
                <a16:creationId xmlns:a16="http://schemas.microsoft.com/office/drawing/2014/main" id="{CC4AE825-5254-5842-A8EC-D4C16B3D410F}"/>
              </a:ext>
            </a:extLst>
          </p:cNvPr>
          <p:cNvSpPr txBox="1"/>
          <p:nvPr/>
        </p:nvSpPr>
        <p:spPr>
          <a:xfrm>
            <a:off x="6609688" y="2482863"/>
            <a:ext cx="654346" cy="307777"/>
          </a:xfrm>
          <a:prstGeom prst="rect">
            <a:avLst/>
          </a:prstGeom>
          <a:noFill/>
        </p:spPr>
        <p:txBody>
          <a:bodyPr wrap="none" rtlCol="0">
            <a:spAutoFit/>
          </a:bodyPr>
          <a:lstStyle/>
          <a:p>
            <a:r>
              <a:rPr lang="en-US">
                <a:solidFill>
                  <a:schemeClr val="bg2"/>
                </a:solidFill>
              </a:rPr>
              <a:t>NSDs</a:t>
            </a:r>
          </a:p>
        </p:txBody>
      </p:sp>
      <p:sp>
        <p:nvSpPr>
          <p:cNvPr id="25" name="Title 1">
            <a:extLst>
              <a:ext uri="{FF2B5EF4-FFF2-40B4-BE49-F238E27FC236}">
                <a16:creationId xmlns:a16="http://schemas.microsoft.com/office/drawing/2014/main" id="{31091F1A-87BE-CD4C-8E79-9B891D3C8F67}"/>
              </a:ext>
            </a:extLst>
          </p:cNvPr>
          <p:cNvSpPr>
            <a:spLocks noGrp="1"/>
          </p:cNvSpPr>
          <p:nvPr>
            <p:ph type="title"/>
          </p:nvPr>
        </p:nvSpPr>
        <p:spPr>
          <a:xfrm>
            <a:off x="422734" y="76568"/>
            <a:ext cx="8535600" cy="378000"/>
          </a:xfrm>
        </p:spPr>
        <p:txBody>
          <a:bodyPr/>
          <a:lstStyle/>
          <a:p>
            <a:r>
              <a:rPr lang="en" err="1">
                <a:solidFill>
                  <a:srgbClr val="0D2C6C"/>
                </a:solidFill>
                <a:latin typeface="Arial"/>
                <a:ea typeface="Arial"/>
                <a:cs typeface="Arial"/>
                <a:sym typeface="Arial"/>
              </a:rPr>
              <a:t>SCrAMbLE</a:t>
            </a:r>
            <a:r>
              <a:rPr lang="en">
                <a:solidFill>
                  <a:srgbClr val="0D2C6C"/>
                </a:solidFill>
                <a:latin typeface="Arial"/>
                <a:ea typeface="Arial"/>
                <a:cs typeface="Arial"/>
                <a:sym typeface="Arial"/>
              </a:rPr>
              <a:t> - Splitter</a:t>
            </a:r>
            <a:endParaRPr lang="en-US"/>
          </a:p>
        </p:txBody>
      </p:sp>
      <p:sp>
        <p:nvSpPr>
          <p:cNvPr id="2" name="Rectangle 1">
            <a:extLst>
              <a:ext uri="{FF2B5EF4-FFF2-40B4-BE49-F238E27FC236}">
                <a16:creationId xmlns:a16="http://schemas.microsoft.com/office/drawing/2014/main" id="{3566081B-C33A-0647-AC84-04D4A7221FAA}"/>
              </a:ext>
            </a:extLst>
          </p:cNvPr>
          <p:cNvSpPr/>
          <p:nvPr/>
        </p:nvSpPr>
        <p:spPr>
          <a:xfrm>
            <a:off x="1074554" y="938470"/>
            <a:ext cx="1588897" cy="307777"/>
          </a:xfrm>
          <a:prstGeom prst="rect">
            <a:avLst/>
          </a:prstGeom>
        </p:spPr>
        <p:txBody>
          <a:bodyPr wrap="none">
            <a:spAutoFit/>
          </a:bodyPr>
          <a:lstStyle/>
          <a:p>
            <a:r>
              <a:rPr lang="en-US">
                <a:solidFill>
                  <a:schemeClr val="bg2"/>
                </a:solidFill>
              </a:rPr>
              <a:t>Pishahang / OSM</a:t>
            </a:r>
            <a:endParaRPr lang="en-US"/>
          </a:p>
        </p:txBody>
      </p:sp>
    </p:spTree>
    <p:extLst>
      <p:ext uri="{BB962C8B-B14F-4D97-AF65-F5344CB8AC3E}">
        <p14:creationId xmlns:p14="http://schemas.microsoft.com/office/powerpoint/2010/main" val="62211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par>
                                <p:cTn id="14" presetID="9"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par>
                                <p:cTn id="17" presetID="9"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ssolve">
                                      <p:cBhvr>
                                        <p:cTn id="19" dur="500"/>
                                        <p:tgtEl>
                                          <p:spTgt spid="15"/>
                                        </p:tgtEl>
                                      </p:cBhvr>
                                    </p:animEffect>
                                  </p:childTnLst>
                                </p:cTn>
                              </p:par>
                              <p:par>
                                <p:cTn id="20" presetID="8" presetClass="emph" presetSubtype="0" repeatCount="indefinite" fill="hold" nodeType="withEffect">
                                  <p:stCondLst>
                                    <p:cond delay="0"/>
                                  </p:stCondLst>
                                  <p:childTnLst>
                                    <p:animRot by="21600000">
                                      <p:cBhvr>
                                        <p:cTn id="21" dur="10000" fill="hold"/>
                                        <p:tgtEl>
                                          <p:spTgt spid="15"/>
                                        </p:tgtEl>
                                        <p:attrNameLst>
                                          <p:attrName>r</p:attrName>
                                        </p:attrNameLst>
                                      </p:cBhvr>
                                    </p:animRot>
                                  </p:childTnLst>
                                </p:cTn>
                              </p:par>
                              <p:par>
                                <p:cTn id="22" presetID="8" presetClass="emph" presetSubtype="0" repeatCount="indefinite" fill="hold" nodeType="withEffect">
                                  <p:stCondLst>
                                    <p:cond delay="0"/>
                                  </p:stCondLst>
                                  <p:childTnLst>
                                    <p:animRot by="-21600000">
                                      <p:cBhvr>
                                        <p:cTn id="23" dur="10000" fill="hold"/>
                                        <p:tgtEl>
                                          <p:spTgt spid="13"/>
                                        </p:tgtEl>
                                        <p:attrNameLst>
                                          <p:attrName>r</p:attrName>
                                        </p:attrNameLst>
                                      </p:cBhvr>
                                    </p:animRot>
                                  </p:childTnLst>
                                </p:cTn>
                              </p:par>
                              <p:par>
                                <p:cTn id="24" presetID="8" presetClass="emph" presetSubtype="0" repeatCount="indefinite" fill="hold" nodeType="withEffect">
                                  <p:stCondLst>
                                    <p:cond delay="0"/>
                                  </p:stCondLst>
                                  <p:childTnLst>
                                    <p:animRot by="21600000">
                                      <p:cBhvr>
                                        <p:cTn id="25" dur="10000" fill="hold"/>
                                        <p:tgtEl>
                                          <p:spTgt spid="14"/>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fltVal val="0"/>
                                          </p:val>
                                        </p:tav>
                                        <p:tav tm="100000">
                                          <p:val>
                                            <p:strVal val="#ppt_w"/>
                                          </p:val>
                                        </p:tav>
                                      </p:tavLst>
                                    </p:anim>
                                    <p:anim calcmode="lin" valueType="num">
                                      <p:cBhvr>
                                        <p:cTn id="31" dur="1000" fill="hold"/>
                                        <p:tgtEl>
                                          <p:spTgt spid="3"/>
                                        </p:tgtEl>
                                        <p:attrNameLst>
                                          <p:attrName>ppt_h</p:attrName>
                                        </p:attrNameLst>
                                      </p:cBhvr>
                                      <p:tavLst>
                                        <p:tav tm="0">
                                          <p:val>
                                            <p:fltVal val="0"/>
                                          </p:val>
                                        </p:tav>
                                        <p:tav tm="100000">
                                          <p:val>
                                            <p:strVal val="#ppt_h"/>
                                          </p:val>
                                        </p:tav>
                                      </p:tavLst>
                                    </p:anim>
                                    <p:animEffect transition="in" filter="fade">
                                      <p:cBhvr>
                                        <p:cTn id="32" dur="1000"/>
                                        <p:tgtEl>
                                          <p:spTgt spid="3"/>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Effect transition="in" filter="fade">
                                      <p:cBhvr>
                                        <p:cTn id="37" dur="1000"/>
                                        <p:tgtEl>
                                          <p:spTgt spid="7"/>
                                        </p:tgtEl>
                                      </p:cBhvr>
                                    </p:animEffect>
                                  </p:childTnLst>
                                </p:cTn>
                              </p:par>
                            </p:childTnLst>
                          </p:cTn>
                        </p:par>
                        <p:par>
                          <p:cTn id="38" fill="hold">
                            <p:stCondLst>
                              <p:cond delay="1000"/>
                            </p:stCondLst>
                            <p:childTnLst>
                              <p:par>
                                <p:cTn id="39" presetID="3" presetClass="entr" presetSubtype="10" fill="hold" grpId="1"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xit" presetSubtype="2" fill="hold" grpId="1" nodeType="clickEffect">
                                  <p:stCondLst>
                                    <p:cond delay="0"/>
                                  </p:stCondLst>
                                  <p:childTnLst>
                                    <p:anim calcmode="lin" valueType="num">
                                      <p:cBhvr additive="base">
                                        <p:cTn id="48" dur="500"/>
                                        <p:tgtEl>
                                          <p:spTgt spid="3"/>
                                        </p:tgtEl>
                                        <p:attrNameLst>
                                          <p:attrName>ppt_x</p:attrName>
                                        </p:attrNameLst>
                                      </p:cBhvr>
                                      <p:tavLst>
                                        <p:tav tm="0">
                                          <p:val>
                                            <p:strVal val="#ppt_x"/>
                                          </p:val>
                                        </p:tav>
                                        <p:tav tm="100000">
                                          <p:val>
                                            <p:strVal val="#ppt_x+#ppt_w*1.125000"/>
                                          </p:val>
                                        </p:tav>
                                      </p:tavLst>
                                    </p:anim>
                                    <p:animEffect transition="out" filter="wipe(right)">
                                      <p:cBhvr>
                                        <p:cTn id="49" dur="500"/>
                                        <p:tgtEl>
                                          <p:spTgt spid="3"/>
                                        </p:tgtEl>
                                      </p:cBhvr>
                                    </p:animEffect>
                                    <p:set>
                                      <p:cBhvr>
                                        <p:cTn id="50" dur="1" fill="hold">
                                          <p:stCondLst>
                                            <p:cond delay="499"/>
                                          </p:stCondLst>
                                        </p:cTn>
                                        <p:tgtEl>
                                          <p:spTgt spid="3"/>
                                        </p:tgtEl>
                                        <p:attrNameLst>
                                          <p:attrName>style.visibility</p:attrName>
                                        </p:attrNameLst>
                                      </p:cBhvr>
                                      <p:to>
                                        <p:strVal val="hidden"/>
                                      </p:to>
                                    </p:set>
                                  </p:childTnLst>
                                </p:cTn>
                              </p:par>
                              <p:par>
                                <p:cTn id="51" presetID="12" presetClass="exit" presetSubtype="2" fill="hold" grpId="1" nodeType="withEffect">
                                  <p:stCondLst>
                                    <p:cond delay="0"/>
                                  </p:stCondLst>
                                  <p:childTnLst>
                                    <p:anim calcmode="lin" valueType="num">
                                      <p:cBhvr additive="base">
                                        <p:cTn id="52" dur="500"/>
                                        <p:tgtEl>
                                          <p:spTgt spid="7"/>
                                        </p:tgtEl>
                                        <p:attrNameLst>
                                          <p:attrName>ppt_x</p:attrName>
                                        </p:attrNameLst>
                                      </p:cBhvr>
                                      <p:tavLst>
                                        <p:tav tm="0">
                                          <p:val>
                                            <p:strVal val="#ppt_x"/>
                                          </p:val>
                                        </p:tav>
                                        <p:tav tm="100000">
                                          <p:val>
                                            <p:strVal val="#ppt_x+#ppt_w*1.125000"/>
                                          </p:val>
                                        </p:tav>
                                      </p:tavLst>
                                    </p:anim>
                                    <p:animEffect transition="out" filter="wipe(right)">
                                      <p:cBhvr>
                                        <p:cTn id="53" dur="500"/>
                                        <p:tgtEl>
                                          <p:spTgt spid="7"/>
                                        </p:tgtEl>
                                      </p:cBhvr>
                                    </p:animEffect>
                                    <p:set>
                                      <p:cBhvr>
                                        <p:cTn id="54" dur="1" fill="hold">
                                          <p:stCondLst>
                                            <p:cond delay="499"/>
                                          </p:stCondLst>
                                        </p:cTn>
                                        <p:tgtEl>
                                          <p:spTgt spid="7"/>
                                        </p:tgtEl>
                                        <p:attrNameLst>
                                          <p:attrName>style.visibility</p:attrName>
                                        </p:attrNameLst>
                                      </p:cBhvr>
                                      <p:to>
                                        <p:strVal val="hidden"/>
                                      </p:to>
                                    </p:set>
                                  </p:childTnLst>
                                </p:cTn>
                              </p:par>
                              <p:par>
                                <p:cTn id="55" presetID="12" presetClass="exit" presetSubtype="2" fill="hold" grpId="0" nodeType="withEffect">
                                  <p:stCondLst>
                                    <p:cond delay="0"/>
                                  </p:stCondLst>
                                  <p:childTnLst>
                                    <p:anim calcmode="lin" valueType="num">
                                      <p:cBhvr additive="base">
                                        <p:cTn id="56" dur="500"/>
                                        <p:tgtEl>
                                          <p:spTgt spid="16"/>
                                        </p:tgtEl>
                                        <p:attrNameLst>
                                          <p:attrName>ppt_x</p:attrName>
                                        </p:attrNameLst>
                                      </p:cBhvr>
                                      <p:tavLst>
                                        <p:tav tm="0">
                                          <p:val>
                                            <p:strVal val="#ppt_x"/>
                                          </p:val>
                                        </p:tav>
                                        <p:tav tm="100000">
                                          <p:val>
                                            <p:strVal val="#ppt_x+#ppt_w*1.125000"/>
                                          </p:val>
                                        </p:tav>
                                      </p:tavLst>
                                    </p:anim>
                                    <p:animEffect transition="out" filter="wipe(right)">
                                      <p:cBhvr>
                                        <p:cTn id="57" dur="500"/>
                                        <p:tgtEl>
                                          <p:spTgt spid="16"/>
                                        </p:tgtEl>
                                      </p:cBhvr>
                                    </p:animEffect>
                                    <p:set>
                                      <p:cBhvr>
                                        <p:cTn id="58" dur="1" fill="hold">
                                          <p:stCondLst>
                                            <p:cond delay="499"/>
                                          </p:stCondLst>
                                        </p:cTn>
                                        <p:tgtEl>
                                          <p:spTgt spid="16"/>
                                        </p:tgtEl>
                                        <p:attrNameLst>
                                          <p:attrName>style.visibility</p:attrName>
                                        </p:attrNameLst>
                                      </p:cBhvr>
                                      <p:to>
                                        <p:strVal val="hidden"/>
                                      </p:to>
                                    </p:set>
                                  </p:childTnLst>
                                </p:cTn>
                              </p:par>
                              <p:par>
                                <p:cTn id="59" presetID="12" presetClass="exit" presetSubtype="2" fill="hold" grpId="1" nodeType="withEffect">
                                  <p:stCondLst>
                                    <p:cond delay="0"/>
                                  </p:stCondLst>
                                  <p:childTnLst>
                                    <p:anim calcmode="lin" valueType="num">
                                      <p:cBhvr additive="base">
                                        <p:cTn id="60" dur="500"/>
                                        <p:tgtEl>
                                          <p:spTgt spid="2"/>
                                        </p:tgtEl>
                                        <p:attrNameLst>
                                          <p:attrName>ppt_x</p:attrName>
                                        </p:attrNameLst>
                                      </p:cBhvr>
                                      <p:tavLst>
                                        <p:tav tm="0">
                                          <p:val>
                                            <p:strVal val="#ppt_x"/>
                                          </p:val>
                                        </p:tav>
                                        <p:tav tm="100000">
                                          <p:val>
                                            <p:strVal val="#ppt_x+#ppt_w*1.125000"/>
                                          </p:val>
                                        </p:tav>
                                      </p:tavLst>
                                    </p:anim>
                                    <p:animEffect transition="out" filter="wipe(right)">
                                      <p:cBhvr>
                                        <p:cTn id="61" dur="500"/>
                                        <p:tgtEl>
                                          <p:spTgt spid="2"/>
                                        </p:tgtEl>
                                      </p:cBhvr>
                                    </p:animEffect>
                                    <p:set>
                                      <p:cBhvr>
                                        <p:cTn id="62" dur="1" fill="hold">
                                          <p:stCondLst>
                                            <p:cond delay="499"/>
                                          </p:stCondLst>
                                        </p:cTn>
                                        <p:tgtEl>
                                          <p:spTgt spid="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528"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p:cTn id="67" dur="1000" fill="hold"/>
                                        <p:tgtEl>
                                          <p:spTgt spid="4"/>
                                        </p:tgtEl>
                                        <p:attrNameLst>
                                          <p:attrName>ppt_w</p:attrName>
                                        </p:attrNameLst>
                                      </p:cBhvr>
                                      <p:tavLst>
                                        <p:tav tm="0">
                                          <p:val>
                                            <p:fltVal val="0"/>
                                          </p:val>
                                        </p:tav>
                                        <p:tav tm="100000">
                                          <p:val>
                                            <p:strVal val="#ppt_w"/>
                                          </p:val>
                                        </p:tav>
                                      </p:tavLst>
                                    </p:anim>
                                    <p:anim calcmode="lin" valueType="num">
                                      <p:cBhvr>
                                        <p:cTn id="68" dur="1000" fill="hold"/>
                                        <p:tgtEl>
                                          <p:spTgt spid="4"/>
                                        </p:tgtEl>
                                        <p:attrNameLst>
                                          <p:attrName>ppt_h</p:attrName>
                                        </p:attrNameLst>
                                      </p:cBhvr>
                                      <p:tavLst>
                                        <p:tav tm="0">
                                          <p:val>
                                            <p:fltVal val="0"/>
                                          </p:val>
                                        </p:tav>
                                        <p:tav tm="100000">
                                          <p:val>
                                            <p:strVal val="#ppt_h"/>
                                          </p:val>
                                        </p:tav>
                                      </p:tavLst>
                                    </p:anim>
                                    <p:animEffect transition="in" filter="fade">
                                      <p:cBhvr>
                                        <p:cTn id="69" dur="1000"/>
                                        <p:tgtEl>
                                          <p:spTgt spid="4"/>
                                        </p:tgtEl>
                                      </p:cBhvr>
                                    </p:animEffect>
                                    <p:anim calcmode="lin" valueType="num">
                                      <p:cBhvr>
                                        <p:cTn id="70" dur="1000" fill="hold"/>
                                        <p:tgtEl>
                                          <p:spTgt spid="4"/>
                                        </p:tgtEl>
                                        <p:attrNameLst>
                                          <p:attrName>ppt_x</p:attrName>
                                        </p:attrNameLst>
                                      </p:cBhvr>
                                      <p:tavLst>
                                        <p:tav tm="0">
                                          <p:val>
                                            <p:fltVal val="0.5"/>
                                          </p:val>
                                        </p:tav>
                                        <p:tav tm="100000">
                                          <p:val>
                                            <p:strVal val="#ppt_x"/>
                                          </p:val>
                                        </p:tav>
                                      </p:tavLst>
                                    </p:anim>
                                    <p:anim calcmode="lin" valueType="num">
                                      <p:cBhvr>
                                        <p:cTn id="71" dur="1000" fill="hold"/>
                                        <p:tgtEl>
                                          <p:spTgt spid="4"/>
                                        </p:tgtEl>
                                        <p:attrNameLst>
                                          <p:attrName>ppt_y</p:attrName>
                                        </p:attrNameLst>
                                      </p:cBhvr>
                                      <p:tavLst>
                                        <p:tav tm="0">
                                          <p:val>
                                            <p:fltVal val="0.5"/>
                                          </p:val>
                                        </p:tav>
                                        <p:tav tm="100000">
                                          <p:val>
                                            <p:strVal val="#ppt_y"/>
                                          </p:val>
                                        </p:tav>
                                      </p:tavLst>
                                    </p:anim>
                                  </p:childTnLst>
                                </p:cTn>
                              </p:par>
                              <p:par>
                                <p:cTn id="72" presetID="53" presetClass="entr" presetSubtype="528" fill="hold" grpId="0" nodeType="withEffect">
                                  <p:stCondLst>
                                    <p:cond delay="0"/>
                                  </p:stCondLst>
                                  <p:childTnLst>
                                    <p:set>
                                      <p:cBhvr>
                                        <p:cTn id="73" dur="1" fill="hold">
                                          <p:stCondLst>
                                            <p:cond delay="0"/>
                                          </p:stCondLst>
                                        </p:cTn>
                                        <p:tgtEl>
                                          <p:spTgt spid="9"/>
                                        </p:tgtEl>
                                        <p:attrNameLst>
                                          <p:attrName>style.visibility</p:attrName>
                                        </p:attrNameLst>
                                      </p:cBhvr>
                                      <p:to>
                                        <p:strVal val="visible"/>
                                      </p:to>
                                    </p:set>
                                    <p:anim calcmode="lin" valueType="num">
                                      <p:cBhvr>
                                        <p:cTn id="74" dur="1000" fill="hold"/>
                                        <p:tgtEl>
                                          <p:spTgt spid="9"/>
                                        </p:tgtEl>
                                        <p:attrNameLst>
                                          <p:attrName>ppt_w</p:attrName>
                                        </p:attrNameLst>
                                      </p:cBhvr>
                                      <p:tavLst>
                                        <p:tav tm="0">
                                          <p:val>
                                            <p:fltVal val="0"/>
                                          </p:val>
                                        </p:tav>
                                        <p:tav tm="100000">
                                          <p:val>
                                            <p:strVal val="#ppt_w"/>
                                          </p:val>
                                        </p:tav>
                                      </p:tavLst>
                                    </p:anim>
                                    <p:anim calcmode="lin" valueType="num">
                                      <p:cBhvr>
                                        <p:cTn id="75" dur="1000" fill="hold"/>
                                        <p:tgtEl>
                                          <p:spTgt spid="9"/>
                                        </p:tgtEl>
                                        <p:attrNameLst>
                                          <p:attrName>ppt_h</p:attrName>
                                        </p:attrNameLst>
                                      </p:cBhvr>
                                      <p:tavLst>
                                        <p:tav tm="0">
                                          <p:val>
                                            <p:fltVal val="0"/>
                                          </p:val>
                                        </p:tav>
                                        <p:tav tm="100000">
                                          <p:val>
                                            <p:strVal val="#ppt_h"/>
                                          </p:val>
                                        </p:tav>
                                      </p:tavLst>
                                    </p:anim>
                                    <p:animEffect transition="in" filter="fade">
                                      <p:cBhvr>
                                        <p:cTn id="76" dur="1000"/>
                                        <p:tgtEl>
                                          <p:spTgt spid="9"/>
                                        </p:tgtEl>
                                      </p:cBhvr>
                                    </p:animEffect>
                                    <p:anim calcmode="lin" valueType="num">
                                      <p:cBhvr>
                                        <p:cTn id="77" dur="1000" fill="hold"/>
                                        <p:tgtEl>
                                          <p:spTgt spid="9"/>
                                        </p:tgtEl>
                                        <p:attrNameLst>
                                          <p:attrName>ppt_x</p:attrName>
                                        </p:attrNameLst>
                                      </p:cBhvr>
                                      <p:tavLst>
                                        <p:tav tm="0">
                                          <p:val>
                                            <p:fltVal val="0.5"/>
                                          </p:val>
                                        </p:tav>
                                        <p:tav tm="100000">
                                          <p:val>
                                            <p:strVal val="#ppt_x"/>
                                          </p:val>
                                        </p:tav>
                                      </p:tavLst>
                                    </p:anim>
                                    <p:anim calcmode="lin" valueType="num">
                                      <p:cBhvr>
                                        <p:cTn id="78" dur="1000" fill="hold"/>
                                        <p:tgtEl>
                                          <p:spTgt spid="9"/>
                                        </p:tgtEl>
                                        <p:attrNameLst>
                                          <p:attrName>ppt_y</p:attrName>
                                        </p:attrNameLst>
                                      </p:cBhvr>
                                      <p:tavLst>
                                        <p:tav tm="0">
                                          <p:val>
                                            <p:fltVal val="0.5"/>
                                          </p:val>
                                        </p:tav>
                                        <p:tav tm="100000">
                                          <p:val>
                                            <p:strVal val="#ppt_y"/>
                                          </p:val>
                                        </p:tav>
                                      </p:tavLst>
                                    </p:anim>
                                  </p:childTnLst>
                                </p:cTn>
                              </p:par>
                              <p:par>
                                <p:cTn id="79" presetID="53" presetClass="entr" presetSubtype="528"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p:cTn id="81" dur="1000" fill="hold"/>
                                        <p:tgtEl>
                                          <p:spTgt spid="19"/>
                                        </p:tgtEl>
                                        <p:attrNameLst>
                                          <p:attrName>ppt_w</p:attrName>
                                        </p:attrNameLst>
                                      </p:cBhvr>
                                      <p:tavLst>
                                        <p:tav tm="0">
                                          <p:val>
                                            <p:fltVal val="0"/>
                                          </p:val>
                                        </p:tav>
                                        <p:tav tm="100000">
                                          <p:val>
                                            <p:strVal val="#ppt_w"/>
                                          </p:val>
                                        </p:tav>
                                      </p:tavLst>
                                    </p:anim>
                                    <p:anim calcmode="lin" valueType="num">
                                      <p:cBhvr>
                                        <p:cTn id="82" dur="1000" fill="hold"/>
                                        <p:tgtEl>
                                          <p:spTgt spid="19"/>
                                        </p:tgtEl>
                                        <p:attrNameLst>
                                          <p:attrName>ppt_h</p:attrName>
                                        </p:attrNameLst>
                                      </p:cBhvr>
                                      <p:tavLst>
                                        <p:tav tm="0">
                                          <p:val>
                                            <p:fltVal val="0"/>
                                          </p:val>
                                        </p:tav>
                                        <p:tav tm="100000">
                                          <p:val>
                                            <p:strVal val="#ppt_h"/>
                                          </p:val>
                                        </p:tav>
                                      </p:tavLst>
                                    </p:anim>
                                    <p:animEffect transition="in" filter="fade">
                                      <p:cBhvr>
                                        <p:cTn id="83" dur="1000"/>
                                        <p:tgtEl>
                                          <p:spTgt spid="19"/>
                                        </p:tgtEl>
                                      </p:cBhvr>
                                    </p:animEffect>
                                    <p:anim calcmode="lin" valueType="num">
                                      <p:cBhvr>
                                        <p:cTn id="84" dur="1000" fill="hold"/>
                                        <p:tgtEl>
                                          <p:spTgt spid="19"/>
                                        </p:tgtEl>
                                        <p:attrNameLst>
                                          <p:attrName>ppt_x</p:attrName>
                                        </p:attrNameLst>
                                      </p:cBhvr>
                                      <p:tavLst>
                                        <p:tav tm="0">
                                          <p:val>
                                            <p:fltVal val="0.5"/>
                                          </p:val>
                                        </p:tav>
                                        <p:tav tm="100000">
                                          <p:val>
                                            <p:strVal val="#ppt_x"/>
                                          </p:val>
                                        </p:tav>
                                      </p:tavLst>
                                    </p:anim>
                                    <p:anim calcmode="lin" valueType="num">
                                      <p:cBhvr>
                                        <p:cTn id="85" dur="1000" fill="hold"/>
                                        <p:tgtEl>
                                          <p:spTgt spid="19"/>
                                        </p:tgtEl>
                                        <p:attrNameLst>
                                          <p:attrName>ppt_y</p:attrName>
                                        </p:attrNameLst>
                                      </p:cBhvr>
                                      <p:tavLst>
                                        <p:tav tm="0">
                                          <p:val>
                                            <p:fltVal val="0.5"/>
                                          </p:val>
                                        </p:tav>
                                        <p:tav tm="100000">
                                          <p:val>
                                            <p:strVal val="#ppt_y"/>
                                          </p:val>
                                        </p:tav>
                                      </p:tavLst>
                                    </p:anim>
                                  </p:childTnLst>
                                </p:cTn>
                              </p:par>
                              <p:par>
                                <p:cTn id="86" presetID="53" presetClass="entr" presetSubtype="528" fill="hold" grpId="0" nodeType="with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1000" fill="hold"/>
                                        <p:tgtEl>
                                          <p:spTgt spid="21"/>
                                        </p:tgtEl>
                                        <p:attrNameLst>
                                          <p:attrName>ppt_w</p:attrName>
                                        </p:attrNameLst>
                                      </p:cBhvr>
                                      <p:tavLst>
                                        <p:tav tm="0">
                                          <p:val>
                                            <p:fltVal val="0"/>
                                          </p:val>
                                        </p:tav>
                                        <p:tav tm="100000">
                                          <p:val>
                                            <p:strVal val="#ppt_w"/>
                                          </p:val>
                                        </p:tav>
                                      </p:tavLst>
                                    </p:anim>
                                    <p:anim calcmode="lin" valueType="num">
                                      <p:cBhvr>
                                        <p:cTn id="89" dur="1000" fill="hold"/>
                                        <p:tgtEl>
                                          <p:spTgt spid="21"/>
                                        </p:tgtEl>
                                        <p:attrNameLst>
                                          <p:attrName>ppt_h</p:attrName>
                                        </p:attrNameLst>
                                      </p:cBhvr>
                                      <p:tavLst>
                                        <p:tav tm="0">
                                          <p:val>
                                            <p:fltVal val="0"/>
                                          </p:val>
                                        </p:tav>
                                        <p:tav tm="100000">
                                          <p:val>
                                            <p:strVal val="#ppt_h"/>
                                          </p:val>
                                        </p:tav>
                                      </p:tavLst>
                                    </p:anim>
                                    <p:animEffect transition="in" filter="fade">
                                      <p:cBhvr>
                                        <p:cTn id="90" dur="1000"/>
                                        <p:tgtEl>
                                          <p:spTgt spid="21"/>
                                        </p:tgtEl>
                                      </p:cBhvr>
                                    </p:animEffect>
                                    <p:anim calcmode="lin" valueType="num">
                                      <p:cBhvr>
                                        <p:cTn id="91" dur="1000" fill="hold"/>
                                        <p:tgtEl>
                                          <p:spTgt spid="21"/>
                                        </p:tgtEl>
                                        <p:attrNameLst>
                                          <p:attrName>ppt_x</p:attrName>
                                        </p:attrNameLst>
                                      </p:cBhvr>
                                      <p:tavLst>
                                        <p:tav tm="0">
                                          <p:val>
                                            <p:fltVal val="0.5"/>
                                          </p:val>
                                        </p:tav>
                                        <p:tav tm="100000">
                                          <p:val>
                                            <p:strVal val="#ppt_x"/>
                                          </p:val>
                                        </p:tav>
                                      </p:tavLst>
                                    </p:anim>
                                    <p:anim calcmode="lin" valueType="num">
                                      <p:cBhvr>
                                        <p:cTn id="92" dur="1000" fill="hold"/>
                                        <p:tgtEl>
                                          <p:spTgt spid="21"/>
                                        </p:tgtEl>
                                        <p:attrNameLst>
                                          <p:attrName>ppt_y</p:attrName>
                                        </p:attrNameLst>
                                      </p:cBhvr>
                                      <p:tavLst>
                                        <p:tav tm="0">
                                          <p:val>
                                            <p:fltVal val="0.5"/>
                                          </p:val>
                                        </p:tav>
                                        <p:tav tm="100000">
                                          <p:val>
                                            <p:strVal val="#ppt_y"/>
                                          </p:val>
                                        </p:tav>
                                      </p:tavLst>
                                    </p:anim>
                                  </p:childTnLst>
                                </p:cTn>
                              </p:par>
                              <p:par>
                                <p:cTn id="93" presetID="53" presetClass="entr" presetSubtype="528" fill="hold" grpId="0"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p:cTn id="95" dur="1000" fill="hold"/>
                                        <p:tgtEl>
                                          <p:spTgt spid="22"/>
                                        </p:tgtEl>
                                        <p:attrNameLst>
                                          <p:attrName>ppt_w</p:attrName>
                                        </p:attrNameLst>
                                      </p:cBhvr>
                                      <p:tavLst>
                                        <p:tav tm="0">
                                          <p:val>
                                            <p:fltVal val="0"/>
                                          </p:val>
                                        </p:tav>
                                        <p:tav tm="100000">
                                          <p:val>
                                            <p:strVal val="#ppt_w"/>
                                          </p:val>
                                        </p:tav>
                                      </p:tavLst>
                                    </p:anim>
                                    <p:anim calcmode="lin" valueType="num">
                                      <p:cBhvr>
                                        <p:cTn id="96" dur="1000" fill="hold"/>
                                        <p:tgtEl>
                                          <p:spTgt spid="22"/>
                                        </p:tgtEl>
                                        <p:attrNameLst>
                                          <p:attrName>ppt_h</p:attrName>
                                        </p:attrNameLst>
                                      </p:cBhvr>
                                      <p:tavLst>
                                        <p:tav tm="0">
                                          <p:val>
                                            <p:fltVal val="0"/>
                                          </p:val>
                                        </p:tav>
                                        <p:tav tm="100000">
                                          <p:val>
                                            <p:strVal val="#ppt_h"/>
                                          </p:val>
                                        </p:tav>
                                      </p:tavLst>
                                    </p:anim>
                                    <p:animEffect transition="in" filter="fade">
                                      <p:cBhvr>
                                        <p:cTn id="97" dur="1000"/>
                                        <p:tgtEl>
                                          <p:spTgt spid="22"/>
                                        </p:tgtEl>
                                      </p:cBhvr>
                                    </p:animEffect>
                                    <p:anim calcmode="lin" valueType="num">
                                      <p:cBhvr>
                                        <p:cTn id="98" dur="1000" fill="hold"/>
                                        <p:tgtEl>
                                          <p:spTgt spid="22"/>
                                        </p:tgtEl>
                                        <p:attrNameLst>
                                          <p:attrName>ppt_x</p:attrName>
                                        </p:attrNameLst>
                                      </p:cBhvr>
                                      <p:tavLst>
                                        <p:tav tm="0">
                                          <p:val>
                                            <p:fltVal val="0.5"/>
                                          </p:val>
                                        </p:tav>
                                        <p:tav tm="100000">
                                          <p:val>
                                            <p:strVal val="#ppt_x"/>
                                          </p:val>
                                        </p:tav>
                                      </p:tavLst>
                                    </p:anim>
                                    <p:anim calcmode="lin" valueType="num">
                                      <p:cBhvr>
                                        <p:cTn id="99" dur="1000" fill="hold"/>
                                        <p:tgtEl>
                                          <p:spTgt spid="2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6" grpId="0" animBg="1"/>
      <p:bldP spid="11" grpId="0"/>
      <p:bldP spid="19" grpId="0" animBg="1"/>
      <p:bldP spid="16" grpId="0"/>
      <p:bldP spid="16" grpId="1"/>
      <p:bldP spid="7" grpId="0"/>
      <p:bldP spid="7" grpId="1"/>
      <p:bldP spid="9" grpId="0"/>
      <p:bldP spid="21" grpId="0"/>
      <p:bldP spid="22" grpId="0"/>
      <p:bldP spid="2" grpId="0"/>
      <p:bldP spid="2" grpId="1"/>
    </p:bldLst>
  </p:timing>
</p:sld>
</file>

<file path=ppt/theme/theme1.xml><?xml version="1.0" encoding="utf-8"?>
<a:theme xmlns:a="http://schemas.openxmlformats.org/drawingml/2006/main" name="LS Prof. Frick">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1137</Words>
  <Application>Microsoft Macintosh PowerPoint</Application>
  <PresentationFormat>On-screen Show (16:9)</PresentationFormat>
  <Paragraphs>600</Paragraphs>
  <Slides>62</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Monaco</vt:lpstr>
      <vt:lpstr>Noto Sans Symbols</vt:lpstr>
      <vt:lpstr>Times New Roman</vt:lpstr>
      <vt:lpstr>Verdana</vt:lpstr>
      <vt:lpstr>Wingdings</vt:lpstr>
      <vt:lpstr>LS Prof. Frick</vt:lpstr>
      <vt:lpstr>MANAGEMENT OF SERVICES ACROSS MULTIPLE CLOUDS</vt:lpstr>
      <vt:lpstr>SCrAMbLE - Introduction</vt:lpstr>
      <vt:lpstr>Translator</vt:lpstr>
      <vt:lpstr>SCrAMbLE - Translator</vt:lpstr>
      <vt:lpstr>SCrAMbLE - Translator</vt:lpstr>
      <vt:lpstr>SCrAMbLE - Translator</vt:lpstr>
      <vt:lpstr>Splitter</vt:lpstr>
      <vt:lpstr>SCrAMbLE - Splitter</vt:lpstr>
      <vt:lpstr>SCrAMbLE - Splitter</vt:lpstr>
      <vt:lpstr>SCrAMbLE - Splitter</vt:lpstr>
      <vt:lpstr>Adaptor</vt:lpstr>
      <vt:lpstr>SCrAMbLE - Adaptor</vt:lpstr>
      <vt:lpstr>SCrAMbLE - Adaptor</vt:lpstr>
      <vt:lpstr>SCrAMbLE - Adaptor</vt:lpstr>
      <vt:lpstr>SCrAMbLE - Adaptor</vt:lpstr>
      <vt:lpstr>SCrAMbLE - Adaptor</vt:lpstr>
      <vt:lpstr>SCrAMbLE - Adaptor</vt:lpstr>
      <vt:lpstr>Overview</vt:lpstr>
      <vt:lpstr>PowerPoint Presentation</vt:lpstr>
      <vt:lpstr>PowerPoint Presentation</vt:lpstr>
      <vt:lpstr>Demo Scenario</vt:lpstr>
      <vt:lpstr>Demo Scenario</vt:lpstr>
      <vt:lpstr>Demo Scenario</vt:lpstr>
      <vt:lpstr>Demo Scenario</vt:lpstr>
      <vt:lpstr>Demo Scenario</vt:lpstr>
      <vt:lpstr>Demo Scenario</vt:lpstr>
      <vt:lpstr>SCrAMbLE</vt:lpstr>
      <vt:lpstr>Demo Scenario</vt:lpstr>
      <vt:lpstr>Demo Scenario</vt:lpstr>
      <vt:lpstr>MANO Scalability</vt:lpstr>
      <vt:lpstr>SCrAMbLE – MANO Scalability</vt:lpstr>
      <vt:lpstr>1. Scalability Plugin</vt:lpstr>
      <vt:lpstr>SCrAMbLE - MANO Scalability</vt:lpstr>
      <vt:lpstr>SCrAMbLE - MANO Scalability</vt:lpstr>
      <vt:lpstr>SCrAMbLE - MANO Scalability</vt:lpstr>
      <vt:lpstr>2. Experiments</vt:lpstr>
      <vt:lpstr>SCrAMbLE - MANO Scalability</vt:lpstr>
      <vt:lpstr>2.1 OSM</vt:lpstr>
      <vt:lpstr>SCrAMbLE - MANO Scalability</vt:lpstr>
      <vt:lpstr>SCrAMbLE - MANO Scalability</vt:lpstr>
      <vt:lpstr>SCrAMbLE - MANO Scalability</vt:lpstr>
      <vt:lpstr>2.2 Pishahang</vt:lpstr>
      <vt:lpstr>SCrAMbLE - MANO Scalability</vt:lpstr>
      <vt:lpstr>SCrAMbLE - MANO Scalability</vt:lpstr>
      <vt:lpstr>SCrAMbLE - MANO Scalability</vt:lpstr>
      <vt:lpstr>SCrAMbLE - MANO Scalability</vt:lpstr>
      <vt:lpstr>MANO Benchmarking Framework</vt:lpstr>
      <vt:lpstr>SCrAMbLE – MANO Benchmarking</vt:lpstr>
      <vt:lpstr>SCrAMbLE – MANO Benchmarking</vt:lpstr>
      <vt:lpstr>SCrAMbLE – MANO Benchmarking</vt:lpstr>
      <vt:lpstr>Evaluation of scaling plugin</vt:lpstr>
      <vt:lpstr>SCrAMbLE – MANO Benchmarking</vt:lpstr>
      <vt:lpstr>Multiple NS Comparison</vt:lpstr>
      <vt:lpstr>SCrAMbLE – MANO Benchmarking</vt:lpstr>
      <vt:lpstr>SCrAMbLE – MANO Benchmarking</vt:lpstr>
      <vt:lpstr>SCrAMbLE – MANO Benchmarking</vt:lpstr>
      <vt:lpstr>SCrAMbLE – MANO Benchmarking</vt:lpstr>
      <vt:lpstr>SCrAMbLE – MANO Benchmarking Suite </vt:lpstr>
      <vt:lpstr>Conclusion</vt:lpstr>
      <vt:lpstr>SCrAMbLE – Conclusion</vt:lpstr>
      <vt:lpstr>SCrAMbLE – Conclusion</vt:lpstr>
      <vt:lpstr>SCrAMbLE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OF SERVICES ACROSS  DIFFERENT CLOUDS</dc:title>
  <cp:lastModifiedBy>Suheel Shrirangapura  Nazeersab</cp:lastModifiedBy>
  <cp:revision>1</cp:revision>
  <cp:lastPrinted>2019-09-05T16:18:10Z</cp:lastPrinted>
  <dcterms:modified xsi:type="dcterms:W3CDTF">2019-09-17T15:43:05Z</dcterms:modified>
</cp:coreProperties>
</file>