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2" r:id="rId11"/>
    <p:sldId id="273" r:id="rId12"/>
    <p:sldId id="261" r:id="rId13"/>
    <p:sldId id="262" r:id="rId14"/>
    <p:sldId id="263" r:id="rId15"/>
    <p:sldId id="264" r:id="rId16"/>
    <p:sldId id="265" r:id="rId17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840" y="-102"/>
      </p:cViewPr>
      <p:guideLst>
        <p:guide orient="horz" pos="209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9190" y="1379220"/>
            <a:ext cx="8011795" cy="98361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CN" altLang="en-US" sz="4800"/>
              <a:t>数据结构与算法入门分享</a:t>
            </a:r>
            <a:endParaRPr lang="zh-CN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2770505" y="2474595"/>
            <a:ext cx="4951730" cy="126809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/>
              <a:t>课题目的：</a:t>
            </a:r>
            <a:br>
              <a:rPr lang="zh-CN" altLang="en-US" sz="1600"/>
            </a:br>
            <a:r>
              <a:rPr lang="en-US" altLang="zh-CN" sz="1600"/>
              <a:t>1.</a:t>
            </a:r>
            <a:r>
              <a:rPr lang="zh-CN" altLang="en-US" sz="1600"/>
              <a:t>了解数据结构与算法一些基础概念。</a:t>
            </a:r>
            <a:br>
              <a:rPr lang="zh-CN" altLang="en-US" sz="1600"/>
            </a:br>
            <a:r>
              <a:rPr lang="en-US" altLang="zh-CN" sz="1600"/>
              <a:t>2.</a:t>
            </a:r>
            <a:r>
              <a:rPr lang="zh-CN" altLang="en-US" sz="1600"/>
              <a:t>了解常见的数据结构和算法应用。</a:t>
            </a:r>
            <a:endParaRPr lang="zh-CN" altLang="en-US" sz="1600"/>
          </a:p>
          <a:p>
            <a:pPr algn="l">
              <a:lnSpc>
                <a:spcPct val="116000"/>
              </a:lnSpc>
            </a:pPr>
            <a:r>
              <a:rPr lang="en-US" altLang="zh-CN" sz="1600"/>
              <a:t>3.</a:t>
            </a:r>
            <a:r>
              <a:rPr lang="zh-CN" altLang="en-US" sz="1600"/>
              <a:t>最重要是引起大家兴趣，课余时间能够主动学习。</a:t>
            </a:r>
            <a:endParaRPr lang="zh-CN" altLang="en-US" sz="160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44" y="941540"/>
            <a:ext cx="4692774" cy="42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879" y="2644959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528481" y="2189469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455965" y="2271551"/>
            <a:ext cx="0" cy="833263"/>
          </a:xfrm>
          <a:custGeom>
            <a:avLst/>
            <a:gdLst/>
            <a:ahLst/>
            <a:cxnLst/>
            <a:rect l="l" t="t" r="r" b="b"/>
            <a:pathLst>
              <a:path h="833263">
                <a:moveTo>
                  <a:pt x="0" y="0"/>
                </a:moveTo>
                <a:lnTo>
                  <a:pt x="0" y="833264"/>
                </a:lnTo>
              </a:path>
            </a:pathLst>
          </a:custGeom>
          <a:solidFill>
            <a:srgbClr val="BFBFBF"/>
          </a:solidFill>
          <a:ln w="1270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树</a:t>
            </a:r>
            <a:r>
              <a:rPr lang="en-US" altLang="zh-CN" sz="2800"/>
              <a:t>--</a:t>
            </a:r>
            <a:r>
              <a:rPr lang="zh-CN" altLang="en-US" sz="2800"/>
              <a:t>本次分享只讲二叉树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49878" y="1114931"/>
            <a:ext cx="10025852" cy="3962397"/>
          </a:xfrm>
          <a:custGeom>
            <a:avLst/>
            <a:gdLst/>
            <a:ahLst/>
            <a:cxnLst/>
            <a:rect l="l" t="t" r="r" b="b"/>
            <a:pathLst>
              <a:path w="10025852" h="3962397">
                <a:moveTo>
                  <a:pt x="0" y="0"/>
                </a:moveTo>
                <a:lnTo>
                  <a:pt x="10025852" y="0"/>
                </a:lnTo>
                <a:lnTo>
                  <a:pt x="10025852" y="3962396"/>
                </a:lnTo>
                <a:lnTo>
                  <a:pt x="0" y="3962396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4368AA"/>
            </a:solidFill>
            <a:prstDash val="solid"/>
            <a:miter/>
          </a:ln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56" y="1288134"/>
            <a:ext cx="2427777" cy="3626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3431" y="203632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5385806" y="1724755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5389169" y="3560835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5391544" y="3249264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树的遍历</a:t>
            </a:r>
            <a:r>
              <a:rPr lang="en-US" altLang="zh-CN" sz="2800"/>
              <a:t>--</a:t>
            </a:r>
            <a:r>
              <a:rPr lang="zh-CN" altLang="en-US" sz="2800"/>
              <a:t>前序、中序、后序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1880" y="2138552"/>
            <a:ext cx="1532096" cy="1970159"/>
          </a:xfrm>
          <a:custGeom>
            <a:avLst/>
            <a:gdLst/>
            <a:ahLst/>
            <a:cxnLst/>
            <a:rect l="l" t="t" r="r" b="b"/>
            <a:pathLst>
              <a:path w="1532096" h="1970159">
                <a:moveTo>
                  <a:pt x="0" y="0"/>
                </a:moveTo>
                <a:lnTo>
                  <a:pt x="1532095" y="0"/>
                </a:lnTo>
                <a:lnTo>
                  <a:pt x="1532095" y="1970159"/>
                </a:lnTo>
                <a:lnTo>
                  <a:pt x="0" y="1970159"/>
                </a:lnTo>
                <a:lnTo>
                  <a:pt x="0" y="0"/>
                </a:lnTo>
                <a:close/>
              </a:path>
            </a:pathLst>
          </a:custGeom>
          <a:solidFill>
            <a:srgbClr val="C5D2E8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345" y="2243549"/>
            <a:ext cx="3964882" cy="1918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96924" y="237213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2486598" y="2060565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2481830" y="3565378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2484205" y="3253806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哈夫曼树压缩算法原理介绍</a:t>
            </a:r>
            <a:r>
              <a:rPr lang="en-US" altLang="zh-CN" sz="2800"/>
              <a:t>--</a:t>
            </a:r>
            <a:r>
              <a:rPr lang="zh-CN" altLang="en-US" sz="2800"/>
              <a:t>（如果还有时间）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53705" y="2169321"/>
            <a:ext cx="1000680" cy="7636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06751" y="236818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7509126" y="2056615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9890" y="3875035"/>
            <a:ext cx="1000680" cy="763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0235" y="4073900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7512610" y="3762328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6427" y="2186001"/>
            <a:ext cx="1000680" cy="763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0227" y="2484473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2357902" y="2172901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2611" y="3904414"/>
            <a:ext cx="1000680" cy="7636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712" y="4190186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13" name="TextBox 12"/>
          <p:cNvSpPr txBox="1"/>
          <p:nvPr/>
        </p:nvSpPr>
        <p:spPr>
          <a:xfrm>
            <a:off x="2374086" y="3878614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r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5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课前题目回顾</a:t>
            </a:r>
            <a:r>
              <a:rPr lang="en-US" altLang="zh-CN" sz="2800"/>
              <a:t>--</a:t>
            </a:r>
            <a:r>
              <a:rPr lang="zh-CN" altLang="en-US" sz="2800"/>
              <a:t>讲解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8152969" y="-59025"/>
            <a:ext cx="2107153" cy="5185690"/>
          </a:xfrm>
          <a:custGeom>
            <a:avLst/>
            <a:gdLst/>
            <a:ahLst/>
            <a:cxnLst/>
            <a:rect l="l" t="t" r="r" b="b"/>
            <a:pathLst>
              <a:path w="2107153" h="5185690">
                <a:moveTo>
                  <a:pt x="0" y="0"/>
                </a:moveTo>
                <a:lnTo>
                  <a:pt x="2107154" y="0"/>
                </a:lnTo>
                <a:lnTo>
                  <a:pt x="2107154" y="5185689"/>
                </a:lnTo>
                <a:lnTo>
                  <a:pt x="0" y="5185689"/>
                </a:lnTo>
                <a:lnTo>
                  <a:pt x="0" y="0"/>
                </a:lnTo>
                <a:close/>
              </a:path>
            </a:pathLst>
          </a:custGeom>
          <a:solidFill>
            <a:srgbClr val="C5D2E8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36" y="2067505"/>
            <a:ext cx="2765454" cy="3075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9325" y="2068653"/>
            <a:ext cx="3346748" cy="59967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1502003" y="1668705"/>
            <a:ext cx="1603375" cy="369590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1362434" y="3584422"/>
            <a:ext cx="3346748" cy="59967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1495111" y="3184474"/>
            <a:ext cx="1603375" cy="369590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15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总结一下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879681" y="1280205"/>
            <a:ext cx="2346710" cy="1771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60000">
            <a:off x="2589411" y="205435"/>
            <a:ext cx="4068768" cy="3648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5976" y="1489259"/>
            <a:ext cx="5291633" cy="898723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4800" u="none">
                <a:solidFill>
                  <a:srgbClr val="344682"/>
                </a:solidFill>
                <a:latin typeface="宋体"/>
                <a:ea typeface="宋体"/>
              </a:rPr>
              <a:t>感谢观看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622800" y="2461593"/>
            <a:ext cx="2435523" cy="36978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800" u="none">
                <a:solidFill>
                  <a:srgbClr val="344682"/>
                </a:solidFill>
                <a:latin typeface="宋体"/>
                <a:ea typeface="宋体"/>
              </a:rPr>
              <a:t>2019.7</a:t>
            </a:r>
            <a:endParaRPr lang="en-US" sz="110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3406" y="2314277"/>
            <a:ext cx="518914" cy="126809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基本概念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2720233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8" y="0"/>
                  <a:pt x="420528" y="94148"/>
                  <a:pt x="420528" y="210285"/>
                </a:cubicBezTo>
                <a:cubicBezTo>
                  <a:pt x="420528" y="326422"/>
                  <a:pt x="326388" y="420570"/>
                  <a:pt x="210264" y="420570"/>
                </a:cubicBezTo>
                <a:cubicBezTo>
                  <a:pt x="94139" y="420570"/>
                  <a:pt x="0" y="326422"/>
                  <a:pt x="0" y="210285"/>
                </a:cubicBezTo>
                <a:cubicBezTo>
                  <a:pt x="0" y="94148"/>
                  <a:pt x="94139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4" name="TextBox 3"/>
          <p:cNvSpPr txBox="1"/>
          <p:nvPr/>
        </p:nvSpPr>
        <p:spPr>
          <a:xfrm>
            <a:off x="2708419" y="1775820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壹</a:t>
            </a:r>
            <a:endParaRPr 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542554" y="2314277"/>
            <a:ext cx="518914" cy="126809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数据结构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59381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8" y="0"/>
                  <a:pt x="420528" y="94148"/>
                  <a:pt x="420528" y="210285"/>
                </a:cubicBezTo>
                <a:cubicBezTo>
                  <a:pt x="420528" y="326422"/>
                  <a:pt x="326388" y="420570"/>
                  <a:pt x="210264" y="420570"/>
                </a:cubicBezTo>
                <a:cubicBezTo>
                  <a:pt x="94140" y="420570"/>
                  <a:pt x="0" y="326422"/>
                  <a:pt x="0" y="210285"/>
                </a:cubicBezTo>
                <a:cubicBezTo>
                  <a:pt x="0" y="94148"/>
                  <a:pt x="94140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7" name="TextBox 6"/>
          <p:cNvSpPr txBox="1"/>
          <p:nvPr/>
        </p:nvSpPr>
        <p:spPr>
          <a:xfrm>
            <a:off x="4547567" y="1775821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贰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6389217" y="2314277"/>
            <a:ext cx="518914" cy="69723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算法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406044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9" y="0"/>
                  <a:pt x="420528" y="94148"/>
                  <a:pt x="420528" y="210285"/>
                </a:cubicBezTo>
                <a:cubicBezTo>
                  <a:pt x="420528" y="326422"/>
                  <a:pt x="326389" y="420570"/>
                  <a:pt x="210264" y="420570"/>
                </a:cubicBezTo>
                <a:cubicBezTo>
                  <a:pt x="94140" y="420570"/>
                  <a:pt x="0" y="326422"/>
                  <a:pt x="0" y="210285"/>
                </a:cubicBezTo>
                <a:cubicBezTo>
                  <a:pt x="0" y="94148"/>
                  <a:pt x="94140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10" name="TextBox 9"/>
          <p:cNvSpPr txBox="1"/>
          <p:nvPr/>
        </p:nvSpPr>
        <p:spPr>
          <a:xfrm>
            <a:off x="6394230" y="1775821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叁</a:t>
            </a:r>
            <a:endParaRPr lang="en-US" sz="1100"/>
          </a:p>
        </p:txBody>
      </p:sp>
      <p:sp>
        <p:nvSpPr>
          <p:cNvPr id="11" name="TextBox 10"/>
          <p:cNvSpPr txBox="1"/>
          <p:nvPr/>
        </p:nvSpPr>
        <p:spPr>
          <a:xfrm>
            <a:off x="8243802" y="2314277"/>
            <a:ext cx="518914" cy="69723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600" u="none">
                <a:solidFill>
                  <a:srgbClr val="344682"/>
                </a:solidFill>
                <a:latin typeface="Microsoft YaHei"/>
                <a:ea typeface="Microsoft YaHei"/>
              </a:rPr>
              <a:t>总结</a:t>
            </a:r>
            <a:endParaRPr lang="zh-CN" altLang="en-US" sz="1600" u="none">
              <a:solidFill>
                <a:srgbClr val="344682"/>
              </a:solidFill>
              <a:latin typeface="Microsoft YaHei"/>
              <a:ea typeface="Microsoft YaHei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8260630" y="1764698"/>
            <a:ext cx="420528" cy="420570"/>
          </a:xfrm>
          <a:custGeom>
            <a:avLst/>
            <a:gdLst/>
            <a:ahLst/>
            <a:cxnLst/>
            <a:rect l="l" t="t" r="r" b="b"/>
            <a:pathLst>
              <a:path w="420528" h="420570">
                <a:moveTo>
                  <a:pt x="210264" y="0"/>
                </a:moveTo>
                <a:cubicBezTo>
                  <a:pt x="326388" y="0"/>
                  <a:pt x="420527" y="94148"/>
                  <a:pt x="420527" y="210285"/>
                </a:cubicBezTo>
                <a:cubicBezTo>
                  <a:pt x="420527" y="326422"/>
                  <a:pt x="326388" y="420570"/>
                  <a:pt x="210264" y="420570"/>
                </a:cubicBezTo>
                <a:cubicBezTo>
                  <a:pt x="94139" y="420570"/>
                  <a:pt x="0" y="326422"/>
                  <a:pt x="0" y="210285"/>
                </a:cubicBezTo>
                <a:cubicBezTo>
                  <a:pt x="0" y="94148"/>
                  <a:pt x="94139" y="0"/>
                  <a:pt x="210264" y="0"/>
                </a:cubicBezTo>
                <a:close/>
              </a:path>
            </a:pathLst>
          </a:custGeom>
          <a:solidFill>
            <a:srgbClr val="344682"/>
          </a:solidFill>
        </p:spPr>
      </p:sp>
      <p:sp>
        <p:nvSpPr>
          <p:cNvPr id="13" name="TextBox 12"/>
          <p:cNvSpPr txBox="1"/>
          <p:nvPr/>
        </p:nvSpPr>
        <p:spPr>
          <a:xfrm>
            <a:off x="8248815" y="1775821"/>
            <a:ext cx="492125" cy="38100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en-US" sz="1400" u="none">
                <a:solidFill>
                  <a:srgbClr val="FFFFFF"/>
                </a:solidFill>
                <a:latin typeface="Microsoft YaHei"/>
                <a:ea typeface="Microsoft YaHei"/>
              </a:rPr>
              <a:t>肆</a:t>
            </a:r>
            <a:endParaRPr lang="en-US" sz="11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基本概念</a:t>
            </a:r>
            <a:endParaRPr lang="zh-CN" alt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198120" y="744855"/>
            <a:ext cx="11184255" cy="4404995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数据结构：是相互之间存在一种或多种特定关系的数据元素的集合（业界尚无统一的定义），是一门研究数据组织方式的学科。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算法：是指解题方案的准确而完整的描述，是一系列解决问题的清晰指令，算法代表着用系统的方法描述解决问题的策略机制。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一定程度上讲：程序 </a:t>
            </a:r>
            <a:r>
              <a:rPr lang="en-US" altLang="zh-CN" sz="2000">
                <a:latin typeface="+mn-ea"/>
                <a:cs typeface="+mn-ea"/>
              </a:rPr>
              <a:t>= </a:t>
            </a:r>
            <a:r>
              <a:rPr lang="zh-CN" altLang="en-US" sz="2000">
                <a:latin typeface="+mn-ea"/>
                <a:cs typeface="+mn-ea"/>
              </a:rPr>
              <a:t>数据结构 </a:t>
            </a:r>
            <a:r>
              <a:rPr lang="en-US" altLang="zh-CN" sz="2000">
                <a:latin typeface="+mn-ea"/>
                <a:cs typeface="+mn-ea"/>
              </a:rPr>
              <a:t>+ </a:t>
            </a:r>
            <a:r>
              <a:rPr lang="zh-CN" altLang="en-US" sz="2000">
                <a:latin typeface="+mn-ea"/>
                <a:cs typeface="+mn-ea"/>
              </a:rPr>
              <a:t>算法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数据结构是算法的基础，算法是程序的灵魂，优秀的程序可以在海量数据计算时依旧保持高速度计算。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CP</a:t>
            </a:r>
            <a:r>
              <a:rPr lang="zh-CN" altLang="en-US" sz="2000">
                <a:latin typeface="+mn-ea"/>
                <a:cs typeface="+mn-ea"/>
              </a:rPr>
              <a:t>程序员（码农）》》》真正程序员  </a:t>
            </a:r>
            <a:r>
              <a:rPr lang="en-US" altLang="zh-CN" sz="2000">
                <a:latin typeface="+mn-ea"/>
                <a:cs typeface="+mn-ea"/>
              </a:rPr>
              <a:t>--- </a:t>
            </a:r>
            <a:r>
              <a:rPr lang="zh-CN" altLang="en-US" sz="2000">
                <a:latin typeface="+mn-ea"/>
                <a:cs typeface="+mn-ea"/>
              </a:rPr>
              <a:t>搞好算法与数据结构，大厂必备技能。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三个兴趣题目（老司机可以先玩）</a:t>
            </a:r>
            <a:endParaRPr lang="zh-CN" altLang="en-US" sz="2800"/>
          </a:p>
        </p:txBody>
      </p:sp>
      <p:sp>
        <p:nvSpPr>
          <p:cNvPr id="5" name="TextBox 3"/>
          <p:cNvSpPr txBox="1"/>
          <p:nvPr/>
        </p:nvSpPr>
        <p:spPr>
          <a:xfrm>
            <a:off x="198120" y="744855"/>
            <a:ext cx="11184255" cy="4761230"/>
          </a:xfrm>
          <a:prstGeom prst="rect">
            <a:avLst/>
          </a:prstGeom>
        </p:spPr>
        <p:txBody>
          <a:bodyPr wrap="square" lIns="127000" tIns="63500" rIns="127000" bIns="63500" rtlCol="0" anchor="t">
            <a:spAutoFit/>
          </a:bodyPr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1.</a:t>
            </a:r>
            <a:r>
              <a:rPr lang="zh-CN" altLang="en-US" sz="2000">
                <a:latin typeface="+mn-ea"/>
                <a:cs typeface="+mn-ea"/>
              </a:rPr>
              <a:t>五子棋存档：五子棋游戏的保存退出和续接上盘的功能，是用什么样的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数据将当前的棋局保存到磁盘里面的呢？你有什么方式存储棋局并更节省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空间呢？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2.</a:t>
            </a:r>
            <a:r>
              <a:rPr lang="zh-CN" altLang="en-US" sz="2000">
                <a:latin typeface="+mn-ea"/>
                <a:cs typeface="+mn-ea"/>
              </a:rPr>
              <a:t>求全排序：给定一个整数数组（如：</a:t>
            </a:r>
            <a:r>
              <a:rPr lang="en-US" altLang="zh-CN" sz="2000">
                <a:latin typeface="+mn-ea"/>
                <a:cs typeface="+mn-ea"/>
              </a:rPr>
              <a:t>[1,2,3,4]</a:t>
            </a:r>
            <a:r>
              <a:rPr lang="zh-CN" altLang="en-US" sz="2000">
                <a:latin typeface="+mn-ea"/>
                <a:cs typeface="+mn-ea"/>
              </a:rPr>
              <a:t>），求该数数组的元素全排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序共有几种，并将其具体排序打印出来。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en-US" altLang="zh-CN" sz="2000">
                <a:latin typeface="+mn-ea"/>
                <a:cs typeface="+mn-ea"/>
              </a:rPr>
              <a:t>3.</a:t>
            </a:r>
            <a:r>
              <a:rPr lang="zh-CN" altLang="en-US" sz="2000">
                <a:latin typeface="+mn-ea"/>
                <a:cs typeface="+mn-ea"/>
              </a:rPr>
              <a:t>求最大岛屿面积：给定一个包含了一些 0 和 1的非空二维数组 grid , 一个 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岛屿 是由四个方向 (水平或垂直) 的 1 (代表土地) 构成的组合。你可以假设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二维矩阵的四个边缘都被水包围着。找到给定的二维数组中最大的岛屿面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积。(如果没有岛屿，则返回面积为0)。示例：如右图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 sz="2000">
                <a:latin typeface="+mn-ea"/>
                <a:cs typeface="+mn-ea"/>
              </a:rPr>
              <a:t> </a:t>
            </a:r>
            <a:endParaRPr lang="zh-CN" altLang="en-US" sz="2000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endParaRPr lang="zh-CN" altLang="en-US" sz="200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240" y="744855"/>
            <a:ext cx="2122170" cy="1852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23300" y="2929890"/>
            <a:ext cx="2658110" cy="2661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[[0,0,1,0,0,0,0,1,0,0,0,0,0],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[0,0,0,0,0,0,0,1,1,1,0,0,0],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[0,1,1,0,1,0,0,0,0,0,0,0,0],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[0,1,0,0,1,1,0,0,1,0,1,0,0],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[0,1,0,0,1,1,0,0,1,1,1,0,0],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[0,0,0,0,0,0,0,0,0,0,1,0,0],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[0,0,0,0,0,0,0,1,1,1,0,0,0],</a:t>
            </a:r>
            <a:endParaRPr lang="zh-CN" altLang="en-US">
              <a:latin typeface="+mn-ea"/>
              <a:cs typeface="+mn-ea"/>
            </a:endParaRPr>
          </a:p>
          <a:p>
            <a:pPr algn="l">
              <a:lnSpc>
                <a:spcPct val="116000"/>
              </a:lnSpc>
            </a:pPr>
            <a:r>
              <a:rPr lang="zh-CN" altLang="en-US">
                <a:latin typeface="+mn-ea"/>
                <a:cs typeface="+mn-ea"/>
                <a:sym typeface="+mn-ea"/>
              </a:rPr>
              <a:t>  [0,0,0,0,0,0,0,1,1,0,0,0,0]]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常见数据结构介绍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4775" y="71755"/>
            <a:ext cx="8229600" cy="673100"/>
          </a:xfrm>
        </p:spPr>
        <p:txBody>
          <a:bodyPr>
            <a:normAutofit/>
          </a:bodyPr>
          <a:p>
            <a:pPr algn="l"/>
            <a:r>
              <a:rPr lang="zh-CN" altLang="en-US" sz="2800"/>
              <a:t>递归</a:t>
            </a:r>
            <a:r>
              <a:rPr lang="en-US" altLang="zh-CN" sz="2800"/>
              <a:t>--</a:t>
            </a:r>
            <a:r>
              <a:rPr lang="zh-CN" altLang="en-US" sz="2800"/>
              <a:t>一种重要的算法思想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2" r="-12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5649" y="326004"/>
            <a:ext cx="2529483" cy="626110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2800"/>
              <a:t>算法的度量</a:t>
            </a:r>
            <a:endParaRPr lang="zh-CN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1701911" y="3087428"/>
            <a:ext cx="3346748" cy="101480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840563" y="2646195"/>
            <a:ext cx="1603375" cy="340995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时间频度</a:t>
            </a:r>
            <a:endParaRPr lang="zh-CN" altLang="en-US" sz="1200" u="none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8328" y="3087301"/>
            <a:ext cx="3346748" cy="599678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6" name="TextBox 5"/>
          <p:cNvSpPr txBox="1"/>
          <p:nvPr/>
        </p:nvSpPr>
        <p:spPr>
          <a:xfrm>
            <a:off x="7387882" y="2651125"/>
            <a:ext cx="1603375" cy="340995"/>
          </a:xfrm>
          <a:prstGeom prst="rect">
            <a:avLst/>
          </a:prstGeom>
          <a:solidFill>
            <a:srgbClr val="344682"/>
          </a:solidFill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zh-CN" altLang="en-US" sz="1200" u="none">
                <a:solidFill>
                  <a:srgbClr val="FFFFFF"/>
                </a:solidFill>
                <a:latin typeface="Microsoft YaHei"/>
                <a:ea typeface="Microsoft YaHei"/>
              </a:rPr>
              <a:t>空间频度</a:t>
            </a:r>
            <a:endParaRPr lang="zh-CN" altLang="en-US" sz="1200" u="none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34765" y="172910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一个算法的优劣可以用空间复杂度与时间复杂度来衡量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44" y="941540"/>
            <a:ext cx="4692774" cy="42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879" y="2644959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528481" y="2189469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455965" y="2271551"/>
            <a:ext cx="0" cy="833263"/>
          </a:xfrm>
          <a:custGeom>
            <a:avLst/>
            <a:gdLst/>
            <a:ahLst/>
            <a:cxnLst/>
            <a:rect l="l" t="t" r="r" b="b"/>
            <a:pathLst>
              <a:path h="833263">
                <a:moveTo>
                  <a:pt x="0" y="0"/>
                </a:moveTo>
                <a:lnTo>
                  <a:pt x="0" y="833264"/>
                </a:lnTo>
              </a:path>
            </a:pathLst>
          </a:custGeom>
          <a:solidFill>
            <a:srgbClr val="BFBFBF"/>
          </a:solidFill>
          <a:ln w="1270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排序算法</a:t>
            </a:r>
            <a:r>
              <a:rPr lang="en-US" altLang="zh-CN" sz="2800"/>
              <a:t>--</a:t>
            </a:r>
            <a:r>
              <a:rPr lang="zh-CN" altLang="en-US" sz="2800"/>
              <a:t>八大常见排序算法（挑两种介绍）</a:t>
            </a:r>
            <a:endParaRPr lang="zh-CN" altLang="en-US" sz="280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t="-19" b="-19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44" y="941540"/>
            <a:ext cx="4692774" cy="4259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6879" y="2644959"/>
            <a:ext cx="3594199" cy="604639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000" u="none">
                <a:solidFill>
                  <a:srgbClr val="42464B"/>
                </a:solidFill>
                <a:latin typeface="Microsoft YaHei"/>
                <a:ea typeface="Microsoft YaHei"/>
              </a:rPr>
              <a:t>在此输入文本内容，建议您简化文字后，再填充文字内容于此，这样有助于清晰呈现和提升美观度。</a:t>
            </a:r>
            <a:endParaRPr lang="en-US" sz="1100"/>
          </a:p>
        </p:txBody>
      </p:sp>
      <p:sp>
        <p:nvSpPr>
          <p:cNvPr id="4" name="TextBox 3"/>
          <p:cNvSpPr txBox="1"/>
          <p:nvPr/>
        </p:nvSpPr>
        <p:spPr>
          <a:xfrm>
            <a:off x="1528481" y="2189469"/>
            <a:ext cx="1824236" cy="451445"/>
          </a:xfrm>
          <a:prstGeom prst="rect">
            <a:avLst/>
          </a:prstGeom>
        </p:spPr>
        <p:txBody>
          <a:bodyPr lIns="127000" tIns="63500" rIns="127000" bIns="63500" rtlCol="0" anchor="t">
            <a:spAutoFit/>
          </a:bodyPr>
          <a:lstStyle/>
          <a:p>
            <a:pPr algn="l">
              <a:lnSpc>
                <a:spcPct val="116000"/>
              </a:lnSpc>
            </a:pPr>
            <a:r>
              <a:rPr lang="en-US" sz="1400" b="1" u="none">
                <a:solidFill>
                  <a:srgbClr val="4368AA"/>
                </a:solidFill>
                <a:latin typeface="Microsoft YaHei"/>
                <a:ea typeface="Microsoft YaHei"/>
              </a:rPr>
              <a:t>在此添加标题文本</a:t>
            </a:r>
            <a:endParaRPr lang="en-US" sz="1100"/>
          </a:p>
        </p:txBody>
      </p:sp>
      <p:sp>
        <p:nvSpPr>
          <p:cNvPr id="5" name="Freeform 4"/>
          <p:cNvSpPr/>
          <p:nvPr/>
        </p:nvSpPr>
        <p:spPr>
          <a:xfrm>
            <a:off x="1455965" y="2271551"/>
            <a:ext cx="0" cy="833263"/>
          </a:xfrm>
          <a:custGeom>
            <a:avLst/>
            <a:gdLst/>
            <a:ahLst/>
            <a:cxnLst/>
            <a:rect l="l" t="t" r="r" b="b"/>
            <a:pathLst>
              <a:path h="833263">
                <a:moveTo>
                  <a:pt x="0" y="0"/>
                </a:moveTo>
                <a:lnTo>
                  <a:pt x="0" y="833264"/>
                </a:lnTo>
              </a:path>
            </a:pathLst>
          </a:custGeom>
          <a:solidFill>
            <a:srgbClr val="BFBFBF"/>
          </a:solidFill>
          <a:ln w="12700">
            <a:solidFill>
              <a:srgbClr val="BFBFB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标题 7"/>
          <p:cNvSpPr>
            <a:spLocks noGrp="1"/>
          </p:cNvSpPr>
          <p:nvPr/>
        </p:nvSpPr>
        <p:spPr>
          <a:xfrm>
            <a:off x="104775" y="71755"/>
            <a:ext cx="8229600" cy="673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/>
              <a:t>查找算法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WPS 演示</Application>
  <PresentationFormat>自定义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汉仪书宋二KW</vt:lpstr>
      <vt:lpstr>Microsoft YaHei</vt:lpstr>
      <vt:lpstr>汉仪旗黑</vt:lpstr>
      <vt:lpstr>Calibri</vt:lpstr>
      <vt:lpstr>Helvetica Neue</vt:lpstr>
      <vt:lpstr>微软雅黑</vt:lpstr>
      <vt:lpstr>宋体</vt:lpstr>
      <vt:lpstr>Arial Unicode MS</vt:lpstr>
      <vt:lpstr>Office Theme</vt:lpstr>
      <vt:lpstr>PowerPoint 演示文稿</vt:lpstr>
      <vt:lpstr>PowerPoint 演示文稿</vt:lpstr>
      <vt:lpstr>PowerPoint 演示文稿</vt:lpstr>
      <vt:lpstr>基本概念</vt:lpstr>
      <vt:lpstr>三个兴趣题目（老司机可以先玩）</vt:lpstr>
      <vt:lpstr>常见数据结构介绍</vt:lpstr>
      <vt:lpstr>PowerPoint 演示文稿</vt:lpstr>
      <vt:lpstr>递归--一种重要的算法思想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jiamingl</cp:lastModifiedBy>
  <cp:revision>25</cp:revision>
  <dcterms:created xsi:type="dcterms:W3CDTF">2020-08-16T08:09:09Z</dcterms:created>
  <dcterms:modified xsi:type="dcterms:W3CDTF">2020-08-16T08:09:09Z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2052-2.4.0.3964</vt:lpwstr>
  </property>
</Properties>
</file>