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7"/>
  </p:notesMasterIdLst>
  <p:sldIdLst>
    <p:sldId id="1202" r:id="rId3"/>
    <p:sldId id="1958" r:id="rId4"/>
    <p:sldId id="1919" r:id="rId5"/>
    <p:sldId id="1950" r:id="rId6"/>
    <p:sldId id="1956" r:id="rId7"/>
    <p:sldId id="1955" r:id="rId8"/>
    <p:sldId id="1949" r:id="rId9"/>
    <p:sldId id="1951" r:id="rId10"/>
    <p:sldId id="1957" r:id="rId11"/>
    <p:sldId id="1953" r:id="rId12"/>
    <p:sldId id="1952" r:id="rId13"/>
    <p:sldId id="1946" r:id="rId14"/>
    <p:sldId id="1947" r:id="rId15"/>
    <p:sldId id="1948" r:id="rId1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87"/>
    <p:restoredTop sz="96405"/>
  </p:normalViewPr>
  <p:slideViewPr>
    <p:cSldViewPr snapToGrid="0" snapToObjects="1">
      <p:cViewPr varScale="1">
        <p:scale>
          <a:sx n="149" d="100"/>
          <a:sy n="149" d="100"/>
        </p:scale>
        <p:origin x="1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295A6-A05E-D54B-A604-6523EEAF85A4}" type="datetimeFigureOut">
              <a:rPr kumimoji="1" lang="ko-Kore-KR" altLang="en-US" smtClean="0"/>
              <a:t>2020. 4. 24.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ECA81-3E32-734B-96C8-7817DF535C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96105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dirty="0"/>
              <a:t>이벤트 주도 설계를 통해서도 살펴보았지만 </a:t>
            </a:r>
            <a:r>
              <a:rPr lang="en-US" altLang="ko-KR" dirty="0"/>
              <a:t>#1 </a:t>
            </a:r>
            <a:r>
              <a:rPr lang="ko-KR" altLang="ko-KR" dirty="0"/>
              <a:t>서비스를 제공하는 각 서비스 간의 관계는 서비스가 독립적이고 대체가능하도록 느슨하고 유연하게 구조화되어 있어야 합니다</a:t>
            </a:r>
            <a:r>
              <a:rPr lang="en-US" altLang="ko-KR" dirty="0"/>
              <a:t>.  </a:t>
            </a:r>
            <a:r>
              <a:rPr lang="ko-KR" altLang="ko-KR" dirty="0"/>
              <a:t>또한</a:t>
            </a:r>
            <a:r>
              <a:rPr lang="en-US" altLang="ko-KR" dirty="0"/>
              <a:t> </a:t>
            </a:r>
            <a:r>
              <a:rPr lang="ko-KR" altLang="ko-KR" dirty="0" err="1"/>
              <a:t>헥사고날</a:t>
            </a:r>
            <a:r>
              <a:rPr lang="ko-KR" altLang="ko-KR" dirty="0"/>
              <a:t> 아키텍처를 통해 살펴본 것처럼 </a:t>
            </a:r>
            <a:r>
              <a:rPr lang="en-US" altLang="ko-KR" dirty="0"/>
              <a:t>#2</a:t>
            </a:r>
            <a:r>
              <a:rPr lang="ko-KR" altLang="ko-KR" dirty="0"/>
              <a:t> 서비스 내부의 구조도 시스템의 유연성과 확장성을 높이기 위해 기술과 비즈니스 </a:t>
            </a:r>
            <a:r>
              <a:rPr lang="ko-KR" altLang="ko-KR" dirty="0" err="1"/>
              <a:t>로직을</a:t>
            </a:r>
            <a:r>
              <a:rPr lang="ko-KR" altLang="ko-KR" dirty="0"/>
              <a:t> 분리하여 구축하는 것이 바람직합니다</a:t>
            </a:r>
            <a:r>
              <a:rPr lang="en-US" altLang="ko-KR" dirty="0"/>
              <a:t>.  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CE6887-92B2-42CB-889B-15416FABD76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0836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42" y="4712756"/>
            <a:ext cx="5430520" cy="4466004"/>
          </a:xfrm>
          <a:prstGeom prst="rect">
            <a:avLst/>
          </a:prstGeom>
        </p:spPr>
        <p:txBody>
          <a:bodyPr lIns="88227" tIns="44114" rIns="88227" bIns="44114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327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42" y="4712756"/>
            <a:ext cx="5430520" cy="4466004"/>
          </a:xfrm>
          <a:prstGeom prst="rect">
            <a:avLst/>
          </a:prstGeom>
        </p:spPr>
        <p:txBody>
          <a:bodyPr lIns="88227" tIns="44114" rIns="88227" bIns="44114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368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42" y="4712756"/>
            <a:ext cx="5430520" cy="4466004"/>
          </a:xfrm>
          <a:prstGeom prst="rect">
            <a:avLst/>
          </a:prstGeom>
        </p:spPr>
        <p:txBody>
          <a:bodyPr lIns="88227" tIns="44114" rIns="88227" bIns="44114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851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42" y="4712756"/>
            <a:ext cx="5430520" cy="4466004"/>
          </a:xfrm>
          <a:prstGeom prst="rect">
            <a:avLst/>
          </a:prstGeom>
        </p:spPr>
        <p:txBody>
          <a:bodyPr lIns="88227" tIns="44114" rIns="88227" bIns="44114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707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dirty="0"/>
              <a:t>이벤트 주도 설계를 통해서도 살펴보았지만 </a:t>
            </a:r>
            <a:r>
              <a:rPr lang="en-US" altLang="ko-KR" dirty="0"/>
              <a:t>#1 </a:t>
            </a:r>
            <a:r>
              <a:rPr lang="ko-KR" altLang="ko-KR" dirty="0"/>
              <a:t>서비스를 제공하는 각 서비스 간의 관계는 서비스가 독립적이고 대체가능하도록 느슨하고 유연하게 구조화되어 있어야 합니다</a:t>
            </a:r>
            <a:r>
              <a:rPr lang="en-US" altLang="ko-KR" dirty="0"/>
              <a:t>.  </a:t>
            </a:r>
            <a:r>
              <a:rPr lang="ko-KR" altLang="ko-KR" dirty="0"/>
              <a:t>또한</a:t>
            </a:r>
            <a:r>
              <a:rPr lang="en-US" altLang="ko-KR" dirty="0"/>
              <a:t> </a:t>
            </a:r>
            <a:r>
              <a:rPr lang="ko-KR" altLang="ko-KR" dirty="0" err="1"/>
              <a:t>헥사고날</a:t>
            </a:r>
            <a:r>
              <a:rPr lang="ko-KR" altLang="ko-KR" dirty="0"/>
              <a:t> 아키텍처를 통해 살펴본 것처럼 </a:t>
            </a:r>
            <a:r>
              <a:rPr lang="en-US" altLang="ko-KR" dirty="0"/>
              <a:t>#2</a:t>
            </a:r>
            <a:r>
              <a:rPr lang="ko-KR" altLang="ko-KR" dirty="0"/>
              <a:t> 서비스 내부의 구조도 시스템의 유연성과 확장성을 높이기 위해 기술과 비즈니스 </a:t>
            </a:r>
            <a:r>
              <a:rPr lang="ko-KR" altLang="ko-KR" dirty="0" err="1"/>
              <a:t>로직을</a:t>
            </a:r>
            <a:r>
              <a:rPr lang="ko-KR" altLang="ko-KR" dirty="0"/>
              <a:t> 분리하여 구축하는 것이 바람직합니다</a:t>
            </a:r>
            <a:r>
              <a:rPr lang="en-US" altLang="ko-KR" dirty="0"/>
              <a:t>.  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CE6887-92B2-42CB-889B-15416FABD76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0310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42" y="4712756"/>
            <a:ext cx="5430520" cy="4466004"/>
          </a:xfrm>
          <a:prstGeom prst="rect">
            <a:avLst/>
          </a:prstGeom>
        </p:spPr>
        <p:txBody>
          <a:bodyPr lIns="88227" tIns="44114" rIns="88227" bIns="44114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959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42" y="4712756"/>
            <a:ext cx="5430520" cy="4466004"/>
          </a:xfrm>
          <a:prstGeom prst="rect">
            <a:avLst/>
          </a:prstGeom>
        </p:spPr>
        <p:txBody>
          <a:bodyPr lIns="88227" tIns="44114" rIns="88227" bIns="44114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085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42" y="4712756"/>
            <a:ext cx="5430520" cy="4466004"/>
          </a:xfrm>
          <a:prstGeom prst="rect">
            <a:avLst/>
          </a:prstGeom>
        </p:spPr>
        <p:txBody>
          <a:bodyPr lIns="88227" tIns="44114" rIns="88227" bIns="44114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401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42" y="4712756"/>
            <a:ext cx="5430520" cy="4466004"/>
          </a:xfrm>
          <a:prstGeom prst="rect">
            <a:avLst/>
          </a:prstGeom>
        </p:spPr>
        <p:txBody>
          <a:bodyPr lIns="88227" tIns="44114" rIns="88227" bIns="44114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514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42" y="4712756"/>
            <a:ext cx="5430520" cy="4466004"/>
          </a:xfrm>
          <a:prstGeom prst="rect">
            <a:avLst/>
          </a:prstGeom>
        </p:spPr>
        <p:txBody>
          <a:bodyPr lIns="88227" tIns="44114" rIns="88227" bIns="44114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771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42" y="4712756"/>
            <a:ext cx="5430520" cy="4466004"/>
          </a:xfrm>
          <a:prstGeom prst="rect">
            <a:avLst/>
          </a:prstGeom>
        </p:spPr>
        <p:txBody>
          <a:bodyPr lIns="88227" tIns="44114" rIns="88227" bIns="44114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565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42" y="4712756"/>
            <a:ext cx="5430520" cy="4466004"/>
          </a:xfrm>
          <a:prstGeom prst="rect">
            <a:avLst/>
          </a:prstGeom>
        </p:spPr>
        <p:txBody>
          <a:bodyPr lIns="88227" tIns="44114" rIns="88227" bIns="44114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293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91604-37D8-9A47-BBC7-5D9B13834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B2C269-3C02-6646-B1B2-D996FD8B0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FD788B-1147-0A43-B38B-44AD1BE29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1960-96A2-3740-BFC8-8BA18A2D1697}" type="datetimeFigureOut">
              <a:rPr kumimoji="1" lang="ko-Kore-KR" altLang="en-US" smtClean="0"/>
              <a:t>2020. 4. 24.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B86002-31EE-2449-B4C6-2D6987012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628ACF-FA73-6649-9DE7-AD592D30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5CA3-B831-AD41-AB0F-BB3AECDFEDA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3505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5AE59-D9AD-AF45-8C25-62A529AE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C043C3-7928-8248-B85E-38EA9E730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6C6659-31B9-C640-A7CB-FF40A8F5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1960-96A2-3740-BFC8-8BA18A2D1697}" type="datetimeFigureOut">
              <a:rPr kumimoji="1" lang="ko-Kore-KR" altLang="en-US" smtClean="0"/>
              <a:t>2020. 4. 24.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9E61BA-782C-E843-92BB-3B1DF8F8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F9678E-8109-EA46-AAC8-6D349C4D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5CA3-B831-AD41-AB0F-BB3AECDFEDA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061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77AA11-56BD-3349-8CD4-DD25C9145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86D18C-8329-0F4E-B827-472DB1E39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EE4D0-5062-434D-85EC-C7750CD6A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1960-96A2-3740-BFC8-8BA18A2D1697}" type="datetimeFigureOut">
              <a:rPr kumimoji="1" lang="ko-Kore-KR" altLang="en-US" smtClean="0"/>
              <a:t>2020. 4. 24.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88D073-FDDC-244F-970D-77B75E4D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4CC4FF-EC3E-794B-8A09-AC594220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5CA3-B831-AD41-AB0F-BB3AECDFEDA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5609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23"/>
          <p:cNvSpPr txBox="1">
            <a:spLocks/>
          </p:cNvSpPr>
          <p:nvPr userDrawn="1"/>
        </p:nvSpPr>
        <p:spPr bwMode="auto">
          <a:xfrm>
            <a:off x="11590216" y="6624638"/>
            <a:ext cx="617415" cy="23336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defRPr/>
            </a:pPr>
            <a:fld id="{49390584-2803-4871-A6E3-547E0362CBEE}" type="slidenum">
              <a:rPr kumimoji="0" lang="ko-KR" altLang="en-US" sz="1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kumimoji="0"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3036" y="142852"/>
            <a:ext cx="11693851" cy="285752"/>
          </a:xfr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tabLst>
                <a:tab pos="4660900" algn="ctr"/>
                <a:tab pos="9313863" algn="r"/>
              </a:tabLst>
              <a:defRPr lang="ko-KR" altLang="en-US" sz="16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36" y="571480"/>
            <a:ext cx="11693851" cy="338554"/>
          </a:xfrm>
        </p:spPr>
        <p:txBody>
          <a:bodyPr/>
          <a:lstStyle>
            <a:lvl1pPr marL="0" indent="0" latinLnBrk="0"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58435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4"/>
          <p:cNvSpPr txBox="1">
            <a:spLocks/>
          </p:cNvSpPr>
          <p:nvPr userDrawn="1"/>
        </p:nvSpPr>
        <p:spPr bwMode="auto">
          <a:xfrm>
            <a:off x="9523046" y="6611939"/>
            <a:ext cx="2540000" cy="1682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defTabSz="9540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540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540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540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540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76681874-4BD7-4664-B4D3-AEB308F2A06A}" type="slidenum">
              <a:rPr lang="en-US" altLang="ko-KR" sz="11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pPr algn="r" eaLnBrk="1" hangingPunct="1">
                <a:defRPr/>
              </a:pPr>
              <a:t>‹#›</a:t>
            </a:fld>
            <a:endParaRPr lang="en-US" altLang="ko-KR" sz="11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73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15455-9D6F-B046-8AAB-1953513C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1EE31C-561C-A049-B629-B35CC3D8A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F42D94-4FB2-A848-A970-E8614F6B6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1960-96A2-3740-BFC8-8BA18A2D1697}" type="datetimeFigureOut">
              <a:rPr kumimoji="1" lang="ko-Kore-KR" altLang="en-US" smtClean="0"/>
              <a:t>2020. 4. 24.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F35F9D-335E-D84B-A9C5-B32AC834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B960A-E03B-FF44-B6AC-777E8774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5CA3-B831-AD41-AB0F-BB3AECDFEDA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6069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FB63E-2520-A746-AFC7-8D8AA4949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797CB4-1D18-E544-B818-2839F3A8A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FAB80-0AD3-EC40-A735-301DF61C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1960-96A2-3740-BFC8-8BA18A2D1697}" type="datetimeFigureOut">
              <a:rPr kumimoji="1" lang="ko-Kore-KR" altLang="en-US" smtClean="0"/>
              <a:t>2020. 4. 24.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696FF4-DF05-0A4A-8B41-5209AA6BF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738937-EC45-D349-A022-B568941ED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5CA3-B831-AD41-AB0F-BB3AECDFEDA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986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6D15E-90D0-4144-9CB7-BDA65D9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AB594C-8BA8-0243-8F63-3FB1BA4F0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E48B12-B702-F64F-8BE7-5FFC36339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81D718-D39D-1149-998B-87DFC052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1960-96A2-3740-BFC8-8BA18A2D1697}" type="datetimeFigureOut">
              <a:rPr kumimoji="1" lang="ko-Kore-KR" altLang="en-US" smtClean="0"/>
              <a:t>2020. 4. 24.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B55753-AFAB-D44E-835C-2E39D56E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403B37-7F7E-E544-957C-21C6BB82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5CA3-B831-AD41-AB0F-BB3AECDFEDA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532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F6BA7-2BE8-7541-9D12-1C65FB95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605A54-CAD1-F54F-8577-80CED718B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F967E1-7679-B349-A1E9-3B1BF6FB4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43D62B-25C6-F947-ABAA-2D95D3352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F14CC0-1190-294A-BAAB-6326A734A7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D90753-77B9-6F47-8ECC-49F6C3EF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1960-96A2-3740-BFC8-8BA18A2D1697}" type="datetimeFigureOut">
              <a:rPr kumimoji="1" lang="ko-Kore-KR" altLang="en-US" smtClean="0"/>
              <a:t>2020. 4. 24.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8FD78D-6FAE-4F4B-8CFC-7B0F7AB3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B786DB-D304-F54C-88B3-74346C10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5CA3-B831-AD41-AB0F-BB3AECDFEDA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149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2A291-298E-6344-86C2-CD285557B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6CA571-EDB6-114F-86F3-33DE1C57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1960-96A2-3740-BFC8-8BA18A2D1697}" type="datetimeFigureOut">
              <a:rPr kumimoji="1" lang="ko-Kore-KR" altLang="en-US" smtClean="0"/>
              <a:t>2020. 4. 24.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79CDAB-EB3E-D742-8734-6251913E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BB315F-9063-2B4A-BABF-69E20764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5CA3-B831-AD41-AB0F-BB3AECDFEDA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827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F4631C-D7DB-BF4A-9735-4B8992A1E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1960-96A2-3740-BFC8-8BA18A2D1697}" type="datetimeFigureOut">
              <a:rPr kumimoji="1" lang="ko-Kore-KR" altLang="en-US" smtClean="0"/>
              <a:t>2020. 4. 24.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C8BF58-BB6C-D34A-AEB9-273290A0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509263-4234-594C-AEE9-793D7D55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5CA3-B831-AD41-AB0F-BB3AECDFEDA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464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32B59-4BB3-AF42-B474-BC58545A1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FF802-C66C-944F-8029-E0AD43BB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860392-03DF-B046-9A0A-69052AFD2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2BAA33-BE66-C043-B24D-AA214ADA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1960-96A2-3740-BFC8-8BA18A2D1697}" type="datetimeFigureOut">
              <a:rPr kumimoji="1" lang="ko-Kore-KR" altLang="en-US" smtClean="0"/>
              <a:t>2020. 4. 24.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3EBEF0-3E48-024D-B5BC-12FE7F55B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9B10AD-836D-E547-85AD-5FDB2677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5CA3-B831-AD41-AB0F-BB3AECDFEDA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1658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A4635-80DF-D34D-B8D6-9EA6359A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072A5F-7C33-2641-9938-ACAC80EE3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FC60B1-5998-6143-AC0C-5074971B0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2188E-DB2B-0942-AE2D-CE6C2066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1960-96A2-3740-BFC8-8BA18A2D1697}" type="datetimeFigureOut">
              <a:rPr kumimoji="1" lang="ko-Kore-KR" altLang="en-US" smtClean="0"/>
              <a:t>2020. 4. 24.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DAD2B2-40FC-A242-AFD5-5F4A9A04C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42F275-DFE0-FD4F-B6C9-FDA893B2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5CA3-B831-AD41-AB0F-BB3AECDFEDA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2733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70EC0F-5855-A74F-84DA-75E587D38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799696-51D1-0A48-A1CB-F2DD611DF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00913-6973-BF41-978C-DC5E1F46A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91960-96A2-3740-BFC8-8BA18A2D1697}" type="datetimeFigureOut">
              <a:rPr kumimoji="1" lang="ko-Kore-KR" altLang="en-US" smtClean="0"/>
              <a:t>2020. 4. 24.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B984EE-EDBE-B44A-BA99-AC7EFA913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F79F1A-F801-5841-A794-A0C32CC47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F5CA3-B831-AD41-AB0F-BB3AECDFEDA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400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93077" y="142875"/>
            <a:ext cx="11693770" cy="285750"/>
          </a:xfrm>
          <a:prstGeom prst="rect">
            <a:avLst/>
          </a:prstGeom>
          <a:solidFill>
            <a:srgbClr val="C8E4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93077" y="571500"/>
            <a:ext cx="1169377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9787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lang="ko-KR" altLang="en-US" sz="1500" b="1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naps/ma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engineering-skcc.github.io/tags/microservic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42804" y="4869201"/>
            <a:ext cx="11063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2020. </a:t>
            </a:r>
            <a:r>
              <a:rPr lang="en-US" altLang="ko-KR" b="1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04</a:t>
            </a:r>
            <a:endParaRPr lang="en-US" altLang="ko-KR" b="1" dirty="0">
              <a:latin typeface="Cambria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endParaRPr lang="en-US" altLang="ko-KR" b="1" dirty="0">
              <a:latin typeface="Cambria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제목 4"/>
          <p:cNvSpPr txBox="1">
            <a:spLocks/>
          </p:cNvSpPr>
          <p:nvPr/>
        </p:nvSpPr>
        <p:spPr>
          <a:xfrm>
            <a:off x="1739458" y="1994980"/>
            <a:ext cx="8785034" cy="14700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35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altLang="ko-KR" sz="2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TLB_</a:t>
            </a:r>
            <a:r>
              <a:rPr lang="ko-KR" altLang="en-US" sz="2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과제완료보고서</a:t>
            </a:r>
            <a:endParaRPr lang="en-US" altLang="ko-KR" sz="24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63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모델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(Rental)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929295C7-B1D7-5542-9D38-DA55359FF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55104" y="648614"/>
            <a:ext cx="4681792" cy="5759071"/>
          </a:xfrm>
        </p:spPr>
      </p:pic>
    </p:spTree>
    <p:extLst>
      <p:ext uri="{BB962C8B-B14F-4D97-AF65-F5344CB8AC3E}">
        <p14:creationId xmlns:p14="http://schemas.microsoft.com/office/powerpoint/2010/main" val="495960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참고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도메인 모델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핵심개념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(Rental)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5928E5-04DA-704F-BFE5-B3F71CA7E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036" y="571480"/>
            <a:ext cx="11693851" cy="634020"/>
          </a:xfrm>
        </p:spPr>
        <p:txBody>
          <a:bodyPr/>
          <a:lstStyle/>
          <a:p>
            <a:r>
              <a:rPr kumimoji="1" lang="ko-Kore-KR" altLang="en-US" dirty="0"/>
              <a:t>연체되면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대출정지됨</a:t>
            </a:r>
            <a:endParaRPr kumimoji="1" lang="en-US" altLang="ko-KR" dirty="0"/>
          </a:p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F8DE2BF-6E91-2A47-82E5-ACFD6753610F}"/>
              </a:ext>
            </a:extLst>
          </p:cNvPr>
          <p:cNvGrpSpPr/>
          <p:nvPr/>
        </p:nvGrpSpPr>
        <p:grpSpPr>
          <a:xfrm>
            <a:off x="2907736" y="740779"/>
            <a:ext cx="1040858" cy="2688221"/>
            <a:chOff x="914402" y="1653702"/>
            <a:chExt cx="1040858" cy="268822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2071F7C-38B3-F74B-9811-39720176785E}"/>
                </a:ext>
              </a:extLst>
            </p:cNvPr>
            <p:cNvSpPr/>
            <p:nvPr/>
          </p:nvSpPr>
          <p:spPr>
            <a:xfrm>
              <a:off x="914402" y="3015362"/>
              <a:ext cx="1040858" cy="13265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</a:rPr>
                <a:t>대출</a:t>
              </a:r>
              <a:endParaRPr kumimoji="1" lang="en-US" altLang="ko-KR" sz="10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  <a:p>
              <a:r>
                <a:rPr kumimoji="1"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</a:rPr>
                <a:t>연장</a:t>
              </a:r>
              <a:endParaRPr kumimoji="1" lang="en-US" altLang="ko-KR" sz="10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  <a:p>
              <a:r>
                <a:rPr kumimoji="1" lang="ko-KR" altLang="en-US" sz="1000" dirty="0" err="1">
                  <a:solidFill>
                    <a:schemeClr val="tx1"/>
                  </a:solidFill>
                  <a:latin typeface="Cambria" panose="02040503050406030204" pitchFamily="18" charset="0"/>
                </a:rPr>
                <a:t>연체처리</a:t>
              </a:r>
              <a:endParaRPr kumimoji="1" lang="en-US" altLang="ko-KR" sz="10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  <a:p>
              <a:r>
                <a:rPr kumimoji="1" lang="ko-KR" altLang="en-US" sz="1000" dirty="0" err="1">
                  <a:solidFill>
                    <a:schemeClr val="tx1"/>
                  </a:solidFill>
                  <a:latin typeface="Cambria" panose="02040503050406030204" pitchFamily="18" charset="0"/>
                </a:rPr>
                <a:t>대출정지</a:t>
              </a:r>
              <a:endParaRPr kumimoji="1" lang="en-US" altLang="ko-KR" sz="10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  <a:p>
              <a:r>
                <a:rPr kumimoji="1"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</a:rPr>
                <a:t>반납</a:t>
              </a:r>
              <a:endParaRPr kumimoji="1" lang="en-US" altLang="ko-KR" sz="10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  <a:p>
              <a:r>
                <a:rPr kumimoji="1" lang="ko-KR" altLang="en-US" sz="1000" dirty="0" err="1">
                  <a:solidFill>
                    <a:schemeClr val="tx1"/>
                  </a:solidFill>
                  <a:latin typeface="Cambria" panose="02040503050406030204" pitchFamily="18" charset="0"/>
                </a:rPr>
                <a:t>정지해제</a:t>
              </a:r>
              <a:endParaRPr kumimoji="1" lang="en-US" altLang="ko-KR" sz="10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  <a:p>
              <a:r>
                <a:rPr kumimoji="1"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</a:rPr>
                <a:t>배송완료</a:t>
              </a:r>
              <a:endParaRPr kumimoji="1" lang="en-US" altLang="ko-KR" sz="10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CFE8077-09C8-6846-92A6-2A840AF0B87E}"/>
                </a:ext>
              </a:extLst>
            </p:cNvPr>
            <p:cNvSpPr/>
            <p:nvPr/>
          </p:nvSpPr>
          <p:spPr>
            <a:xfrm>
              <a:off x="914402" y="1896895"/>
              <a:ext cx="1040858" cy="112478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000" dirty="0">
                  <a:solidFill>
                    <a:schemeClr val="tx1"/>
                  </a:solidFill>
                  <a:latin typeface="Cambria" panose="02040503050406030204" pitchFamily="18" charset="0"/>
                </a:rPr>
                <a:t>id</a:t>
              </a:r>
            </a:p>
            <a:p>
              <a:r>
                <a:rPr kumimoji="1" lang="en-US" altLang="ko-Kore-KR" sz="1000" dirty="0" err="1">
                  <a:solidFill>
                    <a:schemeClr val="tx1"/>
                  </a:solidFill>
                  <a:latin typeface="Cambria" panose="02040503050406030204" pitchFamily="18" charset="0"/>
                </a:rPr>
                <a:t>borrowerId</a:t>
              </a:r>
              <a:endParaRPr kumimoji="1" lang="en-US" altLang="ko-Kore-KR" sz="10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  <a:p>
              <a:r>
                <a:rPr kumimoji="1" lang="ko-KR" altLang="en-US" sz="1000" dirty="0" err="1">
                  <a:solidFill>
                    <a:schemeClr val="tx1"/>
                  </a:solidFill>
                  <a:latin typeface="Cambria" panose="02040503050406030204" pitchFamily="18" charset="0"/>
                </a:rPr>
                <a:t>대여상태</a:t>
              </a:r>
              <a:endParaRPr kumimoji="1" lang="en-US" altLang="ko-Kore-KR" sz="10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  <a:p>
              <a:r>
                <a:rPr kumimoji="1" lang="ko-KR" altLang="en-US" sz="1000" dirty="0" err="1">
                  <a:solidFill>
                    <a:schemeClr val="tx1"/>
                  </a:solidFill>
                  <a:latin typeface="Cambria" panose="02040503050406030204" pitchFamily="18" charset="0"/>
                </a:rPr>
                <a:t>대출건수</a:t>
              </a:r>
              <a:endParaRPr kumimoji="1" lang="en-US" altLang="ko-KR" sz="10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  <a:p>
              <a:r>
                <a:rPr kumimoji="1" lang="ko-KR" altLang="en-US" sz="1000" dirty="0" err="1">
                  <a:solidFill>
                    <a:schemeClr val="tx1"/>
                  </a:solidFill>
                  <a:latin typeface="Cambria" panose="02040503050406030204" pitchFamily="18" charset="0"/>
                </a:rPr>
                <a:t>반납건수</a:t>
              </a:r>
              <a:endParaRPr kumimoji="1" lang="en-US" altLang="ko-KR" sz="10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  <a:p>
              <a:r>
                <a:rPr kumimoji="1" lang="ko-KR" altLang="en-US" sz="1000" dirty="0" err="1">
                  <a:solidFill>
                    <a:schemeClr val="tx1"/>
                  </a:solidFill>
                  <a:latin typeface="Cambria" panose="02040503050406030204" pitchFamily="18" charset="0"/>
                </a:rPr>
                <a:t>대출품목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Cambria" panose="02040503050406030204" pitchFamily="18" charset="0"/>
                </a:rPr>
                <a:t>:List</a:t>
              </a:r>
            </a:p>
            <a:p>
              <a:r>
                <a:rPr kumimoji="1" lang="ko-KR" altLang="en-US" sz="1000" dirty="0" err="1">
                  <a:solidFill>
                    <a:schemeClr val="tx1"/>
                  </a:solidFill>
                  <a:latin typeface="Cambria" panose="02040503050406030204" pitchFamily="18" charset="0"/>
                </a:rPr>
                <a:t>반납품목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Cambria" panose="02040503050406030204" pitchFamily="18" charset="0"/>
                </a:rPr>
                <a:t>:List</a:t>
              </a:r>
              <a:endParaRPr kumimoji="1" lang="ko-Kore-KR" altLang="en-US" sz="10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3CDBCAC-8AD7-5B40-A17D-961EC40009D4}"/>
                </a:ext>
              </a:extLst>
            </p:cNvPr>
            <p:cNvSpPr/>
            <p:nvPr/>
          </p:nvSpPr>
          <p:spPr>
            <a:xfrm>
              <a:off x="914402" y="1653702"/>
              <a:ext cx="1040858" cy="243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</a:rPr>
                <a:t>대출</a:t>
              </a:r>
              <a:endParaRPr kumimoji="1" lang="ko-Kore-KR" altLang="en-US" sz="10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58CFE3A-DA34-CA4D-B3A9-2CFA52AF6BFB}"/>
              </a:ext>
            </a:extLst>
          </p:cNvPr>
          <p:cNvGrpSpPr/>
          <p:nvPr/>
        </p:nvGrpSpPr>
        <p:grpSpPr>
          <a:xfrm>
            <a:off x="2926775" y="3921356"/>
            <a:ext cx="1040858" cy="2463554"/>
            <a:chOff x="914402" y="1653702"/>
            <a:chExt cx="1040858" cy="246355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9242708-B99A-8145-B0CF-1E97BB0BAAFE}"/>
                </a:ext>
              </a:extLst>
            </p:cNvPr>
            <p:cNvSpPr/>
            <p:nvPr/>
          </p:nvSpPr>
          <p:spPr>
            <a:xfrm>
              <a:off x="914402" y="1896893"/>
              <a:ext cx="1040858" cy="222036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000" dirty="0">
                  <a:solidFill>
                    <a:schemeClr val="tx1"/>
                  </a:solidFill>
                  <a:latin typeface="Cambria" panose="02040503050406030204" pitchFamily="18" charset="0"/>
                </a:rPr>
                <a:t>id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  <a:latin typeface="Cambria" panose="02040503050406030204" pitchFamily="18" charset="0"/>
                </a:rPr>
                <a:t>Name</a:t>
              </a:r>
            </a:p>
            <a:p>
              <a:r>
                <a:rPr kumimoji="1"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</a:rPr>
                <a:t>등록일</a:t>
              </a:r>
              <a:endParaRPr kumimoji="1" lang="en-US" altLang="ko-Kore-KR" sz="10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  <a:p>
              <a:r>
                <a:rPr kumimoji="1" lang="ko-KR" altLang="en-US" sz="1000" dirty="0" err="1">
                  <a:solidFill>
                    <a:schemeClr val="tx1"/>
                  </a:solidFill>
                  <a:latin typeface="Cambria" panose="02040503050406030204" pitchFamily="18" charset="0"/>
                </a:rPr>
                <a:t>반납예정일</a:t>
              </a:r>
              <a:endParaRPr kumimoji="1" lang="en-US" altLang="ko-Kore-KR" sz="10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  <a:p>
              <a:r>
                <a:rPr kumimoji="1" lang="ko-KR" altLang="en-US" sz="1000" dirty="0" err="1">
                  <a:solidFill>
                    <a:schemeClr val="tx1"/>
                  </a:solidFill>
                  <a:latin typeface="Cambria" panose="02040503050406030204" pitchFamily="18" charset="0"/>
                </a:rPr>
                <a:t>연장여부</a:t>
              </a:r>
              <a:endParaRPr kumimoji="1" lang="en-US" altLang="ko-KR" sz="10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  <a:p>
              <a:r>
                <a:rPr kumimoji="1" lang="ko-KR" altLang="en-US" sz="1000" dirty="0" err="1">
                  <a:solidFill>
                    <a:schemeClr val="tx1"/>
                  </a:solidFill>
                  <a:latin typeface="Cambria" panose="02040503050406030204" pitchFamily="18" charset="0"/>
                </a:rPr>
                <a:t>대여상태</a:t>
              </a:r>
              <a:endParaRPr kumimoji="1" lang="en-US" altLang="ko-KR" sz="10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  <a:p>
              <a:r>
                <a:rPr kumimoji="1" lang="en-US" altLang="ko-KR" sz="1000" dirty="0" err="1">
                  <a:solidFill>
                    <a:schemeClr val="tx1"/>
                  </a:solidFill>
                  <a:latin typeface="Cambria" panose="02040503050406030204" pitchFamily="18" charset="0"/>
                </a:rPr>
                <a:t>pr</a:t>
              </a:r>
              <a:endParaRPr kumimoji="1" lang="en-US" altLang="ko-KR" sz="10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  <a:p>
              <a:r>
                <a:rPr kumimoji="1"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</a:rPr>
                <a:t>배송일련번호</a:t>
              </a:r>
              <a:endParaRPr kumimoji="1" lang="en-US" altLang="ko-KR" sz="10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  <a:p>
              <a:r>
                <a:rPr kumimoji="1"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</a:rPr>
                <a:t>전체연체일수</a:t>
              </a:r>
              <a:endParaRPr kumimoji="1" lang="en-US" altLang="ko-KR" sz="10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  <a:p>
              <a:r>
                <a:rPr kumimoji="1" lang="ko-KR" altLang="en-US" sz="1000" dirty="0" err="1">
                  <a:solidFill>
                    <a:schemeClr val="tx1"/>
                  </a:solidFill>
                  <a:latin typeface="Cambria" panose="02040503050406030204" pitchFamily="18" charset="0"/>
                </a:rPr>
                <a:t>예약자수</a:t>
              </a:r>
              <a:endParaRPr kumimoji="1" lang="ko-Kore-KR" altLang="en-US" sz="10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BC32A20-069E-024B-B813-D7D93DA926D7}"/>
                </a:ext>
              </a:extLst>
            </p:cNvPr>
            <p:cNvSpPr/>
            <p:nvPr/>
          </p:nvSpPr>
          <p:spPr>
            <a:xfrm>
              <a:off x="914402" y="1653702"/>
              <a:ext cx="1040858" cy="243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 err="1">
                  <a:solidFill>
                    <a:schemeClr val="tx1"/>
                  </a:solidFill>
                  <a:latin typeface="Cambria" panose="02040503050406030204" pitchFamily="18" charset="0"/>
                </a:rPr>
                <a:t>대출품목</a:t>
              </a:r>
              <a:endParaRPr kumimoji="1" lang="ko-Kore-KR" altLang="en-US" sz="10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F0E4E3FE-13EA-ED41-ACA6-872B274076DC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16200000" flipH="1">
            <a:off x="3191506" y="3665658"/>
            <a:ext cx="492356" cy="1903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7476427-B91F-A145-96C6-1DC028A46731}"/>
              </a:ext>
            </a:extLst>
          </p:cNvPr>
          <p:cNvGrpSpPr/>
          <p:nvPr/>
        </p:nvGrpSpPr>
        <p:grpSpPr>
          <a:xfrm>
            <a:off x="6741268" y="3717075"/>
            <a:ext cx="1040858" cy="651753"/>
            <a:chOff x="914402" y="1653702"/>
            <a:chExt cx="1040858" cy="65175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6E1564D-9156-DD47-8503-F77DF5426D82}"/>
                </a:ext>
              </a:extLst>
            </p:cNvPr>
            <p:cNvSpPr/>
            <p:nvPr/>
          </p:nvSpPr>
          <p:spPr>
            <a:xfrm>
              <a:off x="914402" y="1896894"/>
              <a:ext cx="1040858" cy="4085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1000" dirty="0" err="1">
                  <a:solidFill>
                    <a:schemeClr val="tx1"/>
                  </a:solidFill>
                  <a:latin typeface="Cambria" panose="02040503050406030204" pitchFamily="18" charset="0"/>
                </a:rPr>
                <a:t>직접대여</a:t>
              </a:r>
              <a:endParaRPr kumimoji="1" lang="en-US" altLang="ko-Kore-KR" sz="10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  <a:p>
              <a:r>
                <a:rPr kumimoji="1" lang="ko-KR" altLang="en-US" sz="1000" dirty="0" err="1">
                  <a:solidFill>
                    <a:schemeClr val="tx1"/>
                  </a:solidFill>
                  <a:latin typeface="Cambria" panose="02040503050406030204" pitchFamily="18" charset="0"/>
                </a:rPr>
                <a:t>배송요청</a:t>
              </a:r>
              <a:endParaRPr kumimoji="1" lang="ko-Kore-KR" altLang="en-US" sz="10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E66DA5F-1C2F-D446-BCFE-D64A4BB646B0}"/>
                </a:ext>
              </a:extLst>
            </p:cNvPr>
            <p:cNvSpPr/>
            <p:nvPr/>
          </p:nvSpPr>
          <p:spPr>
            <a:xfrm>
              <a:off x="914402" y="1653702"/>
              <a:ext cx="1040858" cy="243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 err="1">
                  <a:solidFill>
                    <a:schemeClr val="tx1"/>
                  </a:solidFill>
                  <a:latin typeface="Cambria" panose="02040503050406030204" pitchFamily="18" charset="0"/>
                </a:rPr>
                <a:t>대여방법</a:t>
              </a:r>
              <a:endParaRPr kumimoji="1" lang="ko-Kore-KR" altLang="en-US" sz="10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2EF6490-CBDF-7D4F-97BA-4F8EC1D94269}"/>
              </a:ext>
            </a:extLst>
          </p:cNvPr>
          <p:cNvGrpSpPr/>
          <p:nvPr/>
        </p:nvGrpSpPr>
        <p:grpSpPr>
          <a:xfrm>
            <a:off x="1005143" y="1790079"/>
            <a:ext cx="1040858" cy="651753"/>
            <a:chOff x="914402" y="1653702"/>
            <a:chExt cx="1040858" cy="651753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33210CD-7536-8447-9D9D-A57D6A25CB98}"/>
                </a:ext>
              </a:extLst>
            </p:cNvPr>
            <p:cNvSpPr/>
            <p:nvPr/>
          </p:nvSpPr>
          <p:spPr>
            <a:xfrm>
              <a:off x="914402" y="1896894"/>
              <a:ext cx="1040858" cy="4085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1000" dirty="0" err="1">
                  <a:solidFill>
                    <a:schemeClr val="tx1"/>
                  </a:solidFill>
                  <a:latin typeface="Cambria" panose="02040503050406030204" pitchFamily="18" charset="0"/>
                </a:rPr>
                <a:t>대여가능</a:t>
              </a:r>
              <a:endParaRPr kumimoji="1" lang="en-US" altLang="ko-Kore-KR" sz="10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  <a:p>
              <a:r>
                <a:rPr kumimoji="1" lang="ko-KR" altLang="en-US" sz="1000" dirty="0" err="1">
                  <a:solidFill>
                    <a:schemeClr val="tx1"/>
                  </a:solidFill>
                  <a:latin typeface="Cambria" panose="02040503050406030204" pitchFamily="18" charset="0"/>
                </a:rPr>
                <a:t>대출중지</a:t>
              </a:r>
              <a:endParaRPr kumimoji="1" lang="ko-Kore-KR" altLang="en-US" sz="10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F0680E3-7715-1749-A5B1-EF0F277FE5B7}"/>
                </a:ext>
              </a:extLst>
            </p:cNvPr>
            <p:cNvSpPr/>
            <p:nvPr/>
          </p:nvSpPr>
          <p:spPr>
            <a:xfrm>
              <a:off x="914402" y="1653702"/>
              <a:ext cx="1040858" cy="243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 err="1">
                  <a:solidFill>
                    <a:schemeClr val="tx1"/>
                  </a:solidFill>
                  <a:latin typeface="Cambria" panose="02040503050406030204" pitchFamily="18" charset="0"/>
                </a:rPr>
                <a:t>대여상태</a:t>
              </a:r>
              <a:endParaRPr kumimoji="1" lang="ko-Kore-KR" altLang="en-US" sz="10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D12A7FB-07C7-5241-BF7D-22A0DFB2FAE9}"/>
              </a:ext>
            </a:extLst>
          </p:cNvPr>
          <p:cNvGrpSpPr/>
          <p:nvPr/>
        </p:nvGrpSpPr>
        <p:grpSpPr>
          <a:xfrm>
            <a:off x="6809366" y="4981670"/>
            <a:ext cx="1040858" cy="766152"/>
            <a:chOff x="914402" y="1653702"/>
            <a:chExt cx="1040858" cy="76615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987F2D4-2EC0-B141-856D-39CE57F3F7D6}"/>
                </a:ext>
              </a:extLst>
            </p:cNvPr>
            <p:cNvSpPr/>
            <p:nvPr/>
          </p:nvSpPr>
          <p:spPr>
            <a:xfrm>
              <a:off x="914402" y="1896776"/>
              <a:ext cx="1040858" cy="52307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1000" dirty="0" err="1">
                  <a:solidFill>
                    <a:schemeClr val="tx1"/>
                  </a:solidFill>
                  <a:latin typeface="Cambria" panose="02040503050406030204" pitchFamily="18" charset="0"/>
                </a:rPr>
                <a:t>대출중</a:t>
              </a:r>
              <a:endParaRPr kumimoji="1" lang="en-US" altLang="ko-KR" sz="10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  <a:p>
              <a:r>
                <a:rPr kumimoji="1" lang="ko-KR" altLang="en-US" sz="1000" dirty="0" err="1">
                  <a:solidFill>
                    <a:schemeClr val="tx1"/>
                  </a:solidFill>
                  <a:latin typeface="Cambria" panose="02040503050406030204" pitchFamily="18" charset="0"/>
                </a:rPr>
                <a:t>연체중</a:t>
              </a:r>
              <a:endParaRPr kumimoji="1" lang="en-US" altLang="ko-KR" sz="10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  <a:p>
              <a:r>
                <a:rPr kumimoji="1" lang="ko-KR" altLang="en-US" sz="1000" dirty="0" err="1">
                  <a:solidFill>
                    <a:schemeClr val="tx1"/>
                  </a:solidFill>
                  <a:latin typeface="Cambria" panose="02040503050406030204" pitchFamily="18" charset="0"/>
                </a:rPr>
                <a:t>반납완료</a:t>
              </a:r>
              <a:endParaRPr kumimoji="1" lang="en-US" altLang="ko-Kore-KR" sz="10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89B1474-F887-4145-BF2B-3326443223A7}"/>
                </a:ext>
              </a:extLst>
            </p:cNvPr>
            <p:cNvSpPr/>
            <p:nvPr/>
          </p:nvSpPr>
          <p:spPr>
            <a:xfrm>
              <a:off x="914402" y="1653702"/>
              <a:ext cx="1040858" cy="243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 err="1">
                  <a:solidFill>
                    <a:schemeClr val="tx1"/>
                  </a:solidFill>
                  <a:latin typeface="Cambria" panose="02040503050406030204" pitchFamily="18" charset="0"/>
                </a:rPr>
                <a:t>대여상태</a:t>
              </a:r>
              <a:endParaRPr kumimoji="1" lang="ko-Kore-KR" altLang="en-US" sz="10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798D0B3-EF1B-D14D-BCE5-DA301161AF58}"/>
              </a:ext>
            </a:extLst>
          </p:cNvPr>
          <p:cNvGrpSpPr/>
          <p:nvPr/>
        </p:nvGrpSpPr>
        <p:grpSpPr>
          <a:xfrm>
            <a:off x="995836" y="5064354"/>
            <a:ext cx="1040858" cy="651753"/>
            <a:chOff x="914402" y="1653702"/>
            <a:chExt cx="1040858" cy="651753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8338B61-D308-924D-89DC-14CA2950C24A}"/>
                </a:ext>
              </a:extLst>
            </p:cNvPr>
            <p:cNvSpPr/>
            <p:nvPr/>
          </p:nvSpPr>
          <p:spPr>
            <a:xfrm>
              <a:off x="914402" y="1896894"/>
              <a:ext cx="1040858" cy="4085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</a:rPr>
                <a:t>가능</a:t>
              </a:r>
              <a:endParaRPr kumimoji="1" lang="en-US" altLang="ko-Kore-KR" sz="10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  <a:p>
              <a:r>
                <a:rPr kumimoji="1"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</a:rPr>
                <a:t>불가</a:t>
              </a:r>
              <a:endParaRPr kumimoji="1" lang="ko-Kore-KR" altLang="en-US" sz="10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2BC08F6-9477-8A4A-9071-8D5E97BB328C}"/>
                </a:ext>
              </a:extLst>
            </p:cNvPr>
            <p:cNvSpPr/>
            <p:nvPr/>
          </p:nvSpPr>
          <p:spPr>
            <a:xfrm>
              <a:off x="914402" y="1653702"/>
              <a:ext cx="1040858" cy="243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 err="1">
                  <a:solidFill>
                    <a:schemeClr val="tx1"/>
                  </a:solidFill>
                  <a:latin typeface="Cambria" panose="02040503050406030204" pitchFamily="18" charset="0"/>
                </a:rPr>
                <a:t>연장여부</a:t>
              </a:r>
              <a:endParaRPr kumimoji="1" lang="ko-Kore-KR" altLang="en-US" sz="10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E2DF7CA-54C0-F345-9388-41621642D7FD}"/>
              </a:ext>
            </a:extLst>
          </p:cNvPr>
          <p:cNvGrpSpPr/>
          <p:nvPr/>
        </p:nvGrpSpPr>
        <p:grpSpPr>
          <a:xfrm>
            <a:off x="4810329" y="3921356"/>
            <a:ext cx="1040858" cy="2463554"/>
            <a:chOff x="914402" y="1653702"/>
            <a:chExt cx="1040858" cy="2463554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C3CBBD3-ED38-B94C-93C7-30386C28BC12}"/>
                </a:ext>
              </a:extLst>
            </p:cNvPr>
            <p:cNvSpPr/>
            <p:nvPr/>
          </p:nvSpPr>
          <p:spPr>
            <a:xfrm>
              <a:off x="914402" y="1896893"/>
              <a:ext cx="1040858" cy="222036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000" dirty="0">
                  <a:solidFill>
                    <a:schemeClr val="tx1"/>
                  </a:solidFill>
                  <a:latin typeface="Cambria" panose="02040503050406030204" pitchFamily="18" charset="0"/>
                </a:rPr>
                <a:t>id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  <a:latin typeface="Cambria" panose="02040503050406030204" pitchFamily="18" charset="0"/>
                </a:rPr>
                <a:t>Name</a:t>
              </a:r>
            </a:p>
            <a:p>
              <a:r>
                <a:rPr kumimoji="1"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</a:rPr>
                <a:t>등록일</a:t>
              </a:r>
              <a:endParaRPr kumimoji="1" lang="en-US" altLang="ko-Kore-KR" sz="10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  <a:p>
              <a:r>
                <a:rPr kumimoji="1" lang="ko-KR" altLang="en-US" sz="1000" dirty="0" err="1">
                  <a:solidFill>
                    <a:schemeClr val="tx1"/>
                  </a:solidFill>
                  <a:latin typeface="Cambria" panose="02040503050406030204" pitchFamily="18" charset="0"/>
                </a:rPr>
                <a:t>반납예정일</a:t>
              </a:r>
              <a:endParaRPr kumimoji="1" lang="en-US" altLang="ko-Kore-KR" sz="10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  <a:p>
              <a:r>
                <a:rPr kumimoji="1" lang="ko-KR" altLang="en-US" sz="1000" dirty="0" err="1">
                  <a:solidFill>
                    <a:schemeClr val="tx1"/>
                  </a:solidFill>
                  <a:latin typeface="Cambria" panose="02040503050406030204" pitchFamily="18" charset="0"/>
                </a:rPr>
                <a:t>연장여부</a:t>
              </a:r>
              <a:endParaRPr kumimoji="1" lang="en-US" altLang="ko-KR" sz="10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  <a:p>
              <a:r>
                <a:rPr kumimoji="1" lang="ko-KR" altLang="en-US" sz="1000" dirty="0" err="1">
                  <a:solidFill>
                    <a:schemeClr val="tx1"/>
                  </a:solidFill>
                  <a:latin typeface="Cambria" panose="02040503050406030204" pitchFamily="18" charset="0"/>
                </a:rPr>
                <a:t>대여상태</a:t>
              </a:r>
              <a:endParaRPr kumimoji="1" lang="en-US" altLang="ko-KR" sz="10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  <a:p>
              <a:r>
                <a:rPr kumimoji="1"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</a:rPr>
                <a:t>반납일</a:t>
              </a:r>
              <a:endParaRPr kumimoji="1" lang="en-US" altLang="ko-KR" sz="10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  <a:p>
              <a:r>
                <a:rPr kumimoji="1" lang="ko-KR" altLang="en-US" sz="1000" dirty="0" err="1">
                  <a:solidFill>
                    <a:schemeClr val="tx1"/>
                  </a:solidFill>
                  <a:latin typeface="Cambria" panose="02040503050406030204" pitchFamily="18" charset="0"/>
                </a:rPr>
                <a:t>대여방법</a:t>
              </a:r>
              <a:endParaRPr kumimoji="1" lang="en-US" altLang="ko-KR" sz="10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  <a:p>
              <a:r>
                <a:rPr kumimoji="1"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</a:rPr>
                <a:t>배송일련번호</a:t>
              </a:r>
              <a:endParaRPr kumimoji="1" lang="en-US" altLang="ko-KR" sz="10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  <a:p>
              <a:r>
                <a:rPr kumimoji="1"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</a:rPr>
                <a:t>전체연체일수</a:t>
              </a:r>
              <a:endParaRPr kumimoji="1" lang="en-US" altLang="ko-KR" sz="10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  <a:p>
              <a:r>
                <a:rPr kumimoji="1" lang="ko-KR" altLang="en-US" sz="1000" dirty="0" err="1">
                  <a:solidFill>
                    <a:schemeClr val="tx1"/>
                  </a:solidFill>
                  <a:latin typeface="Cambria" panose="02040503050406030204" pitchFamily="18" charset="0"/>
                </a:rPr>
                <a:t>예약자수</a:t>
              </a:r>
              <a:endParaRPr kumimoji="1" lang="ko-Kore-KR" altLang="en-US" sz="10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DC6561D-926A-4942-8D07-A1B13904871A}"/>
                </a:ext>
              </a:extLst>
            </p:cNvPr>
            <p:cNvSpPr/>
            <p:nvPr/>
          </p:nvSpPr>
          <p:spPr>
            <a:xfrm>
              <a:off x="914402" y="1653702"/>
              <a:ext cx="1040858" cy="243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 err="1">
                  <a:solidFill>
                    <a:schemeClr val="tx1"/>
                  </a:solidFill>
                  <a:latin typeface="Cambria" panose="02040503050406030204" pitchFamily="18" charset="0"/>
                </a:rPr>
                <a:t>반납품목</a:t>
              </a:r>
              <a:endParaRPr kumimoji="1" lang="ko-Kore-KR" altLang="en-US" sz="10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5B6FA21E-304C-F746-9E20-7CF4DCFD0698}"/>
              </a:ext>
            </a:extLst>
          </p:cNvPr>
          <p:cNvCxnSpPr>
            <a:cxnSpLocks/>
            <a:stCxn id="7" idx="3"/>
            <a:endCxn id="41" idx="0"/>
          </p:cNvCxnSpPr>
          <p:nvPr/>
        </p:nvCxnSpPr>
        <p:spPr>
          <a:xfrm>
            <a:off x="3948594" y="1546365"/>
            <a:ext cx="1382164" cy="2374991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세로로 말린 두루마리 모양[V] 53">
            <a:extLst>
              <a:ext uri="{FF2B5EF4-FFF2-40B4-BE49-F238E27FC236}">
                <a16:creationId xmlns:a16="http://schemas.microsoft.com/office/drawing/2014/main" id="{CB72BB35-207D-F84C-B1E4-9A405230D32D}"/>
              </a:ext>
            </a:extLst>
          </p:cNvPr>
          <p:cNvSpPr/>
          <p:nvPr/>
        </p:nvSpPr>
        <p:spPr>
          <a:xfrm>
            <a:off x="6563294" y="1803587"/>
            <a:ext cx="3104743" cy="1440614"/>
          </a:xfrm>
          <a:prstGeom prst="verticalScroll">
            <a:avLst/>
          </a:prstGeom>
          <a:solidFill>
            <a:srgbClr val="C8E4D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900" dirty="0">
                <a:solidFill>
                  <a:schemeClr val="tx1"/>
                </a:solidFill>
              </a:rPr>
              <a:t>대여최대건수</a:t>
            </a:r>
            <a:r>
              <a:rPr kumimoji="1" lang="ko-KR" altLang="en-US" sz="900" dirty="0">
                <a:solidFill>
                  <a:schemeClr val="tx1"/>
                </a:solidFill>
              </a:rPr>
              <a:t> </a:t>
            </a:r>
            <a:r>
              <a:rPr kumimoji="1" lang="en-US" altLang="ko-KR" sz="900" dirty="0">
                <a:solidFill>
                  <a:schemeClr val="tx1"/>
                </a:solidFill>
              </a:rPr>
              <a:t>5</a:t>
            </a:r>
            <a:r>
              <a:rPr kumimoji="1" lang="ko-KR" altLang="en-US" sz="900" dirty="0">
                <a:solidFill>
                  <a:schemeClr val="tx1"/>
                </a:solidFill>
              </a:rPr>
              <a:t>권</a:t>
            </a:r>
            <a:endParaRPr kumimoji="1"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900" dirty="0">
                <a:solidFill>
                  <a:schemeClr val="tx1"/>
                </a:solidFill>
              </a:rPr>
              <a:t>대여기간</a:t>
            </a:r>
            <a:r>
              <a:rPr kumimoji="1" lang="en-US" altLang="ko-KR" sz="900" dirty="0">
                <a:solidFill>
                  <a:schemeClr val="tx1"/>
                </a:solidFill>
              </a:rPr>
              <a:t>:14</a:t>
            </a:r>
            <a:r>
              <a:rPr kumimoji="1" lang="ko-KR" altLang="en-US" sz="900" dirty="0">
                <a:solidFill>
                  <a:schemeClr val="tx1"/>
                </a:solidFill>
              </a:rPr>
              <a:t>일</a:t>
            </a:r>
            <a:endParaRPr kumimoji="1"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900" dirty="0">
                <a:solidFill>
                  <a:schemeClr val="tx1"/>
                </a:solidFill>
              </a:rPr>
              <a:t>연장가능횟수</a:t>
            </a:r>
            <a:r>
              <a:rPr kumimoji="1" lang="en-US" altLang="ko-KR" sz="900" dirty="0">
                <a:solidFill>
                  <a:schemeClr val="tx1"/>
                </a:solidFill>
              </a:rPr>
              <a:t>:2</a:t>
            </a:r>
            <a:r>
              <a:rPr kumimoji="1" lang="ko-KR" altLang="en-US" sz="900" dirty="0">
                <a:solidFill>
                  <a:schemeClr val="tx1"/>
                </a:solidFill>
              </a:rPr>
              <a:t>번 </a:t>
            </a:r>
            <a:r>
              <a:rPr kumimoji="1" lang="en-US" altLang="ko-KR" sz="900" dirty="0">
                <a:solidFill>
                  <a:schemeClr val="tx1"/>
                </a:solidFill>
              </a:rPr>
              <a:t>(</a:t>
            </a:r>
            <a:r>
              <a:rPr kumimoji="1" lang="ko-KR" altLang="en-US" sz="900" dirty="0">
                <a:solidFill>
                  <a:schemeClr val="tx1"/>
                </a:solidFill>
              </a:rPr>
              <a:t>예약자가 없을 경우</a:t>
            </a:r>
            <a:r>
              <a:rPr kumimoji="1" lang="en-US" altLang="ko-KR" sz="9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kumimoji="1" lang="ko-KR" altLang="en-US" sz="900" dirty="0">
                <a:solidFill>
                  <a:schemeClr val="tx1"/>
                </a:solidFill>
              </a:rPr>
              <a:t>연체되면 </a:t>
            </a:r>
            <a:r>
              <a:rPr kumimoji="1" lang="ko-KR" altLang="en-US" sz="900" dirty="0" err="1">
                <a:solidFill>
                  <a:schemeClr val="tx1"/>
                </a:solidFill>
              </a:rPr>
              <a:t>대출금지</a:t>
            </a:r>
            <a:endParaRPr kumimoji="1"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900" dirty="0" err="1">
                <a:solidFill>
                  <a:schemeClr val="tx1"/>
                </a:solidFill>
              </a:rPr>
              <a:t>연체일수</a:t>
            </a:r>
            <a:r>
              <a:rPr kumimoji="1" lang="ko-KR" altLang="en-US" sz="900" dirty="0">
                <a:solidFill>
                  <a:schemeClr val="tx1"/>
                </a:solidFill>
              </a:rPr>
              <a:t> 만큼 포인트로 가감 가능</a:t>
            </a:r>
            <a:endParaRPr kumimoji="1"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900" dirty="0">
                <a:solidFill>
                  <a:schemeClr val="tx1"/>
                </a:solidFill>
              </a:rPr>
              <a:t>전체연체일수가 사라지면 </a:t>
            </a:r>
            <a:r>
              <a:rPr kumimoji="1" lang="ko-KR" altLang="en-US" sz="900" dirty="0" err="1">
                <a:solidFill>
                  <a:schemeClr val="tx1"/>
                </a:solidFill>
              </a:rPr>
              <a:t>대출금지해제됨</a:t>
            </a:r>
            <a:endParaRPr kumimoji="1" lang="en-US" altLang="ko-KR" sz="900" dirty="0">
              <a:solidFill>
                <a:schemeClr val="tx1"/>
              </a:solidFill>
            </a:endParaRPr>
          </a:p>
          <a:p>
            <a:pPr algn="ctr"/>
            <a:endParaRPr kumimoji="1" lang="ko-Kore-KR" altLang="en-US" sz="900" dirty="0">
              <a:solidFill>
                <a:schemeClr val="tx1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63CDF83-FAA2-3645-AB59-7AA26D71E54F}"/>
              </a:ext>
            </a:extLst>
          </p:cNvPr>
          <p:cNvGrpSpPr/>
          <p:nvPr/>
        </p:nvGrpSpPr>
        <p:grpSpPr>
          <a:xfrm>
            <a:off x="5619532" y="846036"/>
            <a:ext cx="1189834" cy="651753"/>
            <a:chOff x="914402" y="1653702"/>
            <a:chExt cx="1189834" cy="65175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7C4C3BB-F674-8947-B79A-D8EF7FB03116}"/>
                </a:ext>
              </a:extLst>
            </p:cNvPr>
            <p:cNvSpPr/>
            <p:nvPr/>
          </p:nvSpPr>
          <p:spPr>
            <a:xfrm>
              <a:off x="914402" y="1896894"/>
              <a:ext cx="1189834" cy="4085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</a:rPr>
                <a:t>대여최대건수 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Cambria" panose="02040503050406030204" pitchFamily="18" charset="0"/>
                </a:rPr>
                <a:t>=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</a:rPr>
                <a:t> 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Cambria" panose="02040503050406030204" pitchFamily="18" charset="0"/>
                </a:rPr>
                <a:t>5</a:t>
              </a:r>
            </a:p>
            <a:p>
              <a:r>
                <a:rPr kumimoji="1"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</a:rPr>
                <a:t>대여기간 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Cambria" panose="02040503050406030204" pitchFamily="18" charset="0"/>
                </a:rPr>
                <a:t>=14</a:t>
              </a:r>
              <a:endParaRPr kumimoji="1" lang="ko-Kore-KR" altLang="en-US" sz="10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F6292AF-FBD0-E34C-B486-6C004B4A1B6F}"/>
                </a:ext>
              </a:extLst>
            </p:cNvPr>
            <p:cNvSpPr/>
            <p:nvPr/>
          </p:nvSpPr>
          <p:spPr>
            <a:xfrm>
              <a:off x="914402" y="1653702"/>
              <a:ext cx="1189834" cy="243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 err="1">
                  <a:solidFill>
                    <a:schemeClr val="tx1"/>
                  </a:solidFill>
                  <a:latin typeface="Cambria" panose="02040503050406030204" pitchFamily="18" charset="0"/>
                </a:rPr>
                <a:t>대여정책</a:t>
              </a:r>
              <a:endParaRPr kumimoji="1" lang="ko-Kore-KR" altLang="en-US" sz="10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49C835B-823B-FD4F-B9B4-9D9698F80BF7}"/>
              </a:ext>
            </a:extLst>
          </p:cNvPr>
          <p:cNvSpPr/>
          <p:nvPr/>
        </p:nvSpPr>
        <p:spPr>
          <a:xfrm>
            <a:off x="778111" y="2845529"/>
            <a:ext cx="1190485" cy="1406567"/>
          </a:xfrm>
          <a:prstGeom prst="rect">
            <a:avLst/>
          </a:prstGeom>
          <a:solidFill>
            <a:srgbClr val="C8E4D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chemeClr val="tx1"/>
                </a:solidFill>
              </a:rPr>
              <a:t>대출</a:t>
            </a:r>
            <a:r>
              <a:rPr kumimoji="1" lang="en-US" altLang="ko-Kore-KR" sz="1400" dirty="0" err="1">
                <a:solidFill>
                  <a:schemeClr val="tx1"/>
                </a:solidFill>
              </a:rPr>
              <a:t>api</a:t>
            </a:r>
            <a:endParaRPr kumimoji="1" lang="en-US" altLang="ko-Kore-KR" sz="1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Barcode</a:t>
            </a:r>
          </a:p>
          <a:p>
            <a:pPr algn="ctr"/>
            <a:r>
              <a:rPr kumimoji="1" lang="ko-KR" altLang="en-US" sz="1400" dirty="0" err="1">
                <a:solidFill>
                  <a:schemeClr val="tx1"/>
                </a:solidFill>
              </a:rPr>
              <a:t>도서유형</a:t>
            </a:r>
            <a:endParaRPr kumimoji="1"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도서명</a:t>
            </a:r>
            <a:endParaRPr kumimoji="1"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400" dirty="0" err="1">
                <a:solidFill>
                  <a:schemeClr val="tx1"/>
                </a:solidFill>
              </a:rPr>
              <a:t>대출회원</a:t>
            </a:r>
            <a:r>
              <a:rPr kumimoji="1" lang="en-US" altLang="ko-KR" sz="1400" dirty="0">
                <a:solidFill>
                  <a:schemeClr val="tx1"/>
                </a:solidFill>
              </a:rPr>
              <a:t>id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48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dirty="0"/>
              <a:t>[</a:t>
            </a:r>
            <a:r>
              <a:rPr kumimoji="0" lang="ko-KR" altLang="en-US" dirty="0"/>
              <a:t>참고</a:t>
            </a:r>
            <a:r>
              <a:rPr kumimoji="0" lang="en-US" altLang="ko-KR" dirty="0"/>
              <a:t>]</a:t>
            </a:r>
            <a:r>
              <a:rPr kumimoji="0" lang="ko-KR" altLang="en-US" dirty="0"/>
              <a:t> 이벤트 </a:t>
            </a:r>
            <a:r>
              <a:rPr kumimoji="0" lang="ko-KR" altLang="en-US" dirty="0" err="1"/>
              <a:t>스토밍을</a:t>
            </a:r>
            <a:r>
              <a:rPr kumimoji="0" lang="ko-KR" altLang="en-US" dirty="0"/>
              <a:t> 통한 서비스 시스템 식별 및 </a:t>
            </a:r>
            <a:r>
              <a:rPr kumimoji="0" lang="en-US" altLang="ko-KR" dirty="0"/>
              <a:t>Bounded Context </a:t>
            </a:r>
            <a:r>
              <a:rPr kumimoji="0" lang="ko-KR" altLang="en-US" dirty="0"/>
              <a:t>식별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내용 개체 틀 16">
            <a:extLst>
              <a:ext uri="{FF2B5EF4-FFF2-40B4-BE49-F238E27FC236}">
                <a16:creationId xmlns:a16="http://schemas.microsoft.com/office/drawing/2014/main" id="{7E875ACE-C9E8-AD4B-AB91-A2311B7D0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217" y="1794114"/>
            <a:ext cx="9037004" cy="4739857"/>
          </a:xfrm>
        </p:spPr>
      </p:pic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0855C1A9-A533-BD42-8DAA-1E3EB7CDF4E2}"/>
              </a:ext>
            </a:extLst>
          </p:cNvPr>
          <p:cNvSpPr/>
          <p:nvPr/>
        </p:nvSpPr>
        <p:spPr>
          <a:xfrm>
            <a:off x="1703512" y="3437468"/>
            <a:ext cx="1260140" cy="726575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1894E538-144D-D642-8165-C0169EA2C8FE}"/>
              </a:ext>
            </a:extLst>
          </p:cNvPr>
          <p:cNvSpPr/>
          <p:nvPr/>
        </p:nvSpPr>
        <p:spPr>
          <a:xfrm>
            <a:off x="4259796" y="3356993"/>
            <a:ext cx="1620180" cy="726575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39FFE0EB-64A3-2946-9680-EFBA8E3BBEF5}"/>
              </a:ext>
            </a:extLst>
          </p:cNvPr>
          <p:cNvSpPr/>
          <p:nvPr/>
        </p:nvSpPr>
        <p:spPr>
          <a:xfrm>
            <a:off x="7032104" y="3720280"/>
            <a:ext cx="1620180" cy="726575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689B8539-F597-5343-A036-B0DE0794314D}"/>
              </a:ext>
            </a:extLst>
          </p:cNvPr>
          <p:cNvSpPr/>
          <p:nvPr/>
        </p:nvSpPr>
        <p:spPr>
          <a:xfrm>
            <a:off x="7284132" y="4653136"/>
            <a:ext cx="3024336" cy="1620180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6AB1484A-D31E-8C46-83DE-56DBD17E0D3B}"/>
              </a:ext>
            </a:extLst>
          </p:cNvPr>
          <p:cNvSpPr/>
          <p:nvPr/>
        </p:nvSpPr>
        <p:spPr>
          <a:xfrm>
            <a:off x="3179676" y="4005064"/>
            <a:ext cx="3456384" cy="2340260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0E2D3E95-6A5E-A940-A528-FCF0E4238A5B}"/>
              </a:ext>
            </a:extLst>
          </p:cNvPr>
          <p:cNvSpPr/>
          <p:nvPr/>
        </p:nvSpPr>
        <p:spPr>
          <a:xfrm>
            <a:off x="1811524" y="4985718"/>
            <a:ext cx="1692188" cy="1287598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B2EB5E03-7B31-DF4A-821B-CEEC6D053913}"/>
              </a:ext>
            </a:extLst>
          </p:cNvPr>
          <p:cNvSpPr/>
          <p:nvPr/>
        </p:nvSpPr>
        <p:spPr>
          <a:xfrm>
            <a:off x="2171564" y="2126362"/>
            <a:ext cx="2196244" cy="1374647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D034456-B163-D546-B561-3B507606925A}"/>
              </a:ext>
            </a:extLst>
          </p:cNvPr>
          <p:cNvSpPr/>
          <p:nvPr/>
        </p:nvSpPr>
        <p:spPr>
          <a:xfrm>
            <a:off x="4367808" y="1809726"/>
            <a:ext cx="2196244" cy="1490780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ACFF1195-1CC1-6E41-B39B-F6B59F0DB2AB}"/>
              </a:ext>
            </a:extLst>
          </p:cNvPr>
          <p:cNvSpPr/>
          <p:nvPr/>
        </p:nvSpPr>
        <p:spPr>
          <a:xfrm>
            <a:off x="6476630" y="1869414"/>
            <a:ext cx="4011858" cy="1794379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E8B31F-7CCF-DF47-B995-FF599D353A22}"/>
              </a:ext>
            </a:extLst>
          </p:cNvPr>
          <p:cNvSpPr/>
          <p:nvPr/>
        </p:nvSpPr>
        <p:spPr>
          <a:xfrm>
            <a:off x="1873620" y="1979098"/>
            <a:ext cx="792088" cy="2945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Cambria" panose="02040503050406030204" pitchFamily="18" charset="0"/>
              </a:rPr>
              <a:t>User</a:t>
            </a:r>
            <a:endParaRPr kumimoji="1" lang="ko-Kore-KR" altLang="en-US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195BBEA-5A74-1042-852F-B61BD2D5F73A}"/>
              </a:ext>
            </a:extLst>
          </p:cNvPr>
          <p:cNvSpPr/>
          <p:nvPr/>
        </p:nvSpPr>
        <p:spPr>
          <a:xfrm>
            <a:off x="1667764" y="4152328"/>
            <a:ext cx="792088" cy="2945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Cambria" panose="02040503050406030204" pitchFamily="18" charset="0"/>
              </a:rPr>
              <a:t>Login</a:t>
            </a:r>
            <a:endParaRPr kumimoji="1" lang="ko-Kore-KR" altLang="en-US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C0B061D-85DB-8343-8DED-91B95AFA8AFF}"/>
              </a:ext>
            </a:extLst>
          </p:cNvPr>
          <p:cNvSpPr/>
          <p:nvPr/>
        </p:nvSpPr>
        <p:spPr>
          <a:xfrm>
            <a:off x="5673864" y="1915811"/>
            <a:ext cx="962196" cy="2945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Cambria" panose="02040503050406030204" pitchFamily="18" charset="0"/>
              </a:rPr>
              <a:t>My Library </a:t>
            </a:r>
            <a:endParaRPr kumimoji="1" lang="ko-Kore-KR" altLang="en-US" sz="1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4863E67-36AB-224E-AA55-825B9A585763}"/>
              </a:ext>
            </a:extLst>
          </p:cNvPr>
          <p:cNvSpPr/>
          <p:nvPr/>
        </p:nvSpPr>
        <p:spPr>
          <a:xfrm>
            <a:off x="8086515" y="1768547"/>
            <a:ext cx="792088" cy="2945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Cambria" panose="02040503050406030204" pitchFamily="18" charset="0"/>
              </a:rPr>
              <a:t>Rental</a:t>
            </a:r>
            <a:endParaRPr kumimoji="1" lang="ko-Kore-KR" altLang="en-US" sz="1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60200A-D2B0-E64F-A62F-967548C78807}"/>
              </a:ext>
            </a:extLst>
          </p:cNvPr>
          <p:cNvSpPr/>
          <p:nvPr/>
        </p:nvSpPr>
        <p:spPr>
          <a:xfrm>
            <a:off x="7690471" y="3619671"/>
            <a:ext cx="792088" cy="29452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Cambria" panose="02040503050406030204" pitchFamily="18" charset="0"/>
              </a:rPr>
              <a:t>Email</a:t>
            </a:r>
            <a:endParaRPr kumimoji="1" lang="ko-Kore-KR" altLang="en-US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77AF79E-A623-324C-A565-AFA258248190}"/>
              </a:ext>
            </a:extLst>
          </p:cNvPr>
          <p:cNvSpPr/>
          <p:nvPr/>
        </p:nvSpPr>
        <p:spPr>
          <a:xfrm>
            <a:off x="5735675" y="3369266"/>
            <a:ext cx="792088" cy="2945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Cambria" panose="02040503050406030204" pitchFamily="18" charset="0"/>
              </a:rPr>
              <a:t>Catalog</a:t>
            </a:r>
            <a:endParaRPr kumimoji="1" lang="ko-Kore-KR" altLang="en-US" sz="1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B4EA371-3164-4C44-A03D-6A642C3C6734}"/>
              </a:ext>
            </a:extLst>
          </p:cNvPr>
          <p:cNvSpPr/>
          <p:nvPr/>
        </p:nvSpPr>
        <p:spPr>
          <a:xfrm>
            <a:off x="5771964" y="4127342"/>
            <a:ext cx="792088" cy="2945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Cambria" panose="02040503050406030204" pitchFamily="18" charset="0"/>
              </a:rPr>
              <a:t>Book</a:t>
            </a:r>
            <a:endParaRPr kumimoji="1" lang="ko-Kore-KR" altLang="en-US" sz="1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2C931CD-6237-B642-BDF4-F4F3A54A3868}"/>
              </a:ext>
            </a:extLst>
          </p:cNvPr>
          <p:cNvSpPr/>
          <p:nvPr/>
        </p:nvSpPr>
        <p:spPr>
          <a:xfrm>
            <a:off x="8400256" y="4532296"/>
            <a:ext cx="900100" cy="2945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Cambria" panose="02040503050406030204" pitchFamily="18" charset="0"/>
              </a:rPr>
              <a:t>Delivery</a:t>
            </a:r>
            <a:endParaRPr kumimoji="1" lang="ko-Kore-KR" altLang="en-US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670FC87-8AAD-6C4F-B2D3-7D9DC87122C8}"/>
              </a:ext>
            </a:extLst>
          </p:cNvPr>
          <p:cNvSpPr/>
          <p:nvPr/>
        </p:nvSpPr>
        <p:spPr>
          <a:xfrm>
            <a:off x="2279576" y="4712848"/>
            <a:ext cx="792088" cy="29452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Cambria" panose="02040503050406030204" pitchFamily="18" charset="0"/>
              </a:rPr>
              <a:t>Board</a:t>
            </a:r>
            <a:endParaRPr kumimoji="1" lang="ko-Kore-KR" altLang="en-US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148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참고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서비스 매핑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91B56FD-B8EE-9D4F-94E6-5E9F25BD5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700" y="1821700"/>
            <a:ext cx="5400600" cy="4693117"/>
          </a:xfrm>
        </p:spPr>
      </p:pic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3845D42C-7A6B-9C44-A117-E44DD0E9EAE0}"/>
              </a:ext>
            </a:extLst>
          </p:cNvPr>
          <p:cNvSpPr txBox="1">
            <a:spLocks/>
          </p:cNvSpPr>
          <p:nvPr/>
        </p:nvSpPr>
        <p:spPr bwMode="auto">
          <a:xfrm>
            <a:off x="1345373" y="512676"/>
            <a:ext cx="9501254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동기 호출</a:t>
            </a:r>
            <a:r>
              <a:rPr lang="en-US" altLang="ko-KR" dirty="0"/>
              <a:t>,</a:t>
            </a:r>
            <a:r>
              <a:rPr lang="ko-KR" altLang="en-US" dirty="0"/>
              <a:t> 비동기 호출을 정의하자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주요 </a:t>
            </a:r>
            <a:r>
              <a:rPr lang="ko-KR" altLang="en-US" dirty="0" err="1"/>
              <a:t>유스케이스로</a:t>
            </a:r>
            <a:r>
              <a:rPr lang="ko-KR" altLang="en-US" dirty="0"/>
              <a:t> 검증해보자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 err="1"/>
              <a:t>사용자등록</a:t>
            </a:r>
            <a:r>
              <a:rPr lang="en-US" altLang="ko-KR" dirty="0"/>
              <a:t>,</a:t>
            </a:r>
            <a:r>
              <a:rPr lang="ko-KR" altLang="en-US" dirty="0"/>
              <a:t> 로그인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 err="1"/>
              <a:t>도서입고</a:t>
            </a:r>
            <a:r>
              <a:rPr lang="en-US" altLang="ko-KR" dirty="0"/>
              <a:t>,</a:t>
            </a:r>
            <a:r>
              <a:rPr lang="ko-KR" altLang="en-US" dirty="0"/>
              <a:t> 도서검색</a:t>
            </a:r>
            <a:r>
              <a:rPr lang="en-US" altLang="ko-KR" dirty="0"/>
              <a:t>,</a:t>
            </a:r>
            <a:r>
              <a:rPr lang="ko-KR" altLang="en-US" dirty="0" err="1"/>
              <a:t>도서예약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/>
              <a:t>대여</a:t>
            </a:r>
            <a:r>
              <a:rPr lang="en-US" altLang="ko-KR" dirty="0"/>
              <a:t>,</a:t>
            </a:r>
            <a:r>
              <a:rPr lang="ko-KR" altLang="en-US" dirty="0"/>
              <a:t> 반납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 err="1"/>
              <a:t>도서연장</a:t>
            </a:r>
            <a:r>
              <a:rPr lang="en-US" altLang="ko-KR" dirty="0"/>
              <a:t>,</a:t>
            </a:r>
            <a:r>
              <a:rPr lang="ko-KR" altLang="en-US" dirty="0"/>
              <a:t> 연체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정지해제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117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참고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마이크로 서비스 별 명세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46C2318-7627-1543-A4DC-B1BAFA9A4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541" y="2317186"/>
            <a:ext cx="3337391" cy="298833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1EBA7A-DEF0-6148-AF6C-2AC87B8B29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2204864"/>
            <a:ext cx="3857332" cy="3212976"/>
          </a:xfrm>
          <a:prstGeom prst="rect">
            <a:avLst/>
          </a:prstGeom>
        </p:spPr>
      </p:pic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7445899C-4850-1349-BD00-69DEEFB8C86E}"/>
              </a:ext>
            </a:extLst>
          </p:cNvPr>
          <p:cNvSpPr txBox="1">
            <a:spLocks/>
          </p:cNvSpPr>
          <p:nvPr/>
        </p:nvSpPr>
        <p:spPr bwMode="auto">
          <a:xfrm>
            <a:off x="293036" y="539286"/>
            <a:ext cx="95012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ü"/>
            </a:pPr>
            <a:r>
              <a:rPr lang="en-US" altLang="ko-KR" dirty="0" err="1"/>
              <a:t>API,DATA,Event,Interface</a:t>
            </a:r>
            <a:r>
              <a:rPr lang="en-US" altLang="ko-KR" dirty="0"/>
              <a:t> </a:t>
            </a:r>
            <a:r>
              <a:rPr lang="ko-KR" altLang="en-US" dirty="0"/>
              <a:t>정의</a:t>
            </a:r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B8243DF6-4CC5-7E4F-98A9-D886BC9AC6B1}"/>
              </a:ext>
            </a:extLst>
          </p:cNvPr>
          <p:cNvSpPr/>
          <p:nvPr/>
        </p:nvSpPr>
        <p:spPr>
          <a:xfrm>
            <a:off x="5442437" y="3307296"/>
            <a:ext cx="936104" cy="1008112"/>
          </a:xfrm>
          <a:prstGeom prst="rightArrow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58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4CB66D8-48CB-486C-859A-75018B889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  <a:r>
              <a:rPr lang="en-US" altLang="ko-KR" dirty="0"/>
              <a:t>/</a:t>
            </a:r>
            <a:r>
              <a:rPr lang="ko-KR" altLang="en-US" dirty="0"/>
              <a:t>추진내용</a:t>
            </a:r>
            <a:r>
              <a:rPr lang="en-US" altLang="ko-KR" dirty="0"/>
              <a:t>/</a:t>
            </a:r>
            <a:r>
              <a:rPr lang="ko-KR" altLang="en-US" dirty="0"/>
              <a:t>기대효과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C39865-3E85-459C-8288-15A226448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0" y="571480"/>
            <a:ext cx="9954887" cy="548457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Cambria" panose="02040503050406030204" pitchFamily="18" charset="0"/>
              </a:rPr>
              <a:t>클라우드</a:t>
            </a:r>
            <a:r>
              <a:rPr lang="ko-KR" altLang="en-US" sz="1200" dirty="0">
                <a:latin typeface="Cambria" panose="02040503050406030204" pitchFamily="18" charset="0"/>
              </a:rPr>
              <a:t> 인프라 환경에서 유연하고 확장성 있는 </a:t>
            </a:r>
            <a:r>
              <a:rPr lang="ko-KR" altLang="en-US" sz="1200" dirty="0" err="1">
                <a:latin typeface="Cambria" panose="02040503050406030204" pitchFamily="18" charset="0"/>
              </a:rPr>
              <a:t>클라우드의</a:t>
            </a:r>
            <a:r>
              <a:rPr lang="ko-KR" altLang="en-US" sz="1200" dirty="0">
                <a:latin typeface="Cambria" panose="02040503050406030204" pitchFamily="18" charset="0"/>
              </a:rPr>
              <a:t> 장점을 누리기 위해서는 </a:t>
            </a:r>
            <a:r>
              <a:rPr lang="ko-KR" altLang="en-US" sz="1200" dirty="0" err="1">
                <a:latin typeface="Cambria" panose="02040503050406030204" pitchFamily="18" charset="0"/>
              </a:rPr>
              <a:t>클라우드상에서</a:t>
            </a:r>
            <a:r>
              <a:rPr lang="ko-KR" altLang="en-US" sz="1200" dirty="0">
                <a:latin typeface="Cambria" panose="02040503050406030204" pitchFamily="18" charset="0"/>
              </a:rPr>
              <a:t> 동작하는 어플리케이션 또한 개발환경에 유연하고</a:t>
            </a:r>
            <a:r>
              <a:rPr lang="en-US" altLang="ko-KR" sz="1200" dirty="0">
                <a:latin typeface="Cambria" panose="02040503050406030204" pitchFamily="18" charset="0"/>
              </a:rPr>
              <a:t>,</a:t>
            </a:r>
            <a:r>
              <a:rPr lang="ko-KR" altLang="en-US" sz="1200" dirty="0">
                <a:latin typeface="Cambria" panose="02040503050406030204" pitchFamily="18" charset="0"/>
              </a:rPr>
              <a:t> 독립적으로 동작하도록 개발되어야 함</a:t>
            </a:r>
            <a:r>
              <a:rPr lang="en-US" altLang="ko-KR" sz="1200" dirty="0">
                <a:latin typeface="Cambria" panose="0204050305040603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Cambria" panose="02040503050406030204" pitchFamily="18" charset="0"/>
              </a:rPr>
              <a:t>이를 위한 어플리케이션 형태로 여러 서비스의 조합으로 시스템을 개발하는 </a:t>
            </a:r>
            <a:r>
              <a:rPr lang="en-US" altLang="ko-KR" sz="1200" dirty="0">
                <a:latin typeface="Cambria" panose="02040503050406030204" pitchFamily="18" charset="0"/>
              </a:rPr>
              <a:t>Microservice </a:t>
            </a:r>
            <a:r>
              <a:rPr lang="ko-KR" altLang="en-US" sz="1200" dirty="0">
                <a:latin typeface="Cambria" panose="02040503050406030204" pitchFamily="18" charset="0"/>
              </a:rPr>
              <a:t>기반의 아키텍처가 채택되고 있음</a:t>
            </a:r>
            <a:r>
              <a:rPr lang="en-US" altLang="ko-KR" sz="1200" dirty="0">
                <a:latin typeface="Cambria" panose="02040503050406030204" pitchFamily="18" charset="0"/>
              </a:rPr>
              <a:t>.</a:t>
            </a:r>
            <a:r>
              <a:rPr lang="ko-KR" altLang="en-US" sz="1200" dirty="0">
                <a:latin typeface="Cambria" panose="02040503050406030204" pitchFamily="18" charset="0"/>
              </a:rPr>
              <a:t> 그러나 이 마이크로서비스를 만드는 과정은 매우 복잡하고 어려우며 높은 역량을 필요로 함</a:t>
            </a:r>
            <a:r>
              <a:rPr lang="en-US" altLang="ko-KR" sz="1200" dirty="0">
                <a:latin typeface="Cambria" panose="0204050305040603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Cambria" panose="02040503050406030204" pitchFamily="18" charset="0"/>
              </a:rPr>
              <a:t>최근의 개발프로세스는 피드백을 기반으로 점진 반복적으로 소프트웨어를 개발하는 </a:t>
            </a:r>
            <a:r>
              <a:rPr lang="en-US" altLang="ko-KR" sz="1200" dirty="0">
                <a:latin typeface="Cambria" panose="02040503050406030204" pitchFamily="18" charset="0"/>
              </a:rPr>
              <a:t>Agile</a:t>
            </a:r>
            <a:r>
              <a:rPr lang="ko-KR" altLang="en-US" sz="1200" dirty="0">
                <a:latin typeface="Cambria" panose="02040503050406030204" pitchFamily="18" charset="0"/>
              </a:rPr>
              <a:t> 프로세스가 대세임</a:t>
            </a:r>
            <a:endParaRPr lang="en-US" altLang="ko-KR" sz="1200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ambria" panose="02040503050406030204" pitchFamily="18" charset="0"/>
              </a:rPr>
              <a:t>Agile </a:t>
            </a:r>
            <a:r>
              <a:rPr lang="ko-KR" altLang="en-US" sz="1200" dirty="0">
                <a:latin typeface="Cambria" panose="02040503050406030204" pitchFamily="18" charset="0"/>
              </a:rPr>
              <a:t>프로세스 하에서 복잡한 마이크로서비스를 만들</a:t>
            </a:r>
            <a:r>
              <a:rPr lang="en-US" altLang="ko-KR" sz="1200" dirty="0">
                <a:latin typeface="Cambria" panose="02040503050406030204" pitchFamily="18" charset="0"/>
              </a:rPr>
              <a:t> </a:t>
            </a:r>
            <a:r>
              <a:rPr lang="ko-KR" altLang="en-US" sz="1200" dirty="0">
                <a:latin typeface="Cambria" panose="02040503050406030204" pitchFamily="18" charset="0"/>
              </a:rPr>
              <a:t>수 있는 공정 및 기법들 연구가 필요</a:t>
            </a:r>
            <a:endParaRPr lang="en-US" altLang="ko-KR" sz="1200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latin typeface="Cambria" panose="02040503050406030204" pitchFamily="18" charset="0"/>
            </a:endParaRPr>
          </a:p>
          <a:p>
            <a:endParaRPr lang="en-US" altLang="ko-KR" sz="1200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Cambria" panose="02040503050406030204" pitchFamily="18" charset="0"/>
              </a:rPr>
              <a:t>마이크로서비스를 설계하는 대표적인 기법인 </a:t>
            </a:r>
            <a:r>
              <a:rPr lang="ko-KR" altLang="en-US" sz="1200" dirty="0" err="1">
                <a:latin typeface="Cambria" panose="02040503050406030204" pitchFamily="18" charset="0"/>
              </a:rPr>
              <a:t>도메인주도</a:t>
            </a:r>
            <a:r>
              <a:rPr lang="ko-KR" altLang="en-US" sz="1200" dirty="0">
                <a:latin typeface="Cambria" panose="02040503050406030204" pitchFamily="18" charset="0"/>
              </a:rPr>
              <a:t> 설계 기법을 연구하여</a:t>
            </a:r>
            <a:r>
              <a:rPr lang="en-US" altLang="ko-KR" sz="1200" dirty="0">
                <a:latin typeface="Cambria" panose="02040503050406030204" pitchFamily="18" charset="0"/>
              </a:rPr>
              <a:t>,</a:t>
            </a:r>
            <a:r>
              <a:rPr lang="ko-KR" altLang="en-US" sz="1200" dirty="0">
                <a:latin typeface="Cambria" panose="02040503050406030204" pitchFamily="18" charset="0"/>
              </a:rPr>
              <a:t> </a:t>
            </a:r>
            <a:r>
              <a:rPr lang="en-US" altLang="ko-KR" sz="1200" dirty="0">
                <a:latin typeface="Cambria" panose="02040503050406030204" pitchFamily="18" charset="0"/>
              </a:rPr>
              <a:t>Agile</a:t>
            </a:r>
            <a:r>
              <a:rPr lang="ko-KR" altLang="en-US" sz="1200" dirty="0">
                <a:latin typeface="Cambria" panose="02040503050406030204" pitchFamily="18" charset="0"/>
              </a:rPr>
              <a:t> 프로세스의 특징인 단순하고 핵심에 집중하는 </a:t>
            </a:r>
            <a:r>
              <a:rPr lang="en-US" altLang="ko-KR" sz="1200" dirty="0">
                <a:latin typeface="Cambria" panose="02040503050406030204" pitchFamily="18" charset="0"/>
              </a:rPr>
              <a:t>Task</a:t>
            </a:r>
            <a:r>
              <a:rPr lang="ko-KR" altLang="en-US" sz="1200" dirty="0">
                <a:latin typeface="Cambria" panose="02040503050406030204" pitchFamily="18" charset="0"/>
              </a:rPr>
              <a:t>들로 식별해내고</a:t>
            </a:r>
            <a:r>
              <a:rPr lang="en-US" altLang="ko-KR" sz="1200" dirty="0">
                <a:latin typeface="Cambria" panose="02040503050406030204" pitchFamily="18" charset="0"/>
              </a:rPr>
              <a:t>,</a:t>
            </a:r>
            <a:r>
              <a:rPr lang="ko-KR" altLang="en-US" sz="1200" dirty="0">
                <a:latin typeface="Cambria" panose="02040503050406030204" pitchFamily="18" charset="0"/>
              </a:rPr>
              <a:t> 그에 적절한 산출물들을 제시하고</a:t>
            </a:r>
            <a:r>
              <a:rPr lang="en-US" altLang="ko-KR" sz="1200" dirty="0">
                <a:latin typeface="Cambria" panose="02040503050406030204" pitchFamily="18" charset="0"/>
              </a:rPr>
              <a:t>,</a:t>
            </a:r>
            <a:r>
              <a:rPr lang="ko-KR" altLang="en-US" sz="1200" dirty="0">
                <a:latin typeface="Cambria" panose="02040503050406030204" pitchFamily="18" charset="0"/>
              </a:rPr>
              <a:t> 샘플 및 </a:t>
            </a:r>
            <a:r>
              <a:rPr lang="ko-KR" altLang="en-US" sz="1200" dirty="0" err="1">
                <a:latin typeface="Cambria" panose="02040503050406030204" pitchFamily="18" charset="0"/>
              </a:rPr>
              <a:t>프로토</a:t>
            </a:r>
            <a:r>
              <a:rPr lang="ko-KR" altLang="en-US" sz="1200" dirty="0">
                <a:latin typeface="Cambria" panose="02040503050406030204" pitchFamily="18" charset="0"/>
              </a:rPr>
              <a:t> 타입을 작성해 봄으로서 자사인력들이 마이크로서비스 아키텍처를 이해하고</a:t>
            </a:r>
            <a:r>
              <a:rPr lang="en-US" altLang="ko-KR" sz="1200" dirty="0">
                <a:latin typeface="Cambria" panose="02040503050406030204" pitchFamily="18" charset="0"/>
              </a:rPr>
              <a:t>,</a:t>
            </a:r>
            <a:r>
              <a:rPr lang="ko-KR" altLang="en-US" sz="1200" dirty="0">
                <a:latin typeface="Cambria" panose="02040503050406030204" pitchFamily="18" charset="0"/>
              </a:rPr>
              <a:t> 쉽게 접근하도록 함</a:t>
            </a:r>
            <a:r>
              <a:rPr lang="en-US" altLang="ko-KR" sz="1200" dirty="0">
                <a:latin typeface="Cambria" panose="02040503050406030204" pitchFamily="18" charset="0"/>
              </a:rPr>
              <a:t>.</a:t>
            </a:r>
          </a:p>
          <a:p>
            <a:endParaRPr lang="en-US" altLang="ko-KR" sz="1200" dirty="0">
              <a:latin typeface="Cambria" panose="02040503050406030204" pitchFamily="18" charset="0"/>
            </a:endParaRPr>
          </a:p>
          <a:p>
            <a:endParaRPr lang="en-US" altLang="ko-KR" sz="1200" dirty="0">
              <a:latin typeface="Cambria" panose="02040503050406030204" pitchFamily="18" charset="0"/>
            </a:endParaRPr>
          </a:p>
          <a:p>
            <a:endParaRPr lang="en-US" altLang="ko-KR" sz="1200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Cambria" panose="02040503050406030204" pitchFamily="18" charset="0"/>
              </a:rPr>
              <a:t>사내 </a:t>
            </a:r>
            <a:r>
              <a:rPr lang="ko-KR" altLang="en-US" sz="1200" dirty="0" err="1">
                <a:latin typeface="Cambria" panose="02040503050406030204" pitchFamily="18" charset="0"/>
              </a:rPr>
              <a:t>클라우드</a:t>
            </a:r>
            <a:r>
              <a:rPr lang="ko-KR" altLang="en-US" sz="1200" dirty="0">
                <a:latin typeface="Cambria" panose="02040503050406030204" pitchFamily="18" charset="0"/>
              </a:rPr>
              <a:t> 어플리케이션 방법론의 프로세스로 도입</a:t>
            </a:r>
            <a:r>
              <a:rPr lang="en-US" altLang="ko-KR" sz="1200" dirty="0">
                <a:latin typeface="Cambria" panose="02040503050406030204" pitchFamily="18" charset="0"/>
              </a:rPr>
              <a:t>,</a:t>
            </a:r>
            <a:r>
              <a:rPr lang="ko-KR" altLang="en-US" sz="1200" dirty="0">
                <a:latin typeface="Cambria" panose="02040503050406030204" pitchFamily="18" charset="0"/>
              </a:rPr>
              <a:t> 구성들이 쉽게 마이크로서비스 아키텍처를 이해하고 설계</a:t>
            </a:r>
            <a:r>
              <a:rPr lang="en-US" altLang="ko-KR" sz="1200" dirty="0">
                <a:latin typeface="Cambria" panose="02040503050406030204" pitchFamily="18" charset="0"/>
              </a:rPr>
              <a:t>/</a:t>
            </a:r>
            <a:r>
              <a:rPr lang="ko-KR" altLang="en-US" sz="1200" dirty="0">
                <a:latin typeface="Cambria" panose="02040503050406030204" pitchFamily="18" charset="0"/>
              </a:rPr>
              <a:t>개발하기 위한 가이드로 발전시키겠음</a:t>
            </a:r>
            <a:r>
              <a:rPr lang="en-US" altLang="ko-KR" sz="1200" dirty="0">
                <a:latin typeface="Cambria" panose="02040503050406030204" pitchFamily="18" charset="0"/>
              </a:rPr>
              <a:t>.</a:t>
            </a:r>
          </a:p>
          <a:p>
            <a:endParaRPr lang="en-US" altLang="ko-KR" sz="1200" dirty="0">
              <a:latin typeface="Cambria" panose="02040503050406030204" pitchFamily="18" charset="0"/>
            </a:endParaRPr>
          </a:p>
          <a:p>
            <a:endParaRPr lang="en-US" altLang="ko-KR" sz="1200" dirty="0">
              <a:latin typeface="Cambria" panose="02040503050406030204" pitchFamily="18" charset="0"/>
            </a:endParaRPr>
          </a:p>
          <a:p>
            <a:endParaRPr lang="en-US" altLang="ko-KR" sz="1200" dirty="0">
              <a:latin typeface="Cambria" panose="02040503050406030204" pitchFamily="18" charset="0"/>
            </a:endParaRPr>
          </a:p>
          <a:p>
            <a:endParaRPr lang="en-US" altLang="ko-KR" sz="1200" dirty="0">
              <a:latin typeface="Cambria" panose="02040503050406030204" pitchFamily="18" charset="0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Cambria" panose="02040503050406030204" pitchFamily="18" charset="0"/>
              </a:rPr>
              <a:t>본 문서의 공정 및 산출물 예시 </a:t>
            </a:r>
            <a:endParaRPr lang="en-US" altLang="ko-KR" sz="1200" dirty="0">
              <a:latin typeface="Cambria" panose="02040503050406030204" pitchFamily="18" charset="0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Cambria" panose="02040503050406030204" pitchFamily="18" charset="0"/>
              </a:rPr>
              <a:t>본 </a:t>
            </a:r>
            <a:r>
              <a:rPr lang="ko-KR" altLang="en-US" sz="1200" dirty="0" err="1">
                <a:latin typeface="Cambria" panose="02040503050406030204" pitchFamily="18" charset="0"/>
              </a:rPr>
              <a:t>프로토</a:t>
            </a:r>
            <a:r>
              <a:rPr lang="ko-KR" altLang="en-US" sz="1200" dirty="0">
                <a:latin typeface="Cambria" panose="02040503050406030204" pitchFamily="18" charset="0"/>
              </a:rPr>
              <a:t> 타입 소스</a:t>
            </a:r>
            <a:r>
              <a:rPr lang="en-US" altLang="ko-KR" sz="1200" dirty="0">
                <a:latin typeface="Cambria" panose="02040503050406030204" pitchFamily="18" charset="0"/>
              </a:rPr>
              <a:t>(</a:t>
            </a:r>
            <a:r>
              <a:rPr lang="ko-KR" altLang="en-US" sz="1200" dirty="0">
                <a:latin typeface="Cambria" panose="02040503050406030204" pitchFamily="18" charset="0"/>
              </a:rPr>
              <a:t> 현재 계속 </a:t>
            </a:r>
            <a:r>
              <a:rPr lang="ko-KR" altLang="en-US" sz="1200" dirty="0" err="1">
                <a:latin typeface="Cambria" panose="02040503050406030204" pitchFamily="18" charset="0"/>
              </a:rPr>
              <a:t>개발중</a:t>
            </a:r>
            <a:r>
              <a:rPr lang="en-US" altLang="ko-KR" sz="1200" dirty="0">
                <a:latin typeface="Cambria" panose="02040503050406030204" pitchFamily="18" charset="0"/>
              </a:rPr>
              <a:t>)</a:t>
            </a:r>
            <a:r>
              <a:rPr lang="ko-KR" altLang="en-US" sz="1200" dirty="0">
                <a:latin typeface="Cambria" panose="02040503050406030204" pitchFamily="18" charset="0"/>
              </a:rPr>
              <a:t> </a:t>
            </a:r>
            <a:r>
              <a:rPr lang="en" altLang="ko-Kore-KR" sz="1200" dirty="0">
                <a:hlinkClick r:id="rId3"/>
              </a:rPr>
              <a:t>https://github.com/cnaps/main</a:t>
            </a:r>
            <a:endParaRPr lang="en-US" altLang="ko-KR" sz="1200" dirty="0">
              <a:latin typeface="Cambria" panose="02040503050406030204" pitchFamily="18" charset="0"/>
            </a:endParaRPr>
          </a:p>
          <a:p>
            <a:r>
              <a:rPr lang="en-US" altLang="ko-KR" sz="1200" dirty="0">
                <a:latin typeface="Cambria" panose="02040503050406030204" pitchFamily="18" charset="0"/>
              </a:rPr>
              <a:t>2.</a:t>
            </a:r>
            <a:r>
              <a:rPr lang="ko-KR" altLang="en-US" sz="1200" dirty="0">
                <a:latin typeface="Cambria" panose="02040503050406030204" pitchFamily="18" charset="0"/>
              </a:rPr>
              <a:t> 마이크로서비스 개념에 대해 설명하는 디지털 프로세스 혁신 담당의 기술 블로그의 컨텐츠로 게시 중 </a:t>
            </a:r>
            <a:endParaRPr lang="en-US" altLang="ko-KR" sz="1200" dirty="0">
              <a:latin typeface="Cambria" panose="02040503050406030204" pitchFamily="18" charset="0"/>
            </a:endParaRPr>
          </a:p>
          <a:p>
            <a:r>
              <a:rPr lang="en" altLang="ko-Kore-KR" sz="1200" dirty="0">
                <a:latin typeface="Cambria" panose="02040503050406030204" pitchFamily="18" charset="0"/>
                <a:hlinkClick r:id="rId4"/>
              </a:rPr>
              <a:t>https://engineering-skcc.github.io/tags/microservice/</a:t>
            </a:r>
            <a:endParaRPr lang="en-US" altLang="ko-KR" sz="1200" dirty="0">
              <a:latin typeface="Cambria" panose="02040503050406030204" pitchFamily="18" charset="0"/>
            </a:endParaRPr>
          </a:p>
          <a:p>
            <a:endParaRPr lang="en-US" altLang="ko-KR" sz="1200" dirty="0">
              <a:latin typeface="Cambria" panose="020405030504060302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01CD14-2A59-4D40-9DE7-A4A21764AC2B}"/>
              </a:ext>
            </a:extLst>
          </p:cNvPr>
          <p:cNvSpPr/>
          <p:nvPr/>
        </p:nvSpPr>
        <p:spPr>
          <a:xfrm>
            <a:off x="372533" y="613106"/>
            <a:ext cx="1343378" cy="118533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ore-KR" altLang="en-US" sz="1400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34" charset="-127"/>
              </a:rPr>
              <a:t>배경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39C1D0B-86CD-B84E-917D-47A1B2D8E4E7}"/>
              </a:ext>
            </a:extLst>
          </p:cNvPr>
          <p:cNvSpPr/>
          <p:nvPr/>
        </p:nvSpPr>
        <p:spPr>
          <a:xfrm>
            <a:off x="372533" y="2243667"/>
            <a:ext cx="1343378" cy="72531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ore-KR" altLang="en-US" sz="1400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34" charset="-127"/>
              </a:rPr>
              <a:t>추진내용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3DD0A31-2ACF-5340-8ACE-75AF9C146148}"/>
              </a:ext>
            </a:extLst>
          </p:cNvPr>
          <p:cNvSpPr/>
          <p:nvPr/>
        </p:nvSpPr>
        <p:spPr>
          <a:xfrm>
            <a:off x="372533" y="3461015"/>
            <a:ext cx="1343378" cy="72531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ore-KR" altLang="en-US" sz="1400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34" charset="-127"/>
              </a:rPr>
              <a:t>기대효과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FFAC6AF-043C-F04F-BCA3-334B2086E05E}"/>
              </a:ext>
            </a:extLst>
          </p:cNvPr>
          <p:cNvSpPr/>
          <p:nvPr/>
        </p:nvSpPr>
        <p:spPr>
          <a:xfrm>
            <a:off x="372533" y="4678364"/>
            <a:ext cx="1343378" cy="8783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ore-KR" altLang="en-US" sz="1400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34" charset="-127"/>
              </a:rPr>
              <a:t>결과물</a:t>
            </a:r>
          </a:p>
        </p:txBody>
      </p:sp>
    </p:spTree>
    <p:extLst>
      <p:ext uri="{BB962C8B-B14F-4D97-AF65-F5344CB8AC3E}">
        <p14:creationId xmlns:p14="http://schemas.microsoft.com/office/powerpoint/2010/main" val="382508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4CB66D8-48CB-486C-859A-75018B889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마이크로서비스 개발프로세스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C39865-3E85-459C-8288-15A226448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Agile – Fast Fail !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79DD5C-CAD2-CC4F-BF41-8A7584C67530}"/>
              </a:ext>
            </a:extLst>
          </p:cNvPr>
          <p:cNvSpPr/>
          <p:nvPr/>
        </p:nvSpPr>
        <p:spPr>
          <a:xfrm>
            <a:off x="990251" y="2368371"/>
            <a:ext cx="1512168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34" charset="-127"/>
              </a:rPr>
              <a:t>아키텍처정의</a:t>
            </a:r>
            <a:endParaRPr kumimoji="1" lang="en-US" altLang="ko-KR" sz="1400" dirty="0">
              <a:solidFill>
                <a:prstClr val="black"/>
              </a:solidFill>
              <a:latin typeface="Cambria" panose="02040503050406030204" pitchFamily="18" charset="0"/>
              <a:ea typeface="맑은 고딕" panose="020B0503020000020004" pitchFamily="34" charset="-127"/>
            </a:endParaRPr>
          </a:p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ore-KR" sz="1400" dirty="0">
                <a:solidFill>
                  <a:prstClr val="black"/>
                </a:solidFill>
                <a:latin typeface="Cambria" panose="02040503050406030204" pitchFamily="18" charset="0"/>
              </a:rPr>
              <a:t>(</a:t>
            </a:r>
            <a:r>
              <a:rPr kumimoji="1" lang="ko-Kore-KR" altLang="en-US" sz="1400" dirty="0">
                <a:solidFill>
                  <a:prstClr val="black"/>
                </a:solidFill>
                <a:latin typeface="Cambria" panose="02040503050406030204" pitchFamily="18" charset="0"/>
              </a:rPr>
              <a:t>외부</a:t>
            </a:r>
            <a:r>
              <a:rPr kumimoji="1" lang="en-US" altLang="ko-Kore-KR" sz="1400" dirty="0">
                <a:solidFill>
                  <a:prstClr val="black"/>
                </a:solidFill>
                <a:latin typeface="Cambria" panose="02040503050406030204" pitchFamily="18" charset="0"/>
              </a:rPr>
              <a:t>,</a:t>
            </a:r>
            <a:r>
              <a:rPr kumimoji="1" lang="ko-KR" altLang="en-US" sz="1400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34" charset="-127"/>
              </a:rPr>
              <a:t>내부</a:t>
            </a:r>
            <a:r>
              <a:rPr kumimoji="1" lang="en-US" altLang="ko-KR" sz="1400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34" charset="-127"/>
              </a:rPr>
              <a:t>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A7ADE7-17FF-3040-9C83-54F09FA5666F}"/>
              </a:ext>
            </a:extLst>
          </p:cNvPr>
          <p:cNvSpPr/>
          <p:nvPr/>
        </p:nvSpPr>
        <p:spPr>
          <a:xfrm>
            <a:off x="972586" y="4072349"/>
            <a:ext cx="1512168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34" charset="-127"/>
              </a:rPr>
              <a:t>마이크로서비스</a:t>
            </a:r>
            <a:endParaRPr kumimoji="1" lang="en-US" altLang="ko-KR" sz="1400" dirty="0">
              <a:solidFill>
                <a:prstClr val="black"/>
              </a:solidFill>
              <a:latin typeface="Cambria" panose="02040503050406030204" pitchFamily="18" charset="0"/>
              <a:ea typeface="맑은 고딕" panose="020B0503020000020004" pitchFamily="34" charset="-127"/>
            </a:endParaRPr>
          </a:p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34" charset="-127"/>
              </a:rPr>
              <a:t>도출</a:t>
            </a:r>
            <a:endParaRPr kumimoji="1" lang="en-US" altLang="ko-KR" sz="1400" dirty="0">
              <a:solidFill>
                <a:prstClr val="black"/>
              </a:solidFill>
              <a:latin typeface="Cambria" panose="02040503050406030204" pitchFamily="18" charset="0"/>
              <a:ea typeface="맑은 고딕" panose="020B0503020000020004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8D3ECAF-D05F-194F-B287-0476D3BC946F}"/>
              </a:ext>
            </a:extLst>
          </p:cNvPr>
          <p:cNvSpPr/>
          <p:nvPr/>
        </p:nvSpPr>
        <p:spPr>
          <a:xfrm>
            <a:off x="3770562" y="2386073"/>
            <a:ext cx="1512168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34" charset="-127"/>
              </a:rPr>
              <a:t>Back-End</a:t>
            </a:r>
            <a:r>
              <a:rPr kumimoji="1" lang="ko-KR" altLang="en-US" sz="1400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34" charset="-127"/>
              </a:rPr>
              <a:t>설계</a:t>
            </a:r>
            <a:endParaRPr kumimoji="1" lang="en-US" altLang="ko-KR" sz="1400" dirty="0">
              <a:solidFill>
                <a:prstClr val="black"/>
              </a:solidFill>
              <a:latin typeface="Cambria" panose="02040503050406030204" pitchFamily="18" charset="0"/>
              <a:ea typeface="맑은 고딕" panose="020B0503020000020004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45B105-698B-9A43-908B-A8DA8A0FE34E}"/>
              </a:ext>
            </a:extLst>
          </p:cNvPr>
          <p:cNvSpPr/>
          <p:nvPr/>
        </p:nvSpPr>
        <p:spPr>
          <a:xfrm>
            <a:off x="3816024" y="4076429"/>
            <a:ext cx="1512168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34" charset="-127"/>
              </a:rPr>
              <a:t>Front-End</a:t>
            </a:r>
            <a:r>
              <a:rPr kumimoji="1" lang="ko-KR" altLang="en-US" sz="1400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34" charset="-127"/>
              </a:rPr>
              <a:t>설계</a:t>
            </a:r>
            <a:endParaRPr kumimoji="1" lang="en-US" altLang="ko-KR" sz="1400" dirty="0">
              <a:solidFill>
                <a:prstClr val="black"/>
              </a:solidFill>
              <a:latin typeface="Cambria" panose="02040503050406030204" pitchFamily="18" charset="0"/>
              <a:ea typeface="맑은 고딕" panose="020B0503020000020004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4C80B7-020E-8547-9990-B725D17014EF}"/>
              </a:ext>
            </a:extLst>
          </p:cNvPr>
          <p:cNvSpPr/>
          <p:nvPr/>
        </p:nvSpPr>
        <p:spPr>
          <a:xfrm>
            <a:off x="5452504" y="2386073"/>
            <a:ext cx="1512168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34" charset="-127"/>
              </a:rPr>
              <a:t>Back-End</a:t>
            </a:r>
            <a:r>
              <a:rPr kumimoji="1" lang="ko-KR" altLang="en-US" sz="1400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34" charset="-127"/>
              </a:rPr>
              <a:t>구현</a:t>
            </a:r>
            <a:endParaRPr kumimoji="1" lang="en-US" altLang="ko-KR" sz="1400" dirty="0">
              <a:solidFill>
                <a:prstClr val="black"/>
              </a:solidFill>
              <a:latin typeface="Cambria" panose="02040503050406030204" pitchFamily="18" charset="0"/>
              <a:ea typeface="맑은 고딕" panose="020B0503020000020004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5B59B34-C8E0-0242-BE11-0D959E331CAE}"/>
              </a:ext>
            </a:extLst>
          </p:cNvPr>
          <p:cNvSpPr/>
          <p:nvPr/>
        </p:nvSpPr>
        <p:spPr>
          <a:xfrm>
            <a:off x="5497966" y="4082338"/>
            <a:ext cx="1512168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34" charset="-127"/>
              </a:rPr>
              <a:t>Front-End</a:t>
            </a:r>
            <a:r>
              <a:rPr kumimoji="1" lang="ko-KR" altLang="en-US" sz="1400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34" charset="-127"/>
              </a:rPr>
              <a:t>구현</a:t>
            </a:r>
            <a:endParaRPr kumimoji="1" lang="en-US" altLang="ko-KR" sz="1400" dirty="0">
              <a:solidFill>
                <a:prstClr val="black"/>
              </a:solidFill>
              <a:latin typeface="Cambria" panose="02040503050406030204" pitchFamily="18" charset="0"/>
              <a:ea typeface="맑은 고딕" panose="020B0503020000020004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5A956D4-9813-3C4D-9420-B4683C161708}"/>
              </a:ext>
            </a:extLst>
          </p:cNvPr>
          <p:cNvSpPr/>
          <p:nvPr/>
        </p:nvSpPr>
        <p:spPr>
          <a:xfrm>
            <a:off x="7235492" y="3212034"/>
            <a:ext cx="1512168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34" charset="-127"/>
              </a:rPr>
              <a:t>CI/CD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F5F59C-C844-1743-96B9-93CC9253910B}"/>
              </a:ext>
            </a:extLst>
          </p:cNvPr>
          <p:cNvSpPr/>
          <p:nvPr/>
        </p:nvSpPr>
        <p:spPr>
          <a:xfrm>
            <a:off x="9014168" y="3212034"/>
            <a:ext cx="1512168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34" charset="-127"/>
              </a:rPr>
              <a:t>시연</a:t>
            </a:r>
            <a:r>
              <a:rPr kumimoji="1" lang="en-US" altLang="ko-KR" sz="1400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34" charset="-127"/>
              </a:rPr>
              <a:t>/</a:t>
            </a:r>
            <a:r>
              <a:rPr kumimoji="1" lang="ko-KR" altLang="en-US" sz="1400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34" charset="-127"/>
              </a:rPr>
              <a:t>회고</a:t>
            </a:r>
            <a:endParaRPr kumimoji="1" lang="en-US" altLang="ko-KR" sz="1400" dirty="0">
              <a:solidFill>
                <a:prstClr val="black"/>
              </a:solidFill>
              <a:latin typeface="Cambria" panose="02040503050406030204" pitchFamily="18" charset="0"/>
              <a:ea typeface="맑은 고딕" panose="020B0503020000020004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825E358-42BB-DD41-8780-1E1850837A67}"/>
              </a:ext>
            </a:extLst>
          </p:cNvPr>
          <p:cNvSpPr/>
          <p:nvPr/>
        </p:nvSpPr>
        <p:spPr>
          <a:xfrm>
            <a:off x="3590666" y="1902502"/>
            <a:ext cx="7092222" cy="3570306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err="1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34" charset="-127"/>
              </a:rPr>
              <a:t>Sprint#N</a:t>
            </a:r>
            <a:endParaRPr kumimoji="1" lang="en-US" altLang="ko-KR" sz="1400" dirty="0">
              <a:solidFill>
                <a:prstClr val="black"/>
              </a:solidFill>
              <a:latin typeface="Cambria" panose="02040503050406030204" pitchFamily="18" charset="0"/>
              <a:ea typeface="맑은 고딕" panose="020B05030200000200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4F8FC8-4596-984C-B822-8B53F8B73924}"/>
              </a:ext>
            </a:extLst>
          </p:cNvPr>
          <p:cNvSpPr txBox="1"/>
          <p:nvPr/>
        </p:nvSpPr>
        <p:spPr>
          <a:xfrm>
            <a:off x="1006232" y="3232468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</a:rPr>
              <a:t>아키텍처정의서</a:t>
            </a:r>
            <a:endParaRPr kumimoji="1" lang="ko-Kore-KR" altLang="en-US" sz="1200" dirty="0" err="1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993AFD-DCF8-B746-934A-8E38B3DC829A}"/>
              </a:ext>
            </a:extLst>
          </p:cNvPr>
          <p:cNvSpPr txBox="1"/>
          <p:nvPr/>
        </p:nvSpPr>
        <p:spPr>
          <a:xfrm>
            <a:off x="1006232" y="4990766"/>
            <a:ext cx="1007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FF0000"/>
                </a:solidFill>
                <a:latin typeface="Cambria" panose="02040503050406030204" pitchFamily="18" charset="0"/>
                <a:ea typeface="맑은 고딕" pitchFamily="50" charset="-127"/>
              </a:rPr>
              <a:t>Context Map</a:t>
            </a:r>
            <a:endParaRPr kumimoji="1" lang="ko-Kore-KR" altLang="en-US" sz="1200" dirty="0" err="1">
              <a:solidFill>
                <a:srgbClr val="FF0000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59E313-25C5-A74C-8416-3C86B1511448}"/>
              </a:ext>
            </a:extLst>
          </p:cNvPr>
          <p:cNvSpPr txBox="1"/>
          <p:nvPr/>
        </p:nvSpPr>
        <p:spPr>
          <a:xfrm>
            <a:off x="3813441" y="3250170"/>
            <a:ext cx="1144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FF0000"/>
                </a:solidFill>
                <a:latin typeface="Cambria" panose="02040503050406030204" pitchFamily="18" charset="0"/>
                <a:ea typeface="맑은 고딕" pitchFamily="50" charset="-127"/>
              </a:rPr>
              <a:t>Domain Model</a:t>
            </a:r>
          </a:p>
          <a:p>
            <a:pPr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FF0000"/>
                </a:solidFill>
                <a:latin typeface="Cambria" panose="02040503050406030204" pitchFamily="18" charset="0"/>
                <a:ea typeface="맑은 고딕" pitchFamily="50" charset="-127"/>
              </a:rPr>
              <a:t>Data Model</a:t>
            </a:r>
          </a:p>
          <a:p>
            <a:pPr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FF0000"/>
                </a:solidFill>
                <a:latin typeface="Cambria" panose="02040503050406030204" pitchFamily="18" charset="0"/>
                <a:ea typeface="맑은 고딕" pitchFamily="50" charset="-127"/>
              </a:rPr>
              <a:t>API</a:t>
            </a:r>
            <a:r>
              <a:rPr kumimoji="1" lang="ko-KR" altLang="en-US" sz="1200" dirty="0">
                <a:solidFill>
                  <a:srgbClr val="FF0000"/>
                </a:solidFill>
                <a:latin typeface="Cambria" panose="02040503050406030204" pitchFamily="18" charset="0"/>
                <a:ea typeface="맑은 고딕" pitchFamily="50" charset="-127"/>
              </a:rPr>
              <a:t>설계</a:t>
            </a:r>
            <a:endParaRPr kumimoji="1" lang="ko-Kore-KR" altLang="en-US" sz="1200" dirty="0" err="1">
              <a:solidFill>
                <a:srgbClr val="FF0000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1077A7-7B80-5B43-A30F-4872E2CD1A84}"/>
              </a:ext>
            </a:extLst>
          </p:cNvPr>
          <p:cNvSpPr txBox="1"/>
          <p:nvPr/>
        </p:nvSpPr>
        <p:spPr>
          <a:xfrm>
            <a:off x="3847078" y="4981955"/>
            <a:ext cx="1077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FF0000"/>
                </a:solidFill>
                <a:latin typeface="Cambria" panose="02040503050406030204" pitchFamily="18" charset="0"/>
                <a:ea typeface="맑은 고딕" pitchFamily="50" charset="-127"/>
              </a:rPr>
              <a:t>UI</a:t>
            </a:r>
            <a:r>
              <a:rPr kumimoji="1" lang="ko-KR" altLang="en-US" sz="1200" dirty="0">
                <a:solidFill>
                  <a:srgbClr val="FF0000"/>
                </a:solidFill>
                <a:latin typeface="Cambria" panose="02040503050406030204" pitchFamily="18" charset="0"/>
                <a:ea typeface="맑은 고딕" pitchFamily="50" charset="-127"/>
              </a:rPr>
              <a:t>설계</a:t>
            </a:r>
            <a:endParaRPr kumimoji="1" lang="ko-Kore-KR" altLang="en-US" sz="1200" dirty="0" err="1">
              <a:solidFill>
                <a:srgbClr val="FF0000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7D0969-AEAB-1F4A-9426-0615139BE915}"/>
              </a:ext>
            </a:extLst>
          </p:cNvPr>
          <p:cNvSpPr txBox="1"/>
          <p:nvPr/>
        </p:nvSpPr>
        <p:spPr>
          <a:xfrm>
            <a:off x="5446886" y="3269395"/>
            <a:ext cx="1077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ore-KR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</a:rPr>
              <a:t>API</a:t>
            </a:r>
            <a:r>
              <a:rPr kumimoji="1" lang="ko-KR" altLang="en-US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kumimoji="1" lang="en-US" altLang="ko-KR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</a:rPr>
              <a:t>Test</a:t>
            </a:r>
            <a:endParaRPr kumimoji="1" lang="ko-Kore-KR" altLang="en-US" sz="1200" dirty="0" err="1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CA37E7-8543-F440-B28B-214BEAB0E89D}"/>
              </a:ext>
            </a:extLst>
          </p:cNvPr>
          <p:cNvSpPr txBox="1"/>
          <p:nvPr/>
        </p:nvSpPr>
        <p:spPr>
          <a:xfrm>
            <a:off x="5497966" y="4949914"/>
            <a:ext cx="1077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ore-KR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</a:rPr>
              <a:t>UI</a:t>
            </a:r>
            <a:r>
              <a:rPr kumimoji="1" lang="ko-KR" altLang="en-US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kumimoji="1" lang="en-US" altLang="ko-KR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</a:rPr>
              <a:t>Test</a:t>
            </a:r>
            <a:endParaRPr kumimoji="1" lang="ko-Kore-KR" altLang="en-US" sz="1200" dirty="0" err="1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8B3122-1C90-3849-962C-2D5610921A91}"/>
              </a:ext>
            </a:extLst>
          </p:cNvPr>
          <p:cNvSpPr txBox="1"/>
          <p:nvPr/>
        </p:nvSpPr>
        <p:spPr>
          <a:xfrm>
            <a:off x="7238183" y="4076131"/>
            <a:ext cx="1077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ore-KR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</a:rPr>
              <a:t>Build, Deploy</a:t>
            </a:r>
            <a:endParaRPr kumimoji="1" lang="ko-Kore-KR" altLang="en-US" sz="1200" dirty="0" err="1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57F09591-D312-704C-8999-7E90B199330C}"/>
              </a:ext>
            </a:extLst>
          </p:cNvPr>
          <p:cNvGrpSpPr/>
          <p:nvPr/>
        </p:nvGrpSpPr>
        <p:grpSpPr>
          <a:xfrm>
            <a:off x="4725540" y="1356418"/>
            <a:ext cx="1260140" cy="886685"/>
            <a:chOff x="1889559" y="1293419"/>
            <a:chExt cx="4165797" cy="3645189"/>
          </a:xfrm>
        </p:grpSpPr>
        <p:sp>
          <p:nvSpPr>
            <p:cNvPr id="82" name="Freeform 227">
              <a:extLst>
                <a:ext uri="{FF2B5EF4-FFF2-40B4-BE49-F238E27FC236}">
                  <a16:creationId xmlns:a16="http://schemas.microsoft.com/office/drawing/2014/main" id="{2BDAB807-C3CE-454E-B7DE-FE9AF11D7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164593" y="1047845"/>
              <a:ext cx="3615729" cy="4165797"/>
            </a:xfrm>
            <a:custGeom>
              <a:avLst/>
              <a:gdLst>
                <a:gd name="T0" fmla="*/ 0 w 860"/>
                <a:gd name="T1" fmla="*/ 248 h 992"/>
                <a:gd name="T2" fmla="*/ 430 w 860"/>
                <a:gd name="T3" fmla="*/ 0 h 992"/>
                <a:gd name="T4" fmla="*/ 860 w 860"/>
                <a:gd name="T5" fmla="*/ 248 h 992"/>
                <a:gd name="T6" fmla="*/ 860 w 860"/>
                <a:gd name="T7" fmla="*/ 744 h 992"/>
                <a:gd name="T8" fmla="*/ 430 w 860"/>
                <a:gd name="T9" fmla="*/ 992 h 992"/>
                <a:gd name="T10" fmla="*/ 0 w 860"/>
                <a:gd name="T11" fmla="*/ 744 h 992"/>
                <a:gd name="T12" fmla="*/ 0 w 860"/>
                <a:gd name="T13" fmla="*/ 248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0" h="992">
                  <a:moveTo>
                    <a:pt x="0" y="248"/>
                  </a:moveTo>
                  <a:lnTo>
                    <a:pt x="430" y="0"/>
                  </a:lnTo>
                  <a:lnTo>
                    <a:pt x="860" y="248"/>
                  </a:lnTo>
                  <a:lnTo>
                    <a:pt x="860" y="744"/>
                  </a:lnTo>
                  <a:lnTo>
                    <a:pt x="430" y="992"/>
                  </a:lnTo>
                  <a:lnTo>
                    <a:pt x="0" y="744"/>
                  </a:lnTo>
                  <a:lnTo>
                    <a:pt x="0" y="24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35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80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34" charset="-127"/>
              </a:endParaRPr>
            </a:p>
          </p:txBody>
        </p:sp>
        <p:sp>
          <p:nvSpPr>
            <p:cNvPr id="83" name="Freeform 228">
              <a:extLst>
                <a:ext uri="{FF2B5EF4-FFF2-40B4-BE49-F238E27FC236}">
                  <a16:creationId xmlns:a16="http://schemas.microsoft.com/office/drawing/2014/main" id="{65DF0636-F647-0A44-8B6E-B1CA39DC8F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711157" y="1686152"/>
              <a:ext cx="2514194" cy="2893382"/>
            </a:xfrm>
            <a:custGeom>
              <a:avLst/>
              <a:gdLst>
                <a:gd name="T0" fmla="*/ 0 w 598"/>
                <a:gd name="T1" fmla="*/ 172 h 689"/>
                <a:gd name="T2" fmla="*/ 300 w 598"/>
                <a:gd name="T3" fmla="*/ 0 h 689"/>
                <a:gd name="T4" fmla="*/ 598 w 598"/>
                <a:gd name="T5" fmla="*/ 172 h 689"/>
                <a:gd name="T6" fmla="*/ 598 w 598"/>
                <a:gd name="T7" fmla="*/ 517 h 689"/>
                <a:gd name="T8" fmla="*/ 300 w 598"/>
                <a:gd name="T9" fmla="*/ 689 h 689"/>
                <a:gd name="T10" fmla="*/ 0 w 598"/>
                <a:gd name="T11" fmla="*/ 517 h 689"/>
                <a:gd name="T12" fmla="*/ 0 w 598"/>
                <a:gd name="T13" fmla="*/ 172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8" h="689">
                  <a:moveTo>
                    <a:pt x="0" y="172"/>
                  </a:moveTo>
                  <a:lnTo>
                    <a:pt x="300" y="0"/>
                  </a:lnTo>
                  <a:lnTo>
                    <a:pt x="598" y="172"/>
                  </a:lnTo>
                  <a:lnTo>
                    <a:pt x="598" y="517"/>
                  </a:lnTo>
                  <a:lnTo>
                    <a:pt x="300" y="689"/>
                  </a:lnTo>
                  <a:lnTo>
                    <a:pt x="0" y="517"/>
                  </a:lnTo>
                  <a:lnTo>
                    <a:pt x="0" y="17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80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34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102DADC-F85C-8042-B3A1-1F065D69BDCA}"/>
                </a:ext>
              </a:extLst>
            </p:cNvPr>
            <p:cNvSpPr/>
            <p:nvPr/>
          </p:nvSpPr>
          <p:spPr>
            <a:xfrm>
              <a:off x="3252853" y="1293419"/>
              <a:ext cx="1430799" cy="50611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 contourW="12700">
                <a:bevelT w="1270"/>
                <a:contourClr>
                  <a:schemeClr val="bg1"/>
                </a:contourClr>
              </a:sp3d>
            </a:bodyPr>
            <a:lstStyle/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>
                  <a:solidFill>
                    <a:prstClr val="black"/>
                  </a:solidFill>
                  <a:latin typeface="Cambria" panose="02040503050406030204" pitchFamily="18" charset="0"/>
                  <a:ea typeface="맑은 고딕" panose="020B0503020000020004" pitchFamily="34" charset="-127"/>
                </a:rPr>
                <a:t>외부 영역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0DA9C9AD-11B7-3149-B7CB-653E1D45A4F7}"/>
                </a:ext>
              </a:extLst>
            </p:cNvPr>
            <p:cNvSpPr/>
            <p:nvPr/>
          </p:nvSpPr>
          <p:spPr>
            <a:xfrm>
              <a:off x="2972767" y="3834192"/>
              <a:ext cx="1971337" cy="506113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 contourW="12700">
                <a:bevelT w="1270"/>
                <a:contourClr>
                  <a:schemeClr val="bg1"/>
                </a:contourClr>
              </a:sp3d>
            </a:bodyPr>
            <a:lstStyle/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>
                  <a:solidFill>
                    <a:prstClr val="black"/>
                  </a:solidFill>
                  <a:latin typeface="Cambria" panose="02040503050406030204" pitchFamily="18" charset="0"/>
                  <a:ea typeface="맑은 고딕" panose="020B0503020000020004" pitchFamily="34" charset="-127"/>
                </a:rPr>
                <a:t>내부 영역</a:t>
              </a:r>
            </a:p>
          </p:txBody>
        </p:sp>
        <p:sp>
          <p:nvSpPr>
            <p:cNvPr id="86" name="Freeform 228">
              <a:extLst>
                <a:ext uri="{FF2B5EF4-FFF2-40B4-BE49-F238E27FC236}">
                  <a16:creationId xmlns:a16="http://schemas.microsoft.com/office/drawing/2014/main" id="{030E8D8B-94B0-0346-AC78-940EF5A5EA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319988" y="2269927"/>
              <a:ext cx="1305008" cy="1678439"/>
            </a:xfrm>
            <a:custGeom>
              <a:avLst/>
              <a:gdLst>
                <a:gd name="T0" fmla="*/ 0 w 598"/>
                <a:gd name="T1" fmla="*/ 172 h 689"/>
                <a:gd name="T2" fmla="*/ 300 w 598"/>
                <a:gd name="T3" fmla="*/ 0 h 689"/>
                <a:gd name="T4" fmla="*/ 598 w 598"/>
                <a:gd name="T5" fmla="*/ 172 h 689"/>
                <a:gd name="T6" fmla="*/ 598 w 598"/>
                <a:gd name="T7" fmla="*/ 517 h 689"/>
                <a:gd name="T8" fmla="*/ 300 w 598"/>
                <a:gd name="T9" fmla="*/ 689 h 689"/>
                <a:gd name="T10" fmla="*/ 0 w 598"/>
                <a:gd name="T11" fmla="*/ 517 h 689"/>
                <a:gd name="T12" fmla="*/ 0 w 598"/>
                <a:gd name="T13" fmla="*/ 172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8" h="689">
                  <a:moveTo>
                    <a:pt x="0" y="172"/>
                  </a:moveTo>
                  <a:lnTo>
                    <a:pt x="300" y="0"/>
                  </a:lnTo>
                  <a:lnTo>
                    <a:pt x="598" y="172"/>
                  </a:lnTo>
                  <a:lnTo>
                    <a:pt x="598" y="517"/>
                  </a:lnTo>
                  <a:lnTo>
                    <a:pt x="300" y="689"/>
                  </a:lnTo>
                  <a:lnTo>
                    <a:pt x="0" y="517"/>
                  </a:lnTo>
                  <a:lnTo>
                    <a:pt x="0" y="172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80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34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D0B2FD0-C80A-1C43-B4C4-9ED6C712B365}"/>
                </a:ext>
              </a:extLst>
            </p:cNvPr>
            <p:cNvSpPr/>
            <p:nvPr/>
          </p:nvSpPr>
          <p:spPr>
            <a:xfrm>
              <a:off x="3405833" y="2877687"/>
              <a:ext cx="1105209" cy="506113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" panose="02040503050406030204" pitchFamily="18" charset="0"/>
                  <a:ea typeface="맑은 고딕" panose="020B0503020000020004" pitchFamily="34" charset="-127"/>
                </a:rPr>
                <a:t>도메인</a:t>
              </a:r>
            </a:p>
          </p:txBody>
        </p:sp>
      </p:grpSp>
      <p:sp>
        <p:nvSpPr>
          <p:cNvPr id="88" name="Freeform 228">
            <a:extLst>
              <a:ext uri="{FF2B5EF4-FFF2-40B4-BE49-F238E27FC236}">
                <a16:creationId xmlns:a16="http://schemas.microsoft.com/office/drawing/2014/main" id="{64553E97-5281-0044-845E-F5D153843CD5}"/>
              </a:ext>
            </a:extLst>
          </p:cNvPr>
          <p:cNvSpPr>
            <a:spLocks/>
          </p:cNvSpPr>
          <p:nvPr/>
        </p:nvSpPr>
        <p:spPr bwMode="auto">
          <a:xfrm rot="5400000">
            <a:off x="1532311" y="5333048"/>
            <a:ext cx="277000" cy="417534"/>
          </a:xfrm>
          <a:custGeom>
            <a:avLst/>
            <a:gdLst>
              <a:gd name="T0" fmla="*/ 0 w 598"/>
              <a:gd name="T1" fmla="*/ 172 h 689"/>
              <a:gd name="T2" fmla="*/ 300 w 598"/>
              <a:gd name="T3" fmla="*/ 0 h 689"/>
              <a:gd name="T4" fmla="*/ 598 w 598"/>
              <a:gd name="T5" fmla="*/ 172 h 689"/>
              <a:gd name="T6" fmla="*/ 598 w 598"/>
              <a:gd name="T7" fmla="*/ 517 h 689"/>
              <a:gd name="T8" fmla="*/ 300 w 598"/>
              <a:gd name="T9" fmla="*/ 689 h 689"/>
              <a:gd name="T10" fmla="*/ 0 w 598"/>
              <a:gd name="T11" fmla="*/ 517 h 689"/>
              <a:gd name="T12" fmla="*/ 0 w 598"/>
              <a:gd name="T13" fmla="*/ 172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8" h="689">
                <a:moveTo>
                  <a:pt x="0" y="172"/>
                </a:moveTo>
                <a:lnTo>
                  <a:pt x="300" y="0"/>
                </a:lnTo>
                <a:lnTo>
                  <a:pt x="598" y="172"/>
                </a:lnTo>
                <a:lnTo>
                  <a:pt x="598" y="517"/>
                </a:lnTo>
                <a:lnTo>
                  <a:pt x="300" y="689"/>
                </a:lnTo>
                <a:lnTo>
                  <a:pt x="0" y="517"/>
                </a:lnTo>
                <a:lnTo>
                  <a:pt x="0" y="17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prstClr val="black"/>
              </a:solidFill>
              <a:latin typeface="Cambria" panose="02040503050406030204" pitchFamily="18" charset="0"/>
              <a:ea typeface="맑은 고딕" panose="020B0503020000020004" pitchFamily="34" charset="-127"/>
            </a:endParaRPr>
          </a:p>
        </p:txBody>
      </p:sp>
      <p:sp>
        <p:nvSpPr>
          <p:cNvPr id="89" name="Freeform 228">
            <a:extLst>
              <a:ext uri="{FF2B5EF4-FFF2-40B4-BE49-F238E27FC236}">
                <a16:creationId xmlns:a16="http://schemas.microsoft.com/office/drawing/2014/main" id="{E8A69714-1D1D-7B48-B8F3-E388D808D5F0}"/>
              </a:ext>
            </a:extLst>
          </p:cNvPr>
          <p:cNvSpPr>
            <a:spLocks/>
          </p:cNvSpPr>
          <p:nvPr/>
        </p:nvSpPr>
        <p:spPr bwMode="auto">
          <a:xfrm rot="5400000">
            <a:off x="2028389" y="5590339"/>
            <a:ext cx="277000" cy="417534"/>
          </a:xfrm>
          <a:custGeom>
            <a:avLst/>
            <a:gdLst>
              <a:gd name="T0" fmla="*/ 0 w 598"/>
              <a:gd name="T1" fmla="*/ 172 h 689"/>
              <a:gd name="T2" fmla="*/ 300 w 598"/>
              <a:gd name="T3" fmla="*/ 0 h 689"/>
              <a:gd name="T4" fmla="*/ 598 w 598"/>
              <a:gd name="T5" fmla="*/ 172 h 689"/>
              <a:gd name="T6" fmla="*/ 598 w 598"/>
              <a:gd name="T7" fmla="*/ 517 h 689"/>
              <a:gd name="T8" fmla="*/ 300 w 598"/>
              <a:gd name="T9" fmla="*/ 689 h 689"/>
              <a:gd name="T10" fmla="*/ 0 w 598"/>
              <a:gd name="T11" fmla="*/ 517 h 689"/>
              <a:gd name="T12" fmla="*/ 0 w 598"/>
              <a:gd name="T13" fmla="*/ 172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8" h="689">
                <a:moveTo>
                  <a:pt x="0" y="172"/>
                </a:moveTo>
                <a:lnTo>
                  <a:pt x="300" y="0"/>
                </a:lnTo>
                <a:lnTo>
                  <a:pt x="598" y="172"/>
                </a:lnTo>
                <a:lnTo>
                  <a:pt x="598" y="517"/>
                </a:lnTo>
                <a:lnTo>
                  <a:pt x="300" y="689"/>
                </a:lnTo>
                <a:lnTo>
                  <a:pt x="0" y="517"/>
                </a:lnTo>
                <a:lnTo>
                  <a:pt x="0" y="17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prstClr val="black"/>
              </a:solidFill>
              <a:latin typeface="Cambria" panose="02040503050406030204" pitchFamily="18" charset="0"/>
              <a:ea typeface="맑은 고딕" panose="020B0503020000020004" pitchFamily="34" charset="-127"/>
            </a:endParaRPr>
          </a:p>
        </p:txBody>
      </p:sp>
      <p:sp>
        <p:nvSpPr>
          <p:cNvPr id="90" name="Freeform 228">
            <a:extLst>
              <a:ext uri="{FF2B5EF4-FFF2-40B4-BE49-F238E27FC236}">
                <a16:creationId xmlns:a16="http://schemas.microsoft.com/office/drawing/2014/main" id="{DE1B7B27-2977-FA47-9747-5D062EF0082A}"/>
              </a:ext>
            </a:extLst>
          </p:cNvPr>
          <p:cNvSpPr>
            <a:spLocks/>
          </p:cNvSpPr>
          <p:nvPr/>
        </p:nvSpPr>
        <p:spPr bwMode="auto">
          <a:xfrm rot="5400000">
            <a:off x="1610855" y="5968277"/>
            <a:ext cx="277000" cy="417534"/>
          </a:xfrm>
          <a:custGeom>
            <a:avLst/>
            <a:gdLst>
              <a:gd name="T0" fmla="*/ 0 w 598"/>
              <a:gd name="T1" fmla="*/ 172 h 689"/>
              <a:gd name="T2" fmla="*/ 300 w 598"/>
              <a:gd name="T3" fmla="*/ 0 h 689"/>
              <a:gd name="T4" fmla="*/ 598 w 598"/>
              <a:gd name="T5" fmla="*/ 172 h 689"/>
              <a:gd name="T6" fmla="*/ 598 w 598"/>
              <a:gd name="T7" fmla="*/ 517 h 689"/>
              <a:gd name="T8" fmla="*/ 300 w 598"/>
              <a:gd name="T9" fmla="*/ 689 h 689"/>
              <a:gd name="T10" fmla="*/ 0 w 598"/>
              <a:gd name="T11" fmla="*/ 517 h 689"/>
              <a:gd name="T12" fmla="*/ 0 w 598"/>
              <a:gd name="T13" fmla="*/ 172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8" h="689">
                <a:moveTo>
                  <a:pt x="0" y="172"/>
                </a:moveTo>
                <a:lnTo>
                  <a:pt x="300" y="0"/>
                </a:lnTo>
                <a:lnTo>
                  <a:pt x="598" y="172"/>
                </a:lnTo>
                <a:lnTo>
                  <a:pt x="598" y="517"/>
                </a:lnTo>
                <a:lnTo>
                  <a:pt x="300" y="689"/>
                </a:lnTo>
                <a:lnTo>
                  <a:pt x="0" y="517"/>
                </a:lnTo>
                <a:lnTo>
                  <a:pt x="0" y="17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prstClr val="black"/>
              </a:solidFill>
              <a:latin typeface="Cambria" panose="02040503050406030204" pitchFamily="18" charset="0"/>
              <a:ea typeface="맑은 고딕" panose="020B0503020000020004" pitchFamily="34" charset="-127"/>
            </a:endParaRP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B166FCE5-DFF3-BF49-8BCE-D5C10D2475E9}"/>
              </a:ext>
            </a:extLst>
          </p:cNvPr>
          <p:cNvCxnSpPr>
            <a:stCxn id="88" idx="2"/>
            <a:endCxn id="89" idx="4"/>
          </p:cNvCxnSpPr>
          <p:nvPr/>
        </p:nvCxnSpPr>
        <p:spPr>
          <a:xfrm rot="16200000" flipH="1">
            <a:off x="1807107" y="5648554"/>
            <a:ext cx="119254" cy="182776"/>
          </a:xfrm>
          <a:prstGeom prst="curvedConnector3">
            <a:avLst>
              <a:gd name="adj1" fmla="val 99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A4EBA109-6237-FE46-BA60-25AB3DCEB910}"/>
              </a:ext>
            </a:extLst>
          </p:cNvPr>
          <p:cNvCxnSpPr>
            <a:cxnSpLocks/>
            <a:stCxn id="89" idx="2"/>
            <a:endCxn id="90" idx="1"/>
          </p:cNvCxnSpPr>
          <p:nvPr/>
        </p:nvCxnSpPr>
        <p:spPr>
          <a:xfrm rot="5400000">
            <a:off x="1994824" y="5900905"/>
            <a:ext cx="239901" cy="313302"/>
          </a:xfrm>
          <a:prstGeom prst="curvedConnector3">
            <a:avLst>
              <a:gd name="adj1" fmla="val 749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래픽 11" descr="화살표 원">
            <a:extLst>
              <a:ext uri="{FF2B5EF4-FFF2-40B4-BE49-F238E27FC236}">
                <a16:creationId xmlns:a16="http://schemas.microsoft.com/office/drawing/2014/main" id="{B6912EF8-0C8D-7146-9947-A665DD1F8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68426" y="4456439"/>
            <a:ext cx="914400" cy="914400"/>
          </a:xfrm>
          <a:prstGeom prst="rect">
            <a:avLst/>
          </a:prstGeom>
        </p:spPr>
      </p:pic>
      <p:pic>
        <p:nvPicPr>
          <p:cNvPr id="17" name="그래픽 16" descr="조금 굽은 줄 화살표">
            <a:extLst>
              <a:ext uri="{FF2B5EF4-FFF2-40B4-BE49-F238E27FC236}">
                <a16:creationId xmlns:a16="http://schemas.microsoft.com/office/drawing/2014/main" id="{9F5FCCD7-2517-1248-B9EC-01219ABC72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05770" y="3382885"/>
            <a:ext cx="704789" cy="70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4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아키텍처정의서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외부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5928E5-04DA-704F-BFE5-B3F71CA7E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F36CAA-D701-8043-B88C-4EB94FD1E4FA}"/>
              </a:ext>
            </a:extLst>
          </p:cNvPr>
          <p:cNvGrpSpPr/>
          <p:nvPr/>
        </p:nvGrpSpPr>
        <p:grpSpPr>
          <a:xfrm>
            <a:off x="954157" y="1052910"/>
            <a:ext cx="10585173" cy="5233610"/>
            <a:chOff x="2238606" y="1890684"/>
            <a:chExt cx="8078278" cy="3631423"/>
          </a:xfrm>
        </p:grpSpPr>
        <p:sp>
          <p:nvSpPr>
            <p:cNvPr id="5" name="직사각형 3">
              <a:extLst>
                <a:ext uri="{FF2B5EF4-FFF2-40B4-BE49-F238E27FC236}">
                  <a16:creationId xmlns:a16="http://schemas.microsoft.com/office/drawing/2014/main" id="{5550E989-12F5-5A45-8223-1AC50A368971}"/>
                </a:ext>
              </a:extLst>
            </p:cNvPr>
            <p:cNvSpPr/>
            <p:nvPr/>
          </p:nvSpPr>
          <p:spPr>
            <a:xfrm>
              <a:off x="4864474" y="2186250"/>
              <a:ext cx="1510579" cy="1414699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lIns="27783" tIns="35284" rIns="27783" bIns="35284" anchor="t" anchorCtr="0"/>
            <a:lstStyle/>
            <a:p>
              <a:pPr defTabSz="705694" latinLnBrk="0">
                <a:defRPr/>
              </a:pPr>
              <a:r>
                <a:rPr lang="en-US" altLang="ko-KR" sz="813" kern="0">
                  <a:solidFill>
                    <a:prstClr val="black"/>
                  </a:solidFill>
                  <a:latin typeface="Cambria" panose="02040503050406030204" pitchFamily="18" charset="0"/>
                  <a:ea typeface="나눔고딕"/>
                  <a:cs typeface="Times New Roman"/>
                </a:rPr>
                <a:t>Front End Service</a:t>
              </a:r>
            </a:p>
          </p:txBody>
        </p:sp>
        <p:sp>
          <p:nvSpPr>
            <p:cNvPr id="6" name="직사각형 9">
              <a:extLst>
                <a:ext uri="{FF2B5EF4-FFF2-40B4-BE49-F238E27FC236}">
                  <a16:creationId xmlns:a16="http://schemas.microsoft.com/office/drawing/2014/main" id="{179E0CCC-6F01-F04B-9727-C92BE07E5436}"/>
                </a:ext>
              </a:extLst>
            </p:cNvPr>
            <p:cNvSpPr/>
            <p:nvPr/>
          </p:nvSpPr>
          <p:spPr>
            <a:xfrm>
              <a:off x="3369272" y="4948958"/>
              <a:ext cx="6941021" cy="57314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>
              <a:softEdge rad="0"/>
            </a:effectLst>
          </p:spPr>
          <p:txBody>
            <a:bodyPr wrap="square" lIns="0" tIns="0" rIns="0" bIns="0" anchor="ctr">
              <a:noAutofit/>
            </a:bodyPr>
            <a:lstStyle/>
            <a:p>
              <a:pPr algn="ctr" defTabSz="742779" latinLnBrk="0">
                <a:lnSpc>
                  <a:spcPct val="120000"/>
                </a:lnSpc>
                <a:defRPr/>
              </a:pPr>
              <a:endParaRPr lang="ko-KR" altLang="en-US" sz="813" b="1">
                <a:ln w="9525">
                  <a:solidFill>
                    <a:prstClr val="black"/>
                  </a:solidFill>
                  <a:prstDash val="sysDot"/>
                </a:ln>
                <a:solidFill>
                  <a:prstClr val="black"/>
                </a:solidFill>
                <a:latin typeface="Cambria" panose="02040503050406030204" pitchFamily="18" charset="0"/>
                <a:ea typeface="나눔고딕"/>
                <a:cs typeface="Times New Roman"/>
              </a:endParaRPr>
            </a:p>
          </p:txBody>
        </p:sp>
        <p:sp>
          <p:nvSpPr>
            <p:cNvPr id="7" name="직사각형 10">
              <a:extLst>
                <a:ext uri="{FF2B5EF4-FFF2-40B4-BE49-F238E27FC236}">
                  <a16:creationId xmlns:a16="http://schemas.microsoft.com/office/drawing/2014/main" id="{CC8D0275-E9CF-394A-9414-85A8B1894DB3}"/>
                </a:ext>
              </a:extLst>
            </p:cNvPr>
            <p:cNvSpPr/>
            <p:nvPr/>
          </p:nvSpPr>
          <p:spPr>
            <a:xfrm>
              <a:off x="3460718" y="1947753"/>
              <a:ext cx="1284826" cy="1897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29239" tIns="29239" rIns="29239" bIns="29239" anchor="ctr" anchorCtr="0">
              <a:prstTxWarp prst="textNoShape">
                <a:avLst/>
              </a:prstTxWarp>
              <a:noAutofit/>
            </a:bodyPr>
            <a:lstStyle/>
            <a:p>
              <a:pPr algn="ctr" defTabSz="742779">
                <a:defRPr/>
              </a:pPr>
              <a:r>
                <a:rPr lang="en-US" altLang="ko-KR" sz="813" b="1">
                  <a:solidFill>
                    <a:prstClr val="black"/>
                  </a:solidFill>
                  <a:latin typeface="Cambria" panose="02040503050406030204" pitchFamily="18" charset="0"/>
                  <a:ea typeface="나눔고딕"/>
                  <a:cs typeface="Times New Roman"/>
                </a:rPr>
                <a:t>Channel</a:t>
              </a:r>
              <a:endParaRPr lang="ko-KR" altLang="en-US" sz="813" b="1">
                <a:solidFill>
                  <a:prstClr val="black"/>
                </a:solidFill>
                <a:latin typeface="Cambria" panose="02040503050406030204" pitchFamily="18" charset="0"/>
                <a:ea typeface="나눔고딕"/>
                <a:cs typeface="Times New Roman"/>
              </a:endParaRPr>
            </a:p>
          </p:txBody>
        </p:sp>
        <p:sp>
          <p:nvSpPr>
            <p:cNvPr id="8" name="직사각형 11">
              <a:extLst>
                <a:ext uri="{FF2B5EF4-FFF2-40B4-BE49-F238E27FC236}">
                  <a16:creationId xmlns:a16="http://schemas.microsoft.com/office/drawing/2014/main" id="{70AC91CC-CBE4-CE44-8BD1-217B130CFC3D}"/>
                </a:ext>
              </a:extLst>
            </p:cNvPr>
            <p:cNvSpPr/>
            <p:nvPr/>
          </p:nvSpPr>
          <p:spPr>
            <a:xfrm>
              <a:off x="4864474" y="1940040"/>
              <a:ext cx="3453457" cy="1897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29239" tIns="29239" rIns="29239" bIns="29239" anchor="ctr" anchorCtr="0">
              <a:prstTxWarp prst="textNoShape">
                <a:avLst/>
              </a:prstTxWarp>
              <a:noAutofit/>
            </a:bodyPr>
            <a:lstStyle/>
            <a:p>
              <a:pPr algn="ctr" defTabSz="742779">
                <a:defRPr/>
              </a:pPr>
              <a:r>
                <a:rPr lang="en-US" altLang="ko-KR" sz="813" b="1">
                  <a:solidFill>
                    <a:prstClr val="black"/>
                  </a:solidFill>
                  <a:latin typeface="Cambria" panose="02040503050406030204" pitchFamily="18" charset="0"/>
                  <a:ea typeface="나눔고딕"/>
                  <a:cs typeface="Times New Roman"/>
                </a:rPr>
                <a:t>Core Services</a:t>
              </a:r>
              <a:endParaRPr lang="ko-KR" altLang="en-US" sz="813" b="1">
                <a:solidFill>
                  <a:prstClr val="black"/>
                </a:solidFill>
                <a:latin typeface="Cambria" panose="02040503050406030204" pitchFamily="18" charset="0"/>
                <a:ea typeface="나눔고딕"/>
                <a:cs typeface="Times New Roman"/>
              </a:endParaRPr>
            </a:p>
          </p:txBody>
        </p:sp>
        <p:sp>
          <p:nvSpPr>
            <p:cNvPr id="9" name="직사각형 12">
              <a:extLst>
                <a:ext uri="{FF2B5EF4-FFF2-40B4-BE49-F238E27FC236}">
                  <a16:creationId xmlns:a16="http://schemas.microsoft.com/office/drawing/2014/main" id="{B66DA04D-2B77-A346-9B7B-1B8A7595BAEE}"/>
                </a:ext>
              </a:extLst>
            </p:cNvPr>
            <p:cNvSpPr/>
            <p:nvPr/>
          </p:nvSpPr>
          <p:spPr>
            <a:xfrm>
              <a:off x="8568624" y="1940040"/>
              <a:ext cx="1653180" cy="1897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29239" tIns="29239" rIns="29239" bIns="29239" anchor="ctr" anchorCtr="0">
              <a:prstTxWarp prst="textNoShape">
                <a:avLst/>
              </a:prstTxWarp>
              <a:noAutofit/>
            </a:bodyPr>
            <a:lstStyle/>
            <a:p>
              <a:pPr algn="ctr" defTabSz="742779">
                <a:defRPr/>
              </a:pPr>
              <a:r>
                <a:rPr lang="en-US" altLang="ko-KR" sz="813" b="1">
                  <a:solidFill>
                    <a:prstClr val="black"/>
                  </a:solidFill>
                  <a:latin typeface="Cambria" panose="02040503050406030204" pitchFamily="18" charset="0"/>
                  <a:ea typeface="나눔고딕"/>
                  <a:cs typeface="Times New Roman"/>
                </a:rPr>
                <a:t>Data</a:t>
              </a:r>
              <a:endParaRPr lang="ko-KR" altLang="en-US" sz="813" b="1">
                <a:solidFill>
                  <a:prstClr val="black"/>
                </a:solidFill>
                <a:latin typeface="Cambria" panose="02040503050406030204" pitchFamily="18" charset="0"/>
                <a:ea typeface="나눔고딕"/>
                <a:cs typeface="Times New Roman"/>
              </a:endParaRPr>
            </a:p>
          </p:txBody>
        </p:sp>
        <p:sp>
          <p:nvSpPr>
            <p:cNvPr id="10" name="직사각형 13">
              <a:extLst>
                <a:ext uri="{FF2B5EF4-FFF2-40B4-BE49-F238E27FC236}">
                  <a16:creationId xmlns:a16="http://schemas.microsoft.com/office/drawing/2014/main" id="{8A3EFF66-E018-8F4F-8D42-A35F4E305332}"/>
                </a:ext>
              </a:extLst>
            </p:cNvPr>
            <p:cNvSpPr/>
            <p:nvPr/>
          </p:nvSpPr>
          <p:spPr>
            <a:xfrm>
              <a:off x="2238606" y="1940041"/>
              <a:ext cx="1043690" cy="169990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29239" tIns="29239" rIns="29239" bIns="29239" anchor="t" anchorCtr="0">
              <a:prstTxWarp prst="textNoShape">
                <a:avLst/>
              </a:prstTxWarp>
              <a:noAutofit/>
            </a:bodyPr>
            <a:lstStyle/>
            <a:p>
              <a:pPr defTabSz="742779">
                <a:defRPr/>
              </a:pPr>
              <a:r>
                <a:rPr lang="en-US" altLang="ko-KR" sz="813" b="1">
                  <a:solidFill>
                    <a:prstClr val="black"/>
                  </a:solidFill>
                  <a:latin typeface="Cambria" panose="02040503050406030204" pitchFamily="18" charset="0"/>
                  <a:ea typeface="나눔고딕"/>
                  <a:cs typeface="Times New Roman"/>
                </a:rPr>
                <a:t>Appl.</a:t>
              </a:r>
              <a:endParaRPr lang="ko-KR" altLang="en-US" sz="813" b="1">
                <a:solidFill>
                  <a:prstClr val="black"/>
                </a:solidFill>
                <a:latin typeface="Cambria" panose="02040503050406030204" pitchFamily="18" charset="0"/>
                <a:ea typeface="나눔고딕"/>
                <a:cs typeface="Times New Roman"/>
              </a:endParaRPr>
            </a:p>
          </p:txBody>
        </p:sp>
        <p:sp>
          <p:nvSpPr>
            <p:cNvPr id="11" name="직사각형 14">
              <a:extLst>
                <a:ext uri="{FF2B5EF4-FFF2-40B4-BE49-F238E27FC236}">
                  <a16:creationId xmlns:a16="http://schemas.microsoft.com/office/drawing/2014/main" id="{91CF50D9-07BE-EC46-B9E3-1B9673058C9C}"/>
                </a:ext>
              </a:extLst>
            </p:cNvPr>
            <p:cNvSpPr/>
            <p:nvPr/>
          </p:nvSpPr>
          <p:spPr>
            <a:xfrm>
              <a:off x="3687612" y="2632166"/>
              <a:ext cx="775922" cy="17272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lIns="27783" tIns="35284" rIns="27783" bIns="35284" anchor="ctr"/>
            <a:lstStyle/>
            <a:p>
              <a:pPr algn="ctr" defTabSz="705694" latinLnBrk="0">
                <a:defRPr/>
              </a:pPr>
              <a:r>
                <a:rPr lang="en-US" altLang="ko-KR" sz="813" kern="0">
                  <a:solidFill>
                    <a:prstClr val="black"/>
                  </a:solidFill>
                  <a:latin typeface="Cambria" panose="02040503050406030204" pitchFamily="18" charset="0"/>
                  <a:ea typeface="나눔고딕"/>
                </a:rPr>
                <a:t>Mobile</a:t>
              </a:r>
            </a:p>
          </p:txBody>
        </p:sp>
        <p:sp>
          <p:nvSpPr>
            <p:cNvPr id="12" name="직사각형 15">
              <a:extLst>
                <a:ext uri="{FF2B5EF4-FFF2-40B4-BE49-F238E27FC236}">
                  <a16:creationId xmlns:a16="http://schemas.microsoft.com/office/drawing/2014/main" id="{FC899880-6ADB-7E41-9F04-E6E0AFB9B066}"/>
                </a:ext>
              </a:extLst>
            </p:cNvPr>
            <p:cNvSpPr/>
            <p:nvPr/>
          </p:nvSpPr>
          <p:spPr>
            <a:xfrm>
              <a:off x="3680095" y="2916790"/>
              <a:ext cx="775922" cy="17272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27783" tIns="27783" rIns="27783" bIns="27783" anchor="ctr" anchorCtr="0">
              <a:prstTxWarp prst="textNoShape">
                <a:avLst/>
              </a:prstTxWarp>
              <a:noAutofit/>
            </a:bodyPr>
            <a:lstStyle/>
            <a:p>
              <a:pPr algn="ctr" defTabSz="742779">
                <a:defRPr/>
              </a:pPr>
              <a:r>
                <a:rPr lang="en-US" altLang="ko-KR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" panose="02040503050406030204" pitchFamily="18" charset="0"/>
                  <a:ea typeface="나눔고딕"/>
                  <a:cs typeface="Times New Roman"/>
                </a:rPr>
                <a:t>Browser</a:t>
              </a:r>
            </a:p>
          </p:txBody>
        </p:sp>
        <p:sp>
          <p:nvSpPr>
            <p:cNvPr id="13" name="직사각형 16">
              <a:extLst>
                <a:ext uri="{FF2B5EF4-FFF2-40B4-BE49-F238E27FC236}">
                  <a16:creationId xmlns:a16="http://schemas.microsoft.com/office/drawing/2014/main" id="{C94783A2-67B3-A145-9C94-9FF2ABCFB75B}"/>
                </a:ext>
              </a:extLst>
            </p:cNvPr>
            <p:cNvSpPr/>
            <p:nvPr/>
          </p:nvSpPr>
          <p:spPr>
            <a:xfrm>
              <a:off x="8577014" y="2186250"/>
              <a:ext cx="1637392" cy="414658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lIns="27783" tIns="35284" rIns="27783" bIns="35284" anchor="t"/>
            <a:lstStyle/>
            <a:p>
              <a:pPr algn="ctr" defTabSz="705694" latinLnBrk="0">
                <a:defRPr/>
              </a:pPr>
              <a:r>
                <a:rPr lang="en-US" altLang="ko-KR" sz="813" kern="0">
                  <a:solidFill>
                    <a:prstClr val="black"/>
                  </a:solidFill>
                  <a:latin typeface="Cambria" panose="02040503050406030204" pitchFamily="18" charset="0"/>
                  <a:ea typeface="나눔고딕"/>
                </a:rPr>
                <a:t>RDB</a:t>
              </a:r>
            </a:p>
          </p:txBody>
        </p:sp>
        <p:sp>
          <p:nvSpPr>
            <p:cNvPr id="14" name="직사각형 17">
              <a:extLst>
                <a:ext uri="{FF2B5EF4-FFF2-40B4-BE49-F238E27FC236}">
                  <a16:creationId xmlns:a16="http://schemas.microsoft.com/office/drawing/2014/main" id="{B1D369FC-9F98-B443-97F0-07B886F09E48}"/>
                </a:ext>
              </a:extLst>
            </p:cNvPr>
            <p:cNvSpPr/>
            <p:nvPr/>
          </p:nvSpPr>
          <p:spPr>
            <a:xfrm>
              <a:off x="8732804" y="2400094"/>
              <a:ext cx="775922" cy="17272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27783" tIns="27783" rIns="27783" bIns="27783" anchor="ctr" anchorCtr="0">
              <a:prstTxWarp prst="textNoShape">
                <a:avLst/>
              </a:prstTxWarp>
              <a:noAutofit/>
            </a:bodyPr>
            <a:lstStyle/>
            <a:p>
              <a:pPr algn="ctr" defTabSz="742779">
                <a:defRPr/>
              </a:pPr>
              <a:r>
                <a:rPr lang="en-US" altLang="ko-KR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" panose="02040503050406030204" pitchFamily="18" charset="0"/>
                  <a:ea typeface="나눔고딕"/>
                  <a:cs typeface="Times New Roman"/>
                </a:rPr>
                <a:t>Maria</a:t>
              </a:r>
            </a:p>
          </p:txBody>
        </p:sp>
        <p:sp>
          <p:nvSpPr>
            <p:cNvPr id="15" name="직사각형 18">
              <a:extLst>
                <a:ext uri="{FF2B5EF4-FFF2-40B4-BE49-F238E27FC236}">
                  <a16:creationId xmlns:a16="http://schemas.microsoft.com/office/drawing/2014/main" id="{4B90E93D-0A6C-C448-BDCA-A28F5AD91C16}"/>
                </a:ext>
              </a:extLst>
            </p:cNvPr>
            <p:cNvSpPr/>
            <p:nvPr/>
          </p:nvSpPr>
          <p:spPr>
            <a:xfrm>
              <a:off x="6437727" y="2186820"/>
              <a:ext cx="1880203" cy="1414699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lIns="27783" tIns="35284" rIns="27783" bIns="35284" anchor="t" anchorCtr="0"/>
            <a:lstStyle/>
            <a:p>
              <a:pPr defTabSz="705694" latinLnBrk="0">
                <a:defRPr/>
              </a:pPr>
              <a:r>
                <a:rPr lang="en-US" altLang="ko-KR" sz="813" kern="0">
                  <a:solidFill>
                    <a:prstClr val="black"/>
                  </a:solidFill>
                  <a:latin typeface="Cambria" panose="02040503050406030204" pitchFamily="18" charset="0"/>
                  <a:ea typeface="나눔고딕"/>
                  <a:cs typeface="Times New Roman"/>
                </a:rPr>
                <a:t>Back-End Service</a:t>
              </a:r>
            </a:p>
          </p:txBody>
        </p:sp>
        <p:sp>
          <p:nvSpPr>
            <p:cNvPr id="16" name="직사각형 19">
              <a:extLst>
                <a:ext uri="{FF2B5EF4-FFF2-40B4-BE49-F238E27FC236}">
                  <a16:creationId xmlns:a16="http://schemas.microsoft.com/office/drawing/2014/main" id="{DC015F5A-B139-4140-A9F3-D06B9D3C7F36}"/>
                </a:ext>
              </a:extLst>
            </p:cNvPr>
            <p:cNvSpPr/>
            <p:nvPr/>
          </p:nvSpPr>
          <p:spPr>
            <a:xfrm>
              <a:off x="6563074" y="2645841"/>
              <a:ext cx="1535329" cy="17272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27783" tIns="27783" rIns="27783" bIns="27783" anchor="ctr" anchorCtr="0">
              <a:prstTxWarp prst="textNoShape">
                <a:avLst/>
              </a:prstTxWarp>
              <a:noAutofit/>
            </a:bodyPr>
            <a:lstStyle/>
            <a:p>
              <a:pPr algn="ctr" defTabSz="742779">
                <a:defRPr/>
              </a:pPr>
              <a:r>
                <a:rPr lang="ko-KR" altLang="en-US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" panose="02040503050406030204" pitchFamily="18" charset="0"/>
                  <a:ea typeface="나눔고딕"/>
                  <a:cs typeface="Times New Roman"/>
                </a:rPr>
                <a:t>사용자</a:t>
              </a:r>
              <a:r>
                <a:rPr lang="en-US" altLang="ko-KR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" panose="02040503050406030204" pitchFamily="18" charset="0"/>
                  <a:ea typeface="나눔고딕"/>
                  <a:cs typeface="Times New Roman"/>
                </a:rPr>
                <a:t>/</a:t>
              </a:r>
              <a:r>
                <a:rPr lang="ko-KR" altLang="en-US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" panose="02040503050406030204" pitchFamily="18" charset="0"/>
                  <a:ea typeface="나눔고딕"/>
                  <a:cs typeface="Times New Roman"/>
                </a:rPr>
                <a:t>조직 </a:t>
              </a:r>
              <a:r>
                <a:rPr lang="en-US" altLang="ko-KR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" panose="02040503050406030204" pitchFamily="18" charset="0"/>
                  <a:ea typeface="나눔고딕"/>
                  <a:cs typeface="Times New Roman"/>
                </a:rPr>
                <a:t>MS</a:t>
              </a:r>
            </a:p>
          </p:txBody>
        </p:sp>
        <p:sp>
          <p:nvSpPr>
            <p:cNvPr id="17" name="직사각형 20">
              <a:extLst>
                <a:ext uri="{FF2B5EF4-FFF2-40B4-BE49-F238E27FC236}">
                  <a16:creationId xmlns:a16="http://schemas.microsoft.com/office/drawing/2014/main" id="{2F9AAC70-A23A-6247-AB5E-2F92CCBD605D}"/>
                </a:ext>
              </a:extLst>
            </p:cNvPr>
            <p:cNvSpPr/>
            <p:nvPr/>
          </p:nvSpPr>
          <p:spPr>
            <a:xfrm>
              <a:off x="6563073" y="2404000"/>
              <a:ext cx="1535329" cy="17272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27783" tIns="27783" rIns="27783" bIns="27783" anchor="ctr" anchorCtr="0">
              <a:prstTxWarp prst="textNoShape">
                <a:avLst/>
              </a:prstTxWarp>
              <a:noAutofit/>
            </a:bodyPr>
            <a:lstStyle/>
            <a:p>
              <a:pPr algn="ctr" defTabSz="742779">
                <a:defRPr/>
              </a:pPr>
              <a:r>
                <a:rPr lang="ko-KR" altLang="en-US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" panose="02040503050406030204" pitchFamily="18" charset="0"/>
                  <a:ea typeface="나눔고딕"/>
                  <a:cs typeface="Times New Roman"/>
                </a:rPr>
                <a:t>가입승인</a:t>
              </a:r>
              <a:r>
                <a:rPr lang="en-US" altLang="ko-KR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" panose="02040503050406030204" pitchFamily="18" charset="0"/>
                  <a:ea typeface="나눔고딕"/>
                  <a:cs typeface="Times New Roman"/>
                </a:rPr>
                <a:t> MS</a:t>
              </a:r>
            </a:p>
          </p:txBody>
        </p:sp>
        <p:sp>
          <p:nvSpPr>
            <p:cNvPr id="18" name="직사각형 21">
              <a:extLst>
                <a:ext uri="{FF2B5EF4-FFF2-40B4-BE49-F238E27FC236}">
                  <a16:creationId xmlns:a16="http://schemas.microsoft.com/office/drawing/2014/main" id="{BD389432-E55A-7F4A-B5A4-751A6A13C9C4}"/>
                </a:ext>
              </a:extLst>
            </p:cNvPr>
            <p:cNvSpPr/>
            <p:nvPr/>
          </p:nvSpPr>
          <p:spPr>
            <a:xfrm>
              <a:off x="6563074" y="2887681"/>
              <a:ext cx="1535329" cy="17272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27783" tIns="27783" rIns="27783" bIns="27783" anchor="ctr" anchorCtr="0">
              <a:prstTxWarp prst="textNoShape">
                <a:avLst/>
              </a:prstTxWarp>
              <a:noAutofit/>
            </a:bodyPr>
            <a:lstStyle/>
            <a:p>
              <a:pPr algn="ctr" defTabSz="742779">
                <a:defRPr/>
              </a:pPr>
              <a:r>
                <a:rPr lang="ko-KR" altLang="en-US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" panose="02040503050406030204" pitchFamily="18" charset="0"/>
                  <a:ea typeface="나눔고딕"/>
                  <a:cs typeface="Times New Roman"/>
                </a:rPr>
                <a:t>역할</a:t>
              </a:r>
              <a:r>
                <a:rPr lang="en-US" altLang="ko-KR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" panose="02040503050406030204" pitchFamily="18" charset="0"/>
                  <a:ea typeface="나눔고딕"/>
                  <a:cs typeface="Times New Roman"/>
                </a:rPr>
                <a:t>/</a:t>
              </a:r>
              <a:r>
                <a:rPr lang="ko-KR" altLang="en-US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" panose="02040503050406030204" pitchFamily="18" charset="0"/>
                  <a:ea typeface="나눔고딕"/>
                  <a:cs typeface="Times New Roman"/>
                </a:rPr>
                <a:t>권한 </a:t>
              </a:r>
              <a:r>
                <a:rPr lang="en-US" altLang="ko-KR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" panose="02040503050406030204" pitchFamily="18" charset="0"/>
                  <a:ea typeface="나눔고딕"/>
                  <a:cs typeface="Times New Roman"/>
                </a:rPr>
                <a:t>MS</a:t>
              </a:r>
            </a:p>
          </p:txBody>
        </p:sp>
        <p:sp>
          <p:nvSpPr>
            <p:cNvPr id="19" name="직사각형 22">
              <a:extLst>
                <a:ext uri="{FF2B5EF4-FFF2-40B4-BE49-F238E27FC236}">
                  <a16:creationId xmlns:a16="http://schemas.microsoft.com/office/drawing/2014/main" id="{958829EF-B24E-2F42-91BD-60439164F470}"/>
                </a:ext>
              </a:extLst>
            </p:cNvPr>
            <p:cNvSpPr/>
            <p:nvPr/>
          </p:nvSpPr>
          <p:spPr>
            <a:xfrm>
              <a:off x="6563074" y="3129522"/>
              <a:ext cx="1535329" cy="17272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27783" tIns="27783" rIns="27783" bIns="27783" anchor="ctr" anchorCtr="0">
              <a:prstTxWarp prst="textNoShape">
                <a:avLst/>
              </a:prstTxWarp>
              <a:noAutofit/>
            </a:bodyPr>
            <a:lstStyle/>
            <a:p>
              <a:pPr algn="ctr" defTabSz="742779">
                <a:defRPr/>
              </a:pPr>
              <a:r>
                <a:rPr lang="ko-KR" altLang="en-US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" panose="02040503050406030204" pitchFamily="18" charset="0"/>
                  <a:ea typeface="나눔고딕"/>
                  <a:cs typeface="Times New Roman"/>
                </a:rPr>
                <a:t>게시판 </a:t>
              </a:r>
              <a:r>
                <a:rPr lang="en-US" altLang="ko-KR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" panose="02040503050406030204" pitchFamily="18" charset="0"/>
                  <a:ea typeface="나눔고딕"/>
                  <a:cs typeface="Times New Roman"/>
                </a:rPr>
                <a:t>MS</a:t>
              </a:r>
            </a:p>
          </p:txBody>
        </p:sp>
        <p:sp>
          <p:nvSpPr>
            <p:cNvPr id="20" name="직사각형 23">
              <a:extLst>
                <a:ext uri="{FF2B5EF4-FFF2-40B4-BE49-F238E27FC236}">
                  <a16:creationId xmlns:a16="http://schemas.microsoft.com/office/drawing/2014/main" id="{9ABB2BE5-13BA-BB48-95FD-1BC8C0BDF868}"/>
                </a:ext>
              </a:extLst>
            </p:cNvPr>
            <p:cNvSpPr/>
            <p:nvPr/>
          </p:nvSpPr>
          <p:spPr>
            <a:xfrm>
              <a:off x="8568624" y="2680379"/>
              <a:ext cx="1637392" cy="419785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lIns="27783" tIns="35284" rIns="27783" bIns="35284" anchor="t"/>
            <a:lstStyle/>
            <a:p>
              <a:pPr algn="ctr" defTabSz="705694" latinLnBrk="0">
                <a:defRPr/>
              </a:pPr>
              <a:r>
                <a:rPr lang="en-US" altLang="ko-KR" sz="813" kern="0">
                  <a:solidFill>
                    <a:prstClr val="black"/>
                  </a:solidFill>
                  <a:latin typeface="Cambria" panose="02040503050406030204" pitchFamily="18" charset="0"/>
                  <a:ea typeface="나눔고딕"/>
                </a:rPr>
                <a:t>MDB</a:t>
              </a:r>
            </a:p>
          </p:txBody>
        </p:sp>
        <p:sp>
          <p:nvSpPr>
            <p:cNvPr id="21" name="직사각형 24">
              <a:extLst>
                <a:ext uri="{FF2B5EF4-FFF2-40B4-BE49-F238E27FC236}">
                  <a16:creationId xmlns:a16="http://schemas.microsoft.com/office/drawing/2014/main" id="{0826FB80-DB92-9344-8666-A614DFB52F37}"/>
                </a:ext>
              </a:extLst>
            </p:cNvPr>
            <p:cNvSpPr/>
            <p:nvPr/>
          </p:nvSpPr>
          <p:spPr>
            <a:xfrm>
              <a:off x="8714400" y="2867084"/>
              <a:ext cx="775922" cy="17272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27783" tIns="27783" rIns="27783" bIns="27783" anchor="ctr" anchorCtr="0">
              <a:prstTxWarp prst="textNoShape">
                <a:avLst/>
              </a:prstTxWarp>
              <a:noAutofit/>
            </a:bodyPr>
            <a:lstStyle/>
            <a:p>
              <a:pPr algn="ctr" defTabSz="742779">
                <a:defRPr/>
              </a:pPr>
              <a:r>
                <a:rPr lang="en-US" altLang="ko-KR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" panose="02040503050406030204" pitchFamily="18" charset="0"/>
                  <a:ea typeface="나눔고딕"/>
                  <a:cs typeface="Times New Roman"/>
                </a:rPr>
                <a:t>Redis</a:t>
              </a:r>
            </a:p>
          </p:txBody>
        </p:sp>
        <p:sp>
          <p:nvSpPr>
            <p:cNvPr id="22" name="직사각형 25">
              <a:extLst>
                <a:ext uri="{FF2B5EF4-FFF2-40B4-BE49-F238E27FC236}">
                  <a16:creationId xmlns:a16="http://schemas.microsoft.com/office/drawing/2014/main" id="{8D89C963-D1AE-964B-894E-D57D290A47BF}"/>
                </a:ext>
              </a:extLst>
            </p:cNvPr>
            <p:cNvSpPr/>
            <p:nvPr/>
          </p:nvSpPr>
          <p:spPr>
            <a:xfrm>
              <a:off x="6124360" y="4001204"/>
              <a:ext cx="622652" cy="8127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lIns="27783" tIns="35284" rIns="27783" bIns="35284" anchor="t"/>
            <a:lstStyle/>
            <a:p>
              <a:pPr algn="ctr" defTabSz="705694" latinLnBrk="0">
                <a:defRPr/>
              </a:pPr>
              <a:r>
                <a:rPr lang="en-US" altLang="ko-KR" sz="650" kern="0">
                  <a:solidFill>
                    <a:prstClr val="black"/>
                  </a:solidFill>
                  <a:latin typeface="Cambria" panose="02040503050406030204" pitchFamily="18" charset="0"/>
                  <a:ea typeface="나눔고딕"/>
                </a:rPr>
                <a:t>Centralized</a:t>
              </a:r>
            </a:p>
            <a:p>
              <a:pPr algn="ctr" defTabSz="705694" latinLnBrk="0">
                <a:defRPr/>
              </a:pPr>
              <a:r>
                <a:rPr lang="en-US" altLang="ko-KR" sz="650" kern="0">
                  <a:solidFill>
                    <a:prstClr val="black"/>
                  </a:solidFill>
                  <a:latin typeface="Cambria" panose="02040503050406030204" pitchFamily="18" charset="0"/>
                  <a:ea typeface="나눔고딕"/>
                </a:rPr>
                <a:t> Logging</a:t>
              </a:r>
              <a:endParaRPr lang="ko-KR" altLang="en-US" sz="650" kern="0">
                <a:solidFill>
                  <a:prstClr val="black"/>
                </a:solidFill>
                <a:latin typeface="Cambria" panose="02040503050406030204" pitchFamily="18" charset="0"/>
                <a:ea typeface="나눔고딕"/>
              </a:endParaRPr>
            </a:p>
          </p:txBody>
        </p:sp>
        <p:sp>
          <p:nvSpPr>
            <p:cNvPr id="23" name="직사각형 26">
              <a:extLst>
                <a:ext uri="{FF2B5EF4-FFF2-40B4-BE49-F238E27FC236}">
                  <a16:creationId xmlns:a16="http://schemas.microsoft.com/office/drawing/2014/main" id="{13A2376C-6C43-6B42-9D12-40DFD841CC4B}"/>
                </a:ext>
              </a:extLst>
            </p:cNvPr>
            <p:cNvSpPr/>
            <p:nvPr/>
          </p:nvSpPr>
          <p:spPr>
            <a:xfrm>
              <a:off x="6249707" y="4309125"/>
              <a:ext cx="431045" cy="1353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27783" tIns="27783" rIns="27783" bIns="27783" anchor="ctr" anchorCtr="0">
              <a:prstTxWarp prst="textNoShape">
                <a:avLst/>
              </a:prstTxWarp>
              <a:noAutofit/>
            </a:bodyPr>
            <a:lstStyle/>
            <a:p>
              <a:pPr algn="ctr" defTabSz="742779">
                <a:defRPr/>
              </a:pPr>
              <a:r>
                <a:rPr lang="en-US" altLang="ko-KR" sz="650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" panose="02040503050406030204" pitchFamily="18" charset="0"/>
                  <a:ea typeface="나눔고딕"/>
                  <a:cs typeface="Times New Roman"/>
                </a:rPr>
                <a:t>ELK</a:t>
              </a:r>
            </a:p>
          </p:txBody>
        </p:sp>
        <p:sp>
          <p:nvSpPr>
            <p:cNvPr id="24" name="직사각형 27">
              <a:extLst>
                <a:ext uri="{FF2B5EF4-FFF2-40B4-BE49-F238E27FC236}">
                  <a16:creationId xmlns:a16="http://schemas.microsoft.com/office/drawing/2014/main" id="{5E6D269F-2F49-784C-9AD0-437DF50C70A0}"/>
                </a:ext>
              </a:extLst>
            </p:cNvPr>
            <p:cNvSpPr/>
            <p:nvPr/>
          </p:nvSpPr>
          <p:spPr>
            <a:xfrm>
              <a:off x="5372278" y="3997737"/>
              <a:ext cx="689408" cy="817544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lIns="27783" tIns="35284" rIns="27783" bIns="35284" anchor="t"/>
            <a:lstStyle/>
            <a:p>
              <a:pPr algn="ctr" defTabSz="705694" latinLnBrk="0">
                <a:defRPr/>
              </a:pPr>
              <a:r>
                <a:rPr lang="en-US" altLang="ko-KR" sz="650" kern="0">
                  <a:solidFill>
                    <a:prstClr val="black"/>
                  </a:solidFill>
                  <a:latin typeface="Cambria" panose="02040503050406030204" pitchFamily="18" charset="0"/>
                  <a:ea typeface="나눔고딕"/>
                </a:rPr>
                <a:t>Message Bus</a:t>
              </a:r>
            </a:p>
          </p:txBody>
        </p:sp>
        <p:sp>
          <p:nvSpPr>
            <p:cNvPr id="25" name="직사각형 28">
              <a:extLst>
                <a:ext uri="{FF2B5EF4-FFF2-40B4-BE49-F238E27FC236}">
                  <a16:creationId xmlns:a16="http://schemas.microsoft.com/office/drawing/2014/main" id="{310B3D86-E5E5-1B4E-90AA-92DA82F641E8}"/>
                </a:ext>
              </a:extLst>
            </p:cNvPr>
            <p:cNvSpPr/>
            <p:nvPr/>
          </p:nvSpPr>
          <p:spPr>
            <a:xfrm>
              <a:off x="2238606" y="3687978"/>
              <a:ext cx="1043690" cy="1199784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29239" tIns="29239" rIns="29239" bIns="29239" anchor="t" anchorCtr="0">
              <a:prstTxWarp prst="textNoShape">
                <a:avLst/>
              </a:prstTxWarp>
              <a:noAutofit/>
            </a:bodyPr>
            <a:lstStyle/>
            <a:p>
              <a:pPr defTabSz="742779">
                <a:defRPr/>
              </a:pPr>
              <a:r>
                <a:rPr lang="en-US" altLang="ko-KR" sz="813" b="1">
                  <a:solidFill>
                    <a:prstClr val="black"/>
                  </a:solidFill>
                  <a:latin typeface="Cambria" panose="02040503050406030204" pitchFamily="18" charset="0"/>
                  <a:ea typeface="나눔고딕"/>
                  <a:cs typeface="Times New Roman"/>
                </a:rPr>
                <a:t>Platform </a:t>
              </a:r>
              <a:endParaRPr lang="ko-KR" altLang="en-US" sz="813" b="1">
                <a:solidFill>
                  <a:prstClr val="black"/>
                </a:solidFill>
                <a:latin typeface="Cambria" panose="02040503050406030204" pitchFamily="18" charset="0"/>
                <a:ea typeface="나눔고딕"/>
                <a:cs typeface="Times New Roman"/>
              </a:endParaRPr>
            </a:p>
          </p:txBody>
        </p:sp>
        <p:sp>
          <p:nvSpPr>
            <p:cNvPr id="26" name="직사각형 29">
              <a:extLst>
                <a:ext uri="{FF2B5EF4-FFF2-40B4-BE49-F238E27FC236}">
                  <a16:creationId xmlns:a16="http://schemas.microsoft.com/office/drawing/2014/main" id="{F4C1EAD3-1851-8F40-AB75-5CB1CA49BE3A}"/>
                </a:ext>
              </a:extLst>
            </p:cNvPr>
            <p:cNvSpPr/>
            <p:nvPr/>
          </p:nvSpPr>
          <p:spPr>
            <a:xfrm>
              <a:off x="2238606" y="4948958"/>
              <a:ext cx="1043690" cy="573149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29239" tIns="29239" rIns="29239" bIns="29239" anchor="t" anchorCtr="0">
              <a:prstTxWarp prst="textNoShape">
                <a:avLst/>
              </a:prstTxWarp>
              <a:noAutofit/>
            </a:bodyPr>
            <a:lstStyle/>
            <a:p>
              <a:pPr defTabSz="742779">
                <a:defRPr/>
              </a:pPr>
              <a:r>
                <a:rPr lang="en-US" altLang="ko-KR" sz="813" b="1">
                  <a:solidFill>
                    <a:prstClr val="black"/>
                  </a:solidFill>
                  <a:latin typeface="Cambria" panose="02040503050406030204" pitchFamily="18" charset="0"/>
                  <a:ea typeface="나눔고딕"/>
                  <a:cs typeface="Times New Roman"/>
                </a:rPr>
                <a:t>Infra</a:t>
              </a:r>
            </a:p>
          </p:txBody>
        </p:sp>
        <p:sp>
          <p:nvSpPr>
            <p:cNvPr id="27" name="직사각형 30">
              <a:extLst>
                <a:ext uri="{FF2B5EF4-FFF2-40B4-BE49-F238E27FC236}">
                  <a16:creationId xmlns:a16="http://schemas.microsoft.com/office/drawing/2014/main" id="{ABF3D804-23C1-8F4D-B37C-A43E9EEA62FE}"/>
                </a:ext>
              </a:extLst>
            </p:cNvPr>
            <p:cNvSpPr/>
            <p:nvPr/>
          </p:nvSpPr>
          <p:spPr>
            <a:xfrm>
              <a:off x="3439906" y="4998315"/>
              <a:ext cx="6781899" cy="447002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lIns="27783" tIns="35284" rIns="27783" bIns="35284" anchor="t"/>
            <a:lstStyle/>
            <a:p>
              <a:pPr algn="ctr" defTabSz="705694" latinLnBrk="0">
                <a:defRPr/>
              </a:pPr>
              <a:r>
                <a:rPr lang="en-US" altLang="ko-KR" sz="813" kern="0">
                  <a:solidFill>
                    <a:prstClr val="black"/>
                  </a:solidFill>
                  <a:latin typeface="Cambria" panose="02040503050406030204" pitchFamily="18" charset="0"/>
                  <a:ea typeface="나눔고딕"/>
                  <a:cs typeface="Times New Roman"/>
                </a:rPr>
                <a:t>Infrastructure</a:t>
              </a:r>
            </a:p>
          </p:txBody>
        </p:sp>
        <p:sp>
          <p:nvSpPr>
            <p:cNvPr id="28" name="직사각형 31">
              <a:extLst>
                <a:ext uri="{FF2B5EF4-FFF2-40B4-BE49-F238E27FC236}">
                  <a16:creationId xmlns:a16="http://schemas.microsoft.com/office/drawing/2014/main" id="{14D22B8F-9212-E34F-ABB6-5E1D689BBA9C}"/>
                </a:ext>
              </a:extLst>
            </p:cNvPr>
            <p:cNvSpPr/>
            <p:nvPr/>
          </p:nvSpPr>
          <p:spPr>
            <a:xfrm>
              <a:off x="6563074" y="3371362"/>
              <a:ext cx="1535329" cy="17272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27783" tIns="27783" rIns="27783" bIns="27783" anchor="ctr" anchorCtr="0">
              <a:prstTxWarp prst="textNoShape">
                <a:avLst/>
              </a:prstTxWarp>
              <a:noAutofit/>
            </a:bodyPr>
            <a:lstStyle/>
            <a:p>
              <a:pPr algn="ctr" defTabSz="742779">
                <a:defRPr/>
              </a:pPr>
              <a:r>
                <a:rPr lang="en-US" altLang="ko-KR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" panose="02040503050406030204" pitchFamily="18" charset="0"/>
                  <a:ea typeface="나눔고딕"/>
                  <a:cs typeface="Times New Roman"/>
                </a:rPr>
                <a:t>…</a:t>
              </a:r>
            </a:p>
          </p:txBody>
        </p:sp>
        <p:sp>
          <p:nvSpPr>
            <p:cNvPr id="29" name="직사각형 32">
              <a:extLst>
                <a:ext uri="{FF2B5EF4-FFF2-40B4-BE49-F238E27FC236}">
                  <a16:creationId xmlns:a16="http://schemas.microsoft.com/office/drawing/2014/main" id="{196E12A3-EC34-404F-8E35-3E96216AC817}"/>
                </a:ext>
              </a:extLst>
            </p:cNvPr>
            <p:cNvSpPr/>
            <p:nvPr/>
          </p:nvSpPr>
          <p:spPr>
            <a:xfrm>
              <a:off x="3433302" y="3997250"/>
              <a:ext cx="1070702" cy="818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lIns="27783" tIns="35284" rIns="27783" bIns="35284" anchor="t" anchorCtr="0"/>
            <a:lstStyle/>
            <a:p>
              <a:pPr algn="ctr" defTabSz="705694" latinLnBrk="0">
                <a:defRPr/>
              </a:pPr>
              <a:r>
                <a:rPr lang="en-US" altLang="ko-KR" sz="650" kern="0">
                  <a:solidFill>
                    <a:prstClr val="black"/>
                  </a:solidFill>
                  <a:latin typeface="Cambria" panose="02040503050406030204" pitchFamily="18" charset="0"/>
                  <a:ea typeface="나눔고딕"/>
                  <a:cs typeface="Times New Roman"/>
                </a:rPr>
                <a:t>DevOps-</a:t>
              </a:r>
              <a:r>
                <a:rPr lang="en-US" altLang="ko-KR" sz="650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" panose="02040503050406030204" pitchFamily="18" charset="0"/>
                  <a:ea typeface="나눔고딕"/>
                  <a:cs typeface="Times New Roman"/>
                </a:rPr>
                <a:t>Pipeline</a:t>
              </a:r>
              <a:r>
                <a:rPr lang="en-US" altLang="ko-KR" sz="650" kern="0">
                  <a:solidFill>
                    <a:prstClr val="black"/>
                  </a:solidFill>
                  <a:latin typeface="Cambria" panose="02040503050406030204" pitchFamily="18" charset="0"/>
                  <a:ea typeface="나눔고딕"/>
                  <a:cs typeface="Times New Roman"/>
                </a:rPr>
                <a:t> </a:t>
              </a:r>
            </a:p>
          </p:txBody>
        </p:sp>
        <p:sp>
          <p:nvSpPr>
            <p:cNvPr id="30" name="직사각형 33">
              <a:extLst>
                <a:ext uri="{FF2B5EF4-FFF2-40B4-BE49-F238E27FC236}">
                  <a16:creationId xmlns:a16="http://schemas.microsoft.com/office/drawing/2014/main" id="{1FAE9393-6019-434B-9ED0-E38861381C3F}"/>
                </a:ext>
              </a:extLst>
            </p:cNvPr>
            <p:cNvSpPr/>
            <p:nvPr/>
          </p:nvSpPr>
          <p:spPr>
            <a:xfrm>
              <a:off x="3495977" y="4174546"/>
              <a:ext cx="462099" cy="153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27783" tIns="27783" rIns="27783" bIns="27783" anchor="ctr" anchorCtr="0">
              <a:prstTxWarp prst="textNoShape">
                <a:avLst/>
              </a:prstTxWarp>
              <a:noAutofit/>
            </a:bodyPr>
            <a:lstStyle/>
            <a:p>
              <a:pPr algn="ctr" defTabSz="742779">
                <a:defRPr/>
              </a:pPr>
              <a:r>
                <a:rPr lang="en-US" altLang="ko-KR" sz="650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" panose="02040503050406030204" pitchFamily="18" charset="0"/>
                  <a:ea typeface="나눔고딕"/>
                  <a:cs typeface="Times New Roman"/>
                </a:rPr>
                <a:t>Svn</a:t>
              </a:r>
            </a:p>
          </p:txBody>
        </p:sp>
        <p:sp>
          <p:nvSpPr>
            <p:cNvPr id="31" name="직사각형 34">
              <a:extLst>
                <a:ext uri="{FF2B5EF4-FFF2-40B4-BE49-F238E27FC236}">
                  <a16:creationId xmlns:a16="http://schemas.microsoft.com/office/drawing/2014/main" id="{AAE3C3EE-9A0D-884E-9D92-01E426E303AA}"/>
                </a:ext>
              </a:extLst>
            </p:cNvPr>
            <p:cNvSpPr/>
            <p:nvPr/>
          </p:nvSpPr>
          <p:spPr>
            <a:xfrm>
              <a:off x="3503254" y="4369553"/>
              <a:ext cx="454822" cy="153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27783" tIns="27783" rIns="27783" bIns="27783" anchor="ctr" anchorCtr="0">
              <a:prstTxWarp prst="textNoShape">
                <a:avLst/>
              </a:prstTxWarp>
              <a:noAutofit/>
            </a:bodyPr>
            <a:lstStyle/>
            <a:p>
              <a:pPr algn="ctr" defTabSz="742779">
                <a:defRPr/>
              </a:pPr>
              <a:r>
                <a:rPr lang="en-US" altLang="ko-KR" sz="650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" panose="02040503050406030204" pitchFamily="18" charset="0"/>
                  <a:ea typeface="나눔고딕"/>
                  <a:cs typeface="Times New Roman"/>
                </a:rPr>
                <a:t>Zenkins</a:t>
              </a:r>
            </a:p>
          </p:txBody>
        </p:sp>
        <p:sp>
          <p:nvSpPr>
            <p:cNvPr id="32" name="직사각형 35">
              <a:extLst>
                <a:ext uri="{FF2B5EF4-FFF2-40B4-BE49-F238E27FC236}">
                  <a16:creationId xmlns:a16="http://schemas.microsoft.com/office/drawing/2014/main" id="{12356E9C-75ED-3645-8194-4A6A1FD70B8D}"/>
                </a:ext>
              </a:extLst>
            </p:cNvPr>
            <p:cNvSpPr/>
            <p:nvPr/>
          </p:nvSpPr>
          <p:spPr>
            <a:xfrm>
              <a:off x="3439908" y="3754658"/>
              <a:ext cx="4049745" cy="1897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29239" tIns="29239" rIns="29239" bIns="29239" anchor="ctr" anchorCtr="0">
              <a:prstTxWarp prst="textNoShape">
                <a:avLst/>
              </a:prstTxWarp>
              <a:noAutofit/>
            </a:bodyPr>
            <a:lstStyle/>
            <a:p>
              <a:pPr algn="ctr" defTabSz="742779">
                <a:defRPr/>
              </a:pPr>
              <a:r>
                <a:rPr lang="en-US" altLang="ko-KR" sz="813" b="1">
                  <a:solidFill>
                    <a:prstClr val="black"/>
                  </a:solidFill>
                  <a:latin typeface="Cambria" panose="02040503050406030204" pitchFamily="18" charset="0"/>
                  <a:ea typeface="나눔고딕"/>
                  <a:cs typeface="Times New Roman"/>
                </a:rPr>
                <a:t>Platform Services</a:t>
              </a:r>
              <a:endParaRPr lang="ko-KR" altLang="en-US" sz="813" b="1">
                <a:solidFill>
                  <a:prstClr val="black"/>
                </a:solidFill>
                <a:latin typeface="Cambria" panose="02040503050406030204" pitchFamily="18" charset="0"/>
                <a:ea typeface="나눔고딕"/>
                <a:cs typeface="Times New Roman"/>
              </a:endParaRPr>
            </a:p>
          </p:txBody>
        </p:sp>
        <p:sp>
          <p:nvSpPr>
            <p:cNvPr id="33" name="직사각형 36">
              <a:extLst>
                <a:ext uri="{FF2B5EF4-FFF2-40B4-BE49-F238E27FC236}">
                  <a16:creationId xmlns:a16="http://schemas.microsoft.com/office/drawing/2014/main" id="{7A33D161-E93C-EB42-8BB4-F1AEB98626C4}"/>
                </a:ext>
              </a:extLst>
            </p:cNvPr>
            <p:cNvSpPr/>
            <p:nvPr/>
          </p:nvSpPr>
          <p:spPr>
            <a:xfrm>
              <a:off x="4557523" y="4002878"/>
              <a:ext cx="752081" cy="81050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lIns="27783" tIns="35284" rIns="27783" bIns="35284" anchor="t"/>
            <a:lstStyle/>
            <a:p>
              <a:pPr algn="ctr" defTabSz="705694" latinLnBrk="0">
                <a:defRPr/>
              </a:pPr>
              <a:r>
                <a:rPr lang="ko-KR" altLang="en-US" sz="650" kern="0">
                  <a:solidFill>
                    <a:prstClr val="black"/>
                  </a:solidFill>
                  <a:latin typeface="Cambria" panose="02040503050406030204" pitchFamily="18" charset="0"/>
                  <a:ea typeface="나눔고딕"/>
                </a:rPr>
                <a:t>협업환경 </a:t>
              </a:r>
              <a:endParaRPr lang="en-US" altLang="ko-KR" sz="650" kern="0">
                <a:solidFill>
                  <a:prstClr val="black"/>
                </a:solidFill>
                <a:latin typeface="Cambria" panose="02040503050406030204" pitchFamily="18" charset="0"/>
                <a:ea typeface="나눔고딕"/>
              </a:endParaRPr>
            </a:p>
          </p:txBody>
        </p:sp>
        <p:sp>
          <p:nvSpPr>
            <p:cNvPr id="34" name="직사각형 37">
              <a:extLst>
                <a:ext uri="{FF2B5EF4-FFF2-40B4-BE49-F238E27FC236}">
                  <a16:creationId xmlns:a16="http://schemas.microsoft.com/office/drawing/2014/main" id="{3239B2D6-3917-7F44-B9F8-6B34ECF82B90}"/>
                </a:ext>
              </a:extLst>
            </p:cNvPr>
            <p:cNvSpPr/>
            <p:nvPr/>
          </p:nvSpPr>
          <p:spPr>
            <a:xfrm>
              <a:off x="5434952" y="4172253"/>
              <a:ext cx="572477" cy="14357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27783" tIns="27783" rIns="27783" bIns="27783" anchor="ctr" anchorCtr="0">
              <a:prstTxWarp prst="textNoShape">
                <a:avLst/>
              </a:prstTxWarp>
              <a:noAutofit/>
            </a:bodyPr>
            <a:lstStyle/>
            <a:p>
              <a:pPr algn="ctr" defTabSz="742779">
                <a:defRPr/>
              </a:pPr>
              <a:r>
                <a:rPr lang="en-US" altLang="ko-KR" sz="650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" panose="02040503050406030204" pitchFamily="18" charset="0"/>
                  <a:ea typeface="나눔고딕"/>
                  <a:cs typeface="Times New Roman"/>
                </a:rPr>
                <a:t>Rabbit MQ</a:t>
              </a:r>
            </a:p>
          </p:txBody>
        </p:sp>
        <p:sp>
          <p:nvSpPr>
            <p:cNvPr id="35" name="직사각형 38">
              <a:extLst>
                <a:ext uri="{FF2B5EF4-FFF2-40B4-BE49-F238E27FC236}">
                  <a16:creationId xmlns:a16="http://schemas.microsoft.com/office/drawing/2014/main" id="{8B46A262-87B5-BD4A-B18C-31349BC35B3D}"/>
                </a:ext>
              </a:extLst>
            </p:cNvPr>
            <p:cNvSpPr/>
            <p:nvPr/>
          </p:nvSpPr>
          <p:spPr>
            <a:xfrm>
              <a:off x="4645588" y="4380158"/>
              <a:ext cx="532555" cy="13742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27783" tIns="27783" rIns="27783" bIns="27783" anchor="ctr" anchorCtr="0">
              <a:prstTxWarp prst="textNoShape">
                <a:avLst/>
              </a:prstTxWarp>
              <a:noAutofit/>
            </a:bodyPr>
            <a:lstStyle/>
            <a:p>
              <a:pPr algn="ctr" defTabSz="742779">
                <a:defRPr/>
              </a:pPr>
              <a:r>
                <a:rPr lang="en-US" altLang="ko-KR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" panose="02040503050406030204" pitchFamily="18" charset="0"/>
                  <a:ea typeface="나눔고딕"/>
                  <a:cs typeface="Times New Roman"/>
                </a:rPr>
                <a:t>Jira</a:t>
              </a:r>
            </a:p>
          </p:txBody>
        </p:sp>
        <p:sp>
          <p:nvSpPr>
            <p:cNvPr id="36" name="직사각형 39">
              <a:extLst>
                <a:ext uri="{FF2B5EF4-FFF2-40B4-BE49-F238E27FC236}">
                  <a16:creationId xmlns:a16="http://schemas.microsoft.com/office/drawing/2014/main" id="{BE414775-FC07-1F42-B4F5-D59992E2EDF8}"/>
                </a:ext>
              </a:extLst>
            </p:cNvPr>
            <p:cNvSpPr/>
            <p:nvPr/>
          </p:nvSpPr>
          <p:spPr>
            <a:xfrm>
              <a:off x="4651703" y="4174042"/>
              <a:ext cx="532555" cy="1541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27783" tIns="27783" rIns="27783" bIns="27783" anchor="ctr" anchorCtr="0">
              <a:prstTxWarp prst="textNoShape">
                <a:avLst/>
              </a:prstTxWarp>
              <a:noAutofit/>
            </a:bodyPr>
            <a:lstStyle/>
            <a:p>
              <a:pPr algn="ctr" defTabSz="742779">
                <a:defRPr/>
              </a:pPr>
              <a:r>
                <a:rPr lang="en-US" altLang="ko-KR" sz="650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" panose="02040503050406030204" pitchFamily="18" charset="0"/>
                  <a:ea typeface="나눔고딕"/>
                  <a:cs typeface="Times New Roman"/>
                </a:rPr>
                <a:t>Confluence</a:t>
              </a:r>
            </a:p>
          </p:txBody>
        </p:sp>
        <p:sp>
          <p:nvSpPr>
            <p:cNvPr id="37" name="직사각형 40">
              <a:extLst>
                <a:ext uri="{FF2B5EF4-FFF2-40B4-BE49-F238E27FC236}">
                  <a16:creationId xmlns:a16="http://schemas.microsoft.com/office/drawing/2014/main" id="{23F23C74-DC1F-A340-B741-D9722D6291F9}"/>
                </a:ext>
              </a:extLst>
            </p:cNvPr>
            <p:cNvSpPr/>
            <p:nvPr/>
          </p:nvSpPr>
          <p:spPr>
            <a:xfrm>
              <a:off x="8577014" y="3186662"/>
              <a:ext cx="1637392" cy="41978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lIns="27783" tIns="35284" rIns="27783" bIns="35284" anchor="t"/>
            <a:lstStyle/>
            <a:p>
              <a:pPr algn="ctr" defTabSz="705694" latinLnBrk="0">
                <a:defRPr/>
              </a:pPr>
              <a:r>
                <a:rPr lang="en-US" altLang="ko-KR" sz="813" kern="0">
                  <a:solidFill>
                    <a:prstClr val="black"/>
                  </a:solidFill>
                  <a:latin typeface="Cambria" panose="02040503050406030204" pitchFamily="18" charset="0"/>
                  <a:ea typeface="나눔고딕"/>
                </a:rPr>
                <a:t>Legacy</a:t>
              </a:r>
            </a:p>
          </p:txBody>
        </p:sp>
        <p:sp>
          <p:nvSpPr>
            <p:cNvPr id="38" name="직사각형 41">
              <a:extLst>
                <a:ext uri="{FF2B5EF4-FFF2-40B4-BE49-F238E27FC236}">
                  <a16:creationId xmlns:a16="http://schemas.microsoft.com/office/drawing/2014/main" id="{33F8A0C2-A6FC-ED48-BCAC-111837ACCE5B}"/>
                </a:ext>
              </a:extLst>
            </p:cNvPr>
            <p:cNvSpPr/>
            <p:nvPr/>
          </p:nvSpPr>
          <p:spPr>
            <a:xfrm>
              <a:off x="8720152" y="3371362"/>
              <a:ext cx="775922" cy="17272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27783" tIns="27783" rIns="27783" bIns="27783" anchor="ctr" anchorCtr="0">
              <a:prstTxWarp prst="textNoShape">
                <a:avLst/>
              </a:prstTxWarp>
              <a:noAutofit/>
            </a:bodyPr>
            <a:lstStyle/>
            <a:p>
              <a:pPr algn="ctr" defTabSz="742779">
                <a:defRPr/>
              </a:pPr>
              <a:r>
                <a:rPr lang="en-US" altLang="ko-KR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" panose="02040503050406030204" pitchFamily="18" charset="0"/>
                  <a:ea typeface="나눔고딕"/>
                  <a:cs typeface="Times New Roman"/>
                </a:rPr>
                <a:t>Oracle</a:t>
              </a:r>
            </a:p>
          </p:txBody>
        </p:sp>
        <p:sp>
          <p:nvSpPr>
            <p:cNvPr id="39" name="직사각형 42">
              <a:extLst>
                <a:ext uri="{FF2B5EF4-FFF2-40B4-BE49-F238E27FC236}">
                  <a16:creationId xmlns:a16="http://schemas.microsoft.com/office/drawing/2014/main" id="{10CA6F0E-C417-0E40-A7C2-FD4C663EF3D1}"/>
                </a:ext>
              </a:extLst>
            </p:cNvPr>
            <p:cNvSpPr/>
            <p:nvPr/>
          </p:nvSpPr>
          <p:spPr>
            <a:xfrm>
              <a:off x="4009537" y="4174042"/>
              <a:ext cx="414112" cy="3435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27783" tIns="27783" rIns="27783" bIns="27783" anchor="ctr" anchorCtr="0">
              <a:prstTxWarp prst="textNoShape">
                <a:avLst/>
              </a:prstTxWarp>
              <a:noAutofit/>
            </a:bodyPr>
            <a:lstStyle/>
            <a:p>
              <a:pPr algn="ctr" defTabSz="742779">
                <a:defRPr/>
              </a:pPr>
              <a:r>
                <a:rPr lang="en-US" altLang="ko-KR" sz="650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" panose="02040503050406030204" pitchFamily="18" charset="0"/>
                  <a:ea typeface="나눔고딕"/>
                  <a:cs typeface="Times New Roman"/>
                </a:rPr>
                <a:t>Sonar</a:t>
              </a:r>
              <a:br>
                <a:rPr lang="en-US" altLang="ko-KR" sz="650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" panose="02040503050406030204" pitchFamily="18" charset="0"/>
                  <a:ea typeface="나눔고딕"/>
                  <a:cs typeface="Times New Roman"/>
                </a:rPr>
              </a:br>
              <a:r>
                <a:rPr lang="en-US" altLang="ko-KR" sz="650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" panose="02040503050406030204" pitchFamily="18" charset="0"/>
                  <a:ea typeface="나눔고딕"/>
                  <a:cs typeface="Times New Roman"/>
                </a:rPr>
                <a:t>qube</a:t>
              </a:r>
            </a:p>
          </p:txBody>
        </p:sp>
        <p:sp>
          <p:nvSpPr>
            <p:cNvPr id="40" name="직사각형 43">
              <a:extLst>
                <a:ext uri="{FF2B5EF4-FFF2-40B4-BE49-F238E27FC236}">
                  <a16:creationId xmlns:a16="http://schemas.microsoft.com/office/drawing/2014/main" id="{F7C1F7C8-AF68-B648-B507-801C18932002}"/>
                </a:ext>
              </a:extLst>
            </p:cNvPr>
            <p:cNvSpPr/>
            <p:nvPr/>
          </p:nvSpPr>
          <p:spPr>
            <a:xfrm>
              <a:off x="5025985" y="2631023"/>
              <a:ext cx="1223721" cy="17272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lIns="27783" tIns="35284" rIns="27783" bIns="35284" anchor="ctr"/>
            <a:lstStyle/>
            <a:p>
              <a:pPr algn="ctr" defTabSz="705694" latinLnBrk="0">
                <a:defRPr/>
              </a:pPr>
              <a:r>
                <a:rPr lang="en-US" altLang="ko-KR" sz="813" kern="0">
                  <a:solidFill>
                    <a:prstClr val="black"/>
                  </a:solidFill>
                  <a:latin typeface="Cambria" panose="02040503050406030204" pitchFamily="18" charset="0"/>
                  <a:ea typeface="나눔고딕"/>
                </a:rPr>
                <a:t>Mobile BFF</a:t>
              </a:r>
            </a:p>
          </p:txBody>
        </p:sp>
        <p:sp>
          <p:nvSpPr>
            <p:cNvPr id="41" name="직사각형 44">
              <a:extLst>
                <a:ext uri="{FF2B5EF4-FFF2-40B4-BE49-F238E27FC236}">
                  <a16:creationId xmlns:a16="http://schemas.microsoft.com/office/drawing/2014/main" id="{D4CBDAF3-8E47-6C48-88B5-D99B80D4C10E}"/>
                </a:ext>
              </a:extLst>
            </p:cNvPr>
            <p:cNvSpPr/>
            <p:nvPr/>
          </p:nvSpPr>
          <p:spPr>
            <a:xfrm>
              <a:off x="6813768" y="4002878"/>
              <a:ext cx="675884" cy="810507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lIns="27783" tIns="35284" rIns="27783" bIns="35284" anchor="t"/>
            <a:lstStyle/>
            <a:p>
              <a:pPr algn="ctr" defTabSz="705694" latinLnBrk="0">
                <a:defRPr/>
              </a:pPr>
              <a:r>
                <a:rPr lang="ko-KR" altLang="en-US" sz="650" kern="0">
                  <a:solidFill>
                    <a:prstClr val="black"/>
                  </a:solidFill>
                  <a:latin typeface="Cambria" panose="02040503050406030204" pitchFamily="18" charset="0"/>
                  <a:ea typeface="나눔고딕"/>
                </a:rPr>
                <a:t>라이브러리</a:t>
              </a:r>
              <a:endParaRPr lang="en-US" altLang="ko-KR" sz="650" kern="0">
                <a:solidFill>
                  <a:prstClr val="black"/>
                </a:solidFill>
                <a:latin typeface="Cambria" panose="02040503050406030204" pitchFamily="18" charset="0"/>
                <a:ea typeface="나눔고딕"/>
              </a:endParaRPr>
            </a:p>
          </p:txBody>
        </p:sp>
        <p:sp>
          <p:nvSpPr>
            <p:cNvPr id="42" name="직사각형 45">
              <a:extLst>
                <a:ext uri="{FF2B5EF4-FFF2-40B4-BE49-F238E27FC236}">
                  <a16:creationId xmlns:a16="http://schemas.microsoft.com/office/drawing/2014/main" id="{77DD6F46-0842-9B45-8650-A15C3179E811}"/>
                </a:ext>
              </a:extLst>
            </p:cNvPr>
            <p:cNvSpPr/>
            <p:nvPr/>
          </p:nvSpPr>
          <p:spPr>
            <a:xfrm>
              <a:off x="6854546" y="4309125"/>
              <a:ext cx="564061" cy="130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27783" tIns="27783" rIns="27783" bIns="27783" anchor="ctr" anchorCtr="0">
              <a:prstTxWarp prst="textNoShape">
                <a:avLst/>
              </a:prstTxWarp>
              <a:noAutofit/>
            </a:bodyPr>
            <a:lstStyle/>
            <a:p>
              <a:pPr algn="ctr" defTabSz="742779">
                <a:defRPr/>
              </a:pPr>
              <a:r>
                <a:rPr lang="en-US" altLang="ko-KR" sz="650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" panose="02040503050406030204" pitchFamily="18" charset="0"/>
                  <a:ea typeface="나눔고딕"/>
                  <a:cs typeface="Times New Roman"/>
                </a:rPr>
                <a:t>Nexus</a:t>
              </a:r>
            </a:p>
          </p:txBody>
        </p:sp>
        <p:sp>
          <p:nvSpPr>
            <p:cNvPr id="43" name="직사각형 46">
              <a:extLst>
                <a:ext uri="{FF2B5EF4-FFF2-40B4-BE49-F238E27FC236}">
                  <a16:creationId xmlns:a16="http://schemas.microsoft.com/office/drawing/2014/main" id="{41AD5359-80DD-9349-9D7E-5A13765A8E7C}"/>
                </a:ext>
              </a:extLst>
            </p:cNvPr>
            <p:cNvSpPr/>
            <p:nvPr/>
          </p:nvSpPr>
          <p:spPr>
            <a:xfrm>
              <a:off x="5434952" y="4381676"/>
              <a:ext cx="572477" cy="14357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lIns="27783" tIns="35284" rIns="27783" bIns="35284" anchor="ctr"/>
            <a:lstStyle/>
            <a:p>
              <a:pPr algn="ctr" defTabSz="705694" latinLnBrk="0">
                <a:defRPr/>
              </a:pPr>
              <a:r>
                <a:rPr lang="en-US" altLang="ko-KR" sz="650" kern="0">
                  <a:solidFill>
                    <a:prstClr val="black"/>
                  </a:solidFill>
                  <a:latin typeface="Cambria" panose="02040503050406030204" pitchFamily="18" charset="0"/>
                  <a:ea typeface="나눔고딕"/>
                </a:rPr>
                <a:t>Kafka</a:t>
              </a:r>
            </a:p>
          </p:txBody>
        </p:sp>
        <p:sp>
          <p:nvSpPr>
            <p:cNvPr id="44" name="직사각형 47">
              <a:extLst>
                <a:ext uri="{FF2B5EF4-FFF2-40B4-BE49-F238E27FC236}">
                  <a16:creationId xmlns:a16="http://schemas.microsoft.com/office/drawing/2014/main" id="{121A95FA-11AD-7F46-9803-4798CBC6090F}"/>
                </a:ext>
              </a:extLst>
            </p:cNvPr>
            <p:cNvSpPr/>
            <p:nvPr/>
          </p:nvSpPr>
          <p:spPr>
            <a:xfrm>
              <a:off x="4306830" y="5212674"/>
              <a:ext cx="730280" cy="17272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27783" tIns="27783" rIns="27783" bIns="27783" anchor="ctr" anchorCtr="0">
              <a:prstTxWarp prst="textNoShape">
                <a:avLst/>
              </a:prstTxWarp>
              <a:noAutofit/>
            </a:bodyPr>
            <a:lstStyle/>
            <a:p>
              <a:pPr algn="ctr" defTabSz="742779">
                <a:defRPr/>
              </a:pPr>
              <a:r>
                <a:rPr lang="en-US" altLang="ko-KR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" panose="02040503050406030204" pitchFamily="18" charset="0"/>
                  <a:ea typeface="나눔고딕"/>
                  <a:cs typeface="Times New Roman"/>
                </a:rPr>
                <a:t>VM</a:t>
              </a:r>
            </a:p>
          </p:txBody>
        </p:sp>
        <p:sp>
          <p:nvSpPr>
            <p:cNvPr id="45" name="직사각형 48">
              <a:extLst>
                <a:ext uri="{FF2B5EF4-FFF2-40B4-BE49-F238E27FC236}">
                  <a16:creationId xmlns:a16="http://schemas.microsoft.com/office/drawing/2014/main" id="{E93F72D2-6124-9C48-8C58-DDE1F8671ECC}"/>
                </a:ext>
              </a:extLst>
            </p:cNvPr>
            <p:cNvSpPr/>
            <p:nvPr/>
          </p:nvSpPr>
          <p:spPr>
            <a:xfrm>
              <a:off x="5106199" y="5212674"/>
              <a:ext cx="730280" cy="17272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27783" tIns="27783" rIns="27783" bIns="27783" anchor="ctr" anchorCtr="0">
              <a:prstTxWarp prst="textNoShape">
                <a:avLst/>
              </a:prstTxWarp>
              <a:noAutofit/>
            </a:bodyPr>
            <a:lstStyle/>
            <a:p>
              <a:pPr algn="ctr" defTabSz="742779">
                <a:defRPr/>
              </a:pPr>
              <a:r>
                <a:rPr lang="en-US" altLang="ko-KR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" panose="02040503050406030204" pitchFamily="18" charset="0"/>
                  <a:ea typeface="나눔고딕"/>
                  <a:cs typeface="Times New Roman"/>
                </a:rPr>
                <a:t>Bare Metal</a:t>
              </a:r>
            </a:p>
          </p:txBody>
        </p:sp>
        <p:sp>
          <p:nvSpPr>
            <p:cNvPr id="46" name="직사각형 49">
              <a:extLst>
                <a:ext uri="{FF2B5EF4-FFF2-40B4-BE49-F238E27FC236}">
                  <a16:creationId xmlns:a16="http://schemas.microsoft.com/office/drawing/2014/main" id="{80527D3A-FBCB-3441-95A6-5A927281D714}"/>
                </a:ext>
              </a:extLst>
            </p:cNvPr>
            <p:cNvSpPr/>
            <p:nvPr/>
          </p:nvSpPr>
          <p:spPr>
            <a:xfrm>
              <a:off x="7574614" y="3997738"/>
              <a:ext cx="657169" cy="8175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lIns="27783" tIns="35284" rIns="27783" bIns="35284" anchor="t"/>
            <a:lstStyle/>
            <a:p>
              <a:pPr algn="ctr" defTabSz="705694" latinLnBrk="0">
                <a:defRPr/>
              </a:pPr>
              <a:r>
                <a:rPr lang="en-US" altLang="ko-KR" sz="650" kern="0">
                  <a:solidFill>
                    <a:prstClr val="black"/>
                  </a:solidFill>
                  <a:latin typeface="Cambria" panose="02040503050406030204" pitchFamily="18" charset="0"/>
                  <a:ea typeface="나눔고딕"/>
                </a:rPr>
                <a:t>API G/W</a:t>
              </a:r>
            </a:p>
          </p:txBody>
        </p:sp>
        <p:sp>
          <p:nvSpPr>
            <p:cNvPr id="47" name="직사각형 50">
              <a:extLst>
                <a:ext uri="{FF2B5EF4-FFF2-40B4-BE49-F238E27FC236}">
                  <a16:creationId xmlns:a16="http://schemas.microsoft.com/office/drawing/2014/main" id="{2783880E-1357-ED44-B4FE-180E34178301}"/>
                </a:ext>
              </a:extLst>
            </p:cNvPr>
            <p:cNvSpPr/>
            <p:nvPr/>
          </p:nvSpPr>
          <p:spPr>
            <a:xfrm>
              <a:off x="9007338" y="4004000"/>
              <a:ext cx="549539" cy="8089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lIns="27783" tIns="35284" rIns="27783" bIns="35284" anchor="t"/>
            <a:lstStyle/>
            <a:p>
              <a:pPr algn="ctr" defTabSz="705694" latinLnBrk="0">
                <a:defRPr/>
              </a:pPr>
              <a:r>
                <a:rPr lang="en-ZA" altLang="ko-KR" sz="650" kern="0">
                  <a:solidFill>
                    <a:prstClr val="black"/>
                  </a:solidFill>
                  <a:latin typeface="Cambria" panose="02040503050406030204" pitchFamily="18" charset="0"/>
                  <a:ea typeface="나눔고딕"/>
                </a:rPr>
                <a:t>Config.</a:t>
              </a:r>
              <a:endParaRPr lang="en-US" altLang="ko-KR" sz="650" kern="0">
                <a:solidFill>
                  <a:prstClr val="black"/>
                </a:solidFill>
                <a:latin typeface="Cambria" panose="02040503050406030204" pitchFamily="18" charset="0"/>
                <a:ea typeface="나눔고딕"/>
              </a:endParaRPr>
            </a:p>
          </p:txBody>
        </p:sp>
        <p:sp>
          <p:nvSpPr>
            <p:cNvPr id="48" name="직사각형 51">
              <a:extLst>
                <a:ext uri="{FF2B5EF4-FFF2-40B4-BE49-F238E27FC236}">
                  <a16:creationId xmlns:a16="http://schemas.microsoft.com/office/drawing/2014/main" id="{56FB05B7-2C09-B644-870A-D3D373977E9C}"/>
                </a:ext>
              </a:extLst>
            </p:cNvPr>
            <p:cNvSpPr/>
            <p:nvPr/>
          </p:nvSpPr>
          <p:spPr>
            <a:xfrm>
              <a:off x="7592368" y="4309125"/>
              <a:ext cx="600215" cy="2190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27783" tIns="27783" rIns="27783" bIns="27783" anchor="ctr" anchorCtr="0">
              <a:prstTxWarp prst="textNoShape">
                <a:avLst/>
              </a:prstTxWarp>
              <a:noAutofit/>
            </a:bodyPr>
            <a:lstStyle/>
            <a:p>
              <a:pPr algn="ctr" defTabSz="742779">
                <a:defRPr/>
              </a:pPr>
              <a:r>
                <a:rPr lang="en-US" altLang="ko-KR" sz="650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" panose="02040503050406030204" pitchFamily="18" charset="0"/>
                  <a:ea typeface="나눔고딕"/>
                  <a:cs typeface="Times New Roman"/>
                </a:rPr>
                <a:t>Routing,L/B</a:t>
              </a:r>
            </a:p>
            <a:p>
              <a:pPr algn="ctr" defTabSz="742779">
                <a:defRPr/>
              </a:pPr>
              <a:r>
                <a:rPr lang="en-US" altLang="ko-KR" sz="650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" panose="02040503050406030204" pitchFamily="18" charset="0"/>
                  <a:ea typeface="나눔고딕"/>
                  <a:cs typeface="Times New Roman"/>
                </a:rPr>
                <a:t>(Zuul)</a:t>
              </a:r>
            </a:p>
          </p:txBody>
        </p:sp>
        <p:sp>
          <p:nvSpPr>
            <p:cNvPr id="49" name="직사각형 52">
              <a:extLst>
                <a:ext uri="{FF2B5EF4-FFF2-40B4-BE49-F238E27FC236}">
                  <a16:creationId xmlns:a16="http://schemas.microsoft.com/office/drawing/2014/main" id="{80F13A81-EB47-F842-A946-CF8ACA6B5D3D}"/>
                </a:ext>
              </a:extLst>
            </p:cNvPr>
            <p:cNvSpPr/>
            <p:nvPr/>
          </p:nvSpPr>
          <p:spPr>
            <a:xfrm>
              <a:off x="8294379" y="3997251"/>
              <a:ext cx="650286" cy="8182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lIns="27783" tIns="35284" rIns="27783" bIns="35284" anchor="t"/>
            <a:lstStyle/>
            <a:p>
              <a:pPr algn="ctr" defTabSz="705694" latinLnBrk="0">
                <a:defRPr/>
              </a:pPr>
              <a:r>
                <a:rPr lang="en-US" altLang="ko-KR" sz="650" kern="0">
                  <a:solidFill>
                    <a:prstClr val="black"/>
                  </a:solidFill>
                  <a:latin typeface="Cambria" panose="02040503050406030204" pitchFamily="18" charset="0"/>
                  <a:ea typeface="나눔고딕"/>
                </a:rPr>
                <a:t>Monitoring</a:t>
              </a:r>
            </a:p>
          </p:txBody>
        </p:sp>
        <p:sp>
          <p:nvSpPr>
            <p:cNvPr id="50" name="CustomShape 45">
              <a:extLst>
                <a:ext uri="{FF2B5EF4-FFF2-40B4-BE49-F238E27FC236}">
                  <a16:creationId xmlns:a16="http://schemas.microsoft.com/office/drawing/2014/main" id="{FA889F02-96B6-5641-AF70-7EF29C4993D4}"/>
                </a:ext>
              </a:extLst>
            </p:cNvPr>
            <p:cNvSpPr/>
            <p:nvPr/>
          </p:nvSpPr>
          <p:spPr>
            <a:xfrm>
              <a:off x="9070012" y="4309125"/>
              <a:ext cx="438714" cy="1580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27783" tIns="27783" rIns="27783" bIns="27783" anchor="ctr" anchorCtr="0">
              <a:prstTxWarp prst="textNoShape">
                <a:avLst/>
              </a:prstTxWarp>
              <a:noAutofit/>
            </a:bodyPr>
            <a:lstStyle/>
            <a:p>
              <a:pPr algn="ctr" defTabSz="742779">
                <a:defRPr/>
              </a:pPr>
              <a:r>
                <a:rPr lang="en-ZA" sz="650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" panose="02040503050406030204" pitchFamily="18" charset="0"/>
                  <a:ea typeface="나눔고딕"/>
                  <a:cs typeface="Times New Roman"/>
                </a:rPr>
                <a:t>Config </a:t>
              </a:r>
              <a:br>
                <a:rPr lang="en-ZA" sz="650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" panose="02040503050406030204" pitchFamily="18" charset="0"/>
                  <a:ea typeface="나눔고딕"/>
                  <a:cs typeface="Times New Roman"/>
                </a:rPr>
              </a:br>
              <a:r>
                <a:rPr lang="en-ZA" sz="650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" panose="02040503050406030204" pitchFamily="18" charset="0"/>
                  <a:ea typeface="나눔고딕"/>
                  <a:cs typeface="Times New Roman"/>
                </a:rPr>
                <a:t>server</a:t>
              </a:r>
            </a:p>
          </p:txBody>
        </p:sp>
        <p:sp>
          <p:nvSpPr>
            <p:cNvPr id="51" name="직사각형 54">
              <a:extLst>
                <a:ext uri="{FF2B5EF4-FFF2-40B4-BE49-F238E27FC236}">
                  <a16:creationId xmlns:a16="http://schemas.microsoft.com/office/drawing/2014/main" id="{05EFFDE5-6A10-3D4E-AA57-807FAE72873D}"/>
                </a:ext>
              </a:extLst>
            </p:cNvPr>
            <p:cNvSpPr/>
            <p:nvPr/>
          </p:nvSpPr>
          <p:spPr>
            <a:xfrm>
              <a:off x="9606228" y="4003999"/>
              <a:ext cx="611803" cy="8089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lIns="27783" tIns="35284" rIns="27783" bIns="35284" anchor="t"/>
            <a:lstStyle/>
            <a:p>
              <a:pPr algn="ctr" defTabSz="705694" latinLnBrk="0">
                <a:defRPr/>
              </a:pPr>
              <a:r>
                <a:rPr lang="en-US" altLang="ko-KR" sz="650" kern="0">
                  <a:solidFill>
                    <a:prstClr val="black"/>
                  </a:solidFill>
                  <a:latin typeface="Cambria" panose="02040503050406030204" pitchFamily="18" charset="0"/>
                  <a:ea typeface="나눔고딕"/>
                </a:rPr>
                <a:t>Service Discovery</a:t>
              </a:r>
            </a:p>
          </p:txBody>
        </p:sp>
        <p:sp>
          <p:nvSpPr>
            <p:cNvPr id="52" name="직사각형 55">
              <a:extLst>
                <a:ext uri="{FF2B5EF4-FFF2-40B4-BE49-F238E27FC236}">
                  <a16:creationId xmlns:a16="http://schemas.microsoft.com/office/drawing/2014/main" id="{A56D2D24-3B9C-774A-94BF-31E3A0198098}"/>
                </a:ext>
              </a:extLst>
            </p:cNvPr>
            <p:cNvSpPr/>
            <p:nvPr/>
          </p:nvSpPr>
          <p:spPr>
            <a:xfrm>
              <a:off x="9667345" y="4309125"/>
              <a:ext cx="468115" cy="1318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27783" tIns="27783" rIns="27783" bIns="27783" anchor="ctr" anchorCtr="0">
              <a:prstTxWarp prst="textNoShape">
                <a:avLst/>
              </a:prstTxWarp>
              <a:noAutofit/>
            </a:bodyPr>
            <a:lstStyle/>
            <a:p>
              <a:pPr algn="ctr" defTabSz="742779">
                <a:defRPr/>
              </a:pPr>
              <a:r>
                <a:rPr lang="en-US" altLang="ko-KR" sz="650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" panose="02040503050406030204" pitchFamily="18" charset="0"/>
                  <a:ea typeface="나눔고딕"/>
                  <a:cs typeface="Times New Roman"/>
                </a:rPr>
                <a:t>Eureka</a:t>
              </a:r>
            </a:p>
          </p:txBody>
        </p:sp>
        <p:sp>
          <p:nvSpPr>
            <p:cNvPr id="53" name="직사각형 56">
              <a:extLst>
                <a:ext uri="{FF2B5EF4-FFF2-40B4-BE49-F238E27FC236}">
                  <a16:creationId xmlns:a16="http://schemas.microsoft.com/office/drawing/2014/main" id="{8E025B07-BAF2-6A48-986F-FD4BB454D5AA}"/>
                </a:ext>
              </a:extLst>
            </p:cNvPr>
            <p:cNvSpPr/>
            <p:nvPr/>
          </p:nvSpPr>
          <p:spPr>
            <a:xfrm>
              <a:off x="8362470" y="4309125"/>
              <a:ext cx="513397" cy="1318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27783" tIns="27783" rIns="27783" bIns="27783" anchor="ctr" anchorCtr="0">
              <a:prstTxWarp prst="textNoShape">
                <a:avLst/>
              </a:prstTxWarp>
              <a:noAutofit/>
            </a:bodyPr>
            <a:lstStyle/>
            <a:p>
              <a:pPr algn="ctr" defTabSz="742779">
                <a:defRPr/>
              </a:pPr>
              <a:r>
                <a:rPr lang="en-US" altLang="ko-KR" sz="650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" panose="02040503050406030204" pitchFamily="18" charset="0"/>
                  <a:ea typeface="나눔고딕"/>
                  <a:cs typeface="Times New Roman"/>
                </a:rPr>
                <a:t>Hystrix</a:t>
              </a:r>
            </a:p>
          </p:txBody>
        </p:sp>
        <p:sp>
          <p:nvSpPr>
            <p:cNvPr id="54" name="직사각형 57">
              <a:extLst>
                <a:ext uri="{FF2B5EF4-FFF2-40B4-BE49-F238E27FC236}">
                  <a16:creationId xmlns:a16="http://schemas.microsoft.com/office/drawing/2014/main" id="{10A3D545-B875-084C-AE1C-095400FE3531}"/>
                </a:ext>
              </a:extLst>
            </p:cNvPr>
            <p:cNvSpPr/>
            <p:nvPr/>
          </p:nvSpPr>
          <p:spPr>
            <a:xfrm>
              <a:off x="7574612" y="3760676"/>
              <a:ext cx="2631404" cy="1836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29239" tIns="29239" rIns="29239" bIns="29239" anchor="ctr" anchorCtr="0">
              <a:prstTxWarp prst="textNoShape">
                <a:avLst/>
              </a:prstTxWarp>
              <a:noAutofit/>
            </a:bodyPr>
            <a:lstStyle/>
            <a:p>
              <a:pPr algn="ctr" defTabSz="742779">
                <a:defRPr/>
              </a:pPr>
              <a:r>
                <a:rPr lang="en-US" altLang="ko-KR" sz="813" b="1">
                  <a:solidFill>
                    <a:prstClr val="black"/>
                  </a:solidFill>
                  <a:latin typeface="Cambria" panose="02040503050406030204" pitchFamily="18" charset="0"/>
                  <a:ea typeface="나눔고딕"/>
                  <a:cs typeface="Times New Roman"/>
                </a:rPr>
                <a:t>MSA Base </a:t>
              </a:r>
              <a:r>
                <a:rPr lang="en-US" altLang="ko-KR" sz="813" b="1">
                  <a:solidFill>
                    <a:schemeClr val="tx1"/>
                  </a:solidFill>
                  <a:latin typeface="Cambria" panose="02040503050406030204" pitchFamily="18" charset="0"/>
                  <a:ea typeface="나눔고딕"/>
                  <a:cs typeface="Times New Roman"/>
                </a:rPr>
                <a:t>Services</a:t>
              </a:r>
              <a:r>
                <a:rPr lang="ko-KR" altLang="en-US" sz="813" baseline="30000">
                  <a:solidFill>
                    <a:schemeClr val="tx1"/>
                  </a:solidFill>
                  <a:latin typeface="Cambria" panose="02040503050406030204" pitchFamily="18" charset="0"/>
                  <a:ea typeface="나눔고딕"/>
                </a:rPr>
                <a:t> 주</a:t>
              </a:r>
              <a:r>
                <a:rPr lang="en-US" altLang="ko-KR" sz="813" baseline="30000">
                  <a:solidFill>
                    <a:schemeClr val="tx1"/>
                  </a:solidFill>
                  <a:latin typeface="Cambria" panose="02040503050406030204" pitchFamily="18" charset="0"/>
                  <a:ea typeface="나눔고딕"/>
                </a:rPr>
                <a:t>3</a:t>
              </a:r>
              <a:endParaRPr lang="ko-KR" altLang="en-US" sz="813" b="1">
                <a:solidFill>
                  <a:schemeClr val="tx1"/>
                </a:solidFill>
                <a:latin typeface="Cambria" panose="02040503050406030204" pitchFamily="18" charset="0"/>
                <a:ea typeface="나눔고딕"/>
                <a:cs typeface="Times New Roman"/>
              </a:endParaRPr>
            </a:p>
          </p:txBody>
        </p:sp>
        <p:sp>
          <p:nvSpPr>
            <p:cNvPr id="55" name="직사각형 58">
              <a:extLst>
                <a:ext uri="{FF2B5EF4-FFF2-40B4-BE49-F238E27FC236}">
                  <a16:creationId xmlns:a16="http://schemas.microsoft.com/office/drawing/2014/main" id="{597BD87F-FAF7-4548-9560-17FEC34963DB}"/>
                </a:ext>
              </a:extLst>
            </p:cNvPr>
            <p:cNvSpPr/>
            <p:nvPr/>
          </p:nvSpPr>
          <p:spPr>
            <a:xfrm>
              <a:off x="3369272" y="3687978"/>
              <a:ext cx="6947612" cy="1199784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>
              <a:softEdge rad="0"/>
            </a:effectLst>
          </p:spPr>
          <p:txBody>
            <a:bodyPr wrap="square" lIns="0" tIns="0" rIns="0" bIns="0" anchor="ctr">
              <a:noAutofit/>
            </a:bodyPr>
            <a:lstStyle/>
            <a:p>
              <a:pPr algn="ctr" defTabSz="742779" latinLnBrk="0">
                <a:lnSpc>
                  <a:spcPct val="120000"/>
                </a:lnSpc>
                <a:defRPr/>
              </a:pPr>
              <a:endParaRPr lang="ko-KR" altLang="en-US" sz="813" b="1">
                <a:ln w="9525">
                  <a:solidFill>
                    <a:prstClr val="black"/>
                  </a:solidFill>
                  <a:prstDash val="sysDot"/>
                </a:ln>
                <a:solidFill>
                  <a:prstClr val="black"/>
                </a:solidFill>
                <a:latin typeface="Cambria" panose="02040503050406030204" pitchFamily="18" charset="0"/>
                <a:ea typeface="나눔고딕"/>
                <a:cs typeface="Times New Roman"/>
              </a:endParaRPr>
            </a:p>
          </p:txBody>
        </p:sp>
        <p:sp>
          <p:nvSpPr>
            <p:cNvPr id="56" name="직사각형 59">
              <a:extLst>
                <a:ext uri="{FF2B5EF4-FFF2-40B4-BE49-F238E27FC236}">
                  <a16:creationId xmlns:a16="http://schemas.microsoft.com/office/drawing/2014/main" id="{4E358A08-39DD-DD40-AA2A-B53AB20C6A94}"/>
                </a:ext>
              </a:extLst>
            </p:cNvPr>
            <p:cNvSpPr/>
            <p:nvPr/>
          </p:nvSpPr>
          <p:spPr>
            <a:xfrm>
              <a:off x="5025985" y="2937021"/>
              <a:ext cx="1223721" cy="17272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27783" tIns="27783" rIns="27783" bIns="27783" anchor="ctr" anchorCtr="0">
              <a:prstTxWarp prst="textNoShape">
                <a:avLst/>
              </a:prstTxWarp>
              <a:noAutofit/>
            </a:bodyPr>
            <a:lstStyle/>
            <a:p>
              <a:pPr algn="ctr" defTabSz="742779">
                <a:defRPr/>
              </a:pPr>
              <a:r>
                <a:rPr lang="en-US" altLang="ko-KR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" panose="02040503050406030204" pitchFamily="18" charset="0"/>
                  <a:ea typeface="나눔고딕"/>
                  <a:cs typeface="Times New Roman"/>
                </a:rPr>
                <a:t>Web BFF</a:t>
              </a:r>
            </a:p>
          </p:txBody>
        </p:sp>
        <p:sp>
          <p:nvSpPr>
            <p:cNvPr id="57" name="직사각형 60">
              <a:extLst>
                <a:ext uri="{FF2B5EF4-FFF2-40B4-BE49-F238E27FC236}">
                  <a16:creationId xmlns:a16="http://schemas.microsoft.com/office/drawing/2014/main" id="{21ED96CE-C833-6943-9EDE-A6C0ECFFD984}"/>
                </a:ext>
              </a:extLst>
            </p:cNvPr>
            <p:cNvSpPr/>
            <p:nvPr/>
          </p:nvSpPr>
          <p:spPr>
            <a:xfrm>
              <a:off x="3375869" y="1890684"/>
              <a:ext cx="6934424" cy="1765119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>
              <a:softEdge rad="0"/>
            </a:effectLst>
          </p:spPr>
          <p:txBody>
            <a:bodyPr wrap="square" lIns="0" tIns="0" rIns="0" bIns="0" anchor="ctr">
              <a:noAutofit/>
            </a:bodyPr>
            <a:lstStyle/>
            <a:p>
              <a:pPr algn="ctr" defTabSz="742779" latinLnBrk="0">
                <a:lnSpc>
                  <a:spcPct val="120000"/>
                </a:lnSpc>
                <a:defRPr/>
              </a:pPr>
              <a:endParaRPr lang="ko-KR" altLang="en-US" sz="813" b="1">
                <a:ln w="9525">
                  <a:solidFill>
                    <a:prstClr val="black"/>
                  </a:solidFill>
                  <a:prstDash val="sysDot"/>
                </a:ln>
                <a:solidFill>
                  <a:prstClr val="black"/>
                </a:solidFill>
                <a:latin typeface="Cambria" panose="02040503050406030204" pitchFamily="18" charset="0"/>
                <a:ea typeface="나눔고딕"/>
                <a:cs typeface="Times New Roman"/>
              </a:endParaRPr>
            </a:p>
          </p:txBody>
        </p:sp>
        <p:pic>
          <p:nvPicPr>
            <p:cNvPr id="58" name="pasted-image.png">
              <a:extLst>
                <a:ext uri="{FF2B5EF4-FFF2-40B4-BE49-F238E27FC236}">
                  <a16:creationId xmlns:a16="http://schemas.microsoft.com/office/drawing/2014/main" id="{3E9C4D40-4B91-2F48-9946-D10E344D42E9}"/>
                </a:ext>
              </a:extLst>
            </p:cNvPr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312209" y="4597881"/>
              <a:ext cx="604138" cy="1454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59" name="image17.png">
              <a:extLst>
                <a:ext uri="{FF2B5EF4-FFF2-40B4-BE49-F238E27FC236}">
                  <a16:creationId xmlns:a16="http://schemas.microsoft.com/office/drawing/2014/main" id="{80DAF18E-A6FA-5B4E-88AD-D7192CEAE18F}"/>
                </a:ext>
              </a:extLst>
            </p:cNvPr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061686" y="5234882"/>
              <a:ext cx="868891" cy="128311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60" name="pasted-image.png">
              <a:extLst>
                <a:ext uri="{FF2B5EF4-FFF2-40B4-BE49-F238E27FC236}">
                  <a16:creationId xmlns:a16="http://schemas.microsoft.com/office/drawing/2014/main" id="{B1270774-75AA-B940-8F15-364C98C79C9D}"/>
                </a:ext>
              </a:extLst>
            </p:cNvPr>
            <p:cNvPicPr/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249707" y="4670611"/>
              <a:ext cx="421226" cy="95123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61" name="pasted-image.png">
              <a:extLst>
                <a:ext uri="{FF2B5EF4-FFF2-40B4-BE49-F238E27FC236}">
                  <a16:creationId xmlns:a16="http://schemas.microsoft.com/office/drawing/2014/main" id="{02D50361-4BA7-1B44-BDC1-71FFE5025A34}"/>
                </a:ext>
              </a:extLst>
            </p:cNvPr>
            <p:cNvPicPr/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6163759" y="4495937"/>
              <a:ext cx="461988" cy="146859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62" name="pasted-image.tiff">
              <a:extLst>
                <a:ext uri="{FF2B5EF4-FFF2-40B4-BE49-F238E27FC236}">
                  <a16:creationId xmlns:a16="http://schemas.microsoft.com/office/drawing/2014/main" id="{A7E66001-8E59-E24A-B9F7-A0B8CBD7B2C1}"/>
                </a:ext>
              </a:extLst>
            </p:cNvPr>
            <p:cNvPicPr/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9624882" y="3383958"/>
              <a:ext cx="468115" cy="147535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36850405-56B5-314F-A82C-4BB16A6B29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/>
            <a:srcRect/>
            <a:stretch>
              <a:fillRect/>
            </a:stretch>
          </p:blipFill>
          <p:spPr>
            <a:xfrm>
              <a:off x="6881314" y="4564284"/>
              <a:ext cx="487684" cy="96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Picture 3">
              <a:extLst>
                <a:ext uri="{FF2B5EF4-FFF2-40B4-BE49-F238E27FC236}">
                  <a16:creationId xmlns:a16="http://schemas.microsoft.com/office/drawing/2014/main" id="{B10FE1DA-B587-2544-9ECB-6E92F2D62C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9680881" y="2320559"/>
              <a:ext cx="370906" cy="2522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Picture 4">
              <a:extLst>
                <a:ext uri="{FF2B5EF4-FFF2-40B4-BE49-F238E27FC236}">
                  <a16:creationId xmlns:a16="http://schemas.microsoft.com/office/drawing/2014/main" id="{1DF2D83C-ECE4-4A40-A5A0-B41FFBC839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/>
            <a:srcRect/>
            <a:stretch>
              <a:fillRect/>
            </a:stretch>
          </p:blipFill>
          <p:spPr>
            <a:xfrm>
              <a:off x="9095682" y="4553737"/>
              <a:ext cx="372849" cy="2119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Picture 5">
              <a:extLst>
                <a:ext uri="{FF2B5EF4-FFF2-40B4-BE49-F238E27FC236}">
                  <a16:creationId xmlns:a16="http://schemas.microsoft.com/office/drawing/2014/main" id="{A638E7FC-04E3-1C42-AC5B-8412EB2562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/>
            <a:srcRect/>
            <a:stretch>
              <a:fillRect/>
            </a:stretch>
          </p:blipFill>
          <p:spPr>
            <a:xfrm>
              <a:off x="9696746" y="4568986"/>
              <a:ext cx="471576" cy="189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Picture 6">
              <a:extLst>
                <a:ext uri="{FF2B5EF4-FFF2-40B4-BE49-F238E27FC236}">
                  <a16:creationId xmlns:a16="http://schemas.microsoft.com/office/drawing/2014/main" id="{8ACB8199-9A50-5747-82C4-A5F56EE5A3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/>
            <a:srcRect/>
            <a:stretch>
              <a:fillRect/>
            </a:stretch>
          </p:blipFill>
          <p:spPr>
            <a:xfrm>
              <a:off x="7670326" y="4570650"/>
              <a:ext cx="419341" cy="2080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Picture 7">
              <a:extLst>
                <a:ext uri="{FF2B5EF4-FFF2-40B4-BE49-F238E27FC236}">
                  <a16:creationId xmlns:a16="http://schemas.microsoft.com/office/drawing/2014/main" id="{74178AFE-60FA-3C4A-8326-ED1898ABD97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/>
            <a:srcRect/>
            <a:stretch>
              <a:fillRect/>
            </a:stretch>
          </p:blipFill>
          <p:spPr>
            <a:xfrm>
              <a:off x="4668417" y="4605261"/>
              <a:ext cx="554026" cy="1613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Picture 8">
              <a:extLst>
                <a:ext uri="{FF2B5EF4-FFF2-40B4-BE49-F238E27FC236}">
                  <a16:creationId xmlns:a16="http://schemas.microsoft.com/office/drawing/2014/main" id="{A098E582-0791-2A49-8596-418BF8B85F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/>
            <a:srcRect/>
            <a:stretch>
              <a:fillRect/>
            </a:stretch>
          </p:blipFill>
          <p:spPr>
            <a:xfrm>
              <a:off x="3868116" y="4678143"/>
              <a:ext cx="587901" cy="124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Picture 9">
              <a:extLst>
                <a:ext uri="{FF2B5EF4-FFF2-40B4-BE49-F238E27FC236}">
                  <a16:creationId xmlns:a16="http://schemas.microsoft.com/office/drawing/2014/main" id="{C8F50079-28F5-AB43-AD2E-58DDA4D36E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/>
            <a:srcRect/>
            <a:stretch>
              <a:fillRect/>
            </a:stretch>
          </p:blipFill>
          <p:spPr>
            <a:xfrm>
              <a:off x="3868116" y="4521171"/>
              <a:ext cx="190676" cy="1828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Picture 10">
              <a:extLst>
                <a:ext uri="{FF2B5EF4-FFF2-40B4-BE49-F238E27FC236}">
                  <a16:creationId xmlns:a16="http://schemas.microsoft.com/office/drawing/2014/main" id="{9C24365F-05D2-F448-9299-2D6A77F4F3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/>
            <a:srcRect/>
            <a:stretch>
              <a:fillRect/>
            </a:stretch>
          </p:blipFill>
          <p:spPr>
            <a:xfrm>
              <a:off x="3547333" y="4605261"/>
              <a:ext cx="258109" cy="170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Picture 11">
              <a:extLst>
                <a:ext uri="{FF2B5EF4-FFF2-40B4-BE49-F238E27FC236}">
                  <a16:creationId xmlns:a16="http://schemas.microsoft.com/office/drawing/2014/main" id="{49D1856C-4C32-4343-A715-8F58BFB10B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/>
            <a:srcRect/>
            <a:stretch>
              <a:fillRect/>
            </a:stretch>
          </p:blipFill>
          <p:spPr>
            <a:xfrm>
              <a:off x="9679391" y="2780761"/>
              <a:ext cx="323484" cy="2720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Picture 12">
              <a:extLst>
                <a:ext uri="{FF2B5EF4-FFF2-40B4-BE49-F238E27FC236}">
                  <a16:creationId xmlns:a16="http://schemas.microsoft.com/office/drawing/2014/main" id="{3785ACBD-AD30-134C-B723-1A8DAEFD8E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8"/>
            <a:srcRect/>
            <a:stretch>
              <a:fillRect/>
            </a:stretch>
          </p:blipFill>
          <p:spPr>
            <a:xfrm>
              <a:off x="5404112" y="4626823"/>
              <a:ext cx="638642" cy="1265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Picture 139" descr="\\10.250.177.62\###   개별 제안팀   ###\### Design Library ###\900. 개인폴더\916.박  성\익스플로러 10.png">
              <a:extLst>
                <a:ext uri="{FF2B5EF4-FFF2-40B4-BE49-F238E27FC236}">
                  <a16:creationId xmlns:a16="http://schemas.microsoft.com/office/drawing/2014/main" id="{AE5EE201-4487-474B-8726-3451EF72D1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>
            <a:xfrm>
              <a:off x="4263899" y="3063030"/>
              <a:ext cx="230951" cy="160265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pic>
          <p:nvPicPr>
            <p:cNvPr id="75" name="Picture 14">
              <a:extLst>
                <a:ext uri="{FF2B5EF4-FFF2-40B4-BE49-F238E27FC236}">
                  <a16:creationId xmlns:a16="http://schemas.microsoft.com/office/drawing/2014/main" id="{C6171C22-9068-7142-A6EC-29F08A69CE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/>
            <a:srcRect/>
            <a:stretch>
              <a:fillRect/>
            </a:stretch>
          </p:blipFill>
          <p:spPr>
            <a:xfrm>
              <a:off x="7475940" y="2186820"/>
              <a:ext cx="841990" cy="1456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FA99F46D-DD2F-E245-94C5-03BB5C26D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7386186" y="5056089"/>
              <a:ext cx="1629510" cy="331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940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아키텍처정의서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내부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5928E5-04DA-704F-BFE5-B3F71CA7E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Back End </a:t>
            </a:r>
            <a:endParaRPr kumimoji="1" lang="ko-Kore-KR" altLang="en-US" dirty="0"/>
          </a:p>
        </p:txBody>
      </p:sp>
      <p:sp>
        <p:nvSpPr>
          <p:cNvPr id="5" name="Freeform 221">
            <a:extLst>
              <a:ext uri="{FF2B5EF4-FFF2-40B4-BE49-F238E27FC236}">
                <a16:creationId xmlns:a16="http://schemas.microsoft.com/office/drawing/2014/main" id="{452623E1-875E-0141-8B3C-D7B6B63806D2}"/>
              </a:ext>
            </a:extLst>
          </p:cNvPr>
          <p:cNvSpPr>
            <a:spLocks/>
          </p:cNvSpPr>
          <p:nvPr/>
        </p:nvSpPr>
        <p:spPr bwMode="auto">
          <a:xfrm>
            <a:off x="5606984" y="5708207"/>
            <a:ext cx="794620" cy="407341"/>
          </a:xfrm>
          <a:custGeom>
            <a:avLst/>
            <a:gdLst>
              <a:gd name="T0" fmla="*/ 0 w 80"/>
              <a:gd name="T1" fmla="*/ 0 h 41"/>
              <a:gd name="T2" fmla="*/ 40 w 80"/>
              <a:gd name="T3" fmla="*/ 3 h 41"/>
              <a:gd name="T4" fmla="*/ 80 w 80"/>
              <a:gd name="T5" fmla="*/ 0 h 41"/>
              <a:gd name="T6" fmla="*/ 80 w 80"/>
              <a:gd name="T7" fmla="*/ 37 h 41"/>
              <a:gd name="T8" fmla="*/ 40 w 80"/>
              <a:gd name="T9" fmla="*/ 41 h 41"/>
              <a:gd name="T10" fmla="*/ 0 w 80"/>
              <a:gd name="T11" fmla="*/ 37 h 41"/>
              <a:gd name="T12" fmla="*/ 0 w 80"/>
              <a:gd name="T13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41">
                <a:moveTo>
                  <a:pt x="0" y="0"/>
                </a:moveTo>
                <a:cubicBezTo>
                  <a:pt x="0" y="1"/>
                  <a:pt x="18" y="3"/>
                  <a:pt x="40" y="3"/>
                </a:cubicBezTo>
                <a:cubicBezTo>
                  <a:pt x="62" y="3"/>
                  <a:pt x="80" y="1"/>
                  <a:pt x="80" y="0"/>
                </a:cubicBezTo>
                <a:cubicBezTo>
                  <a:pt x="80" y="37"/>
                  <a:pt x="80" y="37"/>
                  <a:pt x="80" y="37"/>
                </a:cubicBezTo>
                <a:cubicBezTo>
                  <a:pt x="80" y="39"/>
                  <a:pt x="62" y="41"/>
                  <a:pt x="40" y="41"/>
                </a:cubicBezTo>
                <a:cubicBezTo>
                  <a:pt x="18" y="41"/>
                  <a:pt x="0" y="39"/>
                  <a:pt x="0" y="3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000">
              <a:latin typeface="Cambria" panose="02040503050406030204" pitchFamily="18" charset="0"/>
            </a:endParaRPr>
          </a:p>
        </p:txBody>
      </p:sp>
      <p:sp>
        <p:nvSpPr>
          <p:cNvPr id="6" name="Oval 222">
            <a:extLst>
              <a:ext uri="{FF2B5EF4-FFF2-40B4-BE49-F238E27FC236}">
                <a16:creationId xmlns:a16="http://schemas.microsoft.com/office/drawing/2014/main" id="{1867C46C-51A7-3F4B-82A4-5CF01D3E4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6984" y="5666214"/>
            <a:ext cx="794620" cy="71390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000">
              <a:latin typeface="Cambria" panose="02040503050406030204" pitchFamily="18" charset="0"/>
            </a:endParaRPr>
          </a:p>
        </p:txBody>
      </p:sp>
      <p:sp>
        <p:nvSpPr>
          <p:cNvPr id="7" name="Freeform 224">
            <a:extLst>
              <a:ext uri="{FF2B5EF4-FFF2-40B4-BE49-F238E27FC236}">
                <a16:creationId xmlns:a16="http://schemas.microsoft.com/office/drawing/2014/main" id="{70E65F60-41D8-4046-9288-8DE093D6E908}"/>
              </a:ext>
            </a:extLst>
          </p:cNvPr>
          <p:cNvSpPr>
            <a:spLocks/>
          </p:cNvSpPr>
          <p:nvPr/>
        </p:nvSpPr>
        <p:spPr bwMode="auto">
          <a:xfrm>
            <a:off x="9227724" y="3590274"/>
            <a:ext cx="605424" cy="445135"/>
          </a:xfrm>
          <a:custGeom>
            <a:avLst/>
            <a:gdLst>
              <a:gd name="T0" fmla="*/ 0 w 61"/>
              <a:gd name="T1" fmla="*/ 45 h 45"/>
              <a:gd name="T2" fmla="*/ 5 w 61"/>
              <a:gd name="T3" fmla="*/ 23 h 45"/>
              <a:gd name="T4" fmla="*/ 0 w 61"/>
              <a:gd name="T5" fmla="*/ 0 h 45"/>
              <a:gd name="T6" fmla="*/ 56 w 61"/>
              <a:gd name="T7" fmla="*/ 0 h 45"/>
              <a:gd name="T8" fmla="*/ 61 w 61"/>
              <a:gd name="T9" fmla="*/ 23 h 45"/>
              <a:gd name="T10" fmla="*/ 56 w 61"/>
              <a:gd name="T11" fmla="*/ 45 h 45"/>
              <a:gd name="T12" fmla="*/ 0 w 61"/>
              <a:gd name="T1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" h="45">
                <a:moveTo>
                  <a:pt x="0" y="45"/>
                </a:moveTo>
                <a:cubicBezTo>
                  <a:pt x="3" y="45"/>
                  <a:pt x="5" y="35"/>
                  <a:pt x="5" y="23"/>
                </a:cubicBezTo>
                <a:cubicBezTo>
                  <a:pt x="5" y="10"/>
                  <a:pt x="3" y="0"/>
                  <a:pt x="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59" y="0"/>
                  <a:pt x="61" y="10"/>
                  <a:pt x="61" y="23"/>
                </a:cubicBezTo>
                <a:cubicBezTo>
                  <a:pt x="61" y="35"/>
                  <a:pt x="59" y="45"/>
                  <a:pt x="56" y="45"/>
                </a:cubicBezTo>
                <a:lnTo>
                  <a:pt x="0" y="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000">
              <a:latin typeface="Cambria" panose="02040503050406030204" pitchFamily="18" charset="0"/>
            </a:endParaRPr>
          </a:p>
        </p:txBody>
      </p:sp>
      <p:sp>
        <p:nvSpPr>
          <p:cNvPr id="8" name="Oval 225">
            <a:extLst>
              <a:ext uri="{FF2B5EF4-FFF2-40B4-BE49-F238E27FC236}">
                <a16:creationId xmlns:a16="http://schemas.microsoft.com/office/drawing/2014/main" id="{73A9D826-166D-754D-A108-CBB6B2573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8861" y="3590274"/>
            <a:ext cx="109313" cy="445135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000">
              <a:latin typeface="Cambria" panose="02040503050406030204" pitchFamily="18" charset="0"/>
            </a:endParaRPr>
          </a:p>
        </p:txBody>
      </p:sp>
      <p:sp>
        <p:nvSpPr>
          <p:cNvPr id="9" name="Freeform 227">
            <a:extLst>
              <a:ext uri="{FF2B5EF4-FFF2-40B4-BE49-F238E27FC236}">
                <a16:creationId xmlns:a16="http://schemas.microsoft.com/office/drawing/2014/main" id="{D710EB34-A94A-6540-B858-AD38A20A92DB}"/>
              </a:ext>
            </a:extLst>
          </p:cNvPr>
          <p:cNvSpPr>
            <a:spLocks/>
          </p:cNvSpPr>
          <p:nvPr/>
        </p:nvSpPr>
        <p:spPr bwMode="auto">
          <a:xfrm rot="5400000">
            <a:off x="4152299" y="1158499"/>
            <a:ext cx="3615729" cy="4165797"/>
          </a:xfrm>
          <a:custGeom>
            <a:avLst/>
            <a:gdLst>
              <a:gd name="T0" fmla="*/ 0 w 860"/>
              <a:gd name="T1" fmla="*/ 248 h 992"/>
              <a:gd name="T2" fmla="*/ 430 w 860"/>
              <a:gd name="T3" fmla="*/ 0 h 992"/>
              <a:gd name="T4" fmla="*/ 860 w 860"/>
              <a:gd name="T5" fmla="*/ 248 h 992"/>
              <a:gd name="T6" fmla="*/ 860 w 860"/>
              <a:gd name="T7" fmla="*/ 744 h 992"/>
              <a:gd name="T8" fmla="*/ 430 w 860"/>
              <a:gd name="T9" fmla="*/ 992 h 992"/>
              <a:gd name="T10" fmla="*/ 0 w 860"/>
              <a:gd name="T11" fmla="*/ 744 h 992"/>
              <a:gd name="T12" fmla="*/ 0 w 860"/>
              <a:gd name="T13" fmla="*/ 248 h 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0" h="992">
                <a:moveTo>
                  <a:pt x="0" y="248"/>
                </a:moveTo>
                <a:lnTo>
                  <a:pt x="430" y="0"/>
                </a:lnTo>
                <a:lnTo>
                  <a:pt x="860" y="248"/>
                </a:lnTo>
                <a:lnTo>
                  <a:pt x="860" y="744"/>
                </a:lnTo>
                <a:lnTo>
                  <a:pt x="430" y="992"/>
                </a:lnTo>
                <a:lnTo>
                  <a:pt x="0" y="744"/>
                </a:lnTo>
                <a:lnTo>
                  <a:pt x="0" y="24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635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000">
              <a:latin typeface="Cambria" panose="02040503050406030204" pitchFamily="18" charset="0"/>
            </a:endParaRPr>
          </a:p>
        </p:txBody>
      </p:sp>
      <p:sp>
        <p:nvSpPr>
          <p:cNvPr id="10" name="Freeform 228">
            <a:extLst>
              <a:ext uri="{FF2B5EF4-FFF2-40B4-BE49-F238E27FC236}">
                <a16:creationId xmlns:a16="http://schemas.microsoft.com/office/drawing/2014/main" id="{6FA2ED60-CB85-FE47-A8E9-58EDC7CF83A1}"/>
              </a:ext>
            </a:extLst>
          </p:cNvPr>
          <p:cNvSpPr>
            <a:spLocks/>
          </p:cNvSpPr>
          <p:nvPr/>
        </p:nvSpPr>
        <p:spPr bwMode="auto">
          <a:xfrm rot="5400000">
            <a:off x="4698863" y="1796806"/>
            <a:ext cx="2514194" cy="2893382"/>
          </a:xfrm>
          <a:custGeom>
            <a:avLst/>
            <a:gdLst>
              <a:gd name="T0" fmla="*/ 0 w 598"/>
              <a:gd name="T1" fmla="*/ 172 h 689"/>
              <a:gd name="T2" fmla="*/ 300 w 598"/>
              <a:gd name="T3" fmla="*/ 0 h 689"/>
              <a:gd name="T4" fmla="*/ 598 w 598"/>
              <a:gd name="T5" fmla="*/ 172 h 689"/>
              <a:gd name="T6" fmla="*/ 598 w 598"/>
              <a:gd name="T7" fmla="*/ 517 h 689"/>
              <a:gd name="T8" fmla="*/ 300 w 598"/>
              <a:gd name="T9" fmla="*/ 689 h 689"/>
              <a:gd name="T10" fmla="*/ 0 w 598"/>
              <a:gd name="T11" fmla="*/ 517 h 689"/>
              <a:gd name="T12" fmla="*/ 0 w 598"/>
              <a:gd name="T13" fmla="*/ 172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8" h="689">
                <a:moveTo>
                  <a:pt x="0" y="172"/>
                </a:moveTo>
                <a:lnTo>
                  <a:pt x="300" y="0"/>
                </a:lnTo>
                <a:lnTo>
                  <a:pt x="598" y="172"/>
                </a:lnTo>
                <a:lnTo>
                  <a:pt x="598" y="517"/>
                </a:lnTo>
                <a:lnTo>
                  <a:pt x="300" y="689"/>
                </a:lnTo>
                <a:lnTo>
                  <a:pt x="0" y="517"/>
                </a:lnTo>
                <a:lnTo>
                  <a:pt x="0" y="17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000">
              <a:latin typeface="Cambria" panose="02040503050406030204" pitchFamily="18" charset="0"/>
            </a:endParaRPr>
          </a:p>
        </p:txBody>
      </p:sp>
      <p:sp>
        <p:nvSpPr>
          <p:cNvPr id="12" name="Freeform 232">
            <a:extLst>
              <a:ext uri="{FF2B5EF4-FFF2-40B4-BE49-F238E27FC236}">
                <a16:creationId xmlns:a16="http://schemas.microsoft.com/office/drawing/2014/main" id="{66A5AEF1-490A-3C4B-94C0-6606A0DC8B9B}"/>
              </a:ext>
            </a:extLst>
          </p:cNvPr>
          <p:cNvSpPr>
            <a:spLocks/>
          </p:cNvSpPr>
          <p:nvPr/>
        </p:nvSpPr>
        <p:spPr bwMode="auto">
          <a:xfrm>
            <a:off x="5578407" y="4399779"/>
            <a:ext cx="892524" cy="239363"/>
          </a:xfrm>
          <a:custGeom>
            <a:avLst/>
            <a:gdLst>
              <a:gd name="T0" fmla="*/ 0 w 158"/>
              <a:gd name="T1" fmla="*/ 0 h 57"/>
              <a:gd name="T2" fmla="*/ 158 w 158"/>
              <a:gd name="T3" fmla="*/ 0 h 57"/>
              <a:gd name="T4" fmla="*/ 158 w 158"/>
              <a:gd name="T5" fmla="*/ 57 h 57"/>
              <a:gd name="T6" fmla="*/ 0 w 158"/>
              <a:gd name="T7" fmla="*/ 57 h 57"/>
              <a:gd name="T8" fmla="*/ 0 w 158"/>
              <a:gd name="T9" fmla="*/ 0 h 57"/>
              <a:gd name="T10" fmla="*/ 0 w 158"/>
              <a:gd name="T11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" h="57">
                <a:moveTo>
                  <a:pt x="0" y="0"/>
                </a:moveTo>
                <a:lnTo>
                  <a:pt x="158" y="0"/>
                </a:lnTo>
                <a:lnTo>
                  <a:pt x="158" y="57"/>
                </a:lnTo>
                <a:lnTo>
                  <a:pt x="0" y="5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000">
              <a:latin typeface="Cambria" panose="02040503050406030204" pitchFamily="18" charset="0"/>
            </a:endParaRPr>
          </a:p>
        </p:txBody>
      </p:sp>
      <p:sp>
        <p:nvSpPr>
          <p:cNvPr id="14" name="Freeform 234">
            <a:extLst>
              <a:ext uri="{FF2B5EF4-FFF2-40B4-BE49-F238E27FC236}">
                <a16:creationId xmlns:a16="http://schemas.microsoft.com/office/drawing/2014/main" id="{9D56C99F-800B-C140-A8FB-F17956410F62}"/>
              </a:ext>
            </a:extLst>
          </p:cNvPr>
          <p:cNvSpPr>
            <a:spLocks/>
          </p:cNvSpPr>
          <p:nvPr/>
        </p:nvSpPr>
        <p:spPr bwMode="auto">
          <a:xfrm>
            <a:off x="6882227" y="3615968"/>
            <a:ext cx="475090" cy="398941"/>
          </a:xfrm>
          <a:custGeom>
            <a:avLst/>
            <a:gdLst>
              <a:gd name="T0" fmla="*/ 0 w 113"/>
              <a:gd name="T1" fmla="*/ 0 h 95"/>
              <a:gd name="T2" fmla="*/ 113 w 113"/>
              <a:gd name="T3" fmla="*/ 0 h 95"/>
              <a:gd name="T4" fmla="*/ 113 w 113"/>
              <a:gd name="T5" fmla="*/ 95 h 95"/>
              <a:gd name="T6" fmla="*/ 0 w 113"/>
              <a:gd name="T7" fmla="*/ 95 h 95"/>
              <a:gd name="T8" fmla="*/ 0 w 113"/>
              <a:gd name="T9" fmla="*/ 0 h 95"/>
              <a:gd name="T10" fmla="*/ 0 w 113"/>
              <a:gd name="T11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" h="95">
                <a:moveTo>
                  <a:pt x="0" y="0"/>
                </a:moveTo>
                <a:lnTo>
                  <a:pt x="113" y="0"/>
                </a:lnTo>
                <a:lnTo>
                  <a:pt x="113" y="95"/>
                </a:lnTo>
                <a:lnTo>
                  <a:pt x="0" y="9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000">
              <a:latin typeface="Cambria" panose="02040503050406030204" pitchFamily="18" charset="0"/>
            </a:endParaRPr>
          </a:p>
        </p:txBody>
      </p:sp>
      <p:sp>
        <p:nvSpPr>
          <p:cNvPr id="15" name="Freeform 239">
            <a:extLst>
              <a:ext uri="{FF2B5EF4-FFF2-40B4-BE49-F238E27FC236}">
                <a16:creationId xmlns:a16="http://schemas.microsoft.com/office/drawing/2014/main" id="{240CD844-4495-4D4C-B277-8A599B99EF06}"/>
              </a:ext>
            </a:extLst>
          </p:cNvPr>
          <p:cNvSpPr>
            <a:spLocks/>
          </p:cNvSpPr>
          <p:nvPr/>
        </p:nvSpPr>
        <p:spPr bwMode="auto">
          <a:xfrm>
            <a:off x="3656188" y="3102814"/>
            <a:ext cx="634855" cy="239363"/>
          </a:xfrm>
          <a:custGeom>
            <a:avLst/>
            <a:gdLst>
              <a:gd name="T0" fmla="*/ 0 w 151"/>
              <a:gd name="T1" fmla="*/ 0 h 57"/>
              <a:gd name="T2" fmla="*/ 151 w 151"/>
              <a:gd name="T3" fmla="*/ 0 h 57"/>
              <a:gd name="T4" fmla="*/ 151 w 151"/>
              <a:gd name="T5" fmla="*/ 57 h 57"/>
              <a:gd name="T6" fmla="*/ 0 w 151"/>
              <a:gd name="T7" fmla="*/ 57 h 57"/>
              <a:gd name="T8" fmla="*/ 0 w 151"/>
              <a:gd name="T9" fmla="*/ 0 h 57"/>
              <a:gd name="T10" fmla="*/ 0 w 151"/>
              <a:gd name="T11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1" h="57">
                <a:moveTo>
                  <a:pt x="0" y="0"/>
                </a:moveTo>
                <a:lnTo>
                  <a:pt x="151" y="0"/>
                </a:lnTo>
                <a:lnTo>
                  <a:pt x="151" y="57"/>
                </a:lnTo>
                <a:lnTo>
                  <a:pt x="0" y="5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000">
              <a:latin typeface="Cambria" panose="02040503050406030204" pitchFamily="18" charset="0"/>
            </a:endParaRPr>
          </a:p>
        </p:txBody>
      </p:sp>
      <p:sp>
        <p:nvSpPr>
          <p:cNvPr id="16" name="Freeform 241">
            <a:extLst>
              <a:ext uri="{FF2B5EF4-FFF2-40B4-BE49-F238E27FC236}">
                <a16:creationId xmlns:a16="http://schemas.microsoft.com/office/drawing/2014/main" id="{CB6E6464-9A6D-354C-BD9D-DF0A1B8D8CFB}"/>
              </a:ext>
            </a:extLst>
          </p:cNvPr>
          <p:cNvSpPr>
            <a:spLocks/>
          </p:cNvSpPr>
          <p:nvPr/>
        </p:nvSpPr>
        <p:spPr bwMode="auto">
          <a:xfrm>
            <a:off x="7619407" y="3609957"/>
            <a:ext cx="866509" cy="419205"/>
          </a:xfrm>
          <a:custGeom>
            <a:avLst/>
            <a:gdLst>
              <a:gd name="T0" fmla="*/ 0 w 142"/>
              <a:gd name="T1" fmla="*/ 0 h 57"/>
              <a:gd name="T2" fmla="*/ 142 w 142"/>
              <a:gd name="T3" fmla="*/ 0 h 57"/>
              <a:gd name="T4" fmla="*/ 142 w 142"/>
              <a:gd name="T5" fmla="*/ 57 h 57"/>
              <a:gd name="T6" fmla="*/ 0 w 142"/>
              <a:gd name="T7" fmla="*/ 57 h 57"/>
              <a:gd name="T8" fmla="*/ 0 w 142"/>
              <a:gd name="T9" fmla="*/ 0 h 57"/>
              <a:gd name="T10" fmla="*/ 0 w 142"/>
              <a:gd name="T11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2" h="57">
                <a:moveTo>
                  <a:pt x="0" y="0"/>
                </a:moveTo>
                <a:lnTo>
                  <a:pt x="142" y="0"/>
                </a:lnTo>
                <a:lnTo>
                  <a:pt x="142" y="57"/>
                </a:lnTo>
                <a:lnTo>
                  <a:pt x="0" y="5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000">
              <a:latin typeface="Cambria" panose="02040503050406030204" pitchFamily="18" charset="0"/>
            </a:endParaRPr>
          </a:p>
        </p:txBody>
      </p:sp>
      <p:sp>
        <p:nvSpPr>
          <p:cNvPr id="17" name="Freeform 242">
            <a:extLst>
              <a:ext uri="{FF2B5EF4-FFF2-40B4-BE49-F238E27FC236}">
                <a16:creationId xmlns:a16="http://schemas.microsoft.com/office/drawing/2014/main" id="{02F59C77-17FD-674B-8A63-5DD45BD67CCE}"/>
              </a:ext>
            </a:extLst>
          </p:cNvPr>
          <p:cNvSpPr>
            <a:spLocks/>
          </p:cNvSpPr>
          <p:nvPr/>
        </p:nvSpPr>
        <p:spPr bwMode="auto">
          <a:xfrm>
            <a:off x="1182799" y="3053150"/>
            <a:ext cx="685307" cy="373745"/>
          </a:xfrm>
          <a:custGeom>
            <a:avLst/>
            <a:gdLst>
              <a:gd name="T0" fmla="*/ 0 w 163"/>
              <a:gd name="T1" fmla="*/ 0 h 89"/>
              <a:gd name="T2" fmla="*/ 163 w 163"/>
              <a:gd name="T3" fmla="*/ 0 h 89"/>
              <a:gd name="T4" fmla="*/ 163 w 163"/>
              <a:gd name="T5" fmla="*/ 89 h 89"/>
              <a:gd name="T6" fmla="*/ 0 w 163"/>
              <a:gd name="T7" fmla="*/ 89 h 89"/>
              <a:gd name="T8" fmla="*/ 0 w 163"/>
              <a:gd name="T9" fmla="*/ 0 h 89"/>
              <a:gd name="T10" fmla="*/ 0 w 163"/>
              <a:gd name="T11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" h="89">
                <a:moveTo>
                  <a:pt x="0" y="0"/>
                </a:moveTo>
                <a:lnTo>
                  <a:pt x="163" y="0"/>
                </a:lnTo>
                <a:lnTo>
                  <a:pt x="163" y="89"/>
                </a:lnTo>
                <a:lnTo>
                  <a:pt x="0" y="8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000">
              <a:latin typeface="Cambria" panose="02040503050406030204" pitchFamily="18" charset="0"/>
            </a:endParaRPr>
          </a:p>
        </p:txBody>
      </p:sp>
      <p:sp>
        <p:nvSpPr>
          <p:cNvPr id="18" name="Freeform 245">
            <a:extLst>
              <a:ext uri="{FF2B5EF4-FFF2-40B4-BE49-F238E27FC236}">
                <a16:creationId xmlns:a16="http://schemas.microsoft.com/office/drawing/2014/main" id="{227E6171-45D1-084C-96C8-DE81F55225BC}"/>
              </a:ext>
            </a:extLst>
          </p:cNvPr>
          <p:cNvSpPr>
            <a:spLocks/>
          </p:cNvSpPr>
          <p:nvPr/>
        </p:nvSpPr>
        <p:spPr bwMode="auto">
          <a:xfrm>
            <a:off x="8730824" y="4522210"/>
            <a:ext cx="466683" cy="613111"/>
          </a:xfrm>
          <a:custGeom>
            <a:avLst/>
            <a:gdLst>
              <a:gd name="T0" fmla="*/ 81 w 111"/>
              <a:gd name="T1" fmla="*/ 146 h 146"/>
              <a:gd name="T2" fmla="*/ 85 w 111"/>
              <a:gd name="T3" fmla="*/ 123 h 146"/>
              <a:gd name="T4" fmla="*/ 111 w 111"/>
              <a:gd name="T5" fmla="*/ 116 h 146"/>
              <a:gd name="T6" fmla="*/ 81 w 111"/>
              <a:gd name="T7" fmla="*/ 146 h 146"/>
              <a:gd name="T8" fmla="*/ 0 w 111"/>
              <a:gd name="T9" fmla="*/ 146 h 146"/>
              <a:gd name="T10" fmla="*/ 0 w 111"/>
              <a:gd name="T11" fmla="*/ 0 h 146"/>
              <a:gd name="T12" fmla="*/ 111 w 111"/>
              <a:gd name="T13" fmla="*/ 0 h 146"/>
              <a:gd name="T14" fmla="*/ 111 w 111"/>
              <a:gd name="T15" fmla="*/ 116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1" h="146">
                <a:moveTo>
                  <a:pt x="81" y="146"/>
                </a:moveTo>
                <a:lnTo>
                  <a:pt x="85" y="123"/>
                </a:lnTo>
                <a:lnTo>
                  <a:pt x="111" y="116"/>
                </a:lnTo>
                <a:lnTo>
                  <a:pt x="81" y="146"/>
                </a:lnTo>
                <a:lnTo>
                  <a:pt x="0" y="146"/>
                </a:lnTo>
                <a:lnTo>
                  <a:pt x="0" y="0"/>
                </a:lnTo>
                <a:lnTo>
                  <a:pt x="111" y="0"/>
                </a:lnTo>
                <a:lnTo>
                  <a:pt x="111" y="11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000">
              <a:latin typeface="Cambria" panose="02040503050406030204" pitchFamily="18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479C20-9D6D-1F44-93BD-9C723323C627}"/>
              </a:ext>
            </a:extLst>
          </p:cNvPr>
          <p:cNvSpPr/>
          <p:nvPr/>
        </p:nvSpPr>
        <p:spPr>
          <a:xfrm>
            <a:off x="1387205" y="3146276"/>
            <a:ext cx="320601" cy="153888"/>
          </a:xfrm>
          <a:prstGeom prst="rect">
            <a:avLst/>
          </a:prstGeom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Yoon 윤고딕 530_TT" pitchFamily="18" charset="-127"/>
              </a:rPr>
              <a:t>Client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Yoon 윤고딕 530_TT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2F0A73-4306-7D48-9188-560E3F08863F}"/>
              </a:ext>
            </a:extLst>
          </p:cNvPr>
          <p:cNvSpPr/>
          <p:nvPr/>
        </p:nvSpPr>
        <p:spPr>
          <a:xfrm>
            <a:off x="6997958" y="3676554"/>
            <a:ext cx="262892" cy="276999"/>
          </a:xfrm>
          <a:prstGeom prst="rect">
            <a:avLst/>
          </a:prstGeom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Yoon 윤고딕 530_TT" pitchFamily="18" charset="-127"/>
              </a:rPr>
              <a:t>Event</a:t>
            </a:r>
          </a:p>
          <a:p>
            <a:pPr algn="ctr"/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Yoon 윤고딕 530_TT" pitchFamily="18" charset="-127"/>
              </a:rPr>
              <a:t>I/F</a:t>
            </a:r>
            <a:endParaRPr lang="ko-KR" altLang="en-US" sz="900" spc="-3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Yoon 윤고딕 530_TT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282B8C-A053-AE4B-AE41-C63BF0ABC1AA}"/>
              </a:ext>
            </a:extLst>
          </p:cNvPr>
          <p:cNvSpPr/>
          <p:nvPr/>
        </p:nvSpPr>
        <p:spPr>
          <a:xfrm>
            <a:off x="5668800" y="4450210"/>
            <a:ext cx="721351" cy="138499"/>
          </a:xfrm>
          <a:prstGeom prst="rect">
            <a:avLst/>
          </a:prstGeom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Yoon 윤고딕 530_TT" pitchFamily="18" charset="-127"/>
              </a:rPr>
              <a:t>Repository I/F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Yoon 윤고딕 530_TT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75D9EAF-811E-9C41-9319-B876D2B96F2A}"/>
              </a:ext>
            </a:extLst>
          </p:cNvPr>
          <p:cNvSpPr/>
          <p:nvPr/>
        </p:nvSpPr>
        <p:spPr>
          <a:xfrm>
            <a:off x="7516564" y="3676554"/>
            <a:ext cx="1094207" cy="276999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Yoon 윤고딕 530_TT" pitchFamily="18" charset="-127"/>
              </a:rPr>
              <a:t>이벤트 메시지 </a:t>
            </a:r>
            <a:endParaRPr lang="en-US" altLang="ko-KR" sz="900" spc="-3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Yoon 윤고딕 530_TT" pitchFamily="18" charset="-127"/>
            </a:endParaRPr>
          </a:p>
          <a:p>
            <a:pPr algn="ctr"/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Yoon 윤고딕 530_TT" pitchFamily="18" charset="-127"/>
              </a:rPr>
              <a:t>처리 어댑터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5BFF7D9-C756-2F43-9328-B6A65B33CF5E}"/>
              </a:ext>
            </a:extLst>
          </p:cNvPr>
          <p:cNvSpPr/>
          <p:nvPr/>
        </p:nvSpPr>
        <p:spPr>
          <a:xfrm>
            <a:off x="9349316" y="3657791"/>
            <a:ext cx="398186" cy="307777"/>
          </a:xfrm>
          <a:prstGeom prst="rect">
            <a:avLst/>
          </a:prstGeom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ko-KR" altLang="en-US" sz="10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Yoon 윤고딕 530_TT" pitchFamily="18" charset="-127"/>
              </a:rPr>
              <a:t>메시지 </a:t>
            </a:r>
            <a:endParaRPr lang="en-US" altLang="ko-KR" sz="1000" spc="-3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Yoon 윤고딕 530_TT" pitchFamily="18" charset="-127"/>
            </a:endParaRPr>
          </a:p>
          <a:p>
            <a:pPr algn="ctr"/>
            <a:r>
              <a:rPr lang="ko-KR" altLang="en-US" sz="10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Yoon 윤고딕 530_TT" pitchFamily="18" charset="-127"/>
              </a:rPr>
              <a:t>브로커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FB8381-FFD9-2F4C-848C-4D3725F2F62A}"/>
              </a:ext>
            </a:extLst>
          </p:cNvPr>
          <p:cNvSpPr/>
          <p:nvPr/>
        </p:nvSpPr>
        <p:spPr>
          <a:xfrm>
            <a:off x="3052768" y="2991225"/>
            <a:ext cx="512963" cy="153889"/>
          </a:xfrm>
          <a:prstGeom prst="rect">
            <a:avLst/>
          </a:prstGeom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Yoon 윤고딕 530_TT" pitchFamily="18" charset="-127"/>
              </a:rPr>
              <a:t>기능제공</a:t>
            </a:r>
          </a:p>
        </p:txBody>
      </p:sp>
      <p:cxnSp>
        <p:nvCxnSpPr>
          <p:cNvPr id="26" name="직선 화살표 연결선 116">
            <a:extLst>
              <a:ext uri="{FF2B5EF4-FFF2-40B4-BE49-F238E27FC236}">
                <a16:creationId xmlns:a16="http://schemas.microsoft.com/office/drawing/2014/main" id="{F93597ED-81AC-034F-A5E7-3A6E9B9A850B}"/>
              </a:ext>
            </a:extLst>
          </p:cNvPr>
          <p:cNvCxnSpPr>
            <a:cxnSpLocks/>
          </p:cNvCxnSpPr>
          <p:nvPr/>
        </p:nvCxnSpPr>
        <p:spPr bwMode="auto">
          <a:xfrm>
            <a:off x="1947041" y="3222498"/>
            <a:ext cx="1693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DFB57D2-EDA2-7E43-9310-8CF303F08023}"/>
              </a:ext>
            </a:extLst>
          </p:cNvPr>
          <p:cNvSpPr/>
          <p:nvPr/>
        </p:nvSpPr>
        <p:spPr>
          <a:xfrm>
            <a:off x="3172198" y="3297215"/>
            <a:ext cx="274114" cy="153888"/>
          </a:xfrm>
          <a:prstGeom prst="rect">
            <a:avLst/>
          </a:prstGeom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Yoon 윤고딕 530_TT" pitchFamily="18" charset="-127"/>
              </a:rPr>
              <a:t>JSON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Yoon 윤고딕 530_TT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352A5B-884F-5446-9C14-A46D5EAE4B0B}"/>
              </a:ext>
            </a:extLst>
          </p:cNvPr>
          <p:cNvSpPr/>
          <p:nvPr/>
        </p:nvSpPr>
        <p:spPr>
          <a:xfrm>
            <a:off x="5677037" y="1580187"/>
            <a:ext cx="557846" cy="153888"/>
          </a:xfrm>
          <a:prstGeom prst="rect">
            <a:avLst/>
          </a:prstGeom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 contourW="12700">
              <a:bevelT w="1270"/>
              <a:contourClr>
                <a:schemeClr val="bg1"/>
              </a:contourClr>
            </a:sp3d>
          </a:bodyPr>
          <a:lstStyle/>
          <a:p>
            <a:pPr algn="ctr"/>
            <a:r>
              <a:rPr lang="ko-KR" altLang="en-US" sz="1000" b="1" dirty="0">
                <a:latin typeface="Cambria" panose="02040503050406030204" pitchFamily="18" charset="0"/>
                <a:ea typeface="Yoon 윤고딕 530_TT" pitchFamily="18" charset="-127"/>
              </a:rPr>
              <a:t>외부 영역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4D8DC7-258A-2F42-BA0B-39C66855EA28}"/>
              </a:ext>
            </a:extLst>
          </p:cNvPr>
          <p:cNvSpPr/>
          <p:nvPr/>
        </p:nvSpPr>
        <p:spPr>
          <a:xfrm>
            <a:off x="5431312" y="2208037"/>
            <a:ext cx="1007516" cy="153889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 contourW="12700">
              <a:bevelT w="1270"/>
              <a:contourClr>
                <a:schemeClr val="bg1"/>
              </a:contourClr>
            </a:sp3d>
          </a:bodyPr>
          <a:lstStyle/>
          <a:p>
            <a:pPr algn="ctr"/>
            <a:r>
              <a:rPr lang="ko-KR" altLang="en-US" sz="1000" b="1" dirty="0">
                <a:latin typeface="Cambria" panose="02040503050406030204" pitchFamily="18" charset="0"/>
                <a:ea typeface="Yoon 윤고딕 530_TT" pitchFamily="18" charset="-127"/>
              </a:rPr>
              <a:t>내부 영역</a:t>
            </a:r>
          </a:p>
        </p:txBody>
      </p:sp>
      <p:sp>
        <p:nvSpPr>
          <p:cNvPr id="43" name="Freeform 234">
            <a:extLst>
              <a:ext uri="{FF2B5EF4-FFF2-40B4-BE49-F238E27FC236}">
                <a16:creationId xmlns:a16="http://schemas.microsoft.com/office/drawing/2014/main" id="{886ABE75-3DB9-4C4B-A737-BBDC91F3ECA6}"/>
              </a:ext>
            </a:extLst>
          </p:cNvPr>
          <p:cNvSpPr>
            <a:spLocks/>
          </p:cNvSpPr>
          <p:nvPr/>
        </p:nvSpPr>
        <p:spPr bwMode="auto">
          <a:xfrm>
            <a:off x="6863489" y="2449541"/>
            <a:ext cx="475090" cy="398941"/>
          </a:xfrm>
          <a:custGeom>
            <a:avLst/>
            <a:gdLst>
              <a:gd name="T0" fmla="*/ 0 w 113"/>
              <a:gd name="T1" fmla="*/ 0 h 95"/>
              <a:gd name="T2" fmla="*/ 113 w 113"/>
              <a:gd name="T3" fmla="*/ 0 h 95"/>
              <a:gd name="T4" fmla="*/ 113 w 113"/>
              <a:gd name="T5" fmla="*/ 95 h 95"/>
              <a:gd name="T6" fmla="*/ 0 w 113"/>
              <a:gd name="T7" fmla="*/ 95 h 95"/>
              <a:gd name="T8" fmla="*/ 0 w 113"/>
              <a:gd name="T9" fmla="*/ 0 h 95"/>
              <a:gd name="T10" fmla="*/ 0 w 113"/>
              <a:gd name="T11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" h="95">
                <a:moveTo>
                  <a:pt x="0" y="0"/>
                </a:moveTo>
                <a:lnTo>
                  <a:pt x="113" y="0"/>
                </a:lnTo>
                <a:lnTo>
                  <a:pt x="113" y="95"/>
                </a:lnTo>
                <a:lnTo>
                  <a:pt x="0" y="9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000">
              <a:latin typeface="Cambria" panose="02040503050406030204" pitchFamily="18" charset="0"/>
            </a:endParaRPr>
          </a:p>
        </p:txBody>
      </p:sp>
      <p:sp>
        <p:nvSpPr>
          <p:cNvPr id="44" name="Freeform 241">
            <a:extLst>
              <a:ext uri="{FF2B5EF4-FFF2-40B4-BE49-F238E27FC236}">
                <a16:creationId xmlns:a16="http://schemas.microsoft.com/office/drawing/2014/main" id="{9A48F8A5-A80C-AC46-B0B2-84CFD861449A}"/>
              </a:ext>
            </a:extLst>
          </p:cNvPr>
          <p:cNvSpPr>
            <a:spLocks/>
          </p:cNvSpPr>
          <p:nvPr/>
        </p:nvSpPr>
        <p:spPr bwMode="auto">
          <a:xfrm>
            <a:off x="7057339" y="1740679"/>
            <a:ext cx="866509" cy="419205"/>
          </a:xfrm>
          <a:custGeom>
            <a:avLst/>
            <a:gdLst>
              <a:gd name="T0" fmla="*/ 0 w 142"/>
              <a:gd name="T1" fmla="*/ 0 h 57"/>
              <a:gd name="T2" fmla="*/ 142 w 142"/>
              <a:gd name="T3" fmla="*/ 0 h 57"/>
              <a:gd name="T4" fmla="*/ 142 w 142"/>
              <a:gd name="T5" fmla="*/ 57 h 57"/>
              <a:gd name="T6" fmla="*/ 0 w 142"/>
              <a:gd name="T7" fmla="*/ 57 h 57"/>
              <a:gd name="T8" fmla="*/ 0 w 142"/>
              <a:gd name="T9" fmla="*/ 0 h 57"/>
              <a:gd name="T10" fmla="*/ 0 w 142"/>
              <a:gd name="T11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2" h="57">
                <a:moveTo>
                  <a:pt x="0" y="0"/>
                </a:moveTo>
                <a:lnTo>
                  <a:pt x="142" y="0"/>
                </a:lnTo>
                <a:lnTo>
                  <a:pt x="142" y="57"/>
                </a:lnTo>
                <a:lnTo>
                  <a:pt x="0" y="5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000">
              <a:latin typeface="Cambria" panose="02040503050406030204" pitchFamily="18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AAB642D-07FF-AB40-B1E2-D00ADEF5A019}"/>
              </a:ext>
            </a:extLst>
          </p:cNvPr>
          <p:cNvSpPr/>
          <p:nvPr/>
        </p:nvSpPr>
        <p:spPr>
          <a:xfrm>
            <a:off x="6962794" y="1823553"/>
            <a:ext cx="1094207" cy="276999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Yoon 윤고딕 530_TT" pitchFamily="18" charset="-127"/>
              </a:rPr>
              <a:t>API</a:t>
            </a:r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Yoon 윤고딕 530_TT" pitchFamily="18" charset="-127"/>
              </a:rPr>
              <a:t> 호출</a:t>
            </a:r>
            <a:endParaRPr lang="en-US" altLang="ko-KR" sz="900" spc="-3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Yoon 윤고딕 530_TT" pitchFamily="18" charset="-127"/>
            </a:endParaRPr>
          </a:p>
          <a:p>
            <a:pPr algn="ctr"/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Yoon 윤고딕 530_TT" pitchFamily="18" charset="-127"/>
              </a:rPr>
              <a:t>프록시어댑터</a:t>
            </a:r>
          </a:p>
        </p:txBody>
      </p:sp>
      <p:sp>
        <p:nvSpPr>
          <p:cNvPr id="46" name="Freeform 241">
            <a:extLst>
              <a:ext uri="{FF2B5EF4-FFF2-40B4-BE49-F238E27FC236}">
                <a16:creationId xmlns:a16="http://schemas.microsoft.com/office/drawing/2014/main" id="{EBFA458D-C4DA-A641-A8D7-3F533EF2D80B}"/>
              </a:ext>
            </a:extLst>
          </p:cNvPr>
          <p:cNvSpPr>
            <a:spLocks/>
          </p:cNvSpPr>
          <p:nvPr/>
        </p:nvSpPr>
        <p:spPr bwMode="auto">
          <a:xfrm>
            <a:off x="3879221" y="1974152"/>
            <a:ext cx="866509" cy="419205"/>
          </a:xfrm>
          <a:custGeom>
            <a:avLst/>
            <a:gdLst>
              <a:gd name="T0" fmla="*/ 0 w 142"/>
              <a:gd name="T1" fmla="*/ 0 h 57"/>
              <a:gd name="T2" fmla="*/ 142 w 142"/>
              <a:gd name="T3" fmla="*/ 0 h 57"/>
              <a:gd name="T4" fmla="*/ 142 w 142"/>
              <a:gd name="T5" fmla="*/ 57 h 57"/>
              <a:gd name="T6" fmla="*/ 0 w 142"/>
              <a:gd name="T7" fmla="*/ 57 h 57"/>
              <a:gd name="T8" fmla="*/ 0 w 142"/>
              <a:gd name="T9" fmla="*/ 0 h 57"/>
              <a:gd name="T10" fmla="*/ 0 w 142"/>
              <a:gd name="T11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2" h="57">
                <a:moveTo>
                  <a:pt x="0" y="0"/>
                </a:moveTo>
                <a:lnTo>
                  <a:pt x="142" y="0"/>
                </a:lnTo>
                <a:lnTo>
                  <a:pt x="142" y="57"/>
                </a:lnTo>
                <a:lnTo>
                  <a:pt x="0" y="5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000">
              <a:latin typeface="Cambria" panose="02040503050406030204" pitchFamily="18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369938B-DCB8-DF4D-833A-2BE7D728ACC1}"/>
              </a:ext>
            </a:extLst>
          </p:cNvPr>
          <p:cNvSpPr/>
          <p:nvPr/>
        </p:nvSpPr>
        <p:spPr>
          <a:xfrm>
            <a:off x="3784676" y="2057026"/>
            <a:ext cx="1094207" cy="276999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Yoon 윤고딕 530_TT" pitchFamily="18" charset="-127"/>
              </a:rPr>
              <a:t>메시지 </a:t>
            </a:r>
            <a:endParaRPr lang="en-US" altLang="ko-KR" sz="900" spc="-3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Yoon 윤고딕 530_TT" pitchFamily="18" charset="-127"/>
            </a:endParaRPr>
          </a:p>
          <a:p>
            <a:pPr algn="ctr"/>
            <a:r>
              <a:rPr lang="ko-KR" altLang="en-US" sz="900" spc="-3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Yoon 윤고딕 530_TT" pitchFamily="18" charset="-127"/>
              </a:rPr>
              <a:t>컨슈머</a:t>
            </a:r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Yoon 윤고딕 530_TT" pitchFamily="18" charset="-127"/>
              </a:rPr>
              <a:t> 어댑터</a:t>
            </a:r>
          </a:p>
        </p:txBody>
      </p:sp>
      <p:sp>
        <p:nvSpPr>
          <p:cNvPr id="48" name="Freeform 241">
            <a:extLst>
              <a:ext uri="{FF2B5EF4-FFF2-40B4-BE49-F238E27FC236}">
                <a16:creationId xmlns:a16="http://schemas.microsoft.com/office/drawing/2014/main" id="{6CB0CF0A-8878-CF4D-9B3C-8D5B2434BE9B}"/>
              </a:ext>
            </a:extLst>
          </p:cNvPr>
          <p:cNvSpPr>
            <a:spLocks/>
          </p:cNvSpPr>
          <p:nvPr/>
        </p:nvSpPr>
        <p:spPr bwMode="auto">
          <a:xfrm>
            <a:off x="5573689" y="4913161"/>
            <a:ext cx="866509" cy="419205"/>
          </a:xfrm>
          <a:custGeom>
            <a:avLst/>
            <a:gdLst>
              <a:gd name="T0" fmla="*/ 0 w 142"/>
              <a:gd name="T1" fmla="*/ 0 h 57"/>
              <a:gd name="T2" fmla="*/ 142 w 142"/>
              <a:gd name="T3" fmla="*/ 0 h 57"/>
              <a:gd name="T4" fmla="*/ 142 w 142"/>
              <a:gd name="T5" fmla="*/ 57 h 57"/>
              <a:gd name="T6" fmla="*/ 0 w 142"/>
              <a:gd name="T7" fmla="*/ 57 h 57"/>
              <a:gd name="T8" fmla="*/ 0 w 142"/>
              <a:gd name="T9" fmla="*/ 0 h 57"/>
              <a:gd name="T10" fmla="*/ 0 w 142"/>
              <a:gd name="T11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2" h="57">
                <a:moveTo>
                  <a:pt x="0" y="0"/>
                </a:moveTo>
                <a:lnTo>
                  <a:pt x="142" y="0"/>
                </a:lnTo>
                <a:lnTo>
                  <a:pt x="142" y="57"/>
                </a:lnTo>
                <a:lnTo>
                  <a:pt x="0" y="5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000">
              <a:latin typeface="Cambria" panose="02040503050406030204" pitchFamily="18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AED4CD9-647B-DD40-91C7-7AEEECA93F72}"/>
              </a:ext>
            </a:extLst>
          </p:cNvPr>
          <p:cNvSpPr/>
          <p:nvPr/>
        </p:nvSpPr>
        <p:spPr>
          <a:xfrm>
            <a:off x="5479144" y="4996035"/>
            <a:ext cx="1094207" cy="276999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Yoon 윤고딕 530_TT" pitchFamily="18" charset="-127"/>
              </a:rPr>
              <a:t>저장소 </a:t>
            </a:r>
            <a:endParaRPr lang="en-US" altLang="ko-KR" sz="900" spc="-3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Yoon 윤고딕 530_TT" pitchFamily="18" charset="-127"/>
            </a:endParaRPr>
          </a:p>
          <a:p>
            <a:pPr algn="ctr"/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Yoon 윤고딕 530_TT" pitchFamily="18" charset="-127"/>
              </a:rPr>
              <a:t>처리 어댑터</a:t>
            </a:r>
          </a:p>
        </p:txBody>
      </p:sp>
      <p:sp>
        <p:nvSpPr>
          <p:cNvPr id="50" name="Freeform 227">
            <a:extLst>
              <a:ext uri="{FF2B5EF4-FFF2-40B4-BE49-F238E27FC236}">
                <a16:creationId xmlns:a16="http://schemas.microsoft.com/office/drawing/2014/main" id="{875EB12B-8411-EA4F-AAD5-1930C856299A}"/>
              </a:ext>
            </a:extLst>
          </p:cNvPr>
          <p:cNvSpPr>
            <a:spLocks/>
          </p:cNvSpPr>
          <p:nvPr/>
        </p:nvSpPr>
        <p:spPr bwMode="auto">
          <a:xfrm rot="5400000">
            <a:off x="8802982" y="1463894"/>
            <a:ext cx="887319" cy="996610"/>
          </a:xfrm>
          <a:custGeom>
            <a:avLst/>
            <a:gdLst>
              <a:gd name="T0" fmla="*/ 0 w 860"/>
              <a:gd name="T1" fmla="*/ 248 h 992"/>
              <a:gd name="T2" fmla="*/ 430 w 860"/>
              <a:gd name="T3" fmla="*/ 0 h 992"/>
              <a:gd name="T4" fmla="*/ 860 w 860"/>
              <a:gd name="T5" fmla="*/ 248 h 992"/>
              <a:gd name="T6" fmla="*/ 860 w 860"/>
              <a:gd name="T7" fmla="*/ 744 h 992"/>
              <a:gd name="T8" fmla="*/ 430 w 860"/>
              <a:gd name="T9" fmla="*/ 992 h 992"/>
              <a:gd name="T10" fmla="*/ 0 w 860"/>
              <a:gd name="T11" fmla="*/ 744 h 992"/>
              <a:gd name="T12" fmla="*/ 0 w 860"/>
              <a:gd name="T13" fmla="*/ 248 h 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0" h="992">
                <a:moveTo>
                  <a:pt x="0" y="248"/>
                </a:moveTo>
                <a:lnTo>
                  <a:pt x="430" y="0"/>
                </a:lnTo>
                <a:lnTo>
                  <a:pt x="860" y="248"/>
                </a:lnTo>
                <a:lnTo>
                  <a:pt x="860" y="744"/>
                </a:lnTo>
                <a:lnTo>
                  <a:pt x="430" y="992"/>
                </a:lnTo>
                <a:lnTo>
                  <a:pt x="0" y="744"/>
                </a:lnTo>
                <a:lnTo>
                  <a:pt x="0" y="24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635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000">
              <a:latin typeface="Cambria" panose="02040503050406030204" pitchFamily="18" charset="0"/>
            </a:endParaRPr>
          </a:p>
        </p:txBody>
      </p: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A73A13C4-E8F9-BD4B-AB11-112E8D37A5EB}"/>
              </a:ext>
            </a:extLst>
          </p:cNvPr>
          <p:cNvCxnSpPr>
            <a:cxnSpLocks/>
          </p:cNvCxnSpPr>
          <p:nvPr/>
        </p:nvCxnSpPr>
        <p:spPr>
          <a:xfrm>
            <a:off x="6751132" y="3691359"/>
            <a:ext cx="158852" cy="126755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934289E7-B89A-9444-BA77-4FAB1A7AFB0A}"/>
              </a:ext>
            </a:extLst>
          </p:cNvPr>
          <p:cNvCxnSpPr>
            <a:cxnSpLocks/>
            <a:stCxn id="54" idx="3"/>
            <a:endCxn id="53" idx="1"/>
          </p:cNvCxnSpPr>
          <p:nvPr/>
        </p:nvCxnSpPr>
        <p:spPr>
          <a:xfrm>
            <a:off x="4297086" y="3220522"/>
            <a:ext cx="179174" cy="3473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154AAFD-9ADE-5748-A067-EE5010AA33BF}"/>
              </a:ext>
            </a:extLst>
          </p:cNvPr>
          <p:cNvSpPr/>
          <p:nvPr/>
        </p:nvSpPr>
        <p:spPr>
          <a:xfrm>
            <a:off x="4476260" y="3124231"/>
            <a:ext cx="200653" cy="19952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C01D9E0-46F0-7045-B018-1AC5D6151C15}"/>
              </a:ext>
            </a:extLst>
          </p:cNvPr>
          <p:cNvSpPr/>
          <p:nvPr/>
        </p:nvSpPr>
        <p:spPr>
          <a:xfrm>
            <a:off x="4149165" y="3141807"/>
            <a:ext cx="147921" cy="15743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0BF2E6E-0B33-924A-B6B6-F567BEFB1F09}"/>
              </a:ext>
            </a:extLst>
          </p:cNvPr>
          <p:cNvSpPr/>
          <p:nvPr/>
        </p:nvSpPr>
        <p:spPr>
          <a:xfrm>
            <a:off x="3698643" y="3169254"/>
            <a:ext cx="464871" cy="276999"/>
          </a:xfrm>
          <a:prstGeom prst="rect">
            <a:avLst/>
          </a:prstGeom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Yoon 윤고딕 530_TT" pitchFamily="18" charset="-127"/>
              </a:rPr>
              <a:t>REST API</a:t>
            </a: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Yoon 윤고딕 530_TT" pitchFamily="18" charset="-127"/>
            </a:endParaRPr>
          </a:p>
        </p:txBody>
      </p: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D9400524-EBE9-BF4C-876E-DBFF6CDFA7F0}"/>
              </a:ext>
            </a:extLst>
          </p:cNvPr>
          <p:cNvCxnSpPr>
            <a:cxnSpLocks/>
            <a:endCxn id="21" idx="0"/>
          </p:cNvCxnSpPr>
          <p:nvPr/>
        </p:nvCxnSpPr>
        <p:spPr>
          <a:xfrm rot="16200000" flipH="1">
            <a:off x="5821696" y="4242430"/>
            <a:ext cx="351230" cy="64329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EA1A74C7-11AF-5044-8DC8-64F36021E97A}"/>
              </a:ext>
            </a:extLst>
          </p:cNvPr>
          <p:cNvCxnSpPr>
            <a:cxnSpLocks/>
          </p:cNvCxnSpPr>
          <p:nvPr/>
        </p:nvCxnSpPr>
        <p:spPr>
          <a:xfrm flipV="1">
            <a:off x="6611476" y="2639440"/>
            <a:ext cx="279974" cy="89988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8EDD6652-EB69-3647-97AC-2BB637CE582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01831" y="4774048"/>
            <a:ext cx="223543" cy="8452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꺾인 연결선[E] 60">
            <a:extLst>
              <a:ext uri="{FF2B5EF4-FFF2-40B4-BE49-F238E27FC236}">
                <a16:creationId xmlns:a16="http://schemas.microsoft.com/office/drawing/2014/main" id="{035F41E7-66C9-E444-B426-5726313AF497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82812" y="3752915"/>
            <a:ext cx="267504" cy="43561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4292FB66-D255-7341-9E96-F0254838C06B}"/>
              </a:ext>
            </a:extLst>
          </p:cNvPr>
          <p:cNvCxnSpPr>
            <a:cxnSpLocks/>
            <a:endCxn id="64" idx="3"/>
          </p:cNvCxnSpPr>
          <p:nvPr/>
        </p:nvCxnSpPr>
        <p:spPr>
          <a:xfrm rot="5400000">
            <a:off x="7167992" y="2338105"/>
            <a:ext cx="477280" cy="16792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63132AF-97F5-124A-8CD7-0BD8031B55B4}"/>
              </a:ext>
            </a:extLst>
          </p:cNvPr>
          <p:cNvSpPr/>
          <p:nvPr/>
        </p:nvSpPr>
        <p:spPr>
          <a:xfrm>
            <a:off x="7174750" y="2581991"/>
            <a:ext cx="147921" cy="15743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694B0A9-2DD1-6A4F-86CF-7E27C9474CA1}"/>
              </a:ext>
            </a:extLst>
          </p:cNvPr>
          <p:cNvSpPr/>
          <p:nvPr/>
        </p:nvSpPr>
        <p:spPr>
          <a:xfrm>
            <a:off x="6976014" y="2510127"/>
            <a:ext cx="269304" cy="276999"/>
          </a:xfrm>
          <a:prstGeom prst="rect">
            <a:avLst/>
          </a:prstGeom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Yoon 윤고딕 530_TT" pitchFamily="18" charset="-127"/>
              </a:rPr>
              <a:t>Proxy</a:t>
            </a:r>
          </a:p>
          <a:p>
            <a:pPr algn="ctr"/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Yoon 윤고딕 530_TT" pitchFamily="18" charset="-127"/>
              </a:rPr>
              <a:t>I/F</a:t>
            </a:r>
            <a:endParaRPr lang="ko-KR" altLang="en-US" sz="900" spc="-3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Yoon 윤고딕 530_TT" pitchFamily="18" charset="-127"/>
            </a:endParaRP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7E34DCD3-23C9-0548-B0E0-242D29F70E4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59319" y="2577392"/>
            <a:ext cx="656748" cy="311265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2C88640-57DE-0346-A6AD-B3F5307DD710}"/>
              </a:ext>
            </a:extLst>
          </p:cNvPr>
          <p:cNvCxnSpPr>
            <a:cxnSpLocks/>
            <a:stCxn id="45" idx="3"/>
            <a:endCxn id="50" idx="4"/>
          </p:cNvCxnSpPr>
          <p:nvPr/>
        </p:nvCxnSpPr>
        <p:spPr>
          <a:xfrm>
            <a:off x="8057001" y="1962053"/>
            <a:ext cx="691336" cy="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C10BDE2-2D5C-DA4B-A80D-1708DD857BD2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8544779" y="3808246"/>
            <a:ext cx="624082" cy="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92D52DD-222A-E24F-9857-3D3F0F8B3572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6026248" y="5273034"/>
            <a:ext cx="0" cy="37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EA33E37-EEB3-FC4D-9173-295275AD74E6}"/>
              </a:ext>
            </a:extLst>
          </p:cNvPr>
          <p:cNvSpPr/>
          <p:nvPr/>
        </p:nvSpPr>
        <p:spPr>
          <a:xfrm>
            <a:off x="5944405" y="5834932"/>
            <a:ext cx="166713" cy="153888"/>
          </a:xfrm>
          <a:prstGeom prst="rect">
            <a:avLst/>
          </a:prstGeom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Yoon 윤고딕 530_TT" pitchFamily="18" charset="-127"/>
              </a:rPr>
              <a:t>DB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Yoon 윤고딕 530_TT" pitchFamily="18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B4D1055-A3B5-1D4E-8217-F6DDBF397072}"/>
              </a:ext>
            </a:extLst>
          </p:cNvPr>
          <p:cNvSpPr/>
          <p:nvPr/>
        </p:nvSpPr>
        <p:spPr>
          <a:xfrm>
            <a:off x="8887568" y="1888725"/>
            <a:ext cx="718145" cy="123111"/>
          </a:xfrm>
          <a:prstGeom prst="rect">
            <a:avLst/>
          </a:prstGeom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Yoon 윤고딕 530_TT" pitchFamily="18" charset="-127"/>
              </a:rPr>
              <a:t>마이크로서비스</a:t>
            </a:r>
            <a:endParaRPr lang="en-US" altLang="ko-KR" sz="800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ea typeface="Yoon 윤고딕 530_TT" pitchFamily="18" charset="-127"/>
            </a:endParaRPr>
          </a:p>
        </p:txBody>
      </p:sp>
      <p:sp>
        <p:nvSpPr>
          <p:cNvPr id="72" name="Freeform 224">
            <a:extLst>
              <a:ext uri="{FF2B5EF4-FFF2-40B4-BE49-F238E27FC236}">
                <a16:creationId xmlns:a16="http://schemas.microsoft.com/office/drawing/2014/main" id="{97BCFBFB-8D50-644E-95CA-A7A0F4A002EE}"/>
              </a:ext>
            </a:extLst>
          </p:cNvPr>
          <p:cNvSpPr>
            <a:spLocks/>
          </p:cNvSpPr>
          <p:nvPr/>
        </p:nvSpPr>
        <p:spPr bwMode="auto">
          <a:xfrm>
            <a:off x="2602540" y="1962053"/>
            <a:ext cx="605424" cy="445135"/>
          </a:xfrm>
          <a:custGeom>
            <a:avLst/>
            <a:gdLst>
              <a:gd name="T0" fmla="*/ 0 w 61"/>
              <a:gd name="T1" fmla="*/ 45 h 45"/>
              <a:gd name="T2" fmla="*/ 5 w 61"/>
              <a:gd name="T3" fmla="*/ 23 h 45"/>
              <a:gd name="T4" fmla="*/ 0 w 61"/>
              <a:gd name="T5" fmla="*/ 0 h 45"/>
              <a:gd name="T6" fmla="*/ 56 w 61"/>
              <a:gd name="T7" fmla="*/ 0 h 45"/>
              <a:gd name="T8" fmla="*/ 61 w 61"/>
              <a:gd name="T9" fmla="*/ 23 h 45"/>
              <a:gd name="T10" fmla="*/ 56 w 61"/>
              <a:gd name="T11" fmla="*/ 45 h 45"/>
              <a:gd name="T12" fmla="*/ 0 w 61"/>
              <a:gd name="T1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" h="45">
                <a:moveTo>
                  <a:pt x="0" y="45"/>
                </a:moveTo>
                <a:cubicBezTo>
                  <a:pt x="3" y="45"/>
                  <a:pt x="5" y="35"/>
                  <a:pt x="5" y="23"/>
                </a:cubicBezTo>
                <a:cubicBezTo>
                  <a:pt x="5" y="10"/>
                  <a:pt x="3" y="0"/>
                  <a:pt x="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59" y="0"/>
                  <a:pt x="61" y="10"/>
                  <a:pt x="61" y="23"/>
                </a:cubicBezTo>
                <a:cubicBezTo>
                  <a:pt x="61" y="35"/>
                  <a:pt x="59" y="45"/>
                  <a:pt x="56" y="45"/>
                </a:cubicBezTo>
                <a:lnTo>
                  <a:pt x="0" y="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000">
              <a:latin typeface="Cambria" panose="02040503050406030204" pitchFamily="18" charset="0"/>
            </a:endParaRPr>
          </a:p>
        </p:txBody>
      </p:sp>
      <p:sp>
        <p:nvSpPr>
          <p:cNvPr id="73" name="Oval 225">
            <a:extLst>
              <a:ext uri="{FF2B5EF4-FFF2-40B4-BE49-F238E27FC236}">
                <a16:creationId xmlns:a16="http://schemas.microsoft.com/office/drawing/2014/main" id="{B83255AC-C97F-074C-A4C7-42E8B9FE1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677" y="1962053"/>
            <a:ext cx="109313" cy="445135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000">
              <a:latin typeface="Cambria" panose="02040503050406030204" pitchFamily="18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50FEC9B-3A61-6246-8841-CDD87DFBA6B5}"/>
              </a:ext>
            </a:extLst>
          </p:cNvPr>
          <p:cNvSpPr/>
          <p:nvPr/>
        </p:nvSpPr>
        <p:spPr>
          <a:xfrm>
            <a:off x="2724132" y="2029570"/>
            <a:ext cx="398186" cy="307777"/>
          </a:xfrm>
          <a:prstGeom prst="rect">
            <a:avLst/>
          </a:prstGeom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ko-KR" altLang="en-US" sz="10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Yoon 윤고딕 530_TT" pitchFamily="18" charset="-127"/>
              </a:rPr>
              <a:t>메시지 </a:t>
            </a:r>
            <a:endParaRPr lang="en-US" altLang="ko-KR" sz="1000" spc="-3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Yoon 윤고딕 530_TT" pitchFamily="18" charset="-127"/>
            </a:endParaRPr>
          </a:p>
          <a:p>
            <a:pPr algn="ctr"/>
            <a:r>
              <a:rPr lang="ko-KR" altLang="en-US" sz="10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Yoon 윤고딕 530_TT" pitchFamily="18" charset="-127"/>
              </a:rPr>
              <a:t>브로커</a:t>
            </a:r>
          </a:p>
        </p:txBody>
      </p:sp>
      <p:cxnSp>
        <p:nvCxnSpPr>
          <p:cNvPr id="75" name="직선 화살표 연결선 116">
            <a:extLst>
              <a:ext uri="{FF2B5EF4-FFF2-40B4-BE49-F238E27FC236}">
                <a16:creationId xmlns:a16="http://schemas.microsoft.com/office/drawing/2014/main" id="{D6D5D789-179F-C74B-B017-6A782E51CE79}"/>
              </a:ext>
            </a:extLst>
          </p:cNvPr>
          <p:cNvCxnSpPr/>
          <p:nvPr/>
        </p:nvCxnSpPr>
        <p:spPr bwMode="auto">
          <a:xfrm>
            <a:off x="3207964" y="2208037"/>
            <a:ext cx="677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Freeform 228">
            <a:extLst>
              <a:ext uri="{FF2B5EF4-FFF2-40B4-BE49-F238E27FC236}">
                <a16:creationId xmlns:a16="http://schemas.microsoft.com/office/drawing/2014/main" id="{851D2D61-2108-B94C-B907-9BA36732F0C9}"/>
              </a:ext>
            </a:extLst>
          </p:cNvPr>
          <p:cNvSpPr>
            <a:spLocks/>
          </p:cNvSpPr>
          <p:nvPr/>
        </p:nvSpPr>
        <p:spPr bwMode="auto">
          <a:xfrm rot="5400000">
            <a:off x="5157172" y="2336015"/>
            <a:ext cx="1597627" cy="1907994"/>
          </a:xfrm>
          <a:custGeom>
            <a:avLst/>
            <a:gdLst>
              <a:gd name="T0" fmla="*/ 0 w 598"/>
              <a:gd name="T1" fmla="*/ 172 h 689"/>
              <a:gd name="T2" fmla="*/ 300 w 598"/>
              <a:gd name="T3" fmla="*/ 0 h 689"/>
              <a:gd name="T4" fmla="*/ 598 w 598"/>
              <a:gd name="T5" fmla="*/ 172 h 689"/>
              <a:gd name="T6" fmla="*/ 598 w 598"/>
              <a:gd name="T7" fmla="*/ 517 h 689"/>
              <a:gd name="T8" fmla="*/ 300 w 598"/>
              <a:gd name="T9" fmla="*/ 689 h 689"/>
              <a:gd name="T10" fmla="*/ 0 w 598"/>
              <a:gd name="T11" fmla="*/ 517 h 689"/>
              <a:gd name="T12" fmla="*/ 0 w 598"/>
              <a:gd name="T13" fmla="*/ 172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8" h="689">
                <a:moveTo>
                  <a:pt x="0" y="172"/>
                </a:moveTo>
                <a:lnTo>
                  <a:pt x="300" y="0"/>
                </a:lnTo>
                <a:lnTo>
                  <a:pt x="598" y="172"/>
                </a:lnTo>
                <a:lnTo>
                  <a:pt x="598" y="517"/>
                </a:lnTo>
                <a:lnTo>
                  <a:pt x="300" y="689"/>
                </a:lnTo>
                <a:lnTo>
                  <a:pt x="0" y="517"/>
                </a:lnTo>
                <a:lnTo>
                  <a:pt x="0" y="17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000" dirty="0">
              <a:latin typeface="Cambria" panose="02040503050406030204" pitchFamily="18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6C1C20A-D34F-FB4C-89C9-E7B664BD746B}"/>
              </a:ext>
            </a:extLst>
          </p:cNvPr>
          <p:cNvSpPr/>
          <p:nvPr/>
        </p:nvSpPr>
        <p:spPr>
          <a:xfrm>
            <a:off x="5749941" y="2530752"/>
            <a:ext cx="397545" cy="153888"/>
          </a:xfrm>
          <a:prstGeom prst="rect">
            <a:avLst/>
          </a:prstGeom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Yoon 윤고딕 530_TT" pitchFamily="18" charset="-127"/>
              </a:rPr>
              <a:t>Service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Yoon 윤고딕 530_TT" pitchFamily="18" charset="-127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0607ED32-CA81-C74E-A947-E1806692FEEB}"/>
              </a:ext>
            </a:extLst>
          </p:cNvPr>
          <p:cNvGrpSpPr/>
          <p:nvPr/>
        </p:nvGrpSpPr>
        <p:grpSpPr>
          <a:xfrm>
            <a:off x="5270684" y="2745287"/>
            <a:ext cx="1399305" cy="1027961"/>
            <a:chOff x="5270684" y="2745287"/>
            <a:chExt cx="1399305" cy="1027961"/>
          </a:xfrm>
        </p:grpSpPr>
        <p:sp>
          <p:nvSpPr>
            <p:cNvPr id="31" name="Freeform 228">
              <a:extLst>
                <a:ext uri="{FF2B5EF4-FFF2-40B4-BE49-F238E27FC236}">
                  <a16:creationId xmlns:a16="http://schemas.microsoft.com/office/drawing/2014/main" id="{332422AF-652A-6F40-906E-6695AE3D945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456356" y="2559615"/>
              <a:ext cx="1027961" cy="1399305"/>
            </a:xfrm>
            <a:custGeom>
              <a:avLst/>
              <a:gdLst>
                <a:gd name="T0" fmla="*/ 0 w 598"/>
                <a:gd name="T1" fmla="*/ 172 h 689"/>
                <a:gd name="T2" fmla="*/ 300 w 598"/>
                <a:gd name="T3" fmla="*/ 0 h 689"/>
                <a:gd name="T4" fmla="*/ 598 w 598"/>
                <a:gd name="T5" fmla="*/ 172 h 689"/>
                <a:gd name="T6" fmla="*/ 598 w 598"/>
                <a:gd name="T7" fmla="*/ 517 h 689"/>
                <a:gd name="T8" fmla="*/ 300 w 598"/>
                <a:gd name="T9" fmla="*/ 689 h 689"/>
                <a:gd name="T10" fmla="*/ 0 w 598"/>
                <a:gd name="T11" fmla="*/ 517 h 689"/>
                <a:gd name="T12" fmla="*/ 0 w 598"/>
                <a:gd name="T13" fmla="*/ 172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8" h="689">
                  <a:moveTo>
                    <a:pt x="0" y="172"/>
                  </a:moveTo>
                  <a:lnTo>
                    <a:pt x="300" y="0"/>
                  </a:lnTo>
                  <a:lnTo>
                    <a:pt x="598" y="172"/>
                  </a:lnTo>
                  <a:lnTo>
                    <a:pt x="598" y="517"/>
                  </a:lnTo>
                  <a:lnTo>
                    <a:pt x="300" y="689"/>
                  </a:lnTo>
                  <a:lnTo>
                    <a:pt x="0" y="517"/>
                  </a:lnTo>
                  <a:lnTo>
                    <a:pt x="0" y="172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00">
                <a:latin typeface="Cambria" panose="02040503050406030204" pitchFamily="18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A8E7589-7017-7C48-BC86-852AF188897E}"/>
                </a:ext>
              </a:extLst>
            </p:cNvPr>
            <p:cNvSpPr/>
            <p:nvPr/>
          </p:nvSpPr>
          <p:spPr>
            <a:xfrm>
              <a:off x="5772786" y="2801203"/>
              <a:ext cx="384721" cy="153888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Yoon 윤고딕 530_TT" pitchFamily="18" charset="-127"/>
                </a:rPr>
                <a:t>도메인</a:t>
              </a: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5E6F375C-E374-384F-86FC-8597B85F6E0D}"/>
                </a:ext>
              </a:extLst>
            </p:cNvPr>
            <p:cNvGrpSpPr/>
            <p:nvPr/>
          </p:nvGrpSpPr>
          <p:grpSpPr>
            <a:xfrm>
              <a:off x="5416928" y="3066011"/>
              <a:ext cx="1031845" cy="546835"/>
              <a:chOff x="6455060" y="1665422"/>
              <a:chExt cx="1471516" cy="640418"/>
            </a:xfrm>
          </p:grpSpPr>
          <p:sp>
            <p:nvSpPr>
              <p:cNvPr id="34" name="Freeform 230">
                <a:extLst>
                  <a:ext uri="{FF2B5EF4-FFF2-40B4-BE49-F238E27FC236}">
                    <a16:creationId xmlns:a16="http://schemas.microsoft.com/office/drawing/2014/main" id="{A6512277-1CFD-1E4A-9BD0-49B0296A62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5060" y="1665422"/>
                <a:ext cx="668489" cy="239363"/>
              </a:xfrm>
              <a:custGeom>
                <a:avLst/>
                <a:gdLst>
                  <a:gd name="T0" fmla="*/ 0 w 159"/>
                  <a:gd name="T1" fmla="*/ 0 h 57"/>
                  <a:gd name="T2" fmla="*/ 159 w 159"/>
                  <a:gd name="T3" fmla="*/ 0 h 57"/>
                  <a:gd name="T4" fmla="*/ 159 w 159"/>
                  <a:gd name="T5" fmla="*/ 57 h 57"/>
                  <a:gd name="T6" fmla="*/ 0 w 159"/>
                  <a:gd name="T7" fmla="*/ 57 h 57"/>
                  <a:gd name="T8" fmla="*/ 0 w 159"/>
                  <a:gd name="T9" fmla="*/ 0 h 57"/>
                  <a:gd name="T10" fmla="*/ 0 w 159"/>
                  <a:gd name="T11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" h="57">
                    <a:moveTo>
                      <a:pt x="0" y="0"/>
                    </a:moveTo>
                    <a:lnTo>
                      <a:pt x="159" y="0"/>
                    </a:lnTo>
                    <a:lnTo>
                      <a:pt x="159" y="57"/>
                    </a:lnTo>
                    <a:lnTo>
                      <a:pt x="0" y="5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800">
                  <a:latin typeface="Cambria" panose="02040503050406030204" pitchFamily="18" charset="0"/>
                </a:endParaRPr>
              </a:p>
            </p:txBody>
          </p:sp>
          <p:sp>
            <p:nvSpPr>
              <p:cNvPr id="35" name="Freeform 235">
                <a:extLst>
                  <a:ext uri="{FF2B5EF4-FFF2-40B4-BE49-F238E27FC236}">
                    <a16:creationId xmlns:a16="http://schemas.microsoft.com/office/drawing/2014/main" id="{9380FAC5-FBA7-B741-97B7-5D9C50316F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9893" y="1665422"/>
                <a:ext cx="466683" cy="239363"/>
              </a:xfrm>
              <a:custGeom>
                <a:avLst/>
                <a:gdLst>
                  <a:gd name="T0" fmla="*/ 0 w 111"/>
                  <a:gd name="T1" fmla="*/ 0 h 57"/>
                  <a:gd name="T2" fmla="*/ 111 w 111"/>
                  <a:gd name="T3" fmla="*/ 0 h 57"/>
                  <a:gd name="T4" fmla="*/ 111 w 111"/>
                  <a:gd name="T5" fmla="*/ 57 h 57"/>
                  <a:gd name="T6" fmla="*/ 0 w 111"/>
                  <a:gd name="T7" fmla="*/ 57 h 57"/>
                  <a:gd name="T8" fmla="*/ 0 w 111"/>
                  <a:gd name="T9" fmla="*/ 0 h 57"/>
                  <a:gd name="T10" fmla="*/ 0 w 111"/>
                  <a:gd name="T11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7">
                    <a:moveTo>
                      <a:pt x="0" y="0"/>
                    </a:moveTo>
                    <a:lnTo>
                      <a:pt x="111" y="0"/>
                    </a:lnTo>
                    <a:lnTo>
                      <a:pt x="111" y="57"/>
                    </a:lnTo>
                    <a:lnTo>
                      <a:pt x="0" y="5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800">
                  <a:latin typeface="Cambria" panose="02040503050406030204" pitchFamily="18" charset="0"/>
                </a:endParaRPr>
              </a:p>
            </p:txBody>
          </p:sp>
          <p:sp>
            <p:nvSpPr>
              <p:cNvPr id="36" name="Freeform 236">
                <a:extLst>
                  <a:ext uri="{FF2B5EF4-FFF2-40B4-BE49-F238E27FC236}">
                    <a16:creationId xmlns:a16="http://schemas.microsoft.com/office/drawing/2014/main" id="{B814C5EC-FBF2-7949-B72D-D539A5DDD8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9893" y="2066477"/>
                <a:ext cx="466683" cy="239363"/>
              </a:xfrm>
              <a:custGeom>
                <a:avLst/>
                <a:gdLst>
                  <a:gd name="T0" fmla="*/ 0 w 111"/>
                  <a:gd name="T1" fmla="*/ 0 h 57"/>
                  <a:gd name="T2" fmla="*/ 111 w 111"/>
                  <a:gd name="T3" fmla="*/ 0 h 57"/>
                  <a:gd name="T4" fmla="*/ 111 w 111"/>
                  <a:gd name="T5" fmla="*/ 57 h 57"/>
                  <a:gd name="T6" fmla="*/ 0 w 111"/>
                  <a:gd name="T7" fmla="*/ 57 h 57"/>
                  <a:gd name="T8" fmla="*/ 0 w 111"/>
                  <a:gd name="T9" fmla="*/ 0 h 57"/>
                  <a:gd name="T10" fmla="*/ 0 w 111"/>
                  <a:gd name="T11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7">
                    <a:moveTo>
                      <a:pt x="0" y="0"/>
                    </a:moveTo>
                    <a:lnTo>
                      <a:pt x="111" y="0"/>
                    </a:lnTo>
                    <a:lnTo>
                      <a:pt x="111" y="57"/>
                    </a:lnTo>
                    <a:lnTo>
                      <a:pt x="0" y="5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800">
                  <a:latin typeface="Cambria" panose="02040503050406030204" pitchFamily="18" charset="0"/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94652D63-5F1F-9B40-8FA1-565517E4E742}"/>
                  </a:ext>
                </a:extLst>
              </p:cNvPr>
              <p:cNvSpPr/>
              <p:nvPr/>
            </p:nvSpPr>
            <p:spPr>
              <a:xfrm>
                <a:off x="6520887" y="1722845"/>
                <a:ext cx="536832" cy="124522"/>
              </a:xfrm>
              <a:prstGeom prst="rect">
                <a:avLst/>
              </a:prstGeom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/>
                <a:r>
                  <a:rPr lang="en-US" altLang="ko-KR" sz="800" spc="-3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Yoon 윤고딕 530_TT" pitchFamily="18" charset="-127"/>
                  </a:rPr>
                  <a:t>Aggregate</a:t>
                </a:r>
                <a:endParaRPr lang="ko-KR" altLang="en-US" sz="8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Yoon 윤고딕 530_TT" pitchFamily="18" charset="-127"/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C8DEA3A7-5186-824D-AC49-E3AE74EA7B8A}"/>
                  </a:ext>
                </a:extLst>
              </p:cNvPr>
              <p:cNvSpPr/>
              <p:nvPr/>
            </p:nvSpPr>
            <p:spPr>
              <a:xfrm>
                <a:off x="7517726" y="1722845"/>
                <a:ext cx="351023" cy="124522"/>
              </a:xfrm>
              <a:prstGeom prst="rect">
                <a:avLst/>
              </a:prstGeom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Yoon 윤고딕 530_TT" pitchFamily="18" charset="-127"/>
                  </a:rPr>
                  <a:t>Entity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Yoon 윤고딕 530_TT" pitchFamily="18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7E45051-572A-4A41-987F-F17EC7CBEF3D}"/>
                  </a:ext>
                </a:extLst>
              </p:cNvPr>
              <p:cNvSpPr/>
              <p:nvPr/>
            </p:nvSpPr>
            <p:spPr>
              <a:xfrm>
                <a:off x="7616514" y="2123899"/>
                <a:ext cx="153441" cy="124522"/>
              </a:xfrm>
              <a:prstGeom prst="rect">
                <a:avLst/>
              </a:prstGeom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Yoon 윤고딕 530_TT" pitchFamily="18" charset="-127"/>
                  </a:rPr>
                  <a:t>Vo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Yoon 윤고딕 530_TT" pitchFamily="18" charset="-127"/>
                </a:endParaRPr>
              </a:p>
            </p:txBody>
          </p:sp>
          <p:cxnSp>
            <p:nvCxnSpPr>
              <p:cNvPr id="40" name="직선 화살표 연결선 116">
                <a:extLst>
                  <a:ext uri="{FF2B5EF4-FFF2-40B4-BE49-F238E27FC236}">
                    <a16:creationId xmlns:a16="http://schemas.microsoft.com/office/drawing/2014/main" id="{270DB32D-F02A-294B-BD63-AB21564EBF1B}"/>
                  </a:ext>
                </a:extLst>
              </p:cNvPr>
              <p:cNvCxnSpPr/>
              <p:nvPr/>
            </p:nvCxnSpPr>
            <p:spPr bwMode="auto">
              <a:xfrm>
                <a:off x="7138840" y="1785101"/>
                <a:ext cx="304744" cy="0"/>
              </a:xfrm>
              <a:prstGeom prst="straightConnector1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116">
                <a:extLst>
                  <a:ext uri="{FF2B5EF4-FFF2-40B4-BE49-F238E27FC236}">
                    <a16:creationId xmlns:a16="http://schemas.microsoft.com/office/drawing/2014/main" id="{88752480-E6B0-F543-9DD9-7A3EF0F70413}"/>
                  </a:ext>
                </a:extLst>
              </p:cNvPr>
              <p:cNvCxnSpPr/>
              <p:nvPr/>
            </p:nvCxnSpPr>
            <p:spPr bwMode="auto">
              <a:xfrm>
                <a:off x="7223246" y="2186156"/>
                <a:ext cx="220339" cy="0"/>
              </a:xfrm>
              <a:prstGeom prst="straightConnector1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09">
                <a:extLst>
                  <a:ext uri="{FF2B5EF4-FFF2-40B4-BE49-F238E27FC236}">
                    <a16:creationId xmlns:a16="http://schemas.microsoft.com/office/drawing/2014/main" id="{949E927E-E10D-7B45-8EF5-200C3EA47870}"/>
                  </a:ext>
                </a:extLst>
              </p:cNvPr>
              <p:cNvCxnSpPr/>
              <p:nvPr/>
            </p:nvCxnSpPr>
            <p:spPr>
              <a:xfrm>
                <a:off x="7223246" y="1791787"/>
                <a:ext cx="0" cy="402173"/>
              </a:xfrm>
              <a:prstGeom prst="line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6" name="꺾인 연결선[E] 95">
            <a:extLst>
              <a:ext uri="{FF2B5EF4-FFF2-40B4-BE49-F238E27FC236}">
                <a16:creationId xmlns:a16="http://schemas.microsoft.com/office/drawing/2014/main" id="{EFA4E903-B1F2-2B47-850A-E64244690168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4676913" y="3223995"/>
            <a:ext cx="325077" cy="39498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reeform 233">
            <a:extLst>
              <a:ext uri="{FF2B5EF4-FFF2-40B4-BE49-F238E27FC236}">
                <a16:creationId xmlns:a16="http://schemas.microsoft.com/office/drawing/2014/main" id="{0A07FBF1-45C8-4546-96F7-122D1F277A9F}"/>
              </a:ext>
            </a:extLst>
          </p:cNvPr>
          <p:cNvSpPr>
            <a:spLocks/>
          </p:cNvSpPr>
          <p:nvPr/>
        </p:nvSpPr>
        <p:spPr bwMode="auto">
          <a:xfrm>
            <a:off x="4463679" y="3040553"/>
            <a:ext cx="415204" cy="398941"/>
          </a:xfrm>
          <a:custGeom>
            <a:avLst/>
            <a:gdLst>
              <a:gd name="T0" fmla="*/ 0 w 113"/>
              <a:gd name="T1" fmla="*/ 0 h 95"/>
              <a:gd name="T2" fmla="*/ 113 w 113"/>
              <a:gd name="T3" fmla="*/ 0 h 95"/>
              <a:gd name="T4" fmla="*/ 113 w 113"/>
              <a:gd name="T5" fmla="*/ 95 h 95"/>
              <a:gd name="T6" fmla="*/ 0 w 113"/>
              <a:gd name="T7" fmla="*/ 95 h 95"/>
              <a:gd name="T8" fmla="*/ 0 w 113"/>
              <a:gd name="T9" fmla="*/ 0 h 95"/>
              <a:gd name="T10" fmla="*/ 0 w 113"/>
              <a:gd name="T11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" h="95">
                <a:moveTo>
                  <a:pt x="0" y="0"/>
                </a:moveTo>
                <a:lnTo>
                  <a:pt x="113" y="0"/>
                </a:lnTo>
                <a:lnTo>
                  <a:pt x="113" y="95"/>
                </a:lnTo>
                <a:lnTo>
                  <a:pt x="0" y="9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000">
              <a:latin typeface="Cambria" panose="02040503050406030204" pitchFamily="18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4B19076-73D2-2140-8241-6B9AF345565F}"/>
              </a:ext>
            </a:extLst>
          </p:cNvPr>
          <p:cNvSpPr/>
          <p:nvPr/>
        </p:nvSpPr>
        <p:spPr>
          <a:xfrm>
            <a:off x="4494650" y="3111947"/>
            <a:ext cx="332142" cy="276999"/>
          </a:xfrm>
          <a:prstGeom prst="rect">
            <a:avLst/>
          </a:prstGeom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Yoon 윤고딕 530_TT" pitchFamily="18" charset="-127"/>
              </a:rPr>
              <a:t>Service</a:t>
            </a:r>
          </a:p>
          <a:p>
            <a:pPr algn="ctr"/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Yoon 윤고딕 530_TT" pitchFamily="18" charset="-127"/>
              </a:rPr>
              <a:t>I/F</a:t>
            </a:r>
            <a:endParaRPr lang="ko-KR" altLang="en-US" sz="900" spc="-3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Yoon 윤고딕 530_TT" pitchFamily="18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C5ADF458-742A-8040-B067-ADDCBE47A322}"/>
              </a:ext>
            </a:extLst>
          </p:cNvPr>
          <p:cNvGrpSpPr/>
          <p:nvPr/>
        </p:nvGrpSpPr>
        <p:grpSpPr>
          <a:xfrm>
            <a:off x="5681799" y="3820852"/>
            <a:ext cx="544252" cy="210649"/>
            <a:chOff x="3522510" y="4601167"/>
            <a:chExt cx="544252" cy="210649"/>
          </a:xfrm>
        </p:grpSpPr>
        <p:sp>
          <p:nvSpPr>
            <p:cNvPr id="102" name="Freeform 241">
              <a:extLst>
                <a:ext uri="{FF2B5EF4-FFF2-40B4-BE49-F238E27FC236}">
                  <a16:creationId xmlns:a16="http://schemas.microsoft.com/office/drawing/2014/main" id="{2DAB3F3A-289D-4C40-ACF9-65A69940F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2510" y="4601167"/>
              <a:ext cx="544252" cy="210649"/>
            </a:xfrm>
            <a:custGeom>
              <a:avLst/>
              <a:gdLst>
                <a:gd name="T0" fmla="*/ 0 w 142"/>
                <a:gd name="T1" fmla="*/ 0 h 57"/>
                <a:gd name="T2" fmla="*/ 142 w 142"/>
                <a:gd name="T3" fmla="*/ 0 h 57"/>
                <a:gd name="T4" fmla="*/ 142 w 142"/>
                <a:gd name="T5" fmla="*/ 57 h 57"/>
                <a:gd name="T6" fmla="*/ 0 w 142"/>
                <a:gd name="T7" fmla="*/ 57 h 57"/>
                <a:gd name="T8" fmla="*/ 0 w 142"/>
                <a:gd name="T9" fmla="*/ 0 h 57"/>
                <a:gd name="T10" fmla="*/ 0 w 14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" h="57">
                  <a:moveTo>
                    <a:pt x="0" y="0"/>
                  </a:moveTo>
                  <a:lnTo>
                    <a:pt x="142" y="0"/>
                  </a:lnTo>
                  <a:lnTo>
                    <a:pt x="142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00">
                <a:latin typeface="Cambria" panose="02040503050406030204" pitchFamily="18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8408BA3-D9D6-684E-9BA8-6FBEC61D02A8}"/>
                </a:ext>
              </a:extLst>
            </p:cNvPr>
            <p:cNvSpPr/>
            <p:nvPr/>
          </p:nvSpPr>
          <p:spPr>
            <a:xfrm>
              <a:off x="3590327" y="4624386"/>
              <a:ext cx="407163" cy="153888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Yoon 윤고딕 530_TT" pitchFamily="18" charset="-127"/>
                </a:rPr>
                <a:t>Service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Yoon 윤고딕 530_TT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5947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아키텍처정의서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내부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5928E5-04DA-704F-BFE5-B3F71CA7E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Spring Boot </a:t>
            </a:r>
            <a:r>
              <a:rPr kumimoji="1" lang="ko-KR" altLang="en-US" dirty="0"/>
              <a:t>패키지 구조</a:t>
            </a:r>
            <a:r>
              <a:rPr kumimoji="1" lang="en-US" altLang="ko-KR" dirty="0"/>
              <a:t> </a:t>
            </a:r>
            <a:r>
              <a:rPr kumimoji="1" lang="ko-KR" altLang="en-US" dirty="0"/>
              <a:t>및 </a:t>
            </a:r>
            <a:r>
              <a:rPr kumimoji="1" lang="ko-KR" altLang="en-US" dirty="0" err="1"/>
              <a:t>명명규칙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CBA583-3B17-BC46-A23A-3FD7B3257DC0}"/>
              </a:ext>
            </a:extLst>
          </p:cNvPr>
          <p:cNvSpPr/>
          <p:nvPr/>
        </p:nvSpPr>
        <p:spPr>
          <a:xfrm>
            <a:off x="6447285" y="1224501"/>
            <a:ext cx="2553696" cy="50620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ko-Kore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└── XXX</a:t>
            </a:r>
            <a:r>
              <a:rPr kumimoji="1" lang="en-US" altLang="ko-Kore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endParaRPr kumimoji="1" lang="en" altLang="ko-Kore-K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ko-Kore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├── exception</a:t>
            </a:r>
          </a:p>
          <a:p>
            <a:r>
              <a:rPr kumimoji="1" lang="en" altLang="ko-Kore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│   └── </a:t>
            </a:r>
            <a:r>
              <a:rPr kumimoji="1" lang="en" altLang="ko-Kore-K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NotEnoughStockException.java</a:t>
            </a:r>
            <a:endParaRPr kumimoji="1" lang="en" altLang="ko-Kore-K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ko-Kore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├── </a:t>
            </a:r>
            <a:r>
              <a:rPr kumimoji="1" lang="en-US" altLang="ko-Kore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XXX</a:t>
            </a:r>
            <a:r>
              <a:rPr kumimoji="1" lang="en" altLang="ko-Kore-K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ServiceApplication.java</a:t>
            </a:r>
            <a:endParaRPr kumimoji="1" lang="en" altLang="ko-Kore-K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ko-Kore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├── </a:t>
            </a:r>
            <a:r>
              <a:rPr kumimoji="1" lang="en-US" altLang="ko-Kore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" altLang="ko-Kore-K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epository</a:t>
            </a:r>
            <a:endParaRPr kumimoji="1" lang="en" altLang="ko-Kore-K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ko-Kore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│   ├── </a:t>
            </a:r>
            <a:r>
              <a:rPr kumimoji="1" lang="en" altLang="ko-Kore-K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ItemRepository.java</a:t>
            </a:r>
            <a:endParaRPr kumimoji="1" lang="en" altLang="ko-Kore-K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ko-Kore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│   ├── </a:t>
            </a:r>
            <a:r>
              <a:rPr kumimoji="1" lang="en" altLang="ko-Kore-K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MemberRepository.java</a:t>
            </a:r>
            <a:endParaRPr kumimoji="1" lang="en" altLang="ko-Kore-K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ko-Kore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│   └── </a:t>
            </a:r>
            <a:r>
              <a:rPr kumimoji="1" lang="en" altLang="ko-Kore-K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OrderRepository.java</a:t>
            </a:r>
            <a:endParaRPr kumimoji="1" lang="en" altLang="ko-Kore-K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ko-KR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" altLang="ko-Kore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├── controller</a:t>
            </a:r>
          </a:p>
          <a:p>
            <a:r>
              <a:rPr kumimoji="1" lang="en" altLang="ko-Kore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│   ├── </a:t>
            </a:r>
            <a:r>
              <a:rPr kumimoji="1" lang="en" altLang="ko-Kore-K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ItemController.java</a:t>
            </a:r>
            <a:endParaRPr kumimoji="1" lang="en" altLang="ko-Kore-K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ko-Kore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│   ├── </a:t>
            </a:r>
            <a:r>
              <a:rPr kumimoji="1" lang="en" altLang="ko-Kore-K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MemberController.java</a:t>
            </a:r>
            <a:endParaRPr kumimoji="1" lang="en" altLang="ko-Kore-K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ko-Kore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│   └── </a:t>
            </a:r>
            <a:r>
              <a:rPr kumimoji="1" lang="en" altLang="ko-Kore-K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OrderController.java</a:t>
            </a:r>
            <a:endParaRPr kumimoji="1" lang="en" altLang="ko-Kore-K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ko-Kore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├── domain</a:t>
            </a:r>
          </a:p>
          <a:p>
            <a:r>
              <a:rPr kumimoji="1" lang="en" altLang="ko-Kore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│   ├── </a:t>
            </a:r>
            <a:r>
              <a:rPr kumimoji="1" lang="en" altLang="ko-Kore-K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Address.java</a:t>
            </a:r>
            <a:endParaRPr kumimoji="1" lang="en" altLang="ko-Kore-K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ko-Kore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│   ├── </a:t>
            </a:r>
            <a:r>
              <a:rPr kumimoji="1" lang="en" altLang="ko-Kore-K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Category.java</a:t>
            </a:r>
            <a:endParaRPr kumimoji="1" lang="en" altLang="ko-Kore-K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ko-Kore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│   ├── </a:t>
            </a:r>
            <a:r>
              <a:rPr kumimoji="1" lang="en" altLang="ko-Kore-K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Delivery.java</a:t>
            </a:r>
            <a:endParaRPr kumimoji="1" lang="en" altLang="ko-Kore-K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ko-Kore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│   ├── </a:t>
            </a:r>
            <a:r>
              <a:rPr kumimoji="1" lang="en" altLang="ko-Kore-K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DeliveryStatus.java</a:t>
            </a:r>
            <a:endParaRPr kumimoji="1" lang="en" altLang="ko-Kore-K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ko-Kore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│   ├── </a:t>
            </a:r>
            <a:r>
              <a:rPr kumimoji="1" lang="en" altLang="ko-Kore-K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Member.java</a:t>
            </a:r>
            <a:endParaRPr kumimoji="1" lang="en" altLang="ko-Kore-K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ko-Kore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│   ├── </a:t>
            </a:r>
            <a:r>
              <a:rPr kumimoji="1" lang="en" altLang="ko-Kore-K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Order.java</a:t>
            </a:r>
            <a:endParaRPr kumimoji="1" lang="en" altLang="ko-Kore-K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ko-Kore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│   ├── </a:t>
            </a:r>
            <a:r>
              <a:rPr kumimoji="1" lang="en" altLang="ko-Kore-K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OrderItem.java</a:t>
            </a:r>
            <a:endParaRPr kumimoji="1" lang="en" altLang="ko-Kore-K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ko-Kore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│   ├── </a:t>
            </a:r>
            <a:r>
              <a:rPr kumimoji="1" lang="en" altLang="ko-Kore-K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OrderStatus.java</a:t>
            </a:r>
            <a:endParaRPr kumimoji="1" lang="en" altLang="ko-Kore-K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ko-Kore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│   └── item</a:t>
            </a:r>
          </a:p>
          <a:p>
            <a:r>
              <a:rPr kumimoji="1" lang="en" altLang="ko-Kore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│       ├── </a:t>
            </a:r>
            <a:r>
              <a:rPr kumimoji="1" lang="en" altLang="ko-Kore-K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Album.java</a:t>
            </a:r>
            <a:endParaRPr kumimoji="1" lang="en" altLang="ko-Kore-K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ko-Kore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│       ├── </a:t>
            </a:r>
            <a:r>
              <a:rPr kumimoji="1" lang="en" altLang="ko-Kore-K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Book.java</a:t>
            </a:r>
            <a:endParaRPr kumimoji="1" lang="en" altLang="ko-Kore-K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ko-Kore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│       ├── </a:t>
            </a:r>
            <a:r>
              <a:rPr kumimoji="1" lang="en" altLang="ko-Kore-K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Item.java</a:t>
            </a:r>
            <a:endParaRPr kumimoji="1" lang="en" altLang="ko-Kore-K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ko-Kore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│       └── </a:t>
            </a:r>
            <a:r>
              <a:rPr kumimoji="1" lang="en" altLang="ko-Kore-K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Movie.java</a:t>
            </a:r>
            <a:endParaRPr kumimoji="1" lang="en" altLang="ko-Kore-K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ko-Kore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└── service</a:t>
            </a:r>
          </a:p>
          <a:p>
            <a:r>
              <a:rPr kumimoji="1" lang="en" altLang="ko-Kore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├── </a:t>
            </a:r>
            <a:r>
              <a:rPr kumimoji="1" lang="en" altLang="ko-Kore-K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ItemService.java</a:t>
            </a:r>
            <a:endParaRPr kumimoji="1" lang="en" altLang="ko-Kore-K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ko-Kore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├── </a:t>
            </a:r>
            <a:r>
              <a:rPr kumimoji="1" lang="en" altLang="ko-Kore-K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MemberService.java</a:t>
            </a:r>
            <a:endParaRPr kumimoji="1" lang="en" altLang="ko-Kore-K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ko-Kore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└── </a:t>
            </a:r>
            <a:r>
              <a:rPr kumimoji="1" lang="en" altLang="ko-Kore-K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OrderService.java</a:t>
            </a:r>
            <a:endParaRPr kumimoji="1" lang="ko-Kore-KR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Freeform 227">
            <a:extLst>
              <a:ext uri="{FF2B5EF4-FFF2-40B4-BE49-F238E27FC236}">
                <a16:creationId xmlns:a16="http://schemas.microsoft.com/office/drawing/2014/main" id="{57802AA7-F775-C04C-AB5B-A0E975496BAB}"/>
              </a:ext>
            </a:extLst>
          </p:cNvPr>
          <p:cNvSpPr>
            <a:spLocks/>
          </p:cNvSpPr>
          <p:nvPr/>
        </p:nvSpPr>
        <p:spPr bwMode="auto">
          <a:xfrm rot="5400000">
            <a:off x="1806069" y="1371353"/>
            <a:ext cx="3615729" cy="4165797"/>
          </a:xfrm>
          <a:custGeom>
            <a:avLst/>
            <a:gdLst>
              <a:gd name="T0" fmla="*/ 0 w 860"/>
              <a:gd name="T1" fmla="*/ 248 h 992"/>
              <a:gd name="T2" fmla="*/ 430 w 860"/>
              <a:gd name="T3" fmla="*/ 0 h 992"/>
              <a:gd name="T4" fmla="*/ 860 w 860"/>
              <a:gd name="T5" fmla="*/ 248 h 992"/>
              <a:gd name="T6" fmla="*/ 860 w 860"/>
              <a:gd name="T7" fmla="*/ 744 h 992"/>
              <a:gd name="T8" fmla="*/ 430 w 860"/>
              <a:gd name="T9" fmla="*/ 992 h 992"/>
              <a:gd name="T10" fmla="*/ 0 w 860"/>
              <a:gd name="T11" fmla="*/ 744 h 992"/>
              <a:gd name="T12" fmla="*/ 0 w 860"/>
              <a:gd name="T13" fmla="*/ 248 h 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0" h="992">
                <a:moveTo>
                  <a:pt x="0" y="248"/>
                </a:moveTo>
                <a:lnTo>
                  <a:pt x="430" y="0"/>
                </a:lnTo>
                <a:lnTo>
                  <a:pt x="860" y="248"/>
                </a:lnTo>
                <a:lnTo>
                  <a:pt x="860" y="744"/>
                </a:lnTo>
                <a:lnTo>
                  <a:pt x="430" y="992"/>
                </a:lnTo>
                <a:lnTo>
                  <a:pt x="0" y="744"/>
                </a:lnTo>
                <a:lnTo>
                  <a:pt x="0" y="24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635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000">
              <a:latin typeface="Cambria" panose="02040503050406030204" pitchFamily="18" charset="0"/>
            </a:endParaRPr>
          </a:p>
        </p:txBody>
      </p:sp>
      <p:sp>
        <p:nvSpPr>
          <p:cNvPr id="209" name="Freeform 228">
            <a:extLst>
              <a:ext uri="{FF2B5EF4-FFF2-40B4-BE49-F238E27FC236}">
                <a16:creationId xmlns:a16="http://schemas.microsoft.com/office/drawing/2014/main" id="{0B8A05BD-2AE0-EF4F-8CC2-844F0520BA20}"/>
              </a:ext>
            </a:extLst>
          </p:cNvPr>
          <p:cNvSpPr>
            <a:spLocks/>
          </p:cNvSpPr>
          <p:nvPr/>
        </p:nvSpPr>
        <p:spPr bwMode="auto">
          <a:xfrm rot="5400000">
            <a:off x="2352633" y="2009660"/>
            <a:ext cx="2514194" cy="2893382"/>
          </a:xfrm>
          <a:custGeom>
            <a:avLst/>
            <a:gdLst>
              <a:gd name="T0" fmla="*/ 0 w 598"/>
              <a:gd name="T1" fmla="*/ 172 h 689"/>
              <a:gd name="T2" fmla="*/ 300 w 598"/>
              <a:gd name="T3" fmla="*/ 0 h 689"/>
              <a:gd name="T4" fmla="*/ 598 w 598"/>
              <a:gd name="T5" fmla="*/ 172 h 689"/>
              <a:gd name="T6" fmla="*/ 598 w 598"/>
              <a:gd name="T7" fmla="*/ 517 h 689"/>
              <a:gd name="T8" fmla="*/ 300 w 598"/>
              <a:gd name="T9" fmla="*/ 689 h 689"/>
              <a:gd name="T10" fmla="*/ 0 w 598"/>
              <a:gd name="T11" fmla="*/ 517 h 689"/>
              <a:gd name="T12" fmla="*/ 0 w 598"/>
              <a:gd name="T13" fmla="*/ 172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8" h="689">
                <a:moveTo>
                  <a:pt x="0" y="172"/>
                </a:moveTo>
                <a:lnTo>
                  <a:pt x="300" y="0"/>
                </a:lnTo>
                <a:lnTo>
                  <a:pt x="598" y="172"/>
                </a:lnTo>
                <a:lnTo>
                  <a:pt x="598" y="517"/>
                </a:lnTo>
                <a:lnTo>
                  <a:pt x="300" y="689"/>
                </a:lnTo>
                <a:lnTo>
                  <a:pt x="0" y="517"/>
                </a:lnTo>
                <a:lnTo>
                  <a:pt x="0" y="17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000">
              <a:latin typeface="Cambria" panose="02040503050406030204" pitchFamily="18" charset="0"/>
            </a:endParaRPr>
          </a:p>
        </p:txBody>
      </p:sp>
      <p:sp>
        <p:nvSpPr>
          <p:cNvPr id="210" name="Freeform 232">
            <a:extLst>
              <a:ext uri="{FF2B5EF4-FFF2-40B4-BE49-F238E27FC236}">
                <a16:creationId xmlns:a16="http://schemas.microsoft.com/office/drawing/2014/main" id="{6885FE94-6A42-E146-82EE-4C63E4FB60E7}"/>
              </a:ext>
            </a:extLst>
          </p:cNvPr>
          <p:cNvSpPr>
            <a:spLocks/>
          </p:cNvSpPr>
          <p:nvPr/>
        </p:nvSpPr>
        <p:spPr bwMode="auto">
          <a:xfrm>
            <a:off x="3232177" y="4612633"/>
            <a:ext cx="892524" cy="239363"/>
          </a:xfrm>
          <a:custGeom>
            <a:avLst/>
            <a:gdLst>
              <a:gd name="T0" fmla="*/ 0 w 158"/>
              <a:gd name="T1" fmla="*/ 0 h 57"/>
              <a:gd name="T2" fmla="*/ 158 w 158"/>
              <a:gd name="T3" fmla="*/ 0 h 57"/>
              <a:gd name="T4" fmla="*/ 158 w 158"/>
              <a:gd name="T5" fmla="*/ 57 h 57"/>
              <a:gd name="T6" fmla="*/ 0 w 158"/>
              <a:gd name="T7" fmla="*/ 57 h 57"/>
              <a:gd name="T8" fmla="*/ 0 w 158"/>
              <a:gd name="T9" fmla="*/ 0 h 57"/>
              <a:gd name="T10" fmla="*/ 0 w 158"/>
              <a:gd name="T11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" h="57">
                <a:moveTo>
                  <a:pt x="0" y="0"/>
                </a:moveTo>
                <a:lnTo>
                  <a:pt x="158" y="0"/>
                </a:lnTo>
                <a:lnTo>
                  <a:pt x="158" y="57"/>
                </a:lnTo>
                <a:lnTo>
                  <a:pt x="0" y="5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000">
              <a:latin typeface="Cambria" panose="02040503050406030204" pitchFamily="18" charset="0"/>
            </a:endParaRPr>
          </a:p>
        </p:txBody>
      </p:sp>
      <p:sp>
        <p:nvSpPr>
          <p:cNvPr id="211" name="Freeform 234">
            <a:extLst>
              <a:ext uri="{FF2B5EF4-FFF2-40B4-BE49-F238E27FC236}">
                <a16:creationId xmlns:a16="http://schemas.microsoft.com/office/drawing/2014/main" id="{19BB6685-6D78-E24B-923B-D38F64A4D7A6}"/>
              </a:ext>
            </a:extLst>
          </p:cNvPr>
          <p:cNvSpPr>
            <a:spLocks/>
          </p:cNvSpPr>
          <p:nvPr/>
        </p:nvSpPr>
        <p:spPr bwMode="auto">
          <a:xfrm>
            <a:off x="4535997" y="3828822"/>
            <a:ext cx="475090" cy="398941"/>
          </a:xfrm>
          <a:custGeom>
            <a:avLst/>
            <a:gdLst>
              <a:gd name="T0" fmla="*/ 0 w 113"/>
              <a:gd name="T1" fmla="*/ 0 h 95"/>
              <a:gd name="T2" fmla="*/ 113 w 113"/>
              <a:gd name="T3" fmla="*/ 0 h 95"/>
              <a:gd name="T4" fmla="*/ 113 w 113"/>
              <a:gd name="T5" fmla="*/ 95 h 95"/>
              <a:gd name="T6" fmla="*/ 0 w 113"/>
              <a:gd name="T7" fmla="*/ 95 h 95"/>
              <a:gd name="T8" fmla="*/ 0 w 113"/>
              <a:gd name="T9" fmla="*/ 0 h 95"/>
              <a:gd name="T10" fmla="*/ 0 w 113"/>
              <a:gd name="T11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" h="95">
                <a:moveTo>
                  <a:pt x="0" y="0"/>
                </a:moveTo>
                <a:lnTo>
                  <a:pt x="113" y="0"/>
                </a:lnTo>
                <a:lnTo>
                  <a:pt x="113" y="95"/>
                </a:lnTo>
                <a:lnTo>
                  <a:pt x="0" y="9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000">
              <a:latin typeface="Cambria" panose="02040503050406030204" pitchFamily="18" charset="0"/>
            </a:endParaRPr>
          </a:p>
        </p:txBody>
      </p:sp>
      <p:sp>
        <p:nvSpPr>
          <p:cNvPr id="212" name="Freeform 239">
            <a:extLst>
              <a:ext uri="{FF2B5EF4-FFF2-40B4-BE49-F238E27FC236}">
                <a16:creationId xmlns:a16="http://schemas.microsoft.com/office/drawing/2014/main" id="{B1D31D87-DAF3-EF4E-9C1C-0307C30E6C27}"/>
              </a:ext>
            </a:extLst>
          </p:cNvPr>
          <p:cNvSpPr>
            <a:spLocks/>
          </p:cNvSpPr>
          <p:nvPr/>
        </p:nvSpPr>
        <p:spPr bwMode="auto">
          <a:xfrm>
            <a:off x="1309958" y="3315668"/>
            <a:ext cx="634855" cy="239363"/>
          </a:xfrm>
          <a:custGeom>
            <a:avLst/>
            <a:gdLst>
              <a:gd name="T0" fmla="*/ 0 w 151"/>
              <a:gd name="T1" fmla="*/ 0 h 57"/>
              <a:gd name="T2" fmla="*/ 151 w 151"/>
              <a:gd name="T3" fmla="*/ 0 h 57"/>
              <a:gd name="T4" fmla="*/ 151 w 151"/>
              <a:gd name="T5" fmla="*/ 57 h 57"/>
              <a:gd name="T6" fmla="*/ 0 w 151"/>
              <a:gd name="T7" fmla="*/ 57 h 57"/>
              <a:gd name="T8" fmla="*/ 0 w 151"/>
              <a:gd name="T9" fmla="*/ 0 h 57"/>
              <a:gd name="T10" fmla="*/ 0 w 151"/>
              <a:gd name="T11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1" h="57">
                <a:moveTo>
                  <a:pt x="0" y="0"/>
                </a:moveTo>
                <a:lnTo>
                  <a:pt x="151" y="0"/>
                </a:lnTo>
                <a:lnTo>
                  <a:pt x="151" y="57"/>
                </a:lnTo>
                <a:lnTo>
                  <a:pt x="0" y="5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000">
              <a:latin typeface="Cambria" panose="02040503050406030204" pitchFamily="18" charset="0"/>
            </a:endParaRPr>
          </a:p>
        </p:txBody>
      </p:sp>
      <p:sp>
        <p:nvSpPr>
          <p:cNvPr id="213" name="Freeform 241">
            <a:extLst>
              <a:ext uri="{FF2B5EF4-FFF2-40B4-BE49-F238E27FC236}">
                <a16:creationId xmlns:a16="http://schemas.microsoft.com/office/drawing/2014/main" id="{232A0EDC-4E99-1848-8F02-42F0C376235B}"/>
              </a:ext>
            </a:extLst>
          </p:cNvPr>
          <p:cNvSpPr>
            <a:spLocks/>
          </p:cNvSpPr>
          <p:nvPr/>
        </p:nvSpPr>
        <p:spPr bwMode="auto">
          <a:xfrm>
            <a:off x="5273177" y="3822811"/>
            <a:ext cx="866509" cy="419205"/>
          </a:xfrm>
          <a:custGeom>
            <a:avLst/>
            <a:gdLst>
              <a:gd name="T0" fmla="*/ 0 w 142"/>
              <a:gd name="T1" fmla="*/ 0 h 57"/>
              <a:gd name="T2" fmla="*/ 142 w 142"/>
              <a:gd name="T3" fmla="*/ 0 h 57"/>
              <a:gd name="T4" fmla="*/ 142 w 142"/>
              <a:gd name="T5" fmla="*/ 57 h 57"/>
              <a:gd name="T6" fmla="*/ 0 w 142"/>
              <a:gd name="T7" fmla="*/ 57 h 57"/>
              <a:gd name="T8" fmla="*/ 0 w 142"/>
              <a:gd name="T9" fmla="*/ 0 h 57"/>
              <a:gd name="T10" fmla="*/ 0 w 142"/>
              <a:gd name="T11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2" h="57">
                <a:moveTo>
                  <a:pt x="0" y="0"/>
                </a:moveTo>
                <a:lnTo>
                  <a:pt x="142" y="0"/>
                </a:lnTo>
                <a:lnTo>
                  <a:pt x="142" y="57"/>
                </a:lnTo>
                <a:lnTo>
                  <a:pt x="0" y="5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000">
              <a:latin typeface="Cambria" panose="02040503050406030204" pitchFamily="18" charset="0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785BF58F-17B4-6F49-A663-DBE5B630988C}"/>
              </a:ext>
            </a:extLst>
          </p:cNvPr>
          <p:cNvSpPr/>
          <p:nvPr/>
        </p:nvSpPr>
        <p:spPr>
          <a:xfrm>
            <a:off x="4651728" y="3889408"/>
            <a:ext cx="262892" cy="276999"/>
          </a:xfrm>
          <a:prstGeom prst="rect">
            <a:avLst/>
          </a:prstGeom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Yoon 윤고딕 530_TT" pitchFamily="18" charset="-127"/>
              </a:rPr>
              <a:t>Event</a:t>
            </a:r>
          </a:p>
          <a:p>
            <a:pPr algn="ctr"/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Yoon 윤고딕 530_TT" pitchFamily="18" charset="-127"/>
              </a:rPr>
              <a:t>I/F</a:t>
            </a:r>
            <a:endParaRPr lang="ko-KR" altLang="en-US" sz="900" spc="-3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Yoon 윤고딕 530_TT" pitchFamily="18" charset="-127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09D68272-7F46-4E42-835A-FAC88E1D6B0B}"/>
              </a:ext>
            </a:extLst>
          </p:cNvPr>
          <p:cNvSpPr/>
          <p:nvPr/>
        </p:nvSpPr>
        <p:spPr>
          <a:xfrm>
            <a:off x="3322570" y="4663064"/>
            <a:ext cx="721351" cy="138499"/>
          </a:xfrm>
          <a:prstGeom prst="rect">
            <a:avLst/>
          </a:prstGeom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Yoon 윤고딕 530_TT" pitchFamily="18" charset="-127"/>
              </a:rPr>
              <a:t>Repository I/F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Yoon 윤고딕 530_TT" pitchFamily="18" charset="-127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4CD4067A-54A5-FF4D-B96E-56B16A268573}"/>
              </a:ext>
            </a:extLst>
          </p:cNvPr>
          <p:cNvSpPr/>
          <p:nvPr/>
        </p:nvSpPr>
        <p:spPr>
          <a:xfrm>
            <a:off x="5170334" y="3889408"/>
            <a:ext cx="1094207" cy="276999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Yoon 윤고딕 530_TT" pitchFamily="18" charset="-127"/>
              </a:rPr>
              <a:t>이벤트 메시지 </a:t>
            </a:r>
            <a:endParaRPr lang="en-US" altLang="ko-KR" sz="900" spc="-3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Yoon 윤고딕 530_TT" pitchFamily="18" charset="-127"/>
            </a:endParaRPr>
          </a:p>
          <a:p>
            <a:pPr algn="ctr"/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Yoon 윤고딕 530_TT" pitchFamily="18" charset="-127"/>
              </a:rPr>
              <a:t>처리 어댑터</a:t>
            </a: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D464BDC9-5EEF-4B45-9BED-6E8724407CE1}"/>
              </a:ext>
            </a:extLst>
          </p:cNvPr>
          <p:cNvSpPr/>
          <p:nvPr/>
        </p:nvSpPr>
        <p:spPr>
          <a:xfrm>
            <a:off x="925306" y="3360634"/>
            <a:ext cx="274114" cy="153888"/>
          </a:xfrm>
          <a:prstGeom prst="rect">
            <a:avLst/>
          </a:prstGeom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Yoon 윤고딕 530_TT" pitchFamily="18" charset="-127"/>
              </a:rPr>
              <a:t>JSON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Yoon 윤고딕 530_TT" pitchFamily="18" charset="-127"/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F298225D-2036-4A4C-9AB1-59D8AE6DCDBD}"/>
              </a:ext>
            </a:extLst>
          </p:cNvPr>
          <p:cNvSpPr/>
          <p:nvPr/>
        </p:nvSpPr>
        <p:spPr>
          <a:xfrm>
            <a:off x="3330807" y="1793041"/>
            <a:ext cx="557846" cy="153888"/>
          </a:xfrm>
          <a:prstGeom prst="rect">
            <a:avLst/>
          </a:prstGeom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 contourW="12700">
              <a:bevelT w="1270"/>
              <a:contourClr>
                <a:schemeClr val="bg1"/>
              </a:contourClr>
            </a:sp3d>
          </a:bodyPr>
          <a:lstStyle/>
          <a:p>
            <a:pPr algn="ctr"/>
            <a:r>
              <a:rPr lang="ko-KR" altLang="en-US" sz="1000" b="1" dirty="0">
                <a:latin typeface="Cambria" panose="02040503050406030204" pitchFamily="18" charset="0"/>
                <a:ea typeface="Yoon 윤고딕 530_TT" pitchFamily="18" charset="-127"/>
              </a:rPr>
              <a:t>외부 영역</a:t>
            </a: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D41C0F7C-5571-2B44-972C-2DB8A7CBFB0F}"/>
              </a:ext>
            </a:extLst>
          </p:cNvPr>
          <p:cNvSpPr/>
          <p:nvPr/>
        </p:nvSpPr>
        <p:spPr>
          <a:xfrm>
            <a:off x="3085082" y="2420891"/>
            <a:ext cx="1007516" cy="153889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 contourW="12700">
              <a:bevelT w="1270"/>
              <a:contourClr>
                <a:schemeClr val="bg1"/>
              </a:contourClr>
            </a:sp3d>
          </a:bodyPr>
          <a:lstStyle/>
          <a:p>
            <a:pPr algn="ctr"/>
            <a:r>
              <a:rPr lang="ko-KR" altLang="en-US" sz="1000" b="1" dirty="0">
                <a:latin typeface="Cambria" panose="02040503050406030204" pitchFamily="18" charset="0"/>
                <a:ea typeface="Yoon 윤고딕 530_TT" pitchFamily="18" charset="-127"/>
              </a:rPr>
              <a:t>내부 영역</a:t>
            </a:r>
          </a:p>
        </p:txBody>
      </p:sp>
      <p:sp>
        <p:nvSpPr>
          <p:cNvPr id="223" name="Freeform 234">
            <a:extLst>
              <a:ext uri="{FF2B5EF4-FFF2-40B4-BE49-F238E27FC236}">
                <a16:creationId xmlns:a16="http://schemas.microsoft.com/office/drawing/2014/main" id="{35429D9A-01D2-2D40-8086-E492D32CF05D}"/>
              </a:ext>
            </a:extLst>
          </p:cNvPr>
          <p:cNvSpPr>
            <a:spLocks/>
          </p:cNvSpPr>
          <p:nvPr/>
        </p:nvSpPr>
        <p:spPr bwMode="auto">
          <a:xfrm>
            <a:off x="4517259" y="2662395"/>
            <a:ext cx="475090" cy="398941"/>
          </a:xfrm>
          <a:custGeom>
            <a:avLst/>
            <a:gdLst>
              <a:gd name="T0" fmla="*/ 0 w 113"/>
              <a:gd name="T1" fmla="*/ 0 h 95"/>
              <a:gd name="T2" fmla="*/ 113 w 113"/>
              <a:gd name="T3" fmla="*/ 0 h 95"/>
              <a:gd name="T4" fmla="*/ 113 w 113"/>
              <a:gd name="T5" fmla="*/ 95 h 95"/>
              <a:gd name="T6" fmla="*/ 0 w 113"/>
              <a:gd name="T7" fmla="*/ 95 h 95"/>
              <a:gd name="T8" fmla="*/ 0 w 113"/>
              <a:gd name="T9" fmla="*/ 0 h 95"/>
              <a:gd name="T10" fmla="*/ 0 w 113"/>
              <a:gd name="T11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" h="95">
                <a:moveTo>
                  <a:pt x="0" y="0"/>
                </a:moveTo>
                <a:lnTo>
                  <a:pt x="113" y="0"/>
                </a:lnTo>
                <a:lnTo>
                  <a:pt x="113" y="95"/>
                </a:lnTo>
                <a:lnTo>
                  <a:pt x="0" y="9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000">
              <a:latin typeface="Cambria" panose="02040503050406030204" pitchFamily="18" charset="0"/>
            </a:endParaRPr>
          </a:p>
        </p:txBody>
      </p:sp>
      <p:sp>
        <p:nvSpPr>
          <p:cNvPr id="224" name="Freeform 241">
            <a:extLst>
              <a:ext uri="{FF2B5EF4-FFF2-40B4-BE49-F238E27FC236}">
                <a16:creationId xmlns:a16="http://schemas.microsoft.com/office/drawing/2014/main" id="{00C71478-94CF-BC4F-A789-06BED0CDCBFD}"/>
              </a:ext>
            </a:extLst>
          </p:cNvPr>
          <p:cNvSpPr>
            <a:spLocks/>
          </p:cNvSpPr>
          <p:nvPr/>
        </p:nvSpPr>
        <p:spPr bwMode="auto">
          <a:xfrm>
            <a:off x="4711109" y="1953533"/>
            <a:ext cx="866509" cy="419205"/>
          </a:xfrm>
          <a:custGeom>
            <a:avLst/>
            <a:gdLst>
              <a:gd name="T0" fmla="*/ 0 w 142"/>
              <a:gd name="T1" fmla="*/ 0 h 57"/>
              <a:gd name="T2" fmla="*/ 142 w 142"/>
              <a:gd name="T3" fmla="*/ 0 h 57"/>
              <a:gd name="T4" fmla="*/ 142 w 142"/>
              <a:gd name="T5" fmla="*/ 57 h 57"/>
              <a:gd name="T6" fmla="*/ 0 w 142"/>
              <a:gd name="T7" fmla="*/ 57 h 57"/>
              <a:gd name="T8" fmla="*/ 0 w 142"/>
              <a:gd name="T9" fmla="*/ 0 h 57"/>
              <a:gd name="T10" fmla="*/ 0 w 142"/>
              <a:gd name="T11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2" h="57">
                <a:moveTo>
                  <a:pt x="0" y="0"/>
                </a:moveTo>
                <a:lnTo>
                  <a:pt x="142" y="0"/>
                </a:lnTo>
                <a:lnTo>
                  <a:pt x="142" y="57"/>
                </a:lnTo>
                <a:lnTo>
                  <a:pt x="0" y="5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000">
              <a:latin typeface="Cambria" panose="02040503050406030204" pitchFamily="18" charset="0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DAD532F2-E900-C248-866B-D00C2436C5A5}"/>
              </a:ext>
            </a:extLst>
          </p:cNvPr>
          <p:cNvSpPr/>
          <p:nvPr/>
        </p:nvSpPr>
        <p:spPr>
          <a:xfrm>
            <a:off x="4616564" y="2036407"/>
            <a:ext cx="1094207" cy="276999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Yoon 윤고딕 530_TT" pitchFamily="18" charset="-127"/>
              </a:rPr>
              <a:t>API</a:t>
            </a:r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Yoon 윤고딕 530_TT" pitchFamily="18" charset="-127"/>
              </a:rPr>
              <a:t> 호출</a:t>
            </a:r>
            <a:endParaRPr lang="en-US" altLang="ko-KR" sz="900" spc="-3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Yoon 윤고딕 530_TT" pitchFamily="18" charset="-127"/>
            </a:endParaRPr>
          </a:p>
          <a:p>
            <a:pPr algn="ctr"/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Yoon 윤고딕 530_TT" pitchFamily="18" charset="-127"/>
              </a:rPr>
              <a:t>프록시어댑터</a:t>
            </a:r>
          </a:p>
        </p:txBody>
      </p:sp>
      <p:sp>
        <p:nvSpPr>
          <p:cNvPr id="226" name="Freeform 241">
            <a:extLst>
              <a:ext uri="{FF2B5EF4-FFF2-40B4-BE49-F238E27FC236}">
                <a16:creationId xmlns:a16="http://schemas.microsoft.com/office/drawing/2014/main" id="{6EB619AE-21CF-8B48-A07D-E7C665870D4D}"/>
              </a:ext>
            </a:extLst>
          </p:cNvPr>
          <p:cNvSpPr>
            <a:spLocks/>
          </p:cNvSpPr>
          <p:nvPr/>
        </p:nvSpPr>
        <p:spPr bwMode="auto">
          <a:xfrm>
            <a:off x="1532991" y="2187006"/>
            <a:ext cx="866509" cy="419205"/>
          </a:xfrm>
          <a:custGeom>
            <a:avLst/>
            <a:gdLst>
              <a:gd name="T0" fmla="*/ 0 w 142"/>
              <a:gd name="T1" fmla="*/ 0 h 57"/>
              <a:gd name="T2" fmla="*/ 142 w 142"/>
              <a:gd name="T3" fmla="*/ 0 h 57"/>
              <a:gd name="T4" fmla="*/ 142 w 142"/>
              <a:gd name="T5" fmla="*/ 57 h 57"/>
              <a:gd name="T6" fmla="*/ 0 w 142"/>
              <a:gd name="T7" fmla="*/ 57 h 57"/>
              <a:gd name="T8" fmla="*/ 0 w 142"/>
              <a:gd name="T9" fmla="*/ 0 h 57"/>
              <a:gd name="T10" fmla="*/ 0 w 142"/>
              <a:gd name="T11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2" h="57">
                <a:moveTo>
                  <a:pt x="0" y="0"/>
                </a:moveTo>
                <a:lnTo>
                  <a:pt x="142" y="0"/>
                </a:lnTo>
                <a:lnTo>
                  <a:pt x="142" y="57"/>
                </a:lnTo>
                <a:lnTo>
                  <a:pt x="0" y="5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000">
              <a:latin typeface="Cambria" panose="02040503050406030204" pitchFamily="18" charset="0"/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CAD8E763-F1E1-974E-9050-DDA8184B1610}"/>
              </a:ext>
            </a:extLst>
          </p:cNvPr>
          <p:cNvSpPr/>
          <p:nvPr/>
        </p:nvSpPr>
        <p:spPr>
          <a:xfrm>
            <a:off x="1438446" y="2269880"/>
            <a:ext cx="1094207" cy="276999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Yoon 윤고딕 530_TT" pitchFamily="18" charset="-127"/>
              </a:rPr>
              <a:t>메시지 </a:t>
            </a:r>
            <a:endParaRPr lang="en-US" altLang="ko-KR" sz="900" spc="-3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Yoon 윤고딕 530_TT" pitchFamily="18" charset="-127"/>
            </a:endParaRPr>
          </a:p>
          <a:p>
            <a:pPr algn="ctr"/>
            <a:r>
              <a:rPr lang="ko-KR" altLang="en-US" sz="900" spc="-3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Yoon 윤고딕 530_TT" pitchFamily="18" charset="-127"/>
              </a:rPr>
              <a:t>컨슈머</a:t>
            </a:r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Yoon 윤고딕 530_TT" pitchFamily="18" charset="-127"/>
              </a:rPr>
              <a:t> 어댑터</a:t>
            </a:r>
          </a:p>
        </p:txBody>
      </p:sp>
      <p:sp>
        <p:nvSpPr>
          <p:cNvPr id="228" name="Freeform 241">
            <a:extLst>
              <a:ext uri="{FF2B5EF4-FFF2-40B4-BE49-F238E27FC236}">
                <a16:creationId xmlns:a16="http://schemas.microsoft.com/office/drawing/2014/main" id="{D3377912-E89C-114F-8A2A-97405690B7D2}"/>
              </a:ext>
            </a:extLst>
          </p:cNvPr>
          <p:cNvSpPr>
            <a:spLocks/>
          </p:cNvSpPr>
          <p:nvPr/>
        </p:nvSpPr>
        <p:spPr bwMode="auto">
          <a:xfrm>
            <a:off x="3227459" y="5126015"/>
            <a:ext cx="866509" cy="419205"/>
          </a:xfrm>
          <a:custGeom>
            <a:avLst/>
            <a:gdLst>
              <a:gd name="T0" fmla="*/ 0 w 142"/>
              <a:gd name="T1" fmla="*/ 0 h 57"/>
              <a:gd name="T2" fmla="*/ 142 w 142"/>
              <a:gd name="T3" fmla="*/ 0 h 57"/>
              <a:gd name="T4" fmla="*/ 142 w 142"/>
              <a:gd name="T5" fmla="*/ 57 h 57"/>
              <a:gd name="T6" fmla="*/ 0 w 142"/>
              <a:gd name="T7" fmla="*/ 57 h 57"/>
              <a:gd name="T8" fmla="*/ 0 w 142"/>
              <a:gd name="T9" fmla="*/ 0 h 57"/>
              <a:gd name="T10" fmla="*/ 0 w 142"/>
              <a:gd name="T11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2" h="57">
                <a:moveTo>
                  <a:pt x="0" y="0"/>
                </a:moveTo>
                <a:lnTo>
                  <a:pt x="142" y="0"/>
                </a:lnTo>
                <a:lnTo>
                  <a:pt x="142" y="57"/>
                </a:lnTo>
                <a:lnTo>
                  <a:pt x="0" y="5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000">
              <a:latin typeface="Cambria" panose="02040503050406030204" pitchFamily="18" charset="0"/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040311F6-231D-8C4C-80BE-8400924475E1}"/>
              </a:ext>
            </a:extLst>
          </p:cNvPr>
          <p:cNvSpPr/>
          <p:nvPr/>
        </p:nvSpPr>
        <p:spPr>
          <a:xfrm>
            <a:off x="3132914" y="5208889"/>
            <a:ext cx="1094207" cy="276999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Yoon 윤고딕 530_TT" pitchFamily="18" charset="-127"/>
              </a:rPr>
              <a:t>저장소 </a:t>
            </a:r>
            <a:endParaRPr lang="en-US" altLang="ko-KR" sz="900" spc="-3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Yoon 윤고딕 530_TT" pitchFamily="18" charset="-127"/>
            </a:endParaRPr>
          </a:p>
          <a:p>
            <a:pPr algn="ctr"/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Yoon 윤고딕 530_TT" pitchFamily="18" charset="-127"/>
              </a:rPr>
              <a:t>처리 어댑터</a:t>
            </a:r>
          </a:p>
        </p:txBody>
      </p:sp>
      <p:cxnSp>
        <p:nvCxnSpPr>
          <p:cNvPr id="231" name="꺾인 연결선[E] 230">
            <a:extLst>
              <a:ext uri="{FF2B5EF4-FFF2-40B4-BE49-F238E27FC236}">
                <a16:creationId xmlns:a16="http://schemas.microsoft.com/office/drawing/2014/main" id="{EEE2A8E6-A3B0-DD46-A816-56845B6B671E}"/>
              </a:ext>
            </a:extLst>
          </p:cNvPr>
          <p:cNvCxnSpPr>
            <a:cxnSpLocks/>
          </p:cNvCxnSpPr>
          <p:nvPr/>
        </p:nvCxnSpPr>
        <p:spPr>
          <a:xfrm>
            <a:off x="4404902" y="3904213"/>
            <a:ext cx="158852" cy="126755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꺾인 연결선[E] 231">
            <a:extLst>
              <a:ext uri="{FF2B5EF4-FFF2-40B4-BE49-F238E27FC236}">
                <a16:creationId xmlns:a16="http://schemas.microsoft.com/office/drawing/2014/main" id="{CF1C1C09-0AED-5040-9FA6-9315F0EE32B7}"/>
              </a:ext>
            </a:extLst>
          </p:cNvPr>
          <p:cNvCxnSpPr>
            <a:cxnSpLocks/>
            <a:stCxn id="234" idx="3"/>
            <a:endCxn id="233" idx="1"/>
          </p:cNvCxnSpPr>
          <p:nvPr/>
        </p:nvCxnSpPr>
        <p:spPr>
          <a:xfrm>
            <a:off x="1950856" y="3433376"/>
            <a:ext cx="179174" cy="3473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A28E7530-75CB-7040-BDE3-21DF479BF4A3}"/>
              </a:ext>
            </a:extLst>
          </p:cNvPr>
          <p:cNvSpPr/>
          <p:nvPr/>
        </p:nvSpPr>
        <p:spPr>
          <a:xfrm>
            <a:off x="2130030" y="3337085"/>
            <a:ext cx="200653" cy="19952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B117FB17-7A54-CF4F-9C21-C39CACF7A406}"/>
              </a:ext>
            </a:extLst>
          </p:cNvPr>
          <p:cNvSpPr/>
          <p:nvPr/>
        </p:nvSpPr>
        <p:spPr>
          <a:xfrm>
            <a:off x="1802935" y="3354661"/>
            <a:ext cx="147921" cy="15743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EDC1F37A-641B-2143-898B-BA658595C36C}"/>
              </a:ext>
            </a:extLst>
          </p:cNvPr>
          <p:cNvSpPr/>
          <p:nvPr/>
        </p:nvSpPr>
        <p:spPr>
          <a:xfrm>
            <a:off x="1352413" y="3382108"/>
            <a:ext cx="464871" cy="276999"/>
          </a:xfrm>
          <a:prstGeom prst="rect">
            <a:avLst/>
          </a:prstGeom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Yoon 윤고딕 530_TT" pitchFamily="18" charset="-127"/>
              </a:rPr>
              <a:t>REST API</a:t>
            </a: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Yoon 윤고딕 530_TT" pitchFamily="18" charset="-127"/>
            </a:endParaRPr>
          </a:p>
        </p:txBody>
      </p:sp>
      <p:cxnSp>
        <p:nvCxnSpPr>
          <p:cNvPr id="236" name="꺾인 연결선[E] 235">
            <a:extLst>
              <a:ext uri="{FF2B5EF4-FFF2-40B4-BE49-F238E27FC236}">
                <a16:creationId xmlns:a16="http://schemas.microsoft.com/office/drawing/2014/main" id="{D6A2EFA9-D367-EC4D-A2EC-48310142B494}"/>
              </a:ext>
            </a:extLst>
          </p:cNvPr>
          <p:cNvCxnSpPr>
            <a:cxnSpLocks/>
            <a:endCxn id="216" idx="0"/>
          </p:cNvCxnSpPr>
          <p:nvPr/>
        </p:nvCxnSpPr>
        <p:spPr>
          <a:xfrm rot="16200000" flipH="1">
            <a:off x="3475466" y="4455284"/>
            <a:ext cx="351230" cy="64329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꺾인 연결선[E] 236">
            <a:extLst>
              <a:ext uri="{FF2B5EF4-FFF2-40B4-BE49-F238E27FC236}">
                <a16:creationId xmlns:a16="http://schemas.microsoft.com/office/drawing/2014/main" id="{FA5FE542-EEE2-8940-8C8D-9BC29A7DD894}"/>
              </a:ext>
            </a:extLst>
          </p:cNvPr>
          <p:cNvCxnSpPr>
            <a:cxnSpLocks/>
          </p:cNvCxnSpPr>
          <p:nvPr/>
        </p:nvCxnSpPr>
        <p:spPr>
          <a:xfrm flipV="1">
            <a:off x="4265246" y="2852294"/>
            <a:ext cx="279974" cy="89988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꺾인 연결선[E] 237">
            <a:extLst>
              <a:ext uri="{FF2B5EF4-FFF2-40B4-BE49-F238E27FC236}">
                <a16:creationId xmlns:a16="http://schemas.microsoft.com/office/drawing/2014/main" id="{6A88BFDD-5165-4E4C-9295-DD8202F3840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55601" y="4986902"/>
            <a:ext cx="223543" cy="8452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꺾인 연결선[E] 238">
            <a:extLst>
              <a:ext uri="{FF2B5EF4-FFF2-40B4-BE49-F238E27FC236}">
                <a16:creationId xmlns:a16="http://schemas.microsoft.com/office/drawing/2014/main" id="{B1139780-AA3B-8A45-BC64-62B30659DA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36582" y="3965769"/>
            <a:ext cx="267504" cy="43561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꺾인 연결선[E] 239">
            <a:extLst>
              <a:ext uri="{FF2B5EF4-FFF2-40B4-BE49-F238E27FC236}">
                <a16:creationId xmlns:a16="http://schemas.microsoft.com/office/drawing/2014/main" id="{C894103D-C5C6-DE46-B9E8-410C74181F05}"/>
              </a:ext>
            </a:extLst>
          </p:cNvPr>
          <p:cNvCxnSpPr>
            <a:cxnSpLocks/>
            <a:endCxn id="241" idx="3"/>
          </p:cNvCxnSpPr>
          <p:nvPr/>
        </p:nvCxnSpPr>
        <p:spPr>
          <a:xfrm rot="5400000">
            <a:off x="4821762" y="2550959"/>
            <a:ext cx="477280" cy="16792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FF2E766-09A4-A249-9154-2676B0C27952}"/>
              </a:ext>
            </a:extLst>
          </p:cNvPr>
          <p:cNvSpPr/>
          <p:nvPr/>
        </p:nvSpPr>
        <p:spPr>
          <a:xfrm>
            <a:off x="4828520" y="2794845"/>
            <a:ext cx="147921" cy="15743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B9A28019-8E83-F34D-A619-B471A8E2CAF7}"/>
              </a:ext>
            </a:extLst>
          </p:cNvPr>
          <p:cNvSpPr/>
          <p:nvPr/>
        </p:nvSpPr>
        <p:spPr>
          <a:xfrm>
            <a:off x="4629784" y="2722981"/>
            <a:ext cx="269304" cy="276999"/>
          </a:xfrm>
          <a:prstGeom prst="rect">
            <a:avLst/>
          </a:prstGeom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Yoon 윤고딕 530_TT" pitchFamily="18" charset="-127"/>
              </a:rPr>
              <a:t>Proxy</a:t>
            </a:r>
          </a:p>
          <a:p>
            <a:pPr algn="ctr"/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Yoon 윤고딕 530_TT" pitchFamily="18" charset="-127"/>
              </a:rPr>
              <a:t>I/F</a:t>
            </a:r>
            <a:endParaRPr lang="ko-KR" altLang="en-US" sz="900" spc="-3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Yoon 윤고딕 530_TT" pitchFamily="18" charset="-127"/>
            </a:endParaRPr>
          </a:p>
        </p:txBody>
      </p:sp>
      <p:cxnSp>
        <p:nvCxnSpPr>
          <p:cNvPr id="243" name="꺾인 연결선[E] 242">
            <a:extLst>
              <a:ext uri="{FF2B5EF4-FFF2-40B4-BE49-F238E27FC236}">
                <a16:creationId xmlns:a16="http://schemas.microsoft.com/office/drawing/2014/main" id="{22027AEC-80CA-2647-A30E-4A6DC0830D5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13089" y="2790246"/>
            <a:ext cx="656748" cy="311265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Freeform 228">
            <a:extLst>
              <a:ext uri="{FF2B5EF4-FFF2-40B4-BE49-F238E27FC236}">
                <a16:creationId xmlns:a16="http://schemas.microsoft.com/office/drawing/2014/main" id="{7D3CF3A3-B083-F445-A33D-AA1D5578C220}"/>
              </a:ext>
            </a:extLst>
          </p:cNvPr>
          <p:cNvSpPr>
            <a:spLocks/>
          </p:cNvSpPr>
          <p:nvPr/>
        </p:nvSpPr>
        <p:spPr bwMode="auto">
          <a:xfrm rot="5400000">
            <a:off x="2810942" y="2548869"/>
            <a:ext cx="1597627" cy="1907994"/>
          </a:xfrm>
          <a:custGeom>
            <a:avLst/>
            <a:gdLst>
              <a:gd name="T0" fmla="*/ 0 w 598"/>
              <a:gd name="T1" fmla="*/ 172 h 689"/>
              <a:gd name="T2" fmla="*/ 300 w 598"/>
              <a:gd name="T3" fmla="*/ 0 h 689"/>
              <a:gd name="T4" fmla="*/ 598 w 598"/>
              <a:gd name="T5" fmla="*/ 172 h 689"/>
              <a:gd name="T6" fmla="*/ 598 w 598"/>
              <a:gd name="T7" fmla="*/ 517 h 689"/>
              <a:gd name="T8" fmla="*/ 300 w 598"/>
              <a:gd name="T9" fmla="*/ 689 h 689"/>
              <a:gd name="T10" fmla="*/ 0 w 598"/>
              <a:gd name="T11" fmla="*/ 517 h 689"/>
              <a:gd name="T12" fmla="*/ 0 w 598"/>
              <a:gd name="T13" fmla="*/ 172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8" h="689">
                <a:moveTo>
                  <a:pt x="0" y="172"/>
                </a:moveTo>
                <a:lnTo>
                  <a:pt x="300" y="0"/>
                </a:lnTo>
                <a:lnTo>
                  <a:pt x="598" y="172"/>
                </a:lnTo>
                <a:lnTo>
                  <a:pt x="598" y="517"/>
                </a:lnTo>
                <a:lnTo>
                  <a:pt x="300" y="689"/>
                </a:lnTo>
                <a:lnTo>
                  <a:pt x="0" y="517"/>
                </a:lnTo>
                <a:lnTo>
                  <a:pt x="0" y="17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000" dirty="0">
              <a:latin typeface="Cambria" panose="02040503050406030204" pitchFamily="18" charset="0"/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7DEBA1EC-2B9D-4141-AF93-8E2B079DD1EC}"/>
              </a:ext>
            </a:extLst>
          </p:cNvPr>
          <p:cNvSpPr/>
          <p:nvPr/>
        </p:nvSpPr>
        <p:spPr>
          <a:xfrm>
            <a:off x="3403711" y="2743606"/>
            <a:ext cx="397545" cy="153888"/>
          </a:xfrm>
          <a:prstGeom prst="rect">
            <a:avLst/>
          </a:prstGeom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Yoon 윤고딕 530_TT" pitchFamily="18" charset="-127"/>
              </a:rPr>
              <a:t>Service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Yoon 윤고딕 530_TT" pitchFamily="18" charset="-127"/>
            </a:endParaRPr>
          </a:p>
        </p:txBody>
      </p: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D1332B01-DD00-AE44-B7B9-2B9D274AC94C}"/>
              </a:ext>
            </a:extLst>
          </p:cNvPr>
          <p:cNvGrpSpPr/>
          <p:nvPr/>
        </p:nvGrpSpPr>
        <p:grpSpPr>
          <a:xfrm>
            <a:off x="2924454" y="2958141"/>
            <a:ext cx="1399305" cy="1027961"/>
            <a:chOff x="5270684" y="2745287"/>
            <a:chExt cx="1399305" cy="1027961"/>
          </a:xfrm>
        </p:grpSpPr>
        <p:sp>
          <p:nvSpPr>
            <p:cNvPr id="256" name="Freeform 228">
              <a:extLst>
                <a:ext uri="{FF2B5EF4-FFF2-40B4-BE49-F238E27FC236}">
                  <a16:creationId xmlns:a16="http://schemas.microsoft.com/office/drawing/2014/main" id="{91DC93BC-15D9-344F-8496-CBFBD2E4B10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456356" y="2559615"/>
              <a:ext cx="1027961" cy="1399305"/>
            </a:xfrm>
            <a:custGeom>
              <a:avLst/>
              <a:gdLst>
                <a:gd name="T0" fmla="*/ 0 w 598"/>
                <a:gd name="T1" fmla="*/ 172 h 689"/>
                <a:gd name="T2" fmla="*/ 300 w 598"/>
                <a:gd name="T3" fmla="*/ 0 h 689"/>
                <a:gd name="T4" fmla="*/ 598 w 598"/>
                <a:gd name="T5" fmla="*/ 172 h 689"/>
                <a:gd name="T6" fmla="*/ 598 w 598"/>
                <a:gd name="T7" fmla="*/ 517 h 689"/>
                <a:gd name="T8" fmla="*/ 300 w 598"/>
                <a:gd name="T9" fmla="*/ 689 h 689"/>
                <a:gd name="T10" fmla="*/ 0 w 598"/>
                <a:gd name="T11" fmla="*/ 517 h 689"/>
                <a:gd name="T12" fmla="*/ 0 w 598"/>
                <a:gd name="T13" fmla="*/ 172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8" h="689">
                  <a:moveTo>
                    <a:pt x="0" y="172"/>
                  </a:moveTo>
                  <a:lnTo>
                    <a:pt x="300" y="0"/>
                  </a:lnTo>
                  <a:lnTo>
                    <a:pt x="598" y="172"/>
                  </a:lnTo>
                  <a:lnTo>
                    <a:pt x="598" y="517"/>
                  </a:lnTo>
                  <a:lnTo>
                    <a:pt x="300" y="689"/>
                  </a:lnTo>
                  <a:lnTo>
                    <a:pt x="0" y="517"/>
                  </a:lnTo>
                  <a:lnTo>
                    <a:pt x="0" y="172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00">
                <a:latin typeface="Cambria" panose="02040503050406030204" pitchFamily="18" charset="0"/>
              </a:endParaRP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A3669BA0-56AB-CA47-9C2A-5661B898259A}"/>
                </a:ext>
              </a:extLst>
            </p:cNvPr>
            <p:cNvSpPr/>
            <p:nvPr/>
          </p:nvSpPr>
          <p:spPr>
            <a:xfrm>
              <a:off x="5772786" y="2801203"/>
              <a:ext cx="384721" cy="153888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Yoon 윤고딕 530_TT" pitchFamily="18" charset="-127"/>
                </a:rPr>
                <a:t>도메인</a:t>
              </a:r>
            </a:p>
          </p:txBody>
        </p:sp>
        <p:grpSp>
          <p:nvGrpSpPr>
            <p:cNvPr id="258" name="그룹 257">
              <a:extLst>
                <a:ext uri="{FF2B5EF4-FFF2-40B4-BE49-F238E27FC236}">
                  <a16:creationId xmlns:a16="http://schemas.microsoft.com/office/drawing/2014/main" id="{3CFBC9CA-8D50-9841-8F6D-5D9395A5C7A7}"/>
                </a:ext>
              </a:extLst>
            </p:cNvPr>
            <p:cNvGrpSpPr/>
            <p:nvPr/>
          </p:nvGrpSpPr>
          <p:grpSpPr>
            <a:xfrm>
              <a:off x="5416928" y="3066011"/>
              <a:ext cx="1031845" cy="546835"/>
              <a:chOff x="6455060" y="1665422"/>
              <a:chExt cx="1471516" cy="640418"/>
            </a:xfrm>
          </p:grpSpPr>
          <p:sp>
            <p:nvSpPr>
              <p:cNvPr id="259" name="Freeform 230">
                <a:extLst>
                  <a:ext uri="{FF2B5EF4-FFF2-40B4-BE49-F238E27FC236}">
                    <a16:creationId xmlns:a16="http://schemas.microsoft.com/office/drawing/2014/main" id="{F37F69D9-DB48-6144-904A-53AB2818AE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5060" y="1665422"/>
                <a:ext cx="668489" cy="239363"/>
              </a:xfrm>
              <a:custGeom>
                <a:avLst/>
                <a:gdLst>
                  <a:gd name="T0" fmla="*/ 0 w 159"/>
                  <a:gd name="T1" fmla="*/ 0 h 57"/>
                  <a:gd name="T2" fmla="*/ 159 w 159"/>
                  <a:gd name="T3" fmla="*/ 0 h 57"/>
                  <a:gd name="T4" fmla="*/ 159 w 159"/>
                  <a:gd name="T5" fmla="*/ 57 h 57"/>
                  <a:gd name="T6" fmla="*/ 0 w 159"/>
                  <a:gd name="T7" fmla="*/ 57 h 57"/>
                  <a:gd name="T8" fmla="*/ 0 w 159"/>
                  <a:gd name="T9" fmla="*/ 0 h 57"/>
                  <a:gd name="T10" fmla="*/ 0 w 159"/>
                  <a:gd name="T11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" h="57">
                    <a:moveTo>
                      <a:pt x="0" y="0"/>
                    </a:moveTo>
                    <a:lnTo>
                      <a:pt x="159" y="0"/>
                    </a:lnTo>
                    <a:lnTo>
                      <a:pt x="159" y="57"/>
                    </a:lnTo>
                    <a:lnTo>
                      <a:pt x="0" y="5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800">
                  <a:latin typeface="Cambria" panose="02040503050406030204" pitchFamily="18" charset="0"/>
                </a:endParaRPr>
              </a:p>
            </p:txBody>
          </p:sp>
          <p:sp>
            <p:nvSpPr>
              <p:cNvPr id="260" name="Freeform 235">
                <a:extLst>
                  <a:ext uri="{FF2B5EF4-FFF2-40B4-BE49-F238E27FC236}">
                    <a16:creationId xmlns:a16="http://schemas.microsoft.com/office/drawing/2014/main" id="{85CAA90F-A331-C648-9EE6-A76C8D81D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9893" y="1665422"/>
                <a:ext cx="466683" cy="239363"/>
              </a:xfrm>
              <a:custGeom>
                <a:avLst/>
                <a:gdLst>
                  <a:gd name="T0" fmla="*/ 0 w 111"/>
                  <a:gd name="T1" fmla="*/ 0 h 57"/>
                  <a:gd name="T2" fmla="*/ 111 w 111"/>
                  <a:gd name="T3" fmla="*/ 0 h 57"/>
                  <a:gd name="T4" fmla="*/ 111 w 111"/>
                  <a:gd name="T5" fmla="*/ 57 h 57"/>
                  <a:gd name="T6" fmla="*/ 0 w 111"/>
                  <a:gd name="T7" fmla="*/ 57 h 57"/>
                  <a:gd name="T8" fmla="*/ 0 w 111"/>
                  <a:gd name="T9" fmla="*/ 0 h 57"/>
                  <a:gd name="T10" fmla="*/ 0 w 111"/>
                  <a:gd name="T11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7">
                    <a:moveTo>
                      <a:pt x="0" y="0"/>
                    </a:moveTo>
                    <a:lnTo>
                      <a:pt x="111" y="0"/>
                    </a:lnTo>
                    <a:lnTo>
                      <a:pt x="111" y="57"/>
                    </a:lnTo>
                    <a:lnTo>
                      <a:pt x="0" y="5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800">
                  <a:latin typeface="Cambria" panose="02040503050406030204" pitchFamily="18" charset="0"/>
                </a:endParaRPr>
              </a:p>
            </p:txBody>
          </p:sp>
          <p:sp>
            <p:nvSpPr>
              <p:cNvPr id="261" name="Freeform 236">
                <a:extLst>
                  <a:ext uri="{FF2B5EF4-FFF2-40B4-BE49-F238E27FC236}">
                    <a16:creationId xmlns:a16="http://schemas.microsoft.com/office/drawing/2014/main" id="{DC35B75C-10C7-BD4D-A3F4-469CF320A7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9893" y="2066477"/>
                <a:ext cx="466683" cy="239363"/>
              </a:xfrm>
              <a:custGeom>
                <a:avLst/>
                <a:gdLst>
                  <a:gd name="T0" fmla="*/ 0 w 111"/>
                  <a:gd name="T1" fmla="*/ 0 h 57"/>
                  <a:gd name="T2" fmla="*/ 111 w 111"/>
                  <a:gd name="T3" fmla="*/ 0 h 57"/>
                  <a:gd name="T4" fmla="*/ 111 w 111"/>
                  <a:gd name="T5" fmla="*/ 57 h 57"/>
                  <a:gd name="T6" fmla="*/ 0 w 111"/>
                  <a:gd name="T7" fmla="*/ 57 h 57"/>
                  <a:gd name="T8" fmla="*/ 0 w 111"/>
                  <a:gd name="T9" fmla="*/ 0 h 57"/>
                  <a:gd name="T10" fmla="*/ 0 w 111"/>
                  <a:gd name="T11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7">
                    <a:moveTo>
                      <a:pt x="0" y="0"/>
                    </a:moveTo>
                    <a:lnTo>
                      <a:pt x="111" y="0"/>
                    </a:lnTo>
                    <a:lnTo>
                      <a:pt x="111" y="57"/>
                    </a:lnTo>
                    <a:lnTo>
                      <a:pt x="0" y="5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800">
                  <a:latin typeface="Cambria" panose="02040503050406030204" pitchFamily="18" charset="0"/>
                </a:endParaRPr>
              </a:p>
            </p:txBody>
          </p:sp>
          <p:sp>
            <p:nvSpPr>
              <p:cNvPr id="262" name="직사각형 261">
                <a:extLst>
                  <a:ext uri="{FF2B5EF4-FFF2-40B4-BE49-F238E27FC236}">
                    <a16:creationId xmlns:a16="http://schemas.microsoft.com/office/drawing/2014/main" id="{C0F6EB54-5EE8-3A4C-8BEA-F1E495254402}"/>
                  </a:ext>
                </a:extLst>
              </p:cNvPr>
              <p:cNvSpPr/>
              <p:nvPr/>
            </p:nvSpPr>
            <p:spPr>
              <a:xfrm>
                <a:off x="6520887" y="1722845"/>
                <a:ext cx="536832" cy="124522"/>
              </a:xfrm>
              <a:prstGeom prst="rect">
                <a:avLst/>
              </a:prstGeom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/>
                <a:r>
                  <a:rPr lang="en-US" altLang="ko-KR" sz="800" spc="-3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Yoon 윤고딕 530_TT" pitchFamily="18" charset="-127"/>
                  </a:rPr>
                  <a:t>Aggregate</a:t>
                </a:r>
                <a:endParaRPr lang="ko-KR" altLang="en-US" sz="8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Yoon 윤고딕 530_TT" pitchFamily="18" charset="-127"/>
                </a:endParaRPr>
              </a:p>
            </p:txBody>
          </p:sp>
          <p:sp>
            <p:nvSpPr>
              <p:cNvPr id="263" name="직사각형 262">
                <a:extLst>
                  <a:ext uri="{FF2B5EF4-FFF2-40B4-BE49-F238E27FC236}">
                    <a16:creationId xmlns:a16="http://schemas.microsoft.com/office/drawing/2014/main" id="{3272F8AC-EA57-A444-B54F-73875B02AE7A}"/>
                  </a:ext>
                </a:extLst>
              </p:cNvPr>
              <p:cNvSpPr/>
              <p:nvPr/>
            </p:nvSpPr>
            <p:spPr>
              <a:xfrm>
                <a:off x="7517726" y="1722845"/>
                <a:ext cx="351023" cy="124522"/>
              </a:xfrm>
              <a:prstGeom prst="rect">
                <a:avLst/>
              </a:prstGeom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Yoon 윤고딕 530_TT" pitchFamily="18" charset="-127"/>
                  </a:rPr>
                  <a:t>Entity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Yoon 윤고딕 530_TT" pitchFamily="18" charset="-127"/>
                </a:endParaRPr>
              </a:p>
            </p:txBody>
          </p:sp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69BEF9C1-2B4A-5C4B-8052-95165EA79820}"/>
                  </a:ext>
                </a:extLst>
              </p:cNvPr>
              <p:cNvSpPr/>
              <p:nvPr/>
            </p:nvSpPr>
            <p:spPr>
              <a:xfrm>
                <a:off x="7616514" y="2123899"/>
                <a:ext cx="153441" cy="124522"/>
              </a:xfrm>
              <a:prstGeom prst="rect">
                <a:avLst/>
              </a:prstGeom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Yoon 윤고딕 530_TT" pitchFamily="18" charset="-127"/>
                  </a:rPr>
                  <a:t>Vo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Yoon 윤고딕 530_TT" pitchFamily="18" charset="-127"/>
                </a:endParaRPr>
              </a:p>
            </p:txBody>
          </p:sp>
          <p:cxnSp>
            <p:nvCxnSpPr>
              <p:cNvPr id="265" name="직선 화살표 연결선 116">
                <a:extLst>
                  <a:ext uri="{FF2B5EF4-FFF2-40B4-BE49-F238E27FC236}">
                    <a16:creationId xmlns:a16="http://schemas.microsoft.com/office/drawing/2014/main" id="{C535AB5F-8227-1B4B-9899-53EACA88DFC2}"/>
                  </a:ext>
                </a:extLst>
              </p:cNvPr>
              <p:cNvCxnSpPr/>
              <p:nvPr/>
            </p:nvCxnSpPr>
            <p:spPr bwMode="auto">
              <a:xfrm>
                <a:off x="7138840" y="1785101"/>
                <a:ext cx="304744" cy="0"/>
              </a:xfrm>
              <a:prstGeom prst="straightConnector1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직선 화살표 연결선 116">
                <a:extLst>
                  <a:ext uri="{FF2B5EF4-FFF2-40B4-BE49-F238E27FC236}">
                    <a16:creationId xmlns:a16="http://schemas.microsoft.com/office/drawing/2014/main" id="{D980F48E-CE6B-5244-8F07-7DD852211018}"/>
                  </a:ext>
                </a:extLst>
              </p:cNvPr>
              <p:cNvCxnSpPr/>
              <p:nvPr/>
            </p:nvCxnSpPr>
            <p:spPr bwMode="auto">
              <a:xfrm>
                <a:off x="7223246" y="2186156"/>
                <a:ext cx="220339" cy="0"/>
              </a:xfrm>
              <a:prstGeom prst="straightConnector1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직선 연결선 409">
                <a:extLst>
                  <a:ext uri="{FF2B5EF4-FFF2-40B4-BE49-F238E27FC236}">
                    <a16:creationId xmlns:a16="http://schemas.microsoft.com/office/drawing/2014/main" id="{8809E0A1-77B3-2049-919F-F7B49E6F91C3}"/>
                  </a:ext>
                </a:extLst>
              </p:cNvPr>
              <p:cNvCxnSpPr/>
              <p:nvPr/>
            </p:nvCxnSpPr>
            <p:spPr>
              <a:xfrm>
                <a:off x="7223246" y="1791787"/>
                <a:ext cx="0" cy="402173"/>
              </a:xfrm>
              <a:prstGeom prst="line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8" name="꺾인 연결선[E] 267">
            <a:extLst>
              <a:ext uri="{FF2B5EF4-FFF2-40B4-BE49-F238E27FC236}">
                <a16:creationId xmlns:a16="http://schemas.microsoft.com/office/drawing/2014/main" id="{99835201-43BE-7D4B-86BF-075F46F60B85}"/>
              </a:ext>
            </a:extLst>
          </p:cNvPr>
          <p:cNvCxnSpPr>
            <a:cxnSpLocks/>
            <a:stCxn id="233" idx="3"/>
          </p:cNvCxnSpPr>
          <p:nvPr/>
        </p:nvCxnSpPr>
        <p:spPr>
          <a:xfrm>
            <a:off x="2330683" y="3436849"/>
            <a:ext cx="325077" cy="39498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9" name="Freeform 233">
            <a:extLst>
              <a:ext uri="{FF2B5EF4-FFF2-40B4-BE49-F238E27FC236}">
                <a16:creationId xmlns:a16="http://schemas.microsoft.com/office/drawing/2014/main" id="{0746E327-219F-2D44-A35A-353DEE529BE7}"/>
              </a:ext>
            </a:extLst>
          </p:cNvPr>
          <p:cNvSpPr>
            <a:spLocks/>
          </p:cNvSpPr>
          <p:nvPr/>
        </p:nvSpPr>
        <p:spPr bwMode="auto">
          <a:xfrm>
            <a:off x="2117449" y="3253407"/>
            <a:ext cx="415204" cy="398941"/>
          </a:xfrm>
          <a:custGeom>
            <a:avLst/>
            <a:gdLst>
              <a:gd name="T0" fmla="*/ 0 w 113"/>
              <a:gd name="T1" fmla="*/ 0 h 95"/>
              <a:gd name="T2" fmla="*/ 113 w 113"/>
              <a:gd name="T3" fmla="*/ 0 h 95"/>
              <a:gd name="T4" fmla="*/ 113 w 113"/>
              <a:gd name="T5" fmla="*/ 95 h 95"/>
              <a:gd name="T6" fmla="*/ 0 w 113"/>
              <a:gd name="T7" fmla="*/ 95 h 95"/>
              <a:gd name="T8" fmla="*/ 0 w 113"/>
              <a:gd name="T9" fmla="*/ 0 h 95"/>
              <a:gd name="T10" fmla="*/ 0 w 113"/>
              <a:gd name="T11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" h="95">
                <a:moveTo>
                  <a:pt x="0" y="0"/>
                </a:moveTo>
                <a:lnTo>
                  <a:pt x="113" y="0"/>
                </a:lnTo>
                <a:lnTo>
                  <a:pt x="113" y="95"/>
                </a:lnTo>
                <a:lnTo>
                  <a:pt x="0" y="9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000">
              <a:latin typeface="Cambria" panose="02040503050406030204" pitchFamily="18" charset="0"/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A46EE6AD-C9D8-FF41-89F4-DD63B2588A23}"/>
              </a:ext>
            </a:extLst>
          </p:cNvPr>
          <p:cNvSpPr/>
          <p:nvPr/>
        </p:nvSpPr>
        <p:spPr>
          <a:xfrm>
            <a:off x="2148420" y="3324801"/>
            <a:ext cx="332142" cy="276999"/>
          </a:xfrm>
          <a:prstGeom prst="rect">
            <a:avLst/>
          </a:prstGeom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Yoon 윤고딕 530_TT" pitchFamily="18" charset="-127"/>
              </a:rPr>
              <a:t>Service</a:t>
            </a:r>
          </a:p>
          <a:p>
            <a:pPr algn="ctr"/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Yoon 윤고딕 530_TT" pitchFamily="18" charset="-127"/>
              </a:rPr>
              <a:t>I/F</a:t>
            </a:r>
            <a:endParaRPr lang="ko-KR" altLang="en-US" sz="900" spc="-3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Yoon 윤고딕 530_TT" pitchFamily="18" charset="-127"/>
            </a:endParaRPr>
          </a:p>
        </p:txBody>
      </p: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89C15154-561F-B64B-BE48-C14C38FC88D3}"/>
              </a:ext>
            </a:extLst>
          </p:cNvPr>
          <p:cNvGrpSpPr/>
          <p:nvPr/>
        </p:nvGrpSpPr>
        <p:grpSpPr>
          <a:xfrm>
            <a:off x="3335569" y="4033706"/>
            <a:ext cx="544252" cy="210649"/>
            <a:chOff x="3522510" y="4601167"/>
            <a:chExt cx="544252" cy="210649"/>
          </a:xfrm>
        </p:grpSpPr>
        <p:sp>
          <p:nvSpPr>
            <p:cNvPr id="272" name="Freeform 241">
              <a:extLst>
                <a:ext uri="{FF2B5EF4-FFF2-40B4-BE49-F238E27FC236}">
                  <a16:creationId xmlns:a16="http://schemas.microsoft.com/office/drawing/2014/main" id="{DB0DF362-1921-A54C-AD72-30CF5C489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2510" y="4601167"/>
              <a:ext cx="544252" cy="210649"/>
            </a:xfrm>
            <a:custGeom>
              <a:avLst/>
              <a:gdLst>
                <a:gd name="T0" fmla="*/ 0 w 142"/>
                <a:gd name="T1" fmla="*/ 0 h 57"/>
                <a:gd name="T2" fmla="*/ 142 w 142"/>
                <a:gd name="T3" fmla="*/ 0 h 57"/>
                <a:gd name="T4" fmla="*/ 142 w 142"/>
                <a:gd name="T5" fmla="*/ 57 h 57"/>
                <a:gd name="T6" fmla="*/ 0 w 142"/>
                <a:gd name="T7" fmla="*/ 57 h 57"/>
                <a:gd name="T8" fmla="*/ 0 w 142"/>
                <a:gd name="T9" fmla="*/ 0 h 57"/>
                <a:gd name="T10" fmla="*/ 0 w 14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" h="57">
                  <a:moveTo>
                    <a:pt x="0" y="0"/>
                  </a:moveTo>
                  <a:lnTo>
                    <a:pt x="142" y="0"/>
                  </a:lnTo>
                  <a:lnTo>
                    <a:pt x="142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00">
                <a:latin typeface="Cambria" panose="02040503050406030204" pitchFamily="18" charset="0"/>
              </a:endParaRPr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DB7E3B38-6E8C-D445-B871-12BB9DE8265B}"/>
                </a:ext>
              </a:extLst>
            </p:cNvPr>
            <p:cNvSpPr/>
            <p:nvPr/>
          </p:nvSpPr>
          <p:spPr>
            <a:xfrm>
              <a:off x="3590327" y="4624386"/>
              <a:ext cx="407163" cy="153888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Yoon 윤고딕 530_TT" pitchFamily="18" charset="-127"/>
                </a:rPr>
                <a:t>Service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Yoon 윤고딕 530_TT" pitchFamily="18" charset="-127"/>
              </a:endParaRPr>
            </a:p>
          </p:txBody>
        </p:sp>
      </p:grp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AB32D397-F6AE-DE4C-8633-DBE5CAD837B8}"/>
              </a:ext>
            </a:extLst>
          </p:cNvPr>
          <p:cNvSpPr/>
          <p:nvPr/>
        </p:nvSpPr>
        <p:spPr>
          <a:xfrm>
            <a:off x="6803589" y="1382020"/>
            <a:ext cx="751346" cy="247972"/>
          </a:xfrm>
          <a:prstGeom prst="rect">
            <a:avLst/>
          </a:prstGeom>
          <a:solidFill>
            <a:schemeClr val="accent2">
              <a:lumMod val="40000"/>
              <a:lumOff val="60000"/>
              <a:alpha val="26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09BAC2D6-656E-C64F-A035-A24F33C829AA}"/>
              </a:ext>
            </a:extLst>
          </p:cNvPr>
          <p:cNvSpPr/>
          <p:nvPr/>
        </p:nvSpPr>
        <p:spPr>
          <a:xfrm>
            <a:off x="6803589" y="2071808"/>
            <a:ext cx="1572588" cy="553814"/>
          </a:xfrm>
          <a:prstGeom prst="rect">
            <a:avLst/>
          </a:prstGeom>
          <a:solidFill>
            <a:srgbClr val="92D050">
              <a:alpha val="26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42B5F32E-F41A-A74B-B191-7B307FC7055C}"/>
              </a:ext>
            </a:extLst>
          </p:cNvPr>
          <p:cNvSpPr/>
          <p:nvPr/>
        </p:nvSpPr>
        <p:spPr>
          <a:xfrm>
            <a:off x="6843344" y="3284715"/>
            <a:ext cx="1572586" cy="2132542"/>
          </a:xfrm>
          <a:prstGeom prst="rect">
            <a:avLst/>
          </a:prstGeom>
          <a:solidFill>
            <a:schemeClr val="bg2">
              <a:lumMod val="90000"/>
              <a:alpha val="26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14604CFF-C985-FF4D-A031-EB6639EBB259}"/>
              </a:ext>
            </a:extLst>
          </p:cNvPr>
          <p:cNvSpPr/>
          <p:nvPr/>
        </p:nvSpPr>
        <p:spPr>
          <a:xfrm>
            <a:off x="6843343" y="2631235"/>
            <a:ext cx="1572587" cy="643017"/>
          </a:xfrm>
          <a:prstGeom prst="rect">
            <a:avLst/>
          </a:prstGeom>
          <a:solidFill>
            <a:schemeClr val="accent5">
              <a:lumMod val="40000"/>
              <a:lumOff val="60000"/>
              <a:alpha val="26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b="1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9224F802-B44B-6B4D-80A6-136175E257DD}"/>
              </a:ext>
            </a:extLst>
          </p:cNvPr>
          <p:cNvSpPr/>
          <p:nvPr/>
        </p:nvSpPr>
        <p:spPr>
          <a:xfrm>
            <a:off x="6843343" y="5417257"/>
            <a:ext cx="1480452" cy="701087"/>
          </a:xfrm>
          <a:prstGeom prst="rect">
            <a:avLst/>
          </a:prstGeom>
          <a:solidFill>
            <a:schemeClr val="accent4">
              <a:lumMod val="40000"/>
              <a:lumOff val="60000"/>
              <a:alpha val="26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3BC87AB3-BF1D-FA46-82B2-3174315C264A}"/>
              </a:ext>
            </a:extLst>
          </p:cNvPr>
          <p:cNvSpPr/>
          <p:nvPr/>
        </p:nvSpPr>
        <p:spPr>
          <a:xfrm>
            <a:off x="9127736" y="2107990"/>
            <a:ext cx="1711234" cy="50951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  <a:latin typeface="+mj-lt"/>
              </a:rPr>
              <a:t>데이터 처리</a:t>
            </a:r>
            <a:endParaRPr kumimoji="1" lang="ko-Kore-KR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6" name="모서리가 둥근 직사각형 295">
            <a:extLst>
              <a:ext uri="{FF2B5EF4-FFF2-40B4-BE49-F238E27FC236}">
                <a16:creationId xmlns:a16="http://schemas.microsoft.com/office/drawing/2014/main" id="{E6FCE395-29B1-F344-856E-DD5E44E48001}"/>
              </a:ext>
            </a:extLst>
          </p:cNvPr>
          <p:cNvSpPr/>
          <p:nvPr/>
        </p:nvSpPr>
        <p:spPr>
          <a:xfrm>
            <a:off x="9147133" y="2771511"/>
            <a:ext cx="1711234" cy="50951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+mj-lt"/>
              </a:rPr>
              <a:t>REST API</a:t>
            </a:r>
            <a:r>
              <a:rPr kumimoji="1" lang="ko-KR" altLang="en-US" sz="1200" dirty="0">
                <a:solidFill>
                  <a:schemeClr val="tx1"/>
                </a:solidFill>
                <a:latin typeface="+mj-lt"/>
              </a:rPr>
              <a:t> 처리</a:t>
            </a:r>
            <a:endParaRPr kumimoji="1" lang="ko-Kore-KR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7" name="모서리가 둥근 직사각형 296">
            <a:extLst>
              <a:ext uri="{FF2B5EF4-FFF2-40B4-BE49-F238E27FC236}">
                <a16:creationId xmlns:a16="http://schemas.microsoft.com/office/drawing/2014/main" id="{C50744E3-050B-2349-9B63-A7B65828CDB0}"/>
              </a:ext>
            </a:extLst>
          </p:cNvPr>
          <p:cNvSpPr/>
          <p:nvPr/>
        </p:nvSpPr>
        <p:spPr>
          <a:xfrm>
            <a:off x="9156502" y="3841472"/>
            <a:ext cx="1711234" cy="50951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  <a:latin typeface="+mj-lt"/>
              </a:rPr>
              <a:t>비지니스로직</a:t>
            </a:r>
            <a:r>
              <a:rPr kumimoji="1" lang="en-US" altLang="ko-KR" sz="1200" dirty="0">
                <a:solidFill>
                  <a:schemeClr val="tx1"/>
                </a:solidFill>
                <a:latin typeface="+mj-lt"/>
              </a:rPr>
              <a:t>(</a:t>
            </a:r>
            <a:r>
              <a:rPr kumimoji="1" lang="ko-KR" altLang="en-US" sz="1200" dirty="0">
                <a:solidFill>
                  <a:schemeClr val="tx1"/>
                </a:solidFill>
                <a:latin typeface="+mj-lt"/>
              </a:rPr>
              <a:t>개념</a:t>
            </a:r>
            <a:r>
              <a:rPr kumimoji="1" lang="en-US" altLang="ko-KR" sz="1200" dirty="0">
                <a:solidFill>
                  <a:schemeClr val="tx1"/>
                </a:solidFill>
                <a:latin typeface="+mj-lt"/>
              </a:rPr>
              <a:t>)</a:t>
            </a:r>
            <a:endParaRPr kumimoji="1" lang="ko-Kore-KR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8" name="모서리가 둥근 직사각형 297">
            <a:extLst>
              <a:ext uri="{FF2B5EF4-FFF2-40B4-BE49-F238E27FC236}">
                <a16:creationId xmlns:a16="http://schemas.microsoft.com/office/drawing/2014/main" id="{EB164B42-4CAA-864A-9252-0AB542FCD785}"/>
              </a:ext>
            </a:extLst>
          </p:cNvPr>
          <p:cNvSpPr/>
          <p:nvPr/>
        </p:nvSpPr>
        <p:spPr>
          <a:xfrm>
            <a:off x="9183725" y="5608830"/>
            <a:ext cx="1711234" cy="50951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  <a:latin typeface="+mj-lt"/>
              </a:rPr>
              <a:t>비지니스로직</a:t>
            </a:r>
            <a:r>
              <a:rPr kumimoji="1" lang="en-US" altLang="ko-KR" sz="1200" dirty="0">
                <a:solidFill>
                  <a:schemeClr val="tx1"/>
                </a:solidFill>
                <a:latin typeface="+mj-lt"/>
              </a:rPr>
              <a:t>(</a:t>
            </a:r>
            <a:r>
              <a:rPr kumimoji="1" lang="ko-KR" altLang="en-US" sz="1200" dirty="0">
                <a:solidFill>
                  <a:schemeClr val="tx1"/>
                </a:solidFill>
                <a:latin typeface="+mj-lt"/>
              </a:rPr>
              <a:t>흐름</a:t>
            </a:r>
            <a:r>
              <a:rPr kumimoji="1" lang="en-US" altLang="ko-KR" sz="1200" dirty="0">
                <a:solidFill>
                  <a:schemeClr val="tx1"/>
                </a:solidFill>
                <a:latin typeface="+mj-lt"/>
              </a:rPr>
              <a:t>)</a:t>
            </a:r>
            <a:endParaRPr kumimoji="1" lang="ko-Kore-KR" altLang="en-US" sz="1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12" name="구부러진 연결선[U] 311">
            <a:extLst>
              <a:ext uri="{FF2B5EF4-FFF2-40B4-BE49-F238E27FC236}">
                <a16:creationId xmlns:a16="http://schemas.microsoft.com/office/drawing/2014/main" id="{4A3C5835-DEAB-2B4E-8D41-C7CE520AA895}"/>
              </a:ext>
            </a:extLst>
          </p:cNvPr>
          <p:cNvCxnSpPr>
            <a:cxnSpLocks/>
            <a:stCxn id="234" idx="0"/>
            <a:endCxn id="293" idx="1"/>
          </p:cNvCxnSpPr>
          <p:nvPr/>
        </p:nvCxnSpPr>
        <p:spPr>
          <a:xfrm rot="5400000" flipH="1" flipV="1">
            <a:off x="4159161" y="670480"/>
            <a:ext cx="401917" cy="4966447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5" name="구부러진 연결선[U] 334">
            <a:extLst>
              <a:ext uri="{FF2B5EF4-FFF2-40B4-BE49-F238E27FC236}">
                <a16:creationId xmlns:a16="http://schemas.microsoft.com/office/drawing/2014/main" id="{74A50852-2FA2-0E4A-BDDC-DF5175DEA7F6}"/>
              </a:ext>
            </a:extLst>
          </p:cNvPr>
          <p:cNvCxnSpPr>
            <a:cxnSpLocks/>
            <a:stCxn id="210" idx="2"/>
            <a:endCxn id="291" idx="1"/>
          </p:cNvCxnSpPr>
          <p:nvPr/>
        </p:nvCxnSpPr>
        <p:spPr>
          <a:xfrm flipV="1">
            <a:off x="4124701" y="2348715"/>
            <a:ext cx="2678888" cy="2503281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8" name="구부러진 연결선[U] 337">
            <a:extLst>
              <a:ext uri="{FF2B5EF4-FFF2-40B4-BE49-F238E27FC236}">
                <a16:creationId xmlns:a16="http://schemas.microsoft.com/office/drawing/2014/main" id="{8D237764-7CA0-5E4B-B4A8-45EC554CD29D}"/>
              </a:ext>
            </a:extLst>
          </p:cNvPr>
          <p:cNvCxnSpPr>
            <a:cxnSpLocks/>
            <a:stCxn id="256" idx="1"/>
          </p:cNvCxnSpPr>
          <p:nvPr/>
        </p:nvCxnSpPr>
        <p:spPr>
          <a:xfrm rot="16200000" flipH="1">
            <a:off x="5240631" y="2556968"/>
            <a:ext cx="719974" cy="255371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1" name="구부러진 연결선[U] 340">
            <a:extLst>
              <a:ext uri="{FF2B5EF4-FFF2-40B4-BE49-F238E27FC236}">
                <a16:creationId xmlns:a16="http://schemas.microsoft.com/office/drawing/2014/main" id="{F3661C89-9ABF-B24E-B0C4-7F61380ED84C}"/>
              </a:ext>
            </a:extLst>
          </p:cNvPr>
          <p:cNvCxnSpPr>
            <a:cxnSpLocks/>
            <a:stCxn id="273" idx="2"/>
            <a:endCxn id="294" idx="1"/>
          </p:cNvCxnSpPr>
          <p:nvPr/>
        </p:nvCxnSpPr>
        <p:spPr>
          <a:xfrm rot="16200000" flipH="1">
            <a:off x="4446661" y="3371119"/>
            <a:ext cx="1556988" cy="3236375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58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Cambria" panose="02040503050406030204" pitchFamily="18" charset="0"/>
              </a:rPr>
              <a:t>Context Map</a:t>
            </a:r>
            <a:endParaRPr lang="ko-Kore-KR" altLang="en-US" dirty="0" err="1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5928E5-04DA-704F-BFE5-B3F71CA7E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마이크로서비스</a:t>
            </a:r>
            <a:r>
              <a:rPr kumimoji="1" lang="ko-KR" altLang="en-US" dirty="0"/>
              <a:t> 도출 및 의존관계</a:t>
            </a:r>
            <a:endParaRPr kumimoji="1" lang="ko-Kore-KR" altLang="en-US" dirty="0"/>
          </a:p>
        </p:txBody>
      </p:sp>
      <p:pic>
        <p:nvPicPr>
          <p:cNvPr id="10" name="내용 개체 틀 4">
            <a:extLst>
              <a:ext uri="{FF2B5EF4-FFF2-40B4-BE49-F238E27FC236}">
                <a16:creationId xmlns:a16="http://schemas.microsoft.com/office/drawing/2014/main" id="{0093F85B-C4CE-1F42-8345-274CB1807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2781" y="1189402"/>
            <a:ext cx="5400600" cy="469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A61860F-2557-FA47-89BB-9861EAC6C0F0}"/>
              </a:ext>
            </a:extLst>
          </p:cNvPr>
          <p:cNvCxnSpPr/>
          <p:nvPr/>
        </p:nvCxnSpPr>
        <p:spPr>
          <a:xfrm>
            <a:off x="8775817" y="5086792"/>
            <a:ext cx="0" cy="345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3A2601E-E1F4-B049-A02A-8FB89A9BE151}"/>
              </a:ext>
            </a:extLst>
          </p:cNvPr>
          <p:cNvCxnSpPr/>
          <p:nvPr/>
        </p:nvCxnSpPr>
        <p:spPr>
          <a:xfrm>
            <a:off x="9204263" y="5086792"/>
            <a:ext cx="0" cy="345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0180DC-E142-1544-8AE3-AF94F11C8F9A}"/>
              </a:ext>
            </a:extLst>
          </p:cNvPr>
          <p:cNvSpPr/>
          <p:nvPr/>
        </p:nvSpPr>
        <p:spPr>
          <a:xfrm>
            <a:off x="8543381" y="5460849"/>
            <a:ext cx="419987" cy="415498"/>
          </a:xfrm>
          <a:prstGeom prst="rect">
            <a:avLst/>
          </a:prstGeom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Yoon 윤고딕 530_TT" pitchFamily="18" charset="-127"/>
              </a:rPr>
              <a:t>비동기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Yoon 윤고딕 530_TT" pitchFamily="18" charset="-127"/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Yoon 윤고딕 530_TT" pitchFamily="18" charset="-127"/>
              </a:rPr>
              <a:t>Message</a:t>
            </a: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Yoon 윤고딕 530_TT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9DB3F2-4D49-0A45-8582-C9265F025322}"/>
              </a:ext>
            </a:extLst>
          </p:cNvPr>
          <p:cNvSpPr/>
          <p:nvPr/>
        </p:nvSpPr>
        <p:spPr>
          <a:xfrm>
            <a:off x="9139748" y="5460849"/>
            <a:ext cx="386324" cy="415498"/>
          </a:xfrm>
          <a:prstGeom prst="rect">
            <a:avLst/>
          </a:prstGeom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Yoon 윤고딕 530_TT" pitchFamily="18" charset="-127"/>
              </a:rPr>
              <a:t>동기</a:t>
            </a:r>
            <a:b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Yoon 윤고딕 530_TT" pitchFamily="18" charset="-127"/>
              </a:rPr>
            </a:b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Yoon 윤고딕 530_TT" pitchFamily="18" charset="-127"/>
              </a:rPr>
              <a:t>API Call</a:t>
            </a: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Yoon 윤고딕 53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9131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설계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(Rental)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9995281D-7896-594F-B753-FA26517C6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서비스의 </a:t>
            </a:r>
            <a:r>
              <a:rPr lang="en-US" altLang="ko-KR" dirty="0"/>
              <a:t>API</a:t>
            </a:r>
            <a:r>
              <a:rPr lang="ko-KR" altLang="en-US" dirty="0"/>
              <a:t> 명세</a:t>
            </a:r>
            <a:endParaRPr lang="ko-Kore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BE9FD0F-1D76-AE4E-B16C-B83B6EBD0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634" y="571480"/>
            <a:ext cx="4201232" cy="598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38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3036" y="196026"/>
            <a:ext cx="11693851" cy="285752"/>
          </a:xfrm>
        </p:spPr>
        <p:txBody>
          <a:bodyPr/>
          <a:lstStyle/>
          <a:p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도메인 모델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(Rental)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3848DA0-B05F-BD4B-B088-67C7A4DC0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078" y="1052910"/>
            <a:ext cx="5118569" cy="5323312"/>
          </a:xfrm>
          <a:prstGeom prst="rect">
            <a:avLst/>
          </a:prstGeom>
        </p:spPr>
      </p:pic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9995281D-7896-594F-B753-FA26517C6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Domain </a:t>
            </a:r>
            <a:r>
              <a:rPr lang="ko-Kore-KR" altLang="en-US" dirty="0"/>
              <a:t>객체</a:t>
            </a:r>
            <a:r>
              <a:rPr lang="ko-KR" altLang="en-US" dirty="0"/>
              <a:t> 모델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956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기획본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4DF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dirty="0" err="1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931</Words>
  <Application>Microsoft Macintosh PowerPoint</Application>
  <PresentationFormat>와이드스크린</PresentationFormat>
  <Paragraphs>301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Cambria</vt:lpstr>
      <vt:lpstr>Times New Roman</vt:lpstr>
      <vt:lpstr>Wingdings</vt:lpstr>
      <vt:lpstr>Office 테마</vt:lpstr>
      <vt:lpstr>3_기획본부</vt:lpstr>
      <vt:lpstr>PowerPoint 프레젠테이션</vt:lpstr>
      <vt:lpstr>배경/추진내용/기대효과</vt:lpstr>
      <vt:lpstr>마이크로서비스 개발프로세스</vt:lpstr>
      <vt:lpstr>아키텍처정의서(외부)</vt:lpstr>
      <vt:lpstr>아키텍처정의서(내부)</vt:lpstr>
      <vt:lpstr>아키텍처정의서(내부)</vt:lpstr>
      <vt:lpstr>Context Map</vt:lpstr>
      <vt:lpstr>API 설계(Rental)</vt:lpstr>
      <vt:lpstr>도메인 모델(Rental)</vt:lpstr>
      <vt:lpstr>Data 모델 (Rental)</vt:lpstr>
      <vt:lpstr>[참고] 도메인 모델 - 핵심개념 (Rental)</vt:lpstr>
      <vt:lpstr>[참고] 이벤트 스토밍을 통한 서비스 시스템 식별 및 Bounded Context 식별</vt:lpstr>
      <vt:lpstr>[참고 ] 서비스 매핑</vt:lpstr>
      <vt:lpstr>[참고] 마이크로 서비스 별 명세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jeong heon</dc:creator>
  <cp:lastModifiedBy>Han jeong heon</cp:lastModifiedBy>
  <cp:revision>34</cp:revision>
  <dcterms:created xsi:type="dcterms:W3CDTF">2020-04-21T08:51:45Z</dcterms:created>
  <dcterms:modified xsi:type="dcterms:W3CDTF">2020-04-24T10:25:00Z</dcterms:modified>
</cp:coreProperties>
</file>