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1.xml" ContentType="application/vnd.openxmlformats-officedocument.drawingml.chart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0"/>
  </p:notesMasterIdLst>
  <p:handoutMasterIdLst>
    <p:handoutMasterId r:id="rId91"/>
  </p:handoutMasterIdLst>
  <p:sldIdLst>
    <p:sldId id="608" r:id="rId2"/>
    <p:sldId id="657" r:id="rId3"/>
    <p:sldId id="650" r:id="rId4"/>
    <p:sldId id="611" r:id="rId5"/>
    <p:sldId id="703" r:id="rId6"/>
    <p:sldId id="708" r:id="rId7"/>
    <p:sldId id="709" r:id="rId8"/>
    <p:sldId id="710" r:id="rId9"/>
    <p:sldId id="704" r:id="rId10"/>
    <p:sldId id="706" r:id="rId11"/>
    <p:sldId id="711" r:id="rId12"/>
    <p:sldId id="748" r:id="rId13"/>
    <p:sldId id="749" r:id="rId14"/>
    <p:sldId id="712" r:id="rId15"/>
    <p:sldId id="713" r:id="rId16"/>
    <p:sldId id="715" r:id="rId17"/>
    <p:sldId id="714" r:id="rId18"/>
    <p:sldId id="750" r:id="rId19"/>
    <p:sldId id="751" r:id="rId20"/>
    <p:sldId id="752" r:id="rId21"/>
    <p:sldId id="753" r:id="rId22"/>
    <p:sldId id="754" r:id="rId23"/>
    <p:sldId id="755" r:id="rId24"/>
    <p:sldId id="756" r:id="rId25"/>
    <p:sldId id="757" r:id="rId26"/>
    <p:sldId id="758" r:id="rId27"/>
    <p:sldId id="759" r:id="rId28"/>
    <p:sldId id="760" r:id="rId29"/>
    <p:sldId id="761" r:id="rId30"/>
    <p:sldId id="762" r:id="rId31"/>
    <p:sldId id="763" r:id="rId32"/>
    <p:sldId id="764" r:id="rId33"/>
    <p:sldId id="765" r:id="rId34"/>
    <p:sldId id="720" r:id="rId35"/>
    <p:sldId id="721" r:id="rId36"/>
    <p:sldId id="722" r:id="rId37"/>
    <p:sldId id="723" r:id="rId38"/>
    <p:sldId id="724" r:id="rId39"/>
    <p:sldId id="725" r:id="rId40"/>
    <p:sldId id="726" r:id="rId41"/>
    <p:sldId id="727" r:id="rId42"/>
    <p:sldId id="728" r:id="rId43"/>
    <p:sldId id="729" r:id="rId44"/>
    <p:sldId id="730" r:id="rId45"/>
    <p:sldId id="731" r:id="rId46"/>
    <p:sldId id="732" r:id="rId47"/>
    <p:sldId id="733" r:id="rId48"/>
    <p:sldId id="734" r:id="rId49"/>
    <p:sldId id="735" r:id="rId50"/>
    <p:sldId id="736" r:id="rId51"/>
    <p:sldId id="737" r:id="rId52"/>
    <p:sldId id="738" r:id="rId53"/>
    <p:sldId id="739" r:id="rId54"/>
    <p:sldId id="740" r:id="rId55"/>
    <p:sldId id="741" r:id="rId56"/>
    <p:sldId id="742" r:id="rId57"/>
    <p:sldId id="743" r:id="rId58"/>
    <p:sldId id="744" r:id="rId59"/>
    <p:sldId id="745" r:id="rId60"/>
    <p:sldId id="746" r:id="rId61"/>
    <p:sldId id="747" r:id="rId62"/>
    <p:sldId id="766" r:id="rId63"/>
    <p:sldId id="696" r:id="rId64"/>
    <p:sldId id="636" r:id="rId65"/>
    <p:sldId id="699" r:id="rId66"/>
    <p:sldId id="536" r:id="rId67"/>
    <p:sldId id="767" r:id="rId68"/>
    <p:sldId id="768" r:id="rId69"/>
    <p:sldId id="769" r:id="rId70"/>
    <p:sldId id="770" r:id="rId71"/>
    <p:sldId id="771" r:id="rId72"/>
    <p:sldId id="647" r:id="rId73"/>
    <p:sldId id="772" r:id="rId74"/>
    <p:sldId id="773" r:id="rId75"/>
    <p:sldId id="775" r:id="rId76"/>
    <p:sldId id="774" r:id="rId77"/>
    <p:sldId id="701" r:id="rId78"/>
    <p:sldId id="539" r:id="rId79"/>
    <p:sldId id="648" r:id="rId80"/>
    <p:sldId id="541" r:id="rId81"/>
    <p:sldId id="543" r:id="rId82"/>
    <p:sldId id="544" r:id="rId83"/>
    <p:sldId id="635" r:id="rId84"/>
    <p:sldId id="634" r:id="rId85"/>
    <p:sldId id="633" r:id="rId86"/>
    <p:sldId id="777" r:id="rId87"/>
    <p:sldId id="776" r:id="rId88"/>
    <p:sldId id="617" r:id="rId89"/>
  </p:sldIdLst>
  <p:sldSz cx="9144000" cy="6858000" type="screen4x3"/>
  <p:notesSz cx="7010400" cy="9236075"/>
  <p:custDataLst>
    <p:tags r:id="rId92"/>
  </p:custDataLst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Char char="•"/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s Kurz" initials="LK" lastIdx="1" clrIdx="0">
    <p:extLst>
      <p:ext uri="{19B8F6BF-5375-455C-9EA6-DF929625EA0E}">
        <p15:presenceInfo xmlns:p15="http://schemas.microsoft.com/office/powerpoint/2012/main" userId="S0030000865E8051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1C14FF"/>
    <a:srgbClr val="169940"/>
    <a:srgbClr val="6600FF"/>
    <a:srgbClr val="009999"/>
    <a:srgbClr val="FF3300"/>
    <a:srgbClr val="66FF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86884"/>
  </p:normalViewPr>
  <p:slideViewPr>
    <p:cSldViewPr snapToGrid="0">
      <p:cViewPr varScale="1">
        <p:scale>
          <a:sx n="145" d="100"/>
          <a:sy n="145" d="100"/>
        </p:scale>
        <p:origin x="17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gs" Target="tags/tag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9.xml"/><Relationship Id="rId1" Type="http://schemas.openxmlformats.org/officeDocument/2006/relationships/slide" Target="slides/slide7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Sheet1!$C$1:$C$2</c:f>
              <c:strCache>
                <c:ptCount val="1"/>
                <c:pt idx="0">
                  <c:v>Independent write</c:v>
                </c:pt>
              </c:strCache>
            </c:strRef>
          </c:tx>
          <c:spPr>
            <a:ln w="76200" cmpd="sng">
              <a:solidFill>
                <a:srgbClr val="000090"/>
              </a:solidFill>
            </a:ln>
          </c:spPr>
          <c:marker>
            <c:symbol val="none"/>
          </c:marker>
          <c:cat>
            <c:numRef>
              <c:f>Sheet1!$B$3:$B$8</c:f>
              <c:numCache>
                <c:formatCode>General</c:formatCode>
                <c:ptCount val="6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1.88</c:v>
                </c:pt>
                <c:pt idx="4">
                  <c:v>2.29</c:v>
                </c:pt>
                <c:pt idx="5">
                  <c:v>2.75</c:v>
                </c:pt>
              </c:numCache>
            </c:numRef>
          </c:cat>
          <c:val>
            <c:numRef>
              <c:f>Sheet1!$C$3:$C$8</c:f>
              <c:numCache>
                <c:formatCode>General</c:formatCode>
                <c:ptCount val="6"/>
                <c:pt idx="0">
                  <c:v>8.26</c:v>
                </c:pt>
                <c:pt idx="1">
                  <c:v>65.12</c:v>
                </c:pt>
                <c:pt idx="2">
                  <c:v>108.2</c:v>
                </c:pt>
                <c:pt idx="3">
                  <c:v>276.57</c:v>
                </c:pt>
                <c:pt idx="4">
                  <c:v>528.15</c:v>
                </c:pt>
                <c:pt idx="5">
                  <c:v>881.39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66-0A4B-BC76-16FB355A6EE3}"/>
            </c:ext>
          </c:extLst>
        </c:ser>
        <c:ser>
          <c:idx val="1"/>
          <c:order val="1"/>
          <c:tx>
            <c:strRef>
              <c:f>Sheet1!$D$1:$D$2</c:f>
              <c:strCache>
                <c:ptCount val="1"/>
                <c:pt idx="0">
                  <c:v>Collective write</c:v>
                </c:pt>
              </c:strCache>
            </c:strRef>
          </c:tx>
          <c:spPr>
            <a:ln w="76200" cmpd="sng"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Sheet1!$B$3:$B$8</c:f>
              <c:numCache>
                <c:formatCode>General</c:formatCode>
                <c:ptCount val="6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1.88</c:v>
                </c:pt>
                <c:pt idx="4">
                  <c:v>2.29</c:v>
                </c:pt>
                <c:pt idx="5">
                  <c:v>2.75</c:v>
                </c:pt>
              </c:numCache>
            </c:numRef>
          </c:cat>
          <c:val>
            <c:numRef>
              <c:f>Sheet1!$D$3:$D$8</c:f>
              <c:numCache>
                <c:formatCode>General</c:formatCode>
                <c:ptCount val="6"/>
                <c:pt idx="0">
                  <c:v>1.72</c:v>
                </c:pt>
                <c:pt idx="1">
                  <c:v>1.8</c:v>
                </c:pt>
                <c:pt idx="2">
                  <c:v>2.68</c:v>
                </c:pt>
                <c:pt idx="3">
                  <c:v>3.11</c:v>
                </c:pt>
                <c:pt idx="4">
                  <c:v>3.63</c:v>
                </c:pt>
                <c:pt idx="5">
                  <c:v>4.1199999999999974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6-0A4B-BC76-16FB355A6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87246264"/>
        <c:axId val="-2087355560"/>
      </c:lineChart>
      <c:catAx>
        <c:axId val="-2087246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>
                    <a:latin typeface="Arial"/>
                    <a:cs typeface="Arial"/>
                  </a:defRPr>
                </a:pPr>
                <a:r>
                  <a:rPr lang="en-US" sz="2000">
                    <a:latin typeface="Arial"/>
                    <a:cs typeface="Arial"/>
                  </a:rPr>
                  <a:t>Data size in MBs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/>
              </a:defRPr>
            </a:pPr>
            <a:endParaRPr lang="en-US"/>
          </a:p>
        </c:txPr>
        <c:crossAx val="-2087355560"/>
        <c:crosses val="autoZero"/>
        <c:auto val="1"/>
        <c:lblAlgn val="ctr"/>
        <c:lblOffset val="100"/>
        <c:noMultiLvlLbl val="0"/>
      </c:catAx>
      <c:valAx>
        <c:axId val="-2087355560"/>
        <c:scaling>
          <c:orientation val="minMax"/>
        </c:scaling>
        <c:delete val="0"/>
        <c:axPos val="l"/>
        <c:majorGridlines>
          <c:spPr>
            <a:ln w="19050" cmpd="sng"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000">
                    <a:latin typeface="Arial"/>
                  </a:defRPr>
                </a:pPr>
                <a:r>
                  <a:rPr lang="en-US" sz="2000">
                    <a:latin typeface="Arial"/>
                  </a:rPr>
                  <a:t>Seconds to write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rial"/>
                <a:cs typeface="Arial"/>
              </a:defRPr>
            </a:pPr>
            <a:endParaRPr lang="en-US"/>
          </a:p>
        </c:txPr>
        <c:crossAx val="-20872462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ctr" anchorCtr="0" compatLnSpc="1">
            <a:prstTxWarp prst="textNoShape">
              <a:avLst/>
            </a:prstTxWarp>
          </a:bodyPr>
          <a:lstStyle>
            <a:lvl1pPr defTabSz="92324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66" y="0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ctr" anchorCtr="0" compatLnSpc="1">
            <a:prstTxWarp prst="textNoShape">
              <a:avLst/>
            </a:prstTxWarp>
          </a:bodyPr>
          <a:lstStyle>
            <a:lvl1pPr algn="r" defTabSz="92324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652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b" anchorCtr="0" compatLnSpc="1">
            <a:prstTxWarp prst="textNoShape">
              <a:avLst/>
            </a:prstTxWarp>
          </a:bodyPr>
          <a:lstStyle>
            <a:lvl1pPr defTabSz="92324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66" y="8773652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b" anchorCtr="0" compatLnSpc="1">
            <a:prstTxWarp prst="textNoShape">
              <a:avLst/>
            </a:prstTxWarp>
          </a:bodyPr>
          <a:lstStyle>
            <a:lvl1pPr algn="r" defTabSz="92324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E85FA9F-DD63-4763-A7CF-0F8DFBE1B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ctr" anchorCtr="0" compatLnSpc="1">
            <a:prstTxWarp prst="textNoShape">
              <a:avLst/>
            </a:prstTxWarp>
          </a:bodyPr>
          <a:lstStyle>
            <a:lvl1pPr defTabSz="923241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66" y="0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ctr" anchorCtr="0" compatLnSpc="1">
            <a:prstTxWarp prst="textNoShape">
              <a:avLst/>
            </a:prstTxWarp>
          </a:bodyPr>
          <a:lstStyle>
            <a:lvl1pPr algn="r" defTabSz="923241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33" y="4386826"/>
            <a:ext cx="5140134" cy="415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652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5" tIns="46148" rIns="92295" bIns="46148" numCol="1" anchor="b" anchorCtr="0" compatLnSpc="1">
            <a:prstTxWarp prst="textNoShape">
              <a:avLst/>
            </a:prstTxWarp>
          </a:bodyPr>
          <a:lstStyle>
            <a:lvl1pPr defTabSz="923241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66" y="8773652"/>
            <a:ext cx="3037634" cy="4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95" tIns="46148" rIns="92295" bIns="46148" numCol="1" anchor="b" anchorCtr="0" compatLnSpc="1">
            <a:prstTxWarp prst="textNoShape">
              <a:avLst/>
            </a:prstTxWarp>
          </a:bodyPr>
          <a:lstStyle>
            <a:lvl1pPr algn="r" defTabSz="923241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39E82C2-9560-4964-9775-507FF8997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AD61C-2CA1-4DDA-A0D3-54A7AEA13A8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1AE68-FB90-4572-81F8-55461E466A1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781A2-E020-44BB-B73C-22BDA011C37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3F526-378A-4F4D-8888-17A57B82A2D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E82C2-9560-4964-9775-507FF8997D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9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C0446-EE1F-4D0E-8881-D6CA1C9123A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6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358DD-8DE3-419C-878C-D3CDE072756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Last</a:t>
            </a:r>
            <a:r>
              <a:rPr lang="en-US" baseline="0" dirty="0"/>
              <a:t> give a list </a:t>
            </a:r>
            <a:r>
              <a:rPr lang="en-US" baseline="0" dirty="0" err="1"/>
              <a:t>fo</a:t>
            </a:r>
            <a:r>
              <a:rPr lang="en-US" baseline="0" dirty="0"/>
              <a:t> the collective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01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358DD-8DE3-419C-878C-D3CDE072756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Dataset</a:t>
            </a:r>
            <a:r>
              <a:rPr lang="en-US" baseline="0" dirty="0"/>
              <a:t> transfer property. Not like pi with *_all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03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1B0FD-B304-4DBC-99F3-68CA604BAB7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15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20AC-4DEC-4BB5-92A0-81CB95013F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Support any where you application will run.</a:t>
            </a:r>
          </a:p>
        </p:txBody>
      </p:sp>
    </p:spTree>
    <p:extLst>
      <p:ext uri="{BB962C8B-B14F-4D97-AF65-F5344CB8AC3E}">
        <p14:creationId xmlns:p14="http://schemas.microsoft.com/office/powerpoint/2010/main" val="3741507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323BC-9D0B-442E-A5E5-93EA1CC784C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Use the property lists, optional (parallel </a:t>
            </a:r>
            <a:r>
              <a:rPr lang="en-US" dirty="0" err="1"/>
              <a:t>io</a:t>
            </a:r>
            <a:r>
              <a:rPr lang="en-US" dirty="0"/>
              <a:t> is </a:t>
            </a:r>
            <a:r>
              <a:rPr lang="en-US" dirty="0" err="1"/>
              <a:t>accesed</a:t>
            </a:r>
            <a:r>
              <a:rPr lang="en-US" baseline="0" dirty="0"/>
              <a:t> through </a:t>
            </a:r>
            <a:r>
              <a:rPr lang="en-US" baseline="0" dirty="0" err="1"/>
              <a:t>proporties</a:t>
            </a:r>
            <a:r>
              <a:rPr lang="en-US" baseline="0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7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358DD-8DE3-419C-878C-D3CDE072756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</a:t>
            </a:r>
            <a:r>
              <a:rPr lang="en-US" baseline="0" dirty="0"/>
              <a:t> different from serial program. Was H5P_default. Happens on all the processors. Do collective IO when doing this write.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323BC-9D0B-442E-A5E5-93EA1CC784C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Have a help</a:t>
            </a:r>
            <a:r>
              <a:rPr lang="en-US" baseline="0" dirty="0"/>
              <a:t>desk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87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describe</a:t>
            </a:r>
            <a:r>
              <a:rPr lang="en-US" baseline="0" dirty="0"/>
              <a:t> a few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28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C9EEE-8061-4304-A7DE-FF2533229C1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84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59C0B-5052-40DC-B9B0-680C9FC4218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Do columns</a:t>
            </a:r>
          </a:p>
        </p:txBody>
      </p:sp>
    </p:spTree>
    <p:extLst>
      <p:ext uri="{BB962C8B-B14F-4D97-AF65-F5344CB8AC3E}">
        <p14:creationId xmlns:p14="http://schemas.microsoft.com/office/powerpoint/2010/main" val="4245421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5F941-FD33-425B-9293-CC418A0DB15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err="1"/>
              <a:t>intleave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3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E37B8-5126-4BAB-901A-EAF65E89936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err="1"/>
              <a:t>bloks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19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mpi</a:t>
            </a:r>
            <a:r>
              <a:rPr lang="en-US" dirty="0"/>
              <a:t> data type,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3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6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B5A27-276F-4C97-9D34-38BB7D0765E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7B6D32-4ED9-41C5-A0CE-5B48CB331D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430C9-7E3A-4FBB-A8DB-92C1A925B8E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7E767-733B-46A7-8665-2F2ED742041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6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561E7F-38A5-43C9-89E0-06A08C240B0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9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F1ECE-00FD-4C08-BE08-014E88BC1A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3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2D904-F3F3-4704-AC8D-DC7897765B4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5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ECA54-9789-4642-9011-2892D417B8E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8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139AC-F1F8-4B4B-BA1C-C4C0B7A3CFB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6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63AE7-4039-4FA2-BAC4-365A67A3FB5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5AA3E-CC22-4BC7-A81F-1D1B6C240FC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830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0C1A3-B826-45A7-BAFB-51F869ADB25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E0BFD-DD61-4D48-8674-59577AF571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Limited by the amount of RAM for the process writing the data.</a:t>
            </a:r>
          </a:p>
        </p:txBody>
      </p:sp>
    </p:spTree>
    <p:extLst>
      <p:ext uri="{BB962C8B-B14F-4D97-AF65-F5344CB8AC3E}">
        <p14:creationId xmlns:p14="http://schemas.microsoft.com/office/powerpoint/2010/main" val="1193230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0C1A3-B826-45A7-BAFB-51F869ADB25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A53A7-0008-42BF-9569-034CBCB7C30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04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C9EEE-8061-4304-A7DE-FF2533229C1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60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33729-4B0A-43E4-80B0-B482F8BD08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35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9D8B5-32B2-47F4-8E10-14C18041BA9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46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1D74D-88D8-487F-848D-B88368D0219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9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59C0B-5052-40DC-B9B0-680C9FC4218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39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A380B-0C8A-412F-B333-B420DF1E2C2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84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6C732-3C1F-4C12-8495-C9BC9A4A129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8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43754-304B-4494-A5BE-7804FD26D47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E0BFD-DD61-4D48-8674-59577AF5718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err="1"/>
              <a:t>Mpi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really</a:t>
            </a:r>
            <a:r>
              <a:rPr lang="en-US" baseline="0" dirty="0"/>
              <a:t> low-level, no metadata, leaves a lot up to you. Exteranal32, everything is not </a:t>
            </a:r>
            <a:r>
              <a:rPr lang="en-US" baseline="0" dirty="0" err="1"/>
              <a:t>portiable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17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5F941-FD33-425B-9293-CC418A0DB15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87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72995-CE15-4A2E-9494-2AA8BF01908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32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A3753-BFB6-47E8-A313-3726BC4174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48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3B335-F92A-4B4A-A28D-A2639F0209F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547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E37B8-5126-4BAB-901A-EAF65E89936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116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20FC0-7FB8-48FF-A95E-1148D34C1CA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36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17C78-C32C-44EB-9067-2F0361B9CC4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234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6D26B-22FB-4354-9938-191755F1217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F9F8F-4FF7-4712-849E-480E06E7731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6D26B-22FB-4354-9938-191755F1217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E0BFD-DD61-4D48-8674-59577AF5718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err="1"/>
              <a:t>Mpi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really</a:t>
            </a:r>
            <a:r>
              <a:rPr lang="en-US" baseline="0" dirty="0"/>
              <a:t> low-level, no metadata, leaves a lot up to you. Exteranal32, everything is not </a:t>
            </a:r>
            <a:r>
              <a:rPr lang="en-US" baseline="0" dirty="0" err="1"/>
              <a:t>portiable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813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B04DC-B1AB-4355-AE39-A935343F37B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FB719-E3F1-4E67-921A-77F848F9B01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9788" cy="3487737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981" y="4417041"/>
            <a:ext cx="5045852" cy="418275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35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A8C5C-E0CF-4F1F-AE47-AB4E54420256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megabytes.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513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</a:t>
            </a:r>
            <a:r>
              <a:rPr lang="en-US" baseline="0" dirty="0"/>
              <a:t> an </a:t>
            </a:r>
            <a:r>
              <a:rPr lang="en-US" baseline="0" dirty="0" err="1"/>
              <a:t>int</a:t>
            </a:r>
            <a:r>
              <a:rPr lang="en-US" baseline="0" dirty="0"/>
              <a:t> in </a:t>
            </a:r>
            <a:r>
              <a:rPr lang="en-US" baseline="0" dirty="0" err="1"/>
              <a:t>mermory</a:t>
            </a:r>
            <a:r>
              <a:rPr lang="en-US" baseline="0" dirty="0"/>
              <a:t> and writing it to float on disk. Slower , same for compression,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94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</a:t>
            </a:r>
            <a:r>
              <a:rPr lang="en-US" baseline="0" dirty="0"/>
              <a:t> was slow, did collective really happen. Was the data set good. for detecting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91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Showed</a:t>
            </a:r>
            <a:r>
              <a:rPr lang="en-US" baseline="0" dirty="0"/>
              <a:t> this before,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24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6D26B-22FB-4354-9938-191755F12177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80640-198F-4D7B-82FA-38534A84035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B7EF2-F6E9-4D3D-BC14-E1205E297A01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E0BFD-DD61-4D48-8674-59577AF5718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err="1"/>
              <a:t>Mpi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really</a:t>
            </a:r>
            <a:r>
              <a:rPr lang="en-US" baseline="0" dirty="0"/>
              <a:t> low-level, no metadata, leaves a lot up to you. Exteranal32, everything is not </a:t>
            </a:r>
            <a:r>
              <a:rPr lang="en-US" baseline="0" dirty="0" err="1"/>
              <a:t>portiable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801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BFCC37-650E-48DA-9D66-02C8B8A1A3E4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AB368-86A1-489E-AF9F-EAEBDA886470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612A6-0BEC-4934-89CF-C70D117D8FF0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21212" cy="3465513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33" y="4388378"/>
            <a:ext cx="5140134" cy="41556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91763-0DB2-48AD-AE8A-BCD534F5F5F2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569E7-E124-4DBE-A3FC-7654F9A0DC49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822FF-D386-4D97-8098-D1A856C28DE9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692150"/>
            <a:ext cx="4624388" cy="3467100"/>
          </a:xfrm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586" y="4386826"/>
            <a:ext cx="5143230" cy="415716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520C8-1BC6-4662-A464-C6400D7FEC45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39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1AE68-FB90-4572-81F8-55461E466A16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CADDDB-BDFE-4004-B520-8F0BC75EF9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51375" cy="3489325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462" y="4415479"/>
            <a:ext cx="5048891" cy="418431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Storage Servers (OSS), to Object Storage Targets (OST)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hdf_7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72582-752E-4047-9AC5-B8DBEF0AE9B3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3F014-1CD0-4F38-819E-E91595672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6CC7B-3244-824C-8D3A-0708F9C6E6A7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2D43-F6B6-4567-A037-1D62C4F9D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FC0C6-9FB9-114F-AD16-6608B08B51EC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32024-B613-489E-8FC8-A779BAFB2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1EF-5FA7-EC4A-9EF8-0E56568805BB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642F-E7E4-4580-A3F7-E7F337545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4067B-354E-954B-B193-1CE5CAAE1FE3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63A86-8D62-4E12-869E-C918FF0F5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53702-43B5-3B4A-B87B-4477F7CF6BAA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227E3-5F89-4CB5-9C95-30B34C67B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96233-3C34-414F-90A5-11140A92BC88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3FEE-1230-4A56-88A1-BD69F0C7E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6E099-AD46-444F-ADDA-4D4C49063A7B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F954C-71C8-4D6E-81C2-73F36E8D2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747DD-062D-CD46-B603-6191C1E1566B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69F17-BA00-4272-9C70-F5C78CE05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F75D6-F6BB-0445-B9DE-36F4BE6C164C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5CF23-2EF3-4B5D-9964-DF7A5CBCE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867F4-1920-D64C-97EC-5422E4B8EBEA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AFC07-9A1D-47B7-9719-7F6A84B15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0627D-46BF-DA4E-91C6-DC987EEBF4DE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263B6-0CA0-4A91-B976-A15792CEA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51A54-CC8E-6D40-9FFD-6EEADC616297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BE558-5F2A-44D8-AB4E-EBC00231F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hdf_no_banner_whi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26" descr="hdf 0line"/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27" descr="hdf bluegreenotxt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9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C5B9F7-AFC9-8649-8FDA-A6914A8E7416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3689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3689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E6C52C-9598-4D1E-9AE9-D7CEE6F290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0ahUKEwjMkJr31oLZAhVB0oMKHeCOCY4QjRwIBw&amp;url=https://www.iconfinder.com/icons/98682/command_prompt_icon&amp;psig=AOvVaw1-i6csaMrIPUZJCu6oB3g0&amp;ust=151750449901134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0ahUKEwjMkJr31oLZAhVB0oMKHeCOCY4QjRwIBw&amp;url=https://www.iconfinder.com/icons/98682/command_prompt_icon&amp;psig=AOvVaw1-i6csaMrIPUZJCu6oB3g0&amp;ust=151750449901134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HDF5/doc/RM/CollectiveCall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HDF5/Tutor/parallel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/url?sa=i&amp;rct=j&amp;q=&amp;esrc=s&amp;source=images&amp;cd=&amp;ved=0ahUKEwjMkJr31oLZAhVB0oMKHeCOCY4QjRwIBw&amp;url=https://www.iconfinder.com/icons/98682/command_prompt_icon&amp;psig=AOvVaw1-i6csaMrIPUZJCu6oB3g0&amp;ust=1517504499011345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/url?sa=i&amp;rct=j&amp;q=&amp;esrc=s&amp;source=images&amp;cd=&amp;ved=0ahUKEwjMkJr31oLZAhVB0oMKHeCOCY4QjRwIBw&amp;url=https://www.iconfinder.com/icons/98682/command_prompt_icon&amp;psig=AOvVaw1-i6csaMrIPUZJCu6oB3g0&amp;ust=1517504499011345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/url?sa=i&amp;rct=j&amp;q=&amp;esrc=s&amp;source=images&amp;cd=&amp;ved=0ahUKEwjMkJr31oLZAhVB0oMKHeCOCY4QjRwIBw&amp;url=https://www.iconfinder.com/icons/98682/command_prompt_icon&amp;psig=AOvVaw1-i6csaMrIPUZJCu6oB3g0&amp;ust=151750449901134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/url?sa=i&amp;rct=j&amp;q=&amp;esrc=s&amp;source=images&amp;cd=&amp;ved=0ahUKEwjMkJr31oLZAhVB0oMKHeCOCY4QjRwIBw&amp;url=https://www.iconfinder.com/icons/98682/command_prompt_icon&amp;psig=AOvVaw1-i6csaMrIPUZJCu6oB3g0&amp;ust=1517504499011345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HDF5/PHDF5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dfgroup.org/HDF5/Tutor/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HDF5 </a:t>
            </a:r>
          </a:p>
        </p:txBody>
      </p:sp>
      <p:sp>
        <p:nvSpPr>
          <p:cNvPr id="71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3184" y="3625056"/>
            <a:ext cx="6400800" cy="914400"/>
          </a:xfrm>
        </p:spPr>
        <p:txBody>
          <a:bodyPr/>
          <a:lstStyle/>
          <a:p>
            <a:r>
              <a:rPr lang="en-US" dirty="0"/>
              <a:t>The HDF Group</a:t>
            </a: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735263" y="4713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AF7C3-5FFB-D94A-A558-47EF00F9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4593D-67F9-1B44-A788-3F3ECFBBCB9A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77454-5608-0447-94B4-2B32242B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3F014-1CD0-4F38-819E-E9159567239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61A09-9A03-9E41-987A-AE2074EF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MPI-IO vs. PHDF5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/>
              <a:t>HDF5 is data management software</a:t>
            </a:r>
          </a:p>
          <a:p>
            <a:pPr lvl="1" eaLnBrk="1" hangingPunct="1"/>
            <a:r>
              <a:rPr lang="en-US" sz="3000" dirty="0"/>
              <a:t>It stores data and metadata according to the HDF5 data format definition</a:t>
            </a:r>
          </a:p>
          <a:p>
            <a:pPr lvl="1" eaLnBrk="1" hangingPunct="1"/>
            <a:endParaRPr lang="en-US" sz="3000" dirty="0"/>
          </a:p>
          <a:p>
            <a:pPr eaLnBrk="1" hangingPunct="1"/>
            <a:r>
              <a:rPr lang="en-US" sz="3200" dirty="0"/>
              <a:t>It requires MPI I/O for parallel I/O**</a:t>
            </a:r>
          </a:p>
          <a:p>
            <a:pPr eaLnBrk="1" hangingPunct="1"/>
            <a:endParaRPr lang="en-US" sz="3200" dirty="0"/>
          </a:p>
          <a:p>
            <a:pPr eaLnBrk="1" hangingPunct="1"/>
            <a:r>
              <a:rPr lang="en-US" dirty="0"/>
              <a:t>HDF5 handles the MPI I/O details at a higher level</a:t>
            </a:r>
          </a:p>
          <a:p>
            <a:pPr eaLnBrk="1" hangingPunct="1"/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PHDF5 files compatible with serial HDF5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Shareable between different serial or parallel platforms</a:t>
            </a:r>
          </a:p>
          <a:p>
            <a:pPr eaLnBrk="1" hangingPunct="1"/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8FF3B-CD0E-3E47-B8F4-0CF5A9A5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BA3BF0-BE20-EB49-B8E3-6C8DEFDB654B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8899-40B6-4C49-B979-FB455415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E6E7-0EC3-B64B-BAF3-8D1ACA0C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7883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 bwMode="auto">
          <a:xfrm>
            <a:off x="838200" y="4343400"/>
            <a:ext cx="7010400" cy="533400"/>
          </a:xfrm>
          <a:prstGeom prst="ellipse">
            <a:avLst/>
          </a:prstGeom>
          <a:solidFill>
            <a:srgbClr val="22D8FF">
              <a:alpha val="27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6200" y="4953000"/>
            <a:ext cx="8991600" cy="16764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PHDF5 implementation layers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0200" y="990600"/>
            <a:ext cx="5029200" cy="533400"/>
          </a:xfrm>
          <a:prstGeom prst="rect">
            <a:avLst/>
          </a:prstGeom>
          <a:solidFill>
            <a:srgbClr val="008000">
              <a:alpha val="20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3829" y="990600"/>
            <a:ext cx="25657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HDF5 Application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81000" y="1981200"/>
            <a:ext cx="2286000" cy="762000"/>
          </a:xfrm>
          <a:prstGeom prst="ellipse">
            <a:avLst/>
          </a:prstGeom>
          <a:solidFill>
            <a:srgbClr val="3366FF">
              <a:alpha val="27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129135"/>
            <a:ext cx="22060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Compute node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048000" y="1981200"/>
            <a:ext cx="2286000" cy="762000"/>
          </a:xfrm>
          <a:prstGeom prst="ellipse">
            <a:avLst/>
          </a:prstGeom>
          <a:solidFill>
            <a:srgbClr val="3366FF">
              <a:alpha val="27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2129135"/>
            <a:ext cx="22060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Compute node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5715000" y="1981200"/>
            <a:ext cx="2286000" cy="762000"/>
          </a:xfrm>
          <a:prstGeom prst="ellipse">
            <a:avLst/>
          </a:prstGeom>
          <a:solidFill>
            <a:srgbClr val="3366FF">
              <a:alpha val="27000"/>
            </a:srgb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0" y="2129135"/>
            <a:ext cx="22060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Compute node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600200" y="3048000"/>
            <a:ext cx="5029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0" y="3048000"/>
            <a:ext cx="20168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HDF5 Library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00200" y="3581400"/>
            <a:ext cx="5029200" cy="533400"/>
          </a:xfrm>
          <a:prstGeom prst="rect">
            <a:avLst/>
          </a:prstGeom>
          <a:solidFill>
            <a:schemeClr val="accent1">
              <a:lumMod val="75000"/>
              <a:alpha val="42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6600" y="3581400"/>
            <a:ext cx="17588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MPI Library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5425" y="4343400"/>
            <a:ext cx="48958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latin typeface="Arial"/>
                <a:cs typeface="Arial"/>
              </a:rPr>
              <a:t>HDF5 file on Parallel File System 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228600" y="5105400"/>
            <a:ext cx="86868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1837" y="516249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buNone/>
            </a:pPr>
            <a:r>
              <a:rPr lang="en-US" sz="2000" dirty="0">
                <a:latin typeface="Arial"/>
                <a:cs typeface="Arial"/>
              </a:rPr>
              <a:t>Switch network + I/O servers</a:t>
            </a:r>
          </a:p>
        </p:txBody>
      </p:sp>
      <p:sp>
        <p:nvSpPr>
          <p:cNvPr id="27" name="Can 26"/>
          <p:cNvSpPr/>
          <p:nvPr/>
        </p:nvSpPr>
        <p:spPr bwMode="auto">
          <a:xfrm>
            <a:off x="10668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Can 27"/>
          <p:cNvSpPr/>
          <p:nvPr/>
        </p:nvSpPr>
        <p:spPr bwMode="auto">
          <a:xfrm>
            <a:off x="16764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9" name="Can 28"/>
          <p:cNvSpPr/>
          <p:nvPr/>
        </p:nvSpPr>
        <p:spPr bwMode="auto">
          <a:xfrm>
            <a:off x="22860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0" name="Can 29"/>
          <p:cNvSpPr/>
          <p:nvPr/>
        </p:nvSpPr>
        <p:spPr bwMode="auto">
          <a:xfrm>
            <a:off x="28956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31" name="Can 30"/>
          <p:cNvSpPr/>
          <p:nvPr/>
        </p:nvSpPr>
        <p:spPr bwMode="auto">
          <a:xfrm>
            <a:off x="34290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Can 31"/>
          <p:cNvSpPr/>
          <p:nvPr/>
        </p:nvSpPr>
        <p:spPr bwMode="auto">
          <a:xfrm>
            <a:off x="40386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46482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" name="Can 33"/>
          <p:cNvSpPr/>
          <p:nvPr/>
        </p:nvSpPr>
        <p:spPr bwMode="auto">
          <a:xfrm>
            <a:off x="52578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" name="Can 34"/>
          <p:cNvSpPr/>
          <p:nvPr/>
        </p:nvSpPr>
        <p:spPr bwMode="auto">
          <a:xfrm>
            <a:off x="58674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" name="Can 35"/>
          <p:cNvSpPr/>
          <p:nvPr/>
        </p:nvSpPr>
        <p:spPr bwMode="auto">
          <a:xfrm>
            <a:off x="64770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" name="Can 36"/>
          <p:cNvSpPr/>
          <p:nvPr/>
        </p:nvSpPr>
        <p:spPr bwMode="auto">
          <a:xfrm>
            <a:off x="70866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Can 37"/>
          <p:cNvSpPr/>
          <p:nvPr/>
        </p:nvSpPr>
        <p:spPr bwMode="auto">
          <a:xfrm>
            <a:off x="7696200" y="5715000"/>
            <a:ext cx="304800" cy="53340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81200" y="6248400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Disk architecture and layout of data on disk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1828800" y="1524000"/>
            <a:ext cx="6096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Straight Arrow Connector 48"/>
          <p:cNvCxnSpPr>
            <a:endCxn id="12" idx="0"/>
          </p:cNvCxnSpPr>
          <p:nvPr/>
        </p:nvCxnSpPr>
        <p:spPr bwMode="auto">
          <a:xfrm>
            <a:off x="4191000" y="1524000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5867400" y="1524000"/>
            <a:ext cx="68580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4" name="Straight Arrow Connector 63"/>
          <p:cNvCxnSpPr>
            <a:stCxn id="10" idx="4"/>
          </p:cNvCxnSpPr>
          <p:nvPr/>
        </p:nvCxnSpPr>
        <p:spPr bwMode="auto">
          <a:xfrm>
            <a:off x="1524000" y="2743200"/>
            <a:ext cx="7620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6" name="Straight Arrow Connector 65"/>
          <p:cNvCxnSpPr>
            <a:stCxn id="16" idx="4"/>
          </p:cNvCxnSpPr>
          <p:nvPr/>
        </p:nvCxnSpPr>
        <p:spPr bwMode="auto">
          <a:xfrm flipH="1">
            <a:off x="6019800" y="2743200"/>
            <a:ext cx="838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>
            <a:endCxn id="24" idx="1"/>
          </p:cNvCxnSpPr>
          <p:nvPr/>
        </p:nvCxnSpPr>
        <p:spPr bwMode="auto">
          <a:xfrm flipH="1">
            <a:off x="1864849" y="4114800"/>
            <a:ext cx="268751" cy="3067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096000" y="4114800"/>
            <a:ext cx="4572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1828800" y="4800600"/>
            <a:ext cx="1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4" name="Straight Arrow Connector 93"/>
          <p:cNvCxnSpPr>
            <a:stCxn id="20" idx="2"/>
          </p:cNvCxnSpPr>
          <p:nvPr/>
        </p:nvCxnSpPr>
        <p:spPr bwMode="auto">
          <a:xfrm>
            <a:off x="4114800" y="4114800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3048000" y="4114800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5181600" y="4114800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2743200" y="4800600"/>
            <a:ext cx="1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3581400" y="4876800"/>
            <a:ext cx="1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4495800" y="48768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5410200" y="48768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6477000" y="4800600"/>
            <a:ext cx="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9" name="Straight Arrow Connector 158"/>
          <p:cNvCxnSpPr>
            <a:stCxn id="10" idx="6"/>
            <a:endCxn id="12" idx="2"/>
          </p:cNvCxnSpPr>
          <p:nvPr/>
        </p:nvCxnSpPr>
        <p:spPr bwMode="auto">
          <a:xfrm>
            <a:off x="2667000" y="2362200"/>
            <a:ext cx="381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1" name="Straight Arrow Connector 160"/>
          <p:cNvCxnSpPr>
            <a:stCxn id="12" idx="6"/>
            <a:endCxn id="16" idx="2"/>
          </p:cNvCxnSpPr>
          <p:nvPr/>
        </p:nvCxnSpPr>
        <p:spPr bwMode="auto">
          <a:xfrm>
            <a:off x="5334000" y="2362200"/>
            <a:ext cx="381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5" name="Straight Arrow Connector 184"/>
          <p:cNvCxnSpPr>
            <a:stCxn id="12" idx="4"/>
          </p:cNvCxnSpPr>
          <p:nvPr/>
        </p:nvCxnSpPr>
        <p:spPr bwMode="auto">
          <a:xfrm>
            <a:off x="4191000" y="27432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C25E9-37DC-F54B-8916-B724FABD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BA127-423C-874C-9C95-68F48498148B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D4B8-45C1-B841-BD58-5DE6BD9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AD0D-A676-0C4D-AD28-8B8C2369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4876" y="6629400"/>
            <a:ext cx="3962400" cy="228600"/>
          </a:xfrm>
        </p:spPr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9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127281D-A929-3040-B246-1315769C0006}" type="datetime1">
              <a:rPr lang="en-US" smtClean="0"/>
              <a:t>2/2/18</a:t>
            </a:fld>
            <a:endParaRPr lang="en-US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65ADC-70E1-2446-9330-98008189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3F014-1CD0-4F38-819E-E915956723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4D619-C032-4E45-9B49-2A772931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3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parallel HDf5 design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038B4-579D-4F47-8850-863A21C2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61EC15-D878-064A-8AF9-44C3B0C8B0F1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9934C-676B-1E49-9D47-CB5D53F6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63FEE-1230-4A56-88A1-BD69F0C7EB5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7D66E-213A-AE41-B08F-FD0BABCC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1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AF13CB3-0C18-AB4A-881F-1C353737BA6D}" type="datetime1">
              <a:rPr lang="en-US" smtClean="0"/>
              <a:t>2/2/18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How to Compile PHDF5 Applications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h5pcc – HDF5 C compiler command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Similar to </a:t>
            </a:r>
            <a:r>
              <a:rPr lang="en-US" sz="2800" dirty="0" err="1">
                <a:solidFill>
                  <a:schemeClr val="tx1"/>
                </a:solidFill>
              </a:rPr>
              <a:t>mpicc</a:t>
            </a:r>
            <a:endParaRPr 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h5pfc – HDF5 F90 compiler command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Similar to mpif90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To compile: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      h5pcc h5prog.c</a:t>
            </a:r>
            <a:endParaRPr lang="en-US" sz="2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      h5pfc h5prog.f90</a:t>
            </a:r>
          </a:p>
        </p:txBody>
      </p:sp>
      <p:pic>
        <p:nvPicPr>
          <p:cNvPr id="8194" name="Picture 2" descr="Image result for command line icon">
            <a:hlinkClick r:id="rId3"/>
            <a:extLst>
              <a:ext uri="{FF2B5EF4-FFF2-40B4-BE49-F238E27FC236}">
                <a16:creationId xmlns:a16="http://schemas.microsoft.com/office/drawing/2014/main" id="{C035AB5F-CE94-A746-8E13-B16959FD8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ommand line icon">
            <a:hlinkClick r:id="rId3"/>
            <a:extLst>
              <a:ext uri="{FF2B5EF4-FFF2-40B4-BE49-F238E27FC236}">
                <a16:creationId xmlns:a16="http://schemas.microsoft.com/office/drawing/2014/main" id="{BA024D36-E23A-6C41-A383-5393252D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30700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91C1F-9C91-8946-BBD9-A86D5DD5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828C8-2A18-1D4A-9AB5-CBF7F0AB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662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4E1914F-6A93-4D4F-9055-83064D8338DD}" type="datetime1">
              <a:rPr lang="en-US" smtClean="0"/>
              <a:t>2/2/18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h5pcc/h5pfc -show option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-show displays the compiler commands and options without executing them, i.e., dry run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b="1" dirty="0"/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h5pcc -show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Sample_mpio.c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mpicc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-I/home/packages/phdf5/include 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-D_LARGEFILE_SOURCE -D_LARGEFILE64_SOURCE 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-D_FILE_OFFSET_BITS=64 -D_POSIX_SOURCE 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-D_BSD_SOURCE -std=c99 -c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Sample_mpio.c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mpicc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-std=c99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Sample_mpio.o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-L/home/packages/phdf5/lib 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home/packages/phdf5/lib/libhdf5_hl.a \ /home/packages/phdf5/lib/libhdf5.a -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lz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-lm -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Wl,-rpath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-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,/home/packages/phdf5/lib</a:t>
            </a:r>
          </a:p>
        </p:txBody>
      </p:sp>
      <p:pic>
        <p:nvPicPr>
          <p:cNvPr id="6" name="Picture 2" descr="Image result for command line icon">
            <a:hlinkClick r:id="rId3"/>
            <a:extLst>
              <a:ext uri="{FF2B5EF4-FFF2-40B4-BE49-F238E27FC236}">
                <a16:creationId xmlns:a16="http://schemas.microsoft.com/office/drawing/2014/main" id="{4E8AD83D-4F66-224F-83E2-E4804C2A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1AF59-4BAB-2848-A8DC-3B6B278C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33C7B-24C6-3C45-8219-18388791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07341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vs. Independent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35781"/>
            <a:ext cx="8458200" cy="4503019"/>
          </a:xfrm>
        </p:spPr>
        <p:txBody>
          <a:bodyPr/>
          <a:lstStyle/>
          <a:p>
            <a:pPr eaLnBrk="1" hangingPunct="1"/>
            <a:r>
              <a:rPr lang="en-US" dirty="0"/>
              <a:t>MPI definition of collective calls</a:t>
            </a:r>
          </a:p>
          <a:p>
            <a:pPr lvl="1" eaLnBrk="1" hangingPunct="1"/>
            <a:r>
              <a:rPr lang="en-US" sz="2800" dirty="0"/>
              <a:t>All processes of the communicator must participate in the right order. E.g.,</a:t>
            </a:r>
          </a:p>
          <a:p>
            <a:pPr lvl="1" eaLnBrk="1" hangingPunct="1"/>
            <a:endParaRPr lang="en-US" sz="2800" dirty="0"/>
          </a:p>
          <a:p>
            <a:pPr marL="914400" lvl="2" indent="0" eaLnBrk="1" hangingPunct="1">
              <a:buNone/>
            </a:pPr>
            <a:r>
              <a:rPr lang="en-US" sz="2600" dirty="0"/>
              <a:t>    Process1		         Process2</a:t>
            </a:r>
          </a:p>
          <a:p>
            <a:pPr marL="914400" lvl="2" indent="0" eaLnBrk="1" hangingPunct="1">
              <a:buNone/>
            </a:pPr>
            <a:r>
              <a:rPr lang="en-US" sz="2600" dirty="0">
                <a:solidFill>
                  <a:srgbClr val="00B050"/>
                </a:solidFill>
              </a:rPr>
              <a:t>call A(); call B();	    call A(); call B();  **right**</a:t>
            </a:r>
          </a:p>
          <a:p>
            <a:pPr marL="914400" lvl="2" indent="0" eaLnBrk="1" hangingPunct="1">
              <a:buNone/>
            </a:pPr>
            <a:r>
              <a:rPr lang="en-US" sz="2600" dirty="0">
                <a:solidFill>
                  <a:srgbClr val="FF0000"/>
                </a:solidFill>
              </a:rPr>
              <a:t>call A(); call B();	    call B(); call A();  **wrong**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Independent means not collective</a:t>
            </a:r>
          </a:p>
          <a:p>
            <a:pPr eaLnBrk="1" hangingPunct="1"/>
            <a:r>
              <a:rPr lang="en-US" dirty="0"/>
              <a:t>Collective is not necessarily synchronous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C36BEE-76AE-174B-97DC-7928165F4CC2}" type="datetime1">
              <a:rPr lang="en-US" smtClean="0"/>
              <a:t>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FD6C-8B5D-3D45-9091-BFE2C713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FBE255-34F0-2041-8EF1-83D9EE18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896A691-7A8E-2A49-8FAC-C92A0330D154}"/>
              </a:ext>
            </a:extLst>
          </p:cNvPr>
          <p:cNvSpPr/>
          <p:nvPr/>
        </p:nvSpPr>
        <p:spPr bwMode="auto">
          <a:xfrm>
            <a:off x="962526" y="2983832"/>
            <a:ext cx="7632834" cy="185767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9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FE3CEF8-111F-8747-8846-3BDB8E72783D}" type="datetime1">
              <a:rPr lang="en-US" smtClean="0"/>
              <a:t>2/2/18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 Restrictions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Most PHDF5 APIs are collective</a:t>
            </a:r>
          </a:p>
          <a:p>
            <a:pPr eaLnBrk="1" hangingPunct="1"/>
            <a:r>
              <a:rPr lang="en-US" dirty="0"/>
              <a:t>PHDF5 opens a parallel file with a communicator</a:t>
            </a:r>
          </a:p>
          <a:p>
            <a:pPr lvl="1" eaLnBrk="1" hangingPunct="1"/>
            <a:r>
              <a:rPr lang="en-US" dirty="0"/>
              <a:t>Returns a file-handle</a:t>
            </a:r>
          </a:p>
          <a:p>
            <a:pPr lvl="1" eaLnBrk="1" hangingPunct="1"/>
            <a:r>
              <a:rPr lang="en-US" dirty="0"/>
              <a:t>Future access to the file via the file-handle</a:t>
            </a:r>
          </a:p>
          <a:p>
            <a:pPr lvl="1" eaLnBrk="1" hangingPunct="1"/>
            <a:r>
              <a:rPr lang="en-US" dirty="0"/>
              <a:t>All processes must participate in collective PHDF5 APIs</a:t>
            </a:r>
          </a:p>
          <a:p>
            <a:pPr lvl="1" eaLnBrk="1" hangingPunct="1"/>
            <a:r>
              <a:rPr lang="en-US" dirty="0"/>
              <a:t>Different files can be opened via different communicators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35567-8B9E-CE41-B3DF-89DBAED9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5CA96-3E44-1C4B-8E08-0664C667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49087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Collective HDF5 calls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All HDF5 APIs that modify structural metadata are collective!</a:t>
            </a:r>
          </a:p>
          <a:p>
            <a:pPr lvl="1" eaLnBrk="1" hangingPunct="1"/>
            <a:r>
              <a:rPr lang="en-US" dirty="0"/>
              <a:t>File operations</a:t>
            </a:r>
          </a:p>
          <a:p>
            <a:pPr lvl="2" eaLnBrk="1" hangingPunct="1">
              <a:buFont typeface="Lucida Grande"/>
              <a:buChar char="-"/>
            </a:pPr>
            <a:r>
              <a:rPr lang="en-US" dirty="0"/>
              <a:t> </a:t>
            </a:r>
            <a:r>
              <a:rPr lang="en-US" dirty="0">
                <a:latin typeface="Consolas"/>
                <a:cs typeface="Consolas"/>
              </a:rPr>
              <a:t>H5Fcreate, H5Fopen, H5Fclose, </a:t>
            </a:r>
            <a:r>
              <a:rPr lang="en-US" dirty="0" err="1">
                <a:latin typeface="Consolas"/>
                <a:cs typeface="Consolas"/>
              </a:rPr>
              <a:t>etc</a:t>
            </a:r>
            <a:endParaRPr lang="en-US" dirty="0">
              <a:latin typeface="Consolas"/>
              <a:cs typeface="Consolas"/>
            </a:endParaRPr>
          </a:p>
          <a:p>
            <a:pPr lvl="1" eaLnBrk="1" hangingPunct="1"/>
            <a:r>
              <a:rPr lang="en-US" dirty="0"/>
              <a:t>Object creation </a:t>
            </a:r>
          </a:p>
          <a:p>
            <a:pPr lvl="2" eaLnBrk="1" hangingPunct="1">
              <a:buFont typeface="Lucida Grande"/>
              <a:buChar char="-"/>
            </a:pPr>
            <a:r>
              <a:rPr lang="en-US" dirty="0">
                <a:latin typeface="Consolas"/>
                <a:cs typeface="Consolas"/>
              </a:rPr>
              <a:t> H5Dcreate, H5Dclose, </a:t>
            </a:r>
            <a:r>
              <a:rPr lang="en-US" dirty="0" err="1">
                <a:latin typeface="Consolas"/>
                <a:cs typeface="Consolas"/>
              </a:rPr>
              <a:t>etc</a:t>
            </a:r>
            <a:endParaRPr lang="en-US" dirty="0">
              <a:latin typeface="Consolas"/>
              <a:cs typeface="Consolas"/>
            </a:endParaRPr>
          </a:p>
          <a:p>
            <a:pPr lvl="1" eaLnBrk="1" hangingPunct="1"/>
            <a:r>
              <a:rPr lang="en-US" dirty="0"/>
              <a:t>Object structure modification (e.g., dataset extent modification)</a:t>
            </a:r>
          </a:p>
          <a:p>
            <a:pPr lvl="2" eaLnBrk="1" hangingPunct="1">
              <a:buFont typeface="Lucida Grande"/>
              <a:buChar char="-"/>
            </a:pPr>
            <a:r>
              <a:rPr lang="en-US" dirty="0"/>
              <a:t> </a:t>
            </a:r>
            <a:r>
              <a:rPr lang="en-US" dirty="0">
                <a:latin typeface="Consolas"/>
                <a:cs typeface="Consolas"/>
              </a:rPr>
              <a:t>H5Dset_extent, </a:t>
            </a:r>
            <a:r>
              <a:rPr lang="en-US" dirty="0" err="1">
                <a:latin typeface="Consolas"/>
                <a:cs typeface="Consolas"/>
              </a:rPr>
              <a:t>etc</a:t>
            </a:r>
            <a:endParaRPr lang="en-US" dirty="0">
              <a:latin typeface="Consolas"/>
              <a:cs typeface="Consolas"/>
            </a:endParaRPr>
          </a:p>
          <a:p>
            <a:pPr eaLnBrk="1" hangingPunct="1">
              <a:buFont typeface="Arial"/>
              <a:buChar char="•"/>
            </a:pPr>
            <a:r>
              <a:rPr lang="en-US" sz="2000" dirty="0">
                <a:hlinkClick r:id="rId3"/>
              </a:rPr>
              <a:t>http://www.hdfgroup.org/HDF5/doc/RM/CollectiveCalls.html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02A63-9342-144B-94C2-747D417A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A71725-8918-AE43-BBD7-A367EF22ECF6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B6C68-B5D1-5042-93A0-F91FC1CC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3A39-ACCC-4547-A413-4CF7BE45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3332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Other HDF5 calls 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Array data transfer can be collective or independent</a:t>
            </a:r>
          </a:p>
          <a:p>
            <a:pPr lvl="1" eaLnBrk="1" hangingPunct="1">
              <a:buFont typeface="Lucida Grande"/>
              <a:buChar char="-"/>
            </a:pPr>
            <a:r>
              <a:rPr lang="en-US" dirty="0"/>
              <a:t>Dataset operations: </a:t>
            </a:r>
            <a:r>
              <a:rPr lang="en-US" dirty="0">
                <a:latin typeface="Consolas"/>
                <a:cs typeface="Consolas"/>
              </a:rPr>
              <a:t>H5Dwrite, H5Dread</a:t>
            </a:r>
          </a:p>
          <a:p>
            <a:pPr marL="342900" lvl="1" indent="-342900" eaLnBrk="1" hangingPunct="1"/>
            <a:r>
              <a:rPr lang="en-US" dirty="0"/>
              <a:t>Collectiveness is indicated by function parameters, </a:t>
            </a:r>
            <a:r>
              <a:rPr lang="en-US" u="sng" dirty="0"/>
              <a:t>not</a:t>
            </a:r>
            <a:r>
              <a:rPr lang="en-US" dirty="0"/>
              <a:t> by function names as in MPI API</a:t>
            </a:r>
          </a:p>
          <a:p>
            <a:pPr marL="0" indent="0" eaLnBrk="1" hangingPunct="1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B44A2-7C54-AD46-900D-47226FAE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74F163-080A-7F47-8A69-4347642C7D7B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86C6-3EC4-2649-88AD-A6FCB9F1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8233-FD31-CE43-8489-E296967A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953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Parallel HDF5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676548"/>
              </p:ext>
            </p:extLst>
          </p:nvPr>
        </p:nvGraphicFramePr>
        <p:xfrm>
          <a:off x="228600" y="1752600"/>
          <a:ext cx="8610600" cy="40836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No. of Processes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 err="1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 time (sec.)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 err="1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 ratio,</a:t>
                      </a:r>
                    </a:p>
                    <a:p>
                      <a:pPr algn="ctr" fontAlgn="b"/>
                      <a:endParaRPr lang="en-US" sz="280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fontAlgn="b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wall time (sec.)</a:t>
                      </a:r>
                    </a:p>
                    <a:p>
                      <a:pPr algn="ctr" fontAlgn="b"/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wall ratio,</a:t>
                      </a:r>
                    </a:p>
                    <a:p>
                      <a:pPr algn="ctr" fontAlgn="b"/>
                      <a:endParaRPr lang="en-US" sz="2800" u="none" strike="no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fontAlgn="b"/>
                      <a:r>
                        <a:rPr lang="en-US" sz="2800" u="none" strike="noStrike" baseline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endParaRPr lang="en-US" sz="2800" b="0" i="0" u="none" strike="noStrike" baseline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Serial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10.78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1.00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/>
                        <a:t>21.92</a:t>
                      </a:r>
                      <a:endParaRPr lang="en-US" sz="28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1.00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2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19.80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1.84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15.03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/>
                        <a:t>0.69</a:t>
                      </a:r>
                      <a:endParaRPr lang="en-US" sz="28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4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/>
                        <a:t>24.72</a:t>
                      </a:r>
                      <a:endParaRPr lang="en-US" sz="28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2.29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>
                          <a:solidFill>
                            <a:srgbClr val="C00000"/>
                          </a:solidFill>
                        </a:rPr>
                        <a:t>8.42</a:t>
                      </a:r>
                      <a:endParaRPr lang="en-US" sz="2800" b="0" i="0" u="none" strike="noStrike" baseline="0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>
                          <a:solidFill>
                            <a:srgbClr val="C00000"/>
                          </a:solidFill>
                        </a:rPr>
                        <a:t>0.38</a:t>
                      </a:r>
                      <a:endParaRPr lang="en-US" sz="2800" b="0" i="0" u="none" strike="noStrike" baseline="0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8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64.62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/>
                        <a:t>5.99</a:t>
                      </a:r>
                      <a:endParaRPr lang="en-US" sz="28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/>
                        <a:t>12.69</a:t>
                      </a:r>
                      <a:endParaRPr lang="en-US" sz="2800" b="0" i="0" u="none" strike="noStrike" baseline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baseline="0" dirty="0"/>
                        <a:t>0.58</a:t>
                      </a:r>
                      <a:endParaRPr lang="en-US" sz="28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96A2364-9A72-C743-9885-2BABD595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216985"/>
            <a:ext cx="1210055" cy="720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6F978-406A-294A-9EA4-73E64990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16985"/>
            <a:ext cx="1210055" cy="720272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A6C39B9-CF29-8941-B54F-9A2FA938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F7B15-F88C-7F44-B664-C6CF99187568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A32AD-ECAC-5A4C-A2AA-19401C8C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84F30-368A-2D40-9439-6213717C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does PHDF5 support 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a file is opened by the processes of a communicator</a:t>
            </a:r>
          </a:p>
          <a:p>
            <a:pPr lvl="1" eaLnBrk="1" hangingPunct="1"/>
            <a:r>
              <a:rPr lang="en-US" dirty="0"/>
              <a:t>All parts of file are accessible by all processes</a:t>
            </a:r>
          </a:p>
          <a:p>
            <a:pPr lvl="1" eaLnBrk="1" hangingPunct="1"/>
            <a:r>
              <a:rPr lang="en-US" dirty="0"/>
              <a:t>All objects in the file are accessible by all processes</a:t>
            </a:r>
          </a:p>
          <a:p>
            <a:pPr lvl="1" eaLnBrk="1" hangingPunct="1"/>
            <a:r>
              <a:rPr lang="en-US" dirty="0"/>
              <a:t>Multiple processes may write to the same data array</a:t>
            </a:r>
          </a:p>
          <a:p>
            <a:pPr lvl="1" eaLnBrk="1" hangingPunct="1"/>
            <a:r>
              <a:rPr lang="en-US" dirty="0"/>
              <a:t>Each process may write to individual data array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D1054-ECEF-DB4B-800F-0BFE330B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7F0FE9-D1EE-3B47-BE90-A23F6CE23B5D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A217-267B-404B-B5B2-8244EE7E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D68EE-2D47-7A4F-AFDA-0C4D401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33170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PHDF5 API languages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 and Fortran language interfaces</a:t>
            </a:r>
          </a:p>
          <a:p>
            <a:pPr eaLnBrk="1" hangingPunct="1"/>
            <a:r>
              <a:rPr lang="en-US" dirty="0"/>
              <a:t>Most platforms with MPI-IO supported. e.g.,</a:t>
            </a:r>
          </a:p>
          <a:p>
            <a:pPr lvl="1" eaLnBrk="1" hangingPunct="1"/>
            <a:r>
              <a:rPr lang="en-US" dirty="0"/>
              <a:t>IBM AIX</a:t>
            </a:r>
          </a:p>
          <a:p>
            <a:pPr lvl="1" eaLnBrk="1" hangingPunct="1"/>
            <a:r>
              <a:rPr lang="en-US" dirty="0"/>
              <a:t>Linux clusters</a:t>
            </a:r>
          </a:p>
          <a:p>
            <a:pPr lvl="1" eaLnBrk="1" hangingPunct="1"/>
            <a:r>
              <a:rPr lang="en-US" dirty="0"/>
              <a:t>Cray 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4313C-1B64-4E41-A880-3A1F4EF2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23E050-4978-CE4C-B9D7-C127F732FEF8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8F3BC-97C1-1446-B942-EE13C881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7C3A-34D8-0F44-BB9B-43A7A50D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94271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3600" dirty="0"/>
              <a:t>Programming model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HDF5 uses access template object (property list) to control the file access mechanism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General model to access an HDF5 file in parallel: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Set-up MPI I/O access template (file access property list)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Open File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Access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Close File</a:t>
            </a:r>
          </a:p>
          <a:p>
            <a:pPr lvl="1" eaLnBrk="1" hangingPunct="1">
              <a:lnSpc>
                <a:spcPct val="90000"/>
              </a:lnSpc>
              <a:buFont typeface="Lucida Grande"/>
              <a:buChar char="-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0D691-7626-2245-87DD-1433C9BA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66144-ADA1-6D4F-A520-2031744227B2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1661A-B90F-B248-AEC5-83208FF9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03BF-001C-DD48-A6C5-D016EF3A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44982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parallel hdf5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your sequential application to the HDF5 parallel world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B5721-2029-9F4F-A715-04C9A679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290D25-2577-B548-A036-1BB6B61F0138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E8F00-3593-9041-B40D-20798182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63FEE-1230-4A56-88A1-BD69F0C7EB5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94193-9E0F-7341-BDFA-D46DA09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4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PHDF5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dirty="0">
                <a:latin typeface="Arial"/>
                <a:cs typeface="Arial"/>
              </a:rPr>
              <a:t>Parallel HDF5 program has extra calls</a:t>
            </a: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5500" b="1" dirty="0" err="1">
                <a:solidFill>
                  <a:srgbClr val="FF0000"/>
                </a:solidFill>
                <a:latin typeface="Courier New"/>
                <a:cs typeface="Courier New"/>
              </a:rPr>
              <a:t>MPI_Init</a:t>
            </a:r>
            <a:r>
              <a:rPr lang="en-US" sz="5500" b="1" dirty="0">
                <a:solidFill>
                  <a:srgbClr val="FF0000"/>
                </a:solidFill>
                <a:latin typeface="Courier New"/>
                <a:cs typeface="Courier New"/>
              </a:rPr>
              <a:t>(&amp;</a:t>
            </a:r>
            <a:r>
              <a:rPr lang="en-US" sz="5500" b="1" dirty="0" err="1">
                <a:solidFill>
                  <a:srgbClr val="FF0000"/>
                </a:solidFill>
                <a:latin typeface="Courier New"/>
                <a:cs typeface="Courier New"/>
              </a:rPr>
              <a:t>argc</a:t>
            </a:r>
            <a:r>
              <a:rPr lang="en-US" sz="5500" b="1" dirty="0">
                <a:solidFill>
                  <a:srgbClr val="FF0000"/>
                </a:solidFill>
                <a:latin typeface="Courier New"/>
                <a:cs typeface="Courier New"/>
              </a:rPr>
              <a:t>, &amp;</a:t>
            </a:r>
            <a:r>
              <a:rPr lang="en-US" sz="5500" b="1" dirty="0" err="1">
                <a:solidFill>
                  <a:srgbClr val="FF0000"/>
                </a:solidFill>
                <a:latin typeface="Courier New"/>
                <a:cs typeface="Courier New"/>
              </a:rPr>
              <a:t>argv</a:t>
            </a:r>
            <a:r>
              <a:rPr lang="en-US" sz="5500" b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5500" b="1" dirty="0">
              <a:latin typeface="Courier New"/>
              <a:cs typeface="Courier New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5500" b="1" dirty="0" err="1">
                <a:solidFill>
                  <a:schemeClr val="tx1"/>
                </a:solidFill>
                <a:latin typeface="Courier New"/>
                <a:cs typeface="Courier New"/>
              </a:rPr>
              <a:t>fapl_id</a:t>
            </a:r>
            <a:r>
              <a:rPr lang="en-US" sz="5500" b="1" dirty="0">
                <a:latin typeface="Courier New"/>
                <a:cs typeface="Courier New"/>
              </a:rPr>
              <a:t> = H5Pcreate(H5P_FILE_ACCESS);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500" b="1" dirty="0">
                <a:latin typeface="Courier New"/>
                <a:cs typeface="Courier New"/>
              </a:rPr>
              <a:t>          </a:t>
            </a:r>
            <a:r>
              <a:rPr lang="en-US" sz="5500" b="1" dirty="0">
                <a:solidFill>
                  <a:srgbClr val="FF0000"/>
                </a:solidFill>
                <a:latin typeface="Courier New"/>
                <a:cs typeface="Courier New"/>
              </a:rPr>
              <a:t>H5Pset_fapl_mpio(</a:t>
            </a:r>
            <a:r>
              <a:rPr lang="en-US" sz="5500" b="1" dirty="0" err="1">
                <a:solidFill>
                  <a:srgbClr val="FF0000"/>
                </a:solidFill>
                <a:latin typeface="Courier New"/>
                <a:cs typeface="Courier New"/>
              </a:rPr>
              <a:t>fapl_id</a:t>
            </a:r>
            <a:r>
              <a:rPr lang="en-US" sz="5500" b="1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lang="en-US" sz="5500" b="1" dirty="0" err="1">
                <a:solidFill>
                  <a:srgbClr val="FF0000"/>
                </a:solidFill>
                <a:latin typeface="Courier New"/>
                <a:cs typeface="Courier New"/>
              </a:rPr>
              <a:t>comm</a:t>
            </a:r>
            <a:r>
              <a:rPr lang="en-US" sz="5500" b="1" dirty="0">
                <a:solidFill>
                  <a:srgbClr val="FF0000"/>
                </a:solidFill>
                <a:latin typeface="Courier New"/>
                <a:cs typeface="Courier New"/>
              </a:rPr>
              <a:t>, info);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500" b="1" dirty="0" err="1">
                <a:latin typeface="Courier New"/>
                <a:cs typeface="Courier New"/>
              </a:rPr>
              <a:t>file_id</a:t>
            </a:r>
            <a:r>
              <a:rPr lang="en-US" sz="5500" b="1" dirty="0">
                <a:latin typeface="Courier New"/>
                <a:cs typeface="Courier New"/>
              </a:rPr>
              <a:t> = H5Fcreate(FNAME,…, </a:t>
            </a:r>
            <a:r>
              <a:rPr lang="en-US" sz="5500" b="1" dirty="0" err="1">
                <a:solidFill>
                  <a:srgbClr val="FF0000"/>
                </a:solidFill>
                <a:latin typeface="Courier New"/>
                <a:cs typeface="Courier New"/>
              </a:rPr>
              <a:t>fapl_id</a:t>
            </a:r>
            <a:r>
              <a:rPr lang="en-US" sz="5500" b="1" dirty="0">
                <a:latin typeface="Courier New"/>
                <a:cs typeface="Courier New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500" b="1" dirty="0" err="1">
                <a:latin typeface="Courier New"/>
                <a:cs typeface="Courier New"/>
              </a:rPr>
              <a:t>space_id</a:t>
            </a:r>
            <a:r>
              <a:rPr lang="en-US" sz="5500" b="1" dirty="0">
                <a:latin typeface="Courier New"/>
                <a:cs typeface="Courier New"/>
              </a:rPr>
              <a:t> = H5Screate_simple(…);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500" b="1" dirty="0" err="1">
                <a:latin typeface="Courier New"/>
                <a:cs typeface="Courier New"/>
              </a:rPr>
              <a:t>dset_id</a:t>
            </a:r>
            <a:r>
              <a:rPr lang="en-US" sz="5500" b="1" dirty="0">
                <a:latin typeface="Courier New"/>
                <a:cs typeface="Courier New"/>
              </a:rPr>
              <a:t> = H5Dcreate(</a:t>
            </a:r>
            <a:r>
              <a:rPr lang="en-US" sz="5500" b="1" dirty="0" err="1">
                <a:latin typeface="Courier New"/>
                <a:cs typeface="Courier New"/>
              </a:rPr>
              <a:t>file_id</a:t>
            </a:r>
            <a:r>
              <a:rPr lang="en-US" sz="5500" b="1" dirty="0">
                <a:latin typeface="Courier New"/>
                <a:cs typeface="Courier New"/>
              </a:rPr>
              <a:t>, DNAME, H5T_NATIVE_INT, </a:t>
            </a:r>
            <a:r>
              <a:rPr lang="en-US" sz="5500" b="1" dirty="0" err="1">
                <a:latin typeface="Courier New"/>
                <a:cs typeface="Courier New"/>
              </a:rPr>
              <a:t>space_id</a:t>
            </a:r>
            <a:r>
              <a:rPr lang="en-US" sz="5500" b="1" dirty="0">
                <a:latin typeface="Courier New"/>
                <a:cs typeface="Courier New"/>
              </a:rPr>
              <a:t>,…);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500" b="1" dirty="0" err="1">
                <a:latin typeface="Courier New"/>
                <a:cs typeface="Courier New"/>
              </a:rPr>
              <a:t>xf_id</a:t>
            </a:r>
            <a:r>
              <a:rPr lang="en-US" sz="5500" b="1" dirty="0">
                <a:latin typeface="Courier New"/>
                <a:cs typeface="Courier New"/>
              </a:rPr>
              <a:t> = H5Pcreate(H5P_DATASET_XFER);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500" b="1" dirty="0">
                <a:latin typeface="Courier New"/>
                <a:cs typeface="Courier New"/>
              </a:rPr>
              <a:t>        </a:t>
            </a:r>
            <a:r>
              <a:rPr lang="en-US" sz="5500" b="1" dirty="0">
                <a:solidFill>
                  <a:srgbClr val="FF0000"/>
                </a:solidFill>
                <a:latin typeface="Courier New"/>
                <a:cs typeface="Courier New"/>
              </a:rPr>
              <a:t>H5Pset_dxpl_mpio(</a:t>
            </a:r>
            <a:r>
              <a:rPr lang="en-US" sz="5500" b="1" dirty="0" err="1">
                <a:solidFill>
                  <a:srgbClr val="FF0000"/>
                </a:solidFill>
                <a:latin typeface="Courier New"/>
                <a:cs typeface="Courier New"/>
              </a:rPr>
              <a:t>xf_id</a:t>
            </a:r>
            <a:r>
              <a:rPr lang="en-US" sz="5500" b="1" dirty="0">
                <a:solidFill>
                  <a:srgbClr val="FF0000"/>
                </a:solidFill>
                <a:latin typeface="Courier New"/>
                <a:cs typeface="Courier New"/>
              </a:rPr>
              <a:t>, H5FD_MPIO_COLLECTIVE);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500" b="1" dirty="0">
                <a:latin typeface="Courier New"/>
                <a:cs typeface="Courier New"/>
              </a:rPr>
              <a:t>status = H5Dwrite(</a:t>
            </a:r>
            <a:r>
              <a:rPr lang="en-US" sz="5500" b="1" dirty="0" err="1">
                <a:latin typeface="Courier New"/>
                <a:cs typeface="Courier New"/>
              </a:rPr>
              <a:t>dset_id</a:t>
            </a:r>
            <a:r>
              <a:rPr lang="en-US" sz="5500" b="1" dirty="0">
                <a:latin typeface="Courier New"/>
                <a:cs typeface="Courier New"/>
              </a:rPr>
              <a:t>, H5T_NATIVE_INT, …, </a:t>
            </a:r>
            <a:r>
              <a:rPr lang="en-US" sz="5500" b="1" dirty="0" err="1">
                <a:solidFill>
                  <a:srgbClr val="FF0000"/>
                </a:solidFill>
                <a:latin typeface="Courier New"/>
                <a:cs typeface="Courier New"/>
              </a:rPr>
              <a:t>xf_id</a:t>
            </a:r>
            <a:r>
              <a:rPr lang="en-US" sz="5500" b="1" dirty="0">
                <a:latin typeface="Courier New"/>
                <a:cs typeface="Courier New"/>
              </a:rPr>
              <a:t>…);</a:t>
            </a:r>
          </a:p>
          <a:p>
            <a:pPr marL="0" indent="0">
              <a:buNone/>
            </a:pPr>
            <a:r>
              <a:rPr lang="en-US" sz="55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5500" b="1" dirty="0" err="1">
                <a:solidFill>
                  <a:srgbClr val="FF0000"/>
                </a:solidFill>
                <a:latin typeface="Courier New"/>
                <a:cs typeface="Courier New"/>
              </a:rPr>
              <a:t>MPI_Finalize</a:t>
            </a:r>
            <a:r>
              <a:rPr lang="en-US" sz="5500" b="1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5500" dirty="0">
                <a:latin typeface="Consolas"/>
                <a:cs typeface="Consolas"/>
              </a:rPr>
              <a:t>                    </a:t>
            </a:r>
            <a:endParaRPr lang="en-US" sz="5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CA27-A26C-5A47-94C0-E10A0660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D6FE78-CFFB-A14A-9C8F-F03C898F1487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F275-A743-4645-B323-BA09188C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FADB14-57FD-7343-B6CB-B1602397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30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A9DA0-B0DC-2B47-9616-FE6EED3C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2C1F0-92DB-1B41-8527-1E7F3DA79A45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FBE5A-3252-F340-87C9-BF29E2F3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63FEE-1230-4A56-88A1-BD69F0C7EB5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97697-EACC-AA42-A397-8B3A6EF6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60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229600" cy="533400"/>
          </a:xfrm>
        </p:spPr>
        <p:txBody>
          <a:bodyPr/>
          <a:lstStyle/>
          <a:p>
            <a:pPr eaLnBrk="1" hangingPunct="1"/>
            <a:r>
              <a:rPr lang="en-US" sz="3600" dirty="0"/>
              <a:t>Parallel HDF5 tutorial examples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For simple examples how to write different data patterns see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</a:t>
            </a:r>
            <a:r>
              <a:rPr lang="en-US" sz="2800" dirty="0">
                <a:hlinkClick r:id="rId3"/>
              </a:rPr>
              <a:t>http://www.hdfgroup.org/HDF5/Tutor/parallel.html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2217C-C1FD-DB4E-A216-A665CBC1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4E6B9-9E10-0143-8434-01ED4EF4C89F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909D3-9E62-E64A-817E-02863E57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5D018-E3EE-0C45-8706-26D973A0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5350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process defines memory and file </a:t>
            </a:r>
            <a:r>
              <a:rPr lang="en-US" dirty="0" err="1"/>
              <a:t>hyperslabs</a:t>
            </a:r>
            <a:r>
              <a:rPr lang="en-US" dirty="0"/>
              <a:t> using </a:t>
            </a:r>
            <a:r>
              <a:rPr lang="en-US" dirty="0">
                <a:latin typeface="Consolas"/>
                <a:cs typeface="Consolas"/>
              </a:rPr>
              <a:t>H5Sselect_hyperslab</a:t>
            </a:r>
          </a:p>
          <a:p>
            <a:r>
              <a:rPr lang="en-US" dirty="0"/>
              <a:t>Each process executes a write/read call using </a:t>
            </a:r>
            <a:r>
              <a:rPr lang="en-US" dirty="0" err="1"/>
              <a:t>hyperslabs</a:t>
            </a:r>
            <a:r>
              <a:rPr lang="en-US" dirty="0"/>
              <a:t> defined, which can be either collective or independent</a:t>
            </a:r>
          </a:p>
          <a:p>
            <a:r>
              <a:rPr lang="en-US" dirty="0"/>
              <a:t>The hyperslab parameters define the portion of the dataset to write to </a:t>
            </a:r>
          </a:p>
          <a:p>
            <a:pPr lvl="1">
              <a:buFont typeface="Lucida Grande"/>
              <a:buChar char="-"/>
            </a:pPr>
            <a:r>
              <a:rPr lang="en-US" dirty="0"/>
              <a:t>Contiguous </a:t>
            </a:r>
            <a:r>
              <a:rPr lang="en-US" dirty="0" err="1"/>
              <a:t>hyperslab</a:t>
            </a:r>
            <a:endParaRPr lang="en-US" dirty="0"/>
          </a:p>
          <a:p>
            <a:pPr lvl="1">
              <a:buFont typeface="Lucida Grande"/>
              <a:buChar char="-"/>
            </a:pPr>
            <a:r>
              <a:rPr lang="en-US" dirty="0"/>
              <a:t>Regularly spaced data (column or row)</a:t>
            </a:r>
          </a:p>
          <a:p>
            <a:pPr lvl="1">
              <a:buFont typeface="Lucida Grande"/>
              <a:buChar char="-"/>
            </a:pPr>
            <a:r>
              <a:rPr lang="en-US" dirty="0"/>
              <a:t>Pattern</a:t>
            </a:r>
          </a:p>
          <a:p>
            <a:pPr lvl="1">
              <a:buFont typeface="Lucida Grande"/>
              <a:buChar char="-"/>
            </a:pPr>
            <a:r>
              <a:rPr lang="en-US" dirty="0"/>
              <a:t>Blocks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9584-9203-A844-9008-F58120E6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425A9-8813-2A48-9FAF-A4A572EA21D7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59B0-3A41-7B4D-B084-6EFCB963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E9AD93-9310-F943-86C0-86370AC7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63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08837" cy="5334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Four processes writing by rows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898525" y="990600"/>
            <a:ext cx="8137865" cy="563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HDF5 "SDS_row.h5"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DATASET "</a:t>
            </a:r>
            <a:r>
              <a:rPr lang="en-US" b="1" dirty="0" err="1">
                <a:solidFill>
                  <a:schemeClr val="tx1"/>
                </a:solidFill>
                <a:latin typeface="Consolas"/>
                <a:cs typeface="Consolas"/>
              </a:rPr>
              <a:t>IntArray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DATASPACE  SIMPLE { ( 8, 5 ) / ( 8, 5 )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10, 10, 10, 10, 10,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         10, 10, 10, 10, 10,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accent1"/>
                </a:solidFill>
                <a:latin typeface="Consolas"/>
                <a:cs typeface="Consolas"/>
              </a:rPr>
              <a:t>11, 11, 11, 11, 11,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nsolas"/>
                <a:cs typeface="Consolas"/>
              </a:rPr>
              <a:t>         11, 11, 11, 11, 11,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12, 12, 12, 12, 12,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         12, 12, 12, 12, 12,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13, 13, 13, 13, 13,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13, 13, 13, 13, 13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B9235-81E6-144F-8B0D-1FFE86D1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01DC44-DA56-9246-91E0-D1010A745DB8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B80A3-63F2-8E48-AB27-69A56779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F2F7C-F760-CE49-B60E-730C1400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9629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153400" cy="609600"/>
          </a:xfrm>
        </p:spPr>
        <p:txBody>
          <a:bodyPr/>
          <a:lstStyle/>
          <a:p>
            <a:pPr eaLnBrk="1" hangingPunct="1"/>
            <a:r>
              <a:rPr lang="en-US" sz="3200" dirty="0"/>
              <a:t>Two processes writing by columns</a:t>
            </a:r>
            <a:endParaRPr lang="en-US" sz="2800" dirty="0"/>
          </a:p>
        </p:txBody>
      </p:sp>
      <p:sp>
        <p:nvSpPr>
          <p:cNvPr id="40966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686800" cy="666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900" b="1" dirty="0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HDF5 "SDS_col.h5"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DATASET "</a:t>
            </a:r>
            <a:r>
              <a:rPr lang="en-US" b="1" dirty="0" err="1">
                <a:solidFill>
                  <a:schemeClr val="tx1"/>
                </a:solidFill>
                <a:latin typeface="Consolas"/>
                <a:cs typeface="Consolas"/>
              </a:rPr>
              <a:t>IntArray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DATASPACE  SIMPLE { ( 8, 6 ) / ( 8, 6 )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hlink"/>
                </a:solidFill>
                <a:latin typeface="Consolas"/>
                <a:cs typeface="Consolas"/>
              </a:rPr>
              <a:t>200</a:t>
            </a:r>
            <a:endParaRPr lang="en-US" b="1" dirty="0">
              <a:solidFill>
                <a:schemeClr val="tx1"/>
              </a:solidFill>
              <a:latin typeface="Consolas"/>
              <a:cs typeface="Consolas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endParaRPr lang="en-US" sz="19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0D799-83D8-1E4A-8CF0-168E6228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0ABC-4D2F-994C-A918-AEF6D57D3283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48E8B-60FE-D149-A637-97AA9242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4DF6-CC4F-DF46-98FA-F1E21017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144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Overview of Parallel I/O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Overview of Parallel HDF5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PHDF5 Programming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Performance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8CEF8-BB74-CC4B-91B8-ADED136A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AF610-38D8-B248-95D3-09832871AFC4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B3C11-C3A7-6846-9088-7F4E0A0F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EFE72-486B-AB4E-BF56-68C3787F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31125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Four processes writing by pattern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838200" y="685800"/>
            <a:ext cx="8137865" cy="627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HDF5 "SDS_pat.h5"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DATASET "</a:t>
            </a:r>
            <a:r>
              <a:rPr lang="en-US" b="1" dirty="0" err="1">
                <a:solidFill>
                  <a:schemeClr val="tx1"/>
                </a:solidFill>
                <a:latin typeface="Consolas"/>
                <a:cs typeface="Consolas"/>
              </a:rPr>
              <a:t>IntArray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DATASPACE  SIMPLE { ( 8, 4 ) / ( 8, 4 )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endParaRPr lang="en-US" b="1" dirty="0">
              <a:solidFill>
                <a:schemeClr val="tx1"/>
              </a:solidFill>
              <a:latin typeface="Consolas"/>
              <a:cs typeface="Consolas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</a:t>
            </a:r>
            <a:endParaRPr lang="en-US" sz="2000" b="1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FBFCA-D206-AE48-8E11-679ED9ED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189F3-4D96-2B42-BFFB-5976911E9AE4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471B7-2608-2E45-93BA-8F341426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03791-9ED7-5644-9E5F-577CC759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49071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7163"/>
            <a:ext cx="7377113" cy="528637"/>
          </a:xfrm>
        </p:spPr>
        <p:txBody>
          <a:bodyPr/>
          <a:lstStyle/>
          <a:p>
            <a:pPr eaLnBrk="1" hangingPunct="1"/>
            <a:r>
              <a:rPr lang="en-US" sz="3200" dirty="0"/>
              <a:t>Four processes writing by blocks</a:t>
            </a: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8137865" cy="563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HDF5 "SDS_blk.h5"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DATASET "</a:t>
            </a:r>
            <a:r>
              <a:rPr lang="en-US" b="1" dirty="0" err="1">
                <a:solidFill>
                  <a:schemeClr val="tx1"/>
                </a:solidFill>
                <a:latin typeface="Consolas"/>
                <a:cs typeface="Consolas"/>
              </a:rPr>
              <a:t>IntArray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DATASPACE  SIMPLE { ( 8, 4 ) / ( 8, 4 )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000099"/>
                </a:solidFill>
                <a:latin typeface="Consolas"/>
                <a:cs typeface="Consolas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nsolas"/>
                <a:cs typeface="Consolas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   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FF3300"/>
                </a:solidFill>
                <a:latin typeface="Consolas"/>
                <a:cs typeface="Consolas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b="1" dirty="0">
                <a:solidFill>
                  <a:srgbClr val="336600"/>
                </a:solidFill>
                <a:latin typeface="Consolas"/>
                <a:cs typeface="Consolas"/>
              </a:rPr>
              <a:t>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nsolas"/>
                <a:cs typeface="Consolas"/>
              </a:rPr>
              <a:t>   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B86AF-AE45-2F46-9EF2-6164D03C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05FACC-39B4-6943-9402-54993539AD5D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E474F-F3A5-6F49-BA21-1DDBE2A6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0ABB6-EECC-6447-9337-6E209698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77181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patterns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855436" y="1397220"/>
            <a:ext cx="3048000" cy="2478569"/>
            <a:chOff x="3009900" y="1556201"/>
            <a:chExt cx="3048000" cy="2478569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09900" y="1556201"/>
              <a:ext cx="381000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009900" y="1867351"/>
              <a:ext cx="381000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9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009900" y="2178501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17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009900" y="2499176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25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09900" y="2808738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09900" y="3124651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009900" y="3438976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49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009900" y="3748538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57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397250" y="1562551"/>
              <a:ext cx="381000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390900" y="1867351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10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390900" y="2178501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18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390900" y="2499176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26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390900" y="2808738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34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390900" y="3124651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42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390900" y="3438976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390900" y="3748538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58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771900" y="1562551"/>
              <a:ext cx="381000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3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765550" y="1867351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11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765550" y="2178501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19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765550" y="2499176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27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765550" y="2808738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35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765550" y="3124651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43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765550" y="3438976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51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765550" y="3748538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59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152900" y="1562551"/>
              <a:ext cx="381000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4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146550" y="1867351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12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146550" y="2178501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20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4146550" y="2499176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28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146550" y="2808738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36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146550" y="3124651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44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146550" y="3438976"/>
              <a:ext cx="380232" cy="286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52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146550" y="3748538"/>
              <a:ext cx="380232" cy="2862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60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4533900" y="1562551"/>
              <a:ext cx="381000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4527550" y="1867351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13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4527550" y="2178501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21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4527550" y="2499176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29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527550" y="2808738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37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4527550" y="3124651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45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4527550" y="3438976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53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527550" y="3748538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61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4921250" y="1562551"/>
              <a:ext cx="381000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</a:t>
              </a: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4914900" y="1867351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14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4914900" y="2178501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22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4914900" y="2499176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30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4914900" y="2808738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38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914900" y="3124651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46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914900" y="3438976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54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914900" y="3748538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62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295900" y="1562551"/>
              <a:ext cx="381000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7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5289550" y="1867351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5289550" y="2178501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23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5289550" y="2499176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31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5289550" y="2808738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39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5289550" y="3124651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47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5289550" y="3438976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55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5289550" y="3748538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63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5676900" y="1562551"/>
              <a:ext cx="381000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8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5670550" y="1867351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16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5670550" y="2178501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24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5670550" y="2499176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32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5670550" y="2808738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40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5670550" y="3124651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48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5670550" y="3438976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56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5670550" y="3748538"/>
              <a:ext cx="380232" cy="2862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64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181600" y="1398014"/>
            <a:ext cx="3048000" cy="2506662"/>
            <a:chOff x="6248400" y="3919534"/>
            <a:chExt cx="3048000" cy="2506662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6248400" y="3919534"/>
              <a:ext cx="381000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69" name="Text Box 5"/>
            <p:cNvSpPr txBox="1">
              <a:spLocks noChangeArrowheads="1"/>
            </p:cNvSpPr>
            <p:nvPr/>
          </p:nvSpPr>
          <p:spPr bwMode="auto">
            <a:xfrm>
              <a:off x="6248400" y="4230684"/>
              <a:ext cx="381000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9</a:t>
              </a:r>
            </a:p>
          </p:txBody>
        </p:sp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6248400" y="4541834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17</a:t>
              </a:r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6248400" y="4862509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25</a:t>
              </a: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6248400" y="5172071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ahoma" pitchFamily="34" charset="0"/>
                </a:rPr>
                <a:t>33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6248400" y="5487984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41</a:t>
              </a: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6248400" y="5802309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49</a:t>
              </a: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6248400" y="6111871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57</a:t>
              </a: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6635750" y="3925884"/>
              <a:ext cx="381000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</a:t>
              </a: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6629400" y="4230684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10</a:t>
              </a: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6629400" y="4541834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18</a:t>
              </a:r>
            </a:p>
          </p:txBody>
        </p:sp>
        <p:sp>
          <p:nvSpPr>
            <p:cNvPr id="79" name="Text Box 15"/>
            <p:cNvSpPr txBox="1">
              <a:spLocks noChangeArrowheads="1"/>
            </p:cNvSpPr>
            <p:nvPr/>
          </p:nvSpPr>
          <p:spPr bwMode="auto">
            <a:xfrm>
              <a:off x="6629400" y="4862509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26</a:t>
              </a: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6629400" y="5172071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ahoma" pitchFamily="34" charset="0"/>
                </a:rPr>
                <a:t>34</a:t>
              </a: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6629400" y="5487984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42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6629400" y="5802309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50</a:t>
              </a:r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6629400" y="6111871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58</a:t>
              </a:r>
            </a:p>
          </p:txBody>
        </p: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7010400" y="3925884"/>
              <a:ext cx="381000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</a:t>
              </a:r>
            </a:p>
          </p:txBody>
        </p:sp>
        <p:sp>
          <p:nvSpPr>
            <p:cNvPr id="85" name="Text Box 21"/>
            <p:cNvSpPr txBox="1">
              <a:spLocks noChangeArrowheads="1"/>
            </p:cNvSpPr>
            <p:nvPr/>
          </p:nvSpPr>
          <p:spPr bwMode="auto">
            <a:xfrm>
              <a:off x="7004050" y="4230684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11</a:t>
              </a: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7004050" y="4541834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19</a:t>
              </a:r>
            </a:p>
          </p:txBody>
        </p:sp>
        <p:sp>
          <p:nvSpPr>
            <p:cNvPr id="87" name="Text Box 23"/>
            <p:cNvSpPr txBox="1">
              <a:spLocks noChangeArrowheads="1"/>
            </p:cNvSpPr>
            <p:nvPr/>
          </p:nvSpPr>
          <p:spPr bwMode="auto">
            <a:xfrm>
              <a:off x="7004050" y="4862509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27</a:t>
              </a: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7004050" y="5172071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35</a:t>
              </a:r>
            </a:p>
          </p:txBody>
        </p:sp>
        <p:sp>
          <p:nvSpPr>
            <p:cNvPr id="89" name="Text Box 25"/>
            <p:cNvSpPr txBox="1">
              <a:spLocks noChangeArrowheads="1"/>
            </p:cNvSpPr>
            <p:nvPr/>
          </p:nvSpPr>
          <p:spPr bwMode="auto">
            <a:xfrm>
              <a:off x="7004050" y="5487984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43</a:t>
              </a:r>
            </a:p>
          </p:txBody>
        </p:sp>
        <p:sp>
          <p:nvSpPr>
            <p:cNvPr id="90" name="Text Box 26"/>
            <p:cNvSpPr txBox="1">
              <a:spLocks noChangeArrowheads="1"/>
            </p:cNvSpPr>
            <p:nvPr/>
          </p:nvSpPr>
          <p:spPr bwMode="auto">
            <a:xfrm>
              <a:off x="7004050" y="5802309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51</a:t>
              </a:r>
            </a:p>
          </p:txBody>
        </p:sp>
        <p:sp>
          <p:nvSpPr>
            <p:cNvPr id="91" name="Text Box 27"/>
            <p:cNvSpPr txBox="1">
              <a:spLocks noChangeArrowheads="1"/>
            </p:cNvSpPr>
            <p:nvPr/>
          </p:nvSpPr>
          <p:spPr bwMode="auto">
            <a:xfrm>
              <a:off x="7004050" y="6111871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59</a:t>
              </a:r>
            </a:p>
          </p:txBody>
        </p:sp>
        <p:sp>
          <p:nvSpPr>
            <p:cNvPr id="92" name="Text Box 28"/>
            <p:cNvSpPr txBox="1">
              <a:spLocks noChangeArrowheads="1"/>
            </p:cNvSpPr>
            <p:nvPr/>
          </p:nvSpPr>
          <p:spPr bwMode="auto">
            <a:xfrm>
              <a:off x="7391400" y="3925884"/>
              <a:ext cx="381000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</a:t>
              </a:r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7385050" y="4230684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12</a:t>
              </a:r>
            </a:p>
          </p:txBody>
        </p:sp>
        <p:sp>
          <p:nvSpPr>
            <p:cNvPr id="94" name="Text Box 30"/>
            <p:cNvSpPr txBox="1">
              <a:spLocks noChangeArrowheads="1"/>
            </p:cNvSpPr>
            <p:nvPr/>
          </p:nvSpPr>
          <p:spPr bwMode="auto">
            <a:xfrm>
              <a:off x="7385050" y="4541834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20</a:t>
              </a:r>
            </a:p>
          </p:txBody>
        </p:sp>
        <p:sp>
          <p:nvSpPr>
            <p:cNvPr id="95" name="Text Box 31"/>
            <p:cNvSpPr txBox="1">
              <a:spLocks noChangeArrowheads="1"/>
            </p:cNvSpPr>
            <p:nvPr/>
          </p:nvSpPr>
          <p:spPr bwMode="auto">
            <a:xfrm>
              <a:off x="7385050" y="4862509"/>
              <a:ext cx="380232" cy="2862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28</a:t>
              </a:r>
            </a:p>
          </p:txBody>
        </p:sp>
        <p:sp>
          <p:nvSpPr>
            <p:cNvPr id="96" name="Text Box 32"/>
            <p:cNvSpPr txBox="1">
              <a:spLocks noChangeArrowheads="1"/>
            </p:cNvSpPr>
            <p:nvPr/>
          </p:nvSpPr>
          <p:spPr bwMode="auto">
            <a:xfrm>
              <a:off x="7385050" y="5172071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36</a:t>
              </a:r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7385050" y="5487984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44</a:t>
              </a:r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7385050" y="5802309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52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7385050" y="6111871"/>
              <a:ext cx="387350" cy="314325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60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7772400" y="3925884"/>
              <a:ext cx="38100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5</a:t>
              </a:r>
            </a:p>
          </p:txBody>
        </p:sp>
        <p:sp>
          <p:nvSpPr>
            <p:cNvPr id="101" name="Text Box 37"/>
            <p:cNvSpPr txBox="1">
              <a:spLocks noChangeArrowheads="1"/>
            </p:cNvSpPr>
            <p:nvPr/>
          </p:nvSpPr>
          <p:spPr bwMode="auto">
            <a:xfrm>
              <a:off x="7766050" y="4230684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13</a:t>
              </a:r>
            </a:p>
          </p:txBody>
        </p:sp>
        <p:sp>
          <p:nvSpPr>
            <p:cNvPr id="102" name="Text Box 38"/>
            <p:cNvSpPr txBox="1">
              <a:spLocks noChangeArrowheads="1"/>
            </p:cNvSpPr>
            <p:nvPr/>
          </p:nvSpPr>
          <p:spPr bwMode="auto">
            <a:xfrm>
              <a:off x="7766050" y="4541834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21</a:t>
              </a:r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7766050" y="4862509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29</a:t>
              </a:r>
            </a:p>
          </p:txBody>
        </p:sp>
        <p:sp>
          <p:nvSpPr>
            <p:cNvPr id="104" name="Text Box 40"/>
            <p:cNvSpPr txBox="1">
              <a:spLocks noChangeArrowheads="1"/>
            </p:cNvSpPr>
            <p:nvPr/>
          </p:nvSpPr>
          <p:spPr bwMode="auto">
            <a:xfrm>
              <a:off x="7766050" y="5172071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37</a:t>
              </a:r>
            </a:p>
          </p:txBody>
        </p:sp>
        <p:sp>
          <p:nvSpPr>
            <p:cNvPr id="105" name="Text Box 41"/>
            <p:cNvSpPr txBox="1">
              <a:spLocks noChangeArrowheads="1"/>
            </p:cNvSpPr>
            <p:nvPr/>
          </p:nvSpPr>
          <p:spPr bwMode="auto">
            <a:xfrm>
              <a:off x="7766050" y="5487984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45</a:t>
              </a:r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7766050" y="5802309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53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7766050" y="6111871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61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8159750" y="3925884"/>
              <a:ext cx="38100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6</a:t>
              </a: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8153400" y="4230684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14</a:t>
              </a: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8153400" y="4541834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22</a:t>
              </a: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8153400" y="4862509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30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8153400" y="5172071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38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8153400" y="5487984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dirty="0">
                  <a:latin typeface="Tahoma" pitchFamily="34" charset="0"/>
                </a:rPr>
                <a:t>46</a:t>
              </a:r>
            </a:p>
          </p:txBody>
        </p:sp>
        <p:sp>
          <p:nvSpPr>
            <p:cNvPr id="114" name="Text Box 50"/>
            <p:cNvSpPr txBox="1">
              <a:spLocks noChangeArrowheads="1"/>
            </p:cNvSpPr>
            <p:nvPr/>
          </p:nvSpPr>
          <p:spPr bwMode="auto">
            <a:xfrm>
              <a:off x="8153400" y="5802309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54</a:t>
              </a:r>
            </a:p>
          </p:txBody>
        </p:sp>
        <p:sp>
          <p:nvSpPr>
            <p:cNvPr id="115" name="Text Box 51"/>
            <p:cNvSpPr txBox="1">
              <a:spLocks noChangeArrowheads="1"/>
            </p:cNvSpPr>
            <p:nvPr/>
          </p:nvSpPr>
          <p:spPr bwMode="auto">
            <a:xfrm>
              <a:off x="8153400" y="6111871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62</a:t>
              </a:r>
            </a:p>
          </p:txBody>
        </p:sp>
        <p:sp>
          <p:nvSpPr>
            <p:cNvPr id="116" name="Text Box 52"/>
            <p:cNvSpPr txBox="1">
              <a:spLocks noChangeArrowheads="1"/>
            </p:cNvSpPr>
            <p:nvPr/>
          </p:nvSpPr>
          <p:spPr bwMode="auto">
            <a:xfrm>
              <a:off x="8534400" y="3925884"/>
              <a:ext cx="38100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7</a:t>
              </a:r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8528050" y="4230684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15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8528050" y="4541834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23</a:t>
              </a:r>
            </a:p>
          </p:txBody>
        </p:sp>
        <p:sp>
          <p:nvSpPr>
            <p:cNvPr id="119" name="Text Box 55"/>
            <p:cNvSpPr txBox="1">
              <a:spLocks noChangeArrowheads="1"/>
            </p:cNvSpPr>
            <p:nvPr/>
          </p:nvSpPr>
          <p:spPr bwMode="auto">
            <a:xfrm>
              <a:off x="8528050" y="4862509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31</a:t>
              </a:r>
            </a:p>
          </p:txBody>
        </p:sp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8528050" y="5172071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39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8528050" y="5487984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47</a:t>
              </a:r>
            </a:p>
          </p:txBody>
        </p:sp>
        <p:sp>
          <p:nvSpPr>
            <p:cNvPr id="122" name="Text Box 58"/>
            <p:cNvSpPr txBox="1">
              <a:spLocks noChangeArrowheads="1"/>
            </p:cNvSpPr>
            <p:nvPr/>
          </p:nvSpPr>
          <p:spPr bwMode="auto">
            <a:xfrm>
              <a:off x="8528050" y="5802309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55</a:t>
              </a:r>
            </a:p>
          </p:txBody>
        </p:sp>
        <p:sp>
          <p:nvSpPr>
            <p:cNvPr id="123" name="Text Box 59"/>
            <p:cNvSpPr txBox="1">
              <a:spLocks noChangeArrowheads="1"/>
            </p:cNvSpPr>
            <p:nvPr/>
          </p:nvSpPr>
          <p:spPr bwMode="auto">
            <a:xfrm>
              <a:off x="8528050" y="6111871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63</a:t>
              </a:r>
            </a:p>
          </p:txBody>
        </p:sp>
        <p:sp>
          <p:nvSpPr>
            <p:cNvPr id="124" name="Text Box 60"/>
            <p:cNvSpPr txBox="1">
              <a:spLocks noChangeArrowheads="1"/>
            </p:cNvSpPr>
            <p:nvPr/>
          </p:nvSpPr>
          <p:spPr bwMode="auto">
            <a:xfrm>
              <a:off x="8915400" y="3925884"/>
              <a:ext cx="38100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8</a:t>
              </a: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8909050" y="4230684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16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8909050" y="4541834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24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8909050" y="4862509"/>
              <a:ext cx="387350" cy="314325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Tahoma" pitchFamily="34" charset="0"/>
                </a:rPr>
                <a:t>32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8909050" y="5172071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40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8909050" y="5487984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48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8909050" y="5802309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56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8909050" y="6111871"/>
              <a:ext cx="380232" cy="286232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>
                  <a:latin typeface="Tahoma" pitchFamily="34" charset="0"/>
                </a:rPr>
                <a:t>64</a:t>
              </a:r>
            </a:p>
          </p:txBody>
        </p:sp>
      </p:grp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3003550" y="4066153"/>
            <a:ext cx="381000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sz="1400" dirty="0">
                <a:latin typeface="Tahoma" pitchFamily="34" charset="0"/>
              </a:rPr>
              <a:t>1</a:t>
            </a:r>
          </a:p>
        </p:txBody>
      </p: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3003550" y="4377303"/>
            <a:ext cx="381000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sz="1400" dirty="0">
                <a:latin typeface="Tahoma" pitchFamily="34" charset="0"/>
              </a:rPr>
              <a:t>9</a:t>
            </a:r>
          </a:p>
        </p:txBody>
      </p:sp>
      <p:sp>
        <p:nvSpPr>
          <p:cNvPr id="138" name="Text Box 6"/>
          <p:cNvSpPr txBox="1">
            <a:spLocks noChangeArrowheads="1"/>
          </p:cNvSpPr>
          <p:nvPr/>
        </p:nvSpPr>
        <p:spPr bwMode="auto">
          <a:xfrm>
            <a:off x="3003550" y="4688453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 dirty="0">
                <a:latin typeface="Tahoma" pitchFamily="34" charset="0"/>
              </a:rPr>
              <a:t>17</a:t>
            </a:r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3003550" y="5009128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25</a:t>
            </a:r>
          </a:p>
        </p:txBody>
      </p:sp>
      <p:sp>
        <p:nvSpPr>
          <p:cNvPr id="140" name="Text Box 8"/>
          <p:cNvSpPr txBox="1">
            <a:spLocks noChangeArrowheads="1"/>
          </p:cNvSpPr>
          <p:nvPr/>
        </p:nvSpPr>
        <p:spPr bwMode="auto">
          <a:xfrm>
            <a:off x="3003550" y="53186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 dirty="0">
                <a:latin typeface="Tahoma" pitchFamily="34" charset="0"/>
              </a:rPr>
              <a:t>33</a:t>
            </a:r>
          </a:p>
        </p:txBody>
      </p:sp>
      <p:sp>
        <p:nvSpPr>
          <p:cNvPr id="141" name="Text Box 9"/>
          <p:cNvSpPr txBox="1">
            <a:spLocks noChangeArrowheads="1"/>
          </p:cNvSpPr>
          <p:nvPr/>
        </p:nvSpPr>
        <p:spPr bwMode="auto">
          <a:xfrm>
            <a:off x="3003550" y="5634603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41</a:t>
            </a:r>
          </a:p>
        </p:txBody>
      </p:sp>
      <p:sp>
        <p:nvSpPr>
          <p:cNvPr id="142" name="Text Box 10"/>
          <p:cNvSpPr txBox="1">
            <a:spLocks noChangeArrowheads="1"/>
          </p:cNvSpPr>
          <p:nvPr/>
        </p:nvSpPr>
        <p:spPr bwMode="auto">
          <a:xfrm>
            <a:off x="3003550" y="5948928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49</a:t>
            </a:r>
          </a:p>
        </p:txBody>
      </p:sp>
      <p:sp>
        <p:nvSpPr>
          <p:cNvPr id="143" name="Text Box 11"/>
          <p:cNvSpPr txBox="1">
            <a:spLocks noChangeArrowheads="1"/>
          </p:cNvSpPr>
          <p:nvPr/>
        </p:nvSpPr>
        <p:spPr bwMode="auto">
          <a:xfrm>
            <a:off x="3003550" y="62584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57</a:t>
            </a: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3390900" y="4072503"/>
            <a:ext cx="381000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</a:t>
            </a:r>
          </a:p>
        </p:txBody>
      </p:sp>
      <p:sp>
        <p:nvSpPr>
          <p:cNvPr id="145" name="Text Box 13"/>
          <p:cNvSpPr txBox="1">
            <a:spLocks noChangeArrowheads="1"/>
          </p:cNvSpPr>
          <p:nvPr/>
        </p:nvSpPr>
        <p:spPr bwMode="auto">
          <a:xfrm>
            <a:off x="3384550" y="4377303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10</a:t>
            </a:r>
          </a:p>
        </p:txBody>
      </p:sp>
      <p:sp>
        <p:nvSpPr>
          <p:cNvPr id="146" name="Text Box 14"/>
          <p:cNvSpPr txBox="1">
            <a:spLocks noChangeArrowheads="1"/>
          </p:cNvSpPr>
          <p:nvPr/>
        </p:nvSpPr>
        <p:spPr bwMode="auto">
          <a:xfrm>
            <a:off x="3384550" y="4688453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 dirty="0">
                <a:latin typeface="Tahoma" pitchFamily="34" charset="0"/>
              </a:rPr>
              <a:t>18</a:t>
            </a:r>
          </a:p>
        </p:txBody>
      </p:sp>
      <p:sp>
        <p:nvSpPr>
          <p:cNvPr id="147" name="Text Box 15"/>
          <p:cNvSpPr txBox="1">
            <a:spLocks noChangeArrowheads="1"/>
          </p:cNvSpPr>
          <p:nvPr/>
        </p:nvSpPr>
        <p:spPr bwMode="auto">
          <a:xfrm>
            <a:off x="3384550" y="5009128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26</a:t>
            </a:r>
          </a:p>
        </p:txBody>
      </p:sp>
      <p:sp>
        <p:nvSpPr>
          <p:cNvPr id="148" name="Text Box 16"/>
          <p:cNvSpPr txBox="1">
            <a:spLocks noChangeArrowheads="1"/>
          </p:cNvSpPr>
          <p:nvPr/>
        </p:nvSpPr>
        <p:spPr bwMode="auto">
          <a:xfrm>
            <a:off x="3384550" y="53186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34</a:t>
            </a:r>
          </a:p>
        </p:txBody>
      </p:sp>
      <p:sp>
        <p:nvSpPr>
          <p:cNvPr id="149" name="Text Box 17"/>
          <p:cNvSpPr txBox="1">
            <a:spLocks noChangeArrowheads="1"/>
          </p:cNvSpPr>
          <p:nvPr/>
        </p:nvSpPr>
        <p:spPr bwMode="auto">
          <a:xfrm>
            <a:off x="3384550" y="5634603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42</a:t>
            </a:r>
          </a:p>
        </p:txBody>
      </p:sp>
      <p:sp>
        <p:nvSpPr>
          <p:cNvPr id="150" name="Text Box 18"/>
          <p:cNvSpPr txBox="1">
            <a:spLocks noChangeArrowheads="1"/>
          </p:cNvSpPr>
          <p:nvPr/>
        </p:nvSpPr>
        <p:spPr bwMode="auto">
          <a:xfrm>
            <a:off x="3384550" y="5948928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50</a:t>
            </a:r>
          </a:p>
        </p:txBody>
      </p:sp>
      <p:sp>
        <p:nvSpPr>
          <p:cNvPr id="151" name="Text Box 19"/>
          <p:cNvSpPr txBox="1">
            <a:spLocks noChangeArrowheads="1"/>
          </p:cNvSpPr>
          <p:nvPr/>
        </p:nvSpPr>
        <p:spPr bwMode="auto">
          <a:xfrm>
            <a:off x="3384550" y="62584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58</a:t>
            </a:r>
          </a:p>
        </p:txBody>
      </p:sp>
      <p:sp>
        <p:nvSpPr>
          <p:cNvPr id="152" name="Text Box 20"/>
          <p:cNvSpPr txBox="1">
            <a:spLocks noChangeArrowheads="1"/>
          </p:cNvSpPr>
          <p:nvPr/>
        </p:nvSpPr>
        <p:spPr bwMode="auto">
          <a:xfrm>
            <a:off x="3765550" y="4072503"/>
            <a:ext cx="381000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</a:t>
            </a:r>
          </a:p>
        </p:txBody>
      </p:sp>
      <p:sp>
        <p:nvSpPr>
          <p:cNvPr id="153" name="Text Box 21"/>
          <p:cNvSpPr txBox="1">
            <a:spLocks noChangeArrowheads="1"/>
          </p:cNvSpPr>
          <p:nvPr/>
        </p:nvSpPr>
        <p:spPr bwMode="auto">
          <a:xfrm>
            <a:off x="3759200" y="4377303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11</a:t>
            </a:r>
          </a:p>
        </p:txBody>
      </p:sp>
      <p:sp>
        <p:nvSpPr>
          <p:cNvPr id="154" name="Text Box 22"/>
          <p:cNvSpPr txBox="1">
            <a:spLocks noChangeArrowheads="1"/>
          </p:cNvSpPr>
          <p:nvPr/>
        </p:nvSpPr>
        <p:spPr bwMode="auto">
          <a:xfrm>
            <a:off x="3759200" y="4688453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19</a:t>
            </a:r>
          </a:p>
        </p:txBody>
      </p:sp>
      <p:sp>
        <p:nvSpPr>
          <p:cNvPr id="155" name="Text Box 23"/>
          <p:cNvSpPr txBox="1">
            <a:spLocks noChangeArrowheads="1"/>
          </p:cNvSpPr>
          <p:nvPr/>
        </p:nvSpPr>
        <p:spPr bwMode="auto">
          <a:xfrm>
            <a:off x="3759200" y="5009128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27</a:t>
            </a:r>
          </a:p>
        </p:txBody>
      </p:sp>
      <p:sp>
        <p:nvSpPr>
          <p:cNvPr id="156" name="Text Box 24"/>
          <p:cNvSpPr txBox="1">
            <a:spLocks noChangeArrowheads="1"/>
          </p:cNvSpPr>
          <p:nvPr/>
        </p:nvSpPr>
        <p:spPr bwMode="auto">
          <a:xfrm>
            <a:off x="3759200" y="53186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35</a:t>
            </a:r>
          </a:p>
        </p:txBody>
      </p:sp>
      <p:sp>
        <p:nvSpPr>
          <p:cNvPr id="157" name="Text Box 25"/>
          <p:cNvSpPr txBox="1">
            <a:spLocks noChangeArrowheads="1"/>
          </p:cNvSpPr>
          <p:nvPr/>
        </p:nvSpPr>
        <p:spPr bwMode="auto">
          <a:xfrm>
            <a:off x="3759200" y="5634603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43</a:t>
            </a: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3759200" y="5948928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51</a:t>
            </a:r>
          </a:p>
        </p:txBody>
      </p:sp>
      <p:sp>
        <p:nvSpPr>
          <p:cNvPr id="159" name="Text Box 27"/>
          <p:cNvSpPr txBox="1">
            <a:spLocks noChangeArrowheads="1"/>
          </p:cNvSpPr>
          <p:nvPr/>
        </p:nvSpPr>
        <p:spPr bwMode="auto">
          <a:xfrm>
            <a:off x="3759200" y="62584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59</a:t>
            </a:r>
          </a:p>
        </p:txBody>
      </p:sp>
      <p:sp>
        <p:nvSpPr>
          <p:cNvPr id="160" name="Text Box 28"/>
          <p:cNvSpPr txBox="1">
            <a:spLocks noChangeArrowheads="1"/>
          </p:cNvSpPr>
          <p:nvPr/>
        </p:nvSpPr>
        <p:spPr bwMode="auto">
          <a:xfrm>
            <a:off x="4146550" y="4072503"/>
            <a:ext cx="381000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</a:t>
            </a:r>
          </a:p>
        </p:txBody>
      </p:sp>
      <p:sp>
        <p:nvSpPr>
          <p:cNvPr id="161" name="Text Box 29"/>
          <p:cNvSpPr txBox="1">
            <a:spLocks noChangeArrowheads="1"/>
          </p:cNvSpPr>
          <p:nvPr/>
        </p:nvSpPr>
        <p:spPr bwMode="auto">
          <a:xfrm>
            <a:off x="4140200" y="4377303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12</a:t>
            </a:r>
          </a:p>
        </p:txBody>
      </p:sp>
      <p:sp>
        <p:nvSpPr>
          <p:cNvPr id="162" name="Text Box 30"/>
          <p:cNvSpPr txBox="1">
            <a:spLocks noChangeArrowheads="1"/>
          </p:cNvSpPr>
          <p:nvPr/>
        </p:nvSpPr>
        <p:spPr bwMode="auto">
          <a:xfrm>
            <a:off x="4140200" y="4688453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20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4140200" y="5009128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28</a:t>
            </a:r>
          </a:p>
        </p:txBody>
      </p:sp>
      <p:sp>
        <p:nvSpPr>
          <p:cNvPr id="164" name="Text Box 32"/>
          <p:cNvSpPr txBox="1">
            <a:spLocks noChangeArrowheads="1"/>
          </p:cNvSpPr>
          <p:nvPr/>
        </p:nvSpPr>
        <p:spPr bwMode="auto">
          <a:xfrm>
            <a:off x="4140200" y="53186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36</a:t>
            </a:r>
          </a:p>
        </p:txBody>
      </p:sp>
      <p:sp>
        <p:nvSpPr>
          <p:cNvPr id="165" name="Text Box 33"/>
          <p:cNvSpPr txBox="1">
            <a:spLocks noChangeArrowheads="1"/>
          </p:cNvSpPr>
          <p:nvPr/>
        </p:nvSpPr>
        <p:spPr bwMode="auto">
          <a:xfrm>
            <a:off x="4140200" y="5634603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44</a:t>
            </a:r>
          </a:p>
        </p:txBody>
      </p:sp>
      <p:sp>
        <p:nvSpPr>
          <p:cNvPr id="166" name="Text Box 34"/>
          <p:cNvSpPr txBox="1">
            <a:spLocks noChangeArrowheads="1"/>
          </p:cNvSpPr>
          <p:nvPr/>
        </p:nvSpPr>
        <p:spPr bwMode="auto">
          <a:xfrm>
            <a:off x="4140200" y="5948928"/>
            <a:ext cx="380232" cy="28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52</a:t>
            </a:r>
          </a:p>
        </p:txBody>
      </p:sp>
      <p:sp>
        <p:nvSpPr>
          <p:cNvPr id="167" name="Text Box 35"/>
          <p:cNvSpPr txBox="1">
            <a:spLocks noChangeArrowheads="1"/>
          </p:cNvSpPr>
          <p:nvPr/>
        </p:nvSpPr>
        <p:spPr bwMode="auto">
          <a:xfrm>
            <a:off x="4140200" y="62584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60</a:t>
            </a:r>
          </a:p>
        </p:txBody>
      </p:sp>
      <p:sp>
        <p:nvSpPr>
          <p:cNvPr id="168" name="Text Box 36"/>
          <p:cNvSpPr txBox="1">
            <a:spLocks noChangeArrowheads="1"/>
          </p:cNvSpPr>
          <p:nvPr/>
        </p:nvSpPr>
        <p:spPr bwMode="auto">
          <a:xfrm>
            <a:off x="4527550" y="4072503"/>
            <a:ext cx="381000" cy="286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</a:t>
            </a:r>
          </a:p>
        </p:txBody>
      </p:sp>
      <p:sp>
        <p:nvSpPr>
          <p:cNvPr id="169" name="Text Box 37"/>
          <p:cNvSpPr txBox="1">
            <a:spLocks noChangeArrowheads="1"/>
          </p:cNvSpPr>
          <p:nvPr/>
        </p:nvSpPr>
        <p:spPr bwMode="auto">
          <a:xfrm>
            <a:off x="4521200" y="4377303"/>
            <a:ext cx="380232" cy="286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13</a:t>
            </a:r>
          </a:p>
        </p:txBody>
      </p:sp>
      <p:sp>
        <p:nvSpPr>
          <p:cNvPr id="170" name="Text Box 38"/>
          <p:cNvSpPr txBox="1">
            <a:spLocks noChangeArrowheads="1"/>
          </p:cNvSpPr>
          <p:nvPr/>
        </p:nvSpPr>
        <p:spPr bwMode="auto">
          <a:xfrm>
            <a:off x="4521200" y="4688453"/>
            <a:ext cx="380232" cy="286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21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4521200" y="5009128"/>
            <a:ext cx="380232" cy="286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29</a:t>
            </a:r>
          </a:p>
        </p:txBody>
      </p:sp>
      <p:sp>
        <p:nvSpPr>
          <p:cNvPr id="172" name="Text Box 40"/>
          <p:cNvSpPr txBox="1">
            <a:spLocks noChangeArrowheads="1"/>
          </p:cNvSpPr>
          <p:nvPr/>
        </p:nvSpPr>
        <p:spPr bwMode="auto">
          <a:xfrm>
            <a:off x="4521200" y="5318690"/>
            <a:ext cx="380232" cy="286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37</a:t>
            </a:r>
          </a:p>
        </p:txBody>
      </p:sp>
      <p:sp>
        <p:nvSpPr>
          <p:cNvPr id="173" name="Text Box 41"/>
          <p:cNvSpPr txBox="1">
            <a:spLocks noChangeArrowheads="1"/>
          </p:cNvSpPr>
          <p:nvPr/>
        </p:nvSpPr>
        <p:spPr bwMode="auto">
          <a:xfrm>
            <a:off x="4521200" y="5634603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45</a:t>
            </a:r>
          </a:p>
        </p:txBody>
      </p:sp>
      <p:sp>
        <p:nvSpPr>
          <p:cNvPr id="174" name="Text Box 42"/>
          <p:cNvSpPr txBox="1">
            <a:spLocks noChangeArrowheads="1"/>
          </p:cNvSpPr>
          <p:nvPr/>
        </p:nvSpPr>
        <p:spPr bwMode="auto">
          <a:xfrm>
            <a:off x="4521200" y="5948928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53</a:t>
            </a:r>
          </a:p>
        </p:txBody>
      </p:sp>
      <p:sp>
        <p:nvSpPr>
          <p:cNvPr id="175" name="Text Box 43"/>
          <p:cNvSpPr txBox="1">
            <a:spLocks noChangeArrowheads="1"/>
          </p:cNvSpPr>
          <p:nvPr/>
        </p:nvSpPr>
        <p:spPr bwMode="auto">
          <a:xfrm>
            <a:off x="4521200" y="62584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61</a:t>
            </a:r>
          </a:p>
        </p:txBody>
      </p:sp>
      <p:sp>
        <p:nvSpPr>
          <p:cNvPr id="176" name="Text Box 44"/>
          <p:cNvSpPr txBox="1">
            <a:spLocks noChangeArrowheads="1"/>
          </p:cNvSpPr>
          <p:nvPr/>
        </p:nvSpPr>
        <p:spPr bwMode="auto">
          <a:xfrm>
            <a:off x="4914900" y="4072503"/>
            <a:ext cx="381000" cy="286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6</a:t>
            </a:r>
          </a:p>
        </p:txBody>
      </p:sp>
      <p:sp>
        <p:nvSpPr>
          <p:cNvPr id="177" name="Text Box 45"/>
          <p:cNvSpPr txBox="1">
            <a:spLocks noChangeArrowheads="1"/>
          </p:cNvSpPr>
          <p:nvPr/>
        </p:nvSpPr>
        <p:spPr bwMode="auto">
          <a:xfrm>
            <a:off x="4908550" y="4377303"/>
            <a:ext cx="380232" cy="286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14</a:t>
            </a:r>
          </a:p>
        </p:txBody>
      </p:sp>
      <p:sp>
        <p:nvSpPr>
          <p:cNvPr id="178" name="Text Box 46"/>
          <p:cNvSpPr txBox="1">
            <a:spLocks noChangeArrowheads="1"/>
          </p:cNvSpPr>
          <p:nvPr/>
        </p:nvSpPr>
        <p:spPr bwMode="auto">
          <a:xfrm>
            <a:off x="4908550" y="4688453"/>
            <a:ext cx="380232" cy="286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22</a:t>
            </a:r>
          </a:p>
        </p:txBody>
      </p:sp>
      <p:sp>
        <p:nvSpPr>
          <p:cNvPr id="179" name="Text Box 47"/>
          <p:cNvSpPr txBox="1">
            <a:spLocks noChangeArrowheads="1"/>
          </p:cNvSpPr>
          <p:nvPr/>
        </p:nvSpPr>
        <p:spPr bwMode="auto">
          <a:xfrm>
            <a:off x="4908550" y="5009128"/>
            <a:ext cx="380232" cy="286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30</a:t>
            </a:r>
          </a:p>
        </p:txBody>
      </p:sp>
      <p:sp>
        <p:nvSpPr>
          <p:cNvPr id="180" name="Text Box 48"/>
          <p:cNvSpPr txBox="1">
            <a:spLocks noChangeArrowheads="1"/>
          </p:cNvSpPr>
          <p:nvPr/>
        </p:nvSpPr>
        <p:spPr bwMode="auto">
          <a:xfrm>
            <a:off x="4908550" y="53186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38</a:t>
            </a:r>
          </a:p>
        </p:txBody>
      </p:sp>
      <p:sp>
        <p:nvSpPr>
          <p:cNvPr id="181" name="Text Box 49"/>
          <p:cNvSpPr txBox="1">
            <a:spLocks noChangeArrowheads="1"/>
          </p:cNvSpPr>
          <p:nvPr/>
        </p:nvSpPr>
        <p:spPr bwMode="auto">
          <a:xfrm>
            <a:off x="4908550" y="5634603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46</a:t>
            </a:r>
          </a:p>
        </p:txBody>
      </p:sp>
      <p:sp>
        <p:nvSpPr>
          <p:cNvPr id="182" name="Text Box 50"/>
          <p:cNvSpPr txBox="1">
            <a:spLocks noChangeArrowheads="1"/>
          </p:cNvSpPr>
          <p:nvPr/>
        </p:nvSpPr>
        <p:spPr bwMode="auto">
          <a:xfrm>
            <a:off x="4908550" y="5948928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54</a:t>
            </a:r>
          </a:p>
        </p:txBody>
      </p:sp>
      <p:sp>
        <p:nvSpPr>
          <p:cNvPr id="183" name="Text Box 51"/>
          <p:cNvSpPr txBox="1">
            <a:spLocks noChangeArrowheads="1"/>
          </p:cNvSpPr>
          <p:nvPr/>
        </p:nvSpPr>
        <p:spPr bwMode="auto">
          <a:xfrm>
            <a:off x="4908550" y="62584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62</a:t>
            </a:r>
          </a:p>
        </p:txBody>
      </p:sp>
      <p:sp>
        <p:nvSpPr>
          <p:cNvPr id="184" name="Text Box 52"/>
          <p:cNvSpPr txBox="1">
            <a:spLocks noChangeArrowheads="1"/>
          </p:cNvSpPr>
          <p:nvPr/>
        </p:nvSpPr>
        <p:spPr bwMode="auto">
          <a:xfrm>
            <a:off x="5289550" y="4072503"/>
            <a:ext cx="381000" cy="286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7</a:t>
            </a:r>
          </a:p>
        </p:txBody>
      </p:sp>
      <p:sp>
        <p:nvSpPr>
          <p:cNvPr id="185" name="Text Box 53"/>
          <p:cNvSpPr txBox="1">
            <a:spLocks noChangeArrowheads="1"/>
          </p:cNvSpPr>
          <p:nvPr/>
        </p:nvSpPr>
        <p:spPr bwMode="auto">
          <a:xfrm>
            <a:off x="5283200" y="4377303"/>
            <a:ext cx="380232" cy="286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15</a:t>
            </a:r>
          </a:p>
        </p:txBody>
      </p:sp>
      <p:sp>
        <p:nvSpPr>
          <p:cNvPr id="186" name="Text Box 54"/>
          <p:cNvSpPr txBox="1">
            <a:spLocks noChangeArrowheads="1"/>
          </p:cNvSpPr>
          <p:nvPr/>
        </p:nvSpPr>
        <p:spPr bwMode="auto">
          <a:xfrm>
            <a:off x="5283200" y="4688453"/>
            <a:ext cx="380232" cy="286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23</a:t>
            </a:r>
          </a:p>
        </p:txBody>
      </p:sp>
      <p:sp>
        <p:nvSpPr>
          <p:cNvPr id="187" name="Text Box 55"/>
          <p:cNvSpPr txBox="1">
            <a:spLocks noChangeArrowheads="1"/>
          </p:cNvSpPr>
          <p:nvPr/>
        </p:nvSpPr>
        <p:spPr bwMode="auto">
          <a:xfrm>
            <a:off x="5283200" y="5009128"/>
            <a:ext cx="380232" cy="286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31</a:t>
            </a:r>
          </a:p>
        </p:txBody>
      </p:sp>
      <p:sp>
        <p:nvSpPr>
          <p:cNvPr id="188" name="Text Box 56"/>
          <p:cNvSpPr txBox="1">
            <a:spLocks noChangeArrowheads="1"/>
          </p:cNvSpPr>
          <p:nvPr/>
        </p:nvSpPr>
        <p:spPr bwMode="auto">
          <a:xfrm>
            <a:off x="5283200" y="53186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39</a:t>
            </a:r>
          </a:p>
        </p:txBody>
      </p:sp>
      <p:sp>
        <p:nvSpPr>
          <p:cNvPr id="189" name="Text Box 57"/>
          <p:cNvSpPr txBox="1">
            <a:spLocks noChangeArrowheads="1"/>
          </p:cNvSpPr>
          <p:nvPr/>
        </p:nvSpPr>
        <p:spPr bwMode="auto">
          <a:xfrm>
            <a:off x="5283200" y="5634603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47</a:t>
            </a:r>
          </a:p>
        </p:txBody>
      </p:sp>
      <p:sp>
        <p:nvSpPr>
          <p:cNvPr id="190" name="Text Box 58"/>
          <p:cNvSpPr txBox="1">
            <a:spLocks noChangeArrowheads="1"/>
          </p:cNvSpPr>
          <p:nvPr/>
        </p:nvSpPr>
        <p:spPr bwMode="auto">
          <a:xfrm>
            <a:off x="5283200" y="5948928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55</a:t>
            </a:r>
          </a:p>
        </p:txBody>
      </p:sp>
      <p:sp>
        <p:nvSpPr>
          <p:cNvPr id="191" name="Text Box 59"/>
          <p:cNvSpPr txBox="1">
            <a:spLocks noChangeArrowheads="1"/>
          </p:cNvSpPr>
          <p:nvPr/>
        </p:nvSpPr>
        <p:spPr bwMode="auto">
          <a:xfrm>
            <a:off x="5283200" y="62584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63</a:t>
            </a:r>
          </a:p>
        </p:txBody>
      </p:sp>
      <p:sp>
        <p:nvSpPr>
          <p:cNvPr id="192" name="Text Box 60"/>
          <p:cNvSpPr txBox="1">
            <a:spLocks noChangeArrowheads="1"/>
          </p:cNvSpPr>
          <p:nvPr/>
        </p:nvSpPr>
        <p:spPr bwMode="auto">
          <a:xfrm>
            <a:off x="5670550" y="4072503"/>
            <a:ext cx="381000" cy="286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8</a:t>
            </a:r>
          </a:p>
        </p:txBody>
      </p:sp>
      <p:sp>
        <p:nvSpPr>
          <p:cNvPr id="193" name="Text Box 61"/>
          <p:cNvSpPr txBox="1">
            <a:spLocks noChangeArrowheads="1"/>
          </p:cNvSpPr>
          <p:nvPr/>
        </p:nvSpPr>
        <p:spPr bwMode="auto">
          <a:xfrm>
            <a:off x="5664200" y="4377303"/>
            <a:ext cx="380232" cy="286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16</a:t>
            </a:r>
          </a:p>
        </p:txBody>
      </p:sp>
      <p:sp>
        <p:nvSpPr>
          <p:cNvPr id="194" name="Text Box 62"/>
          <p:cNvSpPr txBox="1">
            <a:spLocks noChangeArrowheads="1"/>
          </p:cNvSpPr>
          <p:nvPr/>
        </p:nvSpPr>
        <p:spPr bwMode="auto">
          <a:xfrm>
            <a:off x="5664200" y="4688453"/>
            <a:ext cx="380232" cy="286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24</a:t>
            </a:r>
          </a:p>
        </p:txBody>
      </p:sp>
      <p:sp>
        <p:nvSpPr>
          <p:cNvPr id="195" name="Text Box 63"/>
          <p:cNvSpPr txBox="1">
            <a:spLocks noChangeArrowheads="1"/>
          </p:cNvSpPr>
          <p:nvPr/>
        </p:nvSpPr>
        <p:spPr bwMode="auto">
          <a:xfrm>
            <a:off x="5664200" y="5009128"/>
            <a:ext cx="380232" cy="286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32</a:t>
            </a:r>
          </a:p>
        </p:txBody>
      </p:sp>
      <p:sp>
        <p:nvSpPr>
          <p:cNvPr id="196" name="Text Box 64"/>
          <p:cNvSpPr txBox="1">
            <a:spLocks noChangeArrowheads="1"/>
          </p:cNvSpPr>
          <p:nvPr/>
        </p:nvSpPr>
        <p:spPr bwMode="auto">
          <a:xfrm>
            <a:off x="5664200" y="53186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40</a:t>
            </a:r>
          </a:p>
        </p:txBody>
      </p:sp>
      <p:sp>
        <p:nvSpPr>
          <p:cNvPr id="197" name="Text Box 65"/>
          <p:cNvSpPr txBox="1">
            <a:spLocks noChangeArrowheads="1"/>
          </p:cNvSpPr>
          <p:nvPr/>
        </p:nvSpPr>
        <p:spPr bwMode="auto">
          <a:xfrm>
            <a:off x="5664200" y="5634603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48</a:t>
            </a:r>
          </a:p>
        </p:txBody>
      </p:sp>
      <p:sp>
        <p:nvSpPr>
          <p:cNvPr id="198" name="Text Box 66"/>
          <p:cNvSpPr txBox="1">
            <a:spLocks noChangeArrowheads="1"/>
          </p:cNvSpPr>
          <p:nvPr/>
        </p:nvSpPr>
        <p:spPr bwMode="auto">
          <a:xfrm>
            <a:off x="5664200" y="5948928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56</a:t>
            </a:r>
          </a:p>
        </p:txBody>
      </p:sp>
      <p:sp>
        <p:nvSpPr>
          <p:cNvPr id="199" name="Text Box 67"/>
          <p:cNvSpPr txBox="1">
            <a:spLocks noChangeArrowheads="1"/>
          </p:cNvSpPr>
          <p:nvPr/>
        </p:nvSpPr>
        <p:spPr bwMode="auto">
          <a:xfrm>
            <a:off x="5664200" y="6258490"/>
            <a:ext cx="380232" cy="2862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>
                <a:latin typeface="Tahoma" pitchFamily="34" charset="0"/>
              </a:rPr>
              <a:t>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4785" y="940464"/>
            <a:ext cx="69846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Arial"/>
                <a:cs typeface="Arial"/>
              </a:rPr>
              <a:t>HDF5 doesn’t have restrictions on data patterns and data balance</a:t>
            </a:r>
          </a:p>
        </p:txBody>
      </p:sp>
      <p:sp>
        <p:nvSpPr>
          <p:cNvPr id="132" name="Date Placeholder 131">
            <a:extLst>
              <a:ext uri="{FF2B5EF4-FFF2-40B4-BE49-F238E27FC236}">
                <a16:creationId xmlns:a16="http://schemas.microsoft.com/office/drawing/2014/main" id="{5DCEB76E-A2E0-0848-9A88-F09BE14C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34AB9-42BA-C74B-AC75-AF40C67A239A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201" name="Slide Number Placeholder 200">
            <a:extLst>
              <a:ext uri="{FF2B5EF4-FFF2-40B4-BE49-F238E27FC236}">
                <a16:creationId xmlns:a16="http://schemas.microsoft.com/office/drawing/2014/main" id="{68218CF1-984B-304B-9183-5A26BC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02" name="Footer Placeholder 201">
            <a:extLst>
              <a:ext uri="{FF2B5EF4-FFF2-40B4-BE49-F238E27FC236}">
                <a16:creationId xmlns:a16="http://schemas.microsoft.com/office/drawing/2014/main" id="{B1FCDA32-D227-C447-95E8-E0A98545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88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irregular selection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3909060" cy="190817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031122"/>
            <a:ext cx="8229600" cy="544587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Internally, the HDF5 library creates an MPI datatype for each lower dimension in the selection and then combines those types into one giant structured MPI datatype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A80EF-8DC4-A144-9F7F-DF4513FC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A47B0A-262A-EF4D-807D-42A4240B8A4C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50F7AB-9CC2-7B42-A8B9-538823D8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C359B7E-FF93-064D-94D6-D97AF756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99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BB366F-C560-8046-AE48-1708DCE83DDF}" type="datetime1">
              <a:rPr lang="en-US" smtClean="0"/>
              <a:t>2/2/18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Setup MPI-IO access template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3089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Each process of the MPI communicator creates an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access template and sets it up with MPI parallel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access information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C: </a:t>
            </a: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352550" y="2819400"/>
            <a:ext cx="7486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herr_t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 H5Pset_fapl_mpio(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hid_t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plist_id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,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MPI_Comm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comm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, 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MPI_Info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 info);</a:t>
            </a:r>
            <a:endParaRPr lang="en-US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533400" y="3641725"/>
            <a:ext cx="896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>
                <a:solidFill>
                  <a:schemeClr val="tx1"/>
                </a:solidFill>
              </a:rPr>
              <a:t>F90:</a:t>
            </a:r>
            <a:endParaRPr lang="en-US" sz="28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1139825" y="4343400"/>
            <a:ext cx="7669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h5pset_fapl_mpio_f(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plist_id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comm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, info)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 integer(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hid_t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) ::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plist_id</a:t>
            </a:r>
            <a:endParaRPr lang="en-US" b="1" dirty="0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 integer        ::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comm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, info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1412875" y="5713413"/>
            <a:ext cx="716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err="1">
                <a:solidFill>
                  <a:schemeClr val="tx1"/>
                </a:solidFill>
                <a:latin typeface="Courier New" charset="0"/>
              </a:rPr>
              <a:t>plist_id</a:t>
            </a: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file access property list identifier</a:t>
            </a:r>
            <a:r>
              <a:rPr lang="en-US" b="1" dirty="0">
                <a:solidFill>
                  <a:schemeClr val="tx1"/>
                </a:solidFill>
                <a:latin typeface="Times New Roman" charset="0"/>
              </a:rPr>
              <a:t>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B29BA-12BE-DB4D-BAC3-4460A872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056F0-1987-B644-B410-F8BA9ED7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01432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A8D672-C0F2-DB4D-B6C1-F89155FCEBB5}" type="datetime1">
              <a:rPr lang="en-US" smtClean="0"/>
              <a:t>2/2/18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0025" y="76200"/>
            <a:ext cx="6607175" cy="5334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C Example Parallel File Create</a:t>
            </a:r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-3175" y="990600"/>
            <a:ext cx="9050074" cy="528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23 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comm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= MPI_COMM_WORLD;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24     info = MPI_INFO_NULL;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26     /*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27      * Initialize MPI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28      */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29 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MPI_Init(&amp;argc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&amp;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argv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30     /*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34      * Set up file access property list for MPI-IO access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35      */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-&gt;36    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plist_id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= H5Pcreate(H5P_FILE_ACCESS);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 -&gt;37     H5Pset_fapl_mpio(plist_id,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comm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, info);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38	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-&gt;42    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file_id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= H5Fcreate(H5FILE_NAME, H5F_ACC_TRUNC,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             H5P_DEFAULT,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plist_id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49     /*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50      * Close the file.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51      */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52     H5Fclose(file_id);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54 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MPI_Finalize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05CFD-9489-6947-B861-891A0948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FC4D7-E470-8240-BE78-021848FD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02611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F36D8EA-EDA0-7E40-856C-AACA0F65AB0D}" type="datetime1">
              <a:rPr lang="en-US" smtClean="0"/>
              <a:t>2/2/18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7963" y="152400"/>
            <a:ext cx="7285037" cy="466725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F90 Example Parallel File Create</a:t>
            </a: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0" y="1143000"/>
            <a:ext cx="8495986" cy="533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23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comm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= MPI_COMM_WORLD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24 info = MPI_INFO_NULL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26 CALL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MPI_INIT(mpierror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29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30 !Initialize FORTRAN predefined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datatypes</a:t>
            </a:r>
            <a:endParaRPr lang="en-US" sz="1800" b="1" dirty="0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32 CALL h5open_f(error)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34 !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35 !Setup file access property list for MPI-IO access.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-&gt;37 CALL h5pcreate_f(H5P_FILE_ACCESS_F,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plist_id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, error)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 -&gt;38 CALL h5pset_fapl_mpio_f(plist_id,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comm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, info, error)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40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41 !Create the file collectively.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-&gt;43 CALL h5fcreate_f(filename, H5F_ACC_TRUNC_F,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file_id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,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          error,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access_prp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=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plist_id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45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46 !Close the file.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49 CALL h5fclose_f(file_id, error)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51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52 !Close FORTRAN interface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54 CALL h5close_f(error)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56 CALL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MPI_FINALIZE(mpierror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A98C11-951D-274A-B723-C87A2AE6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E236E-DE40-A644-BBC1-57FE67A9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59153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A26047-2457-A444-90DE-96F3BC11FA52}" type="datetime1">
              <a:rPr lang="en-US" smtClean="0"/>
              <a:t>2/2/18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and Opening Dataset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All processes of the communicator open/close a dataset by a collective call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dirty="0"/>
              <a:t>C: H5Dcreate or H5Dopen; H5Dclose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dirty="0"/>
              <a:t>F90: h5dcreate_f or h5dopen_f; h5dclose_f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All processes of the communicator must extend an unlimited dimension dataset before writing to it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dirty="0"/>
              <a:t>C: H5Dextend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 dirty="0"/>
              <a:t>F90: h5dextend_f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A0FF1-3129-B94D-8868-35891964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C07B2-856C-5C4A-A091-CD0A382B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77010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EFAF3FC-D965-CB46-9A35-C67AA39B575B}" type="datetime1">
              <a:rPr lang="en-US" smtClean="0"/>
              <a:t>2/2/18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3825" y="228600"/>
            <a:ext cx="6607175" cy="4572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C Example: Create Dataset</a:t>
            </a: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0" y="1371600"/>
            <a:ext cx="9058275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56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file_id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= H5Fcreate(…);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57  /*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58   * Create the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dataspace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for the dataset.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59   */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60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dimsf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[0] = NX;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61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dimsf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[1] = NY;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62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filespace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= H5Screate_simple(RANK,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dimsf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NULL);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63 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64  /*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65   * Create the dataset with default properties collective.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66   */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-&gt;67 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dset_id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= H5Dcreate(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file_id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, “dataset1”, H5T_NATIVE_INT,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   68                     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filespace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, H5P_DEFAULT);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rgbClr val="FF3300"/>
              </a:solidFill>
              <a:latin typeface="Courier New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70  H5Dclose(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dset_id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71  /*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72   * Close the file.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73   */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74  H5Fclose(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file_id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EC2E27-D7DB-7F4F-8D18-E5301D84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95D6C-7840-054B-9651-28488943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95943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11E989D-6095-F24B-A37B-11E8C88FE9EA}" type="datetime1">
              <a:rPr lang="en-US" smtClean="0"/>
              <a:t>2/2/18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25" y="76200"/>
            <a:ext cx="6543675" cy="573088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F90 Example:  Create Dataset</a:t>
            </a: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31750" y="1371600"/>
            <a:ext cx="9058275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43 CALL h5fcreate_f(filename, H5F_ACC_TRUNC_F,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file_id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       error,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access_prp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plist_id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73 CALL h5screate_simple_f(rank,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dimsf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filespace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error)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76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77 ! Create the dataset with default properties.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78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-&gt;79 CALL h5dcreate_f(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file_id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, “dataset1”, H5T_NATIVE_INTEGER,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                       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filespace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, </a:t>
            </a:r>
            <a:r>
              <a:rPr lang="en-US" sz="1800" b="1" dirty="0" err="1">
                <a:solidFill>
                  <a:srgbClr val="FF3300"/>
                </a:solidFill>
                <a:latin typeface="Courier New" charset="0"/>
              </a:rPr>
              <a:t>dset_id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, error)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90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91 ! Close the dataset.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92 CALL h5dclose_f(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dset_id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error)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93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94 ! Close the file.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95 CALL h5fclose_f(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file_id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error)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352C2-56E6-4644-858E-D9E2AE3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3654F-0475-624E-B106-5C5A7B3A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861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C89E00C-9647-484D-9BF6-4F0C61FDC1EE}" type="datetime1">
              <a:rPr lang="en-US" smtClean="0"/>
              <a:t>2/2/18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27288"/>
            <a:ext cx="7772400" cy="1600200"/>
          </a:xfrm>
        </p:spPr>
        <p:txBody>
          <a:bodyPr/>
          <a:lstStyle/>
          <a:p>
            <a:pPr eaLnBrk="1" hangingPunct="1"/>
            <a:r>
              <a:rPr lang="en-US" sz="4400" dirty="0"/>
              <a:t>Overview of Parallel HDF5 (PHDF5)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EA151-1BF0-FE47-9EDF-C0B78DE6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3F014-1CD0-4F38-819E-E915956723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96BA3-2C5A-E54A-8B44-9C54BE36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62D4BC-9B29-0F41-8F55-F4129BCB1AE2}" type="datetime1">
              <a:rPr lang="en-US" smtClean="0"/>
              <a:t>2/2/18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 Dataset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 processes that have opened dataset may do collective I/O</a:t>
            </a:r>
          </a:p>
          <a:p>
            <a:pPr eaLnBrk="1" hangingPunct="1"/>
            <a:r>
              <a:rPr lang="en-US" dirty="0"/>
              <a:t>Each process may do independent and arbitrary number of data I/O access calls </a:t>
            </a:r>
          </a:p>
          <a:p>
            <a:pPr lvl="1" eaLnBrk="1" hangingPunct="1"/>
            <a:r>
              <a:rPr lang="en-US" dirty="0"/>
              <a:t>C:   H5Dwrite and H5Dread</a:t>
            </a:r>
          </a:p>
          <a:p>
            <a:pPr lvl="1" eaLnBrk="1" hangingPunct="1"/>
            <a:r>
              <a:rPr lang="en-US" dirty="0"/>
              <a:t>F90: h5dwrite_f and h5dread_f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8FE05A-C2D6-9244-81DD-CFDF8F39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EB84A-7DB3-6A45-90EF-F4D36E2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03286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3EE28DE-6D92-4246-89F6-BACC359AFAFF}" type="datetime1">
              <a:rPr lang="en-US" smtClean="0"/>
              <a:t>2/2/18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924800" cy="609600"/>
          </a:xfrm>
        </p:spPr>
        <p:txBody>
          <a:bodyPr/>
          <a:lstStyle/>
          <a:p>
            <a:pPr eaLnBrk="1" hangingPunct="1"/>
            <a:r>
              <a:rPr lang="en-US" sz="3200"/>
              <a:t>Programming model for dataset access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924800" cy="4419600"/>
          </a:xfrm>
        </p:spPr>
        <p:txBody>
          <a:bodyPr/>
          <a:lstStyle/>
          <a:p>
            <a:pPr eaLnBrk="1" hangingPunct="1"/>
            <a:r>
              <a:rPr lang="en-US" dirty="0"/>
              <a:t>Create and set dataset transfer property</a:t>
            </a:r>
          </a:p>
          <a:p>
            <a:pPr lvl="1" eaLnBrk="1" hangingPunct="1"/>
            <a:r>
              <a:rPr lang="en-US" dirty="0"/>
              <a:t>C:   H5Pset_dxpl_mpio</a:t>
            </a:r>
          </a:p>
          <a:p>
            <a:pPr lvl="3" eaLnBrk="1" hangingPunct="1"/>
            <a:r>
              <a:rPr lang="en-US" dirty="0"/>
              <a:t>H5FD_MPIO_COLLECTIVE</a:t>
            </a:r>
          </a:p>
          <a:p>
            <a:pPr lvl="3" eaLnBrk="1" hangingPunct="1"/>
            <a:r>
              <a:rPr lang="en-US" dirty="0"/>
              <a:t>H5FD_MPIO_INDEPENDENT (default)</a:t>
            </a:r>
          </a:p>
          <a:p>
            <a:pPr lvl="1" eaLnBrk="1" hangingPunct="1"/>
            <a:r>
              <a:rPr lang="en-US" dirty="0"/>
              <a:t>F90: h5pset_dxpl_mpio_f</a:t>
            </a:r>
          </a:p>
          <a:p>
            <a:pPr lvl="3" eaLnBrk="1" hangingPunct="1"/>
            <a:r>
              <a:rPr lang="en-US" dirty="0"/>
              <a:t>H5FD_MPIO_COLLECTIVE_F</a:t>
            </a:r>
          </a:p>
          <a:p>
            <a:pPr lvl="3" eaLnBrk="1" hangingPunct="1"/>
            <a:r>
              <a:rPr lang="en-US" dirty="0"/>
              <a:t>H5FD_MPIO_INDEPENDENT_F (default)</a:t>
            </a:r>
          </a:p>
          <a:p>
            <a:pPr eaLnBrk="1" hangingPunct="1"/>
            <a:r>
              <a:rPr lang="en-US" dirty="0"/>
              <a:t>Access dataset with the defined transfer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5893B-5E88-BE4F-9CF1-00BDD1DC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96CE1-E1DD-844A-BE16-653DCDE8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0415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454A683-A1EC-0E40-9C1F-121A91111284}" type="datetime1">
              <a:rPr lang="en-US" smtClean="0"/>
              <a:t>2/2/18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858000" cy="6096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C Example: Collective write</a:t>
            </a:r>
            <a:r>
              <a:rPr lang="en-US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174625" y="1676400"/>
            <a:ext cx="8594019" cy="257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95  /*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96   * Create property list for collective dataset write.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97   */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 98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plist_id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= H5Pcreate(H5P_DATASET_XFER);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-&gt;99  H5Pset_dxpl_mpio(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plist_id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800" b="1" dirty="0">
                <a:solidFill>
                  <a:srgbClr val="FF3300"/>
                </a:solidFill>
                <a:latin typeface="Courier New" charset="0"/>
              </a:rPr>
              <a:t>H5FD_MPIO_COLLECTIVE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100	  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101  status = H5Dwrite(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dset_id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H5T_NATIVE_INT,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102             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memspace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</a:rPr>
              <a:t>filespace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plist_id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, data);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  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</a:rPr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11C53D-47F6-4E46-9C2E-A2F05968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B080A-DCF8-1C4A-849B-7F15829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68973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6A300DF-886A-BB48-9536-86A6CFEE1DC3}" type="datetime1">
              <a:rPr lang="en-US" smtClean="0"/>
              <a:t>2/2/18</a:t>
            </a:fld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-152400"/>
            <a:ext cx="6607175" cy="7620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chemeClr val="tx1"/>
                </a:solidFill>
              </a:rPr>
              <a:t>F90 Example: Collective write</a:t>
            </a: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-412750" y="1295400"/>
            <a:ext cx="9725739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88  ! Create property list for collective dataset write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89 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90  CALL h5pcreate_f(H5P_DATASET_XFER_F,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plist_id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, error)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-&gt;91  CALL h5pset_dxpl_mpio_f(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plist_id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, &amp;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                        </a:t>
            </a:r>
            <a:r>
              <a:rPr lang="en-US" sz="2000" b="1" dirty="0">
                <a:solidFill>
                  <a:srgbClr val="FF3300"/>
                </a:solidFill>
                <a:latin typeface="Courier New" charset="0"/>
              </a:rPr>
              <a:t>H5FD_MPIO_COLLECTIVE_F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, error)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92	   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93 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94  ! Write the dataset collectively.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95  !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96  CALL h5dwrite_f(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dset_id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, H5T_NATIVE_INTEGER, data, &amp;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                error, &amp;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file_space_id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filespace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, &amp;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               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mem_space_id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memspace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, &amp;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               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xfer_prp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charset="0"/>
              </a:rPr>
              <a:t>plist_id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A20EB-3EF8-B14F-8CAD-AE65470E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2CFD0-C920-4649-B101-3B2BF185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8268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1D685-9021-1D44-8BF0-E2358C369EE1}" type="datetime1">
              <a:rPr lang="en-US" smtClean="0"/>
              <a:t>2/2/18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Writing and Reading Hyperslabs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405188"/>
          </a:xfrm>
        </p:spPr>
        <p:txBody>
          <a:bodyPr/>
          <a:lstStyle/>
          <a:p>
            <a:pPr eaLnBrk="1" hangingPunct="1"/>
            <a:r>
              <a:rPr lang="en-US" dirty="0"/>
              <a:t>Distributed memory model: data is split among processes</a:t>
            </a:r>
          </a:p>
          <a:p>
            <a:pPr eaLnBrk="1" hangingPunct="1"/>
            <a:r>
              <a:rPr lang="en-US" dirty="0"/>
              <a:t>PHDF5 uses HDF5 </a:t>
            </a:r>
            <a:r>
              <a:rPr lang="en-US" dirty="0" err="1"/>
              <a:t>hyperslab</a:t>
            </a:r>
            <a:r>
              <a:rPr lang="en-US" dirty="0"/>
              <a:t> model</a:t>
            </a:r>
          </a:p>
          <a:p>
            <a:pPr eaLnBrk="1" hangingPunct="1"/>
            <a:r>
              <a:rPr lang="en-US" dirty="0"/>
              <a:t>Each process defines memory and file </a:t>
            </a:r>
            <a:r>
              <a:rPr lang="en-US" dirty="0" err="1"/>
              <a:t>hyperslabs</a:t>
            </a:r>
            <a:endParaRPr lang="en-US" dirty="0"/>
          </a:p>
          <a:p>
            <a:pPr eaLnBrk="1" hangingPunct="1"/>
            <a:r>
              <a:rPr lang="en-US" dirty="0"/>
              <a:t>Each process executes partial write/read call</a:t>
            </a:r>
          </a:p>
          <a:p>
            <a:pPr lvl="1" eaLnBrk="1" hangingPunct="1"/>
            <a:r>
              <a:rPr lang="en-US" dirty="0"/>
              <a:t>Collective calls</a:t>
            </a:r>
          </a:p>
          <a:p>
            <a:pPr lvl="1" eaLnBrk="1" hangingPunct="1"/>
            <a:r>
              <a:rPr lang="en-US" dirty="0"/>
              <a:t>Independent calls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509B4-EFF7-CA45-97AB-963BD0B8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01DAC-EDCD-CB4E-A5D7-922C7F55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41998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4FE1DC-E413-2A4F-A102-568EEAAF9DA6}" type="datetime1">
              <a:rPr lang="en-US" smtClean="0"/>
              <a:t>2/2/18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  Set up the </a:t>
            </a:r>
            <a:r>
              <a:rPr lang="en-US" dirty="0" err="1"/>
              <a:t>Hyperslab</a:t>
            </a:r>
            <a:r>
              <a:rPr lang="en-US" dirty="0"/>
              <a:t> for Read/Write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405188"/>
          </a:xfrm>
        </p:spPr>
        <p:txBody>
          <a:bodyPr/>
          <a:lstStyle/>
          <a:p>
            <a:pPr marL="457200" indent="-457200">
              <a:lnSpc>
                <a:spcPct val="70000"/>
              </a:lnSpc>
              <a:spcBef>
                <a:spcPct val="0"/>
              </a:spcBef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H5Sselect_hyperslab(</a:t>
            </a:r>
          </a:p>
          <a:p>
            <a:pPr marL="457200" indent="-457200">
              <a:lnSpc>
                <a:spcPct val="70000"/>
              </a:lnSpc>
              <a:spcBef>
                <a:spcPct val="0"/>
              </a:spcBef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	filespace,H5S_SELECT_SET,</a:t>
            </a:r>
          </a:p>
          <a:p>
            <a:pPr marL="457200" indent="-457200">
              <a:lnSpc>
                <a:spcPct val="70000"/>
              </a:lnSpc>
              <a:spcBef>
                <a:spcPct val="0"/>
              </a:spcBef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	offset, stride, count, block</a:t>
            </a:r>
          </a:p>
          <a:p>
            <a:pPr marL="457200" indent="-457200">
              <a:lnSpc>
                <a:spcPct val="70000"/>
              </a:lnSpc>
              <a:spcBef>
                <a:spcPct val="0"/>
              </a:spcBef>
              <a:buClrTx/>
              <a:buNone/>
            </a:pPr>
            <a:r>
              <a:rPr lang="en-US" b="1" dirty="0">
                <a:solidFill>
                  <a:schemeClr val="tx1"/>
                </a:solidFill>
                <a:latin typeface="Courier New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28FA8-7CBC-3D4C-8658-4EC8A14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8B63-FEC7-6D45-BDF0-3954DF0A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88777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ED5C7D-0A80-D340-96CF-BE87D7B3E22B}" type="datetime1">
              <a:rPr lang="en-US" smtClean="0"/>
              <a:t>2/2/18</a:t>
            </a:fld>
            <a:endParaRPr lang="en-US"/>
          </a:p>
        </p:txBody>
      </p:sp>
      <p:sp>
        <p:nvSpPr>
          <p:cNvPr id="35845" name="Rectangle 2" descr="Dark downward diagonal"/>
          <p:cNvSpPr>
            <a:spLocks noChangeArrowheads="1"/>
          </p:cNvSpPr>
          <p:nvPr/>
        </p:nvSpPr>
        <p:spPr bwMode="auto">
          <a:xfrm>
            <a:off x="2362200" y="15240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6" name="Rectangle 3" descr="Dark downward diagonal"/>
          <p:cNvSpPr>
            <a:spLocks noChangeArrowheads="1"/>
          </p:cNvSpPr>
          <p:nvPr/>
        </p:nvSpPr>
        <p:spPr bwMode="auto">
          <a:xfrm>
            <a:off x="2667000" y="15240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7" name="Rectangle 4" descr="Dark downward diagonal"/>
          <p:cNvSpPr>
            <a:spLocks noChangeArrowheads="1"/>
          </p:cNvSpPr>
          <p:nvPr/>
        </p:nvSpPr>
        <p:spPr bwMode="auto">
          <a:xfrm>
            <a:off x="2971800" y="15240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8" name="Rectangle 5" descr="Dark downward diagonal"/>
          <p:cNvSpPr>
            <a:spLocks noChangeArrowheads="1"/>
          </p:cNvSpPr>
          <p:nvPr/>
        </p:nvSpPr>
        <p:spPr bwMode="auto">
          <a:xfrm>
            <a:off x="3276600" y="15240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9" name="Rectangle 6" descr="Weave"/>
          <p:cNvSpPr>
            <a:spLocks noChangeArrowheads="1"/>
          </p:cNvSpPr>
          <p:nvPr/>
        </p:nvSpPr>
        <p:spPr bwMode="auto">
          <a:xfrm>
            <a:off x="2362200" y="35052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0" name="Rectangle 7" descr="Weave"/>
          <p:cNvSpPr>
            <a:spLocks noChangeArrowheads="1"/>
          </p:cNvSpPr>
          <p:nvPr/>
        </p:nvSpPr>
        <p:spPr bwMode="auto">
          <a:xfrm>
            <a:off x="2667000" y="35052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1" name="Rectangle 8" descr="Weave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2" name="Rectangle 9" descr="Weave"/>
          <p:cNvSpPr>
            <a:spLocks noChangeArrowheads="1"/>
          </p:cNvSpPr>
          <p:nvPr/>
        </p:nvSpPr>
        <p:spPr bwMode="auto">
          <a:xfrm>
            <a:off x="3276600" y="35052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3" name="Rectangle 10" descr="Dark upward diagonal"/>
          <p:cNvSpPr>
            <a:spLocks noChangeArrowheads="1"/>
          </p:cNvSpPr>
          <p:nvPr/>
        </p:nvSpPr>
        <p:spPr bwMode="auto">
          <a:xfrm>
            <a:off x="2057400" y="25146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4" name="Rectangle 11" descr="Dark upward diagonal"/>
          <p:cNvSpPr>
            <a:spLocks noChangeArrowheads="1"/>
          </p:cNvSpPr>
          <p:nvPr/>
        </p:nvSpPr>
        <p:spPr bwMode="auto">
          <a:xfrm>
            <a:off x="2362200" y="25146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5" name="Rectangle 12" descr="Dark upward diagonal"/>
          <p:cNvSpPr>
            <a:spLocks noChangeArrowheads="1"/>
          </p:cNvSpPr>
          <p:nvPr/>
        </p:nvSpPr>
        <p:spPr bwMode="auto">
          <a:xfrm>
            <a:off x="2667000" y="25146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6" name="Rectangle 13" descr="Dark upward diagonal"/>
          <p:cNvSpPr>
            <a:spLocks noChangeArrowheads="1"/>
          </p:cNvSpPr>
          <p:nvPr/>
        </p:nvSpPr>
        <p:spPr bwMode="auto">
          <a:xfrm>
            <a:off x="2971800" y="25146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7" name="Rectangle 14" descr="Weave"/>
          <p:cNvSpPr>
            <a:spLocks noChangeArrowheads="1"/>
          </p:cNvSpPr>
          <p:nvPr/>
        </p:nvSpPr>
        <p:spPr bwMode="auto">
          <a:xfrm>
            <a:off x="5791200" y="4038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8" name="Rectangle 15" descr="Weave"/>
          <p:cNvSpPr>
            <a:spLocks noChangeArrowheads="1"/>
          </p:cNvSpPr>
          <p:nvPr/>
        </p:nvSpPr>
        <p:spPr bwMode="auto">
          <a:xfrm>
            <a:off x="6096000" y="4038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59" name="Rectangle 16" descr="Weave"/>
          <p:cNvSpPr>
            <a:spLocks noChangeArrowheads="1"/>
          </p:cNvSpPr>
          <p:nvPr/>
        </p:nvSpPr>
        <p:spPr bwMode="auto">
          <a:xfrm>
            <a:off x="6400800" y="4038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60" name="Rectangle 17" descr="Weave"/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61" name="Text Box 18"/>
          <p:cNvSpPr txBox="1">
            <a:spLocks noChangeArrowheads="1"/>
          </p:cNvSpPr>
          <p:nvPr/>
        </p:nvSpPr>
        <p:spPr bwMode="auto">
          <a:xfrm>
            <a:off x="898525" y="16002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charset="0"/>
              </a:rPr>
              <a:t>P0</a:t>
            </a:r>
          </a:p>
        </p:txBody>
      </p:sp>
      <p:sp>
        <p:nvSpPr>
          <p:cNvPr id="35862" name="Text Box 19"/>
          <p:cNvSpPr txBox="1">
            <a:spLocks noChangeArrowheads="1"/>
          </p:cNvSpPr>
          <p:nvPr/>
        </p:nvSpPr>
        <p:spPr bwMode="auto">
          <a:xfrm>
            <a:off x="914400" y="2590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charset="0"/>
              </a:rPr>
              <a:t>P1</a:t>
            </a:r>
          </a:p>
        </p:txBody>
      </p:sp>
      <p:sp>
        <p:nvSpPr>
          <p:cNvPr id="35863" name="Text Box 20"/>
          <p:cNvSpPr txBox="1">
            <a:spLocks noChangeArrowheads="1"/>
          </p:cNvSpPr>
          <p:nvPr/>
        </p:nvSpPr>
        <p:spPr bwMode="auto">
          <a:xfrm>
            <a:off x="7527925" y="286067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charset="0"/>
              </a:rPr>
              <a:t>File</a:t>
            </a:r>
          </a:p>
        </p:txBody>
      </p:sp>
      <p:sp>
        <p:nvSpPr>
          <p:cNvPr id="35864" name="Text Box 21"/>
          <p:cNvSpPr txBox="1">
            <a:spLocks noChangeArrowheads="1"/>
          </p:cNvSpPr>
          <p:nvPr/>
        </p:nvSpPr>
        <p:spPr bwMode="auto">
          <a:xfrm>
            <a:off x="1349375" y="6350"/>
            <a:ext cx="734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chemeClr val="tx1"/>
                </a:solidFill>
              </a:rPr>
              <a:t>Example 1: </a:t>
            </a:r>
            <a:r>
              <a:rPr lang="en-US" sz="3600" i="1">
                <a:solidFill>
                  <a:schemeClr val="tx1"/>
                </a:solidFill>
              </a:rPr>
              <a:t>Writing dataset by rows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5865" name="Rectangle 22" descr="Dark downward diagonal"/>
          <p:cNvSpPr>
            <a:spLocks noChangeArrowheads="1"/>
          </p:cNvSpPr>
          <p:nvPr/>
        </p:nvSpPr>
        <p:spPr bwMode="auto">
          <a:xfrm>
            <a:off x="2057400" y="15240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66" name="Rectangle 23" descr="Weave"/>
          <p:cNvSpPr>
            <a:spLocks noChangeArrowheads="1"/>
          </p:cNvSpPr>
          <p:nvPr/>
        </p:nvSpPr>
        <p:spPr bwMode="auto">
          <a:xfrm>
            <a:off x="2057400" y="35052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67" name="Rectangle 24" descr="Dark upward diagonal"/>
          <p:cNvSpPr>
            <a:spLocks noChangeArrowheads="1"/>
          </p:cNvSpPr>
          <p:nvPr/>
        </p:nvSpPr>
        <p:spPr bwMode="auto">
          <a:xfrm>
            <a:off x="3276600" y="25146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68" name="Rectangle 25" descr="Weave"/>
          <p:cNvSpPr>
            <a:spLocks noChangeArrowheads="1"/>
          </p:cNvSpPr>
          <p:nvPr/>
        </p:nvSpPr>
        <p:spPr bwMode="auto">
          <a:xfrm>
            <a:off x="7010400" y="4038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69" name="Rectangle 26" descr="Dark downward diagonal"/>
          <p:cNvSpPr>
            <a:spLocks noChangeArrowheads="1"/>
          </p:cNvSpPr>
          <p:nvPr/>
        </p:nvSpPr>
        <p:spPr bwMode="auto">
          <a:xfrm>
            <a:off x="6096000" y="2514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0" name="Rectangle 27" descr="Dark downward diagonal"/>
          <p:cNvSpPr>
            <a:spLocks noChangeArrowheads="1"/>
          </p:cNvSpPr>
          <p:nvPr/>
        </p:nvSpPr>
        <p:spPr bwMode="auto">
          <a:xfrm>
            <a:off x="6400800" y="2514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1" name="Rectangle 28" descr="Dark downward diagonal"/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2" name="Rectangle 29" descr="Dark downward diagonal"/>
          <p:cNvSpPr>
            <a:spLocks noChangeArrowheads="1"/>
          </p:cNvSpPr>
          <p:nvPr/>
        </p:nvSpPr>
        <p:spPr bwMode="auto">
          <a:xfrm>
            <a:off x="7010400" y="2514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3" name="Rectangle 30" descr="Dark downward diagonal"/>
          <p:cNvSpPr>
            <a:spLocks noChangeArrowheads="1"/>
          </p:cNvSpPr>
          <p:nvPr/>
        </p:nvSpPr>
        <p:spPr bwMode="auto">
          <a:xfrm>
            <a:off x="5791200" y="2514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4" name="Rectangle 31" descr="Weave"/>
          <p:cNvSpPr>
            <a:spLocks noChangeArrowheads="1"/>
          </p:cNvSpPr>
          <p:nvPr/>
        </p:nvSpPr>
        <p:spPr bwMode="auto">
          <a:xfrm>
            <a:off x="6096000" y="3733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5" name="Rectangle 32" descr="Weave"/>
          <p:cNvSpPr>
            <a:spLocks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6" name="Rectangle 33" descr="Weave"/>
          <p:cNvSpPr>
            <a:spLocks noChangeArrowheads="1"/>
          </p:cNvSpPr>
          <p:nvPr/>
        </p:nvSpPr>
        <p:spPr bwMode="auto">
          <a:xfrm>
            <a:off x="6705600" y="3733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7" name="Rectangle 34" descr="Weave"/>
          <p:cNvSpPr>
            <a:spLocks noChangeArrowheads="1"/>
          </p:cNvSpPr>
          <p:nvPr/>
        </p:nvSpPr>
        <p:spPr bwMode="auto">
          <a:xfrm>
            <a:off x="7010400" y="3733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8" name="Rectangle 35" descr="Weave"/>
          <p:cNvSpPr>
            <a:spLocks noChangeArrowheads="1"/>
          </p:cNvSpPr>
          <p:nvPr/>
        </p:nvSpPr>
        <p:spPr bwMode="auto">
          <a:xfrm>
            <a:off x="5791200" y="3733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79" name="Rectangle 36" descr="Dark upward diagonal"/>
          <p:cNvSpPr>
            <a:spLocks noChangeArrowheads="1"/>
          </p:cNvSpPr>
          <p:nvPr/>
        </p:nvSpPr>
        <p:spPr bwMode="auto">
          <a:xfrm>
            <a:off x="5791200" y="31242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0" name="Rectangle 37" descr="Dark upward diagonal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1" name="Rectangle 38" descr="Dark upward diagonal"/>
          <p:cNvSpPr>
            <a:spLocks noChangeArrowheads="1"/>
          </p:cNvSpPr>
          <p:nvPr/>
        </p:nvSpPr>
        <p:spPr bwMode="auto">
          <a:xfrm>
            <a:off x="6400800" y="31242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2" name="Rectangle 39" descr="Dark upward diagonal"/>
          <p:cNvSpPr>
            <a:spLocks noChangeArrowheads="1"/>
          </p:cNvSpPr>
          <p:nvPr/>
        </p:nvSpPr>
        <p:spPr bwMode="auto">
          <a:xfrm>
            <a:off x="6705600" y="31242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3" name="Rectangle 40" descr="Dark upward diagonal"/>
          <p:cNvSpPr>
            <a:spLocks noChangeArrowheads="1"/>
          </p:cNvSpPr>
          <p:nvPr/>
        </p:nvSpPr>
        <p:spPr bwMode="auto">
          <a:xfrm>
            <a:off x="7010400" y="31242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4" name="Rectangle 41" descr="Weave"/>
          <p:cNvSpPr>
            <a:spLocks noChangeArrowheads="1"/>
          </p:cNvSpPr>
          <p:nvPr/>
        </p:nvSpPr>
        <p:spPr bwMode="auto">
          <a:xfrm>
            <a:off x="2057400" y="4419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5" name="Rectangle 42" descr="Weave"/>
          <p:cNvSpPr>
            <a:spLocks noChangeArrowheads="1"/>
          </p:cNvSpPr>
          <p:nvPr/>
        </p:nvSpPr>
        <p:spPr bwMode="auto">
          <a:xfrm>
            <a:off x="2362200" y="4419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6" name="Rectangle 43" descr="Weave"/>
          <p:cNvSpPr>
            <a:spLocks noChangeArrowheads="1"/>
          </p:cNvSpPr>
          <p:nvPr/>
        </p:nvSpPr>
        <p:spPr bwMode="auto">
          <a:xfrm>
            <a:off x="2667000" y="4419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7" name="Rectangle 44" descr="Weave"/>
          <p:cNvSpPr>
            <a:spLocks noChangeArrowheads="1"/>
          </p:cNvSpPr>
          <p:nvPr/>
        </p:nvSpPr>
        <p:spPr bwMode="auto">
          <a:xfrm>
            <a:off x="2971800" y="4419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8" name="Rectangle 45" descr="Weave"/>
          <p:cNvSpPr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89" name="Text Box 46"/>
          <p:cNvSpPr txBox="1">
            <a:spLocks noChangeArrowheads="1"/>
          </p:cNvSpPr>
          <p:nvPr/>
        </p:nvSpPr>
        <p:spPr bwMode="auto">
          <a:xfrm>
            <a:off x="914400" y="35814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charset="0"/>
              </a:rPr>
              <a:t>P2</a:t>
            </a:r>
          </a:p>
        </p:txBody>
      </p:sp>
      <p:sp>
        <p:nvSpPr>
          <p:cNvPr id="35890" name="Text Box 47"/>
          <p:cNvSpPr txBox="1">
            <a:spLocks noChangeArrowheads="1"/>
          </p:cNvSpPr>
          <p:nvPr/>
        </p:nvSpPr>
        <p:spPr bwMode="auto">
          <a:xfrm>
            <a:off x="914400" y="4495800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charset="0"/>
              </a:rPr>
              <a:t>P3</a:t>
            </a:r>
          </a:p>
        </p:txBody>
      </p:sp>
      <p:sp>
        <p:nvSpPr>
          <p:cNvPr id="35891" name="Rectangle 48" descr="Dark downward diagonal"/>
          <p:cNvSpPr>
            <a:spLocks noChangeArrowheads="1"/>
          </p:cNvSpPr>
          <p:nvPr/>
        </p:nvSpPr>
        <p:spPr bwMode="auto">
          <a:xfrm>
            <a:off x="2362200" y="1828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92" name="Rectangle 49" descr="Dark downward diagonal"/>
          <p:cNvSpPr>
            <a:spLocks noChangeArrowheads="1"/>
          </p:cNvSpPr>
          <p:nvPr/>
        </p:nvSpPr>
        <p:spPr bwMode="auto">
          <a:xfrm>
            <a:off x="2667000" y="1828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93" name="Rectangle 50" descr="Dark downward diagonal"/>
          <p:cNvSpPr>
            <a:spLocks noChangeArrowheads="1"/>
          </p:cNvSpPr>
          <p:nvPr/>
        </p:nvSpPr>
        <p:spPr bwMode="auto">
          <a:xfrm>
            <a:off x="2971800" y="1828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94" name="Rectangle 51" descr="Dark downward diagonal"/>
          <p:cNvSpPr>
            <a:spLocks noChangeArrowheads="1"/>
          </p:cNvSpPr>
          <p:nvPr/>
        </p:nvSpPr>
        <p:spPr bwMode="auto">
          <a:xfrm>
            <a:off x="3276600" y="1828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95" name="Rectangle 52" descr="Dark downward diagonal"/>
          <p:cNvSpPr>
            <a:spLocks noChangeArrowheads="1"/>
          </p:cNvSpPr>
          <p:nvPr/>
        </p:nvSpPr>
        <p:spPr bwMode="auto">
          <a:xfrm>
            <a:off x="2057400" y="1828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96" name="Rectangle 53" descr="Dark upward diagonal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97" name="Rectangle 54" descr="Dark upward diagonal"/>
          <p:cNvSpPr>
            <a:spLocks noChangeArrowheads="1"/>
          </p:cNvSpPr>
          <p:nvPr/>
        </p:nvSpPr>
        <p:spPr bwMode="auto">
          <a:xfrm>
            <a:off x="23622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98" name="Rectangle 55" descr="Dark upward diagonal"/>
          <p:cNvSpPr>
            <a:spLocks noChangeArrowheads="1"/>
          </p:cNvSpPr>
          <p:nvPr/>
        </p:nvSpPr>
        <p:spPr bwMode="auto">
          <a:xfrm>
            <a:off x="26670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99" name="Rectangle 56" descr="Dark upward diagonal"/>
          <p:cNvSpPr>
            <a:spLocks noChangeArrowheads="1"/>
          </p:cNvSpPr>
          <p:nvPr/>
        </p:nvSpPr>
        <p:spPr bwMode="auto">
          <a:xfrm>
            <a:off x="29718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0" name="Rectangle 57" descr="Dark upward diagonal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1" name="Rectangle 58" descr="Weave"/>
          <p:cNvSpPr>
            <a:spLocks noChangeArrowheads="1"/>
          </p:cNvSpPr>
          <p:nvPr/>
        </p:nvSpPr>
        <p:spPr bwMode="auto">
          <a:xfrm>
            <a:off x="2362200" y="3810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2" name="Rectangle 59" descr="Weave"/>
          <p:cNvSpPr>
            <a:spLocks noChangeArrowheads="1"/>
          </p:cNvSpPr>
          <p:nvPr/>
        </p:nvSpPr>
        <p:spPr bwMode="auto">
          <a:xfrm>
            <a:off x="2667000" y="3810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3" name="Rectangle 60" descr="Weave"/>
          <p:cNvSpPr>
            <a:spLocks noChangeArrowheads="1"/>
          </p:cNvSpPr>
          <p:nvPr/>
        </p:nvSpPr>
        <p:spPr bwMode="auto">
          <a:xfrm>
            <a:off x="2971800" y="3810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4" name="Rectangle 61" descr="Weave"/>
          <p:cNvSpPr>
            <a:spLocks noChangeArrowheads="1"/>
          </p:cNvSpPr>
          <p:nvPr/>
        </p:nvSpPr>
        <p:spPr bwMode="auto">
          <a:xfrm>
            <a:off x="3276600" y="3810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5" name="Rectangle 62" descr="Weave"/>
          <p:cNvSpPr>
            <a:spLocks noChangeArrowheads="1"/>
          </p:cNvSpPr>
          <p:nvPr/>
        </p:nvSpPr>
        <p:spPr bwMode="auto">
          <a:xfrm>
            <a:off x="2057400" y="3810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6" name="Rectangle 63" descr="Weave"/>
          <p:cNvSpPr>
            <a:spLocks noChangeArrowheads="1"/>
          </p:cNvSpPr>
          <p:nvPr/>
        </p:nvSpPr>
        <p:spPr bwMode="auto">
          <a:xfrm>
            <a:off x="205740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7" name="Rectangle 64" descr="Weave"/>
          <p:cNvSpPr>
            <a:spLocks noChangeArrowheads="1"/>
          </p:cNvSpPr>
          <p:nvPr/>
        </p:nvSpPr>
        <p:spPr bwMode="auto">
          <a:xfrm>
            <a:off x="236220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8" name="Rectangle 65" descr="Weave"/>
          <p:cNvSpPr>
            <a:spLocks noChangeArrowheads="1"/>
          </p:cNvSpPr>
          <p:nvPr/>
        </p:nvSpPr>
        <p:spPr bwMode="auto">
          <a:xfrm>
            <a:off x="266700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09" name="Rectangle 66" descr="Weave"/>
          <p:cNvSpPr>
            <a:spLocks noChangeArrowheads="1"/>
          </p:cNvSpPr>
          <p:nvPr/>
        </p:nvSpPr>
        <p:spPr bwMode="auto">
          <a:xfrm>
            <a:off x="297180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0" name="Rectangle 67" descr="Weave"/>
          <p:cNvSpPr>
            <a:spLocks noChangeArrowheads="1"/>
          </p:cNvSpPr>
          <p:nvPr/>
        </p:nvSpPr>
        <p:spPr bwMode="auto">
          <a:xfrm>
            <a:off x="327660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1" name="Rectangle 68" descr="Dark downward diagonal"/>
          <p:cNvSpPr>
            <a:spLocks noChangeArrowheads="1"/>
          </p:cNvSpPr>
          <p:nvPr/>
        </p:nvSpPr>
        <p:spPr bwMode="auto">
          <a:xfrm>
            <a:off x="6096000" y="2209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2" name="Rectangle 69" descr="Dark downward diagonal"/>
          <p:cNvSpPr>
            <a:spLocks noChangeArrowheads="1"/>
          </p:cNvSpPr>
          <p:nvPr/>
        </p:nvSpPr>
        <p:spPr bwMode="auto">
          <a:xfrm>
            <a:off x="6400800" y="2209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3" name="Rectangle 70" descr="Dark downward diagonal"/>
          <p:cNvSpPr>
            <a:spLocks noChangeArrowheads="1"/>
          </p:cNvSpPr>
          <p:nvPr/>
        </p:nvSpPr>
        <p:spPr bwMode="auto">
          <a:xfrm>
            <a:off x="6705600" y="2209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4" name="Rectangle 71" descr="Dark downward diagonal"/>
          <p:cNvSpPr>
            <a:spLocks noChangeArrowheads="1"/>
          </p:cNvSpPr>
          <p:nvPr/>
        </p:nvSpPr>
        <p:spPr bwMode="auto">
          <a:xfrm>
            <a:off x="7010400" y="2209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5" name="Rectangle 72" descr="Dark downward diagonal"/>
          <p:cNvSpPr>
            <a:spLocks noChangeArrowheads="1"/>
          </p:cNvSpPr>
          <p:nvPr/>
        </p:nvSpPr>
        <p:spPr bwMode="auto">
          <a:xfrm>
            <a:off x="5791200" y="2209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6" name="Rectangle 73" descr="Dark upward diagonal"/>
          <p:cNvSpPr>
            <a:spLocks noChangeArrowheads="1"/>
          </p:cNvSpPr>
          <p:nvPr/>
        </p:nvSpPr>
        <p:spPr bwMode="auto">
          <a:xfrm>
            <a:off x="57912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7" name="Rectangle 74" descr="Dark upward diagonal"/>
          <p:cNvSpPr>
            <a:spLocks noChangeArrowheads="1"/>
          </p:cNvSpPr>
          <p:nvPr/>
        </p:nvSpPr>
        <p:spPr bwMode="auto">
          <a:xfrm>
            <a:off x="60960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8" name="Rectangle 75" descr="Dark upward diagonal"/>
          <p:cNvSpPr>
            <a:spLocks noChangeArrowheads="1"/>
          </p:cNvSpPr>
          <p:nvPr/>
        </p:nvSpPr>
        <p:spPr bwMode="auto">
          <a:xfrm>
            <a:off x="64008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19" name="Rectangle 76" descr="Dark upward diagonal"/>
          <p:cNvSpPr>
            <a:spLocks noChangeArrowheads="1"/>
          </p:cNvSpPr>
          <p:nvPr/>
        </p:nvSpPr>
        <p:spPr bwMode="auto">
          <a:xfrm>
            <a:off x="67056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0" name="Rectangle 77" descr="Dark upward diagonal"/>
          <p:cNvSpPr>
            <a:spLocks noChangeArrowheads="1"/>
          </p:cNvSpPr>
          <p:nvPr/>
        </p:nvSpPr>
        <p:spPr bwMode="auto">
          <a:xfrm>
            <a:off x="7010400" y="2819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1" name="Rectangle 78" descr="Weave"/>
          <p:cNvSpPr>
            <a:spLocks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2" name="Rectangle 79" descr="Weave"/>
          <p:cNvSpPr>
            <a:spLocks noChangeArrowheads="1"/>
          </p:cNvSpPr>
          <p:nvPr/>
        </p:nvSpPr>
        <p:spPr bwMode="auto">
          <a:xfrm>
            <a:off x="6400800" y="3429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3" name="Rectangle 80" descr="Weave"/>
          <p:cNvSpPr>
            <a:spLocks noChangeArrowheads="1"/>
          </p:cNvSpPr>
          <p:nvPr/>
        </p:nvSpPr>
        <p:spPr bwMode="auto">
          <a:xfrm>
            <a:off x="6705600" y="3429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4" name="Rectangle 81" descr="Weave"/>
          <p:cNvSpPr>
            <a:spLocks noChangeArrowheads="1"/>
          </p:cNvSpPr>
          <p:nvPr/>
        </p:nvSpPr>
        <p:spPr bwMode="auto">
          <a:xfrm>
            <a:off x="7010400" y="3429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5" name="Rectangle 82" descr="Weave"/>
          <p:cNvSpPr>
            <a:spLocks noChangeArrowheads="1"/>
          </p:cNvSpPr>
          <p:nvPr/>
        </p:nvSpPr>
        <p:spPr bwMode="auto">
          <a:xfrm>
            <a:off x="5791200" y="3429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6" name="Rectangle 83" descr="Weave"/>
          <p:cNvSpPr>
            <a:spLocks noChangeArrowheads="1"/>
          </p:cNvSpPr>
          <p:nvPr/>
        </p:nvSpPr>
        <p:spPr bwMode="auto">
          <a:xfrm>
            <a:off x="5791200" y="4343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7" name="Rectangle 84" descr="Weave"/>
          <p:cNvSpPr>
            <a:spLocks noChangeArrowheads="1"/>
          </p:cNvSpPr>
          <p:nvPr/>
        </p:nvSpPr>
        <p:spPr bwMode="auto">
          <a:xfrm>
            <a:off x="6096000" y="4343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8" name="Rectangle 85" descr="Weave"/>
          <p:cNvSpPr>
            <a:spLocks noChangeArrowheads="1"/>
          </p:cNvSpPr>
          <p:nvPr/>
        </p:nvSpPr>
        <p:spPr bwMode="auto">
          <a:xfrm>
            <a:off x="6400800" y="4343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29" name="Rectangle 86" descr="Weave"/>
          <p:cNvSpPr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30" name="Rectangle 87" descr="Weave"/>
          <p:cNvSpPr>
            <a:spLocks noChangeArrowheads="1"/>
          </p:cNvSpPr>
          <p:nvPr/>
        </p:nvSpPr>
        <p:spPr bwMode="auto">
          <a:xfrm>
            <a:off x="7010400" y="4343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931" name="Line 88"/>
          <p:cNvSpPr>
            <a:spLocks noChangeShapeType="1"/>
          </p:cNvSpPr>
          <p:nvPr/>
        </p:nvSpPr>
        <p:spPr bwMode="auto">
          <a:xfrm>
            <a:off x="3581400" y="1828800"/>
            <a:ext cx="2209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2" name="Line 89"/>
          <p:cNvSpPr>
            <a:spLocks noChangeShapeType="1"/>
          </p:cNvSpPr>
          <p:nvPr/>
        </p:nvSpPr>
        <p:spPr bwMode="auto">
          <a:xfrm>
            <a:off x="3581400" y="2828925"/>
            <a:ext cx="2209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3" name="Line 90"/>
          <p:cNvSpPr>
            <a:spLocks noChangeShapeType="1"/>
          </p:cNvSpPr>
          <p:nvPr/>
        </p:nvSpPr>
        <p:spPr bwMode="auto">
          <a:xfrm>
            <a:off x="3581400" y="38100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34" name="Line 91"/>
          <p:cNvSpPr>
            <a:spLocks noChangeShapeType="1"/>
          </p:cNvSpPr>
          <p:nvPr/>
        </p:nvSpPr>
        <p:spPr bwMode="auto">
          <a:xfrm flipV="1">
            <a:off x="3581400" y="4343400"/>
            <a:ext cx="2286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DABB7-1298-B547-98D9-0F0BD3A9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AFC07-9A1D-47B7-9719-7F6A84B1522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F0F78-3DFC-A442-8086-139A2FA3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99413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C5CE78-7B89-B040-A085-26C5F1BAF3D2}" type="datetime1">
              <a:rPr lang="en-US" smtClean="0"/>
              <a:t>2/2/18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30363" y="76200"/>
            <a:ext cx="7208837" cy="5334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Writing by rows: </a:t>
            </a:r>
            <a:r>
              <a:rPr lang="en-US" sz="3200" i="1">
                <a:solidFill>
                  <a:schemeClr val="tx1"/>
                </a:solidFill>
              </a:rPr>
              <a:t>Output of h5dump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898525" y="1200150"/>
            <a:ext cx="7500938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HDF5 "SDS_row.h5"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DATASET "IntArray"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DATASPACE  SIMPLE { ( 8, 5 ) / ( 8, 5 )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10, 10, 10, 10, 10,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         10, 10, 10, 10, 10,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chemeClr val="accent1"/>
                </a:solidFill>
                <a:latin typeface="Courier New" charset="0"/>
              </a:rPr>
              <a:t>11, 11, 11, 11, 11,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accent1"/>
                </a:solidFill>
                <a:latin typeface="Courier New" charset="0"/>
              </a:rPr>
              <a:t>         11, 11, 11, 11, 11,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12, 12, 12, 12, 12,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         12, 12, 12, 12, 12,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13, 13, 13, 13, 13,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13, 13, 13, 13, 13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5783B-58DB-FC47-B7CF-D06E0094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CCAE-35BC-2F49-A9BF-3F12B4A4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23261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0D0CBD-57DD-494F-8A5E-12347F784C55}" type="datetime1">
              <a:rPr lang="en-US" smtClean="0"/>
              <a:t>2/2/18</a:t>
            </a:fld>
            <a:endParaRPr lang="en-US"/>
          </a:p>
        </p:txBody>
      </p:sp>
      <p:sp>
        <p:nvSpPr>
          <p:cNvPr id="37893" name="Rectangle 2" descr="Dark downward diagonal"/>
          <p:cNvSpPr>
            <a:spLocks noChangeArrowheads="1"/>
          </p:cNvSpPr>
          <p:nvPr/>
        </p:nvSpPr>
        <p:spPr bwMode="auto">
          <a:xfrm>
            <a:off x="2514600" y="3200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4" name="Rectangle 3" descr="Dark downward diagonal"/>
          <p:cNvSpPr>
            <a:spLocks noChangeArrowheads="1"/>
          </p:cNvSpPr>
          <p:nvPr/>
        </p:nvSpPr>
        <p:spPr bwMode="auto">
          <a:xfrm>
            <a:off x="2819400" y="3200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5" name="Rectangle 4" descr="Dark downward diagonal"/>
          <p:cNvSpPr>
            <a:spLocks noChangeArrowheads="1"/>
          </p:cNvSpPr>
          <p:nvPr/>
        </p:nvSpPr>
        <p:spPr bwMode="auto">
          <a:xfrm>
            <a:off x="3124200" y="3200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6" name="Rectangle 5" descr="Dark downward diagonal"/>
          <p:cNvSpPr>
            <a:spLocks noChangeArrowheads="1"/>
          </p:cNvSpPr>
          <p:nvPr/>
        </p:nvSpPr>
        <p:spPr bwMode="auto">
          <a:xfrm>
            <a:off x="3429000" y="3200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7" name="Rectangle 6" descr="Weave"/>
          <p:cNvSpPr>
            <a:spLocks noChangeArrowheads="1"/>
          </p:cNvSpPr>
          <p:nvPr/>
        </p:nvSpPr>
        <p:spPr bwMode="auto">
          <a:xfrm>
            <a:off x="652145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8" name="Rectangle 7" descr="Weave"/>
          <p:cNvSpPr>
            <a:spLocks noChangeArrowheads="1"/>
          </p:cNvSpPr>
          <p:nvPr/>
        </p:nvSpPr>
        <p:spPr bwMode="auto">
          <a:xfrm>
            <a:off x="682625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9" name="Rectangle 8" descr="Weave"/>
          <p:cNvSpPr>
            <a:spLocks noChangeArrowheads="1"/>
          </p:cNvSpPr>
          <p:nvPr/>
        </p:nvSpPr>
        <p:spPr bwMode="auto">
          <a:xfrm>
            <a:off x="713105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00" name="Rectangle 9" descr="Weave"/>
          <p:cNvSpPr>
            <a:spLocks noChangeArrowheads="1"/>
          </p:cNvSpPr>
          <p:nvPr/>
        </p:nvSpPr>
        <p:spPr bwMode="auto">
          <a:xfrm>
            <a:off x="743585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01" name="Text Box 10"/>
          <p:cNvSpPr txBox="1">
            <a:spLocks noChangeArrowheads="1"/>
          </p:cNvSpPr>
          <p:nvPr/>
        </p:nvSpPr>
        <p:spPr bwMode="auto">
          <a:xfrm>
            <a:off x="609600" y="16637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6553200" y="15113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1143000" y="762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chemeClr val="tx1"/>
                </a:solidFill>
              </a:rPr>
              <a:t>Example 1: </a:t>
            </a:r>
            <a:r>
              <a:rPr lang="en-US" sz="3600" i="1">
                <a:solidFill>
                  <a:schemeClr val="tx1"/>
                </a:solidFill>
              </a:rPr>
              <a:t>Writing dataset by rows</a:t>
            </a:r>
            <a:endParaRPr lang="en-US" sz="3600" b="1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7904" name="Rectangle 13" descr="Dark downward diagonal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05" name="Rectangle 14" descr="Weave"/>
          <p:cNvSpPr>
            <a:spLocks noChangeArrowheads="1"/>
          </p:cNvSpPr>
          <p:nvPr/>
        </p:nvSpPr>
        <p:spPr bwMode="auto">
          <a:xfrm>
            <a:off x="7740650" y="4724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06" name="Rectangle 15" descr="Dark downward diagonal"/>
          <p:cNvSpPr>
            <a:spLocks noChangeArrowheads="1"/>
          </p:cNvSpPr>
          <p:nvPr/>
        </p:nvSpPr>
        <p:spPr bwMode="auto">
          <a:xfrm>
            <a:off x="6826250" y="3200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07" name="Rectangle 16" descr="Dark downward diagonal"/>
          <p:cNvSpPr>
            <a:spLocks noChangeArrowheads="1"/>
          </p:cNvSpPr>
          <p:nvPr/>
        </p:nvSpPr>
        <p:spPr bwMode="auto">
          <a:xfrm>
            <a:off x="7131050" y="3200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08" name="Rectangle 17" descr="Dark downward diagonal"/>
          <p:cNvSpPr>
            <a:spLocks noChangeArrowheads="1"/>
          </p:cNvSpPr>
          <p:nvPr/>
        </p:nvSpPr>
        <p:spPr bwMode="auto">
          <a:xfrm>
            <a:off x="7435850" y="3200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09" name="Rectangle 18" descr="Dark downward diagonal"/>
          <p:cNvSpPr>
            <a:spLocks noChangeArrowheads="1"/>
          </p:cNvSpPr>
          <p:nvPr/>
        </p:nvSpPr>
        <p:spPr bwMode="auto">
          <a:xfrm>
            <a:off x="7740650" y="3200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0" name="Rectangle 19" descr="Dark downward diagonal"/>
          <p:cNvSpPr>
            <a:spLocks noChangeArrowheads="1"/>
          </p:cNvSpPr>
          <p:nvPr/>
        </p:nvSpPr>
        <p:spPr bwMode="auto">
          <a:xfrm>
            <a:off x="6521450" y="3200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1" name="Rectangle 20" descr="Weave"/>
          <p:cNvSpPr>
            <a:spLocks noChangeArrowheads="1"/>
          </p:cNvSpPr>
          <p:nvPr/>
        </p:nvSpPr>
        <p:spPr bwMode="auto">
          <a:xfrm>
            <a:off x="6826250" y="44196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2" name="Rectangle 21" descr="Weave"/>
          <p:cNvSpPr>
            <a:spLocks noChangeArrowheads="1"/>
          </p:cNvSpPr>
          <p:nvPr/>
        </p:nvSpPr>
        <p:spPr bwMode="auto">
          <a:xfrm>
            <a:off x="7131050" y="44196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3" name="Rectangle 22" descr="Weave"/>
          <p:cNvSpPr>
            <a:spLocks noChangeArrowheads="1"/>
          </p:cNvSpPr>
          <p:nvPr/>
        </p:nvSpPr>
        <p:spPr bwMode="auto">
          <a:xfrm>
            <a:off x="7435850" y="44196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4" name="Rectangle 23" descr="Weave"/>
          <p:cNvSpPr>
            <a:spLocks noChangeArrowheads="1"/>
          </p:cNvSpPr>
          <p:nvPr/>
        </p:nvSpPr>
        <p:spPr bwMode="auto">
          <a:xfrm>
            <a:off x="7740650" y="44196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5" name="Rectangle 24" descr="Weave"/>
          <p:cNvSpPr>
            <a:spLocks noChangeArrowheads="1"/>
          </p:cNvSpPr>
          <p:nvPr/>
        </p:nvSpPr>
        <p:spPr bwMode="auto">
          <a:xfrm>
            <a:off x="6521450" y="44196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6" name="Rectangle 25" descr="Dark downward diagonal"/>
          <p:cNvSpPr>
            <a:spLocks noChangeArrowheads="1"/>
          </p:cNvSpPr>
          <p:nvPr/>
        </p:nvSpPr>
        <p:spPr bwMode="auto">
          <a:xfrm>
            <a:off x="6521450" y="3810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7" name="Rectangle 26" descr="Dark downward diagonal"/>
          <p:cNvSpPr>
            <a:spLocks noChangeArrowheads="1"/>
          </p:cNvSpPr>
          <p:nvPr/>
        </p:nvSpPr>
        <p:spPr bwMode="auto">
          <a:xfrm>
            <a:off x="6826250" y="3810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8" name="Rectangle 27" descr="Dark downward diagonal"/>
          <p:cNvSpPr>
            <a:spLocks noChangeArrowheads="1"/>
          </p:cNvSpPr>
          <p:nvPr/>
        </p:nvSpPr>
        <p:spPr bwMode="auto">
          <a:xfrm>
            <a:off x="7131050" y="3810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19" name="Rectangle 28" descr="Dark downward diagonal"/>
          <p:cNvSpPr>
            <a:spLocks noChangeArrowheads="1"/>
          </p:cNvSpPr>
          <p:nvPr/>
        </p:nvSpPr>
        <p:spPr bwMode="auto">
          <a:xfrm>
            <a:off x="7435850" y="3810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0" name="Rectangle 29" descr="Dark downward diagonal"/>
          <p:cNvSpPr>
            <a:spLocks noChangeArrowheads="1"/>
          </p:cNvSpPr>
          <p:nvPr/>
        </p:nvSpPr>
        <p:spPr bwMode="auto">
          <a:xfrm>
            <a:off x="7740650" y="3810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1" name="Rectangle 30" descr="Dark downward diagonal"/>
          <p:cNvSpPr>
            <a:spLocks noChangeArrowheads="1"/>
          </p:cNvSpPr>
          <p:nvPr/>
        </p:nvSpPr>
        <p:spPr bwMode="auto">
          <a:xfrm>
            <a:off x="251460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2" name="Rectangle 31" descr="Dark downward diagonal"/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3" name="Rectangle 32" descr="Dark downward diagonal"/>
          <p:cNvSpPr>
            <a:spLocks noChangeArrowheads="1"/>
          </p:cNvSpPr>
          <p:nvPr/>
        </p:nvSpPr>
        <p:spPr bwMode="auto">
          <a:xfrm>
            <a:off x="312420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4" name="Rectangle 33" descr="Dark downward diagonal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5" name="Rectangle 34" descr="Dark downward diagonal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6" name="Rectangle 35" descr="Dark downward diagonal"/>
          <p:cNvSpPr>
            <a:spLocks noChangeArrowheads="1"/>
          </p:cNvSpPr>
          <p:nvPr/>
        </p:nvSpPr>
        <p:spPr bwMode="auto">
          <a:xfrm>
            <a:off x="6826250" y="2895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7" name="Rectangle 36" descr="Dark downward diagonal"/>
          <p:cNvSpPr>
            <a:spLocks noChangeArrowheads="1"/>
          </p:cNvSpPr>
          <p:nvPr/>
        </p:nvSpPr>
        <p:spPr bwMode="auto">
          <a:xfrm>
            <a:off x="7131050" y="2895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8" name="Rectangle 37" descr="Dark downward diagonal"/>
          <p:cNvSpPr>
            <a:spLocks noChangeArrowheads="1"/>
          </p:cNvSpPr>
          <p:nvPr/>
        </p:nvSpPr>
        <p:spPr bwMode="auto">
          <a:xfrm>
            <a:off x="7435850" y="2895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29" name="Rectangle 38" descr="Dark downward diagonal"/>
          <p:cNvSpPr>
            <a:spLocks noChangeArrowheads="1"/>
          </p:cNvSpPr>
          <p:nvPr/>
        </p:nvSpPr>
        <p:spPr bwMode="auto">
          <a:xfrm>
            <a:off x="7740650" y="2895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0" name="Rectangle 39" descr="Dark downward diagonal"/>
          <p:cNvSpPr>
            <a:spLocks noChangeArrowheads="1"/>
          </p:cNvSpPr>
          <p:nvPr/>
        </p:nvSpPr>
        <p:spPr bwMode="auto">
          <a:xfrm>
            <a:off x="6521450" y="2895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1" name="Rectangle 40" descr="Dark downward diagonal"/>
          <p:cNvSpPr>
            <a:spLocks noChangeArrowheads="1"/>
          </p:cNvSpPr>
          <p:nvPr/>
        </p:nvSpPr>
        <p:spPr bwMode="auto">
          <a:xfrm>
            <a:off x="652145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2" name="Rectangle 41" descr="Dark downward diagonal"/>
          <p:cNvSpPr>
            <a:spLocks noChangeArrowheads="1"/>
          </p:cNvSpPr>
          <p:nvPr/>
        </p:nvSpPr>
        <p:spPr bwMode="auto">
          <a:xfrm>
            <a:off x="682625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3" name="Rectangle 42" descr="Dark downward diagonal"/>
          <p:cNvSpPr>
            <a:spLocks noChangeArrowheads="1"/>
          </p:cNvSpPr>
          <p:nvPr/>
        </p:nvSpPr>
        <p:spPr bwMode="auto">
          <a:xfrm>
            <a:off x="713105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4" name="Rectangle 43" descr="Dark downward diagonal"/>
          <p:cNvSpPr>
            <a:spLocks noChangeArrowheads="1"/>
          </p:cNvSpPr>
          <p:nvPr/>
        </p:nvSpPr>
        <p:spPr bwMode="auto">
          <a:xfrm>
            <a:off x="743585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5" name="Rectangle 44" descr="Dark downward diagonal"/>
          <p:cNvSpPr>
            <a:spLocks noChangeArrowheads="1"/>
          </p:cNvSpPr>
          <p:nvPr/>
        </p:nvSpPr>
        <p:spPr bwMode="auto">
          <a:xfrm>
            <a:off x="7740650" y="3505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6" name="Rectangle 45" descr="Weave"/>
          <p:cNvSpPr>
            <a:spLocks noChangeArrowheads="1"/>
          </p:cNvSpPr>
          <p:nvPr/>
        </p:nvSpPr>
        <p:spPr bwMode="auto">
          <a:xfrm>
            <a:off x="6826250" y="4114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7" name="Rectangle 46" descr="Weave"/>
          <p:cNvSpPr>
            <a:spLocks noChangeArrowheads="1"/>
          </p:cNvSpPr>
          <p:nvPr/>
        </p:nvSpPr>
        <p:spPr bwMode="auto">
          <a:xfrm>
            <a:off x="7131050" y="4114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8" name="Rectangle 47" descr="Weave"/>
          <p:cNvSpPr>
            <a:spLocks noChangeArrowheads="1"/>
          </p:cNvSpPr>
          <p:nvPr/>
        </p:nvSpPr>
        <p:spPr bwMode="auto">
          <a:xfrm>
            <a:off x="7435850" y="4114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39" name="Rectangle 48" descr="Weave"/>
          <p:cNvSpPr>
            <a:spLocks noChangeArrowheads="1"/>
          </p:cNvSpPr>
          <p:nvPr/>
        </p:nvSpPr>
        <p:spPr bwMode="auto">
          <a:xfrm>
            <a:off x="7740650" y="4114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0" name="Rectangle 49" descr="Weave"/>
          <p:cNvSpPr>
            <a:spLocks noChangeArrowheads="1"/>
          </p:cNvSpPr>
          <p:nvPr/>
        </p:nvSpPr>
        <p:spPr bwMode="auto">
          <a:xfrm>
            <a:off x="6521450" y="4114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1" name="Rectangle 50" descr="Weave"/>
          <p:cNvSpPr>
            <a:spLocks noChangeArrowheads="1"/>
          </p:cNvSpPr>
          <p:nvPr/>
        </p:nvSpPr>
        <p:spPr bwMode="auto">
          <a:xfrm>
            <a:off x="6521450" y="50292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2" name="Rectangle 51" descr="Weave"/>
          <p:cNvSpPr>
            <a:spLocks noChangeArrowheads="1"/>
          </p:cNvSpPr>
          <p:nvPr/>
        </p:nvSpPr>
        <p:spPr bwMode="auto">
          <a:xfrm>
            <a:off x="6826250" y="50292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3" name="Rectangle 52" descr="Weave"/>
          <p:cNvSpPr>
            <a:spLocks noChangeArrowheads="1"/>
          </p:cNvSpPr>
          <p:nvPr/>
        </p:nvSpPr>
        <p:spPr bwMode="auto">
          <a:xfrm>
            <a:off x="7131050" y="50292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4" name="Rectangle 53" descr="Weave"/>
          <p:cNvSpPr>
            <a:spLocks noChangeArrowheads="1"/>
          </p:cNvSpPr>
          <p:nvPr/>
        </p:nvSpPr>
        <p:spPr bwMode="auto">
          <a:xfrm>
            <a:off x="7435850" y="50292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5" name="Rectangle 54" descr="Weave"/>
          <p:cNvSpPr>
            <a:spLocks noChangeArrowheads="1"/>
          </p:cNvSpPr>
          <p:nvPr/>
        </p:nvSpPr>
        <p:spPr bwMode="auto">
          <a:xfrm>
            <a:off x="7740650" y="50292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6" name="AutoShape 55"/>
          <p:cNvSpPr>
            <a:spLocks/>
          </p:cNvSpPr>
          <p:nvPr/>
        </p:nvSpPr>
        <p:spPr bwMode="auto">
          <a:xfrm>
            <a:off x="2286000" y="3200400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7" name="AutoShape 56"/>
          <p:cNvSpPr>
            <a:spLocks/>
          </p:cNvSpPr>
          <p:nvPr/>
        </p:nvSpPr>
        <p:spPr bwMode="auto">
          <a:xfrm rot="5400000">
            <a:off x="3162300" y="23241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8" name="Text Box 57"/>
          <p:cNvSpPr txBox="1">
            <a:spLocks noChangeArrowheads="1"/>
          </p:cNvSpPr>
          <p:nvPr/>
        </p:nvSpPr>
        <p:spPr bwMode="auto">
          <a:xfrm>
            <a:off x="1889125" y="4537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949" name="Text Box 58"/>
          <p:cNvSpPr txBox="1">
            <a:spLocks noChangeArrowheads="1"/>
          </p:cNvSpPr>
          <p:nvPr/>
        </p:nvSpPr>
        <p:spPr bwMode="auto">
          <a:xfrm>
            <a:off x="571500" y="5067300"/>
            <a:ext cx="803433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count[0] = dimsf[0]/mpi_size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count[1] = dimsf[1];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offset[0] = mpi_rank * count[0];  /* = 2 */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offset[1] = 0;</a:t>
            </a:r>
          </a:p>
        </p:txBody>
      </p:sp>
      <p:sp>
        <p:nvSpPr>
          <p:cNvPr id="37950" name="Text Box 59"/>
          <p:cNvSpPr txBox="1">
            <a:spLocks noChangeArrowheads="1"/>
          </p:cNvSpPr>
          <p:nvPr/>
        </p:nvSpPr>
        <p:spPr bwMode="auto">
          <a:xfrm>
            <a:off x="609600" y="3267075"/>
            <a:ext cx="164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count[0]</a:t>
            </a:r>
          </a:p>
        </p:txBody>
      </p:sp>
      <p:sp>
        <p:nvSpPr>
          <p:cNvPr id="37951" name="Text Box 60"/>
          <p:cNvSpPr txBox="1">
            <a:spLocks noChangeArrowheads="1"/>
          </p:cNvSpPr>
          <p:nvPr/>
        </p:nvSpPr>
        <p:spPr bwMode="auto">
          <a:xfrm>
            <a:off x="2362200" y="2362200"/>
            <a:ext cx="164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count[1]</a:t>
            </a:r>
          </a:p>
        </p:txBody>
      </p:sp>
      <p:sp>
        <p:nvSpPr>
          <p:cNvPr id="37952" name="Text Box 61"/>
          <p:cNvSpPr txBox="1">
            <a:spLocks noChangeArrowheads="1"/>
          </p:cNvSpPr>
          <p:nvPr/>
        </p:nvSpPr>
        <p:spPr bwMode="auto">
          <a:xfrm>
            <a:off x="4573588" y="3048000"/>
            <a:ext cx="1830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offset[0]</a:t>
            </a:r>
          </a:p>
        </p:txBody>
      </p:sp>
      <p:sp>
        <p:nvSpPr>
          <p:cNvPr id="37953" name="Text Box 62"/>
          <p:cNvSpPr txBox="1">
            <a:spLocks noChangeArrowheads="1"/>
          </p:cNvSpPr>
          <p:nvPr/>
        </p:nvSpPr>
        <p:spPr bwMode="auto">
          <a:xfrm>
            <a:off x="6402388" y="2057400"/>
            <a:ext cx="1830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offset[1]</a:t>
            </a:r>
          </a:p>
        </p:txBody>
      </p:sp>
      <p:cxnSp>
        <p:nvCxnSpPr>
          <p:cNvPr id="37954" name="AutoShape 63"/>
          <p:cNvCxnSpPr>
            <a:cxnSpLocks noChangeShapeType="1"/>
          </p:cNvCxnSpPr>
          <p:nvPr/>
        </p:nvCxnSpPr>
        <p:spPr bwMode="auto">
          <a:xfrm rot="10800000" flipH="1" flipV="1">
            <a:off x="6521450" y="2895600"/>
            <a:ext cx="1588" cy="609600"/>
          </a:xfrm>
          <a:prstGeom prst="bentConnector3">
            <a:avLst>
              <a:gd name="adj1" fmla="val -1440000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7955" name="Line 64"/>
          <p:cNvSpPr>
            <a:spLocks noChangeShapeType="1"/>
          </p:cNvSpPr>
          <p:nvPr/>
        </p:nvSpPr>
        <p:spPr bwMode="auto">
          <a:xfrm>
            <a:off x="6553200" y="2438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56" name="Text Box 65"/>
          <p:cNvSpPr txBox="1">
            <a:spLocks noChangeArrowheads="1"/>
          </p:cNvSpPr>
          <p:nvPr/>
        </p:nvSpPr>
        <p:spPr bwMode="auto">
          <a:xfrm>
            <a:off x="609600" y="1003300"/>
            <a:ext cx="20217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8F69D-5281-8142-981B-AC340BA2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AFC07-9A1D-47B7-9719-7F6A84B1522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FE3D7-23C3-9941-ACDA-E85C9A12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1210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383E1E-8739-8843-A57C-C2E427ED6DF6}" type="datetime1">
              <a:rPr lang="en-US" smtClean="0"/>
              <a:t>2/2/18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425" y="228600"/>
            <a:ext cx="6632575" cy="381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Example 1: </a:t>
            </a:r>
            <a:r>
              <a:rPr lang="en-US" sz="3200" i="1">
                <a:solidFill>
                  <a:schemeClr val="tx1"/>
                </a:solidFill>
              </a:rPr>
              <a:t>Writing dataset by rows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520700" y="1295400"/>
            <a:ext cx="8415338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71  /*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72   * Each process defines dataset in memory and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 * writes it to the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hyperslab</a:t>
            </a:r>
            <a:endParaRPr lang="en-US" sz="2000" b="1" dirty="0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73   * in the file.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74   */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75   count[0]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dimsf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[0]/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mpi_size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76   count[1]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dimsf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[1];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77   offset[0]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mpi_rank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* count[0];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78   offset[1] = 0;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79  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memspace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= H5Screate_simple(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RANK,count,NULL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80	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81  /*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82   * Select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hyperslab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in the file.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83   */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84  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filespace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= H5Dget_space(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dset_id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85   H5Sselect_hyperslab(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filespace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,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     H5S_SELECT_SET,offset,NULL,count,NULL);</a:t>
            </a:r>
            <a:endParaRPr lang="en-US" sz="2000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8BF-ABC2-624F-9F67-D6DC598D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6B73B-AFFA-4B45-A622-D12A2EFB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675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1E4F2-68AC-2647-A4D4-3E99E062C5BB}"/>
              </a:ext>
            </a:extLst>
          </p:cNvPr>
          <p:cNvSpPr txBox="1"/>
          <p:nvPr/>
        </p:nvSpPr>
        <p:spPr>
          <a:xfrm>
            <a:off x="457200" y="1219200"/>
            <a:ext cx="8001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1" dirty="0"/>
              <a:t>Def. </a:t>
            </a:r>
            <a:r>
              <a:rPr lang="en-US" dirty="0"/>
              <a:t>Parallel I/O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u="sng" dirty="0"/>
              <a:t>At the application level</a:t>
            </a:r>
          </a:p>
          <a:p>
            <a:pPr marL="800100" lvl="1" indent="-342900"/>
            <a:r>
              <a:rPr lang="en-US" dirty="0"/>
              <a:t>Concurrent writing to and reading from a single file from multiple processes</a:t>
            </a:r>
          </a:p>
          <a:p>
            <a:pPr marL="800100" lvl="1" indent="-342900"/>
            <a:endParaRPr lang="en-US" dirty="0"/>
          </a:p>
          <a:p>
            <a:pPr>
              <a:buNone/>
            </a:pPr>
            <a:r>
              <a:rPr lang="en-US" u="sng" dirty="0"/>
              <a:t>At the system level</a:t>
            </a:r>
          </a:p>
          <a:p>
            <a:pPr marL="800100" lvl="1" indent="-342900"/>
            <a:r>
              <a:rPr lang="en-US" dirty="0"/>
              <a:t>Parallel file system which supports concurrent process access</a:t>
            </a:r>
          </a:p>
          <a:p>
            <a:pPr marL="1257300" lvl="2" indent="-342900"/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87307-DA41-D449-9A1E-1E08E39C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A6E213-2810-B84F-B8A8-D46E1EAE29C1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CD2893-1B74-1343-880F-A691A0B9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63FEE-1230-4A56-88A1-BD69F0C7EB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94C9EC-8159-8D4B-B2D5-4007E8E4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84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8F68960-0710-F241-A048-5A11E6C5A3E8}" type="datetime1">
              <a:rPr lang="en-US" smtClean="0"/>
              <a:t>2/2/18</a:t>
            </a:fld>
            <a:endParaRPr lang="en-US"/>
          </a:p>
        </p:txBody>
      </p:sp>
      <p:sp>
        <p:nvSpPr>
          <p:cNvPr id="39941" name="Rectangle 2" descr="Dark downward diagonal"/>
          <p:cNvSpPr>
            <a:spLocks noChangeArrowheads="1"/>
          </p:cNvSpPr>
          <p:nvPr/>
        </p:nvSpPr>
        <p:spPr bwMode="auto">
          <a:xfrm>
            <a:off x="2252663" y="1905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2" name="Rectangle 3" descr="Dark downward diagonal"/>
          <p:cNvSpPr>
            <a:spLocks noChangeArrowheads="1"/>
          </p:cNvSpPr>
          <p:nvPr/>
        </p:nvSpPr>
        <p:spPr bwMode="auto">
          <a:xfrm>
            <a:off x="2252663" y="22098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3" name="Rectangle 4" descr="Dark downward diagonal"/>
          <p:cNvSpPr>
            <a:spLocks noChangeArrowheads="1"/>
          </p:cNvSpPr>
          <p:nvPr/>
        </p:nvSpPr>
        <p:spPr bwMode="auto">
          <a:xfrm>
            <a:off x="2252663" y="25146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4" name="Rectangle 5" descr="Dark downward diagonal"/>
          <p:cNvSpPr>
            <a:spLocks noChangeArrowheads="1"/>
          </p:cNvSpPr>
          <p:nvPr/>
        </p:nvSpPr>
        <p:spPr bwMode="auto">
          <a:xfrm>
            <a:off x="2252663" y="2819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5" name="Rectangle 6" descr="Weave"/>
          <p:cNvSpPr>
            <a:spLocks noChangeArrowheads="1"/>
          </p:cNvSpPr>
          <p:nvPr/>
        </p:nvSpPr>
        <p:spPr bwMode="auto">
          <a:xfrm>
            <a:off x="2557463" y="19050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6" name="Rectangle 7" descr="Weave"/>
          <p:cNvSpPr>
            <a:spLocks noChangeArrowheads="1"/>
          </p:cNvSpPr>
          <p:nvPr/>
        </p:nvSpPr>
        <p:spPr bwMode="auto">
          <a:xfrm>
            <a:off x="2557463" y="22098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7" name="Rectangle 8" descr="Weave"/>
          <p:cNvSpPr>
            <a:spLocks noChangeArrowheads="1"/>
          </p:cNvSpPr>
          <p:nvPr/>
        </p:nvSpPr>
        <p:spPr bwMode="auto">
          <a:xfrm>
            <a:off x="2557463" y="2514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8" name="Rectangle 9" descr="Weave"/>
          <p:cNvSpPr>
            <a:spLocks noChangeArrowheads="1"/>
          </p:cNvSpPr>
          <p:nvPr/>
        </p:nvSpPr>
        <p:spPr bwMode="auto">
          <a:xfrm>
            <a:off x="2557463" y="2819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9" name="Rectangle 10" descr="Small checker board"/>
          <p:cNvSpPr>
            <a:spLocks noChangeArrowheads="1"/>
          </p:cNvSpPr>
          <p:nvPr/>
        </p:nvSpPr>
        <p:spPr bwMode="auto">
          <a:xfrm>
            <a:off x="2862263" y="19050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0" name="Rectangle 11" descr="Small checker board"/>
          <p:cNvSpPr>
            <a:spLocks noChangeArrowheads="1"/>
          </p:cNvSpPr>
          <p:nvPr/>
        </p:nvSpPr>
        <p:spPr bwMode="auto">
          <a:xfrm>
            <a:off x="2862263" y="22098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1" name="Rectangle 12" descr="Small checker board"/>
          <p:cNvSpPr>
            <a:spLocks noChangeArrowheads="1"/>
          </p:cNvSpPr>
          <p:nvPr/>
        </p:nvSpPr>
        <p:spPr bwMode="auto">
          <a:xfrm>
            <a:off x="2862263" y="25146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2" name="Rectangle 13" descr="Small checker board"/>
          <p:cNvSpPr>
            <a:spLocks noChangeArrowheads="1"/>
          </p:cNvSpPr>
          <p:nvPr/>
        </p:nvSpPr>
        <p:spPr bwMode="auto">
          <a:xfrm>
            <a:off x="2862263" y="28194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3" name="Rectangle 14" descr="Dark downward diagonal"/>
          <p:cNvSpPr>
            <a:spLocks noChangeArrowheads="1"/>
          </p:cNvSpPr>
          <p:nvPr/>
        </p:nvSpPr>
        <p:spPr bwMode="auto">
          <a:xfrm>
            <a:off x="5529263" y="2667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4" name="Rectangle 15" descr="Dark downward diagonal"/>
          <p:cNvSpPr>
            <a:spLocks noChangeArrowheads="1"/>
          </p:cNvSpPr>
          <p:nvPr/>
        </p:nvSpPr>
        <p:spPr bwMode="auto">
          <a:xfrm>
            <a:off x="5529263" y="29718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5" name="Rectangle 16" descr="Dark downward diagonal"/>
          <p:cNvSpPr>
            <a:spLocks noChangeArrowheads="1"/>
          </p:cNvSpPr>
          <p:nvPr/>
        </p:nvSpPr>
        <p:spPr bwMode="auto">
          <a:xfrm>
            <a:off x="5529263" y="32766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6" name="Rectangle 17" descr="Dark downward diagonal"/>
          <p:cNvSpPr>
            <a:spLocks noChangeArrowheads="1"/>
          </p:cNvSpPr>
          <p:nvPr/>
        </p:nvSpPr>
        <p:spPr bwMode="auto">
          <a:xfrm>
            <a:off x="5529263" y="3581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7" name="Rectangle 18" descr="Dark downward diagonal"/>
          <p:cNvSpPr>
            <a:spLocks noChangeArrowheads="1"/>
          </p:cNvSpPr>
          <p:nvPr/>
        </p:nvSpPr>
        <p:spPr bwMode="auto">
          <a:xfrm>
            <a:off x="5834063" y="26670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8" name="Rectangle 19" descr="Dark downward diagonal"/>
          <p:cNvSpPr>
            <a:spLocks noChangeArrowheads="1"/>
          </p:cNvSpPr>
          <p:nvPr/>
        </p:nvSpPr>
        <p:spPr bwMode="auto">
          <a:xfrm>
            <a:off x="5834063" y="2971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59" name="Rectangle 20" descr="Dark downward diagonal"/>
          <p:cNvSpPr>
            <a:spLocks noChangeArrowheads="1"/>
          </p:cNvSpPr>
          <p:nvPr/>
        </p:nvSpPr>
        <p:spPr bwMode="auto">
          <a:xfrm>
            <a:off x="5834063" y="3276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0" name="Rectangle 21" descr="Dark downward diagonal"/>
          <p:cNvSpPr>
            <a:spLocks noChangeArrowheads="1"/>
          </p:cNvSpPr>
          <p:nvPr/>
        </p:nvSpPr>
        <p:spPr bwMode="auto">
          <a:xfrm>
            <a:off x="5834063" y="3581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1" name="Rectangle 22" descr="Weave"/>
          <p:cNvSpPr>
            <a:spLocks noChangeArrowheads="1"/>
          </p:cNvSpPr>
          <p:nvPr/>
        </p:nvSpPr>
        <p:spPr bwMode="auto">
          <a:xfrm>
            <a:off x="6138863" y="26670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2" name="Rectangle 23" descr="Weave"/>
          <p:cNvSpPr>
            <a:spLocks noChangeArrowheads="1"/>
          </p:cNvSpPr>
          <p:nvPr/>
        </p:nvSpPr>
        <p:spPr bwMode="auto">
          <a:xfrm>
            <a:off x="6138863" y="29718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3" name="Rectangle 24" descr="Weave"/>
          <p:cNvSpPr>
            <a:spLocks noChangeArrowheads="1"/>
          </p:cNvSpPr>
          <p:nvPr/>
        </p:nvSpPr>
        <p:spPr bwMode="auto">
          <a:xfrm>
            <a:off x="6138863" y="3276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4" name="Rectangle 25" descr="Weave"/>
          <p:cNvSpPr>
            <a:spLocks noChangeArrowheads="1"/>
          </p:cNvSpPr>
          <p:nvPr/>
        </p:nvSpPr>
        <p:spPr bwMode="auto">
          <a:xfrm>
            <a:off x="6138863" y="3581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5" name="Rectangle 26" descr="Weave"/>
          <p:cNvSpPr>
            <a:spLocks noChangeArrowheads="1"/>
          </p:cNvSpPr>
          <p:nvPr/>
        </p:nvSpPr>
        <p:spPr bwMode="auto">
          <a:xfrm>
            <a:off x="6443663" y="2667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6" name="Rectangle 27" descr="Weave"/>
          <p:cNvSpPr>
            <a:spLocks noChangeArrowheads="1"/>
          </p:cNvSpPr>
          <p:nvPr/>
        </p:nvSpPr>
        <p:spPr bwMode="auto">
          <a:xfrm>
            <a:off x="6443663" y="2971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7" name="Rectangle 28" descr="Weave"/>
          <p:cNvSpPr>
            <a:spLocks noChangeArrowheads="1"/>
          </p:cNvSpPr>
          <p:nvPr/>
        </p:nvSpPr>
        <p:spPr bwMode="auto">
          <a:xfrm>
            <a:off x="6443663" y="32766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8" name="Rectangle 29" descr="Weave"/>
          <p:cNvSpPr>
            <a:spLocks noChangeArrowheads="1"/>
          </p:cNvSpPr>
          <p:nvPr/>
        </p:nvSpPr>
        <p:spPr bwMode="auto">
          <a:xfrm>
            <a:off x="6443663" y="35814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69" name="Rectangle 30" descr="Small checker board"/>
          <p:cNvSpPr>
            <a:spLocks noChangeArrowheads="1"/>
          </p:cNvSpPr>
          <p:nvPr/>
        </p:nvSpPr>
        <p:spPr bwMode="auto">
          <a:xfrm>
            <a:off x="6748463" y="26670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0" name="Rectangle 31" descr="Small checker board"/>
          <p:cNvSpPr>
            <a:spLocks noChangeArrowheads="1"/>
          </p:cNvSpPr>
          <p:nvPr/>
        </p:nvSpPr>
        <p:spPr bwMode="auto">
          <a:xfrm>
            <a:off x="6748463" y="29718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1" name="Rectangle 32" descr="Small checker board"/>
          <p:cNvSpPr>
            <a:spLocks noChangeArrowheads="1"/>
          </p:cNvSpPr>
          <p:nvPr/>
        </p:nvSpPr>
        <p:spPr bwMode="auto">
          <a:xfrm>
            <a:off x="6748463" y="32766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2" name="Rectangle 33" descr="Small checker board"/>
          <p:cNvSpPr>
            <a:spLocks noChangeArrowheads="1"/>
          </p:cNvSpPr>
          <p:nvPr/>
        </p:nvSpPr>
        <p:spPr bwMode="auto">
          <a:xfrm>
            <a:off x="6748463" y="35814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3" name="Rectangle 34" descr="60%"/>
          <p:cNvSpPr>
            <a:spLocks noChangeArrowheads="1"/>
          </p:cNvSpPr>
          <p:nvPr/>
        </p:nvSpPr>
        <p:spPr bwMode="auto">
          <a:xfrm>
            <a:off x="7053263" y="26670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4" name="Rectangle 35" descr="60%"/>
          <p:cNvSpPr>
            <a:spLocks noChangeArrowheads="1"/>
          </p:cNvSpPr>
          <p:nvPr/>
        </p:nvSpPr>
        <p:spPr bwMode="auto">
          <a:xfrm>
            <a:off x="7053263" y="29718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5" name="Rectangle 36" descr="60%"/>
          <p:cNvSpPr>
            <a:spLocks noChangeArrowheads="1"/>
          </p:cNvSpPr>
          <p:nvPr/>
        </p:nvSpPr>
        <p:spPr bwMode="auto">
          <a:xfrm>
            <a:off x="7053263" y="32766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6" name="Rectangle 37" descr="60%"/>
          <p:cNvSpPr>
            <a:spLocks noChangeArrowheads="1"/>
          </p:cNvSpPr>
          <p:nvPr/>
        </p:nvSpPr>
        <p:spPr bwMode="auto">
          <a:xfrm>
            <a:off x="7053263" y="35814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7" name="Text Box 38"/>
          <p:cNvSpPr txBox="1">
            <a:spLocks noChangeArrowheads="1"/>
          </p:cNvSpPr>
          <p:nvPr/>
        </p:nvSpPr>
        <p:spPr bwMode="auto">
          <a:xfrm>
            <a:off x="1093788" y="2317750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P0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8" name="Text Box 39"/>
          <p:cNvSpPr txBox="1">
            <a:spLocks noChangeArrowheads="1"/>
          </p:cNvSpPr>
          <p:nvPr/>
        </p:nvSpPr>
        <p:spPr bwMode="auto">
          <a:xfrm>
            <a:off x="1109663" y="3952875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79" name="Text Box 40"/>
          <p:cNvSpPr txBox="1">
            <a:spLocks noChangeArrowheads="1"/>
          </p:cNvSpPr>
          <p:nvPr/>
        </p:nvSpPr>
        <p:spPr bwMode="auto">
          <a:xfrm>
            <a:off x="7723188" y="3152775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9980" name="Text Box 41"/>
          <p:cNvSpPr txBox="1">
            <a:spLocks noChangeArrowheads="1"/>
          </p:cNvSpPr>
          <p:nvPr/>
        </p:nvSpPr>
        <p:spPr bwMode="auto">
          <a:xfrm>
            <a:off x="1219200" y="5715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3200">
                <a:solidFill>
                  <a:schemeClr val="tx1"/>
                </a:solidFill>
              </a:rPr>
              <a:t>Example 2: </a:t>
            </a:r>
            <a:r>
              <a:rPr lang="en-US" sz="3200" i="1">
                <a:solidFill>
                  <a:schemeClr val="tx1"/>
                </a:solidFill>
              </a:rPr>
              <a:t>Writing dataset by columns</a:t>
            </a:r>
            <a:endParaRPr lang="en-US" sz="3200" b="1">
              <a:solidFill>
                <a:schemeClr val="tx1"/>
              </a:solidFill>
              <a:latin typeface="Helvetica" charset="0"/>
            </a:endParaRPr>
          </a:p>
        </p:txBody>
      </p:sp>
      <p:cxnSp>
        <p:nvCxnSpPr>
          <p:cNvPr id="39981" name="AutoShape 42"/>
          <p:cNvCxnSpPr>
            <a:cxnSpLocks noChangeShapeType="1"/>
            <a:stCxn id="39994" idx="2"/>
            <a:endCxn id="39968" idx="2"/>
          </p:cNvCxnSpPr>
          <p:nvPr/>
        </p:nvCxnSpPr>
        <p:spPr bwMode="auto">
          <a:xfrm rot="5400000" flipH="1" flipV="1">
            <a:off x="4195763" y="2400300"/>
            <a:ext cx="914400" cy="3886200"/>
          </a:xfrm>
          <a:prstGeom prst="bentConnector3">
            <a:avLst>
              <a:gd name="adj1" fmla="val -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982" name="AutoShape 43"/>
          <p:cNvCxnSpPr>
            <a:cxnSpLocks noChangeShapeType="1"/>
            <a:stCxn id="39949" idx="0"/>
            <a:endCxn id="39969" idx="0"/>
          </p:cNvCxnSpPr>
          <p:nvPr/>
        </p:nvCxnSpPr>
        <p:spPr bwMode="auto">
          <a:xfrm rot="5400000" flipV="1">
            <a:off x="4576763" y="342900"/>
            <a:ext cx="762000" cy="3886200"/>
          </a:xfrm>
          <a:prstGeom prst="bentConnector3">
            <a:avLst>
              <a:gd name="adj1" fmla="val -3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983" name="AutoShape 44"/>
          <p:cNvCxnSpPr>
            <a:cxnSpLocks noChangeShapeType="1"/>
            <a:stCxn id="39945" idx="0"/>
            <a:endCxn id="39961" idx="0"/>
          </p:cNvCxnSpPr>
          <p:nvPr/>
        </p:nvCxnSpPr>
        <p:spPr bwMode="auto">
          <a:xfrm rot="5400000" flipV="1">
            <a:off x="4119563" y="495300"/>
            <a:ext cx="762000" cy="3581400"/>
          </a:xfrm>
          <a:prstGeom prst="bentConnector3">
            <a:avLst>
              <a:gd name="adj1" fmla="val -3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984" name="AutoShape 45"/>
          <p:cNvCxnSpPr>
            <a:cxnSpLocks noChangeShapeType="1"/>
            <a:stCxn id="39941" idx="0"/>
            <a:endCxn id="39953" idx="0"/>
          </p:cNvCxnSpPr>
          <p:nvPr/>
        </p:nvCxnSpPr>
        <p:spPr bwMode="auto">
          <a:xfrm rot="5400000" flipV="1">
            <a:off x="3662363" y="647700"/>
            <a:ext cx="762000" cy="3276600"/>
          </a:xfrm>
          <a:prstGeom prst="bentConnector3">
            <a:avLst>
              <a:gd name="adj1" fmla="val -3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985" name="AutoShape 46"/>
          <p:cNvCxnSpPr>
            <a:cxnSpLocks noChangeShapeType="1"/>
            <a:stCxn id="39990" idx="2"/>
            <a:endCxn id="39960" idx="2"/>
          </p:cNvCxnSpPr>
          <p:nvPr/>
        </p:nvCxnSpPr>
        <p:spPr bwMode="auto">
          <a:xfrm rot="5400000" flipH="1" flipV="1">
            <a:off x="3738563" y="2552700"/>
            <a:ext cx="914400" cy="3581400"/>
          </a:xfrm>
          <a:prstGeom prst="bentConnector3">
            <a:avLst>
              <a:gd name="adj1" fmla="val -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986" name="AutoShape 47"/>
          <p:cNvCxnSpPr>
            <a:cxnSpLocks noChangeShapeType="1"/>
            <a:stCxn id="39998" idx="2"/>
            <a:endCxn id="39976" idx="2"/>
          </p:cNvCxnSpPr>
          <p:nvPr/>
        </p:nvCxnSpPr>
        <p:spPr bwMode="auto">
          <a:xfrm rot="5400000" flipH="1" flipV="1">
            <a:off x="4652963" y="2247900"/>
            <a:ext cx="914400" cy="4191000"/>
          </a:xfrm>
          <a:prstGeom prst="bentConnector3">
            <a:avLst>
              <a:gd name="adj1" fmla="val -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9987" name="Rectangle 48" descr="Dark downward diagonal"/>
          <p:cNvSpPr>
            <a:spLocks noChangeArrowheads="1"/>
          </p:cNvSpPr>
          <p:nvPr/>
        </p:nvSpPr>
        <p:spPr bwMode="auto">
          <a:xfrm>
            <a:off x="2252663" y="3581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88" name="Rectangle 49" descr="Dark downward diagonal"/>
          <p:cNvSpPr>
            <a:spLocks noChangeArrowheads="1"/>
          </p:cNvSpPr>
          <p:nvPr/>
        </p:nvSpPr>
        <p:spPr bwMode="auto">
          <a:xfrm>
            <a:off x="2252663" y="38862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89" name="Rectangle 50" descr="Dark downward diagonal"/>
          <p:cNvSpPr>
            <a:spLocks noChangeArrowheads="1"/>
          </p:cNvSpPr>
          <p:nvPr/>
        </p:nvSpPr>
        <p:spPr bwMode="auto">
          <a:xfrm>
            <a:off x="2252663" y="41910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90" name="Rectangle 51" descr="Dark downward diagonal"/>
          <p:cNvSpPr>
            <a:spLocks noChangeArrowheads="1"/>
          </p:cNvSpPr>
          <p:nvPr/>
        </p:nvSpPr>
        <p:spPr bwMode="auto">
          <a:xfrm>
            <a:off x="2252663" y="4495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91" name="Rectangle 52" descr="Weave"/>
          <p:cNvSpPr>
            <a:spLocks noChangeArrowheads="1"/>
          </p:cNvSpPr>
          <p:nvPr/>
        </p:nvSpPr>
        <p:spPr bwMode="auto">
          <a:xfrm>
            <a:off x="2557463" y="35814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92" name="Rectangle 53" descr="Weave"/>
          <p:cNvSpPr>
            <a:spLocks noChangeArrowheads="1"/>
          </p:cNvSpPr>
          <p:nvPr/>
        </p:nvSpPr>
        <p:spPr bwMode="auto">
          <a:xfrm>
            <a:off x="2557463" y="38862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93" name="Rectangle 54" descr="Weave"/>
          <p:cNvSpPr>
            <a:spLocks noChangeArrowheads="1"/>
          </p:cNvSpPr>
          <p:nvPr/>
        </p:nvSpPr>
        <p:spPr bwMode="auto">
          <a:xfrm>
            <a:off x="2557463" y="41910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94" name="Rectangle 55" descr="Weave"/>
          <p:cNvSpPr>
            <a:spLocks noChangeArrowheads="1"/>
          </p:cNvSpPr>
          <p:nvPr/>
        </p:nvSpPr>
        <p:spPr bwMode="auto">
          <a:xfrm>
            <a:off x="2557463" y="4495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95" name="Rectangle 56" descr="60%"/>
          <p:cNvSpPr>
            <a:spLocks noChangeArrowheads="1"/>
          </p:cNvSpPr>
          <p:nvPr/>
        </p:nvSpPr>
        <p:spPr bwMode="auto">
          <a:xfrm>
            <a:off x="2862263" y="35814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96" name="Rectangle 57" descr="60%"/>
          <p:cNvSpPr>
            <a:spLocks noChangeArrowheads="1"/>
          </p:cNvSpPr>
          <p:nvPr/>
        </p:nvSpPr>
        <p:spPr bwMode="auto">
          <a:xfrm>
            <a:off x="2862263" y="38862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97" name="Rectangle 58" descr="60%"/>
          <p:cNvSpPr>
            <a:spLocks noChangeArrowheads="1"/>
          </p:cNvSpPr>
          <p:nvPr/>
        </p:nvSpPr>
        <p:spPr bwMode="auto">
          <a:xfrm>
            <a:off x="2862263" y="41910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98" name="Rectangle 59" descr="60%"/>
          <p:cNvSpPr>
            <a:spLocks noChangeArrowheads="1"/>
          </p:cNvSpPr>
          <p:nvPr/>
        </p:nvSpPr>
        <p:spPr bwMode="auto">
          <a:xfrm>
            <a:off x="2862263" y="44958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CEC5B-4F9F-A54F-9BBC-AD5BC7E1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AFC07-9A1D-47B7-9719-7F6A84B1522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7AA6D-667D-CB4C-8147-376B2828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37366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8800428-79D6-2446-9B91-1830EF130C49}" type="datetime1">
              <a:rPr lang="en-US" smtClean="0"/>
              <a:t>2/2/18</a:t>
            </a:fld>
            <a:endParaRPr 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153400" cy="609600"/>
          </a:xfrm>
        </p:spPr>
        <p:txBody>
          <a:bodyPr/>
          <a:lstStyle/>
          <a:p>
            <a:pPr eaLnBrk="1" hangingPunct="1"/>
            <a:r>
              <a:rPr lang="en-US" sz="3200"/>
              <a:t>Writing by columns: </a:t>
            </a:r>
            <a:r>
              <a:rPr lang="en-US" sz="3200" i="1"/>
              <a:t>Output of h5dump</a:t>
            </a:r>
            <a:endParaRPr lang="en-US" sz="2800"/>
          </a:p>
        </p:txBody>
      </p:sp>
      <p:sp>
        <p:nvSpPr>
          <p:cNvPr id="40966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7118350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900" b="1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HDF5 "SDS_col.h5"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DATASET "IntArray"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DATASPACE  SIMPLE { ( 8, 6 ) / ( 8, 6 )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rgbClr val="000099"/>
                </a:solidFill>
                <a:latin typeface="Courier New" charset="0"/>
              </a:rPr>
              <a:t>100</a:t>
            </a: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1900" b="1">
                <a:solidFill>
                  <a:schemeClr val="hlink"/>
                </a:solidFill>
                <a:latin typeface="Courier New" charset="0"/>
              </a:rPr>
              <a:t>200</a:t>
            </a:r>
            <a:endParaRPr lang="en-US" sz="1900" b="1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  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 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900" b="1">
                <a:solidFill>
                  <a:schemeClr val="tx1"/>
                </a:solidFill>
                <a:latin typeface="Courier New" charset="0"/>
              </a:rPr>
              <a:t>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9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ABCD7-029B-E144-AAEF-461FC5EE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0FF5D-4D3F-A74B-929D-11D97BF5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2364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B373A11A-D1B7-564B-8835-E9543B9F5AE3}"/>
              </a:ext>
            </a:extLst>
          </p:cNvPr>
          <p:cNvSpPr/>
          <p:nvPr/>
        </p:nvSpPr>
        <p:spPr bwMode="auto">
          <a:xfrm>
            <a:off x="7833945" y="1005253"/>
            <a:ext cx="808893" cy="386862"/>
          </a:xfrm>
          <a:prstGeom prst="round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BA75E6-91C8-0A45-A137-F819D187D7F2}"/>
              </a:ext>
            </a:extLst>
          </p:cNvPr>
          <p:cNvSpPr/>
          <p:nvPr/>
        </p:nvSpPr>
        <p:spPr bwMode="auto">
          <a:xfrm>
            <a:off x="290146" y="1037492"/>
            <a:ext cx="1274885" cy="386862"/>
          </a:xfrm>
          <a:prstGeom prst="round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9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B0F1264-63FC-5943-A143-97794ACCC09C}" type="datetime1">
              <a:rPr lang="en-US" smtClean="0"/>
              <a:t>2/2/18</a:t>
            </a:fld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696200" cy="762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Example 2: </a:t>
            </a:r>
            <a:r>
              <a:rPr lang="en-US" sz="3200" i="1">
                <a:solidFill>
                  <a:schemeClr val="tx1"/>
                </a:solidFill>
              </a:rPr>
              <a:t>Writing dataset by column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1990" name="Rectangle 3" descr="Dark downward diagonal"/>
          <p:cNvSpPr>
            <a:spLocks noChangeArrowheads="1"/>
          </p:cNvSpPr>
          <p:nvPr/>
        </p:nvSpPr>
        <p:spPr bwMode="auto">
          <a:xfrm>
            <a:off x="2165350" y="4495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91" name="Rectangle 4" descr="Dark downward diagonal"/>
          <p:cNvSpPr>
            <a:spLocks noChangeArrowheads="1"/>
          </p:cNvSpPr>
          <p:nvPr/>
        </p:nvSpPr>
        <p:spPr bwMode="auto">
          <a:xfrm>
            <a:off x="2165350" y="4800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92" name="Rectangle 5" descr="Dark downward diagonal"/>
          <p:cNvSpPr>
            <a:spLocks noChangeArrowheads="1"/>
          </p:cNvSpPr>
          <p:nvPr/>
        </p:nvSpPr>
        <p:spPr bwMode="auto">
          <a:xfrm>
            <a:off x="2165350" y="5105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93" name="Rectangle 6" descr="Dark downward diagonal"/>
          <p:cNvSpPr>
            <a:spLocks noChangeArrowheads="1"/>
          </p:cNvSpPr>
          <p:nvPr/>
        </p:nvSpPr>
        <p:spPr bwMode="auto">
          <a:xfrm>
            <a:off x="2165350" y="54102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94" name="Rectangle 7" descr="Weave"/>
          <p:cNvSpPr>
            <a:spLocks noChangeArrowheads="1"/>
          </p:cNvSpPr>
          <p:nvPr/>
        </p:nvSpPr>
        <p:spPr bwMode="auto">
          <a:xfrm>
            <a:off x="2470150" y="4495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95" name="Rectangle 8" descr="Weave"/>
          <p:cNvSpPr>
            <a:spLocks noChangeArrowheads="1"/>
          </p:cNvSpPr>
          <p:nvPr/>
        </p:nvSpPr>
        <p:spPr bwMode="auto">
          <a:xfrm>
            <a:off x="2470150" y="48006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96" name="Rectangle 9" descr="Weave"/>
          <p:cNvSpPr>
            <a:spLocks noChangeArrowheads="1"/>
          </p:cNvSpPr>
          <p:nvPr/>
        </p:nvSpPr>
        <p:spPr bwMode="auto">
          <a:xfrm>
            <a:off x="2470150" y="51054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97" name="Rectangle 10" descr="Weave"/>
          <p:cNvSpPr>
            <a:spLocks noChangeArrowheads="1"/>
          </p:cNvSpPr>
          <p:nvPr/>
        </p:nvSpPr>
        <p:spPr bwMode="auto">
          <a:xfrm>
            <a:off x="2470150" y="54102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98" name="Rectangle 11" descr="60%"/>
          <p:cNvSpPr>
            <a:spLocks noChangeArrowheads="1"/>
          </p:cNvSpPr>
          <p:nvPr/>
        </p:nvSpPr>
        <p:spPr bwMode="auto">
          <a:xfrm>
            <a:off x="2774950" y="44958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99" name="Rectangle 12" descr="60%"/>
          <p:cNvSpPr>
            <a:spLocks noChangeArrowheads="1"/>
          </p:cNvSpPr>
          <p:nvPr/>
        </p:nvSpPr>
        <p:spPr bwMode="auto">
          <a:xfrm>
            <a:off x="2774950" y="48006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0" name="Rectangle 13" descr="60%"/>
          <p:cNvSpPr>
            <a:spLocks noChangeArrowheads="1"/>
          </p:cNvSpPr>
          <p:nvPr/>
        </p:nvSpPr>
        <p:spPr bwMode="auto">
          <a:xfrm>
            <a:off x="2774950" y="51054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1" name="Rectangle 14" descr="60%"/>
          <p:cNvSpPr>
            <a:spLocks noChangeArrowheads="1"/>
          </p:cNvSpPr>
          <p:nvPr/>
        </p:nvSpPr>
        <p:spPr bwMode="auto">
          <a:xfrm>
            <a:off x="2774950" y="54102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2" name="Rectangle 15" descr="Dark downward diagonal"/>
          <p:cNvSpPr>
            <a:spLocks noChangeArrowheads="1"/>
          </p:cNvSpPr>
          <p:nvPr/>
        </p:nvSpPr>
        <p:spPr bwMode="auto">
          <a:xfrm>
            <a:off x="2165350" y="21336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3" name="Rectangle 16" descr="Dark downward diagonal"/>
          <p:cNvSpPr>
            <a:spLocks noChangeArrowheads="1"/>
          </p:cNvSpPr>
          <p:nvPr/>
        </p:nvSpPr>
        <p:spPr bwMode="auto">
          <a:xfrm>
            <a:off x="2165350" y="2438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4" name="Rectangle 17" descr="Dark downward diagonal"/>
          <p:cNvSpPr>
            <a:spLocks noChangeArrowheads="1"/>
          </p:cNvSpPr>
          <p:nvPr/>
        </p:nvSpPr>
        <p:spPr bwMode="auto">
          <a:xfrm>
            <a:off x="2165350" y="2743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5" name="Rectangle 18" descr="Dark downward diagonal"/>
          <p:cNvSpPr>
            <a:spLocks noChangeArrowheads="1"/>
          </p:cNvSpPr>
          <p:nvPr/>
        </p:nvSpPr>
        <p:spPr bwMode="auto">
          <a:xfrm>
            <a:off x="2165350" y="3048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6" name="Rectangle 19" descr="Weave"/>
          <p:cNvSpPr>
            <a:spLocks noChangeArrowheads="1"/>
          </p:cNvSpPr>
          <p:nvPr/>
        </p:nvSpPr>
        <p:spPr bwMode="auto">
          <a:xfrm>
            <a:off x="2470150" y="2133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7" name="Rectangle 20" descr="Weave"/>
          <p:cNvSpPr>
            <a:spLocks noChangeArrowheads="1"/>
          </p:cNvSpPr>
          <p:nvPr/>
        </p:nvSpPr>
        <p:spPr bwMode="auto">
          <a:xfrm>
            <a:off x="2470150" y="2438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8" name="Rectangle 21" descr="Weave"/>
          <p:cNvSpPr>
            <a:spLocks noChangeArrowheads="1"/>
          </p:cNvSpPr>
          <p:nvPr/>
        </p:nvSpPr>
        <p:spPr bwMode="auto">
          <a:xfrm>
            <a:off x="2470150" y="27432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09" name="Rectangle 22" descr="Weave"/>
          <p:cNvSpPr>
            <a:spLocks noChangeArrowheads="1"/>
          </p:cNvSpPr>
          <p:nvPr/>
        </p:nvSpPr>
        <p:spPr bwMode="auto">
          <a:xfrm>
            <a:off x="2470150" y="30480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0" name="Rectangle 23" descr="Small checker board"/>
          <p:cNvSpPr>
            <a:spLocks noChangeArrowheads="1"/>
          </p:cNvSpPr>
          <p:nvPr/>
        </p:nvSpPr>
        <p:spPr bwMode="auto">
          <a:xfrm>
            <a:off x="2774950" y="21336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1" name="Rectangle 24" descr="Small checker board"/>
          <p:cNvSpPr>
            <a:spLocks noChangeArrowheads="1"/>
          </p:cNvSpPr>
          <p:nvPr/>
        </p:nvSpPr>
        <p:spPr bwMode="auto">
          <a:xfrm>
            <a:off x="2774950" y="24384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2" name="Rectangle 25" descr="Small checker board"/>
          <p:cNvSpPr>
            <a:spLocks noChangeArrowheads="1"/>
          </p:cNvSpPr>
          <p:nvPr/>
        </p:nvSpPr>
        <p:spPr bwMode="auto">
          <a:xfrm>
            <a:off x="2774950" y="27432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3" name="Rectangle 26" descr="Small checker board"/>
          <p:cNvSpPr>
            <a:spLocks noChangeArrowheads="1"/>
          </p:cNvSpPr>
          <p:nvPr/>
        </p:nvSpPr>
        <p:spPr bwMode="auto">
          <a:xfrm>
            <a:off x="2774950" y="30480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4" name="Rectangle 27" descr="Dark downward diagonal"/>
          <p:cNvSpPr>
            <a:spLocks noChangeArrowheads="1"/>
          </p:cNvSpPr>
          <p:nvPr/>
        </p:nvSpPr>
        <p:spPr bwMode="auto">
          <a:xfrm>
            <a:off x="5302250" y="29718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5" name="Rectangle 28" descr="Dark downward diagonal"/>
          <p:cNvSpPr>
            <a:spLocks noChangeArrowheads="1"/>
          </p:cNvSpPr>
          <p:nvPr/>
        </p:nvSpPr>
        <p:spPr bwMode="auto">
          <a:xfrm>
            <a:off x="5302250" y="32766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6" name="Rectangle 29" descr="Dark downward diagonal"/>
          <p:cNvSpPr>
            <a:spLocks noChangeArrowheads="1"/>
          </p:cNvSpPr>
          <p:nvPr/>
        </p:nvSpPr>
        <p:spPr bwMode="auto">
          <a:xfrm>
            <a:off x="5302250" y="3581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7" name="Rectangle 30" descr="Dark downward diagonal"/>
          <p:cNvSpPr>
            <a:spLocks noChangeArrowheads="1"/>
          </p:cNvSpPr>
          <p:nvPr/>
        </p:nvSpPr>
        <p:spPr bwMode="auto">
          <a:xfrm>
            <a:off x="5302250" y="3886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8" name="Rectangle 31" descr="Dark downward diagonal"/>
          <p:cNvSpPr>
            <a:spLocks noChangeArrowheads="1"/>
          </p:cNvSpPr>
          <p:nvPr/>
        </p:nvSpPr>
        <p:spPr bwMode="auto">
          <a:xfrm>
            <a:off x="5607050" y="2971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19" name="Rectangle 32" descr="Dark downward diagonal"/>
          <p:cNvSpPr>
            <a:spLocks noChangeArrowheads="1"/>
          </p:cNvSpPr>
          <p:nvPr/>
        </p:nvSpPr>
        <p:spPr bwMode="auto">
          <a:xfrm>
            <a:off x="5607050" y="3276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0" name="Rectangle 33" descr="Dark downward diagonal"/>
          <p:cNvSpPr>
            <a:spLocks noChangeArrowheads="1"/>
          </p:cNvSpPr>
          <p:nvPr/>
        </p:nvSpPr>
        <p:spPr bwMode="auto">
          <a:xfrm>
            <a:off x="5607050" y="3581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1" name="Rectangle 34" descr="Dark downward diagonal"/>
          <p:cNvSpPr>
            <a:spLocks noChangeArrowheads="1"/>
          </p:cNvSpPr>
          <p:nvPr/>
        </p:nvSpPr>
        <p:spPr bwMode="auto">
          <a:xfrm>
            <a:off x="5607050" y="38862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2" name="Rectangle 35" descr="Weave"/>
          <p:cNvSpPr>
            <a:spLocks noChangeArrowheads="1"/>
          </p:cNvSpPr>
          <p:nvPr/>
        </p:nvSpPr>
        <p:spPr bwMode="auto">
          <a:xfrm>
            <a:off x="5911850" y="29718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3" name="Rectangle 36" descr="Weave"/>
          <p:cNvSpPr>
            <a:spLocks noChangeArrowheads="1"/>
          </p:cNvSpPr>
          <p:nvPr/>
        </p:nvSpPr>
        <p:spPr bwMode="auto">
          <a:xfrm>
            <a:off x="5911850" y="32766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4" name="Rectangle 37" descr="Weave"/>
          <p:cNvSpPr>
            <a:spLocks noChangeArrowheads="1"/>
          </p:cNvSpPr>
          <p:nvPr/>
        </p:nvSpPr>
        <p:spPr bwMode="auto">
          <a:xfrm>
            <a:off x="5911850" y="35814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5" name="Rectangle 38" descr="Weave"/>
          <p:cNvSpPr>
            <a:spLocks noChangeArrowheads="1"/>
          </p:cNvSpPr>
          <p:nvPr/>
        </p:nvSpPr>
        <p:spPr bwMode="auto">
          <a:xfrm>
            <a:off x="5911850" y="3886200"/>
            <a:ext cx="304800" cy="304800"/>
          </a:xfrm>
          <a:prstGeom prst="rect">
            <a:avLst/>
          </a:prstGeom>
          <a:pattFill prst="we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6" name="Rectangle 39" descr="Weave"/>
          <p:cNvSpPr>
            <a:spLocks noChangeArrowheads="1"/>
          </p:cNvSpPr>
          <p:nvPr/>
        </p:nvSpPr>
        <p:spPr bwMode="auto">
          <a:xfrm>
            <a:off x="6216650" y="29718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7" name="Rectangle 40" descr="Weave"/>
          <p:cNvSpPr>
            <a:spLocks noChangeArrowheads="1"/>
          </p:cNvSpPr>
          <p:nvPr/>
        </p:nvSpPr>
        <p:spPr bwMode="auto">
          <a:xfrm>
            <a:off x="6216650" y="32766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8" name="Rectangle 41" descr="Weave"/>
          <p:cNvSpPr>
            <a:spLocks noChangeArrowheads="1"/>
          </p:cNvSpPr>
          <p:nvPr/>
        </p:nvSpPr>
        <p:spPr bwMode="auto">
          <a:xfrm>
            <a:off x="6216650" y="35814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29" name="Rectangle 42" descr="Weave"/>
          <p:cNvSpPr>
            <a:spLocks noChangeArrowheads="1"/>
          </p:cNvSpPr>
          <p:nvPr/>
        </p:nvSpPr>
        <p:spPr bwMode="auto">
          <a:xfrm>
            <a:off x="6216650" y="3886200"/>
            <a:ext cx="304800" cy="304800"/>
          </a:xfrm>
          <a:prstGeom prst="rect">
            <a:avLst/>
          </a:prstGeom>
          <a:pattFill prst="we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0" name="Rectangle 43" descr="Small checker board"/>
          <p:cNvSpPr>
            <a:spLocks noChangeArrowheads="1"/>
          </p:cNvSpPr>
          <p:nvPr/>
        </p:nvSpPr>
        <p:spPr bwMode="auto">
          <a:xfrm>
            <a:off x="6521450" y="29718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1" name="Rectangle 44" descr="Small checker board"/>
          <p:cNvSpPr>
            <a:spLocks noChangeArrowheads="1"/>
          </p:cNvSpPr>
          <p:nvPr/>
        </p:nvSpPr>
        <p:spPr bwMode="auto">
          <a:xfrm>
            <a:off x="6521450" y="32766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2" name="Rectangle 45" descr="Small checker board"/>
          <p:cNvSpPr>
            <a:spLocks noChangeArrowheads="1"/>
          </p:cNvSpPr>
          <p:nvPr/>
        </p:nvSpPr>
        <p:spPr bwMode="auto">
          <a:xfrm>
            <a:off x="6521450" y="35814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3" name="Rectangle 46" descr="Small checker board"/>
          <p:cNvSpPr>
            <a:spLocks noChangeArrowheads="1"/>
          </p:cNvSpPr>
          <p:nvPr/>
        </p:nvSpPr>
        <p:spPr bwMode="auto">
          <a:xfrm>
            <a:off x="6521450" y="3886200"/>
            <a:ext cx="304800" cy="304800"/>
          </a:xfrm>
          <a:prstGeom prst="rect">
            <a:avLst/>
          </a:prstGeom>
          <a:pattFill prst="smCheck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4" name="Rectangle 47" descr="60%"/>
          <p:cNvSpPr>
            <a:spLocks noChangeArrowheads="1"/>
          </p:cNvSpPr>
          <p:nvPr/>
        </p:nvSpPr>
        <p:spPr bwMode="auto">
          <a:xfrm>
            <a:off x="6826250" y="29718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5" name="Rectangle 48" descr="60%"/>
          <p:cNvSpPr>
            <a:spLocks noChangeArrowheads="1"/>
          </p:cNvSpPr>
          <p:nvPr/>
        </p:nvSpPr>
        <p:spPr bwMode="auto">
          <a:xfrm>
            <a:off x="6826250" y="32766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6" name="Rectangle 49" descr="60%"/>
          <p:cNvSpPr>
            <a:spLocks noChangeArrowheads="1"/>
          </p:cNvSpPr>
          <p:nvPr/>
        </p:nvSpPr>
        <p:spPr bwMode="auto">
          <a:xfrm>
            <a:off x="6826250" y="35814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7" name="Rectangle 50" descr="60%"/>
          <p:cNvSpPr>
            <a:spLocks noChangeArrowheads="1"/>
          </p:cNvSpPr>
          <p:nvPr/>
        </p:nvSpPr>
        <p:spPr bwMode="auto">
          <a:xfrm>
            <a:off x="6826250" y="3886200"/>
            <a:ext cx="304800" cy="304800"/>
          </a:xfrm>
          <a:prstGeom prst="rect">
            <a:avLst/>
          </a:prstGeom>
          <a:pattFill prst="pct60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8" name="Text Box 51"/>
          <p:cNvSpPr txBox="1">
            <a:spLocks noChangeArrowheads="1"/>
          </p:cNvSpPr>
          <p:nvPr/>
        </p:nvSpPr>
        <p:spPr bwMode="auto">
          <a:xfrm>
            <a:off x="228600" y="4908550"/>
            <a:ext cx="1758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Process P1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39" name="Text Box 52"/>
          <p:cNvSpPr txBox="1">
            <a:spLocks noChangeArrowheads="1"/>
          </p:cNvSpPr>
          <p:nvPr/>
        </p:nvSpPr>
        <p:spPr bwMode="auto">
          <a:xfrm>
            <a:off x="152400" y="2501900"/>
            <a:ext cx="1758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Process P0</a:t>
            </a:r>
          </a:p>
        </p:txBody>
      </p:sp>
      <p:sp>
        <p:nvSpPr>
          <p:cNvPr id="42040" name="Text Box 53"/>
          <p:cNvSpPr txBox="1">
            <a:spLocks noChangeArrowheads="1"/>
          </p:cNvSpPr>
          <p:nvPr/>
        </p:nvSpPr>
        <p:spPr bwMode="auto">
          <a:xfrm>
            <a:off x="7926510" y="963491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41" name="Text Box 54"/>
          <p:cNvSpPr txBox="1">
            <a:spLocks noChangeArrowheads="1"/>
          </p:cNvSpPr>
          <p:nvPr/>
        </p:nvSpPr>
        <p:spPr bwMode="auto">
          <a:xfrm>
            <a:off x="276713" y="1004278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42042" name="Text Box 55"/>
          <p:cNvSpPr txBox="1">
            <a:spLocks noChangeArrowheads="1"/>
          </p:cNvSpPr>
          <p:nvPr/>
        </p:nvSpPr>
        <p:spPr bwMode="auto">
          <a:xfrm>
            <a:off x="7343775" y="4333875"/>
            <a:ext cx="164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block[1]</a:t>
            </a:r>
          </a:p>
        </p:txBody>
      </p:sp>
      <p:sp>
        <p:nvSpPr>
          <p:cNvPr id="42043" name="Text Box 56"/>
          <p:cNvSpPr txBox="1">
            <a:spLocks noChangeArrowheads="1"/>
          </p:cNvSpPr>
          <p:nvPr/>
        </p:nvSpPr>
        <p:spPr bwMode="auto">
          <a:xfrm>
            <a:off x="7419975" y="3352800"/>
            <a:ext cx="164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block[0]</a:t>
            </a:r>
          </a:p>
        </p:txBody>
      </p:sp>
      <p:sp>
        <p:nvSpPr>
          <p:cNvPr id="42044" name="AutoShape 57"/>
          <p:cNvSpPr>
            <a:spLocks/>
          </p:cNvSpPr>
          <p:nvPr/>
        </p:nvSpPr>
        <p:spPr bwMode="auto">
          <a:xfrm rot="-5400000">
            <a:off x="6940550" y="4152900"/>
            <a:ext cx="76200" cy="3048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45" name="Line 58"/>
          <p:cNvSpPr>
            <a:spLocks noChangeShapeType="1"/>
          </p:cNvSpPr>
          <p:nvPr/>
        </p:nvSpPr>
        <p:spPr bwMode="auto">
          <a:xfrm flipH="1" flipV="1">
            <a:off x="6978650" y="43434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6" name="AutoShape 59"/>
          <p:cNvSpPr>
            <a:spLocks/>
          </p:cNvSpPr>
          <p:nvPr/>
        </p:nvSpPr>
        <p:spPr bwMode="auto">
          <a:xfrm>
            <a:off x="7086600" y="2971800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47" name="Text Box 60"/>
          <p:cNvSpPr txBox="1">
            <a:spLocks noChangeArrowheads="1"/>
          </p:cNvSpPr>
          <p:nvPr/>
        </p:nvSpPr>
        <p:spPr bwMode="auto">
          <a:xfrm>
            <a:off x="3716338" y="2362200"/>
            <a:ext cx="2379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P0 offset[1]</a:t>
            </a:r>
          </a:p>
        </p:txBody>
      </p:sp>
      <p:sp>
        <p:nvSpPr>
          <p:cNvPr id="42048" name="Text Box 61"/>
          <p:cNvSpPr txBox="1">
            <a:spLocks noChangeArrowheads="1"/>
          </p:cNvSpPr>
          <p:nvPr/>
        </p:nvSpPr>
        <p:spPr bwMode="auto">
          <a:xfrm>
            <a:off x="3778250" y="4572000"/>
            <a:ext cx="237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P1 offset[1]</a:t>
            </a:r>
          </a:p>
        </p:txBody>
      </p:sp>
      <p:sp>
        <p:nvSpPr>
          <p:cNvPr id="42049" name="Line 62"/>
          <p:cNvSpPr>
            <a:spLocks noChangeShapeType="1"/>
          </p:cNvSpPr>
          <p:nvPr/>
        </p:nvSpPr>
        <p:spPr bwMode="auto">
          <a:xfrm>
            <a:off x="5302250" y="2743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0" name="Line 63"/>
          <p:cNvSpPr>
            <a:spLocks noChangeShapeType="1"/>
          </p:cNvSpPr>
          <p:nvPr/>
        </p:nvSpPr>
        <p:spPr bwMode="auto">
          <a:xfrm flipV="1">
            <a:off x="5607050" y="4191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1" name="AutoShape 64"/>
          <p:cNvSpPr>
            <a:spLocks/>
          </p:cNvSpPr>
          <p:nvPr/>
        </p:nvSpPr>
        <p:spPr bwMode="auto">
          <a:xfrm rot="-5382399">
            <a:off x="6216650" y="4038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52" name="Text Box 65"/>
          <p:cNvSpPr txBox="1">
            <a:spLocks noChangeArrowheads="1"/>
          </p:cNvSpPr>
          <p:nvPr/>
        </p:nvSpPr>
        <p:spPr bwMode="auto">
          <a:xfrm>
            <a:off x="7042150" y="4953000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stride[1]</a:t>
            </a:r>
          </a:p>
        </p:txBody>
      </p:sp>
      <p:sp>
        <p:nvSpPr>
          <p:cNvPr id="42053" name="Line 66"/>
          <p:cNvSpPr>
            <a:spLocks noChangeShapeType="1"/>
          </p:cNvSpPr>
          <p:nvPr/>
        </p:nvSpPr>
        <p:spPr bwMode="auto">
          <a:xfrm flipH="1" flipV="1">
            <a:off x="6292850" y="4419600"/>
            <a:ext cx="1066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4" name="Text Box 67"/>
          <p:cNvSpPr txBox="1">
            <a:spLocks noChangeArrowheads="1"/>
          </p:cNvSpPr>
          <p:nvPr/>
        </p:nvSpPr>
        <p:spPr bwMode="auto">
          <a:xfrm>
            <a:off x="260350" y="3429000"/>
            <a:ext cx="1647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dimsm[0]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dimsm[1]</a:t>
            </a:r>
          </a:p>
        </p:txBody>
      </p:sp>
      <p:sp>
        <p:nvSpPr>
          <p:cNvPr id="42055" name="AutoShape 68"/>
          <p:cNvSpPr>
            <a:spLocks/>
          </p:cNvSpPr>
          <p:nvPr/>
        </p:nvSpPr>
        <p:spPr bwMode="auto">
          <a:xfrm>
            <a:off x="1860550" y="21336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56" name="AutoShape 69"/>
          <p:cNvSpPr>
            <a:spLocks/>
          </p:cNvSpPr>
          <p:nvPr/>
        </p:nvSpPr>
        <p:spPr bwMode="auto">
          <a:xfrm rot="5391540">
            <a:off x="2508250" y="39243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2057" name="Line 70"/>
          <p:cNvSpPr>
            <a:spLocks noChangeShapeType="1"/>
          </p:cNvSpPr>
          <p:nvPr/>
        </p:nvSpPr>
        <p:spPr bwMode="auto">
          <a:xfrm flipV="1">
            <a:off x="1174750" y="28194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8" name="Line 71"/>
          <p:cNvSpPr>
            <a:spLocks noChangeShapeType="1"/>
          </p:cNvSpPr>
          <p:nvPr/>
        </p:nvSpPr>
        <p:spPr bwMode="auto">
          <a:xfrm>
            <a:off x="1174750" y="4191000"/>
            <a:ext cx="1295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3FE548-A581-1140-978B-91CEDC1D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E40A3-6E6B-CA4C-8CD4-8652892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DDB4EA-1CFE-0C43-A2A1-910078C55273}"/>
              </a:ext>
            </a:extLst>
          </p:cNvPr>
          <p:cNvCxnSpPr/>
          <p:nvPr/>
        </p:nvCxnSpPr>
        <p:spPr bwMode="auto">
          <a:xfrm>
            <a:off x="3490546" y="1011115"/>
            <a:ext cx="0" cy="5380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7906386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F667EAC-6F8B-9840-A975-1754A3B46686}" type="datetime1">
              <a:rPr lang="en-US" smtClean="0"/>
              <a:t>2/2/18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613" y="228600"/>
            <a:ext cx="7189787" cy="4572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Example 2: </a:t>
            </a:r>
            <a:r>
              <a:rPr lang="en-US" sz="3200" i="1">
                <a:solidFill>
                  <a:schemeClr val="tx1"/>
                </a:solidFill>
              </a:rPr>
              <a:t>Writing dataset by column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3014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7110616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85</a:t>
            </a: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/*</a:t>
            </a:r>
            <a:endParaRPr lang="en-US" sz="2000" dirty="0">
              <a:solidFill>
                <a:schemeClr val="tx1"/>
              </a:solidFill>
              <a:latin typeface="Courier New" charset="0"/>
            </a:endParaRP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86	  * Each process defines a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hyperslab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in 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* the file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88	  */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89	    count[0]  = 1;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90	    count[1]  = dimsm[1];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91	    offset[0] = 0;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92	    offset[1] =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mpi_rank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93	    stride[0] = 1;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94	    stride[1] = 2;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95	    block[0]  = dimsf[0];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96	    block[1]  = 1;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97	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98	 /*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99	  * Each process selects a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hyperslab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.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100	  */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 typeface="Arial" charset="0"/>
              <a:buAutoNum type="arabicPlain" startAt="101"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filespace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= H5Dget_space(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dset_id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);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 typeface="Arial" charset="0"/>
              <a:buNone/>
            </a:pPr>
            <a:endParaRPr lang="en-US" sz="2000" b="1" dirty="0">
              <a:solidFill>
                <a:schemeClr val="tx1"/>
              </a:solidFill>
              <a:latin typeface="Courier New" charset="0"/>
            </a:endParaRP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102	 H5Sselect_hyperslab(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filespace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     H5S_SELECT_SET, offset, stride, </a:t>
            </a:r>
          </a:p>
          <a:p>
            <a:pPr marL="457200" indent="-457200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            count, block);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3BE72-ADEA-0949-950C-FCF28857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C586C-7F44-9443-9996-68AEE78F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9798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8DC3F-D412-8847-A745-3DD849A07DBC}" type="datetime1">
              <a:rPr lang="en-US" smtClean="0"/>
              <a:t>2/2/18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76200"/>
            <a:ext cx="7699375" cy="573088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Example 3: </a:t>
            </a:r>
            <a:r>
              <a:rPr lang="en-US" sz="3200" i="1">
                <a:solidFill>
                  <a:schemeClr val="tx1"/>
                </a:solidFill>
              </a:rPr>
              <a:t>Writing dataset by pattern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4038" name="Rectangle 3" descr="Dark downward diagonal"/>
          <p:cNvSpPr>
            <a:spLocks noChangeArrowheads="1"/>
          </p:cNvSpPr>
          <p:nvPr/>
        </p:nvSpPr>
        <p:spPr bwMode="auto">
          <a:xfrm>
            <a:off x="2530475" y="1676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9" name="Rectangle 4" descr="Dark downward diagonal"/>
          <p:cNvSpPr>
            <a:spLocks noChangeArrowheads="1"/>
          </p:cNvSpPr>
          <p:nvPr/>
        </p:nvSpPr>
        <p:spPr bwMode="auto">
          <a:xfrm>
            <a:off x="2835275" y="1676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0" name="Rectangle 5" descr="Dark downward diagonal"/>
          <p:cNvSpPr>
            <a:spLocks noChangeArrowheads="1"/>
          </p:cNvSpPr>
          <p:nvPr/>
        </p:nvSpPr>
        <p:spPr bwMode="auto">
          <a:xfrm>
            <a:off x="3140075" y="1676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1" name="Rectangle 6" descr="Dark downward diagonal"/>
          <p:cNvSpPr>
            <a:spLocks noChangeArrowheads="1"/>
          </p:cNvSpPr>
          <p:nvPr/>
        </p:nvSpPr>
        <p:spPr bwMode="auto">
          <a:xfrm>
            <a:off x="3444875" y="1676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2" name="Rectangle 7" descr="Divot"/>
          <p:cNvSpPr>
            <a:spLocks noChangeArrowheads="1"/>
          </p:cNvSpPr>
          <p:nvPr/>
        </p:nvSpPr>
        <p:spPr bwMode="auto">
          <a:xfrm>
            <a:off x="2530475" y="4343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3" name="Rectangle 8" descr="Divot"/>
          <p:cNvSpPr>
            <a:spLocks noChangeArrowheads="1"/>
          </p:cNvSpPr>
          <p:nvPr/>
        </p:nvSpPr>
        <p:spPr bwMode="auto">
          <a:xfrm>
            <a:off x="2835275" y="4343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4" name="Rectangle 9" descr="Divot"/>
          <p:cNvSpPr>
            <a:spLocks noChangeArrowheads="1"/>
          </p:cNvSpPr>
          <p:nvPr/>
        </p:nvSpPr>
        <p:spPr bwMode="auto">
          <a:xfrm>
            <a:off x="3140075" y="4343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5" name="Rectangle 10" descr="Divot"/>
          <p:cNvSpPr>
            <a:spLocks noChangeArrowheads="1"/>
          </p:cNvSpPr>
          <p:nvPr/>
        </p:nvSpPr>
        <p:spPr bwMode="auto">
          <a:xfrm>
            <a:off x="3444875" y="4343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6" name="Rectangle 11" descr="Dark upward diagonal"/>
          <p:cNvSpPr>
            <a:spLocks noChangeArrowheads="1"/>
          </p:cNvSpPr>
          <p:nvPr/>
        </p:nvSpPr>
        <p:spPr bwMode="auto">
          <a:xfrm>
            <a:off x="2225675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7" name="Rectangle 12" descr="Dark upward diagonal"/>
          <p:cNvSpPr>
            <a:spLocks noChangeArrowheads="1"/>
          </p:cNvSpPr>
          <p:nvPr/>
        </p:nvSpPr>
        <p:spPr bwMode="auto">
          <a:xfrm>
            <a:off x="2530475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8" name="Rectangle 13" descr="Dark upward diagonal"/>
          <p:cNvSpPr>
            <a:spLocks noChangeArrowheads="1"/>
          </p:cNvSpPr>
          <p:nvPr/>
        </p:nvSpPr>
        <p:spPr bwMode="auto">
          <a:xfrm>
            <a:off x="2835275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49" name="Rectangle 14" descr="Dark upward diagonal"/>
          <p:cNvSpPr>
            <a:spLocks noChangeArrowheads="1"/>
          </p:cNvSpPr>
          <p:nvPr/>
        </p:nvSpPr>
        <p:spPr bwMode="auto">
          <a:xfrm>
            <a:off x="3140075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0" name="Rectangle 15" descr="Sphere"/>
          <p:cNvSpPr>
            <a:spLocks noChangeArrowheads="1"/>
          </p:cNvSpPr>
          <p:nvPr/>
        </p:nvSpPr>
        <p:spPr bwMode="auto">
          <a:xfrm>
            <a:off x="6705600" y="24384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1" name="Text Box 16"/>
          <p:cNvSpPr txBox="1">
            <a:spLocks noChangeArrowheads="1"/>
          </p:cNvSpPr>
          <p:nvPr/>
        </p:nvSpPr>
        <p:spPr bwMode="auto">
          <a:xfrm>
            <a:off x="304800" y="1590675"/>
            <a:ext cx="1758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Process P0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2" name="Text Box 17"/>
          <p:cNvSpPr txBox="1">
            <a:spLocks noChangeArrowheads="1"/>
          </p:cNvSpPr>
          <p:nvPr/>
        </p:nvSpPr>
        <p:spPr bwMode="auto">
          <a:xfrm>
            <a:off x="304800" y="3267075"/>
            <a:ext cx="1758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Process P2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3" name="Text Box 18"/>
          <p:cNvSpPr txBox="1">
            <a:spLocks noChangeArrowheads="1"/>
          </p:cNvSpPr>
          <p:nvPr/>
        </p:nvSpPr>
        <p:spPr bwMode="auto">
          <a:xfrm>
            <a:off x="7010400" y="10541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File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4" name="Rectangle 19" descr="Dark downward diagonal"/>
          <p:cNvSpPr>
            <a:spLocks noChangeArrowheads="1"/>
          </p:cNvSpPr>
          <p:nvPr/>
        </p:nvSpPr>
        <p:spPr bwMode="auto">
          <a:xfrm>
            <a:off x="2225675" y="1676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5" name="Rectangle 20" descr="Divot"/>
          <p:cNvSpPr>
            <a:spLocks noChangeArrowheads="1"/>
          </p:cNvSpPr>
          <p:nvPr/>
        </p:nvSpPr>
        <p:spPr bwMode="auto">
          <a:xfrm>
            <a:off x="2225675" y="4343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6" name="Rectangle 21" descr="Dark upward diagonal"/>
          <p:cNvSpPr>
            <a:spLocks noChangeArrowheads="1"/>
          </p:cNvSpPr>
          <p:nvPr/>
        </p:nvSpPr>
        <p:spPr bwMode="auto">
          <a:xfrm>
            <a:off x="3444875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7" name="Rectangle 22" descr="Sphere"/>
          <p:cNvSpPr>
            <a:spLocks noChangeArrowheads="1"/>
          </p:cNvSpPr>
          <p:nvPr/>
        </p:nvSpPr>
        <p:spPr bwMode="auto">
          <a:xfrm>
            <a:off x="2225675" y="2514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8" name="Rectangle 23" descr="Sphere"/>
          <p:cNvSpPr>
            <a:spLocks noChangeArrowheads="1"/>
          </p:cNvSpPr>
          <p:nvPr/>
        </p:nvSpPr>
        <p:spPr bwMode="auto">
          <a:xfrm>
            <a:off x="2530475" y="2514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59" name="Rectangle 24" descr="Sphere"/>
          <p:cNvSpPr>
            <a:spLocks noChangeArrowheads="1"/>
          </p:cNvSpPr>
          <p:nvPr/>
        </p:nvSpPr>
        <p:spPr bwMode="auto">
          <a:xfrm>
            <a:off x="2835275" y="2514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0" name="Rectangle 25" descr="Sphere"/>
          <p:cNvSpPr>
            <a:spLocks noChangeArrowheads="1"/>
          </p:cNvSpPr>
          <p:nvPr/>
        </p:nvSpPr>
        <p:spPr bwMode="auto">
          <a:xfrm>
            <a:off x="3140075" y="2514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1" name="Rectangle 26" descr="Sphere"/>
          <p:cNvSpPr>
            <a:spLocks noChangeArrowheads="1"/>
          </p:cNvSpPr>
          <p:nvPr/>
        </p:nvSpPr>
        <p:spPr bwMode="auto">
          <a:xfrm>
            <a:off x="3444875" y="2514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2" name="Text Box 27"/>
          <p:cNvSpPr txBox="1">
            <a:spLocks noChangeArrowheads="1"/>
          </p:cNvSpPr>
          <p:nvPr/>
        </p:nvSpPr>
        <p:spPr bwMode="auto">
          <a:xfrm>
            <a:off x="331788" y="4257675"/>
            <a:ext cx="1758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Process P3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3" name="Text Box 28"/>
          <p:cNvSpPr txBox="1">
            <a:spLocks noChangeArrowheads="1"/>
          </p:cNvSpPr>
          <p:nvPr/>
        </p:nvSpPr>
        <p:spPr bwMode="auto">
          <a:xfrm>
            <a:off x="304800" y="2428875"/>
            <a:ext cx="1758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Process P1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4" name="Rectangle 29" descr="Dark downward diagonal"/>
          <p:cNvSpPr>
            <a:spLocks noChangeArrowheads="1"/>
          </p:cNvSpPr>
          <p:nvPr/>
        </p:nvSpPr>
        <p:spPr bwMode="auto">
          <a:xfrm>
            <a:off x="4054475" y="1676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5" name="Rectangle 30" descr="Dark downward diagonal"/>
          <p:cNvSpPr>
            <a:spLocks noChangeArrowheads="1"/>
          </p:cNvSpPr>
          <p:nvPr/>
        </p:nvSpPr>
        <p:spPr bwMode="auto">
          <a:xfrm>
            <a:off x="4359275" y="1676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6" name="Rectangle 31" descr="Dark downward diagonal"/>
          <p:cNvSpPr>
            <a:spLocks noChangeArrowheads="1"/>
          </p:cNvSpPr>
          <p:nvPr/>
        </p:nvSpPr>
        <p:spPr bwMode="auto">
          <a:xfrm>
            <a:off x="3749675" y="1676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7" name="Rectangle 32" descr="Dark upward diagonal"/>
          <p:cNvSpPr>
            <a:spLocks noChangeArrowheads="1"/>
          </p:cNvSpPr>
          <p:nvPr/>
        </p:nvSpPr>
        <p:spPr bwMode="auto">
          <a:xfrm>
            <a:off x="3733800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8" name="Rectangle 33" descr="Dark upward diagonal"/>
          <p:cNvSpPr>
            <a:spLocks noChangeArrowheads="1"/>
          </p:cNvSpPr>
          <p:nvPr/>
        </p:nvSpPr>
        <p:spPr bwMode="auto">
          <a:xfrm>
            <a:off x="4038600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69" name="Rectangle 34" descr="Dark upward diagonal"/>
          <p:cNvSpPr>
            <a:spLocks noChangeArrowheads="1"/>
          </p:cNvSpPr>
          <p:nvPr/>
        </p:nvSpPr>
        <p:spPr bwMode="auto">
          <a:xfrm>
            <a:off x="4343400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0" name="Rectangle 35" descr="Divot"/>
          <p:cNvSpPr>
            <a:spLocks noChangeArrowheads="1"/>
          </p:cNvSpPr>
          <p:nvPr/>
        </p:nvSpPr>
        <p:spPr bwMode="auto">
          <a:xfrm>
            <a:off x="4038600" y="4343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1" name="Rectangle 36" descr="Divot"/>
          <p:cNvSpPr>
            <a:spLocks noChangeArrowheads="1"/>
          </p:cNvSpPr>
          <p:nvPr/>
        </p:nvSpPr>
        <p:spPr bwMode="auto">
          <a:xfrm>
            <a:off x="4343400" y="4343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2" name="Rectangle 37" descr="Divot"/>
          <p:cNvSpPr>
            <a:spLocks noChangeArrowheads="1"/>
          </p:cNvSpPr>
          <p:nvPr/>
        </p:nvSpPr>
        <p:spPr bwMode="auto">
          <a:xfrm>
            <a:off x="3733800" y="4343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3" name="Rectangle 38" descr="Sphere"/>
          <p:cNvSpPr>
            <a:spLocks noChangeArrowheads="1"/>
          </p:cNvSpPr>
          <p:nvPr/>
        </p:nvSpPr>
        <p:spPr bwMode="auto">
          <a:xfrm>
            <a:off x="3733800" y="2514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4" name="Rectangle 39" descr="Sphere"/>
          <p:cNvSpPr>
            <a:spLocks noChangeArrowheads="1"/>
          </p:cNvSpPr>
          <p:nvPr/>
        </p:nvSpPr>
        <p:spPr bwMode="auto">
          <a:xfrm>
            <a:off x="4038600" y="2514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5" name="Rectangle 40" descr="Sphere"/>
          <p:cNvSpPr>
            <a:spLocks noChangeArrowheads="1"/>
          </p:cNvSpPr>
          <p:nvPr/>
        </p:nvSpPr>
        <p:spPr bwMode="auto">
          <a:xfrm>
            <a:off x="4343400" y="2514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6" name="Rectangle 41" descr="Dark downward diagonal"/>
          <p:cNvSpPr>
            <a:spLocks noChangeArrowheads="1"/>
          </p:cNvSpPr>
          <p:nvPr/>
        </p:nvSpPr>
        <p:spPr bwMode="auto">
          <a:xfrm>
            <a:off x="6705600" y="2133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7" name="Rectangle 42" descr="Dark upward diagonal"/>
          <p:cNvSpPr>
            <a:spLocks noChangeArrowheads="1"/>
          </p:cNvSpPr>
          <p:nvPr/>
        </p:nvSpPr>
        <p:spPr bwMode="auto">
          <a:xfrm>
            <a:off x="7010400" y="21336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8" name="Rectangle 43" descr="Divot"/>
          <p:cNvSpPr>
            <a:spLocks noChangeArrowheads="1"/>
          </p:cNvSpPr>
          <p:nvPr/>
        </p:nvSpPr>
        <p:spPr bwMode="auto">
          <a:xfrm>
            <a:off x="7010400" y="2438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79" name="Rectangle 44" descr="Sphere"/>
          <p:cNvSpPr>
            <a:spLocks noChangeArrowheads="1"/>
          </p:cNvSpPr>
          <p:nvPr/>
        </p:nvSpPr>
        <p:spPr bwMode="auto">
          <a:xfrm>
            <a:off x="7315200" y="24384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0" name="Rectangle 45" descr="Dark downward diagonal"/>
          <p:cNvSpPr>
            <a:spLocks noChangeArrowheads="1"/>
          </p:cNvSpPr>
          <p:nvPr/>
        </p:nvSpPr>
        <p:spPr bwMode="auto">
          <a:xfrm>
            <a:off x="7315200" y="21336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1" name="Rectangle 46" descr="Dark upward diagonal"/>
          <p:cNvSpPr>
            <a:spLocks noChangeArrowheads="1"/>
          </p:cNvSpPr>
          <p:nvPr/>
        </p:nvSpPr>
        <p:spPr bwMode="auto">
          <a:xfrm>
            <a:off x="7620000" y="21336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2" name="Rectangle 47" descr="Divot"/>
          <p:cNvSpPr>
            <a:spLocks noChangeArrowheads="1"/>
          </p:cNvSpPr>
          <p:nvPr/>
        </p:nvSpPr>
        <p:spPr bwMode="auto">
          <a:xfrm>
            <a:off x="7620000" y="24384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3" name="Rectangle 48" descr="Sphere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4" name="Rectangle 49" descr="Dark downward diagonal"/>
          <p:cNvSpPr>
            <a:spLocks noChangeArrowheads="1"/>
          </p:cNvSpPr>
          <p:nvPr/>
        </p:nvSpPr>
        <p:spPr bwMode="auto">
          <a:xfrm>
            <a:off x="6705600" y="27432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5" name="Rectangle 50" descr="Dark upward diagonal"/>
          <p:cNvSpPr>
            <a:spLocks noChangeArrowheads="1"/>
          </p:cNvSpPr>
          <p:nvPr/>
        </p:nvSpPr>
        <p:spPr bwMode="auto">
          <a:xfrm>
            <a:off x="7010400" y="27432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6" name="Rectangle 51" descr="Divot"/>
          <p:cNvSpPr>
            <a:spLocks noChangeArrowheads="1"/>
          </p:cNvSpPr>
          <p:nvPr/>
        </p:nvSpPr>
        <p:spPr bwMode="auto">
          <a:xfrm>
            <a:off x="7010400" y="30480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7" name="Rectangle 52" descr="Sphere"/>
          <p:cNvSpPr>
            <a:spLocks noChangeArrowheads="1"/>
          </p:cNvSpPr>
          <p:nvPr/>
        </p:nvSpPr>
        <p:spPr bwMode="auto">
          <a:xfrm>
            <a:off x="7315200" y="30480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8" name="Rectangle 53" descr="Dark downward diagonal"/>
          <p:cNvSpPr>
            <a:spLocks noChangeArrowheads="1"/>
          </p:cNvSpPr>
          <p:nvPr/>
        </p:nvSpPr>
        <p:spPr bwMode="auto">
          <a:xfrm>
            <a:off x="7315200" y="27432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89" name="Rectangle 54" descr="Dark upward diagonal"/>
          <p:cNvSpPr>
            <a:spLocks noChangeArrowheads="1"/>
          </p:cNvSpPr>
          <p:nvPr/>
        </p:nvSpPr>
        <p:spPr bwMode="auto">
          <a:xfrm>
            <a:off x="7620000" y="27432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0" name="Rectangle 55" descr="Divot"/>
          <p:cNvSpPr>
            <a:spLocks noChangeArrowheads="1"/>
          </p:cNvSpPr>
          <p:nvPr/>
        </p:nvSpPr>
        <p:spPr bwMode="auto">
          <a:xfrm>
            <a:off x="7620000" y="30480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1" name="Rectangle 56" descr="Sphere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2" name="Rectangle 57" descr="Dark downward diagonal"/>
          <p:cNvSpPr>
            <a:spLocks noChangeArrowheads="1"/>
          </p:cNvSpPr>
          <p:nvPr/>
        </p:nvSpPr>
        <p:spPr bwMode="auto">
          <a:xfrm>
            <a:off x="6705600" y="3352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3" name="Rectangle 58" descr="Dark upward diagonal"/>
          <p:cNvSpPr>
            <a:spLocks noChangeArrowheads="1"/>
          </p:cNvSpPr>
          <p:nvPr/>
        </p:nvSpPr>
        <p:spPr bwMode="auto">
          <a:xfrm>
            <a:off x="7010400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4" name="Rectangle 59" descr="Divot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5" name="Rectangle 60" descr="Sphere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6" name="Rectangle 61" descr="Dark downward diagonal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7" name="Rectangle 62" descr="Dark upward diagonal"/>
          <p:cNvSpPr>
            <a:spLocks noChangeArrowheads="1"/>
          </p:cNvSpPr>
          <p:nvPr/>
        </p:nvSpPr>
        <p:spPr bwMode="auto">
          <a:xfrm>
            <a:off x="7620000" y="33528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8" name="Rectangle 63" descr="Divot"/>
          <p:cNvSpPr>
            <a:spLocks noChangeArrowheads="1"/>
          </p:cNvSpPr>
          <p:nvPr/>
        </p:nvSpPr>
        <p:spPr bwMode="auto">
          <a:xfrm>
            <a:off x="7620000" y="36576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99" name="Rectangle 64" descr="Sphere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100" name="Rectangle 65" descr="Dark downward diagonal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101" name="Rectangle 66" descr="Dark upward diagonal"/>
          <p:cNvSpPr>
            <a:spLocks noChangeArrowheads="1"/>
          </p:cNvSpPr>
          <p:nvPr/>
        </p:nvSpPr>
        <p:spPr bwMode="auto">
          <a:xfrm>
            <a:off x="7010400" y="3962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102" name="Rectangle 67" descr="Divot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103" name="Rectangle 68" descr="Sphere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104" name="Rectangle 69" descr="Dark downward diagonal"/>
          <p:cNvSpPr>
            <a:spLocks noChangeArrowheads="1"/>
          </p:cNvSpPr>
          <p:nvPr/>
        </p:nvSpPr>
        <p:spPr bwMode="auto">
          <a:xfrm>
            <a:off x="7315200" y="3962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105" name="Rectangle 70" descr="Dark upward diagonal"/>
          <p:cNvSpPr>
            <a:spLocks noChangeArrowheads="1"/>
          </p:cNvSpPr>
          <p:nvPr/>
        </p:nvSpPr>
        <p:spPr bwMode="auto">
          <a:xfrm>
            <a:off x="7620000" y="3962400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106" name="Rectangle 71" descr="Divot"/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107" name="Rectangle 72"/>
          <p:cNvSpPr>
            <a:spLocks noChangeArrowheads="1"/>
          </p:cNvSpPr>
          <p:nvPr/>
        </p:nvSpPr>
        <p:spPr bwMode="auto">
          <a:xfrm>
            <a:off x="649288" y="9572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108" name="Text Box 73"/>
          <p:cNvSpPr txBox="1">
            <a:spLocks noChangeArrowheads="1"/>
          </p:cNvSpPr>
          <p:nvPr/>
        </p:nvSpPr>
        <p:spPr bwMode="auto">
          <a:xfrm>
            <a:off x="2819400" y="1054100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Memory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FBD29-3322-E442-B8A0-4A8BE042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5D734-12AC-DB48-BFAC-244BC68E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1906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8D13AC-6198-2F48-BEFD-5D0EFC2904E7}" type="datetime1">
              <a:rPr lang="en-US" smtClean="0"/>
              <a:t>2/2/18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31125" cy="6096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Writing by Pattern: </a:t>
            </a:r>
            <a:r>
              <a:rPr lang="en-US" sz="3200" i="1">
                <a:solidFill>
                  <a:schemeClr val="tx1"/>
                </a:solidFill>
              </a:rPr>
              <a:t>Output of h5dump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7500938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800" b="1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HDF5 "SDS_pat.h5"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DATASET "IntArray"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DATASPACE  SIMPLE { ( 8, 4 ) / ( 8, 4 )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endParaRPr lang="en-US" sz="2000" b="1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 </a:t>
            </a:r>
            <a:endParaRPr lang="en-US" sz="2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3BF1-D721-6C4E-8321-FB6D4994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E0EFD-C63A-3A4A-8EF0-AC946B2F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37732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E90117-0C68-4349-BEE2-507483B6F776}" type="datetime1">
              <a:rPr lang="en-US" smtClean="0"/>
              <a:t>2/2/18</a:t>
            </a:fld>
            <a:endParaRPr lang="en-US"/>
          </a:p>
        </p:txBody>
      </p:sp>
      <p:sp>
        <p:nvSpPr>
          <p:cNvPr id="46085" name="Rectangle 2" descr="Sphere"/>
          <p:cNvSpPr>
            <a:spLocks noChangeArrowheads="1"/>
          </p:cNvSpPr>
          <p:nvPr/>
        </p:nvSpPr>
        <p:spPr bwMode="auto">
          <a:xfrm>
            <a:off x="6096000" y="3140075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6" name="Rectangle 3" descr="Dark downward diagonal"/>
          <p:cNvSpPr>
            <a:spLocks noChangeArrowheads="1"/>
          </p:cNvSpPr>
          <p:nvPr/>
        </p:nvSpPr>
        <p:spPr bwMode="auto">
          <a:xfrm>
            <a:off x="6096000" y="283527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7" name="Rectangle 4" descr="Dark upward diagonal"/>
          <p:cNvSpPr>
            <a:spLocks noChangeArrowheads="1"/>
          </p:cNvSpPr>
          <p:nvPr/>
        </p:nvSpPr>
        <p:spPr bwMode="auto">
          <a:xfrm>
            <a:off x="6400800" y="28352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8" name="Rectangle 5" descr="Divot"/>
          <p:cNvSpPr>
            <a:spLocks noChangeArrowheads="1"/>
          </p:cNvSpPr>
          <p:nvPr/>
        </p:nvSpPr>
        <p:spPr bwMode="auto">
          <a:xfrm>
            <a:off x="6400800" y="3140075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9" name="Rectangle 6" descr="Sphere"/>
          <p:cNvSpPr>
            <a:spLocks noChangeArrowheads="1"/>
          </p:cNvSpPr>
          <p:nvPr/>
        </p:nvSpPr>
        <p:spPr bwMode="auto">
          <a:xfrm>
            <a:off x="6705600" y="3140075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0" name="Rectangle 7" descr="Dark downward diagonal"/>
          <p:cNvSpPr>
            <a:spLocks noChangeArrowheads="1"/>
          </p:cNvSpPr>
          <p:nvPr/>
        </p:nvSpPr>
        <p:spPr bwMode="auto">
          <a:xfrm>
            <a:off x="6705600" y="283527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1" name="Rectangle 8" descr="Dark upward diagonal"/>
          <p:cNvSpPr>
            <a:spLocks noChangeArrowheads="1"/>
          </p:cNvSpPr>
          <p:nvPr/>
        </p:nvSpPr>
        <p:spPr bwMode="auto">
          <a:xfrm>
            <a:off x="7010400" y="28352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2" name="Rectangle 9" descr="Divot"/>
          <p:cNvSpPr>
            <a:spLocks noChangeArrowheads="1"/>
          </p:cNvSpPr>
          <p:nvPr/>
        </p:nvSpPr>
        <p:spPr bwMode="auto">
          <a:xfrm>
            <a:off x="7010400" y="3140075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3" name="Rectangle 10" descr="Sphere"/>
          <p:cNvSpPr>
            <a:spLocks noChangeArrowheads="1"/>
          </p:cNvSpPr>
          <p:nvPr/>
        </p:nvSpPr>
        <p:spPr bwMode="auto">
          <a:xfrm>
            <a:off x="6096000" y="3749675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4" name="Rectangle 11" descr="Dark downward diagonal"/>
          <p:cNvSpPr>
            <a:spLocks noChangeArrowheads="1"/>
          </p:cNvSpPr>
          <p:nvPr/>
        </p:nvSpPr>
        <p:spPr bwMode="auto">
          <a:xfrm>
            <a:off x="6096000" y="344487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5" name="Rectangle 12" descr="Dark upward diagonal"/>
          <p:cNvSpPr>
            <a:spLocks noChangeArrowheads="1"/>
          </p:cNvSpPr>
          <p:nvPr/>
        </p:nvSpPr>
        <p:spPr bwMode="auto">
          <a:xfrm>
            <a:off x="6400800" y="34448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6" name="Rectangle 13" descr="Divot"/>
          <p:cNvSpPr>
            <a:spLocks noChangeArrowheads="1"/>
          </p:cNvSpPr>
          <p:nvPr/>
        </p:nvSpPr>
        <p:spPr bwMode="auto">
          <a:xfrm>
            <a:off x="6400800" y="3749675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7" name="Rectangle 14" descr="Sphere"/>
          <p:cNvSpPr>
            <a:spLocks noChangeArrowheads="1"/>
          </p:cNvSpPr>
          <p:nvPr/>
        </p:nvSpPr>
        <p:spPr bwMode="auto">
          <a:xfrm>
            <a:off x="6705600" y="3749675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8" name="Rectangle 15" descr="Dark downward diagonal"/>
          <p:cNvSpPr>
            <a:spLocks noChangeArrowheads="1"/>
          </p:cNvSpPr>
          <p:nvPr/>
        </p:nvSpPr>
        <p:spPr bwMode="auto">
          <a:xfrm>
            <a:off x="6705600" y="344487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99" name="Rectangle 16" descr="Dark upward diagonal"/>
          <p:cNvSpPr>
            <a:spLocks noChangeArrowheads="1"/>
          </p:cNvSpPr>
          <p:nvPr/>
        </p:nvSpPr>
        <p:spPr bwMode="auto">
          <a:xfrm>
            <a:off x="7010400" y="34448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0" name="Rectangle 17" descr="Divot"/>
          <p:cNvSpPr>
            <a:spLocks noChangeArrowheads="1"/>
          </p:cNvSpPr>
          <p:nvPr/>
        </p:nvSpPr>
        <p:spPr bwMode="auto">
          <a:xfrm>
            <a:off x="7010400" y="3749675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1" name="Rectangle 18" descr="Sphere"/>
          <p:cNvSpPr>
            <a:spLocks noChangeArrowheads="1"/>
          </p:cNvSpPr>
          <p:nvPr/>
        </p:nvSpPr>
        <p:spPr bwMode="auto">
          <a:xfrm>
            <a:off x="6096000" y="4359275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2" name="Rectangle 19" descr="Dark downward diagonal"/>
          <p:cNvSpPr>
            <a:spLocks noChangeArrowheads="1"/>
          </p:cNvSpPr>
          <p:nvPr/>
        </p:nvSpPr>
        <p:spPr bwMode="auto">
          <a:xfrm>
            <a:off x="6096000" y="405447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3" name="Rectangle 20" descr="Dark upward diagonal"/>
          <p:cNvSpPr>
            <a:spLocks noChangeArrowheads="1"/>
          </p:cNvSpPr>
          <p:nvPr/>
        </p:nvSpPr>
        <p:spPr bwMode="auto">
          <a:xfrm>
            <a:off x="6400800" y="40544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4" name="Rectangle 21" descr="Divot"/>
          <p:cNvSpPr>
            <a:spLocks noChangeArrowheads="1"/>
          </p:cNvSpPr>
          <p:nvPr/>
        </p:nvSpPr>
        <p:spPr bwMode="auto">
          <a:xfrm>
            <a:off x="6400800" y="4359275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5" name="Rectangle 22" descr="Sphere"/>
          <p:cNvSpPr>
            <a:spLocks noChangeArrowheads="1"/>
          </p:cNvSpPr>
          <p:nvPr/>
        </p:nvSpPr>
        <p:spPr bwMode="auto">
          <a:xfrm>
            <a:off x="6705600" y="4359275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6" name="Rectangle 23" descr="Dark downward diagonal"/>
          <p:cNvSpPr>
            <a:spLocks noChangeArrowheads="1"/>
          </p:cNvSpPr>
          <p:nvPr/>
        </p:nvSpPr>
        <p:spPr bwMode="auto">
          <a:xfrm>
            <a:off x="6705600" y="405447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7" name="Rectangle 24" descr="Dark upward diagonal"/>
          <p:cNvSpPr>
            <a:spLocks noChangeArrowheads="1"/>
          </p:cNvSpPr>
          <p:nvPr/>
        </p:nvSpPr>
        <p:spPr bwMode="auto">
          <a:xfrm>
            <a:off x="7010400" y="40544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8" name="Rectangle 25" descr="Divot"/>
          <p:cNvSpPr>
            <a:spLocks noChangeArrowheads="1"/>
          </p:cNvSpPr>
          <p:nvPr/>
        </p:nvSpPr>
        <p:spPr bwMode="auto">
          <a:xfrm>
            <a:off x="7010400" y="4359275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09" name="Rectangle 26" descr="Sphere"/>
          <p:cNvSpPr>
            <a:spLocks noChangeArrowheads="1"/>
          </p:cNvSpPr>
          <p:nvPr/>
        </p:nvSpPr>
        <p:spPr bwMode="auto">
          <a:xfrm>
            <a:off x="6096000" y="4968875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10" name="Rectangle 27" descr="Dark downward diagonal"/>
          <p:cNvSpPr>
            <a:spLocks noChangeArrowheads="1"/>
          </p:cNvSpPr>
          <p:nvPr/>
        </p:nvSpPr>
        <p:spPr bwMode="auto">
          <a:xfrm>
            <a:off x="6096000" y="466407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11" name="Rectangle 28" descr="Dark upward diagonal"/>
          <p:cNvSpPr>
            <a:spLocks noChangeArrowheads="1"/>
          </p:cNvSpPr>
          <p:nvPr/>
        </p:nvSpPr>
        <p:spPr bwMode="auto">
          <a:xfrm>
            <a:off x="6400800" y="46640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12" name="Rectangle 29" descr="Divot"/>
          <p:cNvSpPr>
            <a:spLocks noChangeArrowheads="1"/>
          </p:cNvSpPr>
          <p:nvPr/>
        </p:nvSpPr>
        <p:spPr bwMode="auto">
          <a:xfrm>
            <a:off x="6400800" y="4968875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13" name="Rectangle 30" descr="Sphere"/>
          <p:cNvSpPr>
            <a:spLocks noChangeArrowheads="1"/>
          </p:cNvSpPr>
          <p:nvPr/>
        </p:nvSpPr>
        <p:spPr bwMode="auto">
          <a:xfrm>
            <a:off x="6705600" y="4968875"/>
            <a:ext cx="304800" cy="304800"/>
          </a:xfrm>
          <a:prstGeom prst="rect">
            <a:avLst/>
          </a:prstGeom>
          <a:pattFill prst="sphere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14" name="Rectangle 31" descr="Dark downward diagonal"/>
          <p:cNvSpPr>
            <a:spLocks noChangeArrowheads="1"/>
          </p:cNvSpPr>
          <p:nvPr/>
        </p:nvSpPr>
        <p:spPr bwMode="auto">
          <a:xfrm>
            <a:off x="6705600" y="466407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15" name="Rectangle 32" descr="Dark upward diagonal"/>
          <p:cNvSpPr>
            <a:spLocks noChangeArrowheads="1"/>
          </p:cNvSpPr>
          <p:nvPr/>
        </p:nvSpPr>
        <p:spPr bwMode="auto">
          <a:xfrm>
            <a:off x="7010400" y="46640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16" name="Rectangle 33" descr="Divot"/>
          <p:cNvSpPr>
            <a:spLocks noChangeArrowheads="1"/>
          </p:cNvSpPr>
          <p:nvPr/>
        </p:nvSpPr>
        <p:spPr bwMode="auto">
          <a:xfrm>
            <a:off x="7010400" y="4968875"/>
            <a:ext cx="304800" cy="304800"/>
          </a:xfrm>
          <a:prstGeom prst="rect">
            <a:avLst/>
          </a:prstGeom>
          <a:pattFill prst="divot">
            <a:fgClr>
              <a:srgbClr val="FF33CC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17" name="Text Box 34"/>
          <p:cNvSpPr txBox="1">
            <a:spLocks noChangeArrowheads="1"/>
          </p:cNvSpPr>
          <p:nvPr/>
        </p:nvSpPr>
        <p:spPr bwMode="auto">
          <a:xfrm>
            <a:off x="228600" y="2466975"/>
            <a:ext cx="1758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Process P2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18" name="Text Box 35"/>
          <p:cNvSpPr txBox="1">
            <a:spLocks noChangeArrowheads="1"/>
          </p:cNvSpPr>
          <p:nvPr/>
        </p:nvSpPr>
        <p:spPr bwMode="auto">
          <a:xfrm>
            <a:off x="6324600" y="1214438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6119" name="Text Box 36"/>
          <p:cNvSpPr txBox="1">
            <a:spLocks noChangeArrowheads="1"/>
          </p:cNvSpPr>
          <p:nvPr/>
        </p:nvSpPr>
        <p:spPr bwMode="auto">
          <a:xfrm>
            <a:off x="1143000" y="106363"/>
            <a:ext cx="762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3200">
                <a:solidFill>
                  <a:schemeClr val="tx1"/>
                </a:solidFill>
              </a:rPr>
              <a:t>Example 3: Writing dataset by pattern</a:t>
            </a:r>
          </a:p>
        </p:txBody>
      </p:sp>
      <p:sp>
        <p:nvSpPr>
          <p:cNvPr id="46120" name="Text Box 37"/>
          <p:cNvSpPr txBox="1">
            <a:spLocks noChangeArrowheads="1"/>
          </p:cNvSpPr>
          <p:nvPr/>
        </p:nvSpPr>
        <p:spPr bwMode="auto">
          <a:xfrm>
            <a:off x="806450" y="3749675"/>
            <a:ext cx="2317750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	    </a:t>
            </a:r>
            <a:endParaRPr lang="en-US" sz="2000" b="1">
              <a:solidFill>
                <a:schemeClr val="tx1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offset[0] = 0;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offset[1] = 1;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count[0]  = 4;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count[1]  = 2;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stride[0] = 2;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stride[1] = 2;</a:t>
            </a:r>
          </a:p>
        </p:txBody>
      </p:sp>
      <p:sp>
        <p:nvSpPr>
          <p:cNvPr id="46121" name="Text Box 38"/>
          <p:cNvSpPr txBox="1">
            <a:spLocks noChangeArrowheads="1"/>
          </p:cNvSpPr>
          <p:nvPr/>
        </p:nvSpPr>
        <p:spPr bwMode="auto">
          <a:xfrm>
            <a:off x="595313" y="1203325"/>
            <a:ext cx="128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46122" name="AutoShape 39"/>
          <p:cNvSpPr>
            <a:spLocks/>
          </p:cNvSpPr>
          <p:nvPr/>
        </p:nvSpPr>
        <p:spPr bwMode="auto">
          <a:xfrm>
            <a:off x="5791200" y="29876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23" name="AutoShape 40"/>
          <p:cNvSpPr>
            <a:spLocks/>
          </p:cNvSpPr>
          <p:nvPr/>
        </p:nvSpPr>
        <p:spPr bwMode="auto">
          <a:xfrm rot="5212803">
            <a:off x="6629400" y="2378075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24" name="AutoShape 41"/>
          <p:cNvSpPr>
            <a:spLocks/>
          </p:cNvSpPr>
          <p:nvPr/>
        </p:nvSpPr>
        <p:spPr bwMode="auto">
          <a:xfrm rot="-5497500">
            <a:off x="6134100" y="5219700"/>
            <a:ext cx="228600" cy="304800"/>
          </a:xfrm>
          <a:prstGeom prst="leftBrace">
            <a:avLst>
              <a:gd name="adj1" fmla="val 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25" name="Text Box 42"/>
          <p:cNvSpPr txBox="1">
            <a:spLocks noChangeArrowheads="1"/>
          </p:cNvSpPr>
          <p:nvPr/>
        </p:nvSpPr>
        <p:spPr bwMode="auto">
          <a:xfrm>
            <a:off x="3854450" y="3124200"/>
            <a:ext cx="155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stride[0]</a:t>
            </a:r>
          </a:p>
        </p:txBody>
      </p:sp>
      <p:sp>
        <p:nvSpPr>
          <p:cNvPr id="46126" name="Text Box 43"/>
          <p:cNvSpPr txBox="1">
            <a:spLocks noChangeArrowheads="1"/>
          </p:cNvSpPr>
          <p:nvPr/>
        </p:nvSpPr>
        <p:spPr bwMode="auto">
          <a:xfrm>
            <a:off x="6216650" y="1981200"/>
            <a:ext cx="155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stride[1]</a:t>
            </a:r>
          </a:p>
        </p:txBody>
      </p:sp>
      <p:sp>
        <p:nvSpPr>
          <p:cNvPr id="46127" name="Text Box 44"/>
          <p:cNvSpPr txBox="1">
            <a:spLocks noChangeArrowheads="1"/>
          </p:cNvSpPr>
          <p:nvPr/>
        </p:nvSpPr>
        <p:spPr bwMode="auto">
          <a:xfrm>
            <a:off x="5454650" y="5638800"/>
            <a:ext cx="1555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offset[1]</a:t>
            </a:r>
          </a:p>
        </p:txBody>
      </p:sp>
      <p:sp>
        <p:nvSpPr>
          <p:cNvPr id="46128" name="Text Box 45"/>
          <p:cNvSpPr txBox="1">
            <a:spLocks noChangeArrowheads="1"/>
          </p:cNvSpPr>
          <p:nvPr/>
        </p:nvSpPr>
        <p:spPr bwMode="auto">
          <a:xfrm>
            <a:off x="7359650" y="3902075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count[1]</a:t>
            </a:r>
          </a:p>
        </p:txBody>
      </p:sp>
      <p:sp>
        <p:nvSpPr>
          <p:cNvPr id="46129" name="Line 46"/>
          <p:cNvSpPr>
            <a:spLocks noChangeShapeType="1"/>
          </p:cNvSpPr>
          <p:nvPr/>
        </p:nvSpPr>
        <p:spPr bwMode="auto">
          <a:xfrm flipH="1" flipV="1">
            <a:off x="6553200" y="2987675"/>
            <a:ext cx="1371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Line 47"/>
          <p:cNvSpPr>
            <a:spLocks noChangeShapeType="1"/>
          </p:cNvSpPr>
          <p:nvPr/>
        </p:nvSpPr>
        <p:spPr bwMode="auto">
          <a:xfrm flipH="1" flipV="1">
            <a:off x="7162800" y="2987675"/>
            <a:ext cx="762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1" name="Line 48"/>
          <p:cNvSpPr>
            <a:spLocks noChangeShapeType="1"/>
          </p:cNvSpPr>
          <p:nvPr/>
        </p:nvSpPr>
        <p:spPr bwMode="auto">
          <a:xfrm flipV="1">
            <a:off x="6248400" y="5410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2" name="Line 49"/>
          <p:cNvSpPr>
            <a:spLocks noChangeShapeType="1"/>
          </p:cNvSpPr>
          <p:nvPr/>
        </p:nvSpPr>
        <p:spPr bwMode="auto">
          <a:xfrm>
            <a:off x="5334000" y="3352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Line 50"/>
          <p:cNvSpPr>
            <a:spLocks noChangeShapeType="1"/>
          </p:cNvSpPr>
          <p:nvPr/>
        </p:nvSpPr>
        <p:spPr bwMode="auto">
          <a:xfrm>
            <a:off x="6781800" y="23018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Rectangle 51" descr="Dark upward diagonal"/>
          <p:cNvSpPr>
            <a:spLocks noChangeArrowheads="1"/>
          </p:cNvSpPr>
          <p:nvPr/>
        </p:nvSpPr>
        <p:spPr bwMode="auto">
          <a:xfrm>
            <a:off x="1920875" y="26066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35" name="Rectangle 52" descr="Dark upward diagonal"/>
          <p:cNvSpPr>
            <a:spLocks noChangeArrowheads="1"/>
          </p:cNvSpPr>
          <p:nvPr/>
        </p:nvSpPr>
        <p:spPr bwMode="auto">
          <a:xfrm>
            <a:off x="2225675" y="26066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36" name="Rectangle 53" descr="Dark upward diagonal"/>
          <p:cNvSpPr>
            <a:spLocks noChangeArrowheads="1"/>
          </p:cNvSpPr>
          <p:nvPr/>
        </p:nvSpPr>
        <p:spPr bwMode="auto">
          <a:xfrm>
            <a:off x="2530475" y="26066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37" name="Rectangle 54" descr="Dark upward diagonal"/>
          <p:cNvSpPr>
            <a:spLocks noChangeArrowheads="1"/>
          </p:cNvSpPr>
          <p:nvPr/>
        </p:nvSpPr>
        <p:spPr bwMode="auto">
          <a:xfrm>
            <a:off x="2835275" y="26066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38" name="Rectangle 55" descr="Dark upward diagonal"/>
          <p:cNvSpPr>
            <a:spLocks noChangeArrowheads="1"/>
          </p:cNvSpPr>
          <p:nvPr/>
        </p:nvSpPr>
        <p:spPr bwMode="auto">
          <a:xfrm>
            <a:off x="3140075" y="26066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39" name="Rectangle 56" descr="Dark upward diagonal"/>
          <p:cNvSpPr>
            <a:spLocks noChangeArrowheads="1"/>
          </p:cNvSpPr>
          <p:nvPr/>
        </p:nvSpPr>
        <p:spPr bwMode="auto">
          <a:xfrm>
            <a:off x="3429000" y="26066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40" name="Rectangle 57" descr="Dark upward diagonal"/>
          <p:cNvSpPr>
            <a:spLocks noChangeArrowheads="1"/>
          </p:cNvSpPr>
          <p:nvPr/>
        </p:nvSpPr>
        <p:spPr bwMode="auto">
          <a:xfrm>
            <a:off x="3733800" y="26066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141" name="Rectangle 58" descr="Dark upward diagonal"/>
          <p:cNvSpPr>
            <a:spLocks noChangeArrowheads="1"/>
          </p:cNvSpPr>
          <p:nvPr/>
        </p:nvSpPr>
        <p:spPr bwMode="auto">
          <a:xfrm>
            <a:off x="4038600" y="2606675"/>
            <a:ext cx="304800" cy="304800"/>
          </a:xfrm>
          <a:prstGeom prst="rect">
            <a:avLst/>
          </a:prstGeom>
          <a:pattFill prst="dkUp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29FA4-68D3-6849-904F-BCAB6AC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AFC07-9A1D-47B7-9719-7F6A84B1522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8DAB9-3D17-3F49-ACFC-A0753CDC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97235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4F1D8C-0052-EE4B-B6C0-B825B1A3EF30}" type="datetime1">
              <a:rPr lang="en-US" smtClean="0"/>
              <a:t>2/2/18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75" y="407988"/>
            <a:ext cx="5830888" cy="201612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Example 3: Writing by pattern</a:t>
            </a:r>
          </a:p>
        </p:txBody>
      </p:sp>
      <p:sp>
        <p:nvSpPr>
          <p:cNvPr id="47110" name="Text Box 3"/>
          <p:cNvSpPr txBox="1">
            <a:spLocks noChangeArrowheads="1"/>
          </p:cNvSpPr>
          <p:nvPr/>
        </p:nvSpPr>
        <p:spPr bwMode="auto">
          <a:xfrm>
            <a:off x="0" y="1143000"/>
            <a:ext cx="89154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90	    /* Each process defines dataset in memory and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91	     * writes it to the hyperslab in the file.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92	     */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93	    count[0] = 4;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94	    count[1] = 2;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95	    stride[0] = 2;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96	    stride[1] = 2;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97	    if(mpi_rank == 0) 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98	       offset[0] = 0;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 99	       offset[1] = 0;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100	    }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101	    if(mpi_rank == 1) 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102	       offset[0] = 1;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103	       offset[1] = 0;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104	    }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105	    if(mpi_rank == 2) 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106	       offset[0] = 0;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107	       offset[1] = 1;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108	    }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109	    if(mpi_rank == 3) 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110	       offset[0] = 1;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111	       offset[1] = 1;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  112	    }</a:t>
            </a:r>
            <a:r>
              <a:rPr lang="en-US" sz="180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D63B3-1E93-604E-A90D-FBC98A1C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E942B-3DAC-8543-8DDD-3FA97737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43367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735D025-9E96-6643-8845-0A55195B1A2F}" type="datetime1">
              <a:rPr lang="en-US" smtClean="0"/>
              <a:t>2/2/18</a:t>
            </a:fld>
            <a:endParaRPr lang="en-US"/>
          </a:p>
        </p:txBody>
      </p:sp>
      <p:sp>
        <p:nvSpPr>
          <p:cNvPr id="48133" name="Text Box 2"/>
          <p:cNvSpPr txBox="1">
            <a:spLocks noChangeArrowheads="1"/>
          </p:cNvSpPr>
          <p:nvPr/>
        </p:nvSpPr>
        <p:spPr bwMode="auto">
          <a:xfrm>
            <a:off x="1322388" y="1587500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P0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3303588" y="1587500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P2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6705600" y="1584325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8136" name="Text Box 5"/>
          <p:cNvSpPr txBox="1">
            <a:spLocks noChangeArrowheads="1"/>
          </p:cNvSpPr>
          <p:nvPr/>
        </p:nvSpPr>
        <p:spPr bwMode="auto">
          <a:xfrm>
            <a:off x="1582738" y="55563"/>
            <a:ext cx="6973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3200">
                <a:solidFill>
                  <a:schemeClr val="tx1"/>
                </a:solidFill>
              </a:rPr>
              <a:t>Example 4: Writing dataset by chunks</a:t>
            </a:r>
          </a:p>
        </p:txBody>
      </p:sp>
      <p:sp>
        <p:nvSpPr>
          <p:cNvPr id="48137" name="Text Box 6"/>
          <p:cNvSpPr txBox="1">
            <a:spLocks noChangeArrowheads="1"/>
          </p:cNvSpPr>
          <p:nvPr/>
        </p:nvSpPr>
        <p:spPr bwMode="auto">
          <a:xfrm>
            <a:off x="2286000" y="15875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P1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8" name="Text Box 7"/>
          <p:cNvSpPr txBox="1">
            <a:spLocks noChangeArrowheads="1"/>
          </p:cNvSpPr>
          <p:nvPr/>
        </p:nvSpPr>
        <p:spPr bwMode="auto">
          <a:xfrm>
            <a:off x="4343400" y="15875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P3</a:t>
            </a: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9" name="Rectangle 8" descr="Wave"/>
          <p:cNvSpPr>
            <a:spLocks noChangeArrowheads="1"/>
          </p:cNvSpPr>
          <p:nvPr/>
        </p:nvSpPr>
        <p:spPr bwMode="auto">
          <a:xfrm>
            <a:off x="2590800" y="31972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0" name="Rectangle 9" descr="Wave"/>
          <p:cNvSpPr>
            <a:spLocks noChangeArrowheads="1"/>
          </p:cNvSpPr>
          <p:nvPr/>
        </p:nvSpPr>
        <p:spPr bwMode="auto">
          <a:xfrm>
            <a:off x="2286000" y="35020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1" name="Rectangle 10" descr="Wave"/>
          <p:cNvSpPr>
            <a:spLocks noChangeArrowheads="1"/>
          </p:cNvSpPr>
          <p:nvPr/>
        </p:nvSpPr>
        <p:spPr bwMode="auto">
          <a:xfrm>
            <a:off x="2590800" y="35020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2" name="Rectangle 11" descr="Wave"/>
          <p:cNvSpPr>
            <a:spLocks noChangeArrowheads="1"/>
          </p:cNvSpPr>
          <p:nvPr/>
        </p:nvSpPr>
        <p:spPr bwMode="auto">
          <a:xfrm>
            <a:off x="2286000" y="31972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3" name="Rectangle 12" descr="Wave"/>
          <p:cNvSpPr>
            <a:spLocks noChangeArrowheads="1"/>
          </p:cNvSpPr>
          <p:nvPr/>
        </p:nvSpPr>
        <p:spPr bwMode="auto">
          <a:xfrm>
            <a:off x="2590800" y="25876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4" name="Rectangle 13" descr="Wave"/>
          <p:cNvSpPr>
            <a:spLocks noChangeArrowheads="1"/>
          </p:cNvSpPr>
          <p:nvPr/>
        </p:nvSpPr>
        <p:spPr bwMode="auto">
          <a:xfrm>
            <a:off x="2286000" y="28924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5" name="Rectangle 14" descr="Wave"/>
          <p:cNvSpPr>
            <a:spLocks noChangeArrowheads="1"/>
          </p:cNvSpPr>
          <p:nvPr/>
        </p:nvSpPr>
        <p:spPr bwMode="auto">
          <a:xfrm>
            <a:off x="2590800" y="28924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6" name="Rectangle 15" descr="Wave"/>
          <p:cNvSpPr>
            <a:spLocks noChangeArrowheads="1"/>
          </p:cNvSpPr>
          <p:nvPr/>
        </p:nvSpPr>
        <p:spPr bwMode="auto">
          <a:xfrm>
            <a:off x="2286000" y="25876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7" name="Rectangle 16" descr="Dark downward diagonal"/>
          <p:cNvSpPr>
            <a:spLocks noChangeArrowheads="1"/>
          </p:cNvSpPr>
          <p:nvPr/>
        </p:nvSpPr>
        <p:spPr bwMode="auto">
          <a:xfrm>
            <a:off x="1600200" y="31972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8" name="Rectangle 17" descr="Dark downward diagonal"/>
          <p:cNvSpPr>
            <a:spLocks noChangeArrowheads="1"/>
          </p:cNvSpPr>
          <p:nvPr/>
        </p:nvSpPr>
        <p:spPr bwMode="auto">
          <a:xfrm>
            <a:off x="1295400" y="35020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49" name="Rectangle 18" descr="Dark downward diagonal"/>
          <p:cNvSpPr>
            <a:spLocks noChangeArrowheads="1"/>
          </p:cNvSpPr>
          <p:nvPr/>
        </p:nvSpPr>
        <p:spPr bwMode="auto">
          <a:xfrm>
            <a:off x="1600200" y="35020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0" name="Rectangle 19" descr="Dark downward diagonal"/>
          <p:cNvSpPr>
            <a:spLocks noChangeArrowheads="1"/>
          </p:cNvSpPr>
          <p:nvPr/>
        </p:nvSpPr>
        <p:spPr bwMode="auto">
          <a:xfrm>
            <a:off x="1295400" y="31972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1" name="Rectangle 20" descr="Dark downward diagonal"/>
          <p:cNvSpPr>
            <a:spLocks noChangeArrowheads="1"/>
          </p:cNvSpPr>
          <p:nvPr/>
        </p:nvSpPr>
        <p:spPr bwMode="auto">
          <a:xfrm>
            <a:off x="1600200" y="25876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2" name="Rectangle 21" descr="Dark downward diagonal"/>
          <p:cNvSpPr>
            <a:spLocks noChangeArrowheads="1"/>
          </p:cNvSpPr>
          <p:nvPr/>
        </p:nvSpPr>
        <p:spPr bwMode="auto">
          <a:xfrm>
            <a:off x="1295400" y="28924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3" name="Rectangle 22" descr="Dark downward diagonal"/>
          <p:cNvSpPr>
            <a:spLocks noChangeArrowheads="1"/>
          </p:cNvSpPr>
          <p:nvPr/>
        </p:nvSpPr>
        <p:spPr bwMode="auto">
          <a:xfrm>
            <a:off x="1600200" y="28924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4" name="Rectangle 23" descr="Dark downward diagonal"/>
          <p:cNvSpPr>
            <a:spLocks noChangeArrowheads="1"/>
          </p:cNvSpPr>
          <p:nvPr/>
        </p:nvSpPr>
        <p:spPr bwMode="auto">
          <a:xfrm>
            <a:off x="1295400" y="25876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5" name="Rectangle 24" descr="Wave"/>
          <p:cNvSpPr>
            <a:spLocks noChangeArrowheads="1"/>
          </p:cNvSpPr>
          <p:nvPr/>
        </p:nvSpPr>
        <p:spPr bwMode="auto">
          <a:xfrm>
            <a:off x="6781800" y="42640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6" name="Rectangle 25" descr="Wave"/>
          <p:cNvSpPr>
            <a:spLocks noChangeArrowheads="1"/>
          </p:cNvSpPr>
          <p:nvPr/>
        </p:nvSpPr>
        <p:spPr bwMode="auto">
          <a:xfrm>
            <a:off x="6477000" y="45688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7" name="Rectangle 26" descr="Wave"/>
          <p:cNvSpPr>
            <a:spLocks noChangeArrowheads="1"/>
          </p:cNvSpPr>
          <p:nvPr/>
        </p:nvSpPr>
        <p:spPr bwMode="auto">
          <a:xfrm>
            <a:off x="6781800" y="45688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8" name="Rectangle 27" descr="Wave"/>
          <p:cNvSpPr>
            <a:spLocks noChangeArrowheads="1"/>
          </p:cNvSpPr>
          <p:nvPr/>
        </p:nvSpPr>
        <p:spPr bwMode="auto">
          <a:xfrm>
            <a:off x="6477000" y="42640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59" name="Rectangle 28" descr="Wave"/>
          <p:cNvSpPr>
            <a:spLocks noChangeArrowheads="1"/>
          </p:cNvSpPr>
          <p:nvPr/>
        </p:nvSpPr>
        <p:spPr bwMode="auto">
          <a:xfrm>
            <a:off x="6781800" y="36544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0" name="Rectangle 29" descr="Wave"/>
          <p:cNvSpPr>
            <a:spLocks noChangeArrowheads="1"/>
          </p:cNvSpPr>
          <p:nvPr/>
        </p:nvSpPr>
        <p:spPr bwMode="auto">
          <a:xfrm>
            <a:off x="6477000" y="39592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1" name="Rectangle 30" descr="Wave"/>
          <p:cNvSpPr>
            <a:spLocks noChangeArrowheads="1"/>
          </p:cNvSpPr>
          <p:nvPr/>
        </p:nvSpPr>
        <p:spPr bwMode="auto">
          <a:xfrm>
            <a:off x="6781800" y="39592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2" name="Rectangle 31" descr="Wave"/>
          <p:cNvSpPr>
            <a:spLocks noChangeArrowheads="1"/>
          </p:cNvSpPr>
          <p:nvPr/>
        </p:nvSpPr>
        <p:spPr bwMode="auto">
          <a:xfrm>
            <a:off x="6477000" y="36544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3" name="Rectangle 32" descr="Dark downward diagonal"/>
          <p:cNvSpPr>
            <a:spLocks noChangeArrowheads="1"/>
          </p:cNvSpPr>
          <p:nvPr/>
        </p:nvSpPr>
        <p:spPr bwMode="auto">
          <a:xfrm>
            <a:off x="4572000" y="31972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4" name="Rectangle 33" descr="Dark downward diagonal"/>
          <p:cNvSpPr>
            <a:spLocks noChangeArrowheads="1"/>
          </p:cNvSpPr>
          <p:nvPr/>
        </p:nvSpPr>
        <p:spPr bwMode="auto">
          <a:xfrm>
            <a:off x="4267200" y="35020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5" name="Rectangle 34" descr="Dark downward diagonal"/>
          <p:cNvSpPr>
            <a:spLocks noChangeArrowheads="1"/>
          </p:cNvSpPr>
          <p:nvPr/>
        </p:nvSpPr>
        <p:spPr bwMode="auto">
          <a:xfrm>
            <a:off x="4572000" y="35020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6" name="Rectangle 35" descr="Dark downward diagonal"/>
          <p:cNvSpPr>
            <a:spLocks noChangeArrowheads="1"/>
          </p:cNvSpPr>
          <p:nvPr/>
        </p:nvSpPr>
        <p:spPr bwMode="auto">
          <a:xfrm>
            <a:off x="4267200" y="31972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7" name="Rectangle 36" descr="Dark downward diagonal"/>
          <p:cNvSpPr>
            <a:spLocks noChangeArrowheads="1"/>
          </p:cNvSpPr>
          <p:nvPr/>
        </p:nvSpPr>
        <p:spPr bwMode="auto">
          <a:xfrm>
            <a:off x="4572000" y="25876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8" name="Rectangle 37" descr="Dark downward diagonal"/>
          <p:cNvSpPr>
            <a:spLocks noChangeArrowheads="1"/>
          </p:cNvSpPr>
          <p:nvPr/>
        </p:nvSpPr>
        <p:spPr bwMode="auto">
          <a:xfrm>
            <a:off x="4267200" y="28924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69" name="Rectangle 38" descr="Dark downward diagonal"/>
          <p:cNvSpPr>
            <a:spLocks noChangeArrowheads="1"/>
          </p:cNvSpPr>
          <p:nvPr/>
        </p:nvSpPr>
        <p:spPr bwMode="auto">
          <a:xfrm>
            <a:off x="4572000" y="28924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0" name="Rectangle 39" descr="Dark downward diagonal"/>
          <p:cNvSpPr>
            <a:spLocks noChangeArrowheads="1"/>
          </p:cNvSpPr>
          <p:nvPr/>
        </p:nvSpPr>
        <p:spPr bwMode="auto">
          <a:xfrm>
            <a:off x="4267200" y="25876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1" name="Rectangle 40" descr="Dark downward diagonal"/>
          <p:cNvSpPr>
            <a:spLocks noChangeArrowheads="1"/>
          </p:cNvSpPr>
          <p:nvPr/>
        </p:nvSpPr>
        <p:spPr bwMode="auto">
          <a:xfrm>
            <a:off x="6781800" y="30448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2" name="Rectangle 41" descr="Dark downward diagonal"/>
          <p:cNvSpPr>
            <a:spLocks noChangeArrowheads="1"/>
          </p:cNvSpPr>
          <p:nvPr/>
        </p:nvSpPr>
        <p:spPr bwMode="auto">
          <a:xfrm>
            <a:off x="6477000" y="33496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3" name="Rectangle 42" descr="Dark downward diagonal"/>
          <p:cNvSpPr>
            <a:spLocks noChangeArrowheads="1"/>
          </p:cNvSpPr>
          <p:nvPr/>
        </p:nvSpPr>
        <p:spPr bwMode="auto">
          <a:xfrm>
            <a:off x="6781800" y="33496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4" name="Rectangle 43" descr="Dark downward diagonal"/>
          <p:cNvSpPr>
            <a:spLocks noChangeArrowheads="1"/>
          </p:cNvSpPr>
          <p:nvPr/>
        </p:nvSpPr>
        <p:spPr bwMode="auto">
          <a:xfrm>
            <a:off x="6477000" y="30448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5" name="Rectangle 44" descr="Dark downward diagonal"/>
          <p:cNvSpPr>
            <a:spLocks noChangeArrowheads="1"/>
          </p:cNvSpPr>
          <p:nvPr/>
        </p:nvSpPr>
        <p:spPr bwMode="auto">
          <a:xfrm>
            <a:off x="6781800" y="24352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6" name="Rectangle 45" descr="Dark downward diagonal"/>
          <p:cNvSpPr>
            <a:spLocks noChangeArrowheads="1"/>
          </p:cNvSpPr>
          <p:nvPr/>
        </p:nvSpPr>
        <p:spPr bwMode="auto">
          <a:xfrm>
            <a:off x="6477000" y="27400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7" name="Rectangle 46" descr="Dark downward diagonal"/>
          <p:cNvSpPr>
            <a:spLocks noChangeArrowheads="1"/>
          </p:cNvSpPr>
          <p:nvPr/>
        </p:nvSpPr>
        <p:spPr bwMode="auto">
          <a:xfrm>
            <a:off x="6781800" y="27400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8" name="Rectangle 47" descr="Dark downward diagonal"/>
          <p:cNvSpPr>
            <a:spLocks noChangeArrowheads="1"/>
          </p:cNvSpPr>
          <p:nvPr/>
        </p:nvSpPr>
        <p:spPr bwMode="auto">
          <a:xfrm>
            <a:off x="6477000" y="2435225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79" name="Rectangle 48" descr="Wave"/>
          <p:cNvSpPr>
            <a:spLocks noChangeArrowheads="1"/>
          </p:cNvSpPr>
          <p:nvPr/>
        </p:nvSpPr>
        <p:spPr bwMode="auto">
          <a:xfrm>
            <a:off x="3581400" y="31972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0" name="Rectangle 49" descr="Wave"/>
          <p:cNvSpPr>
            <a:spLocks noChangeArrowheads="1"/>
          </p:cNvSpPr>
          <p:nvPr/>
        </p:nvSpPr>
        <p:spPr bwMode="auto">
          <a:xfrm>
            <a:off x="3276600" y="35020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1" name="Rectangle 50" descr="Wave"/>
          <p:cNvSpPr>
            <a:spLocks noChangeArrowheads="1"/>
          </p:cNvSpPr>
          <p:nvPr/>
        </p:nvSpPr>
        <p:spPr bwMode="auto">
          <a:xfrm>
            <a:off x="3581400" y="35020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2" name="Rectangle 51" descr="Wave"/>
          <p:cNvSpPr>
            <a:spLocks noChangeArrowheads="1"/>
          </p:cNvSpPr>
          <p:nvPr/>
        </p:nvSpPr>
        <p:spPr bwMode="auto">
          <a:xfrm>
            <a:off x="3276600" y="31972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3" name="Rectangle 52" descr="Wave"/>
          <p:cNvSpPr>
            <a:spLocks noChangeArrowheads="1"/>
          </p:cNvSpPr>
          <p:nvPr/>
        </p:nvSpPr>
        <p:spPr bwMode="auto">
          <a:xfrm>
            <a:off x="3581400" y="25876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4" name="Rectangle 53" descr="Wave"/>
          <p:cNvSpPr>
            <a:spLocks noChangeArrowheads="1"/>
          </p:cNvSpPr>
          <p:nvPr/>
        </p:nvSpPr>
        <p:spPr bwMode="auto">
          <a:xfrm>
            <a:off x="3276600" y="28924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5" name="Rectangle 54" descr="Wave"/>
          <p:cNvSpPr>
            <a:spLocks noChangeArrowheads="1"/>
          </p:cNvSpPr>
          <p:nvPr/>
        </p:nvSpPr>
        <p:spPr bwMode="auto">
          <a:xfrm>
            <a:off x="3581400" y="28924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6" name="Rectangle 55" descr="Wave"/>
          <p:cNvSpPr>
            <a:spLocks noChangeArrowheads="1"/>
          </p:cNvSpPr>
          <p:nvPr/>
        </p:nvSpPr>
        <p:spPr bwMode="auto">
          <a:xfrm>
            <a:off x="3276600" y="2587625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7" name="Rectangle 56" descr="Wave"/>
          <p:cNvSpPr>
            <a:spLocks noChangeArrowheads="1"/>
          </p:cNvSpPr>
          <p:nvPr/>
        </p:nvSpPr>
        <p:spPr bwMode="auto">
          <a:xfrm>
            <a:off x="7391400" y="30448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8" name="Rectangle 57" descr="Wave"/>
          <p:cNvSpPr>
            <a:spLocks noChangeArrowheads="1"/>
          </p:cNvSpPr>
          <p:nvPr/>
        </p:nvSpPr>
        <p:spPr bwMode="auto">
          <a:xfrm>
            <a:off x="7086600" y="33496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89" name="Rectangle 58" descr="Wave"/>
          <p:cNvSpPr>
            <a:spLocks noChangeArrowheads="1"/>
          </p:cNvSpPr>
          <p:nvPr/>
        </p:nvSpPr>
        <p:spPr bwMode="auto">
          <a:xfrm>
            <a:off x="7391400" y="33496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0" name="Rectangle 59" descr="Wave"/>
          <p:cNvSpPr>
            <a:spLocks noChangeArrowheads="1"/>
          </p:cNvSpPr>
          <p:nvPr/>
        </p:nvSpPr>
        <p:spPr bwMode="auto">
          <a:xfrm>
            <a:off x="7086600" y="30448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1" name="Rectangle 60" descr="Wave"/>
          <p:cNvSpPr>
            <a:spLocks noChangeArrowheads="1"/>
          </p:cNvSpPr>
          <p:nvPr/>
        </p:nvSpPr>
        <p:spPr bwMode="auto">
          <a:xfrm>
            <a:off x="7391400" y="24352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2" name="Rectangle 61" descr="Wave"/>
          <p:cNvSpPr>
            <a:spLocks noChangeArrowheads="1"/>
          </p:cNvSpPr>
          <p:nvPr/>
        </p:nvSpPr>
        <p:spPr bwMode="auto">
          <a:xfrm>
            <a:off x="7086600" y="27400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3" name="Rectangle 62" descr="Wave"/>
          <p:cNvSpPr>
            <a:spLocks noChangeArrowheads="1"/>
          </p:cNvSpPr>
          <p:nvPr/>
        </p:nvSpPr>
        <p:spPr bwMode="auto">
          <a:xfrm>
            <a:off x="7391400" y="27400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4" name="Rectangle 63" descr="Wave"/>
          <p:cNvSpPr>
            <a:spLocks noChangeArrowheads="1"/>
          </p:cNvSpPr>
          <p:nvPr/>
        </p:nvSpPr>
        <p:spPr bwMode="auto">
          <a:xfrm>
            <a:off x="7086600" y="2435225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5" name="Rectangle 64" descr="Dark downward diagonal"/>
          <p:cNvSpPr>
            <a:spLocks noChangeArrowheads="1"/>
          </p:cNvSpPr>
          <p:nvPr/>
        </p:nvSpPr>
        <p:spPr bwMode="auto">
          <a:xfrm>
            <a:off x="7391400" y="42640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6" name="Rectangle 65" descr="Dark downward diagonal"/>
          <p:cNvSpPr>
            <a:spLocks noChangeArrowheads="1"/>
          </p:cNvSpPr>
          <p:nvPr/>
        </p:nvSpPr>
        <p:spPr bwMode="auto">
          <a:xfrm>
            <a:off x="7086600" y="45688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7" name="Rectangle 66" descr="Dark downward diagonal"/>
          <p:cNvSpPr>
            <a:spLocks noChangeArrowheads="1"/>
          </p:cNvSpPr>
          <p:nvPr/>
        </p:nvSpPr>
        <p:spPr bwMode="auto">
          <a:xfrm>
            <a:off x="7391400" y="45688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8" name="Rectangle 67" descr="Dark downward diagonal"/>
          <p:cNvSpPr>
            <a:spLocks noChangeArrowheads="1"/>
          </p:cNvSpPr>
          <p:nvPr/>
        </p:nvSpPr>
        <p:spPr bwMode="auto">
          <a:xfrm>
            <a:off x="7086600" y="42640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99" name="Rectangle 68" descr="Dark downward diagonal"/>
          <p:cNvSpPr>
            <a:spLocks noChangeArrowheads="1"/>
          </p:cNvSpPr>
          <p:nvPr/>
        </p:nvSpPr>
        <p:spPr bwMode="auto">
          <a:xfrm>
            <a:off x="7391400" y="36544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200" name="Rectangle 69" descr="Dark downward diagonal"/>
          <p:cNvSpPr>
            <a:spLocks noChangeArrowheads="1"/>
          </p:cNvSpPr>
          <p:nvPr/>
        </p:nvSpPr>
        <p:spPr bwMode="auto">
          <a:xfrm>
            <a:off x="7086600" y="39592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201" name="Rectangle 70" descr="Dark downward diagonal"/>
          <p:cNvSpPr>
            <a:spLocks noChangeArrowheads="1"/>
          </p:cNvSpPr>
          <p:nvPr/>
        </p:nvSpPr>
        <p:spPr bwMode="auto">
          <a:xfrm>
            <a:off x="7391400" y="39592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202" name="Rectangle 71" descr="Dark downward diagonal"/>
          <p:cNvSpPr>
            <a:spLocks noChangeArrowheads="1"/>
          </p:cNvSpPr>
          <p:nvPr/>
        </p:nvSpPr>
        <p:spPr bwMode="auto">
          <a:xfrm>
            <a:off x="7086600" y="3654425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49000-EA97-4D44-B16F-DF03BD70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AFC07-9A1D-47B7-9719-7F6A84B1522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4E361-CBF3-7D4C-98D9-1D65B43D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6008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8D46C1F-8122-DA49-B4C8-C9A9657D3154}" type="datetime1">
              <a:rPr lang="en-US" smtClean="0"/>
              <a:t>2/2/18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7163"/>
            <a:ext cx="7377113" cy="528637"/>
          </a:xfrm>
        </p:spPr>
        <p:txBody>
          <a:bodyPr/>
          <a:lstStyle/>
          <a:p>
            <a:pPr eaLnBrk="1" hangingPunct="1"/>
            <a:r>
              <a:rPr lang="en-US" sz="3200"/>
              <a:t>Writing by Chunks: Output of h5dump</a:t>
            </a:r>
          </a:p>
        </p:txBody>
      </p:sp>
      <p:sp>
        <p:nvSpPr>
          <p:cNvPr id="49158" name="Text Box 3"/>
          <p:cNvSpPr txBox="1">
            <a:spLocks noChangeArrowheads="1"/>
          </p:cNvSpPr>
          <p:nvPr/>
        </p:nvSpPr>
        <p:spPr bwMode="auto">
          <a:xfrm>
            <a:off x="1155700" y="1276350"/>
            <a:ext cx="7500938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HDF5 "SDS_chnk.h5"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GROUP "/"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DATASET "IntArray"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DATATYPE  H5T_STD_I32BE 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DATASPACE  SIMPLE { ( 8, 4 ) / ( 8, 4 )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DATA {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000099"/>
                </a:solidFill>
                <a:latin typeface="Courier New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chemeClr val="bg2"/>
                </a:solidFill>
                <a:latin typeface="Courier New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  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FF3300"/>
                </a:solidFill>
                <a:latin typeface="Courier New" charset="0"/>
              </a:rPr>
              <a:t>3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en-US" sz="2000" b="1">
                <a:solidFill>
                  <a:srgbClr val="336600"/>
                </a:solidFill>
                <a:latin typeface="Courier New" charset="0"/>
              </a:rPr>
              <a:t>4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 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 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B695F-B1EF-764E-AD97-8CDF68F0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4FB31-C2CE-3449-91D8-9D9879D4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8892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Non-parallel I/O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41" y="4744146"/>
            <a:ext cx="7848600" cy="1828800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sz="3000" dirty="0"/>
              <a:t>Very bad performance</a:t>
            </a:r>
          </a:p>
          <a:p>
            <a:pPr lvl="1" eaLnBrk="1" hangingPunct="1"/>
            <a:r>
              <a:rPr lang="en-US" sz="3000" dirty="0"/>
              <a:t>Not scalable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5D0D0-5170-3F4A-A366-B777B64B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368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DB7A7-6182-624E-BE47-F5DA96FD0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97" y="1109044"/>
            <a:ext cx="578354" cy="314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42DD90-23F1-684A-9CF1-D246058D3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724" y="1116229"/>
            <a:ext cx="565150" cy="307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678404-9C21-3B44-8A7E-DE947EFBD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536" y="1127400"/>
            <a:ext cx="577516" cy="314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7EBA20-8150-E84D-97BB-64ED4A588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756" y="1098176"/>
            <a:ext cx="584887" cy="318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92E651-4FD0-4A46-AD39-4E5224BD0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026" y="1105863"/>
            <a:ext cx="584200" cy="317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8DC08A-E291-9744-B502-9233F2AC2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9657" y="1129926"/>
            <a:ext cx="584200" cy="317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533376-31BF-7F4B-A551-AA0B89E1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2963" y="1295400"/>
            <a:ext cx="469900" cy="6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5BE95F-75EB-144F-A1E0-C3BA45F42A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0778" y="1295400"/>
            <a:ext cx="469900" cy="63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7221F7-E89E-6C40-9E2D-90A14FB4B5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1351" y="1298742"/>
            <a:ext cx="469900" cy="635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55367-7373-1C47-838E-AF15BDCFE90A}"/>
              </a:ext>
            </a:extLst>
          </p:cNvPr>
          <p:cNvGrpSpPr/>
          <p:nvPr/>
        </p:nvGrpSpPr>
        <p:grpSpPr>
          <a:xfrm>
            <a:off x="1143000" y="1441637"/>
            <a:ext cx="1676400" cy="158563"/>
            <a:chOff x="1143000" y="1441637"/>
            <a:chExt cx="1676400" cy="158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AFFB9B-8897-3944-BF67-7A1D5D41A071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solidFill>
              <a:srgbClr val="16994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D244A9-2C7E-4B4D-BB6D-98D319490087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F5A0EE-E1D2-9C4A-A04F-05A381EF5B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1ADEC3-747B-D74C-8D05-0B36E8F6B4A3}"/>
              </a:ext>
            </a:extLst>
          </p:cNvPr>
          <p:cNvGrpSpPr/>
          <p:nvPr/>
        </p:nvGrpSpPr>
        <p:grpSpPr>
          <a:xfrm>
            <a:off x="3163950" y="1447800"/>
            <a:ext cx="1676400" cy="158563"/>
            <a:chOff x="1143000" y="1441637"/>
            <a:chExt cx="1676400" cy="158563"/>
          </a:xfrm>
          <a:solidFill>
            <a:srgbClr val="C00000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76BF2-76CA-4B43-9E53-3A3CDAD04421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1C21CA-B4E9-3E49-B315-41561529EA3F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F7C850-8268-F74B-8B8E-4A888E97A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622C2C-FB2A-1F46-BC5B-5E6EA0F8B136}"/>
              </a:ext>
            </a:extLst>
          </p:cNvPr>
          <p:cNvGrpSpPr/>
          <p:nvPr/>
        </p:nvGrpSpPr>
        <p:grpSpPr>
          <a:xfrm>
            <a:off x="5184900" y="1453963"/>
            <a:ext cx="1676400" cy="158563"/>
            <a:chOff x="1143000" y="1441637"/>
            <a:chExt cx="1676400" cy="158563"/>
          </a:xfrm>
          <a:solidFill>
            <a:srgbClr val="1C14FF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868123-7E80-6445-BA6B-DF4E1451B556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3482279-AC28-804C-B79F-49C878FA441F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32E799-2B9A-074F-8AB3-D38DBFBC78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22" name="Picture 2" descr="http://icons.iconarchive.com/icons/ypf/transformers/256/dev-ram-icon.png">
            <a:extLst>
              <a:ext uri="{FF2B5EF4-FFF2-40B4-BE49-F238E27FC236}">
                <a16:creationId xmlns:a16="http://schemas.microsoft.com/office/drawing/2014/main" id="{1393DE28-A058-CA4B-A28A-AA0C7140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13" y="18288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cons.iconarchive.com/icons/ypf/transformers/256/dev-ram-icon.png">
            <a:extLst>
              <a:ext uri="{FF2B5EF4-FFF2-40B4-BE49-F238E27FC236}">
                <a16:creationId xmlns:a16="http://schemas.microsoft.com/office/drawing/2014/main" id="{2E873358-264C-574C-B612-3C56D8C4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21" y="1631095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ypf/transformers/256/dev-ram-icon.png">
            <a:extLst>
              <a:ext uri="{FF2B5EF4-FFF2-40B4-BE49-F238E27FC236}">
                <a16:creationId xmlns:a16="http://schemas.microsoft.com/office/drawing/2014/main" id="{C5956371-5C69-D84E-BB33-242AFF76E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01" y="1784684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cons.iconarchive.com/icons/gakuseisean/radium-neue/128/Hard-Drive-icon.png">
            <a:extLst>
              <a:ext uri="{FF2B5EF4-FFF2-40B4-BE49-F238E27FC236}">
                <a16:creationId xmlns:a16="http://schemas.microsoft.com/office/drawing/2014/main" id="{80A49A7D-9EAC-0543-ABFA-1D5BAFB9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5" y="3276600"/>
            <a:ext cx="1029044" cy="10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3451EE7-9E20-F043-9247-1A03C015AE27}"/>
              </a:ext>
            </a:extLst>
          </p:cNvPr>
          <p:cNvGrpSpPr/>
          <p:nvPr/>
        </p:nvGrpSpPr>
        <p:grpSpPr>
          <a:xfrm>
            <a:off x="1334663" y="3711840"/>
            <a:ext cx="1676400" cy="158563"/>
            <a:chOff x="1143000" y="1441637"/>
            <a:chExt cx="1676400" cy="15856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2426B5-72D3-4343-AC61-DF461DD25000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solidFill>
              <a:srgbClr val="16994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DD9DCB-AB8F-D84E-8F7A-D0D1E3441F4F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4804B8-0BE7-274D-ADD8-94CFC015CF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56BEA3-3AEA-304B-B15C-F14BE60B51B0}"/>
              </a:ext>
            </a:extLst>
          </p:cNvPr>
          <p:cNvGrpSpPr/>
          <p:nvPr/>
        </p:nvGrpSpPr>
        <p:grpSpPr>
          <a:xfrm>
            <a:off x="3019498" y="3710042"/>
            <a:ext cx="1676400" cy="158563"/>
            <a:chOff x="1143000" y="1441637"/>
            <a:chExt cx="1676400" cy="158563"/>
          </a:xfrm>
          <a:solidFill>
            <a:srgbClr val="C00000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23D73A-AAF9-BD47-988C-70AC14A7B2E2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98002D-F93E-944A-AB3A-B0C878241910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FD2C31-64DB-F947-B198-332AB7CCFD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9A29C6-010F-144E-B815-92D2BF2DDE11}"/>
              </a:ext>
            </a:extLst>
          </p:cNvPr>
          <p:cNvGrpSpPr/>
          <p:nvPr/>
        </p:nvGrpSpPr>
        <p:grpSpPr>
          <a:xfrm>
            <a:off x="4695897" y="3710041"/>
            <a:ext cx="1676400" cy="158563"/>
            <a:chOff x="1143000" y="1441637"/>
            <a:chExt cx="1676400" cy="158563"/>
          </a:xfrm>
          <a:solidFill>
            <a:srgbClr val="1C14FF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B84129-2D97-EA4E-9202-A3DE206F0D9E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C54799B-12FF-FE4A-BFB8-A898609CCEAA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A3F017B-4C33-8B42-8D89-97BD9C644E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26" name="Picture 6" descr="http://icons.iconarchive.com/icons/vargas21/aquave-metal/128/Document-icon.png">
            <a:extLst>
              <a:ext uri="{FF2B5EF4-FFF2-40B4-BE49-F238E27FC236}">
                <a16:creationId xmlns:a16="http://schemas.microsoft.com/office/drawing/2014/main" id="{68ED1BE8-3381-1B4E-B0E7-A5C276F66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94" y="3882189"/>
            <a:ext cx="818147" cy="8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AFBAC5-0796-6948-8F16-D8FFCBF4A9E6}"/>
              </a:ext>
            </a:extLst>
          </p:cNvPr>
          <p:cNvCxnSpPr>
            <a:cxnSpLocks/>
          </p:cNvCxnSpPr>
          <p:nvPr/>
        </p:nvCxnSpPr>
        <p:spPr bwMode="auto">
          <a:xfrm flipH="1">
            <a:off x="2477664" y="2216484"/>
            <a:ext cx="10933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DFCD3E2-5C04-4C48-89E4-96324FAE88AE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0064" y="2368884"/>
            <a:ext cx="3008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46" name="Straight Arrow Connector 14345">
            <a:extLst>
              <a:ext uri="{FF2B5EF4-FFF2-40B4-BE49-F238E27FC236}">
                <a16:creationId xmlns:a16="http://schemas.microsoft.com/office/drawing/2014/main" id="{F877442F-3021-6544-A57C-436CAF788929}"/>
              </a:ext>
            </a:extLst>
          </p:cNvPr>
          <p:cNvCxnSpPr/>
          <p:nvPr/>
        </p:nvCxnSpPr>
        <p:spPr bwMode="auto">
          <a:xfrm>
            <a:off x="1937913" y="16764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ABC2F0-51AF-2F41-BE28-CF34924C8BFC}"/>
              </a:ext>
            </a:extLst>
          </p:cNvPr>
          <p:cNvCxnSpPr/>
          <p:nvPr/>
        </p:nvCxnSpPr>
        <p:spPr bwMode="auto">
          <a:xfrm>
            <a:off x="6116301" y="1661228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0C53166-DB6C-224B-BD27-76D90E404EF5}"/>
              </a:ext>
            </a:extLst>
          </p:cNvPr>
          <p:cNvCxnSpPr>
            <a:cxnSpLocks/>
          </p:cNvCxnSpPr>
          <p:nvPr/>
        </p:nvCxnSpPr>
        <p:spPr bwMode="auto">
          <a:xfrm>
            <a:off x="4076285" y="1661228"/>
            <a:ext cx="0" cy="190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9C4477-F337-8D44-9406-42CC3B3DEA2E}"/>
              </a:ext>
            </a:extLst>
          </p:cNvPr>
          <p:cNvCxnSpPr>
            <a:cxnSpLocks/>
          </p:cNvCxnSpPr>
          <p:nvPr/>
        </p:nvCxnSpPr>
        <p:spPr bwMode="auto">
          <a:xfrm>
            <a:off x="1937913" y="2562927"/>
            <a:ext cx="0" cy="1094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3A05AC-D344-8B44-B2BF-66F0AC2A57EC}"/>
              </a:ext>
            </a:extLst>
          </p:cNvPr>
          <p:cNvCxnSpPr>
            <a:cxnSpLocks/>
          </p:cNvCxnSpPr>
          <p:nvPr/>
        </p:nvCxnSpPr>
        <p:spPr bwMode="auto">
          <a:xfrm>
            <a:off x="1937913" y="2562927"/>
            <a:ext cx="1872073" cy="1094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1740EA3-C35A-5B40-BAEA-A5B20267E94A}"/>
              </a:ext>
            </a:extLst>
          </p:cNvPr>
          <p:cNvCxnSpPr>
            <a:cxnSpLocks/>
          </p:cNvCxnSpPr>
          <p:nvPr/>
        </p:nvCxnSpPr>
        <p:spPr bwMode="auto">
          <a:xfrm>
            <a:off x="1937912" y="2569090"/>
            <a:ext cx="3587751" cy="1068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355" name="Date Placeholder 14354">
            <a:extLst>
              <a:ext uri="{FF2B5EF4-FFF2-40B4-BE49-F238E27FC236}">
                <a16:creationId xmlns:a16="http://schemas.microsoft.com/office/drawing/2014/main" id="{71D5EF35-388B-1547-B3CB-DF0EB41F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CF280-B074-664D-865B-4D81C4E84DF4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14357" name="Slide Number Placeholder 14356">
            <a:extLst>
              <a:ext uri="{FF2B5EF4-FFF2-40B4-BE49-F238E27FC236}">
                <a16:creationId xmlns:a16="http://schemas.microsoft.com/office/drawing/2014/main" id="{1D9A2FA9-A1FB-2F40-A4CD-31433080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4358" name="Footer Placeholder 14357">
            <a:extLst>
              <a:ext uri="{FF2B5EF4-FFF2-40B4-BE49-F238E27FC236}">
                <a16:creationId xmlns:a16="http://schemas.microsoft.com/office/drawing/2014/main" id="{3F67D749-36B0-4D4C-8E36-87330553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53664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09C058-9D69-D64D-A075-4239DE599289}" type="datetime1">
              <a:rPr lang="en-US" smtClean="0"/>
              <a:t>2/2/18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975"/>
            <a:ext cx="6996113" cy="631825"/>
          </a:xfrm>
        </p:spPr>
        <p:txBody>
          <a:bodyPr/>
          <a:lstStyle/>
          <a:p>
            <a:pPr eaLnBrk="1" hangingPunct="1"/>
            <a:r>
              <a:rPr lang="en-US" sz="3200"/>
              <a:t>Example 4: Writing dataset by chunks</a:t>
            </a:r>
            <a:endParaRPr lang="en-US" sz="2800"/>
          </a:p>
        </p:txBody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7010400" y="10541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50183" name="Rectangle 4" descr="Wave"/>
          <p:cNvSpPr>
            <a:spLocks noChangeArrowheads="1"/>
          </p:cNvSpPr>
          <p:nvPr/>
        </p:nvSpPr>
        <p:spPr bwMode="auto">
          <a:xfrm>
            <a:off x="7086600" y="42672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4" name="Rectangle 5" descr="Wave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5" name="Rectangle 6" descr="Wave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6" name="Rectangle 7" descr="Wave"/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7" name="Rectangle 8" descr="Wave"/>
          <p:cNvSpPr>
            <a:spLocks noChangeArrowheads="1"/>
          </p:cNvSpPr>
          <p:nvPr/>
        </p:nvSpPr>
        <p:spPr bwMode="auto">
          <a:xfrm>
            <a:off x="7086600" y="36576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8" name="Rectangle 9" descr="Wave"/>
          <p:cNvSpPr>
            <a:spLocks noChangeArrowheads="1"/>
          </p:cNvSpPr>
          <p:nvPr/>
        </p:nvSpPr>
        <p:spPr bwMode="auto">
          <a:xfrm>
            <a:off x="6781800" y="39624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9" name="Rectangle 10" descr="Wave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0" name="Rectangle 11" descr="Wave"/>
          <p:cNvSpPr>
            <a:spLocks noChangeArrowheads="1"/>
          </p:cNvSpPr>
          <p:nvPr/>
        </p:nvSpPr>
        <p:spPr bwMode="auto">
          <a:xfrm>
            <a:off x="6781800" y="36576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1" name="Rectangle 12" descr="Dark downward diagonal"/>
          <p:cNvSpPr>
            <a:spLocks noChangeArrowheads="1"/>
          </p:cNvSpPr>
          <p:nvPr/>
        </p:nvSpPr>
        <p:spPr bwMode="auto">
          <a:xfrm>
            <a:off x="7086600" y="30480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2" name="Rectangle 13" descr="Dark downward diagonal"/>
          <p:cNvSpPr>
            <a:spLocks noChangeArrowheads="1"/>
          </p:cNvSpPr>
          <p:nvPr/>
        </p:nvSpPr>
        <p:spPr bwMode="auto">
          <a:xfrm>
            <a:off x="6781800" y="3352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3" name="Rectangle 14" descr="Dark downward diagonal"/>
          <p:cNvSpPr>
            <a:spLocks noChangeArrowheads="1"/>
          </p:cNvSpPr>
          <p:nvPr/>
        </p:nvSpPr>
        <p:spPr bwMode="auto">
          <a:xfrm>
            <a:off x="7086600" y="33528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4" name="Rectangle 15" descr="Dark downward diagonal"/>
          <p:cNvSpPr>
            <a:spLocks noChangeArrowheads="1"/>
          </p:cNvSpPr>
          <p:nvPr/>
        </p:nvSpPr>
        <p:spPr bwMode="auto">
          <a:xfrm>
            <a:off x="6781800" y="30480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5" name="Rectangle 16" descr="Dark downward diagonal"/>
          <p:cNvSpPr>
            <a:spLocks noChangeArrowheads="1"/>
          </p:cNvSpPr>
          <p:nvPr/>
        </p:nvSpPr>
        <p:spPr bwMode="auto">
          <a:xfrm>
            <a:off x="7086600" y="2438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6" name="Rectangle 17" descr="Dark downward diagonal"/>
          <p:cNvSpPr>
            <a:spLocks noChangeArrowheads="1"/>
          </p:cNvSpPr>
          <p:nvPr/>
        </p:nvSpPr>
        <p:spPr bwMode="auto">
          <a:xfrm>
            <a:off x="6781800" y="27432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7" name="Rectangle 18" descr="Dark downward diagonal"/>
          <p:cNvSpPr>
            <a:spLocks noChangeArrowheads="1"/>
          </p:cNvSpPr>
          <p:nvPr/>
        </p:nvSpPr>
        <p:spPr bwMode="auto">
          <a:xfrm>
            <a:off x="7086600" y="27432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8" name="Rectangle 19" descr="Dark downward diagonal"/>
          <p:cNvSpPr>
            <a:spLocks noChangeArrowheads="1"/>
          </p:cNvSpPr>
          <p:nvPr/>
        </p:nvSpPr>
        <p:spPr bwMode="auto">
          <a:xfrm>
            <a:off x="6781800" y="2438400"/>
            <a:ext cx="304800" cy="304800"/>
          </a:xfrm>
          <a:prstGeom prst="rect">
            <a:avLst/>
          </a:prstGeom>
          <a:pattFill prst="dkDnDiag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99" name="Rectangle 20" descr="Wave"/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0" name="Rectangle 21" descr="Wave"/>
          <p:cNvSpPr>
            <a:spLocks noChangeArrowheads="1"/>
          </p:cNvSpPr>
          <p:nvPr/>
        </p:nvSpPr>
        <p:spPr bwMode="auto">
          <a:xfrm>
            <a:off x="3276600" y="38100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1" name="Rectangle 22" descr="Wave"/>
          <p:cNvSpPr>
            <a:spLocks noChangeArrowheads="1"/>
          </p:cNvSpPr>
          <p:nvPr/>
        </p:nvSpPr>
        <p:spPr bwMode="auto">
          <a:xfrm>
            <a:off x="3581400" y="38100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2" name="Rectangle 23" descr="Wave"/>
          <p:cNvSpPr>
            <a:spLocks noChangeArrowheads="1"/>
          </p:cNvSpPr>
          <p:nvPr/>
        </p:nvSpPr>
        <p:spPr bwMode="auto">
          <a:xfrm>
            <a:off x="3276600" y="35052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3" name="Rectangle 24" descr="Wave"/>
          <p:cNvSpPr>
            <a:spLocks noChangeArrowheads="1"/>
          </p:cNvSpPr>
          <p:nvPr/>
        </p:nvSpPr>
        <p:spPr bwMode="auto">
          <a:xfrm>
            <a:off x="3581400" y="28956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4" name="Rectangle 25" descr="Wave"/>
          <p:cNvSpPr>
            <a:spLocks noChangeArrowheads="1"/>
          </p:cNvSpPr>
          <p:nvPr/>
        </p:nvSpPr>
        <p:spPr bwMode="auto">
          <a:xfrm>
            <a:off x="3276600" y="32004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5" name="Rectangle 26" descr="Wave"/>
          <p:cNvSpPr>
            <a:spLocks noChangeArrowheads="1"/>
          </p:cNvSpPr>
          <p:nvPr/>
        </p:nvSpPr>
        <p:spPr bwMode="auto">
          <a:xfrm>
            <a:off x="3581400" y="32004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6" name="Rectangle 27" descr="Wave"/>
          <p:cNvSpPr>
            <a:spLocks noChangeArrowheads="1"/>
          </p:cNvSpPr>
          <p:nvPr/>
        </p:nvSpPr>
        <p:spPr bwMode="auto">
          <a:xfrm>
            <a:off x="3276600" y="2895600"/>
            <a:ext cx="304800" cy="304800"/>
          </a:xfrm>
          <a:prstGeom prst="rect">
            <a:avLst/>
          </a:prstGeom>
          <a:pattFill prst="wave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7" name="Rectangle 28" descr="Wave"/>
          <p:cNvSpPr>
            <a:spLocks noChangeArrowheads="1"/>
          </p:cNvSpPr>
          <p:nvPr/>
        </p:nvSpPr>
        <p:spPr bwMode="auto">
          <a:xfrm>
            <a:off x="7696200" y="3048000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8" name="Rectangle 29" descr="Wave"/>
          <p:cNvSpPr>
            <a:spLocks noChangeArrowheads="1"/>
          </p:cNvSpPr>
          <p:nvPr/>
        </p:nvSpPr>
        <p:spPr bwMode="auto">
          <a:xfrm>
            <a:off x="7391400" y="3352800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09" name="Rectangle 30" descr="Wave"/>
          <p:cNvSpPr>
            <a:spLocks noChangeArrowheads="1"/>
          </p:cNvSpPr>
          <p:nvPr/>
        </p:nvSpPr>
        <p:spPr bwMode="auto">
          <a:xfrm>
            <a:off x="7696200" y="3352800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0" name="Rectangle 31" descr="Wave"/>
          <p:cNvSpPr>
            <a:spLocks noChangeArrowheads="1"/>
          </p:cNvSpPr>
          <p:nvPr/>
        </p:nvSpPr>
        <p:spPr bwMode="auto">
          <a:xfrm>
            <a:off x="7391400" y="3048000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1" name="Rectangle 32" descr="Wave"/>
          <p:cNvSpPr>
            <a:spLocks noChangeArrowheads="1"/>
          </p:cNvSpPr>
          <p:nvPr/>
        </p:nvSpPr>
        <p:spPr bwMode="auto">
          <a:xfrm>
            <a:off x="7696200" y="2438400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2" name="Rectangle 33" descr="Wave"/>
          <p:cNvSpPr>
            <a:spLocks noChangeArrowheads="1"/>
          </p:cNvSpPr>
          <p:nvPr/>
        </p:nvSpPr>
        <p:spPr bwMode="auto">
          <a:xfrm>
            <a:off x="7391400" y="2743200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3" name="Rectangle 34" descr="Wave"/>
          <p:cNvSpPr>
            <a:spLocks noChangeArrowheads="1"/>
          </p:cNvSpPr>
          <p:nvPr/>
        </p:nvSpPr>
        <p:spPr bwMode="auto">
          <a:xfrm>
            <a:off x="7696200" y="2743200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4" name="Rectangle 35" descr="Wave"/>
          <p:cNvSpPr>
            <a:spLocks noChangeArrowheads="1"/>
          </p:cNvSpPr>
          <p:nvPr/>
        </p:nvSpPr>
        <p:spPr bwMode="auto">
          <a:xfrm>
            <a:off x="7391400" y="2438400"/>
            <a:ext cx="304800" cy="304800"/>
          </a:xfrm>
          <a:prstGeom prst="rect">
            <a:avLst/>
          </a:prstGeom>
          <a:pattFill prst="wave">
            <a:fgClr>
              <a:srgbClr val="FF66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5" name="Rectangle 36" descr="Dark downward diagonal"/>
          <p:cNvSpPr>
            <a:spLocks noChangeArrowheads="1"/>
          </p:cNvSpPr>
          <p:nvPr/>
        </p:nvSpPr>
        <p:spPr bwMode="auto">
          <a:xfrm>
            <a:off x="7696200" y="4267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6" name="Rectangle 37" descr="Dark downward diagonal"/>
          <p:cNvSpPr>
            <a:spLocks noChangeArrowheads="1"/>
          </p:cNvSpPr>
          <p:nvPr/>
        </p:nvSpPr>
        <p:spPr bwMode="auto">
          <a:xfrm>
            <a:off x="7391400" y="4572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7" name="Rectangle 38" descr="Dark downward diagonal"/>
          <p:cNvSpPr>
            <a:spLocks noChangeArrowheads="1"/>
          </p:cNvSpPr>
          <p:nvPr/>
        </p:nvSpPr>
        <p:spPr bwMode="auto">
          <a:xfrm>
            <a:off x="7696200" y="45720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8" name="Rectangle 39" descr="Dark downward diagonal"/>
          <p:cNvSpPr>
            <a:spLocks noChangeArrowheads="1"/>
          </p:cNvSpPr>
          <p:nvPr/>
        </p:nvSpPr>
        <p:spPr bwMode="auto">
          <a:xfrm>
            <a:off x="7391400" y="42672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19" name="Rectangle 40" descr="Dark downward diagonal"/>
          <p:cNvSpPr>
            <a:spLocks noChangeArrowheads="1"/>
          </p:cNvSpPr>
          <p:nvPr/>
        </p:nvSpPr>
        <p:spPr bwMode="auto">
          <a:xfrm>
            <a:off x="7696200" y="36576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20" name="Rectangle 41" descr="Dark downward diagonal"/>
          <p:cNvSpPr>
            <a:spLocks noChangeArrowheads="1"/>
          </p:cNvSpPr>
          <p:nvPr/>
        </p:nvSpPr>
        <p:spPr bwMode="auto">
          <a:xfrm>
            <a:off x="7391400" y="3962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21" name="Rectangle 42" descr="Dark downward diagonal"/>
          <p:cNvSpPr>
            <a:spLocks noChangeArrowheads="1"/>
          </p:cNvSpPr>
          <p:nvPr/>
        </p:nvSpPr>
        <p:spPr bwMode="auto">
          <a:xfrm>
            <a:off x="7696200" y="39624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22" name="Rectangle 43" descr="Dark downward diagonal"/>
          <p:cNvSpPr>
            <a:spLocks noChangeArrowheads="1"/>
          </p:cNvSpPr>
          <p:nvPr/>
        </p:nvSpPr>
        <p:spPr bwMode="auto">
          <a:xfrm>
            <a:off x="7391400" y="3657600"/>
            <a:ext cx="304800" cy="304800"/>
          </a:xfrm>
          <a:prstGeom prst="rect">
            <a:avLst/>
          </a:prstGeom>
          <a:pattFill prst="dkDnDiag">
            <a:fgClr>
              <a:srgbClr val="0000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23" name="Text Box 44"/>
          <p:cNvSpPr txBox="1">
            <a:spLocks noChangeArrowheads="1"/>
          </p:cNvSpPr>
          <p:nvPr/>
        </p:nvSpPr>
        <p:spPr bwMode="auto">
          <a:xfrm>
            <a:off x="898525" y="1130300"/>
            <a:ext cx="30412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Process P2: Memory</a:t>
            </a:r>
          </a:p>
        </p:txBody>
      </p:sp>
      <p:sp>
        <p:nvSpPr>
          <p:cNvPr id="50224" name="Text Box 45"/>
          <p:cNvSpPr txBox="1">
            <a:spLocks noChangeArrowheads="1"/>
          </p:cNvSpPr>
          <p:nvPr/>
        </p:nvSpPr>
        <p:spPr bwMode="auto">
          <a:xfrm>
            <a:off x="457200" y="4762500"/>
            <a:ext cx="3751263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block[0]  = chunk_dims[0];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block[1]  = chunk_dims[1];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offset[0] = chunk_dims[0];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offset[1] = 0;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25" name="AutoShape 46"/>
          <p:cNvSpPr>
            <a:spLocks/>
          </p:cNvSpPr>
          <p:nvPr/>
        </p:nvSpPr>
        <p:spPr bwMode="auto">
          <a:xfrm>
            <a:off x="3048000" y="28956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26" name="AutoShape 47"/>
          <p:cNvSpPr>
            <a:spLocks/>
          </p:cNvSpPr>
          <p:nvPr/>
        </p:nvSpPr>
        <p:spPr bwMode="auto">
          <a:xfrm>
            <a:off x="6553200" y="36576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27" name="AutoShape 48"/>
          <p:cNvSpPr>
            <a:spLocks/>
          </p:cNvSpPr>
          <p:nvPr/>
        </p:nvSpPr>
        <p:spPr bwMode="auto">
          <a:xfrm rot="-5422431">
            <a:off x="7086600" y="4800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28" name="AutoShape 49"/>
          <p:cNvSpPr>
            <a:spLocks/>
          </p:cNvSpPr>
          <p:nvPr/>
        </p:nvSpPr>
        <p:spPr bwMode="auto">
          <a:xfrm rot="5463229">
            <a:off x="3505200" y="2514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29" name="Text Box 50"/>
          <p:cNvSpPr txBox="1">
            <a:spLocks noChangeArrowheads="1"/>
          </p:cNvSpPr>
          <p:nvPr/>
        </p:nvSpPr>
        <p:spPr bwMode="auto">
          <a:xfrm>
            <a:off x="1012825" y="3367088"/>
            <a:ext cx="1966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chunk_dims[0]</a:t>
            </a:r>
          </a:p>
        </p:txBody>
      </p:sp>
      <p:sp>
        <p:nvSpPr>
          <p:cNvPr id="50230" name="Text Box 51"/>
          <p:cNvSpPr txBox="1">
            <a:spLocks noChangeArrowheads="1"/>
          </p:cNvSpPr>
          <p:nvPr/>
        </p:nvSpPr>
        <p:spPr bwMode="auto">
          <a:xfrm>
            <a:off x="2536825" y="2362200"/>
            <a:ext cx="1966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chunk_dims[1]</a:t>
            </a:r>
          </a:p>
        </p:txBody>
      </p:sp>
      <p:sp>
        <p:nvSpPr>
          <p:cNvPr id="50231" name="Text Box 52"/>
          <p:cNvSpPr txBox="1">
            <a:spLocks noChangeArrowheads="1"/>
          </p:cNvSpPr>
          <p:nvPr/>
        </p:nvSpPr>
        <p:spPr bwMode="auto">
          <a:xfrm>
            <a:off x="5048250" y="4129088"/>
            <a:ext cx="1281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block[0]</a:t>
            </a:r>
          </a:p>
        </p:txBody>
      </p:sp>
      <p:sp>
        <p:nvSpPr>
          <p:cNvPr id="50232" name="Text Box 53"/>
          <p:cNvSpPr txBox="1">
            <a:spLocks noChangeArrowheads="1"/>
          </p:cNvSpPr>
          <p:nvPr/>
        </p:nvSpPr>
        <p:spPr bwMode="auto">
          <a:xfrm>
            <a:off x="6572250" y="5272088"/>
            <a:ext cx="1281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block[1]</a:t>
            </a:r>
          </a:p>
        </p:txBody>
      </p:sp>
      <p:sp>
        <p:nvSpPr>
          <p:cNvPr id="50233" name="AutoShape 54"/>
          <p:cNvSpPr>
            <a:spLocks/>
          </p:cNvSpPr>
          <p:nvPr/>
        </p:nvSpPr>
        <p:spPr bwMode="auto">
          <a:xfrm>
            <a:off x="6553200" y="2438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234" name="Text Box 55"/>
          <p:cNvSpPr txBox="1">
            <a:spLocks noChangeArrowheads="1"/>
          </p:cNvSpPr>
          <p:nvPr/>
        </p:nvSpPr>
        <p:spPr bwMode="auto">
          <a:xfrm>
            <a:off x="4800600" y="2909888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offset[0]</a:t>
            </a:r>
          </a:p>
        </p:txBody>
      </p:sp>
      <p:sp>
        <p:nvSpPr>
          <p:cNvPr id="50235" name="Text Box 56"/>
          <p:cNvSpPr txBox="1">
            <a:spLocks noChangeArrowheads="1"/>
          </p:cNvSpPr>
          <p:nvPr/>
        </p:nvSpPr>
        <p:spPr bwMode="auto">
          <a:xfrm>
            <a:off x="6054725" y="1752600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offset[1]</a:t>
            </a:r>
          </a:p>
        </p:txBody>
      </p:sp>
      <p:sp>
        <p:nvSpPr>
          <p:cNvPr id="50236" name="Line 57"/>
          <p:cNvSpPr>
            <a:spLocks noChangeShapeType="1"/>
          </p:cNvSpPr>
          <p:nvPr/>
        </p:nvSpPr>
        <p:spPr bwMode="auto">
          <a:xfrm>
            <a:off x="6781800" y="2057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Line 58"/>
          <p:cNvSpPr>
            <a:spLocks noChangeShapeType="1"/>
          </p:cNvSpPr>
          <p:nvPr/>
        </p:nvSpPr>
        <p:spPr bwMode="auto">
          <a:xfrm flipV="1">
            <a:off x="7086600" y="5105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Line 59"/>
          <p:cNvSpPr>
            <a:spLocks noChangeShapeType="1"/>
          </p:cNvSpPr>
          <p:nvPr/>
        </p:nvSpPr>
        <p:spPr bwMode="auto">
          <a:xfrm>
            <a:off x="6248400" y="4267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9" name="Line 60"/>
          <p:cNvSpPr>
            <a:spLocks noChangeShapeType="1"/>
          </p:cNvSpPr>
          <p:nvPr/>
        </p:nvSpPr>
        <p:spPr bwMode="auto">
          <a:xfrm>
            <a:off x="6324600" y="3048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A7573-1A3B-D741-934B-7910EFA5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E47E6-C8A0-A143-9B8A-3B823F3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10870"/>
      </p:ext>
    </p:extLst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68A1503-A385-C84B-A279-753B325D80F6}" type="datetime1">
              <a:rPr lang="en-US" smtClean="0"/>
              <a:t>2/2/18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593013" cy="604838"/>
          </a:xfrm>
        </p:spPr>
        <p:txBody>
          <a:bodyPr/>
          <a:lstStyle/>
          <a:p>
            <a:pPr eaLnBrk="1" hangingPunct="1"/>
            <a:r>
              <a:rPr lang="en-US"/>
              <a:t>Example 4: Writing by chunks</a:t>
            </a:r>
            <a:endParaRPr lang="en-US" sz="2400"/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143000" y="990600"/>
            <a:ext cx="7043738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97	    count[0] = 1;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98	    count[1] = 1 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 99	    stride[0] = 1;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100	    stride[1] = 1;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101	    block[0] = chunk_dims[0];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102	    block[1] = chunk_dims[1];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103	    if(mpi_rank == 0) 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104	       offset[0] = 0;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105	       offset[1] = 0;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106	    }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107	    if(mpi_rank == 1) 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108	       offset[0] = 0;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109	       offset[1] = chunk_dims[1];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110	    }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111	    if(mpi_rank == 2) 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112	       offset[0] = chunk_dims[0];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113	       offset[1] = 0;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114	    } 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115	    if(mpi_rank == 3) {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116	       offset[0] = chunk_dims[0];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117	       offset[1] = chunk_dims[1];</a:t>
            </a: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</a:rPr>
              <a:t>   118	    } </a:t>
            </a:r>
          </a:p>
          <a:p>
            <a:pPr eaLnBrk="0" hangingPunct="0">
              <a:lnSpc>
                <a:spcPct val="0"/>
              </a:lnSpc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742E50-DA3C-3E4A-95D2-E924D361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CF23-2EF3-4B5D-9964-DF7A5CBCE79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9557F-979C-4743-A487-4172241B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32768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2B3EB-32FE-F24B-A6E7-FCC15C78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2C0B10-DA08-E849-8C20-E1731C8BE190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AD803-6065-574B-B4F7-157A9490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63FEE-1230-4A56-88A1-BD69F0C7EB5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7BEC-BC33-384D-8508-7880FF9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576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778A97C-7E00-134F-A7A6-5FA43E1F23E6}" type="datetime1">
              <a:rPr lang="en-US" smtClean="0"/>
              <a:t>2/2/18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My PHDF5 Application I/O is slow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458200" cy="25146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sz="2800" b="1" dirty="0">
                <a:solidFill>
                  <a:srgbClr val="FF0000"/>
                </a:solidFill>
              </a:rPr>
              <a:t>Common Solutions to poor performance</a:t>
            </a:r>
          </a:p>
          <a:p>
            <a:pPr lvl="1" eaLnBrk="1" hangingPunct="1"/>
            <a:r>
              <a:rPr lang="en-US" sz="2800" b="1" dirty="0">
                <a:solidFill>
                  <a:schemeClr val="tx1"/>
                </a:solidFill>
              </a:rPr>
              <a:t>Use larger I/O data sizes</a:t>
            </a:r>
          </a:p>
          <a:p>
            <a:pPr lvl="1" eaLnBrk="1" hangingPunct="1"/>
            <a:r>
              <a:rPr lang="en-US" sz="2800" dirty="0"/>
              <a:t>Independent vs. Collective I/O</a:t>
            </a:r>
          </a:p>
          <a:p>
            <a:pPr lvl="1" eaLnBrk="1" hangingPunct="1"/>
            <a:r>
              <a:rPr lang="en-US" sz="2800" dirty="0"/>
              <a:t>Specific I/O system hints</a:t>
            </a:r>
          </a:p>
          <a:p>
            <a:pPr lvl="1" eaLnBrk="1" hangingPunct="1"/>
            <a:r>
              <a:rPr lang="en-US" sz="2800" dirty="0"/>
              <a:t>Increase Parallel File System capacity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8B92-FD9A-7B49-88E8-150E7F4F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4A25F-AB73-BD49-8566-C4AD2206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FD608EB-67A9-E14C-8136-B1973DA94C26}" type="datetime1">
              <a:rPr lang="en-US" smtClean="0"/>
              <a:t>2/2/18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Write Speed vs. Block Size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093251"/>
              </p:ext>
            </p:extLst>
          </p:nvPr>
        </p:nvGraphicFramePr>
        <p:xfrm>
          <a:off x="1752600" y="990600"/>
          <a:ext cx="6067381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hart" r:id="rId4" imgW="6096000" imgH="4057650" progId="Excel.Sheet.8">
                  <p:embed/>
                </p:oleObj>
              </mc:Choice>
              <mc:Fallback>
                <p:oleObj name="Chart" r:id="rId4" imgW="6096000" imgH="4057650" progId="Excel.Sheet.8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6067381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D93404-F795-684C-84F9-07853DD3A017}"/>
              </a:ext>
            </a:extLst>
          </p:cNvPr>
          <p:cNvSpPr txBox="1"/>
          <p:nvPr/>
        </p:nvSpPr>
        <p:spPr>
          <a:xfrm>
            <a:off x="762000" y="5638800"/>
            <a:ext cx="762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 Tip: Minimize I/O calls by performing large data I/O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00663-817E-2C4E-9799-040F886C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B642F-E7E4-4580-A3F7-E7F337545A3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DB8D9-7B70-594A-9DF1-014FB79B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B764C6-39AB-944D-B9A7-857189BF095A}" type="datetime1">
              <a:rPr lang="en-US" smtClean="0"/>
              <a:t>2/2/18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My PHDF5 Application I/O is slow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514600"/>
          </a:xfrm>
        </p:spPr>
        <p:txBody>
          <a:bodyPr/>
          <a:lstStyle/>
          <a:p>
            <a:pPr lvl="1" eaLnBrk="1" hangingPunct="1"/>
            <a:r>
              <a:rPr lang="en-US" sz="2800" dirty="0"/>
              <a:t>Use larger I/O data sizes</a:t>
            </a:r>
          </a:p>
          <a:p>
            <a:pPr lvl="1" eaLnBrk="1" hangingPunct="1"/>
            <a:r>
              <a:rPr lang="en-US" sz="2800" b="1" dirty="0">
                <a:solidFill>
                  <a:srgbClr val="FF0000"/>
                </a:solidFill>
              </a:rPr>
              <a:t>Independent vs. Collective I/O</a:t>
            </a:r>
          </a:p>
          <a:p>
            <a:pPr lvl="1" eaLnBrk="1" hangingPunct="1"/>
            <a:r>
              <a:rPr lang="en-US" sz="2800" dirty="0"/>
              <a:t>Specific I/O system hints</a:t>
            </a:r>
          </a:p>
          <a:p>
            <a:pPr lvl="1" eaLnBrk="1" hangingPunct="1"/>
            <a:r>
              <a:rPr lang="en-US" sz="2800" dirty="0"/>
              <a:t>Increase Parallel File System capacity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A574F1-589B-604B-9B3A-5B74426F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69B1B-BA9E-4D40-8398-20662EBB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D249B64-6423-8140-AAB6-360698E5DF5F}" type="datetime1">
              <a:rPr lang="en-US" smtClean="0"/>
              <a:t>2/2/18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Independent vs. Collective Access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884613" cy="4419600"/>
          </a:xfrm>
        </p:spPr>
        <p:txBody>
          <a:bodyPr/>
          <a:lstStyle/>
          <a:p>
            <a:pPr eaLnBrk="1" hangingPunct="1"/>
            <a:r>
              <a:rPr lang="en-US" sz="2400" dirty="0"/>
              <a:t>User reported Independent data transfer mode was much slower than the Collective data transfer mode</a:t>
            </a:r>
          </a:p>
          <a:p>
            <a:pPr eaLnBrk="1" hangingPunct="1"/>
            <a:r>
              <a:rPr lang="en-US" sz="2400" dirty="0"/>
              <a:t>Data array was tall and thin: 230,000 rows by 6 columns</a:t>
            </a:r>
          </a:p>
        </p:txBody>
      </p:sp>
      <p:grpSp>
        <p:nvGrpSpPr>
          <p:cNvPr id="55303" name="Group 4"/>
          <p:cNvGrpSpPr>
            <a:grpSpLocks/>
          </p:cNvGrpSpPr>
          <p:nvPr/>
        </p:nvGrpSpPr>
        <p:grpSpPr bwMode="auto">
          <a:xfrm>
            <a:off x="5486400" y="1143000"/>
            <a:ext cx="1797050" cy="1219200"/>
            <a:chOff x="3476" y="1200"/>
            <a:chExt cx="1152" cy="768"/>
          </a:xfrm>
        </p:grpSpPr>
        <p:sp>
          <p:nvSpPr>
            <p:cNvPr id="55330" name="Rectangle 5" descr="Dark downward diagonal"/>
            <p:cNvSpPr>
              <a:spLocks noChangeArrowheads="1"/>
            </p:cNvSpPr>
            <p:nvPr/>
          </p:nvSpPr>
          <p:spPr bwMode="auto">
            <a:xfrm>
              <a:off x="3476" y="120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1" name="Rectangle 6" descr="Dark downward diagonal"/>
            <p:cNvSpPr>
              <a:spLocks noChangeArrowheads="1"/>
            </p:cNvSpPr>
            <p:nvPr/>
          </p:nvSpPr>
          <p:spPr bwMode="auto">
            <a:xfrm>
              <a:off x="3476" y="139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2" name="Rectangle 7" descr="Dark downward diagonal"/>
            <p:cNvSpPr>
              <a:spLocks noChangeArrowheads="1"/>
            </p:cNvSpPr>
            <p:nvPr/>
          </p:nvSpPr>
          <p:spPr bwMode="auto">
            <a:xfrm>
              <a:off x="3476" y="158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3" name="Rectangle 8" descr="Dark downward diagonal"/>
            <p:cNvSpPr>
              <a:spLocks noChangeArrowheads="1"/>
            </p:cNvSpPr>
            <p:nvPr/>
          </p:nvSpPr>
          <p:spPr bwMode="auto">
            <a:xfrm>
              <a:off x="3476" y="1776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4" name="Rectangle 9" descr="Dark downward diagonal"/>
            <p:cNvSpPr>
              <a:spLocks noChangeArrowheads="1"/>
            </p:cNvSpPr>
            <p:nvPr/>
          </p:nvSpPr>
          <p:spPr bwMode="auto">
            <a:xfrm>
              <a:off x="3668" y="120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5" name="Rectangle 10" descr="Dark downward diagonal"/>
            <p:cNvSpPr>
              <a:spLocks noChangeArrowheads="1"/>
            </p:cNvSpPr>
            <p:nvPr/>
          </p:nvSpPr>
          <p:spPr bwMode="auto">
            <a:xfrm>
              <a:off x="3668" y="139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6" name="Rectangle 11" descr="Dark downward diagonal"/>
            <p:cNvSpPr>
              <a:spLocks noChangeArrowheads="1"/>
            </p:cNvSpPr>
            <p:nvPr/>
          </p:nvSpPr>
          <p:spPr bwMode="auto">
            <a:xfrm>
              <a:off x="3668" y="158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7" name="Rectangle 12" descr="Dark downward diagonal"/>
            <p:cNvSpPr>
              <a:spLocks noChangeArrowheads="1"/>
            </p:cNvSpPr>
            <p:nvPr/>
          </p:nvSpPr>
          <p:spPr bwMode="auto">
            <a:xfrm>
              <a:off x="3668" y="1776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8" name="Rectangle 13" descr="Weave"/>
            <p:cNvSpPr>
              <a:spLocks noChangeArrowheads="1"/>
            </p:cNvSpPr>
            <p:nvPr/>
          </p:nvSpPr>
          <p:spPr bwMode="auto">
            <a:xfrm>
              <a:off x="3860" y="120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39" name="Rectangle 14" descr="Weave"/>
            <p:cNvSpPr>
              <a:spLocks noChangeArrowheads="1"/>
            </p:cNvSpPr>
            <p:nvPr/>
          </p:nvSpPr>
          <p:spPr bwMode="auto">
            <a:xfrm>
              <a:off x="3860" y="139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0" name="Rectangle 15" descr="Weave"/>
            <p:cNvSpPr>
              <a:spLocks noChangeArrowheads="1"/>
            </p:cNvSpPr>
            <p:nvPr/>
          </p:nvSpPr>
          <p:spPr bwMode="auto">
            <a:xfrm>
              <a:off x="3860" y="158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1" name="Rectangle 16" descr="Weave"/>
            <p:cNvSpPr>
              <a:spLocks noChangeArrowheads="1"/>
            </p:cNvSpPr>
            <p:nvPr/>
          </p:nvSpPr>
          <p:spPr bwMode="auto">
            <a:xfrm>
              <a:off x="3860" y="1776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2" name="Rectangle 17" descr="Weave"/>
            <p:cNvSpPr>
              <a:spLocks noChangeArrowheads="1"/>
            </p:cNvSpPr>
            <p:nvPr/>
          </p:nvSpPr>
          <p:spPr bwMode="auto">
            <a:xfrm>
              <a:off x="4052" y="120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3" name="Rectangle 18" descr="Weave"/>
            <p:cNvSpPr>
              <a:spLocks noChangeArrowheads="1"/>
            </p:cNvSpPr>
            <p:nvPr/>
          </p:nvSpPr>
          <p:spPr bwMode="auto">
            <a:xfrm>
              <a:off x="4052" y="139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4" name="Rectangle 19" descr="Weave"/>
            <p:cNvSpPr>
              <a:spLocks noChangeArrowheads="1"/>
            </p:cNvSpPr>
            <p:nvPr/>
          </p:nvSpPr>
          <p:spPr bwMode="auto">
            <a:xfrm>
              <a:off x="4052" y="158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5" name="Rectangle 20" descr="Weave"/>
            <p:cNvSpPr>
              <a:spLocks noChangeArrowheads="1"/>
            </p:cNvSpPr>
            <p:nvPr/>
          </p:nvSpPr>
          <p:spPr bwMode="auto">
            <a:xfrm>
              <a:off x="4052" y="1776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6" name="Rectangle 21" descr="Small checker board"/>
            <p:cNvSpPr>
              <a:spLocks noChangeArrowheads="1"/>
            </p:cNvSpPr>
            <p:nvPr/>
          </p:nvSpPr>
          <p:spPr bwMode="auto">
            <a:xfrm>
              <a:off x="4244" y="1200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7" name="Rectangle 22" descr="Small checker board"/>
            <p:cNvSpPr>
              <a:spLocks noChangeArrowheads="1"/>
            </p:cNvSpPr>
            <p:nvPr/>
          </p:nvSpPr>
          <p:spPr bwMode="auto">
            <a:xfrm>
              <a:off x="4244" y="1392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8" name="Rectangle 23" descr="Small checker board"/>
            <p:cNvSpPr>
              <a:spLocks noChangeArrowheads="1"/>
            </p:cNvSpPr>
            <p:nvPr/>
          </p:nvSpPr>
          <p:spPr bwMode="auto">
            <a:xfrm>
              <a:off x="4244" y="1584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49" name="Rectangle 24" descr="Small checker board"/>
            <p:cNvSpPr>
              <a:spLocks noChangeArrowheads="1"/>
            </p:cNvSpPr>
            <p:nvPr/>
          </p:nvSpPr>
          <p:spPr bwMode="auto">
            <a:xfrm>
              <a:off x="4244" y="1776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50" name="Rectangle 25" descr="60%"/>
            <p:cNvSpPr>
              <a:spLocks noChangeArrowheads="1"/>
            </p:cNvSpPr>
            <p:nvPr/>
          </p:nvSpPr>
          <p:spPr bwMode="auto">
            <a:xfrm>
              <a:off x="4436" y="1200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51" name="Rectangle 26" descr="60%"/>
            <p:cNvSpPr>
              <a:spLocks noChangeArrowheads="1"/>
            </p:cNvSpPr>
            <p:nvPr/>
          </p:nvSpPr>
          <p:spPr bwMode="auto">
            <a:xfrm>
              <a:off x="4436" y="1392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52" name="Rectangle 27" descr="60%"/>
            <p:cNvSpPr>
              <a:spLocks noChangeArrowheads="1"/>
            </p:cNvSpPr>
            <p:nvPr/>
          </p:nvSpPr>
          <p:spPr bwMode="auto">
            <a:xfrm>
              <a:off x="4436" y="1584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53" name="Rectangle 28" descr="60%"/>
            <p:cNvSpPr>
              <a:spLocks noChangeArrowheads="1"/>
            </p:cNvSpPr>
            <p:nvPr/>
          </p:nvSpPr>
          <p:spPr bwMode="auto">
            <a:xfrm>
              <a:off x="4436" y="1776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55304" name="Group 29"/>
          <p:cNvGrpSpPr>
            <a:grpSpLocks/>
          </p:cNvGrpSpPr>
          <p:nvPr/>
        </p:nvGrpSpPr>
        <p:grpSpPr bwMode="auto">
          <a:xfrm>
            <a:off x="5486400" y="4876800"/>
            <a:ext cx="1797050" cy="1219200"/>
            <a:chOff x="3476" y="2448"/>
            <a:chExt cx="1152" cy="768"/>
          </a:xfrm>
        </p:grpSpPr>
        <p:sp>
          <p:nvSpPr>
            <p:cNvPr id="55306" name="Rectangle 30" descr="Dark downward diagonal"/>
            <p:cNvSpPr>
              <a:spLocks noChangeArrowheads="1"/>
            </p:cNvSpPr>
            <p:nvPr/>
          </p:nvSpPr>
          <p:spPr bwMode="auto">
            <a:xfrm>
              <a:off x="3476" y="2448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07" name="Rectangle 31" descr="Dark downward diagonal"/>
            <p:cNvSpPr>
              <a:spLocks noChangeArrowheads="1"/>
            </p:cNvSpPr>
            <p:nvPr/>
          </p:nvSpPr>
          <p:spPr bwMode="auto">
            <a:xfrm>
              <a:off x="3476" y="264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08" name="Rectangle 32" descr="Dark downward diagonal"/>
            <p:cNvSpPr>
              <a:spLocks noChangeArrowheads="1"/>
            </p:cNvSpPr>
            <p:nvPr/>
          </p:nvSpPr>
          <p:spPr bwMode="auto">
            <a:xfrm>
              <a:off x="3476" y="283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09" name="Rectangle 33" descr="Dark downward diagonal"/>
            <p:cNvSpPr>
              <a:spLocks noChangeArrowheads="1"/>
            </p:cNvSpPr>
            <p:nvPr/>
          </p:nvSpPr>
          <p:spPr bwMode="auto">
            <a:xfrm>
              <a:off x="3476" y="302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0" name="Rectangle 34" descr="Dark downward diagonal"/>
            <p:cNvSpPr>
              <a:spLocks noChangeArrowheads="1"/>
            </p:cNvSpPr>
            <p:nvPr/>
          </p:nvSpPr>
          <p:spPr bwMode="auto">
            <a:xfrm>
              <a:off x="3668" y="2448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1" name="Rectangle 35" descr="Dark downward diagonal"/>
            <p:cNvSpPr>
              <a:spLocks noChangeArrowheads="1"/>
            </p:cNvSpPr>
            <p:nvPr/>
          </p:nvSpPr>
          <p:spPr bwMode="auto">
            <a:xfrm>
              <a:off x="3668" y="264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2" name="Rectangle 36" descr="Dark downward diagonal"/>
            <p:cNvSpPr>
              <a:spLocks noChangeArrowheads="1"/>
            </p:cNvSpPr>
            <p:nvPr/>
          </p:nvSpPr>
          <p:spPr bwMode="auto">
            <a:xfrm>
              <a:off x="3668" y="283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3" name="Rectangle 37" descr="Dark downward diagonal"/>
            <p:cNvSpPr>
              <a:spLocks noChangeArrowheads="1"/>
            </p:cNvSpPr>
            <p:nvPr/>
          </p:nvSpPr>
          <p:spPr bwMode="auto">
            <a:xfrm>
              <a:off x="3668" y="302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4" name="Rectangle 38" descr="Weave"/>
            <p:cNvSpPr>
              <a:spLocks noChangeArrowheads="1"/>
            </p:cNvSpPr>
            <p:nvPr/>
          </p:nvSpPr>
          <p:spPr bwMode="auto">
            <a:xfrm>
              <a:off x="3860" y="2448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5" name="Rectangle 39" descr="Weave"/>
            <p:cNvSpPr>
              <a:spLocks noChangeArrowheads="1"/>
            </p:cNvSpPr>
            <p:nvPr/>
          </p:nvSpPr>
          <p:spPr bwMode="auto">
            <a:xfrm>
              <a:off x="3860" y="264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6" name="Rectangle 40" descr="Weave"/>
            <p:cNvSpPr>
              <a:spLocks noChangeArrowheads="1"/>
            </p:cNvSpPr>
            <p:nvPr/>
          </p:nvSpPr>
          <p:spPr bwMode="auto">
            <a:xfrm>
              <a:off x="3860" y="283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7" name="Rectangle 41" descr="Weave"/>
            <p:cNvSpPr>
              <a:spLocks noChangeArrowheads="1"/>
            </p:cNvSpPr>
            <p:nvPr/>
          </p:nvSpPr>
          <p:spPr bwMode="auto">
            <a:xfrm>
              <a:off x="3860" y="302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8" name="Rectangle 42" descr="Weave"/>
            <p:cNvSpPr>
              <a:spLocks noChangeArrowheads="1"/>
            </p:cNvSpPr>
            <p:nvPr/>
          </p:nvSpPr>
          <p:spPr bwMode="auto">
            <a:xfrm>
              <a:off x="4052" y="2448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19" name="Rectangle 43" descr="Weave"/>
            <p:cNvSpPr>
              <a:spLocks noChangeArrowheads="1"/>
            </p:cNvSpPr>
            <p:nvPr/>
          </p:nvSpPr>
          <p:spPr bwMode="auto">
            <a:xfrm>
              <a:off x="4052" y="264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0" name="Rectangle 44" descr="Weave"/>
            <p:cNvSpPr>
              <a:spLocks noChangeArrowheads="1"/>
            </p:cNvSpPr>
            <p:nvPr/>
          </p:nvSpPr>
          <p:spPr bwMode="auto">
            <a:xfrm>
              <a:off x="4052" y="283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1" name="Rectangle 45" descr="Weave"/>
            <p:cNvSpPr>
              <a:spLocks noChangeArrowheads="1"/>
            </p:cNvSpPr>
            <p:nvPr/>
          </p:nvSpPr>
          <p:spPr bwMode="auto">
            <a:xfrm>
              <a:off x="4052" y="302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2" name="Rectangle 46" descr="Small checker board"/>
            <p:cNvSpPr>
              <a:spLocks noChangeArrowheads="1"/>
            </p:cNvSpPr>
            <p:nvPr/>
          </p:nvSpPr>
          <p:spPr bwMode="auto">
            <a:xfrm>
              <a:off x="4244" y="2448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3" name="Rectangle 47" descr="Small checker board"/>
            <p:cNvSpPr>
              <a:spLocks noChangeArrowheads="1"/>
            </p:cNvSpPr>
            <p:nvPr/>
          </p:nvSpPr>
          <p:spPr bwMode="auto">
            <a:xfrm>
              <a:off x="4244" y="2640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4" name="Rectangle 48" descr="Small checker board"/>
            <p:cNvSpPr>
              <a:spLocks noChangeArrowheads="1"/>
            </p:cNvSpPr>
            <p:nvPr/>
          </p:nvSpPr>
          <p:spPr bwMode="auto">
            <a:xfrm>
              <a:off x="4244" y="2832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5" name="Rectangle 49" descr="Small checker board"/>
            <p:cNvSpPr>
              <a:spLocks noChangeArrowheads="1"/>
            </p:cNvSpPr>
            <p:nvPr/>
          </p:nvSpPr>
          <p:spPr bwMode="auto">
            <a:xfrm>
              <a:off x="4244" y="3024"/>
              <a:ext cx="192" cy="192"/>
            </a:xfrm>
            <a:prstGeom prst="rect">
              <a:avLst/>
            </a:prstGeom>
            <a:pattFill prst="smCheck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6" name="Rectangle 50" descr="60%"/>
            <p:cNvSpPr>
              <a:spLocks noChangeArrowheads="1"/>
            </p:cNvSpPr>
            <p:nvPr/>
          </p:nvSpPr>
          <p:spPr bwMode="auto">
            <a:xfrm>
              <a:off x="4436" y="2448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7" name="Rectangle 51" descr="60%"/>
            <p:cNvSpPr>
              <a:spLocks noChangeArrowheads="1"/>
            </p:cNvSpPr>
            <p:nvPr/>
          </p:nvSpPr>
          <p:spPr bwMode="auto">
            <a:xfrm>
              <a:off x="4436" y="2640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8" name="Rectangle 52" descr="60%"/>
            <p:cNvSpPr>
              <a:spLocks noChangeArrowheads="1"/>
            </p:cNvSpPr>
            <p:nvPr/>
          </p:nvSpPr>
          <p:spPr bwMode="auto">
            <a:xfrm>
              <a:off x="4436" y="2832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5329" name="Rectangle 53" descr="60%"/>
            <p:cNvSpPr>
              <a:spLocks noChangeArrowheads="1"/>
            </p:cNvSpPr>
            <p:nvPr/>
          </p:nvSpPr>
          <p:spPr bwMode="auto">
            <a:xfrm>
              <a:off x="4436" y="3024"/>
              <a:ext cx="192" cy="192"/>
            </a:xfrm>
            <a:prstGeom prst="rect">
              <a:avLst/>
            </a:prstGeom>
            <a:pattFill prst="pct60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52284" name="Text Box 60"/>
          <p:cNvSpPr txBox="1">
            <a:spLocks noChangeArrowheads="1"/>
          </p:cNvSpPr>
          <p:nvPr/>
        </p:nvSpPr>
        <p:spPr bwMode="auto">
          <a:xfrm>
            <a:off x="5486400" y="2514600"/>
            <a:ext cx="1828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230,000 rows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cs typeface="Arial" charset="0"/>
              </a:rPr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A01D3-918D-FC44-912C-7D89BC1B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B642F-E7E4-4580-A3F7-E7F337545A3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18E97-F768-BD4E-B6B7-600D3BE0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Debug Slow Parallel I/O Speed(1)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Writing to one dataset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/>
              <a:t>Using 4 processes == 4 columns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 err="1"/>
              <a:t>datatype</a:t>
            </a:r>
            <a:r>
              <a:rPr lang="en-US" dirty="0"/>
              <a:t> is 8-byte doubles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/>
              <a:t>4 processes, 1000 rows == 4x1000x8 = 32,000 bytes</a:t>
            </a:r>
          </a:p>
          <a:p>
            <a:pPr>
              <a:defRPr/>
            </a:pPr>
            <a:r>
              <a:rPr lang="en-US" dirty="0"/>
              <a:t>  </a:t>
            </a:r>
            <a:r>
              <a:rPr lang="en-US" dirty="0" err="1"/>
              <a:t>mpirun</a:t>
            </a:r>
            <a:r>
              <a:rPr lang="en-US" dirty="0"/>
              <a:t> -np 4 ./</a:t>
            </a:r>
            <a:r>
              <a:rPr lang="en-US" dirty="0" err="1"/>
              <a:t>a.out</a:t>
            </a:r>
            <a:r>
              <a:rPr lang="en-US" dirty="0"/>
              <a:t> 1000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/>
              <a:t>Execution time: 1.783798 s.</a:t>
            </a:r>
          </a:p>
          <a:p>
            <a:pPr>
              <a:defRPr/>
            </a:pPr>
            <a:r>
              <a:rPr lang="en-US" dirty="0"/>
              <a:t>  </a:t>
            </a:r>
            <a:r>
              <a:rPr lang="en-US" dirty="0" err="1"/>
              <a:t>mpirun</a:t>
            </a:r>
            <a:r>
              <a:rPr lang="en-US" dirty="0"/>
              <a:t> -np 4 ./</a:t>
            </a:r>
            <a:r>
              <a:rPr lang="en-US" dirty="0" err="1"/>
              <a:t>a.out</a:t>
            </a:r>
            <a:r>
              <a:rPr lang="en-US" dirty="0"/>
              <a:t> 2000</a:t>
            </a:r>
          </a:p>
          <a:p>
            <a:pPr lvl="1">
              <a:buFont typeface="Lucida Grande"/>
              <a:buChar char="-"/>
              <a:defRPr/>
            </a:pPr>
            <a:r>
              <a:rPr lang="en-US" dirty="0"/>
              <a:t>Execution time: 3.838858 s.</a:t>
            </a:r>
          </a:p>
          <a:p>
            <a:pPr>
              <a:defRPr/>
            </a:pPr>
            <a:r>
              <a:rPr lang="en-US" dirty="0"/>
              <a:t>Difference of 2 seconds for 1000 more rows = 32,000 bytes.</a:t>
            </a:r>
          </a:p>
          <a:p>
            <a:pPr>
              <a:defRPr/>
            </a:pPr>
            <a:r>
              <a:rPr lang="en-US" dirty="0"/>
              <a:t>Speed of 16KB/sec!!! </a:t>
            </a:r>
            <a:r>
              <a:rPr lang="en-US" i="1" dirty="0"/>
              <a:t>Way too slow.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7A2959-4AC4-0642-B220-630EC522B608}" type="datetime1">
              <a:rPr lang="en-US" smtClean="0">
                <a:solidFill>
                  <a:srgbClr val="FFFFFF"/>
                </a:solidFill>
              </a:rPr>
              <a:t>2/2/18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Image result for command line icon">
            <a:hlinkClick r:id="rId2"/>
            <a:extLst>
              <a:ext uri="{FF2B5EF4-FFF2-40B4-BE49-F238E27FC236}">
                <a16:creationId xmlns:a16="http://schemas.microsoft.com/office/drawing/2014/main" id="{020A85C0-AC99-D447-AD77-37C91E69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4" y="32004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ommand line icon">
            <a:hlinkClick r:id="rId2"/>
            <a:extLst>
              <a:ext uri="{FF2B5EF4-FFF2-40B4-BE49-F238E27FC236}">
                <a16:creationId xmlns:a16="http://schemas.microsoft.com/office/drawing/2014/main" id="{93630E75-A8E5-344D-A8BE-5E409972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" y="4114800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0B705-0991-434B-ADEB-B9C0A08F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130B69-BB01-B54D-AC5E-6E303503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428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Debug slow parallel I/O speed(2)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version of PHDF5 with </a:t>
            </a:r>
          </a:p>
          <a:p>
            <a:pPr lvl="1"/>
            <a:r>
              <a:rPr lang="en-US" dirty="0"/>
              <a:t>./configure --enable-debug --enable-parallel …</a:t>
            </a:r>
          </a:p>
          <a:p>
            <a:pPr lvl="1"/>
            <a:r>
              <a:rPr lang="en-US" dirty="0"/>
              <a:t>This allows the tracing of MPIO I/O calls in the HDF5 library.</a:t>
            </a:r>
          </a:p>
          <a:p>
            <a:r>
              <a:rPr lang="en-US" dirty="0"/>
              <a:t>E.g., to trace</a:t>
            </a:r>
          </a:p>
          <a:p>
            <a:pPr lvl="1"/>
            <a:r>
              <a:rPr lang="en-US" dirty="0" err="1"/>
              <a:t>MPI_File_read_xx</a:t>
            </a:r>
            <a:r>
              <a:rPr lang="en-US" dirty="0"/>
              <a:t> and </a:t>
            </a:r>
            <a:r>
              <a:rPr lang="en-US" dirty="0" err="1"/>
              <a:t>MPI_File_write_xx</a:t>
            </a:r>
            <a:r>
              <a:rPr lang="en-US" dirty="0"/>
              <a:t> calls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err="1"/>
              <a:t>setenv</a:t>
            </a:r>
            <a:r>
              <a:rPr lang="en-US" dirty="0"/>
              <a:t> H5FD_mpio_Debug “</a:t>
            </a:r>
            <a:r>
              <a:rPr lang="en-US" dirty="0" err="1"/>
              <a:t>rw</a:t>
            </a:r>
            <a:r>
              <a:rPr lang="en-US" dirty="0"/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8CF8D9-E269-714E-879A-A57D3654DEB1}" type="datetime1">
              <a:rPr lang="en-US" smtClean="0">
                <a:solidFill>
                  <a:srgbClr val="FFFFFF"/>
                </a:solidFill>
              </a:rPr>
              <a:t>2/2/18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Image result for command line icon">
            <a:hlinkClick r:id="rId2"/>
            <a:extLst>
              <a:ext uri="{FF2B5EF4-FFF2-40B4-BE49-F238E27FC236}">
                <a16:creationId xmlns:a16="http://schemas.microsoft.com/office/drawing/2014/main" id="{773FF270-DD43-9F4E-9145-1E2EE200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7" y="3902242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2269A-0083-AD4C-9558-08BA4F57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4090CE-5FF5-A647-BD74-D966B2A9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575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Debug slow parallel I/O speed(3)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   </a:t>
            </a:r>
            <a:r>
              <a:rPr lang="en-US" dirty="0" err="1"/>
              <a:t>setenv</a:t>
            </a:r>
            <a:r>
              <a:rPr lang="en-US" dirty="0"/>
              <a:t> H5FD_mpio_Debug ’</a:t>
            </a:r>
            <a:r>
              <a:rPr lang="en-US" dirty="0" err="1"/>
              <a:t>rw</a:t>
            </a:r>
            <a:r>
              <a:rPr lang="en-US" dirty="0"/>
              <a:t>’</a:t>
            </a:r>
          </a:p>
          <a:p>
            <a:pPr marL="0" indent="0">
              <a:buNone/>
              <a:defRPr/>
            </a:pPr>
            <a:r>
              <a:rPr lang="en-US" dirty="0"/>
              <a:t>   </a:t>
            </a:r>
            <a:r>
              <a:rPr lang="en-US" dirty="0" err="1"/>
              <a:t>mpirun</a:t>
            </a:r>
            <a:r>
              <a:rPr lang="en-US" dirty="0"/>
              <a:t> -np 4 ./</a:t>
            </a:r>
            <a:r>
              <a:rPr lang="en-US" dirty="0" err="1"/>
              <a:t>a.out</a:t>
            </a:r>
            <a:r>
              <a:rPr lang="en-US" dirty="0"/>
              <a:t> 1000	# </a:t>
            </a:r>
            <a:r>
              <a:rPr lang="en-US" dirty="0" err="1"/>
              <a:t>Indep</a:t>
            </a:r>
            <a:r>
              <a:rPr lang="en-US" dirty="0"/>
              <a:t>.; contiguous.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=0  </a:t>
            </a:r>
            <a:r>
              <a:rPr lang="en-US" dirty="0" err="1"/>
              <a:t>size_i</a:t>
            </a:r>
            <a:r>
              <a:rPr lang="en-US" dirty="0"/>
              <a:t>=96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=0  </a:t>
            </a:r>
            <a:r>
              <a:rPr lang="en-US" dirty="0" err="1"/>
              <a:t>size_i</a:t>
            </a:r>
            <a:r>
              <a:rPr lang="en-US" dirty="0"/>
              <a:t>=96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=0  </a:t>
            </a:r>
            <a:r>
              <a:rPr lang="en-US" dirty="0" err="1"/>
              <a:t>size_i</a:t>
            </a:r>
            <a:r>
              <a:rPr lang="en-US" dirty="0"/>
              <a:t>=96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=0  </a:t>
            </a:r>
            <a:r>
              <a:rPr lang="en-US" dirty="0" err="1"/>
              <a:t>size_i</a:t>
            </a:r>
            <a:r>
              <a:rPr lang="en-US" dirty="0"/>
              <a:t>=96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=2056  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=2048  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=2072  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=2064  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=2088  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=2080  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>
              <a:defRPr/>
            </a:pPr>
            <a:r>
              <a:rPr lang="en-US" dirty="0"/>
              <a:t>Total of 4000 of these little 8 bytes writes == </a:t>
            </a:r>
            <a:r>
              <a:rPr lang="en-US" dirty="0">
                <a:solidFill>
                  <a:srgbClr val="FF0000"/>
                </a:solidFill>
              </a:rPr>
              <a:t>32,000</a:t>
            </a:r>
            <a:r>
              <a:rPr lang="en-US" dirty="0"/>
              <a:t> bytes.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A8DC54-43CB-BA4C-8A16-389673B12CC8}" type="datetime1">
              <a:rPr lang="en-US" smtClean="0">
                <a:solidFill>
                  <a:srgbClr val="FFFFFF"/>
                </a:solidFill>
              </a:rPr>
              <a:t>2/2/18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Image result for command line icon">
            <a:hlinkClick r:id="rId2"/>
            <a:extLst>
              <a:ext uri="{FF2B5EF4-FFF2-40B4-BE49-F238E27FC236}">
                <a16:creationId xmlns:a16="http://schemas.microsoft.com/office/drawing/2014/main" id="{AEB57DC9-100A-2647-8B43-7035D71D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982578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ommand line icon">
            <a:hlinkClick r:id="rId2"/>
            <a:extLst>
              <a:ext uri="{FF2B5EF4-FFF2-40B4-BE49-F238E27FC236}">
                <a16:creationId xmlns:a16="http://schemas.microsoft.com/office/drawing/2014/main" id="{5A6EE6C2-D145-A343-9D87-A4F358569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" y="1343525"/>
            <a:ext cx="3556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784C1D-4E00-0F4A-AAEA-37D422FD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6DA6A0-8701-4544-85BF-3BBC9A57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5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Independent Parallel I/O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744146"/>
            <a:ext cx="8915399" cy="1828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3200" dirty="0"/>
              <a:t>Results in a large number of files</a:t>
            </a:r>
          </a:p>
          <a:p>
            <a:pPr lvl="1" eaLnBrk="1" hangingPunct="1"/>
            <a:r>
              <a:rPr lang="en-US" dirty="0"/>
              <a:t>May run into file system limitation on the number of open files allowed</a:t>
            </a:r>
          </a:p>
          <a:p>
            <a:pPr eaLnBrk="1" hangingPunct="1"/>
            <a:r>
              <a:rPr lang="en-US" sz="3200" dirty="0"/>
              <a:t>Not usable from a different number of processes</a:t>
            </a:r>
          </a:p>
          <a:p>
            <a:pPr eaLnBrk="1" hangingPunct="1"/>
            <a:r>
              <a:rPr lang="en-US" sz="3200" dirty="0"/>
              <a:t>Usually, have to post-process the files</a:t>
            </a:r>
          </a:p>
          <a:p>
            <a:pPr eaLnBrk="1" hangingPunct="1"/>
            <a:r>
              <a:rPr lang="en-US" sz="3200" dirty="0"/>
              <a:t>Can achieve very good I/O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5D0D0-5170-3F4A-A366-B777B64B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368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DB7A7-6182-624E-BE47-F5DA96FD0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97" y="1109044"/>
            <a:ext cx="578354" cy="314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42DD90-23F1-684A-9CF1-D246058D3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724" y="1116229"/>
            <a:ext cx="565150" cy="307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678404-9C21-3B44-8A7E-DE947EFBD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536" y="1127400"/>
            <a:ext cx="577516" cy="314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7EBA20-8150-E84D-97BB-64ED4A588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756" y="1098176"/>
            <a:ext cx="584887" cy="318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92E651-4FD0-4A46-AD39-4E5224BD0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026" y="1105863"/>
            <a:ext cx="584200" cy="317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8DC08A-E291-9744-B502-9233F2AC2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9657" y="1129926"/>
            <a:ext cx="584200" cy="317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533376-31BF-7F4B-A551-AA0B89E1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2963" y="1295400"/>
            <a:ext cx="469900" cy="6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5BE95F-75EB-144F-A1E0-C3BA45F42A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0778" y="1295400"/>
            <a:ext cx="469900" cy="63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7221F7-E89E-6C40-9E2D-90A14FB4B5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1351" y="1298742"/>
            <a:ext cx="469900" cy="635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55367-7373-1C47-838E-AF15BDCFE90A}"/>
              </a:ext>
            </a:extLst>
          </p:cNvPr>
          <p:cNvGrpSpPr/>
          <p:nvPr/>
        </p:nvGrpSpPr>
        <p:grpSpPr>
          <a:xfrm>
            <a:off x="1143000" y="1441637"/>
            <a:ext cx="1676400" cy="158563"/>
            <a:chOff x="1143000" y="1441637"/>
            <a:chExt cx="1676400" cy="158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AFFB9B-8897-3944-BF67-7A1D5D41A071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solidFill>
              <a:srgbClr val="16994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D244A9-2C7E-4B4D-BB6D-98D319490087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F5A0EE-E1D2-9C4A-A04F-05A381EF5B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1ADEC3-747B-D74C-8D05-0B36E8F6B4A3}"/>
              </a:ext>
            </a:extLst>
          </p:cNvPr>
          <p:cNvGrpSpPr/>
          <p:nvPr/>
        </p:nvGrpSpPr>
        <p:grpSpPr>
          <a:xfrm>
            <a:off x="3163950" y="1447800"/>
            <a:ext cx="1676400" cy="158563"/>
            <a:chOff x="1143000" y="1441637"/>
            <a:chExt cx="1676400" cy="158563"/>
          </a:xfrm>
          <a:solidFill>
            <a:srgbClr val="C00000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76BF2-76CA-4B43-9E53-3A3CDAD04421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1C21CA-B4E9-3E49-B315-41561529EA3F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F7C850-8268-F74B-8B8E-4A888E97A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622C2C-FB2A-1F46-BC5B-5E6EA0F8B136}"/>
              </a:ext>
            </a:extLst>
          </p:cNvPr>
          <p:cNvGrpSpPr/>
          <p:nvPr/>
        </p:nvGrpSpPr>
        <p:grpSpPr>
          <a:xfrm>
            <a:off x="5184900" y="1453963"/>
            <a:ext cx="1676400" cy="158563"/>
            <a:chOff x="1143000" y="1441637"/>
            <a:chExt cx="1676400" cy="158563"/>
          </a:xfrm>
          <a:solidFill>
            <a:srgbClr val="1C14FF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868123-7E80-6445-BA6B-DF4E1451B556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3482279-AC28-804C-B79F-49C878FA441F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32E799-2B9A-074F-8AB3-D38DBFBC78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22" name="Picture 2" descr="http://icons.iconarchive.com/icons/ypf/transformers/256/dev-ram-icon.png">
            <a:extLst>
              <a:ext uri="{FF2B5EF4-FFF2-40B4-BE49-F238E27FC236}">
                <a16:creationId xmlns:a16="http://schemas.microsoft.com/office/drawing/2014/main" id="{1393DE28-A058-CA4B-A28A-AA0C7140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13" y="18288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cons.iconarchive.com/icons/ypf/transformers/256/dev-ram-icon.png">
            <a:extLst>
              <a:ext uri="{FF2B5EF4-FFF2-40B4-BE49-F238E27FC236}">
                <a16:creationId xmlns:a16="http://schemas.microsoft.com/office/drawing/2014/main" id="{2E873358-264C-574C-B612-3C56D8C4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28" y="1800573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ypf/transformers/256/dev-ram-icon.png">
            <a:extLst>
              <a:ext uri="{FF2B5EF4-FFF2-40B4-BE49-F238E27FC236}">
                <a16:creationId xmlns:a16="http://schemas.microsoft.com/office/drawing/2014/main" id="{C5956371-5C69-D84E-BB33-242AFF76E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01" y="1784684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cons.iconarchive.com/icons/gakuseisean/radium-neue/128/Hard-Drive-icon.png">
            <a:extLst>
              <a:ext uri="{FF2B5EF4-FFF2-40B4-BE49-F238E27FC236}">
                <a16:creationId xmlns:a16="http://schemas.microsoft.com/office/drawing/2014/main" id="{80A49A7D-9EAC-0543-ABFA-1D5BAFB9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" y="3276599"/>
            <a:ext cx="1029044" cy="10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3451EE7-9E20-F043-9247-1A03C015AE27}"/>
              </a:ext>
            </a:extLst>
          </p:cNvPr>
          <p:cNvGrpSpPr/>
          <p:nvPr/>
        </p:nvGrpSpPr>
        <p:grpSpPr>
          <a:xfrm>
            <a:off x="1218134" y="3723292"/>
            <a:ext cx="1676400" cy="158563"/>
            <a:chOff x="1143000" y="1441637"/>
            <a:chExt cx="1676400" cy="15856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2426B5-72D3-4343-AC61-DF461DD25000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solidFill>
              <a:srgbClr val="16994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DD9DCB-AB8F-D84E-8F7A-D0D1E3441F4F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4804B8-0BE7-274D-ADD8-94CFC015CF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56BEA3-3AEA-304B-B15C-F14BE60B51B0}"/>
              </a:ext>
            </a:extLst>
          </p:cNvPr>
          <p:cNvGrpSpPr/>
          <p:nvPr/>
        </p:nvGrpSpPr>
        <p:grpSpPr>
          <a:xfrm>
            <a:off x="3264243" y="3695399"/>
            <a:ext cx="1676400" cy="158563"/>
            <a:chOff x="1143000" y="1441637"/>
            <a:chExt cx="1676400" cy="158563"/>
          </a:xfrm>
          <a:solidFill>
            <a:srgbClr val="C00000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23D73A-AAF9-BD47-988C-70AC14A7B2E2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98002D-F93E-944A-AB3A-B0C878241910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FD2C31-64DB-F947-B198-332AB7CCFD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9A29C6-010F-144E-B815-92D2BF2DDE11}"/>
              </a:ext>
            </a:extLst>
          </p:cNvPr>
          <p:cNvGrpSpPr/>
          <p:nvPr/>
        </p:nvGrpSpPr>
        <p:grpSpPr>
          <a:xfrm>
            <a:off x="5292121" y="3700072"/>
            <a:ext cx="1676400" cy="158563"/>
            <a:chOff x="1143000" y="1441637"/>
            <a:chExt cx="1676400" cy="158563"/>
          </a:xfrm>
          <a:solidFill>
            <a:srgbClr val="1C14FF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B84129-2D97-EA4E-9202-A3DE206F0D9E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C54799B-12FF-FE4A-BFB8-A898609CCEAA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A3F017B-4C33-8B42-8D89-97BD9C644E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26" name="Picture 6" descr="http://icons.iconarchive.com/icons/vargas21/aquave-metal/128/Document-icon.png">
            <a:extLst>
              <a:ext uri="{FF2B5EF4-FFF2-40B4-BE49-F238E27FC236}">
                <a16:creationId xmlns:a16="http://schemas.microsoft.com/office/drawing/2014/main" id="{68ED1BE8-3381-1B4E-B0E7-A5C276F66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69" y="3898201"/>
            <a:ext cx="818147" cy="8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46" name="Straight Arrow Connector 14345">
            <a:extLst>
              <a:ext uri="{FF2B5EF4-FFF2-40B4-BE49-F238E27FC236}">
                <a16:creationId xmlns:a16="http://schemas.microsoft.com/office/drawing/2014/main" id="{F877442F-3021-6544-A57C-436CAF788929}"/>
              </a:ext>
            </a:extLst>
          </p:cNvPr>
          <p:cNvCxnSpPr/>
          <p:nvPr/>
        </p:nvCxnSpPr>
        <p:spPr bwMode="auto">
          <a:xfrm>
            <a:off x="1937913" y="16764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ABC2F0-51AF-2F41-BE28-CF34924C8BFC}"/>
              </a:ext>
            </a:extLst>
          </p:cNvPr>
          <p:cNvCxnSpPr/>
          <p:nvPr/>
        </p:nvCxnSpPr>
        <p:spPr bwMode="auto">
          <a:xfrm>
            <a:off x="6116301" y="1661228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0C53166-DB6C-224B-BD27-76D90E404EF5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5728" y="1661228"/>
            <a:ext cx="10557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9C4477-F337-8D44-9406-42CC3B3DEA2E}"/>
              </a:ext>
            </a:extLst>
          </p:cNvPr>
          <p:cNvCxnSpPr>
            <a:cxnSpLocks/>
          </p:cNvCxnSpPr>
          <p:nvPr/>
        </p:nvCxnSpPr>
        <p:spPr bwMode="auto">
          <a:xfrm>
            <a:off x="1937913" y="2562927"/>
            <a:ext cx="0" cy="1094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3A05AC-D344-8B44-B2BF-66F0AC2A57EC}"/>
              </a:ext>
            </a:extLst>
          </p:cNvPr>
          <p:cNvCxnSpPr>
            <a:cxnSpLocks/>
          </p:cNvCxnSpPr>
          <p:nvPr/>
        </p:nvCxnSpPr>
        <p:spPr bwMode="auto">
          <a:xfrm>
            <a:off x="4102443" y="2593847"/>
            <a:ext cx="0" cy="1032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1740EA3-C35A-5B40-BAEA-A5B20267E9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2185" y="2527240"/>
            <a:ext cx="1" cy="1122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7" name="Picture 6" descr="http://icons.iconarchive.com/icons/vargas21/aquave-metal/128/Document-icon.png">
            <a:extLst>
              <a:ext uri="{FF2B5EF4-FFF2-40B4-BE49-F238E27FC236}">
                <a16:creationId xmlns:a16="http://schemas.microsoft.com/office/drawing/2014/main" id="{948A6B0F-AF50-B646-BDA4-B807F59A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226" y="3908097"/>
            <a:ext cx="818147" cy="8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http://icons.iconarchive.com/icons/vargas21/aquave-metal/128/Document-icon.png">
            <a:extLst>
              <a:ext uri="{FF2B5EF4-FFF2-40B4-BE49-F238E27FC236}">
                <a16:creationId xmlns:a16="http://schemas.microsoft.com/office/drawing/2014/main" id="{D85B3682-5CAE-6848-AC19-E3E8898D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16" y="3896570"/>
            <a:ext cx="818147" cy="8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2930545-5B8E-A84E-8AE0-F682D3C0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301EE-F0CA-3641-A29A-9CDFCE3C5E4C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D55B23F-D270-EC45-9685-0EA3AE35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F0D05A35-1F97-1A4B-B448-4E2315CF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10266"/>
      </p:ext>
    </p:extLst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/>
              <a:t>Independent calls are many and small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4034589" cy="441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/>
              <a:t>Each process writes one element of one row, skips to next row, write one element, and so on…</a:t>
            </a:r>
          </a:p>
          <a:p>
            <a:pPr eaLnBrk="1" hangingPunct="1">
              <a:defRPr/>
            </a:pPr>
            <a:r>
              <a:rPr lang="en-US" sz="2800" dirty="0"/>
              <a:t>Each process issues 230,000 writes of 8 bytes each.</a:t>
            </a:r>
          </a:p>
        </p:txBody>
      </p:sp>
      <p:grpSp>
        <p:nvGrpSpPr>
          <p:cNvPr id="59399" name="Group 4"/>
          <p:cNvGrpSpPr>
            <a:grpSpLocks/>
          </p:cNvGrpSpPr>
          <p:nvPr/>
        </p:nvGrpSpPr>
        <p:grpSpPr bwMode="auto">
          <a:xfrm>
            <a:off x="5791200" y="1143000"/>
            <a:ext cx="1198033" cy="1219200"/>
            <a:chOff x="3476" y="1200"/>
            <a:chExt cx="768" cy="768"/>
          </a:xfrm>
        </p:grpSpPr>
        <p:sp>
          <p:nvSpPr>
            <p:cNvPr id="59426" name="Rectangle 5" descr="Dark downward diagonal"/>
            <p:cNvSpPr>
              <a:spLocks noChangeArrowheads="1"/>
            </p:cNvSpPr>
            <p:nvPr/>
          </p:nvSpPr>
          <p:spPr bwMode="auto">
            <a:xfrm>
              <a:off x="3476" y="120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27" name="Rectangle 6" descr="Dark downward diagonal"/>
            <p:cNvSpPr>
              <a:spLocks noChangeArrowheads="1"/>
            </p:cNvSpPr>
            <p:nvPr/>
          </p:nvSpPr>
          <p:spPr bwMode="auto">
            <a:xfrm>
              <a:off x="3476" y="139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28" name="Rectangle 7" descr="Dark downward diagonal"/>
            <p:cNvSpPr>
              <a:spLocks noChangeArrowheads="1"/>
            </p:cNvSpPr>
            <p:nvPr/>
          </p:nvSpPr>
          <p:spPr bwMode="auto">
            <a:xfrm>
              <a:off x="3476" y="158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29" name="Rectangle 8" descr="Dark downward diagonal"/>
            <p:cNvSpPr>
              <a:spLocks noChangeArrowheads="1"/>
            </p:cNvSpPr>
            <p:nvPr/>
          </p:nvSpPr>
          <p:spPr bwMode="auto">
            <a:xfrm>
              <a:off x="3476" y="1776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0" name="Rectangle 9" descr="Dark downward diagonal"/>
            <p:cNvSpPr>
              <a:spLocks noChangeArrowheads="1"/>
            </p:cNvSpPr>
            <p:nvPr/>
          </p:nvSpPr>
          <p:spPr bwMode="auto">
            <a:xfrm>
              <a:off x="3668" y="120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1" name="Rectangle 10" descr="Dark downward diagonal"/>
            <p:cNvSpPr>
              <a:spLocks noChangeArrowheads="1"/>
            </p:cNvSpPr>
            <p:nvPr/>
          </p:nvSpPr>
          <p:spPr bwMode="auto">
            <a:xfrm>
              <a:off x="3668" y="139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2" name="Rectangle 11" descr="Dark downward diagonal"/>
            <p:cNvSpPr>
              <a:spLocks noChangeArrowheads="1"/>
            </p:cNvSpPr>
            <p:nvPr/>
          </p:nvSpPr>
          <p:spPr bwMode="auto">
            <a:xfrm>
              <a:off x="3668" y="158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3" name="Rectangle 12" descr="Dark downward diagonal"/>
            <p:cNvSpPr>
              <a:spLocks noChangeArrowheads="1"/>
            </p:cNvSpPr>
            <p:nvPr/>
          </p:nvSpPr>
          <p:spPr bwMode="auto">
            <a:xfrm>
              <a:off x="3668" y="1776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4" name="Rectangle 13" descr="Weave"/>
            <p:cNvSpPr>
              <a:spLocks noChangeArrowheads="1"/>
            </p:cNvSpPr>
            <p:nvPr/>
          </p:nvSpPr>
          <p:spPr bwMode="auto">
            <a:xfrm>
              <a:off x="3860" y="120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5" name="Rectangle 14" descr="Weave"/>
            <p:cNvSpPr>
              <a:spLocks noChangeArrowheads="1"/>
            </p:cNvSpPr>
            <p:nvPr/>
          </p:nvSpPr>
          <p:spPr bwMode="auto">
            <a:xfrm>
              <a:off x="3860" y="139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6" name="Rectangle 15" descr="Weave"/>
            <p:cNvSpPr>
              <a:spLocks noChangeArrowheads="1"/>
            </p:cNvSpPr>
            <p:nvPr/>
          </p:nvSpPr>
          <p:spPr bwMode="auto">
            <a:xfrm>
              <a:off x="3860" y="158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7" name="Rectangle 16" descr="Weave"/>
            <p:cNvSpPr>
              <a:spLocks noChangeArrowheads="1"/>
            </p:cNvSpPr>
            <p:nvPr/>
          </p:nvSpPr>
          <p:spPr bwMode="auto">
            <a:xfrm>
              <a:off x="3860" y="1776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8" name="Rectangle 17" descr="Weave"/>
            <p:cNvSpPr>
              <a:spLocks noChangeArrowheads="1"/>
            </p:cNvSpPr>
            <p:nvPr/>
          </p:nvSpPr>
          <p:spPr bwMode="auto">
            <a:xfrm>
              <a:off x="4052" y="120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39" name="Rectangle 18" descr="Weave"/>
            <p:cNvSpPr>
              <a:spLocks noChangeArrowheads="1"/>
            </p:cNvSpPr>
            <p:nvPr/>
          </p:nvSpPr>
          <p:spPr bwMode="auto">
            <a:xfrm>
              <a:off x="4052" y="139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40" name="Rectangle 19" descr="Weave"/>
            <p:cNvSpPr>
              <a:spLocks noChangeArrowheads="1"/>
            </p:cNvSpPr>
            <p:nvPr/>
          </p:nvSpPr>
          <p:spPr bwMode="auto">
            <a:xfrm>
              <a:off x="4052" y="158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41" name="Rectangle 20" descr="Weave"/>
            <p:cNvSpPr>
              <a:spLocks noChangeArrowheads="1"/>
            </p:cNvSpPr>
            <p:nvPr/>
          </p:nvSpPr>
          <p:spPr bwMode="auto">
            <a:xfrm>
              <a:off x="4052" y="1776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59400" name="Group 29"/>
          <p:cNvGrpSpPr>
            <a:grpSpLocks/>
          </p:cNvGrpSpPr>
          <p:nvPr/>
        </p:nvGrpSpPr>
        <p:grpSpPr bwMode="auto">
          <a:xfrm>
            <a:off x="5812367" y="4876800"/>
            <a:ext cx="1198033" cy="1219200"/>
            <a:chOff x="3476" y="2448"/>
            <a:chExt cx="768" cy="768"/>
          </a:xfrm>
        </p:grpSpPr>
        <p:sp>
          <p:nvSpPr>
            <p:cNvPr id="59402" name="Rectangle 30" descr="Dark downward diagonal"/>
            <p:cNvSpPr>
              <a:spLocks noChangeArrowheads="1"/>
            </p:cNvSpPr>
            <p:nvPr/>
          </p:nvSpPr>
          <p:spPr bwMode="auto">
            <a:xfrm>
              <a:off x="3476" y="2448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3" name="Rectangle 31" descr="Dark downward diagonal"/>
            <p:cNvSpPr>
              <a:spLocks noChangeArrowheads="1"/>
            </p:cNvSpPr>
            <p:nvPr/>
          </p:nvSpPr>
          <p:spPr bwMode="auto">
            <a:xfrm>
              <a:off x="3476" y="264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4" name="Rectangle 32" descr="Dark downward diagonal"/>
            <p:cNvSpPr>
              <a:spLocks noChangeArrowheads="1"/>
            </p:cNvSpPr>
            <p:nvPr/>
          </p:nvSpPr>
          <p:spPr bwMode="auto">
            <a:xfrm>
              <a:off x="3476" y="283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5" name="Rectangle 33" descr="Dark downward diagonal"/>
            <p:cNvSpPr>
              <a:spLocks noChangeArrowheads="1"/>
            </p:cNvSpPr>
            <p:nvPr/>
          </p:nvSpPr>
          <p:spPr bwMode="auto">
            <a:xfrm>
              <a:off x="3476" y="302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6" name="Rectangle 34" descr="Dark downward diagonal"/>
            <p:cNvSpPr>
              <a:spLocks noChangeArrowheads="1"/>
            </p:cNvSpPr>
            <p:nvPr/>
          </p:nvSpPr>
          <p:spPr bwMode="auto">
            <a:xfrm>
              <a:off x="3668" y="2448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7" name="Rectangle 35" descr="Dark downward diagonal"/>
            <p:cNvSpPr>
              <a:spLocks noChangeArrowheads="1"/>
            </p:cNvSpPr>
            <p:nvPr/>
          </p:nvSpPr>
          <p:spPr bwMode="auto">
            <a:xfrm>
              <a:off x="3668" y="264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8" name="Rectangle 36" descr="Dark downward diagonal"/>
            <p:cNvSpPr>
              <a:spLocks noChangeArrowheads="1"/>
            </p:cNvSpPr>
            <p:nvPr/>
          </p:nvSpPr>
          <p:spPr bwMode="auto">
            <a:xfrm>
              <a:off x="3668" y="283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09" name="Rectangle 37" descr="Dark downward diagonal"/>
            <p:cNvSpPr>
              <a:spLocks noChangeArrowheads="1"/>
            </p:cNvSpPr>
            <p:nvPr/>
          </p:nvSpPr>
          <p:spPr bwMode="auto">
            <a:xfrm>
              <a:off x="3668" y="302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0" name="Rectangle 38" descr="Weave"/>
            <p:cNvSpPr>
              <a:spLocks noChangeArrowheads="1"/>
            </p:cNvSpPr>
            <p:nvPr/>
          </p:nvSpPr>
          <p:spPr bwMode="auto">
            <a:xfrm>
              <a:off x="3860" y="2448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1" name="Rectangle 39" descr="Weave"/>
            <p:cNvSpPr>
              <a:spLocks noChangeArrowheads="1"/>
            </p:cNvSpPr>
            <p:nvPr/>
          </p:nvSpPr>
          <p:spPr bwMode="auto">
            <a:xfrm>
              <a:off x="3860" y="264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2" name="Rectangle 40" descr="Weave"/>
            <p:cNvSpPr>
              <a:spLocks noChangeArrowheads="1"/>
            </p:cNvSpPr>
            <p:nvPr/>
          </p:nvSpPr>
          <p:spPr bwMode="auto">
            <a:xfrm>
              <a:off x="3860" y="283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3" name="Rectangle 41" descr="Weave"/>
            <p:cNvSpPr>
              <a:spLocks noChangeArrowheads="1"/>
            </p:cNvSpPr>
            <p:nvPr/>
          </p:nvSpPr>
          <p:spPr bwMode="auto">
            <a:xfrm>
              <a:off x="3860" y="302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4" name="Rectangle 42" descr="Weave"/>
            <p:cNvSpPr>
              <a:spLocks noChangeArrowheads="1"/>
            </p:cNvSpPr>
            <p:nvPr/>
          </p:nvSpPr>
          <p:spPr bwMode="auto">
            <a:xfrm>
              <a:off x="4052" y="2448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5" name="Rectangle 43" descr="Weave"/>
            <p:cNvSpPr>
              <a:spLocks noChangeArrowheads="1"/>
            </p:cNvSpPr>
            <p:nvPr/>
          </p:nvSpPr>
          <p:spPr bwMode="auto">
            <a:xfrm>
              <a:off x="4052" y="264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6" name="Rectangle 44" descr="Weave"/>
            <p:cNvSpPr>
              <a:spLocks noChangeArrowheads="1"/>
            </p:cNvSpPr>
            <p:nvPr/>
          </p:nvSpPr>
          <p:spPr bwMode="auto">
            <a:xfrm>
              <a:off x="4052" y="283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9417" name="Rectangle 45" descr="Weave"/>
            <p:cNvSpPr>
              <a:spLocks noChangeArrowheads="1"/>
            </p:cNvSpPr>
            <p:nvPr/>
          </p:nvSpPr>
          <p:spPr bwMode="auto">
            <a:xfrm>
              <a:off x="4052" y="302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52284" name="Text Box 60"/>
          <p:cNvSpPr txBox="1">
            <a:spLocks noChangeArrowheads="1"/>
          </p:cNvSpPr>
          <p:nvPr/>
        </p:nvSpPr>
        <p:spPr bwMode="auto">
          <a:xfrm>
            <a:off x="5029200" y="2514600"/>
            <a:ext cx="27432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230,000 rows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7CF9B5-3C19-4947-9549-5BFE0D0C98D4}" type="datetime1">
              <a:rPr lang="en-US" smtClean="0"/>
              <a:t>2/2/18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3713B-2991-394D-A757-B1485FA6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B642F-E7E4-4580-A3F7-E7F337545A3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1638-5AE5-F942-BA66-733A3064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69631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Debug slow parallel I/O speed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    </a:t>
            </a:r>
            <a:r>
              <a:rPr lang="en-US" dirty="0" err="1"/>
              <a:t>setenv</a:t>
            </a:r>
            <a:r>
              <a:rPr lang="en-US" dirty="0"/>
              <a:t> H5FD_mpio_Debug ’</a:t>
            </a:r>
            <a:r>
              <a:rPr lang="en-US" dirty="0" err="1"/>
              <a:t>rw</a:t>
            </a:r>
            <a:r>
              <a:rPr lang="en-US" dirty="0"/>
              <a:t>’</a:t>
            </a:r>
          </a:p>
          <a:p>
            <a:pPr marL="0" indent="0">
              <a:buNone/>
              <a:defRPr/>
            </a:pPr>
            <a:r>
              <a:rPr lang="en-US" dirty="0"/>
              <a:t>    </a:t>
            </a:r>
            <a:r>
              <a:rPr lang="en-US" dirty="0" err="1"/>
              <a:t>mpirun</a:t>
            </a:r>
            <a:r>
              <a:rPr lang="en-US" dirty="0"/>
              <a:t> -np 4 ./</a:t>
            </a:r>
            <a:r>
              <a:rPr lang="en-US" dirty="0" err="1"/>
              <a:t>a.out</a:t>
            </a:r>
            <a:r>
              <a:rPr lang="en-US" dirty="0"/>
              <a:t> 1000	# </a:t>
            </a:r>
            <a:r>
              <a:rPr lang="en-US" dirty="0" err="1"/>
              <a:t>Indep</a:t>
            </a:r>
            <a:r>
              <a:rPr lang="en-US" dirty="0"/>
              <a:t>., Chunked by column.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=0	</a:t>
            </a:r>
            <a:r>
              <a:rPr lang="en-US" dirty="0" err="1"/>
              <a:t>size_i</a:t>
            </a:r>
            <a:r>
              <a:rPr lang="en-US" dirty="0"/>
              <a:t>=96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=0	</a:t>
            </a:r>
            <a:r>
              <a:rPr lang="en-US" dirty="0" err="1"/>
              <a:t>size_i</a:t>
            </a:r>
            <a:r>
              <a:rPr lang="en-US" dirty="0"/>
              <a:t>=96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=0	</a:t>
            </a:r>
            <a:r>
              <a:rPr lang="en-US" dirty="0" err="1"/>
              <a:t>size_i</a:t>
            </a:r>
            <a:r>
              <a:rPr lang="en-US" dirty="0"/>
              <a:t>=96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=0	</a:t>
            </a:r>
            <a:r>
              <a:rPr lang="en-US" dirty="0" err="1"/>
              <a:t>size_i</a:t>
            </a:r>
            <a:r>
              <a:rPr lang="en-US" dirty="0"/>
              <a:t>=96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=3688   	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=11688  	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=27688  	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=19688  	</a:t>
            </a:r>
            <a:r>
              <a:rPr lang="en-US" dirty="0" err="1"/>
              <a:t>size_i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8000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=96  	</a:t>
            </a:r>
            <a:r>
              <a:rPr lang="en-US" dirty="0" err="1"/>
              <a:t>size_i</a:t>
            </a:r>
            <a:r>
              <a:rPr lang="en-US" dirty="0"/>
              <a:t>=40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=136	</a:t>
            </a:r>
            <a:r>
              <a:rPr lang="en-US" dirty="0" err="1"/>
              <a:t>size_i</a:t>
            </a:r>
            <a:r>
              <a:rPr lang="en-US" dirty="0"/>
              <a:t>=544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=680 	</a:t>
            </a:r>
            <a:r>
              <a:rPr lang="en-US" dirty="0" err="1"/>
              <a:t>size_i</a:t>
            </a:r>
            <a:r>
              <a:rPr lang="en-US" dirty="0"/>
              <a:t>=120</a:t>
            </a:r>
          </a:p>
          <a:p>
            <a:pPr marL="0" indent="0">
              <a:buNone/>
              <a:defRPr/>
            </a:pPr>
            <a:r>
              <a:rPr lang="en-US" dirty="0"/>
              <a:t>in H5FD_mpio_write  </a:t>
            </a:r>
            <a:r>
              <a:rPr lang="en-US" dirty="0" err="1"/>
              <a:t>mpi_off</a:t>
            </a:r>
            <a:r>
              <a:rPr lang="en-US" dirty="0"/>
              <a:t>=800 	</a:t>
            </a:r>
            <a:r>
              <a:rPr lang="en-US" dirty="0" err="1"/>
              <a:t>size_i</a:t>
            </a:r>
            <a:r>
              <a:rPr lang="en-US" dirty="0"/>
              <a:t>=272</a:t>
            </a:r>
          </a:p>
          <a:p>
            <a:pPr marL="0" indent="0">
              <a:buNone/>
              <a:defRPr/>
            </a:pPr>
            <a:r>
              <a:rPr lang="en-US" dirty="0"/>
              <a:t>…</a:t>
            </a:r>
          </a:p>
          <a:p>
            <a:pPr marL="0" indent="0">
              <a:buNone/>
              <a:defRPr/>
            </a:pPr>
            <a:r>
              <a:rPr lang="en-US" dirty="0"/>
              <a:t>Execution time: 0.011599 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D66CCA-177A-6A44-ADAE-A4A6D59C582A}" type="datetime1">
              <a:rPr lang="en-US" smtClean="0">
                <a:solidFill>
                  <a:srgbClr val="FFFFFF"/>
                </a:solidFill>
              </a:rPr>
              <a:t>2/2/18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 descr="Image result for command line icon">
            <a:hlinkClick r:id="rId2"/>
            <a:extLst>
              <a:ext uri="{FF2B5EF4-FFF2-40B4-BE49-F238E27FC236}">
                <a16:creationId xmlns:a16="http://schemas.microsoft.com/office/drawing/2014/main" id="{DEBAE356-FF34-1048-AC79-F24C352A1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8" y="1002632"/>
            <a:ext cx="319504" cy="31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ommand line icon">
            <a:hlinkClick r:id="rId2"/>
            <a:extLst>
              <a:ext uri="{FF2B5EF4-FFF2-40B4-BE49-F238E27FC236}">
                <a16:creationId xmlns:a16="http://schemas.microsoft.com/office/drawing/2014/main" id="{6EA4B074-2E19-654F-84F7-E2494DAE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8" y="1331495"/>
            <a:ext cx="319504" cy="31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661F85-313D-1B4B-9D4E-709A4027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E6E558-7D71-704D-A018-A204DA8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825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1DE06DC-69C5-824C-BA3E-B895FD2B7962}" type="datetime1">
              <a:rPr lang="en-US" smtClean="0"/>
              <a:t>2/2/18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/>
              <a:t>Use Collective Mode or Chunked Storage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884613" cy="441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595" dirty="0"/>
              <a:t>Collective mode will combine many small independent calls into few but bigger calls==like people going to work by trains collectively. </a:t>
            </a:r>
          </a:p>
          <a:p>
            <a:pPr eaLnBrk="1" hangingPunct="1">
              <a:defRPr/>
            </a:pPr>
            <a:r>
              <a:rPr lang="en-US" sz="2595" dirty="0"/>
              <a:t>Chunks of columns speeds up too==like people live and work in the suburbs to reduce overlapping traffics.</a:t>
            </a:r>
          </a:p>
        </p:txBody>
      </p:sp>
      <p:sp>
        <p:nvSpPr>
          <p:cNvPr id="52284" name="Text Box 60"/>
          <p:cNvSpPr txBox="1">
            <a:spLocks noChangeArrowheads="1"/>
          </p:cNvSpPr>
          <p:nvPr/>
        </p:nvSpPr>
        <p:spPr bwMode="auto">
          <a:xfrm>
            <a:off x="5334000" y="2514600"/>
            <a:ext cx="2133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230,000 rows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:</a:t>
            </a: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5812367" y="1143000"/>
            <a:ext cx="1198033" cy="1219200"/>
            <a:chOff x="3476" y="1200"/>
            <a:chExt cx="768" cy="768"/>
          </a:xfrm>
        </p:grpSpPr>
        <p:sp>
          <p:nvSpPr>
            <p:cNvPr id="59" name="Rectangle 5" descr="Dark downward diagonal"/>
            <p:cNvSpPr>
              <a:spLocks noChangeArrowheads="1"/>
            </p:cNvSpPr>
            <p:nvPr/>
          </p:nvSpPr>
          <p:spPr bwMode="auto">
            <a:xfrm>
              <a:off x="3476" y="120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0" name="Rectangle 6" descr="Dark downward diagonal"/>
            <p:cNvSpPr>
              <a:spLocks noChangeArrowheads="1"/>
            </p:cNvSpPr>
            <p:nvPr/>
          </p:nvSpPr>
          <p:spPr bwMode="auto">
            <a:xfrm>
              <a:off x="3476" y="139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1" name="Rectangle 7" descr="Dark downward diagonal"/>
            <p:cNvSpPr>
              <a:spLocks noChangeArrowheads="1"/>
            </p:cNvSpPr>
            <p:nvPr/>
          </p:nvSpPr>
          <p:spPr bwMode="auto">
            <a:xfrm>
              <a:off x="3476" y="158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2" name="Rectangle 8" descr="Dark downward diagonal"/>
            <p:cNvSpPr>
              <a:spLocks noChangeArrowheads="1"/>
            </p:cNvSpPr>
            <p:nvPr/>
          </p:nvSpPr>
          <p:spPr bwMode="auto">
            <a:xfrm>
              <a:off x="3476" y="1776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3" name="Rectangle 9" descr="Dark downward diagonal"/>
            <p:cNvSpPr>
              <a:spLocks noChangeArrowheads="1"/>
            </p:cNvSpPr>
            <p:nvPr/>
          </p:nvSpPr>
          <p:spPr bwMode="auto">
            <a:xfrm>
              <a:off x="3668" y="120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4" name="Rectangle 10" descr="Dark downward diagonal"/>
            <p:cNvSpPr>
              <a:spLocks noChangeArrowheads="1"/>
            </p:cNvSpPr>
            <p:nvPr/>
          </p:nvSpPr>
          <p:spPr bwMode="auto">
            <a:xfrm>
              <a:off x="3668" y="139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5" name="Rectangle 11" descr="Dark downward diagonal"/>
            <p:cNvSpPr>
              <a:spLocks noChangeArrowheads="1"/>
            </p:cNvSpPr>
            <p:nvPr/>
          </p:nvSpPr>
          <p:spPr bwMode="auto">
            <a:xfrm>
              <a:off x="3668" y="158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6" name="Rectangle 12" descr="Dark downward diagonal"/>
            <p:cNvSpPr>
              <a:spLocks noChangeArrowheads="1"/>
            </p:cNvSpPr>
            <p:nvPr/>
          </p:nvSpPr>
          <p:spPr bwMode="auto">
            <a:xfrm>
              <a:off x="3668" y="1776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7" name="Rectangle 13" descr="Weave"/>
            <p:cNvSpPr>
              <a:spLocks noChangeArrowheads="1"/>
            </p:cNvSpPr>
            <p:nvPr/>
          </p:nvSpPr>
          <p:spPr bwMode="auto">
            <a:xfrm>
              <a:off x="3860" y="120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8" name="Rectangle 14" descr="Weave"/>
            <p:cNvSpPr>
              <a:spLocks noChangeArrowheads="1"/>
            </p:cNvSpPr>
            <p:nvPr/>
          </p:nvSpPr>
          <p:spPr bwMode="auto">
            <a:xfrm>
              <a:off x="3860" y="139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9" name="Rectangle 15" descr="Weave"/>
            <p:cNvSpPr>
              <a:spLocks noChangeArrowheads="1"/>
            </p:cNvSpPr>
            <p:nvPr/>
          </p:nvSpPr>
          <p:spPr bwMode="auto">
            <a:xfrm>
              <a:off x="3860" y="158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0" name="Rectangle 16" descr="Weave"/>
            <p:cNvSpPr>
              <a:spLocks noChangeArrowheads="1"/>
            </p:cNvSpPr>
            <p:nvPr/>
          </p:nvSpPr>
          <p:spPr bwMode="auto">
            <a:xfrm>
              <a:off x="3860" y="1776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1" name="Rectangle 17" descr="Weave"/>
            <p:cNvSpPr>
              <a:spLocks noChangeArrowheads="1"/>
            </p:cNvSpPr>
            <p:nvPr/>
          </p:nvSpPr>
          <p:spPr bwMode="auto">
            <a:xfrm>
              <a:off x="4052" y="120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2" name="Rectangle 18" descr="Weave"/>
            <p:cNvSpPr>
              <a:spLocks noChangeArrowheads="1"/>
            </p:cNvSpPr>
            <p:nvPr/>
          </p:nvSpPr>
          <p:spPr bwMode="auto">
            <a:xfrm>
              <a:off x="4052" y="139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3" name="Rectangle 19" descr="Weave"/>
            <p:cNvSpPr>
              <a:spLocks noChangeArrowheads="1"/>
            </p:cNvSpPr>
            <p:nvPr/>
          </p:nvSpPr>
          <p:spPr bwMode="auto">
            <a:xfrm>
              <a:off x="4052" y="158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4" name="Rectangle 20" descr="Weave"/>
            <p:cNvSpPr>
              <a:spLocks noChangeArrowheads="1"/>
            </p:cNvSpPr>
            <p:nvPr/>
          </p:nvSpPr>
          <p:spPr bwMode="auto">
            <a:xfrm>
              <a:off x="4052" y="1776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grpSp>
        <p:nvGrpSpPr>
          <p:cNvPr id="75" name="Group 4"/>
          <p:cNvGrpSpPr>
            <a:grpSpLocks/>
          </p:cNvGrpSpPr>
          <p:nvPr/>
        </p:nvGrpSpPr>
        <p:grpSpPr bwMode="auto">
          <a:xfrm>
            <a:off x="5791200" y="4953000"/>
            <a:ext cx="1198033" cy="1219200"/>
            <a:chOff x="3476" y="1200"/>
            <a:chExt cx="768" cy="768"/>
          </a:xfrm>
        </p:grpSpPr>
        <p:sp>
          <p:nvSpPr>
            <p:cNvPr id="76" name="Rectangle 5" descr="Dark downward diagonal"/>
            <p:cNvSpPr>
              <a:spLocks noChangeArrowheads="1"/>
            </p:cNvSpPr>
            <p:nvPr/>
          </p:nvSpPr>
          <p:spPr bwMode="auto">
            <a:xfrm>
              <a:off x="3476" y="1200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7" name="Rectangle 6" descr="Dark downward diagonal"/>
            <p:cNvSpPr>
              <a:spLocks noChangeArrowheads="1"/>
            </p:cNvSpPr>
            <p:nvPr/>
          </p:nvSpPr>
          <p:spPr bwMode="auto">
            <a:xfrm>
              <a:off x="3476" y="1392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8" name="Rectangle 7" descr="Dark downward diagonal"/>
            <p:cNvSpPr>
              <a:spLocks noChangeArrowheads="1"/>
            </p:cNvSpPr>
            <p:nvPr/>
          </p:nvSpPr>
          <p:spPr bwMode="auto">
            <a:xfrm>
              <a:off x="3476" y="1584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79" name="Rectangle 8" descr="Dark downward diagonal"/>
            <p:cNvSpPr>
              <a:spLocks noChangeArrowheads="1"/>
            </p:cNvSpPr>
            <p:nvPr/>
          </p:nvSpPr>
          <p:spPr bwMode="auto">
            <a:xfrm>
              <a:off x="3476" y="1776"/>
              <a:ext cx="192" cy="192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0" name="Rectangle 9" descr="Dark downward diagonal"/>
            <p:cNvSpPr>
              <a:spLocks noChangeArrowheads="1"/>
            </p:cNvSpPr>
            <p:nvPr/>
          </p:nvSpPr>
          <p:spPr bwMode="auto">
            <a:xfrm>
              <a:off x="3668" y="1200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1" name="Rectangle 10" descr="Dark downward diagonal"/>
            <p:cNvSpPr>
              <a:spLocks noChangeArrowheads="1"/>
            </p:cNvSpPr>
            <p:nvPr/>
          </p:nvSpPr>
          <p:spPr bwMode="auto">
            <a:xfrm>
              <a:off x="3668" y="1392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2" name="Rectangle 11" descr="Dark downward diagonal"/>
            <p:cNvSpPr>
              <a:spLocks noChangeArrowheads="1"/>
            </p:cNvSpPr>
            <p:nvPr/>
          </p:nvSpPr>
          <p:spPr bwMode="auto">
            <a:xfrm>
              <a:off x="3668" y="1584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3" name="Rectangle 12" descr="Dark downward diagonal"/>
            <p:cNvSpPr>
              <a:spLocks noChangeArrowheads="1"/>
            </p:cNvSpPr>
            <p:nvPr/>
          </p:nvSpPr>
          <p:spPr bwMode="auto">
            <a:xfrm>
              <a:off x="3668" y="1776"/>
              <a:ext cx="192" cy="192"/>
            </a:xfrm>
            <a:prstGeom prst="rect">
              <a:avLst/>
            </a:prstGeom>
            <a:pattFill prst="dkDnDiag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4" name="Rectangle 13" descr="Weave"/>
            <p:cNvSpPr>
              <a:spLocks noChangeArrowheads="1"/>
            </p:cNvSpPr>
            <p:nvPr/>
          </p:nvSpPr>
          <p:spPr bwMode="auto">
            <a:xfrm>
              <a:off x="3860" y="1200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5" name="Rectangle 14" descr="Weave"/>
            <p:cNvSpPr>
              <a:spLocks noChangeArrowheads="1"/>
            </p:cNvSpPr>
            <p:nvPr/>
          </p:nvSpPr>
          <p:spPr bwMode="auto">
            <a:xfrm>
              <a:off x="3860" y="1392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6" name="Rectangle 15" descr="Weave"/>
            <p:cNvSpPr>
              <a:spLocks noChangeArrowheads="1"/>
            </p:cNvSpPr>
            <p:nvPr/>
          </p:nvSpPr>
          <p:spPr bwMode="auto">
            <a:xfrm>
              <a:off x="3860" y="1584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7" name="Rectangle 16" descr="Weave"/>
            <p:cNvSpPr>
              <a:spLocks noChangeArrowheads="1"/>
            </p:cNvSpPr>
            <p:nvPr/>
          </p:nvSpPr>
          <p:spPr bwMode="auto">
            <a:xfrm>
              <a:off x="3860" y="1776"/>
              <a:ext cx="192" cy="192"/>
            </a:xfrm>
            <a:prstGeom prst="rect">
              <a:avLst/>
            </a:prstGeom>
            <a:pattFill prst="weave">
              <a:fgClr>
                <a:srgbClr val="0000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8" name="Rectangle 17" descr="Weave"/>
            <p:cNvSpPr>
              <a:spLocks noChangeArrowheads="1"/>
            </p:cNvSpPr>
            <p:nvPr/>
          </p:nvSpPr>
          <p:spPr bwMode="auto">
            <a:xfrm>
              <a:off x="4052" y="1200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89" name="Rectangle 18" descr="Weave"/>
            <p:cNvSpPr>
              <a:spLocks noChangeArrowheads="1"/>
            </p:cNvSpPr>
            <p:nvPr/>
          </p:nvSpPr>
          <p:spPr bwMode="auto">
            <a:xfrm>
              <a:off x="4052" y="1392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0" name="Rectangle 19" descr="Weave"/>
            <p:cNvSpPr>
              <a:spLocks noChangeArrowheads="1"/>
            </p:cNvSpPr>
            <p:nvPr/>
          </p:nvSpPr>
          <p:spPr bwMode="auto">
            <a:xfrm>
              <a:off x="4052" y="1584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91" name="Rectangle 20" descr="Weave"/>
            <p:cNvSpPr>
              <a:spLocks noChangeArrowheads="1"/>
            </p:cNvSpPr>
            <p:nvPr/>
          </p:nvSpPr>
          <p:spPr bwMode="auto">
            <a:xfrm>
              <a:off x="4052" y="1776"/>
              <a:ext cx="192" cy="192"/>
            </a:xfrm>
            <a:prstGeom prst="rect">
              <a:avLst/>
            </a:prstGeom>
            <a:pattFill prst="weave">
              <a:fgClr>
                <a:srgbClr val="FF66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>
                <a:solidFill>
                  <a:schemeClr val="tx1"/>
                </a:solidFill>
                <a:latin typeface="Times New Roman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EE7D94-BC1C-FC4F-897B-53D74A9B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B642F-E7E4-4580-A3F7-E7F337545A3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8478B-2C34-4E41-9DD0-02A7616B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vs. independent write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990600"/>
          <a:ext cx="84582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47C53-6FDC-E043-A048-FEFCB2EB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66A871-769F-4049-A2F2-EEDF558EC35F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CA28-D2DA-E74B-8945-1CDC7FE3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1E34-F4AA-E647-8620-DE187432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357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I/O in HDF5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/>
          </a:bodyPr>
          <a:lstStyle/>
          <a:p>
            <a:r>
              <a:rPr lang="en-US" dirty="0"/>
              <a:t>Set-up using a Data Transfer Property List (DXPL)</a:t>
            </a:r>
          </a:p>
          <a:p>
            <a:r>
              <a:rPr lang="en-US" dirty="0"/>
              <a:t>All processes must participate in the I/O call (H5Dread/write) with a selection (</a:t>
            </a:r>
            <a:r>
              <a:rPr lang="en-US" dirty="0">
                <a:solidFill>
                  <a:srgbClr val="3366FF"/>
                </a:solidFill>
              </a:rPr>
              <a:t>which could be a NULL selection</a:t>
            </a:r>
            <a:r>
              <a:rPr lang="en-US" dirty="0"/>
              <a:t>)</a:t>
            </a:r>
          </a:p>
          <a:p>
            <a:r>
              <a:rPr lang="en-US" dirty="0"/>
              <a:t>Some cases where collective I/O is not used even when the use asks for it:</a:t>
            </a:r>
          </a:p>
          <a:p>
            <a:pPr lvl="1"/>
            <a:r>
              <a:rPr lang="en-US" dirty="0"/>
              <a:t>Data conversion</a:t>
            </a:r>
          </a:p>
          <a:p>
            <a:pPr lvl="1"/>
            <a:r>
              <a:rPr lang="en-US" dirty="0"/>
              <a:t>Compressed Storage</a:t>
            </a:r>
          </a:p>
          <a:p>
            <a:pPr lvl="1"/>
            <a:r>
              <a:rPr lang="en-US" dirty="0"/>
              <a:t>Chunking Storage:</a:t>
            </a:r>
          </a:p>
          <a:p>
            <a:pPr lvl="2"/>
            <a:r>
              <a:rPr lang="en-US" dirty="0"/>
              <a:t>When the chunk is not selected by a certain number of processes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1F1E7-5D0D-A048-B0FD-31192DF9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25D539-5E7B-EA4C-9F6D-E4962E2C3472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7D0B-25A1-5B4D-9AC6-69E70C53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AFB44D-AB3C-2E49-AB8B-1F45E6C9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7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I/O in HDF5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query Data Transfer Property List (DXPL) after I/O for collective I/O status: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H5Pget_mpio_actual_io_mode</a:t>
            </a:r>
          </a:p>
          <a:p>
            <a:pPr lvl="2"/>
            <a:r>
              <a:rPr lang="en-US" dirty="0"/>
              <a:t>Retrieves the type of I/O that HDF5 actually performed on the last parallel I/O call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H5Pget_mpio_no_collective_cause</a:t>
            </a:r>
          </a:p>
          <a:p>
            <a:pPr lvl="2"/>
            <a:r>
              <a:rPr lang="en-US" dirty="0"/>
              <a:t>Retrieves local and global causes that broke collective I/O on the last parallel I/O call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H5Pget_mpio_actual_chunk_opt_mode</a:t>
            </a:r>
          </a:p>
          <a:p>
            <a:pPr lvl="2"/>
            <a:r>
              <a:rPr lang="en-US" dirty="0"/>
              <a:t>Retrieves the type of chunk optimization that HDF5 actually performed on the last parallel I/O call. This is not necessarily the type of optimization requested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0506E-620F-D64D-AED9-7C6870C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59CBE-80AF-8641-9EC2-14BDFE78203D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476D-9C9F-BE43-8237-E92A2FA6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87E563-FE3E-9E4A-9D0F-5D3C84C3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375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533400"/>
          </a:xfrm>
        </p:spPr>
        <p:txBody>
          <a:bodyPr/>
          <a:lstStyle/>
          <a:p>
            <a:r>
              <a:rPr lang="en-US" sz="3200" dirty="0"/>
              <a:t>Enabling Collective Parallel I/O with HDF5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/* Set up file access property list w/parallel I/O access */</a:t>
            </a:r>
          </a:p>
          <a:p>
            <a:pPr marL="0" indent="0">
              <a:buNone/>
            </a:pPr>
            <a:r>
              <a:rPr lang="en-US" dirty="0" err="1">
                <a:latin typeface="Lucida Console" pitchFamily="49" charset="0"/>
              </a:rPr>
              <a:t>fa_plist_id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H5Pcreate</a:t>
            </a:r>
            <a:r>
              <a:rPr lang="en-US" dirty="0">
                <a:latin typeface="Lucida Console" pitchFamily="49" charset="0"/>
              </a:rPr>
              <a:t>(H5P_FILE_ACCESS);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H5Pset_fapl_mpio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Lucida Console" pitchFamily="49" charset="0"/>
              </a:rPr>
              <a:t>fa_plist_id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comm</a:t>
            </a:r>
            <a:r>
              <a:rPr lang="en-US" dirty="0">
                <a:latin typeface="Lucida Console" pitchFamily="49" charset="0"/>
              </a:rPr>
              <a:t>, info);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/* Create a new file collectively */</a:t>
            </a:r>
          </a:p>
          <a:p>
            <a:pPr marL="0" indent="0">
              <a:buNone/>
            </a:pPr>
            <a:r>
              <a:rPr lang="en-US" dirty="0" err="1">
                <a:latin typeface="Lucida Console" pitchFamily="49" charset="0"/>
              </a:rPr>
              <a:t>file_id</a:t>
            </a:r>
            <a:r>
              <a:rPr lang="en-US" dirty="0">
                <a:latin typeface="Lucida Console" pitchFamily="49" charset="0"/>
              </a:rPr>
              <a:t> = H5Fcreate(filename, H5F_ACC_TRUNC, 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H5P_DEFAULT, </a:t>
            </a:r>
            <a:r>
              <a:rPr lang="en-US" dirty="0" err="1">
                <a:solidFill>
                  <a:srgbClr val="FF0000"/>
                </a:solidFill>
                <a:latin typeface="Lucida Console" pitchFamily="49" charset="0"/>
              </a:rPr>
              <a:t>fa_plist_id</a:t>
            </a:r>
            <a:r>
              <a:rPr lang="en-US" dirty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/* &lt;omitted data decomposition for brevity&gt; */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/* Set up data transfer property list w/collective MPI-IO */</a:t>
            </a:r>
          </a:p>
          <a:p>
            <a:pPr marL="0" indent="0">
              <a:buNone/>
            </a:pPr>
            <a:r>
              <a:rPr lang="en-US" dirty="0" err="1">
                <a:latin typeface="Lucida Console" pitchFamily="49" charset="0"/>
              </a:rPr>
              <a:t>dx_plist_id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H5Pcreate</a:t>
            </a:r>
            <a:r>
              <a:rPr lang="en-US" dirty="0">
                <a:latin typeface="Lucida Console" pitchFamily="49" charset="0"/>
              </a:rPr>
              <a:t>(H5P_DATASET_XFER);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H5Pset_dxpl_mpio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Lucida Console" pitchFamily="49" charset="0"/>
              </a:rPr>
              <a:t>dx_plist_id</a:t>
            </a:r>
            <a:r>
              <a:rPr lang="en-US" dirty="0">
                <a:latin typeface="Lucida Console" pitchFamily="49" charset="0"/>
              </a:rPr>
              <a:t>, H5FD_MPIO_COLLECTIVE);</a:t>
            </a:r>
          </a:p>
          <a:p>
            <a:pPr marL="0" indent="0">
              <a:buNone/>
            </a:pPr>
            <a:endParaRPr lang="en-US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/* Write data elements to the dataset */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status = H5Dwrite(</a:t>
            </a:r>
            <a:r>
              <a:rPr lang="en-US" dirty="0" err="1">
                <a:latin typeface="Lucida Console" pitchFamily="49" charset="0"/>
              </a:rPr>
              <a:t>dset_id</a:t>
            </a:r>
            <a:r>
              <a:rPr lang="en-US" dirty="0">
                <a:latin typeface="Lucida Console" pitchFamily="49" charset="0"/>
              </a:rPr>
              <a:t>, H5T_NATIVE_INT, 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>
                <a:latin typeface="Lucida Console" pitchFamily="49" charset="0"/>
              </a:rPr>
              <a:t>memspace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filespace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Lucida Console" pitchFamily="49" charset="0"/>
              </a:rPr>
              <a:t>dx_plist_id</a:t>
            </a:r>
            <a:r>
              <a:rPr lang="en-US" dirty="0">
                <a:latin typeface="Lucida Console" pitchFamily="49" charset="0"/>
              </a:rPr>
              <a:t>, data);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C842-93FD-8249-AEFC-D89BAAFF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A40F36-DCB0-2F45-AE1F-0AB817165031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FCFF1-D379-EF40-97F2-8CBA93C0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C283A8-DB56-CC4B-94BD-19121ECE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726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CC8005-C232-5348-A005-286628A7C7BD}" type="datetime1">
              <a:rPr lang="en-US" smtClean="0"/>
              <a:t>2/2/18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My PHDF5 Application I/O is slow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514600"/>
          </a:xfrm>
        </p:spPr>
        <p:txBody>
          <a:bodyPr/>
          <a:lstStyle/>
          <a:p>
            <a:pPr lvl="1" eaLnBrk="1" hangingPunct="1"/>
            <a:r>
              <a:rPr lang="en-US" sz="2800" dirty="0"/>
              <a:t>Use larger I/O data sizes</a:t>
            </a:r>
          </a:p>
          <a:p>
            <a:pPr lvl="1" eaLnBrk="1" hangingPunct="1"/>
            <a:r>
              <a:rPr lang="en-US" sz="2800" dirty="0"/>
              <a:t>Independent vs. Collective I/O</a:t>
            </a:r>
          </a:p>
          <a:p>
            <a:pPr lvl="1" eaLnBrk="1" hangingPunct="1"/>
            <a:r>
              <a:rPr lang="en-US" sz="2800" b="1" dirty="0">
                <a:solidFill>
                  <a:srgbClr val="FF0000"/>
                </a:solidFill>
              </a:rPr>
              <a:t>Specific I/O system hints</a:t>
            </a:r>
          </a:p>
          <a:p>
            <a:pPr lvl="1" eaLnBrk="1" hangingPunct="1"/>
            <a:r>
              <a:rPr lang="en-US" sz="2800" dirty="0"/>
              <a:t>Increase Parallel File System capacity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336812-8ABA-AC4A-AE7D-60CF0B16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E1A37-53BB-3F47-AADE-CFC6CA6E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63B729C-A8E9-BB44-81B2-523C04BB87D9}" type="datetime1">
              <a:rPr lang="en-US" smtClean="0"/>
              <a:t>2/2/18</a:t>
            </a:fld>
            <a:endParaRPr 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/>
              <a:t>Effects of I/O Hints: IBM_largeblock_io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458200" cy="2640013"/>
          </a:xfrm>
        </p:spPr>
        <p:txBody>
          <a:bodyPr/>
          <a:lstStyle/>
          <a:p>
            <a:pPr eaLnBrk="1" hangingPunct="1"/>
            <a:r>
              <a:rPr lang="en-US" sz="2400"/>
              <a:t>GPFS at LLNL Blue</a:t>
            </a:r>
          </a:p>
          <a:p>
            <a:pPr lvl="1" eaLnBrk="1" hangingPunct="1"/>
            <a:r>
              <a:rPr lang="en-US"/>
              <a:t>4 nodes, 16 tasks</a:t>
            </a:r>
          </a:p>
          <a:p>
            <a:pPr lvl="1" eaLnBrk="1" hangingPunct="1"/>
            <a:r>
              <a:rPr lang="en-US"/>
              <a:t>Total data size 1024MB</a:t>
            </a:r>
          </a:p>
          <a:p>
            <a:pPr lvl="1" eaLnBrk="1" hangingPunct="1"/>
            <a:r>
              <a:rPr lang="en-US"/>
              <a:t>I/O buffer size 1MB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3962400"/>
          <a:ext cx="844232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Worksheet" r:id="rId4" imgW="4295614" imgH="657409" progId="Excel.Sheet.8">
                  <p:embed/>
                </p:oleObj>
              </mc:Choice>
              <mc:Fallback>
                <p:oleObj name="Worksheet" r:id="rId4" imgW="4295614" imgH="657409" progId="Excel.Sheet.8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8442325" cy="150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2840F-01A1-5C42-B7B6-E47A5C8C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63A86-8D62-4E12-869E-C918FF0F57D5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0E7B0-8AA3-3948-B281-C260591D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91ECDED-8BB3-EB40-BA3E-6772A8A17B2F}" type="datetime1">
              <a:rPr lang="en-US" smtClean="0"/>
              <a:t>2/2/18</a:t>
            </a:fld>
            <a:endParaRPr lang="en-US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16000"/>
            <a:ext cx="8458200" cy="2336800"/>
          </a:xfrm>
        </p:spPr>
        <p:txBody>
          <a:bodyPr/>
          <a:lstStyle/>
          <a:p>
            <a:pPr eaLnBrk="1" hangingPunct="1"/>
            <a:r>
              <a:rPr lang="en-US" sz="2400"/>
              <a:t>GPFS at LLNL ASCI Blue machine</a:t>
            </a:r>
          </a:p>
          <a:p>
            <a:pPr lvl="1" eaLnBrk="1" hangingPunct="1"/>
            <a:r>
              <a:rPr lang="en-US" sz="2200"/>
              <a:t>4 nodes, 16 tasks</a:t>
            </a:r>
          </a:p>
          <a:p>
            <a:pPr lvl="1" eaLnBrk="1" hangingPunct="1"/>
            <a:r>
              <a:rPr lang="en-US" sz="2200"/>
              <a:t>Total data size 1024MB</a:t>
            </a:r>
          </a:p>
          <a:p>
            <a:pPr lvl="1" eaLnBrk="1" hangingPunct="1"/>
            <a:r>
              <a:rPr lang="en-US" sz="2200"/>
              <a:t>I/O buffer size 1MB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2819400"/>
          <a:ext cx="64008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Chart" r:id="rId4" imgW="3994150" imgH="2324066" progId="Excel.Sheet.8">
                  <p:embed/>
                </p:oleObj>
              </mc:Choice>
              <mc:Fallback>
                <p:oleObj name="Chart" r:id="rId4" imgW="3994150" imgH="2324066" progId="Excel.Sheet.8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4008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Effects of I/O Hints: </a:t>
            </a:r>
            <a:r>
              <a:rPr lang="en-US" dirty="0" err="1"/>
              <a:t>IBM_largeblock_io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A0A7BA-A4AD-A048-9537-6917BD8A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63A86-8D62-4E12-869E-C918FF0F57D5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851A1-F5E7-7D4A-B371-DDC38029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Cooperative Parallel I/O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94" y="4744146"/>
            <a:ext cx="8860205" cy="1828800"/>
          </a:xfrm>
        </p:spPr>
        <p:txBody>
          <a:bodyPr>
            <a:normAutofit fontScale="92500"/>
          </a:bodyPr>
          <a:lstStyle/>
          <a:p>
            <a:pPr lvl="1" eaLnBrk="1" hangingPunct="1"/>
            <a:r>
              <a:rPr lang="en-US" sz="3000" dirty="0"/>
              <a:t>Coordination between processes to a single file</a:t>
            </a:r>
          </a:p>
          <a:p>
            <a:pPr lvl="1" eaLnBrk="1" hangingPunct="1"/>
            <a:r>
              <a:rPr lang="en-US" sz="3000" dirty="0"/>
              <a:t>Must use MPI IO</a:t>
            </a:r>
          </a:p>
          <a:p>
            <a:pPr lvl="1" eaLnBrk="1" hangingPunct="1"/>
            <a:r>
              <a:rPr lang="en-US" sz="3000" dirty="0"/>
              <a:t>Can achieve excellent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5D0D0-5170-3F4A-A366-B777B64B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368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DB7A7-6182-624E-BE47-F5DA96FD0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97" y="1109044"/>
            <a:ext cx="578354" cy="314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42DD90-23F1-684A-9CF1-D246058D3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724" y="1116229"/>
            <a:ext cx="565150" cy="3075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678404-9C21-3B44-8A7E-DE947EFBD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536" y="1127400"/>
            <a:ext cx="577516" cy="314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7EBA20-8150-E84D-97BB-64ED4A588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756" y="1098176"/>
            <a:ext cx="584887" cy="318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92E651-4FD0-4A46-AD39-4E5224BD0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026" y="1105863"/>
            <a:ext cx="584200" cy="317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8DC08A-E291-9744-B502-9233F2AC2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9657" y="1129926"/>
            <a:ext cx="584200" cy="317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533376-31BF-7F4B-A551-AA0B89E1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2963" y="1295400"/>
            <a:ext cx="469900" cy="6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5BE95F-75EB-144F-A1E0-C3BA45F42A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0778" y="1295400"/>
            <a:ext cx="469900" cy="63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7221F7-E89E-6C40-9E2D-90A14FB4B5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1351" y="1298742"/>
            <a:ext cx="469900" cy="635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55367-7373-1C47-838E-AF15BDCFE90A}"/>
              </a:ext>
            </a:extLst>
          </p:cNvPr>
          <p:cNvGrpSpPr/>
          <p:nvPr/>
        </p:nvGrpSpPr>
        <p:grpSpPr>
          <a:xfrm>
            <a:off x="1143000" y="1441637"/>
            <a:ext cx="1676400" cy="158563"/>
            <a:chOff x="1143000" y="1441637"/>
            <a:chExt cx="1676400" cy="1585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AFFB9B-8897-3944-BF67-7A1D5D41A071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solidFill>
              <a:srgbClr val="16994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D244A9-2C7E-4B4D-BB6D-98D319490087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F5A0EE-E1D2-9C4A-A04F-05A381EF5B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1ADEC3-747B-D74C-8D05-0B36E8F6B4A3}"/>
              </a:ext>
            </a:extLst>
          </p:cNvPr>
          <p:cNvGrpSpPr/>
          <p:nvPr/>
        </p:nvGrpSpPr>
        <p:grpSpPr>
          <a:xfrm>
            <a:off x="3163950" y="1447800"/>
            <a:ext cx="1676400" cy="158563"/>
            <a:chOff x="1143000" y="1441637"/>
            <a:chExt cx="1676400" cy="158563"/>
          </a:xfrm>
          <a:solidFill>
            <a:srgbClr val="C00000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76BF2-76CA-4B43-9E53-3A3CDAD04421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1C21CA-B4E9-3E49-B315-41561529EA3F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F7C850-8268-F74B-8B8E-4A888E97A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622C2C-FB2A-1F46-BC5B-5E6EA0F8B136}"/>
              </a:ext>
            </a:extLst>
          </p:cNvPr>
          <p:cNvGrpSpPr/>
          <p:nvPr/>
        </p:nvGrpSpPr>
        <p:grpSpPr>
          <a:xfrm>
            <a:off x="5184900" y="1453963"/>
            <a:ext cx="1676400" cy="158563"/>
            <a:chOff x="1143000" y="1441637"/>
            <a:chExt cx="1676400" cy="158563"/>
          </a:xfrm>
          <a:solidFill>
            <a:srgbClr val="1C14FF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868123-7E80-6445-BA6B-DF4E1451B556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3482279-AC28-804C-B79F-49C878FA441F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32E799-2B9A-074F-8AB3-D38DBFBC78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22" name="Picture 2" descr="http://icons.iconarchive.com/icons/ypf/transformers/256/dev-ram-icon.png">
            <a:extLst>
              <a:ext uri="{FF2B5EF4-FFF2-40B4-BE49-F238E27FC236}">
                <a16:creationId xmlns:a16="http://schemas.microsoft.com/office/drawing/2014/main" id="{1393DE28-A058-CA4B-A28A-AA0C7140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13" y="18288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cons.iconarchive.com/icons/ypf/transformers/256/dev-ram-icon.png">
            <a:extLst>
              <a:ext uri="{FF2B5EF4-FFF2-40B4-BE49-F238E27FC236}">
                <a16:creationId xmlns:a16="http://schemas.microsoft.com/office/drawing/2014/main" id="{2E873358-264C-574C-B612-3C56D8C4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28" y="1800573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icons.iconarchive.com/icons/ypf/transformers/256/dev-ram-icon.png">
            <a:extLst>
              <a:ext uri="{FF2B5EF4-FFF2-40B4-BE49-F238E27FC236}">
                <a16:creationId xmlns:a16="http://schemas.microsoft.com/office/drawing/2014/main" id="{C5956371-5C69-D84E-BB33-242AFF76E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01" y="1784684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cons.iconarchive.com/icons/gakuseisean/radium-neue/128/Hard-Drive-icon.png">
            <a:extLst>
              <a:ext uri="{FF2B5EF4-FFF2-40B4-BE49-F238E27FC236}">
                <a16:creationId xmlns:a16="http://schemas.microsoft.com/office/drawing/2014/main" id="{80A49A7D-9EAC-0543-ABFA-1D5BAFB9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" y="3276599"/>
            <a:ext cx="1029044" cy="10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3451EE7-9E20-F043-9247-1A03C015AE27}"/>
              </a:ext>
            </a:extLst>
          </p:cNvPr>
          <p:cNvGrpSpPr/>
          <p:nvPr/>
        </p:nvGrpSpPr>
        <p:grpSpPr>
          <a:xfrm>
            <a:off x="1218134" y="3723292"/>
            <a:ext cx="1676400" cy="158563"/>
            <a:chOff x="1143000" y="1441637"/>
            <a:chExt cx="1676400" cy="15856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2426B5-72D3-4343-AC61-DF461DD25000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solidFill>
              <a:srgbClr val="16994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DD9DCB-AB8F-D84E-8F7A-D0D1E3441F4F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4804B8-0BE7-274D-ADD8-94CFC015CF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56BEA3-3AEA-304B-B15C-F14BE60B51B0}"/>
              </a:ext>
            </a:extLst>
          </p:cNvPr>
          <p:cNvGrpSpPr/>
          <p:nvPr/>
        </p:nvGrpSpPr>
        <p:grpSpPr>
          <a:xfrm>
            <a:off x="2892899" y="3726501"/>
            <a:ext cx="1676400" cy="158563"/>
            <a:chOff x="1143000" y="1441637"/>
            <a:chExt cx="1676400" cy="158563"/>
          </a:xfrm>
          <a:solidFill>
            <a:srgbClr val="C00000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23D73A-AAF9-BD47-988C-70AC14A7B2E2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98002D-F93E-944A-AB3A-B0C878241910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FD2C31-64DB-F947-B198-332AB7CCFD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9A29C6-010F-144E-B815-92D2BF2DDE11}"/>
              </a:ext>
            </a:extLst>
          </p:cNvPr>
          <p:cNvGrpSpPr/>
          <p:nvPr/>
        </p:nvGrpSpPr>
        <p:grpSpPr>
          <a:xfrm>
            <a:off x="4575034" y="3723292"/>
            <a:ext cx="1676400" cy="158563"/>
            <a:chOff x="1143000" y="1441637"/>
            <a:chExt cx="1676400" cy="158563"/>
          </a:xfrm>
          <a:solidFill>
            <a:srgbClr val="1C14FF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B84129-2D97-EA4E-9202-A3DE206F0D9E}"/>
                </a:ext>
              </a:extLst>
            </p:cNvPr>
            <p:cNvSpPr/>
            <p:nvPr/>
          </p:nvSpPr>
          <p:spPr bwMode="auto">
            <a:xfrm>
              <a:off x="1143000" y="1447800"/>
              <a:ext cx="1676400" cy="1524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C54799B-12FF-FE4A-BFB8-A898609CCEAA}"/>
                </a:ext>
              </a:extLst>
            </p:cNvPr>
            <p:cNvCxnSpPr/>
            <p:nvPr/>
          </p:nvCxnSpPr>
          <p:spPr bwMode="auto">
            <a:xfrm>
              <a:off x="1702963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A3F017B-4C33-8B42-8D89-97BD9C644E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6000" y="1441637"/>
              <a:ext cx="0" cy="158563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346" name="Straight Arrow Connector 14345">
            <a:extLst>
              <a:ext uri="{FF2B5EF4-FFF2-40B4-BE49-F238E27FC236}">
                <a16:creationId xmlns:a16="http://schemas.microsoft.com/office/drawing/2014/main" id="{F877442F-3021-6544-A57C-436CAF788929}"/>
              </a:ext>
            </a:extLst>
          </p:cNvPr>
          <p:cNvCxnSpPr/>
          <p:nvPr/>
        </p:nvCxnSpPr>
        <p:spPr bwMode="auto">
          <a:xfrm>
            <a:off x="1937913" y="16764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ABC2F0-51AF-2F41-BE28-CF34924C8BFC}"/>
              </a:ext>
            </a:extLst>
          </p:cNvPr>
          <p:cNvCxnSpPr/>
          <p:nvPr/>
        </p:nvCxnSpPr>
        <p:spPr bwMode="auto">
          <a:xfrm>
            <a:off x="6116301" y="1661228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0C53166-DB6C-224B-BD27-76D90E404EF5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5728" y="1661228"/>
            <a:ext cx="10557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9C4477-F337-8D44-9406-42CC3B3DEA2E}"/>
              </a:ext>
            </a:extLst>
          </p:cNvPr>
          <p:cNvCxnSpPr>
            <a:cxnSpLocks/>
          </p:cNvCxnSpPr>
          <p:nvPr/>
        </p:nvCxnSpPr>
        <p:spPr bwMode="auto">
          <a:xfrm>
            <a:off x="1937913" y="2562927"/>
            <a:ext cx="0" cy="1094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3A05AC-D344-8B44-B2BF-66F0AC2A57EC}"/>
              </a:ext>
            </a:extLst>
          </p:cNvPr>
          <p:cNvCxnSpPr>
            <a:cxnSpLocks/>
          </p:cNvCxnSpPr>
          <p:nvPr/>
        </p:nvCxnSpPr>
        <p:spPr bwMode="auto">
          <a:xfrm>
            <a:off x="4066092" y="2664173"/>
            <a:ext cx="0" cy="1032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1740EA3-C35A-5B40-BAEA-A5B20267E9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2185" y="2527240"/>
            <a:ext cx="1" cy="1122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8" name="Picture 6" descr="http://icons.iconarchive.com/icons/vargas21/aquave-metal/128/Document-icon.png">
            <a:extLst>
              <a:ext uri="{FF2B5EF4-FFF2-40B4-BE49-F238E27FC236}">
                <a16:creationId xmlns:a16="http://schemas.microsoft.com/office/drawing/2014/main" id="{D85B3682-5CAE-6848-AC19-E3E8898D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25" y="3925999"/>
            <a:ext cx="818147" cy="8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84C7DA-776C-8A44-B5CA-6996D0643908}"/>
              </a:ext>
            </a:extLst>
          </p:cNvPr>
          <p:cNvCxnSpPr>
            <a:cxnSpLocks/>
          </p:cNvCxnSpPr>
          <p:nvPr/>
        </p:nvCxnSpPr>
        <p:spPr bwMode="auto">
          <a:xfrm>
            <a:off x="1937913" y="2562927"/>
            <a:ext cx="1770139" cy="10637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67F231-39FE-4A46-9536-8341C276C8D7}"/>
              </a:ext>
            </a:extLst>
          </p:cNvPr>
          <p:cNvCxnSpPr>
            <a:cxnSpLocks/>
          </p:cNvCxnSpPr>
          <p:nvPr/>
        </p:nvCxnSpPr>
        <p:spPr bwMode="auto">
          <a:xfrm>
            <a:off x="1937220" y="2563411"/>
            <a:ext cx="3510906" cy="1108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D06304-188B-D740-9571-9001FEDEA596}"/>
              </a:ext>
            </a:extLst>
          </p:cNvPr>
          <p:cNvCxnSpPr>
            <a:cxnSpLocks/>
            <a:stCxn id="35" idx="2"/>
          </p:cNvCxnSpPr>
          <p:nvPr/>
        </p:nvCxnSpPr>
        <p:spPr bwMode="auto">
          <a:xfrm flipH="1">
            <a:off x="2068592" y="2664173"/>
            <a:ext cx="1997136" cy="993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D4BC07B-4728-8A4F-81A8-56071090F966}"/>
              </a:ext>
            </a:extLst>
          </p:cNvPr>
          <p:cNvCxnSpPr>
            <a:cxnSpLocks/>
            <a:stCxn id="35" idx="2"/>
          </p:cNvCxnSpPr>
          <p:nvPr/>
        </p:nvCxnSpPr>
        <p:spPr bwMode="auto">
          <a:xfrm>
            <a:off x="4065728" y="2664173"/>
            <a:ext cx="1420239" cy="993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4B948E-C055-8C42-8929-CD595C436DB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88633" y="2513468"/>
            <a:ext cx="3703552" cy="1158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C51CA7-C033-764B-857C-79AA49F377C4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7201" y="2527240"/>
            <a:ext cx="1824984" cy="1122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8F82E2C7-0C2A-944D-85DD-F42A3FE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5D66EB-6882-944D-B7CA-9709CF1DE030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121F99D4-20BA-2940-8913-B50D3782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2" name="Footer Placeholder 61">
            <a:extLst>
              <a:ext uri="{FF2B5EF4-FFF2-40B4-BE49-F238E27FC236}">
                <a16:creationId xmlns:a16="http://schemas.microsoft.com/office/drawing/2014/main" id="{D771186C-A500-0648-9232-1995B1D7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98954"/>
      </p:ext>
    </p:extLst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62B2333-E46E-D947-9E69-CC13F8B44513}" type="datetime1">
              <a:rPr lang="en-US" smtClean="0"/>
              <a:t>2/2/18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Parallel Tools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276600"/>
          </a:xfrm>
        </p:spPr>
        <p:txBody>
          <a:bodyPr/>
          <a:lstStyle/>
          <a:p>
            <a:pPr eaLnBrk="1" hangingPunct="1"/>
            <a:r>
              <a:rPr lang="en-US" sz="3200" dirty="0"/>
              <a:t>h5perf</a:t>
            </a:r>
          </a:p>
          <a:p>
            <a:pPr lvl="1" eaLnBrk="1" hangingPunct="1"/>
            <a:r>
              <a:rPr lang="en-US" sz="3200" dirty="0"/>
              <a:t>Performance measuring tools showing    I/O performance for different I/O API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47FDD-8D1B-1842-9CF6-798851B9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92C9F-AF2B-284F-BBC4-A0997B5D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01AE00-FB91-5149-B951-A7FB76640D94}" type="datetime1">
              <a:rPr lang="en-US" smtClean="0"/>
              <a:t>2/2/18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h5perf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I/O performance measurement tool</a:t>
            </a:r>
          </a:p>
          <a:p>
            <a:pPr eaLnBrk="1" hangingPunct="1"/>
            <a:r>
              <a:rPr lang="en-US"/>
              <a:t>Test 3 File I/O API</a:t>
            </a:r>
          </a:p>
          <a:p>
            <a:pPr lvl="1" eaLnBrk="1" hangingPunct="1"/>
            <a:r>
              <a:rPr lang="en-US"/>
              <a:t>POSIX I/O (open/write/read/close…)</a:t>
            </a:r>
          </a:p>
          <a:p>
            <a:pPr lvl="1" eaLnBrk="1" hangingPunct="1"/>
            <a:r>
              <a:rPr lang="en-US"/>
              <a:t>MPIO (MPI_File_{open,write,read,close})</a:t>
            </a:r>
          </a:p>
          <a:p>
            <a:pPr lvl="1" eaLnBrk="1" hangingPunct="1"/>
            <a:r>
              <a:rPr lang="en-US"/>
              <a:t>PHDF5</a:t>
            </a:r>
          </a:p>
          <a:p>
            <a:pPr lvl="2" eaLnBrk="1" hangingPunct="1"/>
            <a:r>
              <a:rPr lang="en-US"/>
              <a:t>H5Pset_fapl_mpio (using MPI-IO)</a:t>
            </a:r>
          </a:p>
          <a:p>
            <a:pPr lvl="2" eaLnBrk="1" hangingPunct="1"/>
            <a:r>
              <a:rPr lang="en-US"/>
              <a:t>H5Pset_fapl_mpiposix (using POSIX I/O)</a:t>
            </a:r>
          </a:p>
          <a:p>
            <a:pPr eaLnBrk="1" hangingPunct="1"/>
            <a:r>
              <a:rPr lang="en-US"/>
              <a:t>An indication of I/O speed upper limits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AB4EA-0108-AA42-B30F-7D4F36F0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93FE9-7D95-FE49-B80F-C0644E17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C11AB02-C0B0-924C-8BAC-0B0BB435EC8C}" type="datetime1">
              <a:rPr lang="en-US" smtClean="0"/>
              <a:t>2/2/18</a:t>
            </a:fld>
            <a:endParaRPr lang="en-US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h5perf: Some features</a:t>
            </a:r>
            <a:endParaRPr lang="en-US" sz="3200"/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Check (-c) verify data correctness</a:t>
            </a:r>
          </a:p>
          <a:p>
            <a:pPr eaLnBrk="1" hangingPunct="1"/>
            <a:r>
              <a:rPr lang="en-US"/>
              <a:t>Added 2-D chunk patterns in v1.8</a:t>
            </a:r>
          </a:p>
          <a:p>
            <a:pPr eaLnBrk="1" hangingPunct="1"/>
            <a:r>
              <a:rPr lang="en-US"/>
              <a:t>-h shows the help page.</a:t>
            </a:r>
          </a:p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46F06-A733-C242-86EB-6EBFF4CE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AF8CE-6258-D446-9888-0E619B37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EB2960A-908E-3A4E-8751-8E9320A28182}" type="datetime1">
              <a:rPr lang="en-US" smtClean="0"/>
              <a:t>2/2/18</a:t>
            </a:fld>
            <a:endParaRPr lang="en-US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h5perf: example output 1/3 </a:t>
            </a:r>
          </a:p>
        </p:txBody>
      </p:sp>
      <p:sp>
        <p:nvSpPr>
          <p:cNvPr id="67590" name="TextBox 9"/>
          <p:cNvSpPr txBox="1">
            <a:spLocks noChangeArrowheads="1"/>
          </p:cNvSpPr>
          <p:nvPr/>
        </p:nvSpPr>
        <p:spPr bwMode="auto">
          <a:xfrm>
            <a:off x="381000" y="762000"/>
            <a:ext cx="8634413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latin typeface="Courier New" charset="0"/>
                <a:cs typeface="Arial" charset="0"/>
              </a:rPr>
              <a:t>%</a:t>
            </a:r>
            <a:r>
              <a:rPr lang="en-US" sz="1800" b="1" dirty="0" err="1">
                <a:latin typeface="Courier New" charset="0"/>
                <a:cs typeface="Arial" charset="0"/>
              </a:rPr>
              <a:t>mpirun</a:t>
            </a:r>
            <a:r>
              <a:rPr lang="en-US" sz="1800" b="1" dirty="0">
                <a:latin typeface="Courier New" charset="0"/>
                <a:cs typeface="Arial" charset="0"/>
              </a:rPr>
              <a:t> -</a:t>
            </a:r>
            <a:r>
              <a:rPr lang="en-US" sz="1800" b="1" dirty="0" err="1">
                <a:latin typeface="Courier New" charset="0"/>
                <a:cs typeface="Arial" charset="0"/>
              </a:rPr>
              <a:t>np</a:t>
            </a:r>
            <a:r>
              <a:rPr lang="en-US" sz="1800" b="1" dirty="0">
                <a:latin typeface="Courier New" charset="0"/>
                <a:cs typeface="Arial" charset="0"/>
              </a:rPr>
              <a:t> 4 h5perf		#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cs typeface="Arial" charset="0"/>
              </a:rPr>
              <a:t>Ran in a Linux system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Number of processors = 4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Transfer Buffer Size: 131072 bytes, File size: 1.00 MBs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# of files: 1, # of datasets: 1, dataset size: 1.00 MBs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IO API = POSIX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Write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 18.75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 18.75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 18.75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Write Open-Close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 10.79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 10.79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 10.79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Read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2241.74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2241.74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2241.74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Read Open-Close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756.41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756.41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756.41 MB/s</a:t>
            </a:r>
            <a:endParaRPr lang="en-US" sz="1800" b="1" dirty="0">
              <a:latin typeface="Courier New" charset="0"/>
              <a:cs typeface="Aria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tx1"/>
              </a:solidFill>
              <a:latin typeface="Courier New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C292E-9E44-BE47-A37C-773221B8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8BADA-51EE-644E-A7CF-0AD089C4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F9D00E1-50D4-F14B-9067-09FBF0317B2F}" type="datetime1">
              <a:rPr lang="en-US" smtClean="0"/>
              <a:t>2/2/18</a:t>
            </a:fld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h5perf: example output 2/3 </a:t>
            </a:r>
          </a:p>
        </p:txBody>
      </p:sp>
      <p:sp>
        <p:nvSpPr>
          <p:cNvPr id="68614" name="TextBox 9"/>
          <p:cNvSpPr txBox="1">
            <a:spLocks noChangeArrowheads="1"/>
          </p:cNvSpPr>
          <p:nvPr/>
        </p:nvSpPr>
        <p:spPr bwMode="auto">
          <a:xfrm>
            <a:off x="381000" y="762000"/>
            <a:ext cx="6694488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latin typeface="Courier New" charset="0"/>
                <a:cs typeface="Arial" charset="0"/>
              </a:rPr>
              <a:t>%mpirun -np 4 h5perf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IO API = MPIO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Write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611.95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611.95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611.95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Write Open-Close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 16.89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 16.89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 16.89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Read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421.75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421.75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421.75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Read Open-Close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109.22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109.22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109.22 MB/s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BD4632-DAE2-9748-85F7-9057CFB1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486FB-81E9-1D4D-A7CA-0AC0ECCB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4477156-5B5E-EF41-9CD9-C841B81ACA3B}" type="datetime1">
              <a:rPr lang="en-US" smtClean="0"/>
              <a:t>2/2/18</a:t>
            </a:fld>
            <a:endParaRPr lang="en-US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h5perf: example output 3/3 </a:t>
            </a:r>
          </a:p>
        </p:txBody>
      </p:sp>
      <p:sp>
        <p:nvSpPr>
          <p:cNvPr id="69638" name="TextBox 9"/>
          <p:cNvSpPr txBox="1">
            <a:spLocks noChangeArrowheads="1"/>
          </p:cNvSpPr>
          <p:nvPr/>
        </p:nvSpPr>
        <p:spPr bwMode="auto">
          <a:xfrm>
            <a:off x="381000" y="762000"/>
            <a:ext cx="8634413" cy="627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latin typeface="Courier New" charset="0"/>
                <a:cs typeface="Arial" charset="0"/>
              </a:rPr>
              <a:t>%</a:t>
            </a:r>
            <a:r>
              <a:rPr lang="en-US" sz="1800" b="1" dirty="0" err="1">
                <a:latin typeface="Courier New" charset="0"/>
                <a:cs typeface="Arial" charset="0"/>
              </a:rPr>
              <a:t>mpirun</a:t>
            </a:r>
            <a:r>
              <a:rPr lang="en-US" sz="1800" b="1" dirty="0">
                <a:latin typeface="Courier New" charset="0"/>
                <a:cs typeface="Arial" charset="0"/>
              </a:rPr>
              <a:t> -</a:t>
            </a:r>
            <a:r>
              <a:rPr lang="en-US" sz="1800" b="1" dirty="0" err="1">
                <a:latin typeface="Courier New" charset="0"/>
                <a:cs typeface="Arial" charset="0"/>
              </a:rPr>
              <a:t>np</a:t>
            </a:r>
            <a:r>
              <a:rPr lang="en-US" sz="1800" b="1" dirty="0">
                <a:latin typeface="Courier New" charset="0"/>
                <a:cs typeface="Arial" charset="0"/>
              </a:rPr>
              <a:t> 4 h5perf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IO API = PHDF5 (w/MPI-I/O driver)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Write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304.40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304.40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304.40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Write Open-Close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 15.14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 15.14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 15.14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Read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1718.27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1718.27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1718.27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Read Open-Close (1 iteration(s)):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Maximum Throughput:  78.06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Average Throughput:  78.06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Minimum Throughput:  78.06 MB/s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Transfer Buffer Size: 262144 bytes, File size: 1.00 MBs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charset="0"/>
                <a:cs typeface="Arial" charset="0"/>
              </a:rPr>
              <a:t>      # of files: 1, # of datasets: 1, dataset size: 1.00 MBs</a:t>
            </a:r>
          </a:p>
          <a:p>
            <a:endParaRPr lang="en-US" b="1" dirty="0"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B999C-AD74-8A4B-84AC-4A3B20AE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9FF6B-94FD-AB4D-89AF-8EFF5122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Lastly, Don’t Reinvent the wheel…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54864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Make use of libraries which utilize HDF, but represent the scientific data using a set of conventions, i.e., standard way for</a:t>
            </a:r>
          </a:p>
          <a:p>
            <a:pPr lvl="1"/>
            <a:r>
              <a:rPr lang="en-US" sz="2200" dirty="0"/>
              <a:t>Representing meshes</a:t>
            </a:r>
          </a:p>
          <a:p>
            <a:pPr lvl="1"/>
            <a:r>
              <a:rPr lang="en-US" sz="2200" dirty="0"/>
              <a:t>Variable definitions</a:t>
            </a:r>
          </a:p>
          <a:p>
            <a:pPr lvl="1"/>
            <a:r>
              <a:rPr lang="en-US" sz="2200" dirty="0"/>
              <a:t>Multiple datasets</a:t>
            </a:r>
          </a:p>
          <a:p>
            <a:pPr lvl="1"/>
            <a:r>
              <a:rPr lang="en-US" sz="2200" dirty="0"/>
              <a:t>Component definitions</a:t>
            </a:r>
          </a:p>
          <a:p>
            <a:r>
              <a:rPr lang="en-US" sz="2400" dirty="0"/>
              <a:t>Some high-level parallel formats by field using HDF</a:t>
            </a:r>
          </a:p>
          <a:p>
            <a:pPr lvl="1"/>
            <a:r>
              <a:rPr lang="en-US" sz="2200" dirty="0"/>
              <a:t>Computation Fluid Dynamics: CGNS</a:t>
            </a:r>
          </a:p>
          <a:p>
            <a:pPr lvl="1"/>
            <a:r>
              <a:rPr lang="en-US" sz="2200" dirty="0" err="1"/>
              <a:t>Meshless</a:t>
            </a:r>
            <a:r>
              <a:rPr lang="en-US" sz="2200" dirty="0"/>
              <a:t> Methods: H5Part</a:t>
            </a:r>
          </a:p>
          <a:p>
            <a:pPr lvl="1"/>
            <a:r>
              <a:rPr lang="en-US" sz="2200" dirty="0"/>
              <a:t>Finite element method: MOAB</a:t>
            </a:r>
          </a:p>
          <a:p>
            <a:pPr lvl="1"/>
            <a:r>
              <a:rPr lang="en-US" sz="2200" dirty="0"/>
              <a:t>Earth science: NetCDF</a:t>
            </a:r>
          </a:p>
          <a:p>
            <a:pPr lvl="1"/>
            <a:endParaRPr lang="en-US" sz="2200" dirty="0"/>
          </a:p>
          <a:p>
            <a:r>
              <a:rPr lang="en-US" sz="2400" dirty="0"/>
              <a:t>Hides the complexity of PHDF5, but still must know concepts of parallel I/O and the underlying file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58A08-D60C-FF49-9D30-1D9E68C0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7ECD77-6A07-F84F-B2D9-5EA335467383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47B2E-73F9-ED4B-A7F7-36C7E88E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99FCE0-CDF7-AC46-AC00-626F4AF4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111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Useful parallel HDF5 links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Parallel HDF information site</a:t>
            </a: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http://www.hdfgroup.org/HDF5/PHDF5/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Parallel HDF5 tutorial available at</a:t>
            </a: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http://www.hdfgroup.org/HDF5/Tutor/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HDF Help email address</a:t>
            </a:r>
          </a:p>
          <a:p>
            <a:pPr lvl="1" eaLnBrk="1" hangingPunct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help@hdfgroup.org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7F9D0-DC0E-6944-8F06-B95584FC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EF62E8-3A69-5B45-8FA5-A3471CA46A4E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2420A-0D14-484E-8EF0-E845015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88D4-5BCB-604B-8484-D1424EAE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08190"/>
      </p:ext>
    </p:extLst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ECC4E75-5E9F-8C47-A416-1839124F9311}" type="datetime1">
              <a:rPr lang="en-US" smtClean="0"/>
              <a:t>2/2/18</a:t>
            </a:fld>
            <a:endParaRPr lang="en-US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Questions?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DB56D-C4AB-E24A-B429-0D5D10D8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3F014-1CD0-4F38-819E-E9159567239A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65C57-3128-7640-A8F5-ED6ECC0F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solidFill>
                  <a:schemeClr val="tx1"/>
                </a:solidFill>
              </a:rPr>
              <a:t>MPI-IO vs. HDF5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839200" cy="5486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200" dirty="0"/>
              <a:t>MPI-IO is an </a:t>
            </a:r>
            <a:r>
              <a:rPr lang="en-US" sz="3200" dirty="0" err="1"/>
              <a:t>Input/Output</a:t>
            </a:r>
            <a:r>
              <a:rPr lang="en-US" sz="3200" dirty="0"/>
              <a:t> API</a:t>
            </a:r>
            <a:endParaRPr lang="en-US" sz="3000" dirty="0"/>
          </a:p>
          <a:p>
            <a:pPr lvl="1" eaLnBrk="1" hangingPunct="1"/>
            <a:r>
              <a:rPr lang="en-US" sz="3000" dirty="0"/>
              <a:t>Replacement functions for POSIX I/O</a:t>
            </a:r>
          </a:p>
          <a:p>
            <a:pPr lvl="1" eaLnBrk="1" hangingPunct="1"/>
            <a:r>
              <a:rPr lang="en-US" sz="3000" dirty="0"/>
              <a:t>Handles multiple I/O schemes</a:t>
            </a:r>
          </a:p>
          <a:p>
            <a:pPr lvl="2" eaLnBrk="1" hangingPunct="1"/>
            <a:r>
              <a:rPr lang="en-US" sz="2800" dirty="0"/>
              <a:t>Including schemes only available via MPI</a:t>
            </a:r>
          </a:p>
          <a:p>
            <a:pPr lvl="1" eaLnBrk="1" hangingPunct="1"/>
            <a:r>
              <a:rPr lang="en-US" sz="3000" dirty="0"/>
              <a:t>It treats the data file as a “linear byte stream”</a:t>
            </a:r>
          </a:p>
          <a:p>
            <a:pPr lvl="2" eaLnBrk="1" hangingPunct="1"/>
            <a:r>
              <a:rPr lang="en-US" sz="2800" dirty="0"/>
              <a:t>Each MPI process needs to provide its own file view and data representations to interpret those bytes. </a:t>
            </a:r>
          </a:p>
          <a:p>
            <a:pPr lvl="2" eaLnBrk="1" hangingPunct="1"/>
            <a:r>
              <a:rPr lang="en-US" sz="2800" dirty="0"/>
              <a:t>Programmer handles</a:t>
            </a:r>
          </a:p>
          <a:p>
            <a:pPr lvl="3" eaLnBrk="1" hangingPunct="1"/>
            <a:r>
              <a:rPr lang="en-US" sz="2400" dirty="0"/>
              <a:t>Collective coordination of operations</a:t>
            </a:r>
          </a:p>
          <a:p>
            <a:pPr lvl="3" eaLnBrk="1" hangingPunct="1"/>
            <a:r>
              <a:rPr lang="en-US" sz="2400" dirty="0"/>
              <a:t>Creating user-defined datatypes for both in memory and file layout</a:t>
            </a:r>
          </a:p>
          <a:p>
            <a:pPr lvl="3" eaLnBrk="1" hangingPunct="1"/>
            <a:r>
              <a:rPr lang="en-US" sz="2400" dirty="0"/>
              <a:t>Process layout of data in a file</a:t>
            </a:r>
          </a:p>
          <a:p>
            <a:pPr lvl="2" eaLnBrk="1" hangingPunct="1"/>
            <a:endParaRPr lang="en-US" sz="2800" dirty="0"/>
          </a:p>
          <a:p>
            <a:pPr lvl="1" eaLnBrk="1" hangingPunct="1"/>
            <a:endParaRPr lang="en-US" sz="3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76BC1-7554-7B4E-B3BC-2001C998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B2386-F643-564C-BB2E-FB0FCF2B3E7C}" type="datetime1">
              <a:rPr lang="en-US" smtClean="0"/>
              <a:t>2/2/18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BE23-7A63-8641-BB90-B9D574AA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227E3-5F89-4CB5-9C95-30B34C67B7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79B9-B431-5D4B-A2A0-E36A6389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Costa Rica HPC School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30405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Presentation on product or service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{D0B22C75-29BE-294C-8B44-C30A56600FC0}tf10001063</Template>
  <TotalTime>7666</TotalTime>
  <Words>6082</Words>
  <Application>Microsoft Macintosh PowerPoint</Application>
  <PresentationFormat>On-screen Show (4:3)</PresentationFormat>
  <Paragraphs>1461</Paragraphs>
  <Slides>88</Slides>
  <Notes>77</Notes>
  <HiddenSlides>20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102" baseType="lpstr">
      <vt:lpstr>ＭＳ Ｐゴシック</vt:lpstr>
      <vt:lpstr>Arial</vt:lpstr>
      <vt:lpstr>Calibri</vt:lpstr>
      <vt:lpstr>Consolas</vt:lpstr>
      <vt:lpstr>Courier New</vt:lpstr>
      <vt:lpstr>Helvetica</vt:lpstr>
      <vt:lpstr>Lucida Console</vt:lpstr>
      <vt:lpstr>Lucida Grande</vt:lpstr>
      <vt:lpstr>Tahoma</vt:lpstr>
      <vt:lpstr>Times New Roman</vt:lpstr>
      <vt:lpstr>Wingdings</vt:lpstr>
      <vt:lpstr>Presentation on product or service</vt:lpstr>
      <vt:lpstr>Chart</vt:lpstr>
      <vt:lpstr>Worksheet</vt:lpstr>
      <vt:lpstr>Parallel HDF5 </vt:lpstr>
      <vt:lpstr>Advantage of Parallel HDF5</vt:lpstr>
      <vt:lpstr>Outline</vt:lpstr>
      <vt:lpstr>Overview of Parallel HDF5 (PHDF5) Design</vt:lpstr>
      <vt:lpstr>PowerPoint Presentation</vt:lpstr>
      <vt:lpstr>Non-parallel I/O</vt:lpstr>
      <vt:lpstr>Independent Parallel I/O</vt:lpstr>
      <vt:lpstr>Cooperative Parallel I/O</vt:lpstr>
      <vt:lpstr>MPI-IO vs. HDF5</vt:lpstr>
      <vt:lpstr>MPI-IO vs. PHDF5</vt:lpstr>
      <vt:lpstr>PHDF5 implementation layers</vt:lpstr>
      <vt:lpstr>Questions?</vt:lpstr>
      <vt:lpstr>Overview of parallel HDf5 design</vt:lpstr>
      <vt:lpstr>How to Compile PHDF5 Applications</vt:lpstr>
      <vt:lpstr>h5pcc/h5pfc -show option</vt:lpstr>
      <vt:lpstr>Collective vs. Independent Calls</vt:lpstr>
      <vt:lpstr>Programming Restrictions</vt:lpstr>
      <vt:lpstr>Collective HDF5 calls </vt:lpstr>
      <vt:lpstr>Other HDF5 calls </vt:lpstr>
      <vt:lpstr>What does PHDF5 support ?</vt:lpstr>
      <vt:lpstr>PHDF5 API languages</vt:lpstr>
      <vt:lpstr>Programming model</vt:lpstr>
      <vt:lpstr>My first parallel hdf5 program</vt:lpstr>
      <vt:lpstr>Example of PHDF5 C program</vt:lpstr>
      <vt:lpstr>Example</vt:lpstr>
      <vt:lpstr>Parallel HDF5 tutorial examples</vt:lpstr>
      <vt:lpstr>Programming model</vt:lpstr>
      <vt:lpstr>Four processes writing by rows</vt:lpstr>
      <vt:lpstr>Two processes writing by columns</vt:lpstr>
      <vt:lpstr>Four processes writing by pattern</vt:lpstr>
      <vt:lpstr>Four processes writing by blocks</vt:lpstr>
      <vt:lpstr>Complex data patterns</vt:lpstr>
      <vt:lpstr>Examples of irregular selection</vt:lpstr>
      <vt:lpstr>Setup MPI-IO access template</vt:lpstr>
      <vt:lpstr>C Example Parallel File Create</vt:lpstr>
      <vt:lpstr>F90 Example Parallel File Create</vt:lpstr>
      <vt:lpstr>Creating and Opening Dataset</vt:lpstr>
      <vt:lpstr>C Example: Create Dataset</vt:lpstr>
      <vt:lpstr>F90 Example:  Create Dataset</vt:lpstr>
      <vt:lpstr>Accessing a Dataset</vt:lpstr>
      <vt:lpstr>Programming model for dataset access</vt:lpstr>
      <vt:lpstr>C Example: Collective write      </vt:lpstr>
      <vt:lpstr>F90 Example: Collective write</vt:lpstr>
      <vt:lpstr>Writing and Reading Hyperslabs</vt:lpstr>
      <vt:lpstr>  Set up the Hyperslab for Read/Write</vt:lpstr>
      <vt:lpstr>PowerPoint Presentation</vt:lpstr>
      <vt:lpstr>Writing by rows: Output of h5dump</vt:lpstr>
      <vt:lpstr>PowerPoint Presentation</vt:lpstr>
      <vt:lpstr>Example 1: Writing dataset by rows</vt:lpstr>
      <vt:lpstr>PowerPoint Presentation</vt:lpstr>
      <vt:lpstr>Writing by columns: Output of h5dump</vt:lpstr>
      <vt:lpstr>Example 2: Writing dataset by column</vt:lpstr>
      <vt:lpstr>Example 2: Writing dataset by column</vt:lpstr>
      <vt:lpstr>Example 3: Writing dataset by pattern</vt:lpstr>
      <vt:lpstr>Writing by Pattern: Output of h5dump</vt:lpstr>
      <vt:lpstr>PowerPoint Presentation</vt:lpstr>
      <vt:lpstr>Example 3: Writing by pattern</vt:lpstr>
      <vt:lpstr>PowerPoint Presentation</vt:lpstr>
      <vt:lpstr>Writing by Chunks: Output of h5dump</vt:lpstr>
      <vt:lpstr>Example 4: Writing dataset by chunks</vt:lpstr>
      <vt:lpstr>Example 4: Writing by chunks</vt:lpstr>
      <vt:lpstr>Performance analysis</vt:lpstr>
      <vt:lpstr>My PHDF5 Application I/O is slow</vt:lpstr>
      <vt:lpstr>Write Speed vs. Block Size</vt:lpstr>
      <vt:lpstr>My PHDF5 Application I/O is slow</vt:lpstr>
      <vt:lpstr>Independent vs. Collective Access</vt:lpstr>
      <vt:lpstr>Debug Slow Parallel I/O Speed(1)</vt:lpstr>
      <vt:lpstr>Debug slow parallel I/O speed(2)</vt:lpstr>
      <vt:lpstr>Debug slow parallel I/O speed(3)</vt:lpstr>
      <vt:lpstr>Independent calls are many and small</vt:lpstr>
      <vt:lpstr>Debug slow parallel I/O speed (4)</vt:lpstr>
      <vt:lpstr>Use Collective Mode or Chunked Storage</vt:lpstr>
      <vt:lpstr>Collective vs. independent write</vt:lpstr>
      <vt:lpstr>Collective I/O in HDF5</vt:lpstr>
      <vt:lpstr>Collective I/O in HDF5</vt:lpstr>
      <vt:lpstr>Enabling Collective Parallel I/O with HDF5</vt:lpstr>
      <vt:lpstr>My PHDF5 Application I/O is slow</vt:lpstr>
      <vt:lpstr>Effects of I/O Hints: IBM_largeblock_io</vt:lpstr>
      <vt:lpstr>Effects of I/O Hints: IBM_largeblock_io</vt:lpstr>
      <vt:lpstr>Parallel Tools</vt:lpstr>
      <vt:lpstr>h5perf</vt:lpstr>
      <vt:lpstr>h5perf: Some features</vt:lpstr>
      <vt:lpstr>h5perf: example output 1/3 </vt:lpstr>
      <vt:lpstr>h5perf: example output 2/3 </vt:lpstr>
      <vt:lpstr>h5perf: example output 3/3 </vt:lpstr>
      <vt:lpstr>Lastly, Don’t Reinvent the wheel…</vt:lpstr>
      <vt:lpstr>Useful parallel HDF5 links</vt:lpstr>
      <vt:lpstr>Questions?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HDF5</dc:title>
  <dc:creator/>
  <cp:keywords/>
  <cp:lastModifiedBy>Scot Breitenfeld</cp:lastModifiedBy>
  <cp:revision>345</cp:revision>
  <cp:lastPrinted>2008-08-30T22:42:34Z</cp:lastPrinted>
  <dcterms:created xsi:type="dcterms:W3CDTF">2009-02-11T16:34:28Z</dcterms:created>
  <dcterms:modified xsi:type="dcterms:W3CDTF">2018-02-02T20:55:50Z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