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3" r:id="rId8"/>
    <p:sldId id="262" r:id="rId9"/>
    <p:sldId id="266" r:id="rId10"/>
    <p:sldId id="265" r:id="rId11"/>
    <p:sldId id="264"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DEF046-274A-41A5-AA16-19BB9926BDF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158565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EF046-274A-41A5-AA16-19BB9926BDF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273937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EF046-274A-41A5-AA16-19BB9926BDF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117960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DEF046-274A-41A5-AA16-19BB9926BDF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1959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DEF046-274A-41A5-AA16-19BB9926BDF4}"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2900175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DEF046-274A-41A5-AA16-19BB9926BDF4}"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353064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DEF046-274A-41A5-AA16-19BB9926BDF4}"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65312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DEF046-274A-41A5-AA16-19BB9926BDF4}"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39128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EF046-274A-41A5-AA16-19BB9926BDF4}"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142236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DEF046-274A-41A5-AA16-19BB9926BDF4}"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191275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DEF046-274A-41A5-AA16-19BB9926BDF4}"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88B708-070B-4F16-B4F5-09A5069E5B3A}" type="slidenum">
              <a:rPr lang="en-US" smtClean="0"/>
              <a:t>‹#›</a:t>
            </a:fld>
            <a:endParaRPr lang="en-US"/>
          </a:p>
        </p:txBody>
      </p:sp>
    </p:spTree>
    <p:extLst>
      <p:ext uri="{BB962C8B-B14F-4D97-AF65-F5344CB8AC3E}">
        <p14:creationId xmlns:p14="http://schemas.microsoft.com/office/powerpoint/2010/main" val="329634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EF046-274A-41A5-AA16-19BB9926BDF4}" type="datetimeFigureOut">
              <a:rPr lang="en-US" smtClean="0"/>
              <a:t>5/18/2020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8B708-070B-4F16-B4F5-09A5069E5B3A}" type="slidenum">
              <a:rPr lang="en-US" smtClean="0"/>
              <a:t>‹#›</a:t>
            </a:fld>
            <a:endParaRPr lang="en-US"/>
          </a:p>
        </p:txBody>
      </p:sp>
    </p:spTree>
    <p:extLst>
      <p:ext uri="{BB962C8B-B14F-4D97-AF65-F5344CB8AC3E}">
        <p14:creationId xmlns:p14="http://schemas.microsoft.com/office/powerpoint/2010/main" val="88041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tentfreeconsulting.typepad.com/blog/a-tale-of-two-neighborhoods-toronto-philadelphia.html#h_1767126039156355856469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History_of_Philadelphia" TargetMode="External"/><Relationship Id="rId13" Type="http://schemas.openxmlformats.org/officeDocument/2006/relationships/hyperlink" Target="https://contentfreeconsulting.typepad.com/blog/a-tale-of-two-neighborhoods-toronto-philadelphia.html#_ftnref1" TargetMode="External"/><Relationship Id="rId3" Type="http://schemas.openxmlformats.org/officeDocument/2006/relationships/hyperlink" Target="https://www.statcan.gc.ca/eng/start" TargetMode="External"/><Relationship Id="rId7" Type="http://schemas.openxmlformats.org/officeDocument/2006/relationships/hyperlink" Target="https://en.wikipedia.org/wiki/History_of_Toronto" TargetMode="External"/><Relationship Id="rId12" Type="http://schemas.openxmlformats.org/officeDocument/2006/relationships/hyperlink" Target="http://maps.library.utoronto.ca/dvhmp/maps.html" TargetMode="External"/><Relationship Id="rId2" Type="http://schemas.openxmlformats.org/officeDocument/2006/relationships/hyperlink" Target="https://www.census.gov/" TargetMode="External"/><Relationship Id="rId16" Type="http://schemas.openxmlformats.org/officeDocument/2006/relationships/hyperlink" Target="https://journals.sagepub.com/doi/pdf/10.1177/0265813516637607" TargetMode="External"/><Relationship Id="rId1" Type="http://schemas.openxmlformats.org/officeDocument/2006/relationships/slideLayout" Target="../slideLayouts/slideLayout2.xml"/><Relationship Id="rId6" Type="http://schemas.openxmlformats.org/officeDocument/2006/relationships/hyperlink" Target="https://technical.ly/philly/2010/09/28/10-coolest-mostly-interactive-online-maps-of-philadelphia/" TargetMode="External"/><Relationship Id="rId11" Type="http://schemas.openxmlformats.org/officeDocument/2006/relationships/hyperlink" Target="https://www.theparisreview.org/blog/2018/06/18/americas-first-female-mapmaker/" TargetMode="External"/><Relationship Id="rId5" Type="http://schemas.openxmlformats.org/officeDocument/2006/relationships/hyperlink" Target="https://versus.com/en/philadelphia-vs-toronto" TargetMode="External"/><Relationship Id="rId15" Type="http://schemas.openxmlformats.org/officeDocument/2006/relationships/hyperlink" Target="https://contentfreeconsulting.typepad.com/blog/a-tale-of-two-neighborhoods-toronto-philadelphia.html#_ftnref3" TargetMode="External"/><Relationship Id="rId10" Type="http://schemas.openxmlformats.org/officeDocument/2006/relationships/hyperlink" Target="https://www.toronto.ca/city-government/data-research-maps/neighbourhoods-communities/" TargetMode="External"/><Relationship Id="rId4" Type="http://schemas.openxmlformats.org/officeDocument/2006/relationships/hyperlink" Target="https://foursquare.com/" TargetMode="External"/><Relationship Id="rId9" Type="http://schemas.openxmlformats.org/officeDocument/2006/relationships/hyperlink" Target="https://philadelphiaencyclopedia.org/" TargetMode="External"/><Relationship Id="rId14" Type="http://schemas.openxmlformats.org/officeDocument/2006/relationships/hyperlink" Target="https://contentfreeconsulting.typepad.com/blog/a-tale-of-two-neighborhoods-toronto-philadelphia.html#_ftnref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ntentfreeconsulting.typepad.com/blog/a-tale-of-two-neighborhoods-toronto-philadelphia.html#_ftn2" TargetMode="External"/><Relationship Id="rId2" Type="http://schemas.openxmlformats.org/officeDocument/2006/relationships/hyperlink" Target="https://contentfreeconsulting.typepad.com/blog/a-tale-of-two-neighborhoods-toronto-philadelphia.html#_ftn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 Tale of Two Neighborhoods: Toronto &amp; Philadelphia</a:t>
            </a:r>
            <a:br>
              <a:rPr lang="en-US" b="1" dirty="0"/>
            </a:br>
            <a:endParaRPr lang="en-US" dirty="0"/>
          </a:p>
        </p:txBody>
      </p:sp>
      <p:sp>
        <p:nvSpPr>
          <p:cNvPr id="3" name="Subtitle 2"/>
          <p:cNvSpPr>
            <a:spLocks noGrp="1"/>
          </p:cNvSpPr>
          <p:nvPr>
            <p:ph type="subTitle" idx="1"/>
          </p:nvPr>
        </p:nvSpPr>
        <p:spPr/>
        <p:txBody>
          <a:bodyPr/>
          <a:lstStyle/>
          <a:p>
            <a:r>
              <a:rPr lang="en-US" dirty="0" smtClean="0"/>
              <a:t>Chhavi Nath Dubey</a:t>
            </a:r>
            <a:endParaRPr lang="en-US" dirty="0"/>
          </a:p>
        </p:txBody>
      </p:sp>
    </p:spTree>
    <p:extLst>
      <p:ext uri="{BB962C8B-B14F-4D97-AF65-F5344CB8AC3E}">
        <p14:creationId xmlns:p14="http://schemas.microsoft.com/office/powerpoint/2010/main" val="1872732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HillSpo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2585" y="0"/>
            <a:ext cx="5233341"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hilazips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3502" y="1415617"/>
            <a:ext cx="3048000" cy="3438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 y="1263180"/>
            <a:ext cx="2012585" cy="1754326"/>
          </a:xfrm>
          <a:prstGeom prst="rect">
            <a:avLst/>
          </a:prstGeom>
        </p:spPr>
        <p:txBody>
          <a:bodyPr wrap="square">
            <a:spAutoFit/>
          </a:bodyPr>
          <a:lstStyle/>
          <a:p>
            <a:r>
              <a:rPr lang="en-US" dirty="0" smtClean="0">
                <a:solidFill>
                  <a:srgbClr val="000000"/>
                </a:solidFill>
                <a:effectLst/>
                <a:latin typeface="Trebuchet MS" panose="020B0603020202020204" pitchFamily="34" charset="0"/>
              </a:rPr>
              <a:t>When we look more closely at Chestnut Hill (Zip code 19118), this is the mix of venues we find</a:t>
            </a:r>
            <a:endParaRPr lang="en-US" dirty="0"/>
          </a:p>
        </p:txBody>
      </p:sp>
      <p:sp>
        <p:nvSpPr>
          <p:cNvPr id="4" name="Rectangle 3"/>
          <p:cNvSpPr/>
          <p:nvPr/>
        </p:nvSpPr>
        <p:spPr>
          <a:xfrm>
            <a:off x="7401502" y="5100935"/>
            <a:ext cx="3810000" cy="1477328"/>
          </a:xfrm>
          <a:prstGeom prst="rect">
            <a:avLst/>
          </a:prstGeom>
        </p:spPr>
        <p:txBody>
          <a:bodyPr wrap="square">
            <a:spAutoFit/>
          </a:bodyPr>
          <a:lstStyle/>
          <a:p>
            <a:r>
              <a:rPr lang="en-US" dirty="0" smtClean="0">
                <a:solidFill>
                  <a:srgbClr val="333333"/>
                </a:solidFill>
                <a:effectLst/>
                <a:latin typeface="Trebuchet MS" panose="020B0603020202020204" pitchFamily="34" charset="0"/>
              </a:rPr>
              <a:t>Which should not in any way imply that the clustering process I used should be determinative. See what these clusters look like on a map, below.</a:t>
            </a:r>
            <a:endParaRPr lang="en-US" dirty="0"/>
          </a:p>
        </p:txBody>
      </p:sp>
    </p:spTree>
    <p:extLst>
      <p:ext uri="{BB962C8B-B14F-4D97-AF65-F5344CB8AC3E}">
        <p14:creationId xmlns:p14="http://schemas.microsoft.com/office/powerpoint/2010/main" val="3371340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rot="10800000" flipV="1">
            <a:off x="0" y="243708"/>
            <a:ext cx="12191998" cy="59964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FF"/>
                </a:solidFill>
                <a:effectLst/>
                <a:latin typeface="Trebuchet MS" panose="020B0603020202020204" pitchFamily="34" charset="0"/>
                <a:hlinkClick r:id="rId2"/>
              </a:rPr>
              <a:t>Discussion</a:t>
            </a:r>
            <a:endParaRPr kumimoji="0" lang="en-US" altLang="en-US" sz="2000" b="0" i="0" u="none" strike="noStrike" cap="none" normalizeH="0" baseline="0" dirty="0" smtClean="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rebuchet MS" panose="020B0603020202020204" pitchFamily="34" charset="0"/>
              </a:rPr>
              <a:t>The primary purpose of this exercise was to determine whether we were able to use what we learned during the course of this Specialization, independently and without any Lab to provide explicit instructions. In that, this project was successful. I was able to run code that produced a coherent result. I also got to learn more about my own Philadelphia </a:t>
            </a:r>
            <a:r>
              <a:rPr kumimoji="0" lang="en-US" altLang="en-US" sz="1600" b="0" i="0" u="none" strike="noStrike" cap="none" normalizeH="0" baseline="0" dirty="0" err="1" smtClean="0">
                <a:ln>
                  <a:noFill/>
                </a:ln>
                <a:solidFill>
                  <a:srgbClr val="333333"/>
                </a:solidFill>
                <a:effectLst/>
                <a:latin typeface="Trebuchet MS" panose="020B0603020202020204" pitchFamily="34" charset="0"/>
              </a:rPr>
              <a:t>neighbourhood</a:t>
            </a:r>
            <a:r>
              <a:rPr kumimoji="0" lang="en-US" altLang="en-US" sz="1600" b="0" i="0" u="none" strike="noStrike" cap="none" normalizeH="0" baseline="0" dirty="0" smtClean="0">
                <a:ln>
                  <a:noFill/>
                </a:ln>
                <a:solidFill>
                  <a:srgbClr val="333333"/>
                </a:solidFill>
                <a:effectLst/>
                <a:latin typeface="Trebuchet MS" panose="020B0603020202020204" pitchFamily="34" charset="0"/>
              </a:rPr>
              <a:t>, since that was the topic upon which I chose to focus.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0000FF"/>
                </a:solidFill>
                <a:effectLst/>
                <a:latin typeface="Trebuchet MS" panose="020B0603020202020204" pitchFamily="34" charset="0"/>
                <a:hlinkClick r:id="rId2"/>
              </a:rPr>
              <a:t>Conclusions</a:t>
            </a:r>
            <a:endParaRPr kumimoji="0" lang="en-US" altLang="en-US" sz="2000" b="0" i="0" u="none" strike="noStrike" cap="none" normalizeH="0" baseline="0" dirty="0" smtClean="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rebuchet MS" panose="020B0603020202020204" pitchFamily="34" charset="0"/>
              </a:rPr>
              <a:t>Relocation analysis is serious business, and this data collection/analysis process is a good beginning. Going forward, I plan to use it as a jumping off point for looking at neighborhoods, using units of measurement (e.g., the Census block group that are more stable and are linked with larger data sets like the Economic Census, as well as differences in governance, etc. - which are a function of differences between Canada and the US. One thing I know and like very much is Canada's approach to immigration (in other words, it is good for society, the economy, the wellbeing of all and should be encouraged).</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rebuchet MS" panose="020B0603020202020204" pitchFamily="34" charset="0"/>
              </a:rPr>
              <a:t>Still, I did find a partial answer to my question of where I would want to live/work if I moved to Toronto. "Old Toronto" looks very attractive to me for so many reasons - not the least of which is the presence of the University nearby. Thriving educational institutions are essential to a good economy - especially if the type of work one does is cognitive in nature, as is the case for me. This is a pretty large area and includes a broad variety of neighborhoods.</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Trebuchet MS" panose="020B0603020202020204" pitchFamily="34" charset="0"/>
              </a:rPr>
              <a:t>One of the analyses I conducted was to look at the mix of venues in my own neighborhood, then sort the Toronto data to see which among the neighborhoods covered in our class's work was most similar to my own. One thing I noticed: Chestnut Hill likes food, and parks! There are several ice cream parlors and bakeries a farmer's market, and two of the three grocery stores are organic. There are numerous parks, one of which is among the largest in the US, and there are two light commuter rail lines. Among the Toronto Postal Codes covered by our analysis of Foursquare venues, the Toronto neighborhoods called Rosedale, Moore Park," seem to have the qualities I would seek. Yes, more research is required, but Data Science has given me more and better tools. This is just the beginning.</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86658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730345" cy="5913727"/>
          </a:xfrm>
        </p:spPr>
        <p:txBody>
          <a:bodyPr>
            <a:normAutofit fontScale="55000" lnSpcReduction="20000"/>
          </a:bodyPr>
          <a:lstStyle/>
          <a:p>
            <a:pPr marL="0" indent="0">
              <a:buNone/>
            </a:pPr>
            <a:r>
              <a:rPr lang="en-US" b="1" dirty="0"/>
              <a:t>SOURCES: THE SHORT LIST</a:t>
            </a:r>
            <a:r>
              <a:rPr lang="en-US" dirty="0"/>
              <a:t/>
            </a:r>
            <a:br>
              <a:rPr lang="en-US" dirty="0"/>
            </a:br>
            <a:endParaRPr lang="en-US" dirty="0"/>
          </a:p>
          <a:p>
            <a:r>
              <a:rPr lang="en-US" b="1" dirty="0">
                <a:hlinkClick r:id="rId2"/>
              </a:rPr>
              <a:t>US Census</a:t>
            </a:r>
            <a:endParaRPr lang="en-US" dirty="0"/>
          </a:p>
          <a:p>
            <a:r>
              <a:rPr lang="en-US" b="1" dirty="0">
                <a:hlinkClick r:id="rId3"/>
              </a:rPr>
              <a:t>Canadian Census</a:t>
            </a:r>
            <a:endParaRPr lang="en-US" dirty="0"/>
          </a:p>
          <a:p>
            <a:r>
              <a:rPr lang="en-US" b="1" dirty="0">
                <a:hlinkClick r:id="rId4"/>
              </a:rPr>
              <a:t>Foursquare Data</a:t>
            </a:r>
            <a:endParaRPr lang="en-US" dirty="0"/>
          </a:p>
          <a:p>
            <a:r>
              <a:rPr lang="en-US" b="1" dirty="0">
                <a:hlinkClick r:id="rId5"/>
              </a:rPr>
              <a:t>Philadelphia vs. Toronto</a:t>
            </a:r>
            <a:r>
              <a:rPr lang="en-US" dirty="0"/>
              <a:t> Web site</a:t>
            </a:r>
          </a:p>
          <a:p>
            <a:r>
              <a:rPr lang="en-US" b="1" dirty="0">
                <a:hlinkClick r:id="rId6"/>
              </a:rPr>
              <a:t>Technical.ly Philly</a:t>
            </a:r>
            <a:endParaRPr lang="en-US" dirty="0"/>
          </a:p>
          <a:p>
            <a:r>
              <a:rPr lang="en-US" b="1" dirty="0">
                <a:hlinkClick r:id="rId7"/>
              </a:rPr>
              <a:t>History of Toronto</a:t>
            </a:r>
            <a:endParaRPr lang="en-US" dirty="0"/>
          </a:p>
          <a:p>
            <a:r>
              <a:rPr lang="en-US" b="1" dirty="0">
                <a:hlinkClick r:id="rId8"/>
              </a:rPr>
              <a:t>History of Philadelphia</a:t>
            </a:r>
            <a:endParaRPr lang="en-US" dirty="0"/>
          </a:p>
          <a:p>
            <a:r>
              <a:rPr lang="en-US" b="1" dirty="0">
                <a:hlinkClick r:id="rId9"/>
              </a:rPr>
              <a:t>The </a:t>
            </a:r>
            <a:r>
              <a:rPr lang="en-US" b="1" dirty="0" err="1">
                <a:hlinkClick r:id="rId9"/>
              </a:rPr>
              <a:t>Encyclopaedia</a:t>
            </a:r>
            <a:r>
              <a:rPr lang="en-US" b="1" dirty="0">
                <a:hlinkClick r:id="rId9"/>
              </a:rPr>
              <a:t> of Philadelphia</a:t>
            </a:r>
            <a:endParaRPr lang="en-US" dirty="0"/>
          </a:p>
          <a:p>
            <a:r>
              <a:rPr lang="en-US" b="1" dirty="0">
                <a:hlinkClick r:id="rId10"/>
              </a:rPr>
              <a:t>Toronto </a:t>
            </a:r>
            <a:r>
              <a:rPr lang="en-US" b="1" dirty="0" err="1">
                <a:hlinkClick r:id="rId10"/>
              </a:rPr>
              <a:t>Neighbourhoods</a:t>
            </a:r>
            <a:r>
              <a:rPr lang="en-US" b="1" dirty="0">
                <a:hlinkClick r:id="rId10"/>
              </a:rPr>
              <a:t> and Communities</a:t>
            </a:r>
            <a:endParaRPr lang="en-US" dirty="0"/>
          </a:p>
          <a:p>
            <a:r>
              <a:rPr lang="en-US" b="1" dirty="0">
                <a:hlinkClick r:id="rId11" tooltip="Native American Trails"/>
              </a:rPr>
              <a:t>The Paris Review: America's First Female Map Maker</a:t>
            </a:r>
            <a:endParaRPr lang="en-US" dirty="0"/>
          </a:p>
          <a:p>
            <a:r>
              <a:rPr lang="en-US" b="1" dirty="0">
                <a:hlinkClick r:id="rId12"/>
              </a:rPr>
              <a:t>Don Valley Historical Mapping Project</a:t>
            </a:r>
            <a:endParaRPr lang="en-US" dirty="0"/>
          </a:p>
          <a:p>
            <a:r>
              <a:rPr lang="en-US" dirty="0"/>
              <a:t> </a:t>
            </a:r>
          </a:p>
          <a:p>
            <a:r>
              <a:rPr lang="en-US" b="1" dirty="0">
                <a:hlinkClick r:id="rId13"/>
              </a:rPr>
              <a:t>[1]</a:t>
            </a:r>
            <a:r>
              <a:rPr lang="en-US" dirty="0"/>
              <a:t> At this point, we will have set up Foursquare API accounts and gotten Foursquare credentials.</a:t>
            </a:r>
          </a:p>
          <a:p>
            <a:r>
              <a:rPr lang="en-US" b="1" dirty="0">
                <a:hlinkClick r:id="rId14"/>
              </a:rPr>
              <a:t>[2]</a:t>
            </a:r>
            <a:r>
              <a:rPr lang="en-US" dirty="0"/>
              <a:t> We will also conduct a ‘sanity check’ to make sure that the geographical coordinates data returned by Geocoder are correctly plotted in the cities of Philadelphia PA and Toronto, ON.</a:t>
            </a:r>
          </a:p>
          <a:p>
            <a:r>
              <a:rPr lang="en-US" b="1" dirty="0">
                <a:hlinkClick r:id="rId15"/>
              </a:rPr>
              <a:t>[3]</a:t>
            </a:r>
            <a:r>
              <a:rPr lang="en-US" dirty="0"/>
              <a:t> These data are crowd sourced, and the categories are – it seems – far from orthogonal. For example, one category is “food,” which could mean any establishment that sells food. How one distinguishes “food” from “grocery store” is a mystery. See: </a:t>
            </a:r>
            <a:r>
              <a:rPr lang="en-US" b="1" dirty="0">
                <a:hlinkClick r:id="rId16"/>
              </a:rPr>
              <a:t>Using Foursquare place data for estimating building block use</a:t>
            </a:r>
            <a:r>
              <a:rPr lang="en-US" dirty="0"/>
              <a:t>,</a:t>
            </a:r>
          </a:p>
          <a:p>
            <a:r>
              <a:rPr lang="en-US" dirty="0"/>
              <a:t> </a:t>
            </a:r>
          </a:p>
          <a:p>
            <a:endParaRPr lang="en-US" dirty="0"/>
          </a:p>
        </p:txBody>
      </p:sp>
    </p:spTree>
    <p:extLst>
      <p:ext uri="{BB962C8B-B14F-4D97-AF65-F5344CB8AC3E}">
        <p14:creationId xmlns:p14="http://schemas.microsoft.com/office/powerpoint/2010/main" val="2743011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8473" y="2493818"/>
            <a:ext cx="1796839" cy="769441"/>
          </a:xfrm>
          <a:prstGeom prst="rect">
            <a:avLst/>
          </a:prstGeom>
          <a:noFill/>
        </p:spPr>
        <p:txBody>
          <a:bodyPr wrap="none" rtlCol="0">
            <a:spAutoFit/>
          </a:bodyPr>
          <a:lstStyle/>
          <a:p>
            <a:pPr algn="ctr"/>
            <a:r>
              <a:rPr lang="en-US" sz="4400" dirty="0" smtClean="0"/>
              <a:t>Thanks</a:t>
            </a:r>
            <a:endParaRPr lang="en-US" sz="4400" dirty="0"/>
          </a:p>
        </p:txBody>
      </p:sp>
    </p:spTree>
    <p:extLst>
      <p:ext uri="{BB962C8B-B14F-4D97-AF65-F5344CB8AC3E}">
        <p14:creationId xmlns:p14="http://schemas.microsoft.com/office/powerpoint/2010/main" val="3612583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730345" cy="5913727"/>
          </a:xfrm>
        </p:spPr>
        <p:txBody>
          <a:bodyPr/>
          <a:lstStyle/>
          <a:p>
            <a:pPr marL="0" indent="0">
              <a:buNone/>
            </a:pPr>
            <a:r>
              <a:rPr lang="en-US" dirty="0" smtClean="0"/>
              <a:t>This is a quick overview of topic Covered:</a:t>
            </a:r>
          </a:p>
          <a:p>
            <a:r>
              <a:rPr lang="en-US" dirty="0" smtClean="0"/>
              <a:t>The </a:t>
            </a:r>
            <a:r>
              <a:rPr lang="en-US" dirty="0"/>
              <a:t>assignment</a:t>
            </a:r>
          </a:p>
          <a:p>
            <a:r>
              <a:rPr lang="en-US" dirty="0"/>
              <a:t>What I chose to focus on, and why</a:t>
            </a:r>
          </a:p>
          <a:p>
            <a:r>
              <a:rPr lang="en-US" dirty="0"/>
              <a:t>What I learned and how I learned it</a:t>
            </a:r>
          </a:p>
          <a:p>
            <a:r>
              <a:rPr lang="en-US" dirty="0"/>
              <a:t>Conclusions</a:t>
            </a:r>
          </a:p>
          <a:p>
            <a:endParaRPr lang="en-US" dirty="0"/>
          </a:p>
        </p:txBody>
      </p:sp>
    </p:spTree>
    <p:extLst>
      <p:ext uri="{BB962C8B-B14F-4D97-AF65-F5344CB8AC3E}">
        <p14:creationId xmlns:p14="http://schemas.microsoft.com/office/powerpoint/2010/main" val="4215565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730345" cy="5913727"/>
          </a:xfrm>
        </p:spPr>
        <p:txBody>
          <a:bodyPr/>
          <a:lstStyle/>
          <a:p>
            <a:pPr marL="0" indent="0">
              <a:buNone/>
            </a:pPr>
            <a:r>
              <a:rPr lang="en-US" dirty="0"/>
              <a:t>The </a:t>
            </a:r>
            <a:r>
              <a:rPr lang="en-US" b="1" dirty="0"/>
              <a:t>assignment:</a:t>
            </a:r>
            <a:endParaRPr lang="en-US" dirty="0"/>
          </a:p>
          <a:p>
            <a:r>
              <a:rPr lang="en-US" dirty="0"/>
              <a:t>Now that you have been equipped with the skills and the tools to use location data to explore a geographical location, over the course of two weeks, you will have the opportunity to be as creative as you want and come up with an idea to leverage the Foursquare location data to explore or compare neighborhoods or cities of your choice or to come up with a problem that you can use the Foursquare location data to solve</a:t>
            </a:r>
          </a:p>
          <a:p>
            <a:endParaRPr lang="en-US" dirty="0"/>
          </a:p>
        </p:txBody>
      </p:sp>
    </p:spTree>
    <p:extLst>
      <p:ext uri="{BB962C8B-B14F-4D97-AF65-F5344CB8AC3E}">
        <p14:creationId xmlns:p14="http://schemas.microsoft.com/office/powerpoint/2010/main" val="171560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730345" cy="5913727"/>
          </a:xfrm>
        </p:spPr>
        <p:txBody>
          <a:bodyPr/>
          <a:lstStyle/>
          <a:p>
            <a:pPr marL="0" indent="0">
              <a:buNone/>
            </a:pPr>
            <a:r>
              <a:rPr lang="en-US" b="1" dirty="0"/>
              <a:t>What I chose to focus on, and why</a:t>
            </a:r>
            <a:endParaRPr lang="en-US" dirty="0"/>
          </a:p>
          <a:p>
            <a:r>
              <a:rPr lang="en-US" dirty="0"/>
              <a:t>I live in Chestnut Hill, in the northwest corner of the city of Philadelphia, in Pennsylvania. It is a lovely place to live and work - leafy green, walkable, and historic. I wondered whether Toronto, Ontario, CA might offers someplace similar - should I ever want to move my business (and myself) there.</a:t>
            </a:r>
          </a:p>
          <a:p>
            <a:endParaRPr lang="en-US" dirty="0"/>
          </a:p>
        </p:txBody>
      </p:sp>
    </p:spTree>
    <p:extLst>
      <p:ext uri="{BB962C8B-B14F-4D97-AF65-F5344CB8AC3E}">
        <p14:creationId xmlns:p14="http://schemas.microsoft.com/office/powerpoint/2010/main" val="1487936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349345" cy="2147455"/>
          </a:xfrm>
        </p:spPr>
        <p:txBody>
          <a:bodyPr/>
          <a:lstStyle/>
          <a:p>
            <a:pPr marL="0" indent="0">
              <a:buNone/>
            </a:pPr>
            <a:r>
              <a:rPr lang="en-US" b="1" dirty="0"/>
              <a:t>What I learned and how I learned it</a:t>
            </a:r>
            <a:endParaRPr lang="en-US" dirty="0"/>
          </a:p>
          <a:p>
            <a:r>
              <a:rPr lang="en-US" dirty="0"/>
              <a:t>Since this was a data science class, the first order of business, of course, was to use data science tools. Thus, my methodology focused most heavily on the use of such tools. Here is a summary of the steps, and what resulted from each</a:t>
            </a:r>
            <a:r>
              <a:rPr lang="en-US" dirty="0" smtClean="0"/>
              <a:t>.</a:t>
            </a:r>
          </a:p>
          <a:p>
            <a:endParaRPr lang="en-US" dirty="0" smtClean="0"/>
          </a:p>
          <a:p>
            <a:pPr marL="0" indent="0">
              <a:buNone/>
            </a:pPr>
            <a:endParaRPr lang="en-US" dirty="0" smtClean="0"/>
          </a:p>
          <a:p>
            <a:pPr marL="0" indent="0">
              <a:buNone/>
            </a:pPr>
            <a:endParaRPr lang="en-US" dirty="0"/>
          </a:p>
        </p:txBody>
      </p:sp>
      <p:sp>
        <p:nvSpPr>
          <p:cNvPr id="9" name="Rectangle 5"/>
          <p:cNvSpPr>
            <a:spLocks noChangeArrowheads="1"/>
          </p:cNvSpPr>
          <p:nvPr/>
        </p:nvSpPr>
        <p:spPr bwMode="auto">
          <a:xfrm>
            <a:off x="623455" y="2376553"/>
            <a:ext cx="11748654" cy="12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88872" rIns="9144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366FF"/>
                </a:solidFill>
                <a:effectLst/>
                <a:latin typeface="Trebuchet MS" panose="020B0603020202020204" pitchFamily="34" charset="0"/>
              </a:rPr>
              <a:t>Conduct a review of the relevant literature</a:t>
            </a:r>
            <a:r>
              <a:rPr kumimoji="0" lang="en-US" altLang="en-US" sz="1800" b="0" i="0" u="none" strike="noStrike" cap="none" normalizeH="0" baseline="0" dirty="0" smtClean="0">
                <a:ln>
                  <a:noFill/>
                </a:ln>
                <a:solidFill>
                  <a:srgbClr val="333333"/>
                </a:solidFill>
                <a:effectLst/>
                <a:latin typeface="Trebuchet MS" panose="020B0603020202020204" pitchFamily="34" charset="0"/>
              </a:rPr>
              <a:t>, using resources available online. Topics include:</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rebuchet MS" panose="020B0603020202020204" pitchFamily="34" charset="0"/>
              </a:rPr>
              <a:t>Toronto's and Philadelphia's history and current state (geographic, demographic, economic, </a:t>
            </a:r>
            <a:r>
              <a:rPr kumimoji="0" lang="en-US" altLang="en-US" sz="1800" b="0" i="0" u="none" strike="noStrike" cap="none" normalizeH="0" baseline="0" dirty="0" err="1" smtClean="0">
                <a:ln>
                  <a:noFill/>
                </a:ln>
                <a:solidFill>
                  <a:schemeClr val="tx1"/>
                </a:solidFill>
                <a:effectLst/>
                <a:latin typeface="Trebuchet MS" panose="020B0603020202020204" pitchFamily="34" charset="0"/>
              </a:rPr>
              <a:t>etc</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rebuchet MS" panose="020B0603020202020204" pitchFamily="34" charset="0"/>
              </a:rPr>
              <a:t>Business trends</a:t>
            </a:r>
            <a:r>
              <a:rPr kumimoji="0" lang="en-US" altLang="en-US" sz="1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6882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730345" cy="5913727"/>
          </a:xfrm>
        </p:spPr>
        <p:txBody>
          <a:bodyPr/>
          <a:lstStyle/>
          <a:p>
            <a:r>
              <a:rPr lang="en-US" b="1" u="sng" dirty="0"/>
              <a:t>Results </a:t>
            </a:r>
            <a:r>
              <a:rPr lang="en-US" dirty="0" smtClean="0"/>
              <a:t/>
            </a:r>
            <a:br>
              <a:rPr lang="en-US" dirty="0" smtClean="0"/>
            </a:br>
            <a:r>
              <a:rPr lang="en-US" dirty="0"/>
              <a:t>Both cities are located at the nexus of several major waterways, and have grown partially by virtue of trade. Both were originally inhabited by Indigenous peoples, and both cities were formed along what used to be Native American trails.</a:t>
            </a:r>
          </a:p>
          <a:p>
            <a:r>
              <a:rPr lang="en-US" dirty="0"/>
              <a:t>Their metro areas are almost the same size: Toronto's, as of 2016, was 6,417,516; Philadelphia's was, in 2017, 6,096,120. (Sources: US Census Bureau, Canadian Statistics Bureau).</a:t>
            </a:r>
          </a:p>
          <a:p>
            <a:r>
              <a:rPr lang="en-US" dirty="0"/>
              <a:t>Toronto and Philadelphia both have made names for themselves as leaders in technology innovation, although Toronto has done more in recent times and is beginning to be a technology/business hub of sufficient force to, someday soon, eclipse Silicon Valley.</a:t>
            </a:r>
          </a:p>
          <a:p>
            <a:endParaRPr lang="en-US" dirty="0"/>
          </a:p>
        </p:txBody>
      </p:sp>
    </p:spTree>
    <p:extLst>
      <p:ext uri="{BB962C8B-B14F-4D97-AF65-F5344CB8AC3E}">
        <p14:creationId xmlns:p14="http://schemas.microsoft.com/office/powerpoint/2010/main" val="418842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263236"/>
            <a:ext cx="10730345" cy="5913727"/>
          </a:xfrm>
        </p:spPr>
        <p:txBody>
          <a:bodyPr vert="horz" lIns="91440" tIns="45720" rIns="91440" bIns="45720" rtlCol="0">
            <a:normAutofit fontScale="92500" lnSpcReduction="10000"/>
          </a:bodyPr>
          <a:lstStyle/>
          <a:p>
            <a:r>
              <a:rPr lang="en-US" b="1" u="sng" dirty="0"/>
              <a:t>Review Data specifications and availability</a:t>
            </a:r>
          </a:p>
          <a:p>
            <a:pPr lvl="1"/>
            <a:r>
              <a:rPr lang="en-US" dirty="0"/>
              <a:t>Locate Web sites offering Zip and or Postal Code information that can be readily scraped.</a:t>
            </a:r>
            <a:br>
              <a:rPr lang="en-US" dirty="0"/>
            </a:br>
            <a:endParaRPr lang="en-US" dirty="0"/>
          </a:p>
          <a:p>
            <a:pPr lvl="1"/>
            <a:r>
              <a:rPr lang="en-US" dirty="0"/>
              <a:t>We will use python’s </a:t>
            </a:r>
            <a:r>
              <a:rPr lang="en-US" dirty="0" err="1"/>
              <a:t>beautifulsoup</a:t>
            </a:r>
            <a:r>
              <a:rPr lang="en-US" dirty="0"/>
              <a:t> library to extract postal code lists.</a:t>
            </a:r>
          </a:p>
          <a:p>
            <a:pPr lvl="1"/>
            <a:r>
              <a:rPr lang="en-US" dirty="0"/>
              <a:t>Then, we will get the geographical coordinates (latitude and longitude) so we can use them to query the Foursquare API database.</a:t>
            </a:r>
            <a:r>
              <a:rPr lang="en-US" dirty="0">
                <a:hlinkClick r:id="rId2"/>
              </a:rPr>
              <a:t>[1]</a:t>
            </a:r>
            <a:r>
              <a:rPr lang="en-US" dirty="0"/>
              <a:t> A geocoder will allow us to do so.</a:t>
            </a:r>
          </a:p>
          <a:p>
            <a:pPr lvl="1"/>
            <a:r>
              <a:rPr lang="en-US" dirty="0"/>
              <a:t>We will then be able to load this information into a pandas </a:t>
            </a:r>
            <a:r>
              <a:rPr lang="en-US" dirty="0" err="1"/>
              <a:t>dataframe</a:t>
            </a:r>
            <a:r>
              <a:rPr lang="en-US" dirty="0"/>
              <a:t>, then using folium, we will visualize each city’s </a:t>
            </a:r>
            <a:r>
              <a:rPr lang="en-US" dirty="0" err="1"/>
              <a:t>neighbourhoods</a:t>
            </a:r>
            <a:r>
              <a:rPr lang="en-US" dirty="0"/>
              <a:t> on the map.</a:t>
            </a:r>
            <a:r>
              <a:rPr lang="en-US" dirty="0">
                <a:hlinkClick r:id="rId3"/>
              </a:rPr>
              <a:t>[2]</a:t>
            </a:r>
            <a:endParaRPr lang="en-US" dirty="0"/>
          </a:p>
          <a:p>
            <a:pPr lvl="1"/>
            <a:r>
              <a:rPr lang="en-US" dirty="0"/>
              <a:t>Load Foursquare data for all Zip Codes in Philadelphia and all Postal Codes in Toronto.</a:t>
            </a:r>
          </a:p>
          <a:p>
            <a:pPr lvl="1"/>
            <a:r>
              <a:rPr lang="en-US" dirty="0"/>
              <a:t>Using the Foursquare API, we will subsequently get the top 100 venues that are within a radius of 500 meters from the center point of each Zip or Postal Code. We do this by making API calls to Foursquare, passing the geographical coordinates until we are done via a Python loop. Foursquare then returns venue data to us in a JSON format, and we extract the venue name, category, latitude, and longitude. With these data, we will be able to check to see how many venues were returned for each </a:t>
            </a:r>
            <a:r>
              <a:rPr lang="en-US" dirty="0" err="1"/>
              <a:t>neighbourhood</a:t>
            </a:r>
            <a:r>
              <a:rPr lang="en-US" dirty="0"/>
              <a:t> and to tally up the number of (somewhat)</a:t>
            </a:r>
            <a:r>
              <a:rPr lang="en-US" dirty="0">
                <a:hlinkClick r:id="rId2"/>
              </a:rPr>
              <a:t>[3]</a:t>
            </a:r>
            <a:r>
              <a:rPr lang="en-US" dirty="0"/>
              <a:t> unique categories can be curated from all the returned venues</a:t>
            </a:r>
          </a:p>
          <a:p>
            <a:endParaRPr lang="en-US" b="1" u="sng" dirty="0"/>
          </a:p>
        </p:txBody>
      </p:sp>
    </p:spTree>
    <p:extLst>
      <p:ext uri="{BB962C8B-B14F-4D97-AF65-F5344CB8AC3E}">
        <p14:creationId xmlns:p14="http://schemas.microsoft.com/office/powerpoint/2010/main" val="3333912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able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3673" y="41091"/>
            <a:ext cx="3782291" cy="6817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5637" y="554182"/>
            <a:ext cx="4003964" cy="1477328"/>
          </a:xfrm>
          <a:prstGeom prst="rect">
            <a:avLst/>
          </a:prstGeom>
          <a:noFill/>
        </p:spPr>
        <p:txBody>
          <a:bodyPr wrap="square" rtlCol="0">
            <a:spAutoFit/>
          </a:bodyPr>
          <a:lstStyle/>
          <a:p>
            <a:r>
              <a:rPr lang="en-US" b="1" u="sng" dirty="0"/>
              <a:t>Results</a:t>
            </a:r>
            <a:r>
              <a:rPr lang="en-US" dirty="0" smtClean="0"/>
              <a:t/>
            </a:r>
            <a:br>
              <a:rPr lang="en-US" dirty="0" smtClean="0"/>
            </a:br>
            <a:r>
              <a:rPr lang="en-US" dirty="0"/>
              <a:t>As this table shows, after removing duplicates and P.O. boxes, we find that there are 47 Zip codes in Philadelphia, PA.</a:t>
            </a:r>
          </a:p>
        </p:txBody>
      </p:sp>
    </p:spTree>
    <p:extLst>
      <p:ext uri="{BB962C8B-B14F-4D97-AF65-F5344CB8AC3E}">
        <p14:creationId xmlns:p14="http://schemas.microsoft.com/office/powerpoint/2010/main" val="75031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illyClusters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6698" y="729183"/>
            <a:ext cx="7620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955964"/>
            <a:ext cx="3823854" cy="1477328"/>
          </a:xfrm>
          <a:prstGeom prst="rect">
            <a:avLst/>
          </a:prstGeom>
          <a:noFill/>
        </p:spPr>
        <p:txBody>
          <a:bodyPr wrap="square" rtlCol="0">
            <a:spAutoFit/>
          </a:bodyPr>
          <a:lstStyle/>
          <a:p>
            <a:r>
              <a:rPr lang="en-US" b="1" u="sng" dirty="0"/>
              <a:t>Results</a:t>
            </a:r>
            <a:r>
              <a:rPr lang="en-US" dirty="0" smtClean="0"/>
              <a:t/>
            </a:r>
            <a:br>
              <a:rPr lang="en-US" dirty="0" smtClean="0"/>
            </a:br>
            <a:r>
              <a:rPr lang="en-US" dirty="0"/>
              <a:t>This map depicts the five clusters identified by the analysis, on a map generated using </a:t>
            </a:r>
            <a:r>
              <a:rPr lang="en-US" dirty="0" err="1"/>
              <a:t>Nominatim</a:t>
            </a:r>
            <a:r>
              <a:rPr lang="en-US" dirty="0"/>
              <a:t>, and openstreetmap.org library</a:t>
            </a:r>
          </a:p>
        </p:txBody>
      </p:sp>
    </p:spTree>
    <p:extLst>
      <p:ext uri="{BB962C8B-B14F-4D97-AF65-F5344CB8AC3E}">
        <p14:creationId xmlns:p14="http://schemas.microsoft.com/office/powerpoint/2010/main" val="21253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Trebuchet MS</vt:lpstr>
      <vt:lpstr>Office Theme</vt:lpstr>
      <vt:lpstr>A Tale of Two Neighborhoods: Toronto &amp; Philadelphia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Novartis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Tale of Two Neighborhoods: Toronto &amp; Philadelphia </dc:title>
  <dc:creator>Dubey, Chhavi Nath (Ext)</dc:creator>
  <cp:lastModifiedBy>Dubey, Chhavi Nath (Ext)</cp:lastModifiedBy>
  <cp:revision>6</cp:revision>
  <dcterms:created xsi:type="dcterms:W3CDTF">2020-05-18T13:00:14Z</dcterms:created>
  <dcterms:modified xsi:type="dcterms:W3CDTF">2020-05-18T13:23:43Z</dcterms:modified>
</cp:coreProperties>
</file>