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5" r:id="rId3"/>
    <p:sldId id="257" r:id="rId4"/>
    <p:sldId id="277" r:id="rId5"/>
    <p:sldId id="280" r:id="rId6"/>
    <p:sldId id="259" r:id="rId7"/>
    <p:sldId id="300" r:id="rId8"/>
    <p:sldId id="267" r:id="rId9"/>
    <p:sldId id="302" r:id="rId10"/>
    <p:sldId id="289" r:id="rId11"/>
    <p:sldId id="291" r:id="rId12"/>
    <p:sldId id="304" r:id="rId13"/>
    <p:sldId id="305" r:id="rId14"/>
    <p:sldId id="292" r:id="rId15"/>
    <p:sldId id="293" r:id="rId16"/>
    <p:sldId id="268" r:id="rId17"/>
    <p:sldId id="297" r:id="rId18"/>
    <p:sldId id="306" r:id="rId19"/>
    <p:sldId id="307" r:id="rId20"/>
    <p:sldId id="298" r:id="rId21"/>
  </p:sldIdLst>
  <p:sldSz cx="12192000" cy="6858000"/>
  <p:notesSz cx="7011988" cy="92979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7C6851-29BE-422D-BB8D-D887B6140592}">
          <p14:sldIdLst>
            <p14:sldId id="256"/>
            <p14:sldId id="295"/>
            <p14:sldId id="257"/>
            <p14:sldId id="277"/>
            <p14:sldId id="280"/>
            <p14:sldId id="259"/>
            <p14:sldId id="300"/>
            <p14:sldId id="267"/>
            <p14:sldId id="302"/>
            <p14:sldId id="289"/>
            <p14:sldId id="291"/>
            <p14:sldId id="304"/>
            <p14:sldId id="305"/>
            <p14:sldId id="292"/>
            <p14:sldId id="293"/>
            <p14:sldId id="268"/>
            <p14:sldId id="297"/>
            <p14:sldId id="306"/>
            <p14:sldId id="30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autoAdjust="0"/>
    <p:restoredTop sz="64609" autoAdjust="0"/>
  </p:normalViewPr>
  <p:slideViewPr>
    <p:cSldViewPr snapToGrid="0">
      <p:cViewPr varScale="1">
        <p:scale>
          <a:sx n="63" d="100"/>
          <a:sy n="63" d="100"/>
        </p:scale>
        <p:origin x="1182" y="66"/>
      </p:cViewPr>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E549A-DFE8-462E-BA00-A2441FDAA5E9}" type="doc">
      <dgm:prSet loTypeId="urn:microsoft.com/office/officeart/2005/8/layout/venn1" loCatId="relationship" qsTypeId="urn:microsoft.com/office/officeart/2005/8/quickstyle/simple1" qsCatId="simple" csTypeId="urn:microsoft.com/office/officeart/2005/8/colors/colorful5" csCatId="colorful" phldr="1"/>
      <dgm:spPr/>
    </dgm:pt>
    <dgm:pt modelId="{8EDD16C5-D762-4114-BCF6-7EA975CFC49D}">
      <dgm:prSet phldrT="[Text]" custT="1"/>
      <dgm:spPr>
        <a:ln>
          <a:noFill/>
        </a:ln>
      </dgm:spPr>
      <dgm:t>
        <a:bodyPr/>
        <a:lstStyle/>
        <a:p>
          <a:r>
            <a:rPr lang="en-US" sz="2800" b="1" dirty="0"/>
            <a:t>RESEARCH</a:t>
          </a:r>
        </a:p>
      </dgm:t>
    </dgm:pt>
    <dgm:pt modelId="{D92D67E1-76A1-4584-870C-9BC0659872B9}" type="parTrans" cxnId="{0BE51782-8C2D-4811-A6E9-D1F7C2A83196}">
      <dgm:prSet/>
      <dgm:spPr/>
      <dgm:t>
        <a:bodyPr/>
        <a:lstStyle/>
        <a:p>
          <a:endParaRPr lang="en-US" sz="2800"/>
        </a:p>
      </dgm:t>
    </dgm:pt>
    <dgm:pt modelId="{01904FDB-4B7A-420E-8CA2-E386C261A2C2}" type="sibTrans" cxnId="{0BE51782-8C2D-4811-A6E9-D1F7C2A83196}">
      <dgm:prSet/>
      <dgm:spPr/>
      <dgm:t>
        <a:bodyPr/>
        <a:lstStyle/>
        <a:p>
          <a:endParaRPr lang="en-US" sz="2800"/>
        </a:p>
      </dgm:t>
    </dgm:pt>
    <dgm:pt modelId="{9154EC96-9969-4B23-81F5-A5FA6E9DFA1E}">
      <dgm:prSet phldrT="[Text]" custT="1"/>
      <dgm:spPr>
        <a:ln>
          <a:noFill/>
        </a:ln>
      </dgm:spPr>
      <dgm:t>
        <a:bodyPr/>
        <a:lstStyle/>
        <a:p>
          <a:r>
            <a:rPr lang="en-US" sz="2800" b="1" dirty="0"/>
            <a:t>PRACTICE</a:t>
          </a:r>
        </a:p>
        <a:p>
          <a:endParaRPr lang="en-US" sz="2800" b="1" dirty="0"/>
        </a:p>
        <a:p>
          <a:endParaRPr lang="en-US" sz="2800" b="1" dirty="0"/>
        </a:p>
      </dgm:t>
    </dgm:pt>
    <dgm:pt modelId="{32236FDC-58F4-4981-851E-D689CC497A55}" type="parTrans" cxnId="{4CBD1BE5-0677-4240-A634-E4FDBEF15F27}">
      <dgm:prSet/>
      <dgm:spPr/>
      <dgm:t>
        <a:bodyPr/>
        <a:lstStyle/>
        <a:p>
          <a:endParaRPr lang="en-US" sz="2800"/>
        </a:p>
      </dgm:t>
    </dgm:pt>
    <dgm:pt modelId="{A8E0DD81-C337-4EFD-9872-7F0CAB9FB1C5}" type="sibTrans" cxnId="{4CBD1BE5-0677-4240-A634-E4FDBEF15F27}">
      <dgm:prSet/>
      <dgm:spPr/>
      <dgm:t>
        <a:bodyPr/>
        <a:lstStyle/>
        <a:p>
          <a:endParaRPr lang="en-US" sz="2800"/>
        </a:p>
      </dgm:t>
    </dgm:pt>
    <dgm:pt modelId="{60C8E9CD-B77A-416D-A553-51BC2CDA66CB}">
      <dgm:prSet phldrT="[Text]" custT="1"/>
      <dgm:spPr>
        <a:ln>
          <a:noFill/>
        </a:ln>
      </dgm:spPr>
      <dgm:t>
        <a:bodyPr/>
        <a:lstStyle/>
        <a:p>
          <a:r>
            <a:rPr lang="en-US" sz="2800" b="1" dirty="0"/>
            <a:t>EDUCATION</a:t>
          </a:r>
        </a:p>
        <a:p>
          <a:endParaRPr lang="en-US" sz="2800" b="1" dirty="0"/>
        </a:p>
        <a:p>
          <a:endParaRPr lang="en-US" sz="2800" b="1" dirty="0"/>
        </a:p>
      </dgm:t>
    </dgm:pt>
    <dgm:pt modelId="{D9517242-2FC6-4D23-B07B-733E8578DAB8}" type="parTrans" cxnId="{DC885A7F-F65A-44BF-AD01-80118987A5EC}">
      <dgm:prSet/>
      <dgm:spPr/>
      <dgm:t>
        <a:bodyPr/>
        <a:lstStyle/>
        <a:p>
          <a:endParaRPr lang="en-US" sz="2800"/>
        </a:p>
      </dgm:t>
    </dgm:pt>
    <dgm:pt modelId="{E3F37C5E-F3B0-4B8E-8D8F-17A756514364}" type="sibTrans" cxnId="{DC885A7F-F65A-44BF-AD01-80118987A5EC}">
      <dgm:prSet/>
      <dgm:spPr/>
      <dgm:t>
        <a:bodyPr/>
        <a:lstStyle/>
        <a:p>
          <a:endParaRPr lang="en-US" sz="2800"/>
        </a:p>
      </dgm:t>
    </dgm:pt>
    <dgm:pt modelId="{BDDB96D9-6A71-472A-B7D4-6BF69DA3B6BF}" type="pres">
      <dgm:prSet presAssocID="{885E549A-DFE8-462E-BA00-A2441FDAA5E9}" presName="compositeShape" presStyleCnt="0">
        <dgm:presLayoutVars>
          <dgm:chMax val="7"/>
          <dgm:dir/>
          <dgm:resizeHandles val="exact"/>
        </dgm:presLayoutVars>
      </dgm:prSet>
      <dgm:spPr/>
    </dgm:pt>
    <dgm:pt modelId="{F3F2F219-0A94-4255-86BF-3C210A272CA9}" type="pres">
      <dgm:prSet presAssocID="{8EDD16C5-D762-4114-BCF6-7EA975CFC49D}" presName="circ1" presStyleLbl="vennNode1" presStyleIdx="0" presStyleCnt="3"/>
      <dgm:spPr/>
    </dgm:pt>
    <dgm:pt modelId="{2F275E70-FF98-48A7-8309-B9C4C119BC0F}" type="pres">
      <dgm:prSet presAssocID="{8EDD16C5-D762-4114-BCF6-7EA975CFC49D}" presName="circ1Tx" presStyleLbl="revTx" presStyleIdx="0" presStyleCnt="0">
        <dgm:presLayoutVars>
          <dgm:chMax val="0"/>
          <dgm:chPref val="0"/>
          <dgm:bulletEnabled val="1"/>
        </dgm:presLayoutVars>
      </dgm:prSet>
      <dgm:spPr/>
    </dgm:pt>
    <dgm:pt modelId="{F7F8989F-B521-47B6-AD9F-FC682D58A9EA}" type="pres">
      <dgm:prSet presAssocID="{9154EC96-9969-4B23-81F5-A5FA6E9DFA1E}" presName="circ2" presStyleLbl="vennNode1" presStyleIdx="1" presStyleCnt="3"/>
      <dgm:spPr/>
    </dgm:pt>
    <dgm:pt modelId="{DE6B97EC-31CE-4D99-B25F-AD001AE385DA}" type="pres">
      <dgm:prSet presAssocID="{9154EC96-9969-4B23-81F5-A5FA6E9DFA1E}" presName="circ2Tx" presStyleLbl="revTx" presStyleIdx="0" presStyleCnt="0">
        <dgm:presLayoutVars>
          <dgm:chMax val="0"/>
          <dgm:chPref val="0"/>
          <dgm:bulletEnabled val="1"/>
        </dgm:presLayoutVars>
      </dgm:prSet>
      <dgm:spPr/>
    </dgm:pt>
    <dgm:pt modelId="{FFB40446-4807-4C34-A1A7-F4A6FD2ACD97}" type="pres">
      <dgm:prSet presAssocID="{60C8E9CD-B77A-416D-A553-51BC2CDA66CB}" presName="circ3" presStyleLbl="vennNode1" presStyleIdx="2" presStyleCnt="3"/>
      <dgm:spPr/>
    </dgm:pt>
    <dgm:pt modelId="{B94C3B64-D2EE-49BA-8021-D056EF5A7E02}" type="pres">
      <dgm:prSet presAssocID="{60C8E9CD-B77A-416D-A553-51BC2CDA66CB}" presName="circ3Tx" presStyleLbl="revTx" presStyleIdx="0" presStyleCnt="0">
        <dgm:presLayoutVars>
          <dgm:chMax val="0"/>
          <dgm:chPref val="0"/>
          <dgm:bulletEnabled val="1"/>
        </dgm:presLayoutVars>
      </dgm:prSet>
      <dgm:spPr/>
    </dgm:pt>
  </dgm:ptLst>
  <dgm:cxnLst>
    <dgm:cxn modelId="{73248C0B-3B45-400B-983C-1A30E7322821}" type="presOf" srcId="{9154EC96-9969-4B23-81F5-A5FA6E9DFA1E}" destId="{F7F8989F-B521-47B6-AD9F-FC682D58A9EA}" srcOrd="0" destOrd="0" presId="urn:microsoft.com/office/officeart/2005/8/layout/venn1"/>
    <dgm:cxn modelId="{FC1C1343-2494-4398-8470-BFAF43BA023E}" type="presOf" srcId="{8EDD16C5-D762-4114-BCF6-7EA975CFC49D}" destId="{2F275E70-FF98-48A7-8309-B9C4C119BC0F}" srcOrd="1" destOrd="0" presId="urn:microsoft.com/office/officeart/2005/8/layout/venn1"/>
    <dgm:cxn modelId="{953C0A64-C359-4D12-80D7-1BD8EDCA83B6}" type="presOf" srcId="{885E549A-DFE8-462E-BA00-A2441FDAA5E9}" destId="{BDDB96D9-6A71-472A-B7D4-6BF69DA3B6BF}" srcOrd="0" destOrd="0" presId="urn:microsoft.com/office/officeart/2005/8/layout/venn1"/>
    <dgm:cxn modelId="{2FB65E6B-DC09-4437-AE41-772D6BE65049}" type="presOf" srcId="{60C8E9CD-B77A-416D-A553-51BC2CDA66CB}" destId="{FFB40446-4807-4C34-A1A7-F4A6FD2ACD97}" srcOrd="0" destOrd="0" presId="urn:microsoft.com/office/officeart/2005/8/layout/venn1"/>
    <dgm:cxn modelId="{75CF0B4F-1D7D-4F3D-B1A2-4940CEE9D408}" type="presOf" srcId="{60C8E9CD-B77A-416D-A553-51BC2CDA66CB}" destId="{B94C3B64-D2EE-49BA-8021-D056EF5A7E02}" srcOrd="1" destOrd="0" presId="urn:microsoft.com/office/officeart/2005/8/layout/venn1"/>
    <dgm:cxn modelId="{DC885A7F-F65A-44BF-AD01-80118987A5EC}" srcId="{885E549A-DFE8-462E-BA00-A2441FDAA5E9}" destId="{60C8E9CD-B77A-416D-A553-51BC2CDA66CB}" srcOrd="2" destOrd="0" parTransId="{D9517242-2FC6-4D23-B07B-733E8578DAB8}" sibTransId="{E3F37C5E-F3B0-4B8E-8D8F-17A756514364}"/>
    <dgm:cxn modelId="{0BE51782-8C2D-4811-A6E9-D1F7C2A83196}" srcId="{885E549A-DFE8-462E-BA00-A2441FDAA5E9}" destId="{8EDD16C5-D762-4114-BCF6-7EA975CFC49D}" srcOrd="0" destOrd="0" parTransId="{D92D67E1-76A1-4584-870C-9BC0659872B9}" sibTransId="{01904FDB-4B7A-420E-8CA2-E386C261A2C2}"/>
    <dgm:cxn modelId="{B0B2B0BB-6115-4B9B-BFBF-B07CDC39E7C9}" type="presOf" srcId="{8EDD16C5-D762-4114-BCF6-7EA975CFC49D}" destId="{F3F2F219-0A94-4255-86BF-3C210A272CA9}" srcOrd="0" destOrd="0" presId="urn:microsoft.com/office/officeart/2005/8/layout/venn1"/>
    <dgm:cxn modelId="{4CBD1BE5-0677-4240-A634-E4FDBEF15F27}" srcId="{885E549A-DFE8-462E-BA00-A2441FDAA5E9}" destId="{9154EC96-9969-4B23-81F5-A5FA6E9DFA1E}" srcOrd="1" destOrd="0" parTransId="{32236FDC-58F4-4981-851E-D689CC497A55}" sibTransId="{A8E0DD81-C337-4EFD-9872-7F0CAB9FB1C5}"/>
    <dgm:cxn modelId="{8509F8F6-BECE-4536-AD71-62D70443FC88}" type="presOf" srcId="{9154EC96-9969-4B23-81F5-A5FA6E9DFA1E}" destId="{DE6B97EC-31CE-4D99-B25F-AD001AE385DA}" srcOrd="1" destOrd="0" presId="urn:microsoft.com/office/officeart/2005/8/layout/venn1"/>
    <dgm:cxn modelId="{8D60FE38-32F5-42DA-951E-AFBB533C7A3C}" type="presParOf" srcId="{BDDB96D9-6A71-472A-B7D4-6BF69DA3B6BF}" destId="{F3F2F219-0A94-4255-86BF-3C210A272CA9}" srcOrd="0" destOrd="0" presId="urn:microsoft.com/office/officeart/2005/8/layout/venn1"/>
    <dgm:cxn modelId="{E1C2E0A3-5508-4700-9620-74FB291518D8}" type="presParOf" srcId="{BDDB96D9-6A71-472A-B7D4-6BF69DA3B6BF}" destId="{2F275E70-FF98-48A7-8309-B9C4C119BC0F}" srcOrd="1" destOrd="0" presId="urn:microsoft.com/office/officeart/2005/8/layout/venn1"/>
    <dgm:cxn modelId="{69252DA7-2A0E-41AF-A304-ED507251B561}" type="presParOf" srcId="{BDDB96D9-6A71-472A-B7D4-6BF69DA3B6BF}" destId="{F7F8989F-B521-47B6-AD9F-FC682D58A9EA}" srcOrd="2" destOrd="0" presId="urn:microsoft.com/office/officeart/2005/8/layout/venn1"/>
    <dgm:cxn modelId="{BD59AC70-E46D-47E9-BCCD-8ACA795B31CF}" type="presParOf" srcId="{BDDB96D9-6A71-472A-B7D4-6BF69DA3B6BF}" destId="{DE6B97EC-31CE-4D99-B25F-AD001AE385DA}" srcOrd="3" destOrd="0" presId="urn:microsoft.com/office/officeart/2005/8/layout/venn1"/>
    <dgm:cxn modelId="{3675ABD7-87EE-4654-9407-17CA94E573FE}" type="presParOf" srcId="{BDDB96D9-6A71-472A-B7D4-6BF69DA3B6BF}" destId="{FFB40446-4807-4C34-A1A7-F4A6FD2ACD97}" srcOrd="4" destOrd="0" presId="urn:microsoft.com/office/officeart/2005/8/layout/venn1"/>
    <dgm:cxn modelId="{60B38668-B6E9-45AB-9EAC-FA4B109BE4B8}" type="presParOf" srcId="{BDDB96D9-6A71-472A-B7D4-6BF69DA3B6BF}" destId="{B94C3B64-D2EE-49BA-8021-D056EF5A7E02}" srcOrd="5" destOrd="0" presId="urn:microsoft.com/office/officeart/2005/8/layout/venn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C153B9-6A25-400B-BBB6-AD9E84E1C079}"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4A511DC6-2CA5-45BE-ACA4-CEFA8BA88C1D}">
      <dgm:prSet phldrT="[Text]" phldr="0" custT="1"/>
      <dgm:spPr>
        <a:solidFill>
          <a:schemeClr val="accent2"/>
        </a:solidFill>
      </dgm:spPr>
      <dgm:t>
        <a:bodyPr/>
        <a:lstStyle/>
        <a:p>
          <a:pPr rtl="0"/>
          <a:r>
            <a:rPr lang="en-US" sz="2400" b="1" dirty="0">
              <a:latin typeface="Calibri Light" panose="020F0302020204030204"/>
            </a:rPr>
            <a:t>Purchasing</a:t>
          </a:r>
          <a:r>
            <a:rPr lang="en-US" sz="2400" dirty="0">
              <a:latin typeface="Calibri Light" panose="020F0302020204030204"/>
            </a:rPr>
            <a:t> </a:t>
          </a:r>
        </a:p>
        <a:p>
          <a:pPr rtl="0"/>
          <a:r>
            <a:rPr lang="en-US" sz="2400" dirty="0">
              <a:latin typeface="Calibri Light" panose="020F0302020204030204"/>
            </a:rPr>
            <a:t>(Patrick)</a:t>
          </a:r>
        </a:p>
      </dgm:t>
    </dgm:pt>
    <dgm:pt modelId="{BFA3B7EC-9B04-42EB-97D2-113654122C85}" type="parTrans" cxnId="{480F3237-37D7-404F-9CCF-3AF5EB67FDFA}">
      <dgm:prSet/>
      <dgm:spPr/>
      <dgm:t>
        <a:bodyPr/>
        <a:lstStyle/>
        <a:p>
          <a:endParaRPr lang="en-US" sz="3200"/>
        </a:p>
      </dgm:t>
    </dgm:pt>
    <dgm:pt modelId="{F80DAAA0-099C-4283-B7AC-E16EAFCBE04E}" type="sibTrans" cxnId="{480F3237-37D7-404F-9CCF-3AF5EB67FDFA}">
      <dgm:prSet/>
      <dgm:spPr/>
      <dgm:t>
        <a:bodyPr/>
        <a:lstStyle/>
        <a:p>
          <a:endParaRPr lang="en-US" sz="3200"/>
        </a:p>
      </dgm:t>
    </dgm:pt>
    <dgm:pt modelId="{C5FBD8BC-D7F8-4E5E-9DDE-DC8586B6A05D}">
      <dgm:prSet phldrT="[Text]" phldr="0" custT="1"/>
      <dgm:spPr/>
      <dgm:t>
        <a:bodyPr/>
        <a:lstStyle/>
        <a:p>
          <a:pPr rtl="0"/>
          <a:r>
            <a:rPr lang="en-US" sz="2400" b="1" dirty="0">
              <a:latin typeface="Calibri Light" panose="020F0302020204030204"/>
            </a:rPr>
            <a:t>AR &amp; Deposits</a:t>
          </a:r>
          <a:r>
            <a:rPr lang="en-US" sz="2400" dirty="0">
              <a:latin typeface="Calibri Light" panose="020F0302020204030204"/>
            </a:rPr>
            <a:t> </a:t>
          </a:r>
        </a:p>
        <a:p>
          <a:pPr rtl="0"/>
          <a:r>
            <a:rPr lang="en-US" sz="2400" dirty="0">
              <a:latin typeface="Calibri Light" panose="020F0302020204030204"/>
            </a:rPr>
            <a:t>(Patrick; John)</a:t>
          </a:r>
          <a:endParaRPr lang="en-US" sz="2400" dirty="0"/>
        </a:p>
      </dgm:t>
    </dgm:pt>
    <dgm:pt modelId="{16DABD6D-002B-42A9-9AD7-FBD252588739}" type="parTrans" cxnId="{C86620C6-F290-4A49-842F-5CAB868EA890}">
      <dgm:prSet/>
      <dgm:spPr/>
      <dgm:t>
        <a:bodyPr/>
        <a:lstStyle/>
        <a:p>
          <a:endParaRPr lang="en-US" sz="3200"/>
        </a:p>
      </dgm:t>
    </dgm:pt>
    <dgm:pt modelId="{BFDB6B7D-5C38-4C3A-A985-E5FC51E2817F}" type="sibTrans" cxnId="{C86620C6-F290-4A49-842F-5CAB868EA890}">
      <dgm:prSet/>
      <dgm:spPr/>
      <dgm:t>
        <a:bodyPr/>
        <a:lstStyle/>
        <a:p>
          <a:endParaRPr lang="en-US" sz="3200"/>
        </a:p>
      </dgm:t>
    </dgm:pt>
    <dgm:pt modelId="{F129EF47-D9A3-4792-BCF6-93CB2CF1907F}">
      <dgm:prSet phldrT="[Text]" phldr="0" custT="1"/>
      <dgm:spPr>
        <a:noFill/>
      </dgm:spPr>
      <dgm:t>
        <a:bodyPr/>
        <a:lstStyle/>
        <a:p>
          <a:pPr rtl="0"/>
          <a:r>
            <a:rPr lang="en-US" sz="2400" b="1" dirty="0">
              <a:latin typeface="Calibri Light" panose="020F0302020204030204"/>
            </a:rPr>
            <a:t>Sponsored Programs</a:t>
          </a:r>
          <a:r>
            <a:rPr lang="en-US" sz="2400" dirty="0">
              <a:latin typeface="Calibri Light" panose="020F0302020204030204"/>
            </a:rPr>
            <a:t> </a:t>
          </a:r>
        </a:p>
        <a:p>
          <a:pPr rtl="0"/>
          <a:r>
            <a:rPr lang="en-US" sz="2400" dirty="0">
              <a:latin typeface="Calibri Light" panose="020F0302020204030204"/>
            </a:rPr>
            <a:t>(Lucinda)</a:t>
          </a:r>
          <a:endParaRPr lang="en-US" sz="2400" dirty="0"/>
        </a:p>
      </dgm:t>
    </dgm:pt>
    <dgm:pt modelId="{48BE799D-E47D-48A6-BB25-9B0A629194B5}" type="parTrans" cxnId="{D91C7B90-66D8-44ED-8DE5-CD54FCA903EA}">
      <dgm:prSet/>
      <dgm:spPr/>
      <dgm:t>
        <a:bodyPr/>
        <a:lstStyle/>
        <a:p>
          <a:endParaRPr lang="en-US" sz="3200"/>
        </a:p>
      </dgm:t>
    </dgm:pt>
    <dgm:pt modelId="{3B46F858-83DC-43E2-A77D-A7253D9C6F01}" type="sibTrans" cxnId="{D91C7B90-66D8-44ED-8DE5-CD54FCA903EA}">
      <dgm:prSet/>
      <dgm:spPr/>
      <dgm:t>
        <a:bodyPr/>
        <a:lstStyle/>
        <a:p>
          <a:endParaRPr lang="en-US" sz="3200"/>
        </a:p>
      </dgm:t>
    </dgm:pt>
    <dgm:pt modelId="{BFD61B16-52A3-434F-B7C0-21C792CAF5DC}">
      <dgm:prSet phldrT="[Text]" phldr="0" custT="1"/>
      <dgm:spPr/>
      <dgm:t>
        <a:bodyPr/>
        <a:lstStyle/>
        <a:p>
          <a:pPr rtl="0"/>
          <a:r>
            <a:rPr lang="en-US" sz="2400" b="1" dirty="0">
              <a:latin typeface="Calibri Light" panose="020F0302020204030204"/>
            </a:rPr>
            <a:t>NICC</a:t>
          </a:r>
          <a:r>
            <a:rPr lang="en-US" sz="2400" dirty="0">
              <a:latin typeface="Calibri Light" panose="020F0302020204030204"/>
            </a:rPr>
            <a:t> </a:t>
          </a:r>
        </a:p>
        <a:p>
          <a:pPr rtl="0"/>
          <a:r>
            <a:rPr lang="en-US" sz="2400" dirty="0">
              <a:latin typeface="Calibri Light" panose="020F0302020204030204"/>
            </a:rPr>
            <a:t>(Lucinda)</a:t>
          </a:r>
          <a:endParaRPr lang="en-US" sz="2400" dirty="0"/>
        </a:p>
      </dgm:t>
    </dgm:pt>
    <dgm:pt modelId="{67EC7334-8602-46D2-8062-78931B1B8DF5}" type="parTrans" cxnId="{52739F38-5166-4D69-B866-765D4251FBC4}">
      <dgm:prSet/>
      <dgm:spPr/>
      <dgm:t>
        <a:bodyPr/>
        <a:lstStyle/>
        <a:p>
          <a:endParaRPr lang="en-US" sz="3200"/>
        </a:p>
      </dgm:t>
    </dgm:pt>
    <dgm:pt modelId="{483D688B-280F-4F3C-A1B3-40BDC1C25929}" type="sibTrans" cxnId="{52739F38-5166-4D69-B866-765D4251FBC4}">
      <dgm:prSet/>
      <dgm:spPr/>
      <dgm:t>
        <a:bodyPr/>
        <a:lstStyle/>
        <a:p>
          <a:endParaRPr lang="en-US" sz="3200"/>
        </a:p>
      </dgm:t>
    </dgm:pt>
    <dgm:pt modelId="{9208B553-FB30-4535-843B-089E1BE43A1A}">
      <dgm:prSet phldrT="[Text]" phldr="0" custT="1"/>
      <dgm:spPr/>
      <dgm:t>
        <a:bodyPr/>
        <a:lstStyle/>
        <a:p>
          <a:pPr rtl="0"/>
          <a:r>
            <a:rPr lang="en-US" sz="2400" b="1" dirty="0">
              <a:latin typeface="Calibri Light" panose="020F0302020204030204"/>
            </a:rPr>
            <a:t>Reports</a:t>
          </a:r>
          <a:r>
            <a:rPr lang="en-US" sz="2400" dirty="0">
              <a:latin typeface="Calibri Light" panose="020F0302020204030204"/>
            </a:rPr>
            <a:t> </a:t>
          </a:r>
        </a:p>
        <a:p>
          <a:pPr rtl="0"/>
          <a:r>
            <a:rPr lang="en-US" sz="2400" dirty="0">
              <a:latin typeface="Calibri Light" panose="020F0302020204030204"/>
            </a:rPr>
            <a:t>(Patrick; John)</a:t>
          </a:r>
          <a:endParaRPr lang="en-US" sz="2400" dirty="0"/>
        </a:p>
      </dgm:t>
    </dgm:pt>
    <dgm:pt modelId="{EF809C8E-58C1-4149-BD0C-9C1349199253}" type="parTrans" cxnId="{81D6ACE1-F88A-4D66-B5FB-6866FB8ECCD5}">
      <dgm:prSet/>
      <dgm:spPr/>
      <dgm:t>
        <a:bodyPr/>
        <a:lstStyle/>
        <a:p>
          <a:endParaRPr lang="en-US" sz="3200"/>
        </a:p>
      </dgm:t>
    </dgm:pt>
    <dgm:pt modelId="{D4FBFFEF-3E2D-4EAD-98D2-EEAA8108CFE6}" type="sibTrans" cxnId="{81D6ACE1-F88A-4D66-B5FB-6866FB8ECCD5}">
      <dgm:prSet/>
      <dgm:spPr/>
      <dgm:t>
        <a:bodyPr/>
        <a:lstStyle/>
        <a:p>
          <a:endParaRPr lang="en-US" sz="3200"/>
        </a:p>
      </dgm:t>
    </dgm:pt>
    <dgm:pt modelId="{C5F03DC3-DCB3-475D-9E17-800A26E6E4CD}">
      <dgm:prSet phldr="0" custT="1"/>
      <dgm:spPr>
        <a:solidFill>
          <a:schemeClr val="accent2"/>
        </a:solidFill>
      </dgm:spPr>
      <dgm:t>
        <a:bodyPr/>
        <a:lstStyle/>
        <a:p>
          <a:pPr rtl="0"/>
          <a:r>
            <a:rPr lang="en-US" sz="2400" b="1" dirty="0">
              <a:latin typeface="Calibri Light" panose="020F0302020204030204"/>
            </a:rPr>
            <a:t>Reimbursement</a:t>
          </a:r>
          <a:r>
            <a:rPr lang="en-US" sz="2400" dirty="0">
              <a:latin typeface="Calibri Light" panose="020F0302020204030204"/>
            </a:rPr>
            <a:t> </a:t>
          </a:r>
        </a:p>
        <a:p>
          <a:pPr rtl="0"/>
          <a:r>
            <a:rPr lang="en-US" sz="2400" dirty="0">
              <a:latin typeface="Calibri Light" panose="020F0302020204030204"/>
            </a:rPr>
            <a:t>(Patrick)</a:t>
          </a:r>
          <a:endParaRPr lang="en-US" sz="2400" dirty="0"/>
        </a:p>
      </dgm:t>
    </dgm:pt>
    <dgm:pt modelId="{0052B794-F38E-4942-ADC0-51A5B1BC5AC3}" type="parTrans" cxnId="{763E351E-F180-4B59-ACF3-5E334C4B23B2}">
      <dgm:prSet/>
      <dgm:spPr/>
      <dgm:t>
        <a:bodyPr/>
        <a:lstStyle/>
        <a:p>
          <a:endParaRPr lang="en-US" sz="3200"/>
        </a:p>
      </dgm:t>
    </dgm:pt>
    <dgm:pt modelId="{6027618D-137F-472F-BE66-BEF712964599}" type="sibTrans" cxnId="{763E351E-F180-4B59-ACF3-5E334C4B23B2}">
      <dgm:prSet/>
      <dgm:spPr/>
      <dgm:t>
        <a:bodyPr/>
        <a:lstStyle/>
        <a:p>
          <a:endParaRPr lang="en-US" sz="3200"/>
        </a:p>
      </dgm:t>
    </dgm:pt>
    <dgm:pt modelId="{C8B1F634-0010-4150-B938-523EF9E2040D}">
      <dgm:prSet phldr="0" custT="1"/>
      <dgm:spPr/>
      <dgm:t>
        <a:bodyPr/>
        <a:lstStyle/>
        <a:p>
          <a:pPr rtl="0"/>
          <a:r>
            <a:rPr lang="en-US" sz="2400" b="1" dirty="0">
              <a:latin typeface="Calibri Light" panose="020F0302020204030204"/>
            </a:rPr>
            <a:t>Invoicing</a:t>
          </a:r>
          <a:r>
            <a:rPr lang="en-US" sz="2400" dirty="0">
              <a:latin typeface="Calibri Light" panose="020F0302020204030204"/>
            </a:rPr>
            <a:t> </a:t>
          </a:r>
        </a:p>
        <a:p>
          <a:pPr rtl="0"/>
          <a:r>
            <a:rPr lang="en-US" sz="2400" dirty="0">
              <a:latin typeface="Calibri Light" panose="020F0302020204030204"/>
            </a:rPr>
            <a:t>(Patrick; John)</a:t>
          </a:r>
        </a:p>
      </dgm:t>
    </dgm:pt>
    <dgm:pt modelId="{15500877-1E70-4063-9A4D-DA3391762D5A}" type="parTrans" cxnId="{8A36EFD2-589E-4420-AEB6-1D5055B5574D}">
      <dgm:prSet/>
      <dgm:spPr/>
      <dgm:t>
        <a:bodyPr/>
        <a:lstStyle/>
        <a:p>
          <a:endParaRPr lang="en-US" sz="3200"/>
        </a:p>
      </dgm:t>
    </dgm:pt>
    <dgm:pt modelId="{2B3E51EE-A6EE-4825-BB8C-D4DE07EE4A2B}" type="sibTrans" cxnId="{8A36EFD2-589E-4420-AEB6-1D5055B5574D}">
      <dgm:prSet/>
      <dgm:spPr/>
      <dgm:t>
        <a:bodyPr/>
        <a:lstStyle/>
        <a:p>
          <a:endParaRPr lang="en-US" sz="3200"/>
        </a:p>
      </dgm:t>
    </dgm:pt>
    <dgm:pt modelId="{924457EB-91FE-41DF-BA32-7F9FF6826266}">
      <dgm:prSet phldr="0" custT="1"/>
      <dgm:spPr>
        <a:solidFill>
          <a:schemeClr val="accent2"/>
        </a:solidFill>
      </dgm:spPr>
      <dgm:t>
        <a:bodyPr/>
        <a:lstStyle/>
        <a:p>
          <a:pPr rtl="0"/>
          <a:r>
            <a:rPr lang="en-US" sz="2400" b="1" dirty="0">
              <a:latin typeface="Calibri Light" panose="020F0302020204030204"/>
            </a:rPr>
            <a:t>Travel</a:t>
          </a:r>
          <a:r>
            <a:rPr lang="en-US" sz="2400" dirty="0">
              <a:latin typeface="Calibri Light" panose="020F0302020204030204"/>
            </a:rPr>
            <a:t> </a:t>
          </a:r>
        </a:p>
        <a:p>
          <a:pPr rtl="0"/>
          <a:r>
            <a:rPr lang="en-US" sz="2400" dirty="0">
              <a:latin typeface="Calibri Light" panose="020F0302020204030204"/>
            </a:rPr>
            <a:t>(Patrick; John)</a:t>
          </a:r>
        </a:p>
      </dgm:t>
    </dgm:pt>
    <dgm:pt modelId="{179E0730-A767-43DA-8729-F5E2D2E992BE}" type="parTrans" cxnId="{22AE514A-F439-4F41-97F8-03B61B43202F}">
      <dgm:prSet/>
      <dgm:spPr/>
      <dgm:t>
        <a:bodyPr/>
        <a:lstStyle/>
        <a:p>
          <a:endParaRPr lang="en-US" sz="3200"/>
        </a:p>
      </dgm:t>
    </dgm:pt>
    <dgm:pt modelId="{6C4D7B9D-114B-4FA9-AD56-5FECCA3279A2}" type="sibTrans" cxnId="{22AE514A-F439-4F41-97F8-03B61B43202F}">
      <dgm:prSet/>
      <dgm:spPr/>
      <dgm:t>
        <a:bodyPr/>
        <a:lstStyle/>
        <a:p>
          <a:endParaRPr lang="en-US" sz="3200"/>
        </a:p>
      </dgm:t>
    </dgm:pt>
    <dgm:pt modelId="{5F0930D9-60FF-4E88-8D6E-F897F8D4D2DF}">
      <dgm:prSet phldr="0" custT="1"/>
      <dgm:spPr/>
      <dgm:t>
        <a:bodyPr/>
        <a:lstStyle/>
        <a:p>
          <a:pPr rtl="0"/>
          <a:r>
            <a:rPr lang="en-US" sz="2400" b="1" dirty="0">
              <a:latin typeface="Calibri Light" panose="020F0302020204030204"/>
            </a:rPr>
            <a:t>HCM</a:t>
          </a:r>
          <a:r>
            <a:rPr lang="en-US" sz="2400" dirty="0">
              <a:latin typeface="Calibri Light" panose="020F0302020204030204"/>
            </a:rPr>
            <a:t> </a:t>
          </a:r>
        </a:p>
        <a:p>
          <a:pPr rtl="0"/>
          <a:r>
            <a:rPr lang="en-US" sz="2400" dirty="0">
              <a:latin typeface="Calibri Light" panose="020F0302020204030204"/>
            </a:rPr>
            <a:t>(Stace; Lucinda; John)</a:t>
          </a:r>
        </a:p>
      </dgm:t>
    </dgm:pt>
    <dgm:pt modelId="{BDCAAFAC-5414-41D5-9053-54390E2C5136}" type="parTrans" cxnId="{6696DE9C-AAC9-4DAC-BEEA-370132E3A4B8}">
      <dgm:prSet/>
      <dgm:spPr/>
      <dgm:t>
        <a:bodyPr/>
        <a:lstStyle/>
        <a:p>
          <a:endParaRPr lang="en-US" sz="3200"/>
        </a:p>
      </dgm:t>
    </dgm:pt>
    <dgm:pt modelId="{B98F993B-1305-4ECA-8B36-9B060620ABC6}" type="sibTrans" cxnId="{6696DE9C-AAC9-4DAC-BEEA-370132E3A4B8}">
      <dgm:prSet/>
      <dgm:spPr/>
      <dgm:t>
        <a:bodyPr/>
        <a:lstStyle/>
        <a:p>
          <a:endParaRPr lang="en-US" sz="3200"/>
        </a:p>
      </dgm:t>
    </dgm:pt>
    <dgm:pt modelId="{B794F410-0864-4196-A819-DC6B47FBE135}">
      <dgm:prSet phldr="0" custT="1"/>
      <dgm:spPr/>
      <dgm:t>
        <a:bodyPr/>
        <a:lstStyle/>
        <a:p>
          <a:pPr rtl="0"/>
          <a:r>
            <a:rPr lang="en-US" sz="2400" b="1" dirty="0">
              <a:latin typeface="Calibri Light" panose="020F0302020204030204"/>
            </a:rPr>
            <a:t>FY/Annual Budget</a:t>
          </a:r>
          <a:r>
            <a:rPr lang="en-US" sz="2400" dirty="0">
              <a:latin typeface="Calibri Light" panose="020F0302020204030204"/>
            </a:rPr>
            <a:t> </a:t>
          </a:r>
        </a:p>
        <a:p>
          <a:pPr rtl="0"/>
          <a:r>
            <a:rPr lang="en-US" sz="2400" dirty="0">
              <a:latin typeface="Calibri Light" panose="020F0302020204030204"/>
            </a:rPr>
            <a:t>(John)</a:t>
          </a:r>
        </a:p>
      </dgm:t>
    </dgm:pt>
    <dgm:pt modelId="{53AA9775-8523-4AAD-9C4B-AEEF1AA98A6A}" type="parTrans" cxnId="{B3D66145-6069-471B-BDF8-EB947DF1B77A}">
      <dgm:prSet/>
      <dgm:spPr/>
      <dgm:t>
        <a:bodyPr/>
        <a:lstStyle/>
        <a:p>
          <a:endParaRPr lang="en-US" sz="3200"/>
        </a:p>
      </dgm:t>
    </dgm:pt>
    <dgm:pt modelId="{C23B2F54-56CA-4876-8E20-547BA68DA3A0}" type="sibTrans" cxnId="{B3D66145-6069-471B-BDF8-EB947DF1B77A}">
      <dgm:prSet/>
      <dgm:spPr/>
      <dgm:t>
        <a:bodyPr/>
        <a:lstStyle/>
        <a:p>
          <a:endParaRPr lang="en-US" sz="3200"/>
        </a:p>
      </dgm:t>
    </dgm:pt>
    <dgm:pt modelId="{92865B65-C5EF-4371-BB8C-BEBB56699E20}">
      <dgm:prSet phldr="0" custT="1"/>
      <dgm:spPr/>
      <dgm:t>
        <a:bodyPr/>
        <a:lstStyle/>
        <a:p>
          <a:r>
            <a:rPr lang="en-US" sz="2400" b="1" dirty="0">
              <a:latin typeface="Calibri Light" panose="020F0302020204030204"/>
            </a:rPr>
            <a:t>CPUP</a:t>
          </a:r>
          <a:r>
            <a:rPr lang="en-US" sz="2400" dirty="0">
              <a:latin typeface="Calibri Light" panose="020F0302020204030204"/>
            </a:rPr>
            <a:t> </a:t>
          </a:r>
        </a:p>
        <a:p>
          <a:r>
            <a:rPr lang="en-US" sz="2400" dirty="0">
              <a:latin typeface="Calibri Light" panose="020F0302020204030204"/>
            </a:rPr>
            <a:t>(John)</a:t>
          </a:r>
          <a:endParaRPr lang="en-US" sz="2400" dirty="0"/>
        </a:p>
      </dgm:t>
    </dgm:pt>
    <dgm:pt modelId="{F4E06679-26AB-4E6B-85A2-9BA3EBE35DAF}" type="parTrans" cxnId="{10300424-0533-4A75-9E38-2657C618E45E}">
      <dgm:prSet/>
      <dgm:spPr/>
      <dgm:t>
        <a:bodyPr/>
        <a:lstStyle/>
        <a:p>
          <a:endParaRPr lang="en-US" sz="3200"/>
        </a:p>
      </dgm:t>
    </dgm:pt>
    <dgm:pt modelId="{D6F00946-FBFA-4A96-BD4E-88037F29C295}" type="sibTrans" cxnId="{10300424-0533-4A75-9E38-2657C618E45E}">
      <dgm:prSet/>
      <dgm:spPr/>
      <dgm:t>
        <a:bodyPr/>
        <a:lstStyle/>
        <a:p>
          <a:endParaRPr lang="en-US" sz="3200"/>
        </a:p>
      </dgm:t>
    </dgm:pt>
    <dgm:pt modelId="{F94A10A2-2BE0-44FE-9A7F-E1E335E1DE74}">
      <dgm:prSet phldr="0" custT="1"/>
      <dgm:spPr/>
      <dgm:t>
        <a:bodyPr/>
        <a:lstStyle/>
        <a:p>
          <a:pPr rtl="0"/>
          <a:r>
            <a:rPr lang="en-US" sz="2400" b="1" dirty="0">
              <a:latin typeface="Calibri Light" panose="020F0302020204030204"/>
            </a:rPr>
            <a:t>PTNC</a:t>
          </a:r>
          <a:r>
            <a:rPr lang="en-US" sz="2400" dirty="0">
              <a:latin typeface="Calibri Light" panose="020F0302020204030204"/>
            </a:rPr>
            <a:t> </a:t>
          </a:r>
        </a:p>
        <a:p>
          <a:pPr rtl="0"/>
          <a:r>
            <a:rPr lang="en-US" sz="2400" dirty="0">
              <a:latin typeface="Calibri Light" panose="020F0302020204030204"/>
            </a:rPr>
            <a:t>(Stace; Lucinda)</a:t>
          </a:r>
        </a:p>
      </dgm:t>
    </dgm:pt>
    <dgm:pt modelId="{CBD74525-CF6C-41B8-919C-17847594A6EF}" type="parTrans" cxnId="{416DC28B-CC7E-42B5-BD38-86EBE5881F8B}">
      <dgm:prSet/>
      <dgm:spPr/>
      <dgm:t>
        <a:bodyPr/>
        <a:lstStyle/>
        <a:p>
          <a:endParaRPr lang="en-US" sz="3200"/>
        </a:p>
      </dgm:t>
    </dgm:pt>
    <dgm:pt modelId="{F8411F6D-CA68-4D74-92D4-18846A66C375}" type="sibTrans" cxnId="{416DC28B-CC7E-42B5-BD38-86EBE5881F8B}">
      <dgm:prSet/>
      <dgm:spPr/>
      <dgm:t>
        <a:bodyPr/>
        <a:lstStyle/>
        <a:p>
          <a:endParaRPr lang="en-US" sz="3200"/>
        </a:p>
      </dgm:t>
    </dgm:pt>
    <dgm:pt modelId="{874C826E-70C8-4712-BCCF-09A8FE9234A9}">
      <dgm:prSet phldr="0" custT="1"/>
      <dgm:spPr/>
      <dgm:t>
        <a:bodyPr/>
        <a:lstStyle/>
        <a:p>
          <a:pPr rtl="0"/>
          <a:r>
            <a:rPr lang="en-US" sz="2400" b="1" dirty="0">
              <a:latin typeface="Calibri Light" panose="020F0302020204030204"/>
            </a:rPr>
            <a:t>Gifts</a:t>
          </a:r>
          <a:r>
            <a:rPr lang="en-US" sz="2400" b="0" dirty="0">
              <a:latin typeface="Calibri Light" panose="020F0302020204030204"/>
            </a:rPr>
            <a:t> </a:t>
          </a:r>
        </a:p>
        <a:p>
          <a:pPr rtl="0"/>
          <a:r>
            <a:rPr lang="en-US" sz="2400" b="0" dirty="0">
              <a:latin typeface="Calibri Light" panose="020F0302020204030204"/>
            </a:rPr>
            <a:t>(John)</a:t>
          </a:r>
        </a:p>
      </dgm:t>
    </dgm:pt>
    <dgm:pt modelId="{6E47BBF9-F17D-4FA8-B2DE-5E9D34776C7C}" type="parTrans" cxnId="{6E032250-2F46-4B6A-876D-6D581B3F58B7}">
      <dgm:prSet/>
      <dgm:spPr/>
      <dgm:t>
        <a:bodyPr/>
        <a:lstStyle/>
        <a:p>
          <a:endParaRPr lang="en-US" sz="3200"/>
        </a:p>
      </dgm:t>
    </dgm:pt>
    <dgm:pt modelId="{8AD6D186-7D03-47F3-BC70-39ED0F89204C}" type="sibTrans" cxnId="{6E032250-2F46-4B6A-876D-6D581B3F58B7}">
      <dgm:prSet/>
      <dgm:spPr/>
      <dgm:t>
        <a:bodyPr/>
        <a:lstStyle/>
        <a:p>
          <a:endParaRPr lang="en-US" sz="3200"/>
        </a:p>
      </dgm:t>
    </dgm:pt>
    <dgm:pt modelId="{A49EE97A-F022-4BDA-9292-EE5F8A89D947}">
      <dgm:prSet phldr="0" custT="1"/>
      <dgm:spPr/>
      <dgm:t>
        <a:bodyPr/>
        <a:lstStyle/>
        <a:p>
          <a:pPr rtl="0"/>
          <a:r>
            <a:rPr lang="en-US" sz="2400" b="1" dirty="0">
              <a:latin typeface="Calibri Light" panose="020F0302020204030204"/>
            </a:rPr>
            <a:t>Dept Accts/ Unrestricted</a:t>
          </a:r>
          <a:r>
            <a:rPr lang="en-US" sz="2400" b="0" dirty="0">
              <a:latin typeface="Calibri Light" panose="020F0302020204030204"/>
            </a:rPr>
            <a:t> </a:t>
          </a:r>
        </a:p>
        <a:p>
          <a:pPr rtl="0"/>
          <a:r>
            <a:rPr lang="en-US" sz="2400" b="0" dirty="0">
              <a:latin typeface="Calibri Light" panose="020F0302020204030204"/>
            </a:rPr>
            <a:t>(John)</a:t>
          </a:r>
        </a:p>
      </dgm:t>
    </dgm:pt>
    <dgm:pt modelId="{6BBA53F2-65B1-4D66-BE83-C687E56776D1}" type="parTrans" cxnId="{6AFF63DA-FEDF-4F52-9E93-E0846B784C42}">
      <dgm:prSet/>
      <dgm:spPr/>
      <dgm:t>
        <a:bodyPr/>
        <a:lstStyle/>
        <a:p>
          <a:endParaRPr lang="en-US" sz="3200"/>
        </a:p>
      </dgm:t>
    </dgm:pt>
    <dgm:pt modelId="{FCCC4DAB-BCD0-4A2D-8759-3FA1FDF44456}" type="sibTrans" cxnId="{6AFF63DA-FEDF-4F52-9E93-E0846B784C42}">
      <dgm:prSet/>
      <dgm:spPr/>
      <dgm:t>
        <a:bodyPr/>
        <a:lstStyle/>
        <a:p>
          <a:endParaRPr lang="en-US" sz="3200"/>
        </a:p>
      </dgm:t>
    </dgm:pt>
    <dgm:pt modelId="{9387270A-F160-433E-8A8E-30F936957732}" type="pres">
      <dgm:prSet presAssocID="{41C153B9-6A25-400B-BBB6-AD9E84E1C079}" presName="diagram" presStyleCnt="0">
        <dgm:presLayoutVars>
          <dgm:dir/>
          <dgm:resizeHandles val="exact"/>
        </dgm:presLayoutVars>
      </dgm:prSet>
      <dgm:spPr/>
    </dgm:pt>
    <dgm:pt modelId="{CDD515DD-058E-4485-8862-5DA337B02DE2}" type="pres">
      <dgm:prSet presAssocID="{4A511DC6-2CA5-45BE-ACA4-CEFA8BA88C1D}" presName="node" presStyleLbl="node1" presStyleIdx="0" presStyleCnt="14">
        <dgm:presLayoutVars>
          <dgm:bulletEnabled val="1"/>
        </dgm:presLayoutVars>
      </dgm:prSet>
      <dgm:spPr/>
    </dgm:pt>
    <dgm:pt modelId="{3CCCDDBA-5ADA-461E-A66B-6DCB2118FBE3}" type="pres">
      <dgm:prSet presAssocID="{F80DAAA0-099C-4283-B7AC-E16EAFCBE04E}" presName="sibTrans" presStyleCnt="0"/>
      <dgm:spPr/>
    </dgm:pt>
    <dgm:pt modelId="{33571CF3-FF4F-4F45-8435-E55A8924FBC5}" type="pres">
      <dgm:prSet presAssocID="{924457EB-91FE-41DF-BA32-7F9FF6826266}" presName="node" presStyleLbl="node1" presStyleIdx="1" presStyleCnt="14">
        <dgm:presLayoutVars>
          <dgm:bulletEnabled val="1"/>
        </dgm:presLayoutVars>
      </dgm:prSet>
      <dgm:spPr/>
    </dgm:pt>
    <dgm:pt modelId="{C46B35DB-3128-4445-9FD7-F6B5816F2C94}" type="pres">
      <dgm:prSet presAssocID="{6C4D7B9D-114B-4FA9-AD56-5FECCA3279A2}" presName="sibTrans" presStyleCnt="0"/>
      <dgm:spPr/>
    </dgm:pt>
    <dgm:pt modelId="{74844D0C-C150-4FB1-B6CD-0B534F923B66}" type="pres">
      <dgm:prSet presAssocID="{C5F03DC3-DCB3-475D-9E17-800A26E6E4CD}" presName="node" presStyleLbl="node1" presStyleIdx="2" presStyleCnt="14">
        <dgm:presLayoutVars>
          <dgm:bulletEnabled val="1"/>
        </dgm:presLayoutVars>
      </dgm:prSet>
      <dgm:spPr/>
    </dgm:pt>
    <dgm:pt modelId="{F12FA91C-99FB-4048-AD01-A4CBAA2A3166}" type="pres">
      <dgm:prSet presAssocID="{6027618D-137F-472F-BE66-BEF712964599}" presName="sibTrans" presStyleCnt="0"/>
      <dgm:spPr/>
    </dgm:pt>
    <dgm:pt modelId="{A7FD86B4-1230-4685-8EA4-67C5B7807617}" type="pres">
      <dgm:prSet presAssocID="{C8B1F634-0010-4150-B938-523EF9E2040D}" presName="node" presStyleLbl="node1" presStyleIdx="3" presStyleCnt="14">
        <dgm:presLayoutVars>
          <dgm:bulletEnabled val="1"/>
        </dgm:presLayoutVars>
      </dgm:prSet>
      <dgm:spPr/>
    </dgm:pt>
    <dgm:pt modelId="{2AE94171-7239-43A9-8CC1-CCC4BB5CB796}" type="pres">
      <dgm:prSet presAssocID="{2B3E51EE-A6EE-4825-BB8C-D4DE07EE4A2B}" presName="sibTrans" presStyleCnt="0"/>
      <dgm:spPr/>
    </dgm:pt>
    <dgm:pt modelId="{42625DD9-C274-42E1-B4EE-DBDEC8261199}" type="pres">
      <dgm:prSet presAssocID="{C5FBD8BC-D7F8-4E5E-9DDE-DC8586B6A05D}" presName="node" presStyleLbl="node1" presStyleIdx="4" presStyleCnt="14">
        <dgm:presLayoutVars>
          <dgm:bulletEnabled val="1"/>
        </dgm:presLayoutVars>
      </dgm:prSet>
      <dgm:spPr/>
    </dgm:pt>
    <dgm:pt modelId="{155DAA19-0A20-4A49-AB5C-B095A12EF4D4}" type="pres">
      <dgm:prSet presAssocID="{BFDB6B7D-5C38-4C3A-A985-E5FC51E2817F}" presName="sibTrans" presStyleCnt="0"/>
      <dgm:spPr/>
    </dgm:pt>
    <dgm:pt modelId="{0489229F-CA53-4D47-A665-B01F702325DA}" type="pres">
      <dgm:prSet presAssocID="{F129EF47-D9A3-4792-BCF6-93CB2CF1907F}" presName="node" presStyleLbl="node1" presStyleIdx="5" presStyleCnt="14">
        <dgm:presLayoutVars>
          <dgm:bulletEnabled val="1"/>
        </dgm:presLayoutVars>
      </dgm:prSet>
      <dgm:spPr/>
    </dgm:pt>
    <dgm:pt modelId="{436154A7-5F6D-4B28-A59F-86EBAE0BF852}" type="pres">
      <dgm:prSet presAssocID="{3B46F858-83DC-43E2-A77D-A7253D9C6F01}" presName="sibTrans" presStyleCnt="0"/>
      <dgm:spPr/>
    </dgm:pt>
    <dgm:pt modelId="{B15E9106-2DF0-4466-BA7A-83839BAEFA01}" type="pres">
      <dgm:prSet presAssocID="{BFD61B16-52A3-434F-B7C0-21C792CAF5DC}" presName="node" presStyleLbl="node1" presStyleIdx="6" presStyleCnt="14">
        <dgm:presLayoutVars>
          <dgm:bulletEnabled val="1"/>
        </dgm:presLayoutVars>
      </dgm:prSet>
      <dgm:spPr/>
    </dgm:pt>
    <dgm:pt modelId="{BE49535C-6B8E-41C9-B188-7939019BE416}" type="pres">
      <dgm:prSet presAssocID="{483D688B-280F-4F3C-A1B3-40BDC1C25929}" presName="sibTrans" presStyleCnt="0"/>
      <dgm:spPr/>
    </dgm:pt>
    <dgm:pt modelId="{83BD20A6-BC63-4885-A63F-2BA042091FDC}" type="pres">
      <dgm:prSet presAssocID="{F94A10A2-2BE0-44FE-9A7F-E1E335E1DE74}" presName="node" presStyleLbl="node1" presStyleIdx="7" presStyleCnt="14">
        <dgm:presLayoutVars>
          <dgm:bulletEnabled val="1"/>
        </dgm:presLayoutVars>
      </dgm:prSet>
      <dgm:spPr/>
    </dgm:pt>
    <dgm:pt modelId="{FD8761A7-B863-47CD-B8D3-132E9B498FCA}" type="pres">
      <dgm:prSet presAssocID="{F8411F6D-CA68-4D74-92D4-18846A66C375}" presName="sibTrans" presStyleCnt="0"/>
      <dgm:spPr/>
    </dgm:pt>
    <dgm:pt modelId="{1EAE07E8-3992-4FA8-856F-4CFC56433EE3}" type="pres">
      <dgm:prSet presAssocID="{5F0930D9-60FF-4E88-8D6E-F897F8D4D2DF}" presName="node" presStyleLbl="node1" presStyleIdx="8" presStyleCnt="14">
        <dgm:presLayoutVars>
          <dgm:bulletEnabled val="1"/>
        </dgm:presLayoutVars>
      </dgm:prSet>
      <dgm:spPr/>
    </dgm:pt>
    <dgm:pt modelId="{0C2618C0-0E1D-4DD9-AF9F-6E4C0A97E5EE}" type="pres">
      <dgm:prSet presAssocID="{B98F993B-1305-4ECA-8B36-9B060620ABC6}" presName="sibTrans" presStyleCnt="0"/>
      <dgm:spPr/>
    </dgm:pt>
    <dgm:pt modelId="{CA7E966A-186D-4171-B39C-E9A98711A040}" type="pres">
      <dgm:prSet presAssocID="{9208B553-FB30-4535-843B-089E1BE43A1A}" presName="node" presStyleLbl="node1" presStyleIdx="9" presStyleCnt="14">
        <dgm:presLayoutVars>
          <dgm:bulletEnabled val="1"/>
        </dgm:presLayoutVars>
      </dgm:prSet>
      <dgm:spPr/>
    </dgm:pt>
    <dgm:pt modelId="{F50E25AB-28CB-4358-8AE4-8369E7F52289}" type="pres">
      <dgm:prSet presAssocID="{D4FBFFEF-3E2D-4EAD-98D2-EEAA8108CFE6}" presName="sibTrans" presStyleCnt="0"/>
      <dgm:spPr/>
    </dgm:pt>
    <dgm:pt modelId="{60343D93-CA38-4D97-AEF0-5260256FF8EC}" type="pres">
      <dgm:prSet presAssocID="{B794F410-0864-4196-A819-DC6B47FBE135}" presName="node" presStyleLbl="node1" presStyleIdx="10" presStyleCnt="14">
        <dgm:presLayoutVars>
          <dgm:bulletEnabled val="1"/>
        </dgm:presLayoutVars>
      </dgm:prSet>
      <dgm:spPr/>
    </dgm:pt>
    <dgm:pt modelId="{3A1B32DE-774D-42B6-8C36-C46228F584E1}" type="pres">
      <dgm:prSet presAssocID="{C23B2F54-56CA-4876-8E20-547BA68DA3A0}" presName="sibTrans" presStyleCnt="0"/>
      <dgm:spPr/>
    </dgm:pt>
    <dgm:pt modelId="{B12C1A79-E6B1-435C-A205-0455A9768D9B}" type="pres">
      <dgm:prSet presAssocID="{874C826E-70C8-4712-BCCF-09A8FE9234A9}" presName="node" presStyleLbl="node1" presStyleIdx="11" presStyleCnt="14">
        <dgm:presLayoutVars>
          <dgm:bulletEnabled val="1"/>
        </dgm:presLayoutVars>
      </dgm:prSet>
      <dgm:spPr/>
    </dgm:pt>
    <dgm:pt modelId="{26AA126B-B7FA-468E-9C13-0C716F1203E6}" type="pres">
      <dgm:prSet presAssocID="{8AD6D186-7D03-47F3-BC70-39ED0F89204C}" presName="sibTrans" presStyleCnt="0"/>
      <dgm:spPr/>
    </dgm:pt>
    <dgm:pt modelId="{444452B9-CC2E-4B60-9784-1D5975BF8A7B}" type="pres">
      <dgm:prSet presAssocID="{A49EE97A-F022-4BDA-9292-EE5F8A89D947}" presName="node" presStyleLbl="node1" presStyleIdx="12" presStyleCnt="14">
        <dgm:presLayoutVars>
          <dgm:bulletEnabled val="1"/>
        </dgm:presLayoutVars>
      </dgm:prSet>
      <dgm:spPr/>
    </dgm:pt>
    <dgm:pt modelId="{F95016A7-93DD-4C48-94A0-86B819D78132}" type="pres">
      <dgm:prSet presAssocID="{FCCC4DAB-BCD0-4A2D-8759-3FA1FDF44456}" presName="sibTrans" presStyleCnt="0"/>
      <dgm:spPr/>
    </dgm:pt>
    <dgm:pt modelId="{0FA4208B-8FB5-4E5B-8965-B9FAE1716D03}" type="pres">
      <dgm:prSet presAssocID="{92865B65-C5EF-4371-BB8C-BEBB56699E20}" presName="node" presStyleLbl="node1" presStyleIdx="13" presStyleCnt="14">
        <dgm:presLayoutVars>
          <dgm:bulletEnabled val="1"/>
        </dgm:presLayoutVars>
      </dgm:prSet>
      <dgm:spPr/>
    </dgm:pt>
  </dgm:ptLst>
  <dgm:cxnLst>
    <dgm:cxn modelId="{A932540B-BEEC-42D0-A684-7AD67605F909}" type="presOf" srcId="{F94A10A2-2BE0-44FE-9A7F-E1E335E1DE74}" destId="{83BD20A6-BC63-4885-A63F-2BA042091FDC}" srcOrd="0" destOrd="0" presId="urn:microsoft.com/office/officeart/2005/8/layout/default"/>
    <dgm:cxn modelId="{763E351E-F180-4B59-ACF3-5E334C4B23B2}" srcId="{41C153B9-6A25-400B-BBB6-AD9E84E1C079}" destId="{C5F03DC3-DCB3-475D-9E17-800A26E6E4CD}" srcOrd="2" destOrd="0" parTransId="{0052B794-F38E-4942-ADC0-51A5B1BC5AC3}" sibTransId="{6027618D-137F-472F-BE66-BEF712964599}"/>
    <dgm:cxn modelId="{7E6C361E-3FA1-4381-A059-FCB16417E6C8}" type="presOf" srcId="{C5FBD8BC-D7F8-4E5E-9DDE-DC8586B6A05D}" destId="{42625DD9-C274-42E1-B4EE-DBDEC8261199}" srcOrd="0" destOrd="0" presId="urn:microsoft.com/office/officeart/2005/8/layout/default"/>
    <dgm:cxn modelId="{10300424-0533-4A75-9E38-2657C618E45E}" srcId="{41C153B9-6A25-400B-BBB6-AD9E84E1C079}" destId="{92865B65-C5EF-4371-BB8C-BEBB56699E20}" srcOrd="13" destOrd="0" parTransId="{F4E06679-26AB-4E6B-85A2-9BA3EBE35DAF}" sibTransId="{D6F00946-FBFA-4A96-BD4E-88037F29C295}"/>
    <dgm:cxn modelId="{7F67AF2A-233F-434F-8EAD-F656083873A2}" type="presOf" srcId="{924457EB-91FE-41DF-BA32-7F9FF6826266}" destId="{33571CF3-FF4F-4F45-8435-E55A8924FBC5}" srcOrd="0" destOrd="0" presId="urn:microsoft.com/office/officeart/2005/8/layout/default"/>
    <dgm:cxn modelId="{1102F932-6600-4525-92D2-7A8347A183CC}" type="presOf" srcId="{C5F03DC3-DCB3-475D-9E17-800A26E6E4CD}" destId="{74844D0C-C150-4FB1-B6CD-0B534F923B66}" srcOrd="0" destOrd="0" presId="urn:microsoft.com/office/officeart/2005/8/layout/default"/>
    <dgm:cxn modelId="{480F3237-37D7-404F-9CCF-3AF5EB67FDFA}" srcId="{41C153B9-6A25-400B-BBB6-AD9E84E1C079}" destId="{4A511DC6-2CA5-45BE-ACA4-CEFA8BA88C1D}" srcOrd="0" destOrd="0" parTransId="{BFA3B7EC-9B04-42EB-97D2-113654122C85}" sibTransId="{F80DAAA0-099C-4283-B7AC-E16EAFCBE04E}"/>
    <dgm:cxn modelId="{52739F38-5166-4D69-B866-765D4251FBC4}" srcId="{41C153B9-6A25-400B-BBB6-AD9E84E1C079}" destId="{BFD61B16-52A3-434F-B7C0-21C792CAF5DC}" srcOrd="6" destOrd="0" parTransId="{67EC7334-8602-46D2-8062-78931B1B8DF5}" sibTransId="{483D688B-280F-4F3C-A1B3-40BDC1C25929}"/>
    <dgm:cxn modelId="{B3D66145-6069-471B-BDF8-EB947DF1B77A}" srcId="{41C153B9-6A25-400B-BBB6-AD9E84E1C079}" destId="{B794F410-0864-4196-A819-DC6B47FBE135}" srcOrd="10" destOrd="0" parTransId="{53AA9775-8523-4AAD-9C4B-AEEF1AA98A6A}" sibTransId="{C23B2F54-56CA-4876-8E20-547BA68DA3A0}"/>
    <dgm:cxn modelId="{52C6426A-3C11-46AD-89E4-87AE6475C39B}" type="presOf" srcId="{BFD61B16-52A3-434F-B7C0-21C792CAF5DC}" destId="{B15E9106-2DF0-4466-BA7A-83839BAEFA01}" srcOrd="0" destOrd="0" presId="urn:microsoft.com/office/officeart/2005/8/layout/default"/>
    <dgm:cxn modelId="{22AE514A-F439-4F41-97F8-03B61B43202F}" srcId="{41C153B9-6A25-400B-BBB6-AD9E84E1C079}" destId="{924457EB-91FE-41DF-BA32-7F9FF6826266}" srcOrd="1" destOrd="0" parTransId="{179E0730-A767-43DA-8729-F5E2D2E992BE}" sibTransId="{6C4D7B9D-114B-4FA9-AD56-5FECCA3279A2}"/>
    <dgm:cxn modelId="{19EEA14C-2031-4449-8C27-3D7E17EC5878}" type="presOf" srcId="{A49EE97A-F022-4BDA-9292-EE5F8A89D947}" destId="{444452B9-CC2E-4B60-9784-1D5975BF8A7B}" srcOrd="0" destOrd="0" presId="urn:microsoft.com/office/officeart/2005/8/layout/default"/>
    <dgm:cxn modelId="{6E032250-2F46-4B6A-876D-6D581B3F58B7}" srcId="{41C153B9-6A25-400B-BBB6-AD9E84E1C079}" destId="{874C826E-70C8-4712-BCCF-09A8FE9234A9}" srcOrd="11" destOrd="0" parTransId="{6E47BBF9-F17D-4FA8-B2DE-5E9D34776C7C}" sibTransId="{8AD6D186-7D03-47F3-BC70-39ED0F89204C}"/>
    <dgm:cxn modelId="{EBFB2E7D-070E-4445-B192-A720D6DC453E}" type="presOf" srcId="{92865B65-C5EF-4371-BB8C-BEBB56699E20}" destId="{0FA4208B-8FB5-4E5B-8965-B9FAE1716D03}" srcOrd="0" destOrd="0" presId="urn:microsoft.com/office/officeart/2005/8/layout/default"/>
    <dgm:cxn modelId="{416DC28B-CC7E-42B5-BD38-86EBE5881F8B}" srcId="{41C153B9-6A25-400B-BBB6-AD9E84E1C079}" destId="{F94A10A2-2BE0-44FE-9A7F-E1E335E1DE74}" srcOrd="7" destOrd="0" parTransId="{CBD74525-CF6C-41B8-919C-17847594A6EF}" sibTransId="{F8411F6D-CA68-4D74-92D4-18846A66C375}"/>
    <dgm:cxn modelId="{D91C7B90-66D8-44ED-8DE5-CD54FCA903EA}" srcId="{41C153B9-6A25-400B-BBB6-AD9E84E1C079}" destId="{F129EF47-D9A3-4792-BCF6-93CB2CF1907F}" srcOrd="5" destOrd="0" parTransId="{48BE799D-E47D-48A6-BB25-9B0A629194B5}" sibTransId="{3B46F858-83DC-43E2-A77D-A7253D9C6F01}"/>
    <dgm:cxn modelId="{6696DE9C-AAC9-4DAC-BEEA-370132E3A4B8}" srcId="{41C153B9-6A25-400B-BBB6-AD9E84E1C079}" destId="{5F0930D9-60FF-4E88-8D6E-F897F8D4D2DF}" srcOrd="8" destOrd="0" parTransId="{BDCAAFAC-5414-41D5-9053-54390E2C5136}" sibTransId="{B98F993B-1305-4ECA-8B36-9B060620ABC6}"/>
    <dgm:cxn modelId="{2577729E-5214-4BBF-8A14-11A87BBE2B5D}" type="presOf" srcId="{B794F410-0864-4196-A819-DC6B47FBE135}" destId="{60343D93-CA38-4D97-AEF0-5260256FF8EC}" srcOrd="0" destOrd="0" presId="urn:microsoft.com/office/officeart/2005/8/layout/default"/>
    <dgm:cxn modelId="{1DB376A1-261E-4264-9EC4-5D0295CD6F96}" type="presOf" srcId="{874C826E-70C8-4712-BCCF-09A8FE9234A9}" destId="{B12C1A79-E6B1-435C-A205-0455A9768D9B}" srcOrd="0" destOrd="0" presId="urn:microsoft.com/office/officeart/2005/8/layout/default"/>
    <dgm:cxn modelId="{C8CCBCA6-C523-405E-9F14-235DAF2AD1A8}" type="presOf" srcId="{5F0930D9-60FF-4E88-8D6E-F897F8D4D2DF}" destId="{1EAE07E8-3992-4FA8-856F-4CFC56433EE3}" srcOrd="0" destOrd="0" presId="urn:microsoft.com/office/officeart/2005/8/layout/default"/>
    <dgm:cxn modelId="{1F69BDC1-090C-41E2-A976-A43C5436616D}" type="presOf" srcId="{F129EF47-D9A3-4792-BCF6-93CB2CF1907F}" destId="{0489229F-CA53-4D47-A665-B01F702325DA}" srcOrd="0" destOrd="0" presId="urn:microsoft.com/office/officeart/2005/8/layout/default"/>
    <dgm:cxn modelId="{C86620C6-F290-4A49-842F-5CAB868EA890}" srcId="{41C153B9-6A25-400B-BBB6-AD9E84E1C079}" destId="{C5FBD8BC-D7F8-4E5E-9DDE-DC8586B6A05D}" srcOrd="4" destOrd="0" parTransId="{16DABD6D-002B-42A9-9AD7-FBD252588739}" sibTransId="{BFDB6B7D-5C38-4C3A-A985-E5FC51E2817F}"/>
    <dgm:cxn modelId="{39D9E8D1-7639-49E4-BFAE-095294A77ED5}" type="presOf" srcId="{41C153B9-6A25-400B-BBB6-AD9E84E1C079}" destId="{9387270A-F160-433E-8A8E-30F936957732}" srcOrd="0" destOrd="0" presId="urn:microsoft.com/office/officeart/2005/8/layout/default"/>
    <dgm:cxn modelId="{8A36EFD2-589E-4420-AEB6-1D5055B5574D}" srcId="{41C153B9-6A25-400B-BBB6-AD9E84E1C079}" destId="{C8B1F634-0010-4150-B938-523EF9E2040D}" srcOrd="3" destOrd="0" parTransId="{15500877-1E70-4063-9A4D-DA3391762D5A}" sibTransId="{2B3E51EE-A6EE-4825-BB8C-D4DE07EE4A2B}"/>
    <dgm:cxn modelId="{E99F87D8-DB4B-457E-8794-3641B9AEDAB7}" type="presOf" srcId="{4A511DC6-2CA5-45BE-ACA4-CEFA8BA88C1D}" destId="{CDD515DD-058E-4485-8862-5DA337B02DE2}" srcOrd="0" destOrd="0" presId="urn:microsoft.com/office/officeart/2005/8/layout/default"/>
    <dgm:cxn modelId="{6AFF63DA-FEDF-4F52-9E93-E0846B784C42}" srcId="{41C153B9-6A25-400B-BBB6-AD9E84E1C079}" destId="{A49EE97A-F022-4BDA-9292-EE5F8A89D947}" srcOrd="12" destOrd="0" parTransId="{6BBA53F2-65B1-4D66-BE83-C687E56776D1}" sibTransId="{FCCC4DAB-BCD0-4A2D-8759-3FA1FDF44456}"/>
    <dgm:cxn modelId="{81D6ACE1-F88A-4D66-B5FB-6866FB8ECCD5}" srcId="{41C153B9-6A25-400B-BBB6-AD9E84E1C079}" destId="{9208B553-FB30-4535-843B-089E1BE43A1A}" srcOrd="9" destOrd="0" parTransId="{EF809C8E-58C1-4149-BD0C-9C1349199253}" sibTransId="{D4FBFFEF-3E2D-4EAD-98D2-EEAA8108CFE6}"/>
    <dgm:cxn modelId="{E6AE09E6-EA84-4BC1-BD7F-EC519AE8D788}" type="presOf" srcId="{C8B1F634-0010-4150-B938-523EF9E2040D}" destId="{A7FD86B4-1230-4685-8EA4-67C5B7807617}" srcOrd="0" destOrd="0" presId="urn:microsoft.com/office/officeart/2005/8/layout/default"/>
    <dgm:cxn modelId="{317DF7EB-F1E0-4C59-959B-8F3D8EA6775F}" type="presOf" srcId="{9208B553-FB30-4535-843B-089E1BE43A1A}" destId="{CA7E966A-186D-4171-B39C-E9A98711A040}" srcOrd="0" destOrd="0" presId="urn:microsoft.com/office/officeart/2005/8/layout/default"/>
    <dgm:cxn modelId="{A895446D-45AA-48D9-AA95-05F2D8800CA3}" type="presParOf" srcId="{9387270A-F160-433E-8A8E-30F936957732}" destId="{CDD515DD-058E-4485-8862-5DA337B02DE2}" srcOrd="0" destOrd="0" presId="urn:microsoft.com/office/officeart/2005/8/layout/default"/>
    <dgm:cxn modelId="{3C61888B-A49E-4127-963A-867168F918D1}" type="presParOf" srcId="{9387270A-F160-433E-8A8E-30F936957732}" destId="{3CCCDDBA-5ADA-461E-A66B-6DCB2118FBE3}" srcOrd="1" destOrd="0" presId="urn:microsoft.com/office/officeart/2005/8/layout/default"/>
    <dgm:cxn modelId="{EB7A88A8-EFC8-4D47-9A18-7D188BA37B97}" type="presParOf" srcId="{9387270A-F160-433E-8A8E-30F936957732}" destId="{33571CF3-FF4F-4F45-8435-E55A8924FBC5}" srcOrd="2" destOrd="0" presId="urn:microsoft.com/office/officeart/2005/8/layout/default"/>
    <dgm:cxn modelId="{C6C85B71-94FF-4FD6-B66F-A51C8B3B57A3}" type="presParOf" srcId="{9387270A-F160-433E-8A8E-30F936957732}" destId="{C46B35DB-3128-4445-9FD7-F6B5816F2C94}" srcOrd="3" destOrd="0" presId="urn:microsoft.com/office/officeart/2005/8/layout/default"/>
    <dgm:cxn modelId="{B4B159AC-D3E4-431A-BBBA-BEFAAC04B04D}" type="presParOf" srcId="{9387270A-F160-433E-8A8E-30F936957732}" destId="{74844D0C-C150-4FB1-B6CD-0B534F923B66}" srcOrd="4" destOrd="0" presId="urn:microsoft.com/office/officeart/2005/8/layout/default"/>
    <dgm:cxn modelId="{78C45067-B524-456C-9222-3551260B6D91}" type="presParOf" srcId="{9387270A-F160-433E-8A8E-30F936957732}" destId="{F12FA91C-99FB-4048-AD01-A4CBAA2A3166}" srcOrd="5" destOrd="0" presId="urn:microsoft.com/office/officeart/2005/8/layout/default"/>
    <dgm:cxn modelId="{046D8490-48A1-4D87-8385-9AD9BDD5BBD0}" type="presParOf" srcId="{9387270A-F160-433E-8A8E-30F936957732}" destId="{A7FD86B4-1230-4685-8EA4-67C5B7807617}" srcOrd="6" destOrd="0" presId="urn:microsoft.com/office/officeart/2005/8/layout/default"/>
    <dgm:cxn modelId="{8D4AB81C-9007-44C9-89CF-551C829C76AE}" type="presParOf" srcId="{9387270A-F160-433E-8A8E-30F936957732}" destId="{2AE94171-7239-43A9-8CC1-CCC4BB5CB796}" srcOrd="7" destOrd="0" presId="urn:microsoft.com/office/officeart/2005/8/layout/default"/>
    <dgm:cxn modelId="{F1A78442-EAA2-4161-8403-AB4DD6B619A7}" type="presParOf" srcId="{9387270A-F160-433E-8A8E-30F936957732}" destId="{42625DD9-C274-42E1-B4EE-DBDEC8261199}" srcOrd="8" destOrd="0" presId="urn:microsoft.com/office/officeart/2005/8/layout/default"/>
    <dgm:cxn modelId="{415698E6-A0AA-4A29-849E-CBCD69FAED93}" type="presParOf" srcId="{9387270A-F160-433E-8A8E-30F936957732}" destId="{155DAA19-0A20-4A49-AB5C-B095A12EF4D4}" srcOrd="9" destOrd="0" presId="urn:microsoft.com/office/officeart/2005/8/layout/default"/>
    <dgm:cxn modelId="{7F80FE02-183A-46EE-9FFC-A3D59F3115F4}" type="presParOf" srcId="{9387270A-F160-433E-8A8E-30F936957732}" destId="{0489229F-CA53-4D47-A665-B01F702325DA}" srcOrd="10" destOrd="0" presId="urn:microsoft.com/office/officeart/2005/8/layout/default"/>
    <dgm:cxn modelId="{EE271576-8C93-4F9E-8A69-B09F9B30AD72}" type="presParOf" srcId="{9387270A-F160-433E-8A8E-30F936957732}" destId="{436154A7-5F6D-4B28-A59F-86EBAE0BF852}" srcOrd="11" destOrd="0" presId="urn:microsoft.com/office/officeart/2005/8/layout/default"/>
    <dgm:cxn modelId="{A725EA54-1059-4216-8D5E-0EABE161845C}" type="presParOf" srcId="{9387270A-F160-433E-8A8E-30F936957732}" destId="{B15E9106-2DF0-4466-BA7A-83839BAEFA01}" srcOrd="12" destOrd="0" presId="urn:microsoft.com/office/officeart/2005/8/layout/default"/>
    <dgm:cxn modelId="{34A8F8A7-168D-4B37-88A5-4C00D49EA227}" type="presParOf" srcId="{9387270A-F160-433E-8A8E-30F936957732}" destId="{BE49535C-6B8E-41C9-B188-7939019BE416}" srcOrd="13" destOrd="0" presId="urn:microsoft.com/office/officeart/2005/8/layout/default"/>
    <dgm:cxn modelId="{FEA27255-8245-435F-BB4E-72B291C44E29}" type="presParOf" srcId="{9387270A-F160-433E-8A8E-30F936957732}" destId="{83BD20A6-BC63-4885-A63F-2BA042091FDC}" srcOrd="14" destOrd="0" presId="urn:microsoft.com/office/officeart/2005/8/layout/default"/>
    <dgm:cxn modelId="{89C6D402-5A18-4C8B-A952-512D306833CC}" type="presParOf" srcId="{9387270A-F160-433E-8A8E-30F936957732}" destId="{FD8761A7-B863-47CD-B8D3-132E9B498FCA}" srcOrd="15" destOrd="0" presId="urn:microsoft.com/office/officeart/2005/8/layout/default"/>
    <dgm:cxn modelId="{BB2B19BB-9AE9-4B87-BBFC-97CCBA7E8A86}" type="presParOf" srcId="{9387270A-F160-433E-8A8E-30F936957732}" destId="{1EAE07E8-3992-4FA8-856F-4CFC56433EE3}" srcOrd="16" destOrd="0" presId="urn:microsoft.com/office/officeart/2005/8/layout/default"/>
    <dgm:cxn modelId="{4D5689D9-197A-40C2-94B2-497612646C44}" type="presParOf" srcId="{9387270A-F160-433E-8A8E-30F936957732}" destId="{0C2618C0-0E1D-4DD9-AF9F-6E4C0A97E5EE}" srcOrd="17" destOrd="0" presId="urn:microsoft.com/office/officeart/2005/8/layout/default"/>
    <dgm:cxn modelId="{6F3E5049-7070-4DF1-A6BE-4A951AEC3B1C}" type="presParOf" srcId="{9387270A-F160-433E-8A8E-30F936957732}" destId="{CA7E966A-186D-4171-B39C-E9A98711A040}" srcOrd="18" destOrd="0" presId="urn:microsoft.com/office/officeart/2005/8/layout/default"/>
    <dgm:cxn modelId="{981924D7-1164-4B1F-9F4B-2C01AACDAE1A}" type="presParOf" srcId="{9387270A-F160-433E-8A8E-30F936957732}" destId="{F50E25AB-28CB-4358-8AE4-8369E7F52289}" srcOrd="19" destOrd="0" presId="urn:microsoft.com/office/officeart/2005/8/layout/default"/>
    <dgm:cxn modelId="{3DB5C71D-6FA1-4DCD-8E65-48059E89FB3F}" type="presParOf" srcId="{9387270A-F160-433E-8A8E-30F936957732}" destId="{60343D93-CA38-4D97-AEF0-5260256FF8EC}" srcOrd="20" destOrd="0" presId="urn:microsoft.com/office/officeart/2005/8/layout/default"/>
    <dgm:cxn modelId="{3E94413A-BC29-4BA9-B141-301052F245CD}" type="presParOf" srcId="{9387270A-F160-433E-8A8E-30F936957732}" destId="{3A1B32DE-774D-42B6-8C36-C46228F584E1}" srcOrd="21" destOrd="0" presId="urn:microsoft.com/office/officeart/2005/8/layout/default"/>
    <dgm:cxn modelId="{E4A75FD2-EE73-4262-B66A-6DEDF4D83703}" type="presParOf" srcId="{9387270A-F160-433E-8A8E-30F936957732}" destId="{B12C1A79-E6B1-435C-A205-0455A9768D9B}" srcOrd="22" destOrd="0" presId="urn:microsoft.com/office/officeart/2005/8/layout/default"/>
    <dgm:cxn modelId="{CF0B5014-EE1C-4238-A93B-AA10BF3B55B3}" type="presParOf" srcId="{9387270A-F160-433E-8A8E-30F936957732}" destId="{26AA126B-B7FA-468E-9C13-0C716F1203E6}" srcOrd="23" destOrd="0" presId="urn:microsoft.com/office/officeart/2005/8/layout/default"/>
    <dgm:cxn modelId="{04D642D0-730F-4188-A1AD-64AD0AFCDA08}" type="presParOf" srcId="{9387270A-F160-433E-8A8E-30F936957732}" destId="{444452B9-CC2E-4B60-9784-1D5975BF8A7B}" srcOrd="24" destOrd="0" presId="urn:microsoft.com/office/officeart/2005/8/layout/default"/>
    <dgm:cxn modelId="{A5099572-D117-448D-B6E5-39DF5DC3F766}" type="presParOf" srcId="{9387270A-F160-433E-8A8E-30F936957732}" destId="{F95016A7-93DD-4C48-94A0-86B819D78132}" srcOrd="25" destOrd="0" presId="urn:microsoft.com/office/officeart/2005/8/layout/default"/>
    <dgm:cxn modelId="{068BB3A0-7C74-40F5-9096-A32402206D8E}" type="presParOf" srcId="{9387270A-F160-433E-8A8E-30F936957732}" destId="{0FA4208B-8FB5-4E5B-8965-B9FAE1716D03}"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9FBA5A-D333-42E6-B007-EBBBE211EEB1}"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en-US"/>
        </a:p>
      </dgm:t>
    </dgm:pt>
    <dgm:pt modelId="{67248BA1-6630-4535-AD9C-49F930AA9D8F}">
      <dgm:prSet phldrT="[Text]" phldr="0" custT="1"/>
      <dgm:spPr/>
      <dgm:t>
        <a:bodyPr/>
        <a:lstStyle/>
        <a:p>
          <a:pPr rtl="0"/>
          <a:r>
            <a:rPr lang="en-US" sz="2100" dirty="0">
              <a:latin typeface="+mn-lt"/>
            </a:rPr>
            <a:t>PI/Delegate notifies @10Team of expense/event </a:t>
          </a:r>
        </a:p>
        <a:p>
          <a:pPr rtl="0"/>
          <a:r>
            <a:rPr lang="en-US" sz="1600" dirty="0">
              <a:solidFill>
                <a:schemeClr val="accent2"/>
              </a:solidFill>
              <a:latin typeface="+mn-lt"/>
            </a:rPr>
            <a:t>(see next slide)</a:t>
          </a:r>
        </a:p>
      </dgm:t>
    </dgm:pt>
    <dgm:pt modelId="{944DCA4B-0F29-4170-8D9B-6CC8A8948F07}" type="parTrans" cxnId="{530ADA71-8104-4E57-9F71-819BEA8D195B}">
      <dgm:prSet/>
      <dgm:spPr/>
      <dgm:t>
        <a:bodyPr/>
        <a:lstStyle/>
        <a:p>
          <a:endParaRPr lang="en-US">
            <a:latin typeface="+mn-lt"/>
          </a:endParaRPr>
        </a:p>
      </dgm:t>
    </dgm:pt>
    <dgm:pt modelId="{8F36D52D-7E4D-4EEF-B8B2-F2B9F4D24F6C}" type="sibTrans" cxnId="{530ADA71-8104-4E57-9F71-819BEA8D195B}">
      <dgm:prSet/>
      <dgm:spPr>
        <a:ln w="38100"/>
      </dgm:spPr>
      <dgm:t>
        <a:bodyPr/>
        <a:lstStyle/>
        <a:p>
          <a:endParaRPr lang="en-US">
            <a:latin typeface="+mn-lt"/>
          </a:endParaRPr>
        </a:p>
      </dgm:t>
    </dgm:pt>
    <dgm:pt modelId="{12AD50EC-C8E1-409E-9B5B-7C6046DE6E5F}">
      <dgm:prSet phldrT="[Text]" phldr="0"/>
      <dgm:spPr/>
      <dgm:t>
        <a:bodyPr/>
        <a:lstStyle/>
        <a:p>
          <a:pPr rtl="0"/>
          <a:r>
            <a:rPr lang="en-US" sz="2100" dirty="0">
              <a:latin typeface="+mn-lt"/>
            </a:rPr>
            <a:t>10Admin-Fin Team acknowledges w/n 24 </a:t>
          </a:r>
          <a:r>
            <a:rPr lang="en-US" sz="2100" dirty="0" err="1">
              <a:latin typeface="+mn-lt"/>
            </a:rPr>
            <a:t>hrs</a:t>
          </a:r>
          <a:endParaRPr lang="en-US" sz="2100" dirty="0">
            <a:latin typeface="+mn-lt"/>
          </a:endParaRPr>
        </a:p>
      </dgm:t>
    </dgm:pt>
    <dgm:pt modelId="{4AF202A7-08E0-444C-85E0-0E5DA4384BED}" type="parTrans" cxnId="{1D962D43-8940-4293-B794-2F1A554FFBD1}">
      <dgm:prSet/>
      <dgm:spPr/>
      <dgm:t>
        <a:bodyPr/>
        <a:lstStyle/>
        <a:p>
          <a:endParaRPr lang="en-US">
            <a:latin typeface="+mn-lt"/>
          </a:endParaRPr>
        </a:p>
      </dgm:t>
    </dgm:pt>
    <dgm:pt modelId="{C93FB72A-D9E1-4634-8769-3A4191538CD2}" type="sibTrans" cxnId="{1D962D43-8940-4293-B794-2F1A554FFBD1}">
      <dgm:prSet/>
      <dgm:spPr>
        <a:ln w="38100"/>
      </dgm:spPr>
      <dgm:t>
        <a:bodyPr/>
        <a:lstStyle/>
        <a:p>
          <a:endParaRPr lang="en-US">
            <a:latin typeface="+mn-lt"/>
          </a:endParaRPr>
        </a:p>
      </dgm:t>
    </dgm:pt>
    <dgm:pt modelId="{EA0A3AD8-3F60-4FF4-8495-1205F80A5C4C}">
      <dgm:prSet phldrT="[Text]" phldr="0"/>
      <dgm:spPr/>
      <dgm:t>
        <a:bodyPr/>
        <a:lstStyle/>
        <a:p>
          <a:pPr rtl="0"/>
          <a:r>
            <a:rPr lang="en-US" sz="2100" dirty="0">
              <a:latin typeface="+mn-lt"/>
            </a:rPr>
            <a:t>Team notifies requestor; and vendor as needed</a:t>
          </a:r>
        </a:p>
      </dgm:t>
    </dgm:pt>
    <dgm:pt modelId="{6408EFA4-BB4B-4B59-A08E-30253875A2B4}" type="parTrans" cxnId="{285C9B57-EEC9-4953-AECB-B16373794B1E}">
      <dgm:prSet/>
      <dgm:spPr/>
      <dgm:t>
        <a:bodyPr/>
        <a:lstStyle/>
        <a:p>
          <a:endParaRPr lang="en-US">
            <a:latin typeface="+mn-lt"/>
          </a:endParaRPr>
        </a:p>
      </dgm:t>
    </dgm:pt>
    <dgm:pt modelId="{DBD1AB01-508A-4AAD-935D-D826F0417DCC}" type="sibTrans" cxnId="{285C9B57-EEC9-4953-AECB-B16373794B1E}">
      <dgm:prSet/>
      <dgm:spPr>
        <a:ln w="38100"/>
      </dgm:spPr>
      <dgm:t>
        <a:bodyPr/>
        <a:lstStyle/>
        <a:p>
          <a:endParaRPr lang="en-US">
            <a:latin typeface="+mn-lt"/>
          </a:endParaRPr>
        </a:p>
      </dgm:t>
    </dgm:pt>
    <dgm:pt modelId="{8CE907A1-CC9F-4EB7-99D1-09392ABB1F2C}">
      <dgm:prSet phldrT="[Text]" phldr="0"/>
      <dgm:spPr/>
      <dgm:t>
        <a:bodyPr/>
        <a:lstStyle/>
        <a:p>
          <a:pPr rtl="0"/>
          <a:r>
            <a:rPr lang="en-US" dirty="0">
              <a:latin typeface="+mn-lt"/>
            </a:rPr>
            <a:t>RECEIPTING</a:t>
          </a:r>
        </a:p>
      </dgm:t>
    </dgm:pt>
    <dgm:pt modelId="{26271286-DD68-4150-9FE0-742AC8C2C9A4}" type="parTrans" cxnId="{37AB3AAB-B99C-42EC-8AF2-BB8E02E55751}">
      <dgm:prSet/>
      <dgm:spPr/>
      <dgm:t>
        <a:bodyPr/>
        <a:lstStyle/>
        <a:p>
          <a:endParaRPr lang="en-US">
            <a:latin typeface="+mn-lt"/>
          </a:endParaRPr>
        </a:p>
      </dgm:t>
    </dgm:pt>
    <dgm:pt modelId="{0851B86B-957D-4323-809F-929CB9C4528C}" type="sibTrans" cxnId="{37AB3AAB-B99C-42EC-8AF2-BB8E02E55751}">
      <dgm:prSet/>
      <dgm:spPr>
        <a:ln w="38100"/>
      </dgm:spPr>
      <dgm:t>
        <a:bodyPr/>
        <a:lstStyle/>
        <a:p>
          <a:endParaRPr lang="en-US">
            <a:latin typeface="+mn-lt"/>
          </a:endParaRPr>
        </a:p>
      </dgm:t>
    </dgm:pt>
    <dgm:pt modelId="{37DD2BD9-6FF6-4837-BD79-C1255EB31778}">
      <dgm:prSet phldr="0"/>
      <dgm:spPr/>
      <dgm:t>
        <a:bodyPr/>
        <a:lstStyle/>
        <a:p>
          <a:pPr rtl="0"/>
          <a:r>
            <a:rPr lang="en-US" dirty="0">
              <a:latin typeface="+mn-lt"/>
              <a:cs typeface="Calibri" panose="020F0502020204030204" pitchFamily="34" charset="0"/>
            </a:rPr>
            <a:t>To release payment to a vendor/supplier, we need to know that you received the good/service as requested</a:t>
          </a:r>
        </a:p>
      </dgm:t>
    </dgm:pt>
    <dgm:pt modelId="{6067EDEA-87AE-4088-BE36-0C2D29260F92}" type="parTrans" cxnId="{681639CE-76CA-4560-BA17-C0EB8C7D2B27}">
      <dgm:prSet/>
      <dgm:spPr/>
      <dgm:t>
        <a:bodyPr/>
        <a:lstStyle/>
        <a:p>
          <a:endParaRPr lang="en-US">
            <a:latin typeface="+mn-lt"/>
          </a:endParaRPr>
        </a:p>
      </dgm:t>
    </dgm:pt>
    <dgm:pt modelId="{C49FE913-1C08-4D75-ADC6-90BBEE3176D2}" type="sibTrans" cxnId="{681639CE-76CA-4560-BA17-C0EB8C7D2B27}">
      <dgm:prSet/>
      <dgm:spPr/>
      <dgm:t>
        <a:bodyPr/>
        <a:lstStyle/>
        <a:p>
          <a:endParaRPr lang="en-US">
            <a:latin typeface="+mn-lt"/>
          </a:endParaRPr>
        </a:p>
      </dgm:t>
    </dgm:pt>
    <dgm:pt modelId="{1BCE3798-3D47-49AD-B6F8-0FEA18E5599F}">
      <dgm:prSet phldr="0"/>
      <dgm:spPr/>
      <dgm:t>
        <a:bodyPr/>
        <a:lstStyle/>
        <a:p>
          <a:pPr rtl="0"/>
          <a:r>
            <a:rPr lang="en-US" dirty="0">
              <a:latin typeface="+mn-lt"/>
            </a:rPr>
            <a:t>PAYMENT VERIFICATION</a:t>
          </a:r>
        </a:p>
      </dgm:t>
    </dgm:pt>
    <dgm:pt modelId="{2BCEF545-232F-4C20-A5DE-052EC1422F3F}" type="parTrans" cxnId="{A72048ED-1F27-4E93-8C95-B57DDC0D2777}">
      <dgm:prSet/>
      <dgm:spPr/>
      <dgm:t>
        <a:bodyPr/>
        <a:lstStyle/>
        <a:p>
          <a:endParaRPr lang="en-US">
            <a:latin typeface="+mn-lt"/>
          </a:endParaRPr>
        </a:p>
      </dgm:t>
    </dgm:pt>
    <dgm:pt modelId="{07774135-34F7-4B49-895A-D6F3458ACC20}" type="sibTrans" cxnId="{A72048ED-1F27-4E93-8C95-B57DDC0D2777}">
      <dgm:prSet/>
      <dgm:spPr/>
      <dgm:t>
        <a:bodyPr/>
        <a:lstStyle/>
        <a:p>
          <a:endParaRPr lang="en-US">
            <a:latin typeface="+mn-lt"/>
          </a:endParaRPr>
        </a:p>
      </dgm:t>
    </dgm:pt>
    <dgm:pt modelId="{E23CD5A4-9E24-4B6E-B3E8-3185D9A5B21D}">
      <dgm:prSet phldr="0"/>
      <dgm:spPr/>
      <dgm:t>
        <a:bodyPr/>
        <a:lstStyle/>
        <a:p>
          <a:pPr rtl="0"/>
          <a:r>
            <a:rPr lang="en-US" dirty="0">
              <a:latin typeface="+mn-lt"/>
              <a:cs typeface="Calibri" panose="020F0502020204030204" pitchFamily="34" charset="0"/>
            </a:rPr>
            <a:t>Team confirms payment cleared; notifies requestor</a:t>
          </a:r>
        </a:p>
      </dgm:t>
    </dgm:pt>
    <dgm:pt modelId="{48834600-038B-4843-A212-EE5D3DAC4154}" type="parTrans" cxnId="{469CFCE4-37CA-41F8-B326-7A93AA983AA6}">
      <dgm:prSet/>
      <dgm:spPr/>
      <dgm:t>
        <a:bodyPr/>
        <a:lstStyle/>
        <a:p>
          <a:endParaRPr lang="en-US">
            <a:latin typeface="+mn-lt"/>
          </a:endParaRPr>
        </a:p>
      </dgm:t>
    </dgm:pt>
    <dgm:pt modelId="{1069DD24-07B6-4259-A285-8E57C68B2B57}" type="sibTrans" cxnId="{469CFCE4-37CA-41F8-B326-7A93AA983AA6}">
      <dgm:prSet/>
      <dgm:spPr/>
      <dgm:t>
        <a:bodyPr/>
        <a:lstStyle/>
        <a:p>
          <a:endParaRPr lang="en-US">
            <a:latin typeface="+mn-lt"/>
          </a:endParaRPr>
        </a:p>
      </dgm:t>
    </dgm:pt>
    <dgm:pt modelId="{3568954B-F3D1-4F64-A42D-879C4FBF37A7}">
      <dgm:prSet phldr="0" custT="1"/>
      <dgm:spPr/>
      <dgm:t>
        <a:bodyPr/>
        <a:lstStyle/>
        <a:p>
          <a:r>
            <a:rPr lang="en-US" sz="1800" dirty="0">
              <a:latin typeface="+mn-lt"/>
              <a:cs typeface="Calibri" panose="020F0502020204030204" pitchFamily="34" charset="0"/>
            </a:rPr>
            <a:t>Query for additional info as needed (i.e., bid-waiver; other approvals)</a:t>
          </a:r>
        </a:p>
      </dgm:t>
    </dgm:pt>
    <dgm:pt modelId="{93B3B428-7BE4-4A6F-8DBF-3B39486FABC0}" type="parTrans" cxnId="{0BBCCC27-B91B-4182-B0A4-04BED17ADB8C}">
      <dgm:prSet/>
      <dgm:spPr/>
      <dgm:t>
        <a:bodyPr/>
        <a:lstStyle/>
        <a:p>
          <a:endParaRPr lang="en-US">
            <a:latin typeface="+mn-lt"/>
          </a:endParaRPr>
        </a:p>
      </dgm:t>
    </dgm:pt>
    <dgm:pt modelId="{E6A5215C-8D05-4559-BCBF-4288B424173D}" type="sibTrans" cxnId="{0BBCCC27-B91B-4182-B0A4-04BED17ADB8C}">
      <dgm:prSet/>
      <dgm:spPr/>
      <dgm:t>
        <a:bodyPr/>
        <a:lstStyle/>
        <a:p>
          <a:endParaRPr lang="en-US">
            <a:latin typeface="+mn-lt"/>
          </a:endParaRPr>
        </a:p>
      </dgm:t>
    </dgm:pt>
    <dgm:pt modelId="{464F116D-8ED9-4890-9366-F8E6DD940782}">
      <dgm:prSet phldr="0" custT="1"/>
      <dgm:spPr/>
      <dgm:t>
        <a:bodyPr/>
        <a:lstStyle/>
        <a:p>
          <a:pPr rtl="0"/>
          <a:r>
            <a:rPr lang="en-US" sz="1800" dirty="0">
              <a:latin typeface="+mn-lt"/>
              <a:cs typeface="Calibri" panose="020F0502020204030204" pitchFamily="34" charset="0"/>
            </a:rPr>
            <a:t>Provide transaction info, and/or request transaction confirmation if buyer is not direct receipient</a:t>
          </a:r>
        </a:p>
      </dgm:t>
    </dgm:pt>
    <dgm:pt modelId="{010D6CC4-2DEE-4397-8205-081B7210EC0E}" type="parTrans" cxnId="{D98CF828-D6DE-4F04-9207-664E22EC5E57}">
      <dgm:prSet/>
      <dgm:spPr/>
      <dgm:t>
        <a:bodyPr/>
        <a:lstStyle/>
        <a:p>
          <a:endParaRPr lang="en-US">
            <a:latin typeface="+mn-lt"/>
          </a:endParaRPr>
        </a:p>
      </dgm:t>
    </dgm:pt>
    <dgm:pt modelId="{2F0C2CB2-2E00-48BF-BEE6-288140D56C50}" type="sibTrans" cxnId="{D98CF828-D6DE-4F04-9207-664E22EC5E57}">
      <dgm:prSet/>
      <dgm:spPr/>
      <dgm:t>
        <a:bodyPr/>
        <a:lstStyle/>
        <a:p>
          <a:endParaRPr lang="en-US">
            <a:latin typeface="+mn-lt"/>
          </a:endParaRPr>
        </a:p>
      </dgm:t>
    </dgm:pt>
    <dgm:pt modelId="{5A65AC36-7E21-4C35-A51E-E1D325FD6432}">
      <dgm:prSet phldr="0"/>
      <dgm:spPr>
        <a:solidFill>
          <a:schemeClr val="accent4"/>
        </a:solidFill>
      </dgm:spPr>
      <dgm:t>
        <a:bodyPr/>
        <a:lstStyle/>
        <a:p>
          <a:pPr rtl="0"/>
          <a:r>
            <a:rPr lang="en-US" sz="2100" dirty="0">
              <a:latin typeface="+mn-lt"/>
            </a:rPr>
            <a:t>Team initiates </a:t>
          </a:r>
          <a:r>
            <a:rPr lang="en-US" sz="2100" b="1" dirty="0">
              <a:latin typeface="+mn-lt"/>
            </a:rPr>
            <a:t>BUY</a:t>
          </a:r>
          <a:r>
            <a:rPr lang="en-US" sz="2100" dirty="0">
              <a:latin typeface="+mn-lt"/>
            </a:rPr>
            <a:t> w/n 24-96 </a:t>
          </a:r>
          <a:r>
            <a:rPr lang="en-US" sz="2100" dirty="0" err="1">
              <a:latin typeface="+mn-lt"/>
            </a:rPr>
            <a:t>hrs</a:t>
          </a:r>
          <a:endParaRPr lang="en-US" sz="2100" dirty="0">
            <a:latin typeface="+mn-lt"/>
          </a:endParaRPr>
        </a:p>
      </dgm:t>
    </dgm:pt>
    <dgm:pt modelId="{BF4B97D4-0267-4DF4-B34E-856513760952}" type="parTrans" cxnId="{14A195BD-0A9C-4EE2-85A1-D50BC1594E26}">
      <dgm:prSet/>
      <dgm:spPr/>
      <dgm:t>
        <a:bodyPr/>
        <a:lstStyle/>
        <a:p>
          <a:endParaRPr lang="en-US">
            <a:latin typeface="+mn-lt"/>
          </a:endParaRPr>
        </a:p>
      </dgm:t>
    </dgm:pt>
    <dgm:pt modelId="{56B9C29F-AFA4-4CA2-BA29-0B8BA655BE70}" type="sibTrans" cxnId="{14A195BD-0A9C-4EE2-85A1-D50BC1594E26}">
      <dgm:prSet/>
      <dgm:spPr>
        <a:ln w="38100"/>
      </dgm:spPr>
      <dgm:t>
        <a:bodyPr/>
        <a:lstStyle/>
        <a:p>
          <a:endParaRPr lang="en-US">
            <a:latin typeface="+mn-lt"/>
          </a:endParaRPr>
        </a:p>
      </dgm:t>
    </dgm:pt>
    <dgm:pt modelId="{EC037AD3-A8DD-4328-B5D1-7A489652DA8A}">
      <dgm:prSet phldrT="[Text]" phldr="0" custT="1"/>
      <dgm:spPr>
        <a:solidFill>
          <a:schemeClr val="accent4"/>
        </a:solidFill>
      </dgm:spPr>
      <dgm:t>
        <a:bodyPr/>
        <a:lstStyle/>
        <a:p>
          <a:r>
            <a:rPr lang="en-US" sz="2000" dirty="0">
              <a:latin typeface="+mn-lt"/>
            </a:rPr>
            <a:t>Confirm </a:t>
          </a:r>
          <a:r>
            <a:rPr lang="en-US" sz="2000" i="1" dirty="0">
              <a:latin typeface="+mn-lt"/>
            </a:rPr>
            <a:t>best method </a:t>
          </a:r>
          <a:r>
            <a:rPr lang="en-US" sz="2000" dirty="0">
              <a:latin typeface="+mn-lt"/>
            </a:rPr>
            <a:t>of purchasing with requestor</a:t>
          </a:r>
        </a:p>
      </dgm:t>
    </dgm:pt>
    <dgm:pt modelId="{7258C275-4A08-4108-AD17-AFF709C15B06}" type="parTrans" cxnId="{E3A295FA-36C5-4607-B736-C29E3497686A}">
      <dgm:prSet/>
      <dgm:spPr/>
      <dgm:t>
        <a:bodyPr/>
        <a:lstStyle/>
        <a:p>
          <a:endParaRPr lang="en-US">
            <a:latin typeface="+mn-lt"/>
          </a:endParaRPr>
        </a:p>
      </dgm:t>
    </dgm:pt>
    <dgm:pt modelId="{E7408275-3332-40D8-BF9F-445CB09300B9}" type="sibTrans" cxnId="{E3A295FA-36C5-4607-B736-C29E3497686A}">
      <dgm:prSet/>
      <dgm:spPr/>
      <dgm:t>
        <a:bodyPr/>
        <a:lstStyle/>
        <a:p>
          <a:endParaRPr lang="en-US">
            <a:latin typeface="+mn-lt"/>
          </a:endParaRPr>
        </a:p>
      </dgm:t>
    </dgm:pt>
    <dgm:pt modelId="{5E4D735D-88FB-4C4B-9EC5-C285E4F0C193}">
      <dgm:prSet phldrT="[Text]" phldr="0" custT="1"/>
      <dgm:spPr>
        <a:solidFill>
          <a:schemeClr val="accent4"/>
        </a:solidFill>
      </dgm:spPr>
      <dgm:t>
        <a:bodyPr/>
        <a:lstStyle/>
        <a:p>
          <a:r>
            <a:rPr lang="en-US" sz="2000" dirty="0">
              <a:latin typeface="+mn-lt"/>
            </a:rPr>
            <a:t>Initiate transactions</a:t>
          </a:r>
          <a:endParaRPr lang="en-US" sz="1600" dirty="0">
            <a:latin typeface="+mn-lt"/>
          </a:endParaRPr>
        </a:p>
      </dgm:t>
    </dgm:pt>
    <dgm:pt modelId="{F119F4DC-052D-464E-BAA1-4FD6BA6BF851}" type="parTrans" cxnId="{E3F3AE87-F747-47C5-99A9-AFB0490ACCFC}">
      <dgm:prSet/>
      <dgm:spPr/>
      <dgm:t>
        <a:bodyPr/>
        <a:lstStyle/>
        <a:p>
          <a:endParaRPr lang="en-US">
            <a:latin typeface="+mn-lt"/>
          </a:endParaRPr>
        </a:p>
      </dgm:t>
    </dgm:pt>
    <dgm:pt modelId="{127C324D-C402-4467-9F9F-BCC504301479}" type="sibTrans" cxnId="{E3F3AE87-F747-47C5-99A9-AFB0490ACCFC}">
      <dgm:prSet/>
      <dgm:spPr/>
      <dgm:t>
        <a:bodyPr/>
        <a:lstStyle/>
        <a:p>
          <a:endParaRPr lang="en-US">
            <a:latin typeface="+mn-lt"/>
          </a:endParaRPr>
        </a:p>
      </dgm:t>
    </dgm:pt>
    <dgm:pt modelId="{288C2E0A-374D-48BD-9F8B-5D0541E7813D}" type="pres">
      <dgm:prSet presAssocID="{669FBA5A-D333-42E6-B007-EBBBE211EEB1}" presName="Name0" presStyleCnt="0">
        <dgm:presLayoutVars>
          <dgm:dir/>
          <dgm:resizeHandles val="exact"/>
        </dgm:presLayoutVars>
      </dgm:prSet>
      <dgm:spPr/>
    </dgm:pt>
    <dgm:pt modelId="{E1238877-419F-4D14-A670-FC755A12BCE1}" type="pres">
      <dgm:prSet presAssocID="{67248BA1-6630-4535-AD9C-49F930AA9D8F}" presName="node" presStyleLbl="node1" presStyleIdx="0" presStyleCnt="6">
        <dgm:presLayoutVars>
          <dgm:bulletEnabled val="1"/>
        </dgm:presLayoutVars>
      </dgm:prSet>
      <dgm:spPr/>
    </dgm:pt>
    <dgm:pt modelId="{1DAEC346-8537-4A5B-8B00-3CDF6FAE44D5}" type="pres">
      <dgm:prSet presAssocID="{8F36D52D-7E4D-4EEF-B8B2-F2B9F4D24F6C}" presName="sibTrans" presStyleLbl="sibTrans1D1" presStyleIdx="0" presStyleCnt="5"/>
      <dgm:spPr/>
    </dgm:pt>
    <dgm:pt modelId="{BFDEE027-B432-4A00-A8BC-6AA5564CFF40}" type="pres">
      <dgm:prSet presAssocID="{8F36D52D-7E4D-4EEF-B8B2-F2B9F4D24F6C}" presName="connectorText" presStyleLbl="sibTrans1D1" presStyleIdx="0" presStyleCnt="5"/>
      <dgm:spPr/>
    </dgm:pt>
    <dgm:pt modelId="{8A83A9D5-A25F-4DB9-9D8A-8F67D42E5D5D}" type="pres">
      <dgm:prSet presAssocID="{12AD50EC-C8E1-409E-9B5B-7C6046DE6E5F}" presName="node" presStyleLbl="node1" presStyleIdx="1" presStyleCnt="6">
        <dgm:presLayoutVars>
          <dgm:bulletEnabled val="1"/>
        </dgm:presLayoutVars>
      </dgm:prSet>
      <dgm:spPr/>
    </dgm:pt>
    <dgm:pt modelId="{07101A00-5BD0-4C66-990A-917D8F0AE3B7}" type="pres">
      <dgm:prSet presAssocID="{C93FB72A-D9E1-4634-8769-3A4191538CD2}" presName="sibTrans" presStyleLbl="sibTrans1D1" presStyleIdx="1" presStyleCnt="5"/>
      <dgm:spPr/>
    </dgm:pt>
    <dgm:pt modelId="{B989DD27-3AFC-43F2-B0A4-0241D6984BE8}" type="pres">
      <dgm:prSet presAssocID="{C93FB72A-D9E1-4634-8769-3A4191538CD2}" presName="connectorText" presStyleLbl="sibTrans1D1" presStyleIdx="1" presStyleCnt="5"/>
      <dgm:spPr/>
    </dgm:pt>
    <dgm:pt modelId="{9CB28463-A366-4CE3-9872-25D5A26CD88B}" type="pres">
      <dgm:prSet presAssocID="{5A65AC36-7E21-4C35-A51E-E1D325FD6432}" presName="node" presStyleLbl="node1" presStyleIdx="2" presStyleCnt="6" custScaleY="116550">
        <dgm:presLayoutVars>
          <dgm:bulletEnabled val="1"/>
        </dgm:presLayoutVars>
      </dgm:prSet>
      <dgm:spPr/>
    </dgm:pt>
    <dgm:pt modelId="{AEA880BB-9002-461C-B95E-A97BA3736963}" type="pres">
      <dgm:prSet presAssocID="{56B9C29F-AFA4-4CA2-BA29-0B8BA655BE70}" presName="sibTrans" presStyleLbl="sibTrans1D1" presStyleIdx="2" presStyleCnt="5"/>
      <dgm:spPr/>
    </dgm:pt>
    <dgm:pt modelId="{980FB460-599C-44C2-8C3B-0107EDFC79FD}" type="pres">
      <dgm:prSet presAssocID="{56B9C29F-AFA4-4CA2-BA29-0B8BA655BE70}" presName="connectorText" presStyleLbl="sibTrans1D1" presStyleIdx="2" presStyleCnt="5"/>
      <dgm:spPr/>
    </dgm:pt>
    <dgm:pt modelId="{852D7E30-0364-4AEF-B083-8ADB1E0E4DB5}" type="pres">
      <dgm:prSet presAssocID="{EA0A3AD8-3F60-4FF4-8495-1205F80A5C4C}" presName="node" presStyleLbl="node1" presStyleIdx="3" presStyleCnt="6">
        <dgm:presLayoutVars>
          <dgm:bulletEnabled val="1"/>
        </dgm:presLayoutVars>
      </dgm:prSet>
      <dgm:spPr/>
    </dgm:pt>
    <dgm:pt modelId="{B4DB508A-2A1D-49A0-A4CF-4198625F4BD7}" type="pres">
      <dgm:prSet presAssocID="{DBD1AB01-508A-4AAD-935D-D826F0417DCC}" presName="sibTrans" presStyleLbl="sibTrans1D1" presStyleIdx="3" presStyleCnt="5"/>
      <dgm:spPr/>
    </dgm:pt>
    <dgm:pt modelId="{C0F54D33-5014-44EE-9E6D-582D00F8D142}" type="pres">
      <dgm:prSet presAssocID="{DBD1AB01-508A-4AAD-935D-D826F0417DCC}" presName="connectorText" presStyleLbl="sibTrans1D1" presStyleIdx="3" presStyleCnt="5"/>
      <dgm:spPr/>
    </dgm:pt>
    <dgm:pt modelId="{B2995806-A6AF-4F9A-97BD-296F1CC76282}" type="pres">
      <dgm:prSet presAssocID="{8CE907A1-CC9F-4EB7-99D1-09392ABB1F2C}" presName="node" presStyleLbl="node1" presStyleIdx="4" presStyleCnt="6">
        <dgm:presLayoutVars>
          <dgm:bulletEnabled val="1"/>
        </dgm:presLayoutVars>
      </dgm:prSet>
      <dgm:spPr/>
    </dgm:pt>
    <dgm:pt modelId="{D784DF55-A277-4493-B8B4-9BA691A9B581}" type="pres">
      <dgm:prSet presAssocID="{0851B86B-957D-4323-809F-929CB9C4528C}" presName="sibTrans" presStyleLbl="sibTrans1D1" presStyleIdx="4" presStyleCnt="5"/>
      <dgm:spPr/>
    </dgm:pt>
    <dgm:pt modelId="{480DAED7-0610-42AE-A943-DFF8A4D4AB70}" type="pres">
      <dgm:prSet presAssocID="{0851B86B-957D-4323-809F-929CB9C4528C}" presName="connectorText" presStyleLbl="sibTrans1D1" presStyleIdx="4" presStyleCnt="5"/>
      <dgm:spPr/>
    </dgm:pt>
    <dgm:pt modelId="{FC848911-CD56-4E91-9757-8996A3628AFA}" type="pres">
      <dgm:prSet presAssocID="{1BCE3798-3D47-49AD-B6F8-0FEA18E5599F}" presName="node" presStyleLbl="node1" presStyleIdx="5" presStyleCnt="6">
        <dgm:presLayoutVars>
          <dgm:bulletEnabled val="1"/>
        </dgm:presLayoutVars>
      </dgm:prSet>
      <dgm:spPr/>
    </dgm:pt>
  </dgm:ptLst>
  <dgm:cxnLst>
    <dgm:cxn modelId="{4D786105-A197-4E00-A0B2-9C16FB6C0719}" type="presOf" srcId="{8F36D52D-7E4D-4EEF-B8B2-F2B9F4D24F6C}" destId="{1DAEC346-8537-4A5B-8B00-3CDF6FAE44D5}" srcOrd="0" destOrd="0" presId="urn:microsoft.com/office/officeart/2005/8/layout/bProcess3"/>
    <dgm:cxn modelId="{E101F509-F1E1-431B-AF37-6EB60367F2CF}" type="presOf" srcId="{67248BA1-6630-4535-AD9C-49F930AA9D8F}" destId="{E1238877-419F-4D14-A670-FC755A12BCE1}" srcOrd="0" destOrd="0" presId="urn:microsoft.com/office/officeart/2005/8/layout/bProcess3"/>
    <dgm:cxn modelId="{9E3A1D0D-ECC7-4752-B0C7-5F4ACC2C6340}" type="presOf" srcId="{C93FB72A-D9E1-4634-8769-3A4191538CD2}" destId="{07101A00-5BD0-4C66-990A-917D8F0AE3B7}" srcOrd="0" destOrd="0" presId="urn:microsoft.com/office/officeart/2005/8/layout/bProcess3"/>
    <dgm:cxn modelId="{599B4B0D-3D44-46DE-8B22-54D40AF5F3E7}" type="presOf" srcId="{56B9C29F-AFA4-4CA2-BA29-0B8BA655BE70}" destId="{AEA880BB-9002-461C-B95E-A97BA3736963}" srcOrd="0" destOrd="0" presId="urn:microsoft.com/office/officeart/2005/8/layout/bProcess3"/>
    <dgm:cxn modelId="{5D457016-3443-4322-B268-4873561AB788}" type="presOf" srcId="{E23CD5A4-9E24-4B6E-B3E8-3185D9A5B21D}" destId="{FC848911-CD56-4E91-9757-8996A3628AFA}" srcOrd="0" destOrd="1" presId="urn:microsoft.com/office/officeart/2005/8/layout/bProcess3"/>
    <dgm:cxn modelId="{0BBCCC27-B91B-4182-B0A4-04BED17ADB8C}" srcId="{12AD50EC-C8E1-409E-9B5B-7C6046DE6E5F}" destId="{3568954B-F3D1-4F64-A42D-879C4FBF37A7}" srcOrd="0" destOrd="0" parTransId="{93B3B428-7BE4-4A6F-8DBF-3B39486FABC0}" sibTransId="{E6A5215C-8D05-4559-BCBF-4288B424173D}"/>
    <dgm:cxn modelId="{D98CF828-D6DE-4F04-9207-664E22EC5E57}" srcId="{EA0A3AD8-3F60-4FF4-8495-1205F80A5C4C}" destId="{464F116D-8ED9-4890-9366-F8E6DD940782}" srcOrd="0" destOrd="0" parTransId="{010D6CC4-2DEE-4397-8205-081B7210EC0E}" sibTransId="{2F0C2CB2-2E00-48BF-BEE6-288140D56C50}"/>
    <dgm:cxn modelId="{CE8D675E-7D1B-4A48-80D7-2449BBA49F91}" type="presOf" srcId="{0851B86B-957D-4323-809F-929CB9C4528C}" destId="{480DAED7-0610-42AE-A943-DFF8A4D4AB70}" srcOrd="1" destOrd="0" presId="urn:microsoft.com/office/officeart/2005/8/layout/bProcess3"/>
    <dgm:cxn modelId="{1D962D43-8940-4293-B794-2F1A554FFBD1}" srcId="{669FBA5A-D333-42E6-B007-EBBBE211EEB1}" destId="{12AD50EC-C8E1-409E-9B5B-7C6046DE6E5F}" srcOrd="1" destOrd="0" parTransId="{4AF202A7-08E0-444C-85E0-0E5DA4384BED}" sibTransId="{C93FB72A-D9E1-4634-8769-3A4191538CD2}"/>
    <dgm:cxn modelId="{B8EC3565-4FA8-45A9-AFC3-5B6BB360C6CE}" type="presOf" srcId="{56B9C29F-AFA4-4CA2-BA29-0B8BA655BE70}" destId="{980FB460-599C-44C2-8C3B-0107EDFC79FD}" srcOrd="1" destOrd="0" presId="urn:microsoft.com/office/officeart/2005/8/layout/bProcess3"/>
    <dgm:cxn modelId="{CB025D47-F476-4EDE-AAB6-0DAC046565C4}" type="presOf" srcId="{669FBA5A-D333-42E6-B007-EBBBE211EEB1}" destId="{288C2E0A-374D-48BD-9F8B-5D0541E7813D}" srcOrd="0" destOrd="0" presId="urn:microsoft.com/office/officeart/2005/8/layout/bProcess3"/>
    <dgm:cxn modelId="{A607F96C-6679-4C72-BD6D-AE0298ADBF70}" type="presOf" srcId="{0851B86B-957D-4323-809F-929CB9C4528C}" destId="{D784DF55-A277-4493-B8B4-9BA691A9B581}" srcOrd="0" destOrd="0" presId="urn:microsoft.com/office/officeart/2005/8/layout/bProcess3"/>
    <dgm:cxn modelId="{6D0F9E51-7ADA-4377-BADF-91D064B033BD}" type="presOf" srcId="{37DD2BD9-6FF6-4837-BD79-C1255EB31778}" destId="{B2995806-A6AF-4F9A-97BD-296F1CC76282}" srcOrd="0" destOrd="1" presId="urn:microsoft.com/office/officeart/2005/8/layout/bProcess3"/>
    <dgm:cxn modelId="{530ADA71-8104-4E57-9F71-819BEA8D195B}" srcId="{669FBA5A-D333-42E6-B007-EBBBE211EEB1}" destId="{67248BA1-6630-4535-AD9C-49F930AA9D8F}" srcOrd="0" destOrd="0" parTransId="{944DCA4B-0F29-4170-8D9B-6CC8A8948F07}" sibTransId="{8F36D52D-7E4D-4EEF-B8B2-F2B9F4D24F6C}"/>
    <dgm:cxn modelId="{37C27876-7EEA-4C24-BF75-26B57AC91EB9}" type="presOf" srcId="{464F116D-8ED9-4890-9366-F8E6DD940782}" destId="{852D7E30-0364-4AEF-B083-8ADB1E0E4DB5}" srcOrd="0" destOrd="1" presId="urn:microsoft.com/office/officeart/2005/8/layout/bProcess3"/>
    <dgm:cxn modelId="{285C9B57-EEC9-4953-AECB-B16373794B1E}" srcId="{669FBA5A-D333-42E6-B007-EBBBE211EEB1}" destId="{EA0A3AD8-3F60-4FF4-8495-1205F80A5C4C}" srcOrd="3" destOrd="0" parTransId="{6408EFA4-BB4B-4B59-A08E-30253875A2B4}" sibTransId="{DBD1AB01-508A-4AAD-935D-D826F0417DCC}"/>
    <dgm:cxn modelId="{0BA17E78-CF97-4CF4-91D2-2D35FB916DFE}" type="presOf" srcId="{8F36D52D-7E4D-4EEF-B8B2-F2B9F4D24F6C}" destId="{BFDEE027-B432-4A00-A8BC-6AA5564CFF40}" srcOrd="1" destOrd="0" presId="urn:microsoft.com/office/officeart/2005/8/layout/bProcess3"/>
    <dgm:cxn modelId="{C2B3197B-D2D7-41F2-AC18-0F817AEBCBF7}" type="presOf" srcId="{DBD1AB01-508A-4AAD-935D-D826F0417DCC}" destId="{B4DB508A-2A1D-49A0-A4CF-4198625F4BD7}" srcOrd="0" destOrd="0" presId="urn:microsoft.com/office/officeart/2005/8/layout/bProcess3"/>
    <dgm:cxn modelId="{CBC5E67E-AC5F-40DD-BF9C-C65D397A1098}" type="presOf" srcId="{5A65AC36-7E21-4C35-A51E-E1D325FD6432}" destId="{9CB28463-A366-4CE3-9872-25D5A26CD88B}" srcOrd="0" destOrd="0" presId="urn:microsoft.com/office/officeart/2005/8/layout/bProcess3"/>
    <dgm:cxn modelId="{0543707F-FF17-4764-9631-333FC3EE67D5}" type="presOf" srcId="{3568954B-F3D1-4F64-A42D-879C4FBF37A7}" destId="{8A83A9D5-A25F-4DB9-9D8A-8F67D42E5D5D}" srcOrd="0" destOrd="1" presId="urn:microsoft.com/office/officeart/2005/8/layout/bProcess3"/>
    <dgm:cxn modelId="{E3F3AE87-F747-47C5-99A9-AFB0490ACCFC}" srcId="{5A65AC36-7E21-4C35-A51E-E1D325FD6432}" destId="{5E4D735D-88FB-4C4B-9EC5-C285E4F0C193}" srcOrd="1" destOrd="0" parTransId="{F119F4DC-052D-464E-BAA1-4FD6BA6BF851}" sibTransId="{127C324D-C402-4467-9F9F-BCC504301479}"/>
    <dgm:cxn modelId="{F66AC099-F60C-422A-8E63-D1CCCCC1E13B}" type="presOf" srcId="{1BCE3798-3D47-49AD-B6F8-0FEA18E5599F}" destId="{FC848911-CD56-4E91-9757-8996A3628AFA}" srcOrd="0" destOrd="0" presId="urn:microsoft.com/office/officeart/2005/8/layout/bProcess3"/>
    <dgm:cxn modelId="{1988329F-1612-40D7-AD20-02D7829509AF}" type="presOf" srcId="{DBD1AB01-508A-4AAD-935D-D826F0417DCC}" destId="{C0F54D33-5014-44EE-9E6D-582D00F8D142}" srcOrd="1" destOrd="0" presId="urn:microsoft.com/office/officeart/2005/8/layout/bProcess3"/>
    <dgm:cxn modelId="{F16B3EA2-5BE6-49F9-A303-F24176802C61}" type="presOf" srcId="{C93FB72A-D9E1-4634-8769-3A4191538CD2}" destId="{B989DD27-3AFC-43F2-B0A4-0241D6984BE8}" srcOrd="1" destOrd="0" presId="urn:microsoft.com/office/officeart/2005/8/layout/bProcess3"/>
    <dgm:cxn modelId="{37AB3AAB-B99C-42EC-8AF2-BB8E02E55751}" srcId="{669FBA5A-D333-42E6-B007-EBBBE211EEB1}" destId="{8CE907A1-CC9F-4EB7-99D1-09392ABB1F2C}" srcOrd="4" destOrd="0" parTransId="{26271286-DD68-4150-9FE0-742AC8C2C9A4}" sibTransId="{0851B86B-957D-4323-809F-929CB9C4528C}"/>
    <dgm:cxn modelId="{75344FAF-6636-40F1-A677-4666CF62D20F}" type="presOf" srcId="{EC037AD3-A8DD-4328-B5D1-7A489652DA8A}" destId="{9CB28463-A366-4CE3-9872-25D5A26CD88B}" srcOrd="0" destOrd="1" presId="urn:microsoft.com/office/officeart/2005/8/layout/bProcess3"/>
    <dgm:cxn modelId="{033AF9B1-5C0E-480B-9A77-8648B2D3644E}" type="presOf" srcId="{8CE907A1-CC9F-4EB7-99D1-09392ABB1F2C}" destId="{B2995806-A6AF-4F9A-97BD-296F1CC76282}" srcOrd="0" destOrd="0" presId="urn:microsoft.com/office/officeart/2005/8/layout/bProcess3"/>
    <dgm:cxn modelId="{14A195BD-0A9C-4EE2-85A1-D50BC1594E26}" srcId="{669FBA5A-D333-42E6-B007-EBBBE211EEB1}" destId="{5A65AC36-7E21-4C35-A51E-E1D325FD6432}" srcOrd="2" destOrd="0" parTransId="{BF4B97D4-0267-4DF4-B34E-856513760952}" sibTransId="{56B9C29F-AFA4-4CA2-BA29-0B8BA655BE70}"/>
    <dgm:cxn modelId="{E6A548C3-E4D3-410A-AE2E-6C274E1C41CD}" type="presOf" srcId="{EA0A3AD8-3F60-4FF4-8495-1205F80A5C4C}" destId="{852D7E30-0364-4AEF-B083-8ADB1E0E4DB5}" srcOrd="0" destOrd="0" presId="urn:microsoft.com/office/officeart/2005/8/layout/bProcess3"/>
    <dgm:cxn modelId="{681639CE-76CA-4560-BA17-C0EB8C7D2B27}" srcId="{8CE907A1-CC9F-4EB7-99D1-09392ABB1F2C}" destId="{37DD2BD9-6FF6-4837-BD79-C1255EB31778}" srcOrd="0" destOrd="0" parTransId="{6067EDEA-87AE-4088-BE36-0C2D29260F92}" sibTransId="{C49FE913-1C08-4D75-ADC6-90BBEE3176D2}"/>
    <dgm:cxn modelId="{188E17D9-7296-4A84-8BB2-E40F7795BC5F}" type="presOf" srcId="{12AD50EC-C8E1-409E-9B5B-7C6046DE6E5F}" destId="{8A83A9D5-A25F-4DB9-9D8A-8F67D42E5D5D}" srcOrd="0" destOrd="0" presId="urn:microsoft.com/office/officeart/2005/8/layout/bProcess3"/>
    <dgm:cxn modelId="{5E0083E2-14D2-4CC8-A1C7-8120C994BFA3}" type="presOf" srcId="{5E4D735D-88FB-4C4B-9EC5-C285E4F0C193}" destId="{9CB28463-A366-4CE3-9872-25D5A26CD88B}" srcOrd="0" destOrd="2" presId="urn:microsoft.com/office/officeart/2005/8/layout/bProcess3"/>
    <dgm:cxn modelId="{469CFCE4-37CA-41F8-B326-7A93AA983AA6}" srcId="{1BCE3798-3D47-49AD-B6F8-0FEA18E5599F}" destId="{E23CD5A4-9E24-4B6E-B3E8-3185D9A5B21D}" srcOrd="0" destOrd="0" parTransId="{48834600-038B-4843-A212-EE5D3DAC4154}" sibTransId="{1069DD24-07B6-4259-A285-8E57C68B2B57}"/>
    <dgm:cxn modelId="{A72048ED-1F27-4E93-8C95-B57DDC0D2777}" srcId="{669FBA5A-D333-42E6-B007-EBBBE211EEB1}" destId="{1BCE3798-3D47-49AD-B6F8-0FEA18E5599F}" srcOrd="5" destOrd="0" parTransId="{2BCEF545-232F-4C20-A5DE-052EC1422F3F}" sibTransId="{07774135-34F7-4B49-895A-D6F3458ACC20}"/>
    <dgm:cxn modelId="{E3A295FA-36C5-4607-B736-C29E3497686A}" srcId="{5A65AC36-7E21-4C35-A51E-E1D325FD6432}" destId="{EC037AD3-A8DD-4328-B5D1-7A489652DA8A}" srcOrd="0" destOrd="0" parTransId="{7258C275-4A08-4108-AD17-AFF709C15B06}" sibTransId="{E7408275-3332-40D8-BF9F-445CB09300B9}"/>
    <dgm:cxn modelId="{ABE3D2D0-249D-4AA6-A164-7696F750F2BB}" type="presParOf" srcId="{288C2E0A-374D-48BD-9F8B-5D0541E7813D}" destId="{E1238877-419F-4D14-A670-FC755A12BCE1}" srcOrd="0" destOrd="0" presId="urn:microsoft.com/office/officeart/2005/8/layout/bProcess3"/>
    <dgm:cxn modelId="{694AEC14-323F-4C94-A022-242BAAB96726}" type="presParOf" srcId="{288C2E0A-374D-48BD-9F8B-5D0541E7813D}" destId="{1DAEC346-8537-4A5B-8B00-3CDF6FAE44D5}" srcOrd="1" destOrd="0" presId="urn:microsoft.com/office/officeart/2005/8/layout/bProcess3"/>
    <dgm:cxn modelId="{290C1441-FEB5-44ED-8410-2104D1FF3EE8}" type="presParOf" srcId="{1DAEC346-8537-4A5B-8B00-3CDF6FAE44D5}" destId="{BFDEE027-B432-4A00-A8BC-6AA5564CFF40}" srcOrd="0" destOrd="0" presId="urn:microsoft.com/office/officeart/2005/8/layout/bProcess3"/>
    <dgm:cxn modelId="{77D7CEDA-84F5-4C84-B46F-119386A56CC0}" type="presParOf" srcId="{288C2E0A-374D-48BD-9F8B-5D0541E7813D}" destId="{8A83A9D5-A25F-4DB9-9D8A-8F67D42E5D5D}" srcOrd="2" destOrd="0" presId="urn:microsoft.com/office/officeart/2005/8/layout/bProcess3"/>
    <dgm:cxn modelId="{7F26DE51-21EF-4C33-8ADC-B463ED63615C}" type="presParOf" srcId="{288C2E0A-374D-48BD-9F8B-5D0541E7813D}" destId="{07101A00-5BD0-4C66-990A-917D8F0AE3B7}" srcOrd="3" destOrd="0" presId="urn:microsoft.com/office/officeart/2005/8/layout/bProcess3"/>
    <dgm:cxn modelId="{51B75470-B34D-41C8-9D96-86B3895EA82F}" type="presParOf" srcId="{07101A00-5BD0-4C66-990A-917D8F0AE3B7}" destId="{B989DD27-3AFC-43F2-B0A4-0241D6984BE8}" srcOrd="0" destOrd="0" presId="urn:microsoft.com/office/officeart/2005/8/layout/bProcess3"/>
    <dgm:cxn modelId="{08036B11-D9B8-4B79-BD88-B633FBD419ED}" type="presParOf" srcId="{288C2E0A-374D-48BD-9F8B-5D0541E7813D}" destId="{9CB28463-A366-4CE3-9872-25D5A26CD88B}" srcOrd="4" destOrd="0" presId="urn:microsoft.com/office/officeart/2005/8/layout/bProcess3"/>
    <dgm:cxn modelId="{06FE4C78-6352-4B30-9ACC-5D7CAD997A7F}" type="presParOf" srcId="{288C2E0A-374D-48BD-9F8B-5D0541E7813D}" destId="{AEA880BB-9002-461C-B95E-A97BA3736963}" srcOrd="5" destOrd="0" presId="urn:microsoft.com/office/officeart/2005/8/layout/bProcess3"/>
    <dgm:cxn modelId="{A3C87451-0315-4B94-8535-EE760CC21A0A}" type="presParOf" srcId="{AEA880BB-9002-461C-B95E-A97BA3736963}" destId="{980FB460-599C-44C2-8C3B-0107EDFC79FD}" srcOrd="0" destOrd="0" presId="urn:microsoft.com/office/officeart/2005/8/layout/bProcess3"/>
    <dgm:cxn modelId="{EBC71652-274C-4C83-8132-847A57432AEA}" type="presParOf" srcId="{288C2E0A-374D-48BD-9F8B-5D0541E7813D}" destId="{852D7E30-0364-4AEF-B083-8ADB1E0E4DB5}" srcOrd="6" destOrd="0" presId="urn:microsoft.com/office/officeart/2005/8/layout/bProcess3"/>
    <dgm:cxn modelId="{8F2CADF3-7656-4F2C-B4C7-5A72E1992F9A}" type="presParOf" srcId="{288C2E0A-374D-48BD-9F8B-5D0541E7813D}" destId="{B4DB508A-2A1D-49A0-A4CF-4198625F4BD7}" srcOrd="7" destOrd="0" presId="urn:microsoft.com/office/officeart/2005/8/layout/bProcess3"/>
    <dgm:cxn modelId="{A21CDBAB-CB86-43B3-A4B6-BDB732E48FE2}" type="presParOf" srcId="{B4DB508A-2A1D-49A0-A4CF-4198625F4BD7}" destId="{C0F54D33-5014-44EE-9E6D-582D00F8D142}" srcOrd="0" destOrd="0" presId="urn:microsoft.com/office/officeart/2005/8/layout/bProcess3"/>
    <dgm:cxn modelId="{27859B45-CFA2-4192-96C8-BDB9CB1F4533}" type="presParOf" srcId="{288C2E0A-374D-48BD-9F8B-5D0541E7813D}" destId="{B2995806-A6AF-4F9A-97BD-296F1CC76282}" srcOrd="8" destOrd="0" presId="urn:microsoft.com/office/officeart/2005/8/layout/bProcess3"/>
    <dgm:cxn modelId="{431A125F-250D-4CA3-B394-3130AD87B842}" type="presParOf" srcId="{288C2E0A-374D-48BD-9F8B-5D0541E7813D}" destId="{D784DF55-A277-4493-B8B4-9BA691A9B581}" srcOrd="9" destOrd="0" presId="urn:microsoft.com/office/officeart/2005/8/layout/bProcess3"/>
    <dgm:cxn modelId="{5F3D08CB-FC34-41D7-A265-D4D204C46B64}" type="presParOf" srcId="{D784DF55-A277-4493-B8B4-9BA691A9B581}" destId="{480DAED7-0610-42AE-A943-DFF8A4D4AB70}" srcOrd="0" destOrd="0" presId="urn:microsoft.com/office/officeart/2005/8/layout/bProcess3"/>
    <dgm:cxn modelId="{08F1ADAA-4F90-446B-90F6-BD1420B77B33}" type="presParOf" srcId="{288C2E0A-374D-48BD-9F8B-5D0541E7813D}" destId="{FC848911-CD56-4E91-9757-8996A3628AFA}"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B5902E-7050-491E-A07D-DD6CD596432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2F6AF3-12EC-432A-92B8-009591102457}">
      <dgm:prSet custT="1"/>
      <dgm:spPr/>
      <dgm:t>
        <a:bodyPr/>
        <a:lstStyle/>
        <a:p>
          <a:pPr>
            <a:defRPr cap="all"/>
          </a:pPr>
          <a:r>
            <a:rPr lang="en-US" sz="2800"/>
            <a:t>Purchase Order (before/in advance)</a:t>
          </a:r>
        </a:p>
      </dgm:t>
    </dgm:pt>
    <dgm:pt modelId="{EA127000-998E-4108-87C4-06AF2CAD72A2}" type="parTrans" cxnId="{42FB5B4F-DFF3-488E-80AA-21008EEEF14E}">
      <dgm:prSet/>
      <dgm:spPr/>
      <dgm:t>
        <a:bodyPr/>
        <a:lstStyle/>
        <a:p>
          <a:endParaRPr lang="en-US" sz="3200"/>
        </a:p>
      </dgm:t>
    </dgm:pt>
    <dgm:pt modelId="{FD306141-FEFC-4A97-A6BC-1EDC35017482}" type="sibTrans" cxnId="{42FB5B4F-DFF3-488E-80AA-21008EEEF14E}">
      <dgm:prSet/>
      <dgm:spPr/>
      <dgm:t>
        <a:bodyPr/>
        <a:lstStyle/>
        <a:p>
          <a:endParaRPr lang="en-US" sz="3200"/>
        </a:p>
      </dgm:t>
    </dgm:pt>
    <dgm:pt modelId="{D7956F7E-8FFA-49BF-B5E4-D124639D94DF}">
      <dgm:prSet custT="1"/>
      <dgm:spPr/>
      <dgm:t>
        <a:bodyPr/>
        <a:lstStyle/>
        <a:p>
          <a:pPr>
            <a:defRPr cap="all"/>
          </a:pPr>
          <a:r>
            <a:rPr lang="en-US" sz="2800"/>
            <a:t>Non-PO Payment Request</a:t>
          </a:r>
        </a:p>
      </dgm:t>
    </dgm:pt>
    <dgm:pt modelId="{65F5C07C-F5EF-42F8-B539-3C53EA72076D}" type="parTrans" cxnId="{6DB27F60-20A3-40D5-8FBB-FDE204803989}">
      <dgm:prSet/>
      <dgm:spPr/>
      <dgm:t>
        <a:bodyPr/>
        <a:lstStyle/>
        <a:p>
          <a:endParaRPr lang="en-US" sz="3200"/>
        </a:p>
      </dgm:t>
    </dgm:pt>
    <dgm:pt modelId="{1530CC14-481B-4630-BE98-2983B8DC7F11}" type="sibTrans" cxnId="{6DB27F60-20A3-40D5-8FBB-FDE204803989}">
      <dgm:prSet/>
      <dgm:spPr/>
      <dgm:t>
        <a:bodyPr/>
        <a:lstStyle/>
        <a:p>
          <a:endParaRPr lang="en-US" sz="3200"/>
        </a:p>
      </dgm:t>
    </dgm:pt>
    <dgm:pt modelId="{32F19C5C-CC7A-4A74-923A-867F9341A39C}">
      <dgm:prSet custT="1"/>
      <dgm:spPr/>
      <dgm:t>
        <a:bodyPr/>
        <a:lstStyle/>
        <a:p>
          <a:pPr>
            <a:defRPr cap="all"/>
          </a:pPr>
          <a:r>
            <a:rPr lang="en-US" sz="2800" dirty="0"/>
            <a:t>Purchasing Card (submit to Dept)</a:t>
          </a:r>
        </a:p>
      </dgm:t>
    </dgm:pt>
    <dgm:pt modelId="{A5F6EB90-8405-4C17-86D5-71F33405C84F}" type="parTrans" cxnId="{4A69A845-6D6E-46FE-91A7-6B8B85A96333}">
      <dgm:prSet/>
      <dgm:spPr/>
      <dgm:t>
        <a:bodyPr/>
        <a:lstStyle/>
        <a:p>
          <a:endParaRPr lang="en-US" sz="3200"/>
        </a:p>
      </dgm:t>
    </dgm:pt>
    <dgm:pt modelId="{0689313F-6E89-4224-9102-856C2ED4670E}" type="sibTrans" cxnId="{4A69A845-6D6E-46FE-91A7-6B8B85A96333}">
      <dgm:prSet/>
      <dgm:spPr/>
      <dgm:t>
        <a:bodyPr/>
        <a:lstStyle/>
        <a:p>
          <a:endParaRPr lang="en-US" sz="3200"/>
        </a:p>
      </dgm:t>
    </dgm:pt>
    <dgm:pt modelId="{4F8EEB4D-8A11-4975-8CDA-2DB2E5848F8C}">
      <dgm:prSet custT="1"/>
      <dgm:spPr/>
      <dgm:t>
        <a:bodyPr/>
        <a:lstStyle/>
        <a:p>
          <a:pPr>
            <a:defRPr cap="all"/>
          </a:pPr>
          <a:r>
            <a:rPr lang="en-US" sz="2800" dirty="0"/>
            <a:t>Direct Bill</a:t>
          </a:r>
        </a:p>
        <a:p>
          <a:pPr>
            <a:defRPr cap="all"/>
          </a:pPr>
          <a:r>
            <a:rPr lang="en-US" sz="2800" dirty="0"/>
            <a:t>(internal)</a:t>
          </a:r>
        </a:p>
      </dgm:t>
    </dgm:pt>
    <dgm:pt modelId="{C0CC0113-84C5-41AC-A5A1-FD1B86A89184}" type="parTrans" cxnId="{A5B4F343-62D2-4BD4-B719-FD9525CF7EAC}">
      <dgm:prSet/>
      <dgm:spPr/>
      <dgm:t>
        <a:bodyPr/>
        <a:lstStyle/>
        <a:p>
          <a:endParaRPr lang="en-US" sz="3200"/>
        </a:p>
      </dgm:t>
    </dgm:pt>
    <dgm:pt modelId="{CCAD36C3-E561-41D8-8571-EC8967511F27}" type="sibTrans" cxnId="{A5B4F343-62D2-4BD4-B719-FD9525CF7EAC}">
      <dgm:prSet/>
      <dgm:spPr/>
      <dgm:t>
        <a:bodyPr/>
        <a:lstStyle/>
        <a:p>
          <a:endParaRPr lang="en-US" sz="3200"/>
        </a:p>
      </dgm:t>
    </dgm:pt>
    <dgm:pt modelId="{50F6B23F-B717-4C16-81AF-1C013C2ED82B}">
      <dgm:prSet custT="1"/>
      <dgm:spPr/>
      <dgm:t>
        <a:bodyPr/>
        <a:lstStyle/>
        <a:p>
          <a:pPr>
            <a:defRPr cap="all"/>
          </a:pPr>
          <a:r>
            <a:rPr lang="en-US" sz="2800" dirty="0"/>
            <a:t>Out-of-Pocket Reimburse-</a:t>
          </a:r>
          <a:r>
            <a:rPr lang="en-US" sz="2800" dirty="0" err="1"/>
            <a:t>ment</a:t>
          </a:r>
          <a:endParaRPr lang="en-US" sz="2800" dirty="0"/>
        </a:p>
      </dgm:t>
    </dgm:pt>
    <dgm:pt modelId="{BAF5BC92-3C21-4EC0-B51A-953AD04B96AA}" type="parTrans" cxnId="{F7D5F12E-CAA7-4916-9EB8-8FC4AA565618}">
      <dgm:prSet/>
      <dgm:spPr/>
      <dgm:t>
        <a:bodyPr/>
        <a:lstStyle/>
        <a:p>
          <a:endParaRPr lang="en-US" sz="3200"/>
        </a:p>
      </dgm:t>
    </dgm:pt>
    <dgm:pt modelId="{478803F6-F8AF-4BB0-B866-524552A10BF3}" type="sibTrans" cxnId="{F7D5F12E-CAA7-4916-9EB8-8FC4AA565618}">
      <dgm:prSet/>
      <dgm:spPr/>
      <dgm:t>
        <a:bodyPr/>
        <a:lstStyle/>
        <a:p>
          <a:endParaRPr lang="en-US" sz="3200"/>
        </a:p>
      </dgm:t>
    </dgm:pt>
    <dgm:pt modelId="{CB0E5A41-E2BF-4D75-89A0-1B120D1819E9}" type="pres">
      <dgm:prSet presAssocID="{BCB5902E-7050-491E-A07D-DD6CD596432C}" presName="root" presStyleCnt="0">
        <dgm:presLayoutVars>
          <dgm:dir/>
          <dgm:resizeHandles val="exact"/>
        </dgm:presLayoutVars>
      </dgm:prSet>
      <dgm:spPr/>
    </dgm:pt>
    <dgm:pt modelId="{0C8AF0D5-1F4E-46ED-88B0-055040A7FB40}" type="pres">
      <dgm:prSet presAssocID="{4F2F6AF3-12EC-432A-92B8-009591102457}" presName="compNode" presStyleCnt="0"/>
      <dgm:spPr/>
    </dgm:pt>
    <dgm:pt modelId="{5B799FAF-914E-4F91-80DD-BC25479016C3}" type="pres">
      <dgm:prSet presAssocID="{4F2F6AF3-12EC-432A-92B8-009591102457}" presName="iconBgRect" presStyleLbl="bgShp" presStyleIdx="0" presStyleCnt="5"/>
      <dgm:spPr/>
    </dgm:pt>
    <dgm:pt modelId="{AF5FDB84-5B01-4ACE-B689-708F7411B014}" type="pres">
      <dgm:prSet presAssocID="{4F2F6AF3-12EC-432A-92B8-00959110245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FB51BE1B-9373-4308-A3FF-1A376EDC0D04}" type="pres">
      <dgm:prSet presAssocID="{4F2F6AF3-12EC-432A-92B8-009591102457}" presName="spaceRect" presStyleCnt="0"/>
      <dgm:spPr/>
    </dgm:pt>
    <dgm:pt modelId="{8484AC40-75E0-45BF-8108-DB7C2464D648}" type="pres">
      <dgm:prSet presAssocID="{4F2F6AF3-12EC-432A-92B8-009591102457}" presName="textRect" presStyleLbl="revTx" presStyleIdx="0" presStyleCnt="5">
        <dgm:presLayoutVars>
          <dgm:chMax val="1"/>
          <dgm:chPref val="1"/>
        </dgm:presLayoutVars>
      </dgm:prSet>
      <dgm:spPr/>
    </dgm:pt>
    <dgm:pt modelId="{844A9084-C085-4B82-BE6C-59CA2B4CD4FB}" type="pres">
      <dgm:prSet presAssocID="{FD306141-FEFC-4A97-A6BC-1EDC35017482}" presName="sibTrans" presStyleCnt="0"/>
      <dgm:spPr/>
    </dgm:pt>
    <dgm:pt modelId="{68C0A543-3CAD-49B1-8661-E5B52B91D9A9}" type="pres">
      <dgm:prSet presAssocID="{D7956F7E-8FFA-49BF-B5E4-D124639D94DF}" presName="compNode" presStyleCnt="0"/>
      <dgm:spPr/>
    </dgm:pt>
    <dgm:pt modelId="{BF07A036-C7E6-4BC0-AB51-DEAC1E4026B7}" type="pres">
      <dgm:prSet presAssocID="{D7956F7E-8FFA-49BF-B5E4-D124639D94DF}" presName="iconBgRect" presStyleLbl="bgShp" presStyleIdx="1" presStyleCnt="5"/>
      <dgm:spPr/>
    </dgm:pt>
    <dgm:pt modelId="{2939ED46-1E52-42B3-857C-502678AD4118}" type="pres">
      <dgm:prSet presAssocID="{D7956F7E-8FFA-49BF-B5E4-D124639D94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B74458E7-A071-4C60-8B60-3D43423C3993}" type="pres">
      <dgm:prSet presAssocID="{D7956F7E-8FFA-49BF-B5E4-D124639D94DF}" presName="spaceRect" presStyleCnt="0"/>
      <dgm:spPr/>
    </dgm:pt>
    <dgm:pt modelId="{44A76DE3-5B65-42CA-98DC-A923C356C0E1}" type="pres">
      <dgm:prSet presAssocID="{D7956F7E-8FFA-49BF-B5E4-D124639D94DF}" presName="textRect" presStyleLbl="revTx" presStyleIdx="1" presStyleCnt="5">
        <dgm:presLayoutVars>
          <dgm:chMax val="1"/>
          <dgm:chPref val="1"/>
        </dgm:presLayoutVars>
      </dgm:prSet>
      <dgm:spPr/>
    </dgm:pt>
    <dgm:pt modelId="{CA14BA26-8EDC-471C-BDD2-165AE5FB3903}" type="pres">
      <dgm:prSet presAssocID="{1530CC14-481B-4630-BE98-2983B8DC7F11}" presName="sibTrans" presStyleCnt="0"/>
      <dgm:spPr/>
    </dgm:pt>
    <dgm:pt modelId="{92EC2714-56FA-4EE5-BD91-5030BF8221E5}" type="pres">
      <dgm:prSet presAssocID="{32F19C5C-CC7A-4A74-923A-867F9341A39C}" presName="compNode" presStyleCnt="0"/>
      <dgm:spPr/>
    </dgm:pt>
    <dgm:pt modelId="{26F4D8F1-8159-4F4A-8779-811AAD9E04E4}" type="pres">
      <dgm:prSet presAssocID="{32F19C5C-CC7A-4A74-923A-867F9341A39C}" presName="iconBgRect" presStyleLbl="bgShp" presStyleIdx="2" presStyleCnt="5"/>
      <dgm:spPr/>
    </dgm:pt>
    <dgm:pt modelId="{AAF54222-068F-4872-9A9C-5E49A4E93607}" type="pres">
      <dgm:prSet presAssocID="{32F19C5C-CC7A-4A74-923A-867F9341A39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Check"/>
        </a:ext>
      </dgm:extLst>
    </dgm:pt>
    <dgm:pt modelId="{98029AA0-BEF6-44C3-B84B-ABB28AF013C4}" type="pres">
      <dgm:prSet presAssocID="{32F19C5C-CC7A-4A74-923A-867F9341A39C}" presName="spaceRect" presStyleCnt="0"/>
      <dgm:spPr/>
    </dgm:pt>
    <dgm:pt modelId="{70F9F34F-6E84-4392-88C2-6FB9E9CDB9AF}" type="pres">
      <dgm:prSet presAssocID="{32F19C5C-CC7A-4A74-923A-867F9341A39C}" presName="textRect" presStyleLbl="revTx" presStyleIdx="2" presStyleCnt="5">
        <dgm:presLayoutVars>
          <dgm:chMax val="1"/>
          <dgm:chPref val="1"/>
        </dgm:presLayoutVars>
      </dgm:prSet>
      <dgm:spPr/>
    </dgm:pt>
    <dgm:pt modelId="{B0B44DF8-8AA6-4AED-BBF5-A4B94CC8D13A}" type="pres">
      <dgm:prSet presAssocID="{0689313F-6E89-4224-9102-856C2ED4670E}" presName="sibTrans" presStyleCnt="0"/>
      <dgm:spPr/>
    </dgm:pt>
    <dgm:pt modelId="{A6EC531A-0EE4-4FF3-9FC9-4F866A51F912}" type="pres">
      <dgm:prSet presAssocID="{4F8EEB4D-8A11-4975-8CDA-2DB2E5848F8C}" presName="compNode" presStyleCnt="0"/>
      <dgm:spPr/>
    </dgm:pt>
    <dgm:pt modelId="{7C902C3B-E120-4133-A28A-A3089CE3887B}" type="pres">
      <dgm:prSet presAssocID="{4F8EEB4D-8A11-4975-8CDA-2DB2E5848F8C}" presName="iconBgRect" presStyleLbl="bgShp" presStyleIdx="3" presStyleCnt="5"/>
      <dgm:spPr/>
    </dgm:pt>
    <dgm:pt modelId="{518CFA17-3708-4480-B11F-EF746BD65538}" type="pres">
      <dgm:prSet presAssocID="{4F8EEB4D-8A11-4975-8CDA-2DB2E5848F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6D9CFCA1-9A3E-4318-BD3A-22B6098B089C}" type="pres">
      <dgm:prSet presAssocID="{4F8EEB4D-8A11-4975-8CDA-2DB2E5848F8C}" presName="spaceRect" presStyleCnt="0"/>
      <dgm:spPr/>
    </dgm:pt>
    <dgm:pt modelId="{97571763-0C79-4F6C-B61C-11023CEE547E}" type="pres">
      <dgm:prSet presAssocID="{4F8EEB4D-8A11-4975-8CDA-2DB2E5848F8C}" presName="textRect" presStyleLbl="revTx" presStyleIdx="3" presStyleCnt="5">
        <dgm:presLayoutVars>
          <dgm:chMax val="1"/>
          <dgm:chPref val="1"/>
        </dgm:presLayoutVars>
      </dgm:prSet>
      <dgm:spPr/>
    </dgm:pt>
    <dgm:pt modelId="{153774E6-30AC-4678-9A68-D73D232EB523}" type="pres">
      <dgm:prSet presAssocID="{CCAD36C3-E561-41D8-8571-EC8967511F27}" presName="sibTrans" presStyleCnt="0"/>
      <dgm:spPr/>
    </dgm:pt>
    <dgm:pt modelId="{D083CF72-F795-48D4-A0B7-544006DC3799}" type="pres">
      <dgm:prSet presAssocID="{50F6B23F-B717-4C16-81AF-1C013C2ED82B}" presName="compNode" presStyleCnt="0"/>
      <dgm:spPr/>
    </dgm:pt>
    <dgm:pt modelId="{E5760F9D-F400-421D-8383-174C67045B3A}" type="pres">
      <dgm:prSet presAssocID="{50F6B23F-B717-4C16-81AF-1C013C2ED82B}" presName="iconBgRect" presStyleLbl="bgShp" presStyleIdx="4" presStyleCnt="5"/>
      <dgm:spPr/>
    </dgm:pt>
    <dgm:pt modelId="{C44EDAA1-7A53-4180-A2F2-3A3B2C98B8EA}" type="pres">
      <dgm:prSet presAssocID="{50F6B23F-B717-4C16-81AF-1C013C2ED8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llet"/>
        </a:ext>
      </dgm:extLst>
    </dgm:pt>
    <dgm:pt modelId="{515DCF07-9178-43AE-964A-CA2C01B634E8}" type="pres">
      <dgm:prSet presAssocID="{50F6B23F-B717-4C16-81AF-1C013C2ED82B}" presName="spaceRect" presStyleCnt="0"/>
      <dgm:spPr/>
    </dgm:pt>
    <dgm:pt modelId="{FE0973B6-5FBA-4C88-AB0D-B7C6B1C0BBB1}" type="pres">
      <dgm:prSet presAssocID="{50F6B23F-B717-4C16-81AF-1C013C2ED82B}" presName="textRect" presStyleLbl="revTx" presStyleIdx="4" presStyleCnt="5">
        <dgm:presLayoutVars>
          <dgm:chMax val="1"/>
          <dgm:chPref val="1"/>
        </dgm:presLayoutVars>
      </dgm:prSet>
      <dgm:spPr/>
    </dgm:pt>
  </dgm:ptLst>
  <dgm:cxnLst>
    <dgm:cxn modelId="{F7D5F12E-CAA7-4916-9EB8-8FC4AA565618}" srcId="{BCB5902E-7050-491E-A07D-DD6CD596432C}" destId="{50F6B23F-B717-4C16-81AF-1C013C2ED82B}" srcOrd="4" destOrd="0" parTransId="{BAF5BC92-3C21-4EC0-B51A-953AD04B96AA}" sibTransId="{478803F6-F8AF-4BB0-B866-524552A10BF3}"/>
    <dgm:cxn modelId="{A0311C34-3070-4D00-8BF3-EB92715AD799}" type="presOf" srcId="{50F6B23F-B717-4C16-81AF-1C013C2ED82B}" destId="{FE0973B6-5FBA-4C88-AB0D-B7C6B1C0BBB1}" srcOrd="0" destOrd="0" presId="urn:microsoft.com/office/officeart/2018/5/layout/IconCircleLabelList"/>
    <dgm:cxn modelId="{6DB27F60-20A3-40D5-8FBB-FDE204803989}" srcId="{BCB5902E-7050-491E-A07D-DD6CD596432C}" destId="{D7956F7E-8FFA-49BF-B5E4-D124639D94DF}" srcOrd="1" destOrd="0" parTransId="{65F5C07C-F5EF-42F8-B539-3C53EA72076D}" sibTransId="{1530CC14-481B-4630-BE98-2983B8DC7F11}"/>
    <dgm:cxn modelId="{A5B4F343-62D2-4BD4-B719-FD9525CF7EAC}" srcId="{BCB5902E-7050-491E-A07D-DD6CD596432C}" destId="{4F8EEB4D-8A11-4975-8CDA-2DB2E5848F8C}" srcOrd="3" destOrd="0" parTransId="{C0CC0113-84C5-41AC-A5A1-FD1B86A89184}" sibTransId="{CCAD36C3-E561-41D8-8571-EC8967511F27}"/>
    <dgm:cxn modelId="{4A69A845-6D6E-46FE-91A7-6B8B85A96333}" srcId="{BCB5902E-7050-491E-A07D-DD6CD596432C}" destId="{32F19C5C-CC7A-4A74-923A-867F9341A39C}" srcOrd="2" destOrd="0" parTransId="{A5F6EB90-8405-4C17-86D5-71F33405C84F}" sibTransId="{0689313F-6E89-4224-9102-856C2ED4670E}"/>
    <dgm:cxn modelId="{42FB5B4F-DFF3-488E-80AA-21008EEEF14E}" srcId="{BCB5902E-7050-491E-A07D-DD6CD596432C}" destId="{4F2F6AF3-12EC-432A-92B8-009591102457}" srcOrd="0" destOrd="0" parTransId="{EA127000-998E-4108-87C4-06AF2CAD72A2}" sibTransId="{FD306141-FEFC-4A97-A6BC-1EDC35017482}"/>
    <dgm:cxn modelId="{1C73D775-77F9-415A-99AC-4A55AAAAAE8E}" type="presOf" srcId="{4F8EEB4D-8A11-4975-8CDA-2DB2E5848F8C}" destId="{97571763-0C79-4F6C-B61C-11023CEE547E}" srcOrd="0" destOrd="0" presId="urn:microsoft.com/office/officeart/2018/5/layout/IconCircleLabelList"/>
    <dgm:cxn modelId="{D4B5948A-E1D4-4948-9430-6AAFB1A6C41E}" type="presOf" srcId="{BCB5902E-7050-491E-A07D-DD6CD596432C}" destId="{CB0E5A41-E2BF-4D75-89A0-1B120D1819E9}" srcOrd="0" destOrd="0" presId="urn:microsoft.com/office/officeart/2018/5/layout/IconCircleLabelList"/>
    <dgm:cxn modelId="{52416B9E-AFB1-4A69-B4DA-BA59ED61C006}" type="presOf" srcId="{D7956F7E-8FFA-49BF-B5E4-D124639D94DF}" destId="{44A76DE3-5B65-42CA-98DC-A923C356C0E1}" srcOrd="0" destOrd="0" presId="urn:microsoft.com/office/officeart/2018/5/layout/IconCircleLabelList"/>
    <dgm:cxn modelId="{F8CDB5C8-F362-40FB-8A3A-4C34E344A39F}" type="presOf" srcId="{32F19C5C-CC7A-4A74-923A-867F9341A39C}" destId="{70F9F34F-6E84-4392-88C2-6FB9E9CDB9AF}" srcOrd="0" destOrd="0" presId="urn:microsoft.com/office/officeart/2018/5/layout/IconCircleLabelList"/>
    <dgm:cxn modelId="{C2EE45F3-B686-41F8-8282-4306109E53CC}" type="presOf" srcId="{4F2F6AF3-12EC-432A-92B8-009591102457}" destId="{8484AC40-75E0-45BF-8108-DB7C2464D648}" srcOrd="0" destOrd="0" presId="urn:microsoft.com/office/officeart/2018/5/layout/IconCircleLabelList"/>
    <dgm:cxn modelId="{1A184D4A-B46C-46EE-9C5C-F36C6D51700F}" type="presParOf" srcId="{CB0E5A41-E2BF-4D75-89A0-1B120D1819E9}" destId="{0C8AF0D5-1F4E-46ED-88B0-055040A7FB40}" srcOrd="0" destOrd="0" presId="urn:microsoft.com/office/officeart/2018/5/layout/IconCircleLabelList"/>
    <dgm:cxn modelId="{409A9D9F-3BFC-413F-A981-8C8E5A9D9534}" type="presParOf" srcId="{0C8AF0D5-1F4E-46ED-88B0-055040A7FB40}" destId="{5B799FAF-914E-4F91-80DD-BC25479016C3}" srcOrd="0" destOrd="0" presId="urn:microsoft.com/office/officeart/2018/5/layout/IconCircleLabelList"/>
    <dgm:cxn modelId="{32104DBA-26EA-493C-AD95-4B4A36755D93}" type="presParOf" srcId="{0C8AF0D5-1F4E-46ED-88B0-055040A7FB40}" destId="{AF5FDB84-5B01-4ACE-B689-708F7411B014}" srcOrd="1" destOrd="0" presId="urn:microsoft.com/office/officeart/2018/5/layout/IconCircleLabelList"/>
    <dgm:cxn modelId="{3CCEFA52-8645-4E95-8BED-48F9DD3232EA}" type="presParOf" srcId="{0C8AF0D5-1F4E-46ED-88B0-055040A7FB40}" destId="{FB51BE1B-9373-4308-A3FF-1A376EDC0D04}" srcOrd="2" destOrd="0" presId="urn:microsoft.com/office/officeart/2018/5/layout/IconCircleLabelList"/>
    <dgm:cxn modelId="{B5656D72-EA3D-48B4-9CEA-0362D33DE09A}" type="presParOf" srcId="{0C8AF0D5-1F4E-46ED-88B0-055040A7FB40}" destId="{8484AC40-75E0-45BF-8108-DB7C2464D648}" srcOrd="3" destOrd="0" presId="urn:microsoft.com/office/officeart/2018/5/layout/IconCircleLabelList"/>
    <dgm:cxn modelId="{EA00B680-8CB7-4E5B-AA72-7FAD5C75D677}" type="presParOf" srcId="{CB0E5A41-E2BF-4D75-89A0-1B120D1819E9}" destId="{844A9084-C085-4B82-BE6C-59CA2B4CD4FB}" srcOrd="1" destOrd="0" presId="urn:microsoft.com/office/officeart/2018/5/layout/IconCircleLabelList"/>
    <dgm:cxn modelId="{36B55DF3-159E-4035-95A7-CCD8EAA5DDC4}" type="presParOf" srcId="{CB0E5A41-E2BF-4D75-89A0-1B120D1819E9}" destId="{68C0A543-3CAD-49B1-8661-E5B52B91D9A9}" srcOrd="2" destOrd="0" presId="urn:microsoft.com/office/officeart/2018/5/layout/IconCircleLabelList"/>
    <dgm:cxn modelId="{338AB562-4C94-4758-B61D-3F94F689C246}" type="presParOf" srcId="{68C0A543-3CAD-49B1-8661-E5B52B91D9A9}" destId="{BF07A036-C7E6-4BC0-AB51-DEAC1E4026B7}" srcOrd="0" destOrd="0" presId="urn:microsoft.com/office/officeart/2018/5/layout/IconCircleLabelList"/>
    <dgm:cxn modelId="{2ED4FDDC-2F11-4221-9C39-FB8EB0DF8AB0}" type="presParOf" srcId="{68C0A543-3CAD-49B1-8661-E5B52B91D9A9}" destId="{2939ED46-1E52-42B3-857C-502678AD4118}" srcOrd="1" destOrd="0" presId="urn:microsoft.com/office/officeart/2018/5/layout/IconCircleLabelList"/>
    <dgm:cxn modelId="{66E8A04E-8994-4166-BB51-75335E449728}" type="presParOf" srcId="{68C0A543-3CAD-49B1-8661-E5B52B91D9A9}" destId="{B74458E7-A071-4C60-8B60-3D43423C3993}" srcOrd="2" destOrd="0" presId="urn:microsoft.com/office/officeart/2018/5/layout/IconCircleLabelList"/>
    <dgm:cxn modelId="{52F4BA2E-212A-4EB0-B9E2-81137132927B}" type="presParOf" srcId="{68C0A543-3CAD-49B1-8661-E5B52B91D9A9}" destId="{44A76DE3-5B65-42CA-98DC-A923C356C0E1}" srcOrd="3" destOrd="0" presId="urn:microsoft.com/office/officeart/2018/5/layout/IconCircleLabelList"/>
    <dgm:cxn modelId="{B7FC33DA-80B2-4950-B410-4B4AEAE1578D}" type="presParOf" srcId="{CB0E5A41-E2BF-4D75-89A0-1B120D1819E9}" destId="{CA14BA26-8EDC-471C-BDD2-165AE5FB3903}" srcOrd="3" destOrd="0" presId="urn:microsoft.com/office/officeart/2018/5/layout/IconCircleLabelList"/>
    <dgm:cxn modelId="{2C4DD147-CE05-4A78-A61E-FAD1BD169B62}" type="presParOf" srcId="{CB0E5A41-E2BF-4D75-89A0-1B120D1819E9}" destId="{92EC2714-56FA-4EE5-BD91-5030BF8221E5}" srcOrd="4" destOrd="0" presId="urn:microsoft.com/office/officeart/2018/5/layout/IconCircleLabelList"/>
    <dgm:cxn modelId="{0995E57E-5F20-4B75-ADA9-2D843532A31C}" type="presParOf" srcId="{92EC2714-56FA-4EE5-BD91-5030BF8221E5}" destId="{26F4D8F1-8159-4F4A-8779-811AAD9E04E4}" srcOrd="0" destOrd="0" presId="urn:microsoft.com/office/officeart/2018/5/layout/IconCircleLabelList"/>
    <dgm:cxn modelId="{87A2C635-91BC-45FC-AEF7-C4C3544AD03F}" type="presParOf" srcId="{92EC2714-56FA-4EE5-BD91-5030BF8221E5}" destId="{AAF54222-068F-4872-9A9C-5E49A4E93607}" srcOrd="1" destOrd="0" presId="urn:microsoft.com/office/officeart/2018/5/layout/IconCircleLabelList"/>
    <dgm:cxn modelId="{E386B32A-F8DC-4FC8-8812-8D49E9307DCB}" type="presParOf" srcId="{92EC2714-56FA-4EE5-BD91-5030BF8221E5}" destId="{98029AA0-BEF6-44C3-B84B-ABB28AF013C4}" srcOrd="2" destOrd="0" presId="urn:microsoft.com/office/officeart/2018/5/layout/IconCircleLabelList"/>
    <dgm:cxn modelId="{D812229A-61DF-47BF-9511-501BC101AD95}" type="presParOf" srcId="{92EC2714-56FA-4EE5-BD91-5030BF8221E5}" destId="{70F9F34F-6E84-4392-88C2-6FB9E9CDB9AF}" srcOrd="3" destOrd="0" presId="urn:microsoft.com/office/officeart/2018/5/layout/IconCircleLabelList"/>
    <dgm:cxn modelId="{9827EE10-B10D-4ACB-9344-C2B26401F78E}" type="presParOf" srcId="{CB0E5A41-E2BF-4D75-89A0-1B120D1819E9}" destId="{B0B44DF8-8AA6-4AED-BBF5-A4B94CC8D13A}" srcOrd="5" destOrd="0" presId="urn:microsoft.com/office/officeart/2018/5/layout/IconCircleLabelList"/>
    <dgm:cxn modelId="{DC17145C-6BFD-44CA-ADEA-78B9551CA57B}" type="presParOf" srcId="{CB0E5A41-E2BF-4D75-89A0-1B120D1819E9}" destId="{A6EC531A-0EE4-4FF3-9FC9-4F866A51F912}" srcOrd="6" destOrd="0" presId="urn:microsoft.com/office/officeart/2018/5/layout/IconCircleLabelList"/>
    <dgm:cxn modelId="{542392A1-319C-4552-8532-E18FF37B962C}" type="presParOf" srcId="{A6EC531A-0EE4-4FF3-9FC9-4F866A51F912}" destId="{7C902C3B-E120-4133-A28A-A3089CE3887B}" srcOrd="0" destOrd="0" presId="urn:microsoft.com/office/officeart/2018/5/layout/IconCircleLabelList"/>
    <dgm:cxn modelId="{9604B6A9-68B2-44D5-BF27-DA0DD9ADDACE}" type="presParOf" srcId="{A6EC531A-0EE4-4FF3-9FC9-4F866A51F912}" destId="{518CFA17-3708-4480-B11F-EF746BD65538}" srcOrd="1" destOrd="0" presId="urn:microsoft.com/office/officeart/2018/5/layout/IconCircleLabelList"/>
    <dgm:cxn modelId="{A43781ED-F382-4F57-94B0-114C9A3D33AF}" type="presParOf" srcId="{A6EC531A-0EE4-4FF3-9FC9-4F866A51F912}" destId="{6D9CFCA1-9A3E-4318-BD3A-22B6098B089C}" srcOrd="2" destOrd="0" presId="urn:microsoft.com/office/officeart/2018/5/layout/IconCircleLabelList"/>
    <dgm:cxn modelId="{0D4FF954-51FD-4B2A-90A4-02C912C1F6BD}" type="presParOf" srcId="{A6EC531A-0EE4-4FF3-9FC9-4F866A51F912}" destId="{97571763-0C79-4F6C-B61C-11023CEE547E}" srcOrd="3" destOrd="0" presId="urn:microsoft.com/office/officeart/2018/5/layout/IconCircleLabelList"/>
    <dgm:cxn modelId="{84CB81EB-270C-4B70-824C-73BDB86DD4B1}" type="presParOf" srcId="{CB0E5A41-E2BF-4D75-89A0-1B120D1819E9}" destId="{153774E6-30AC-4678-9A68-D73D232EB523}" srcOrd="7" destOrd="0" presId="urn:microsoft.com/office/officeart/2018/5/layout/IconCircleLabelList"/>
    <dgm:cxn modelId="{94639466-CBE8-42DF-BCF3-D8B805A753C7}" type="presParOf" srcId="{CB0E5A41-E2BF-4D75-89A0-1B120D1819E9}" destId="{D083CF72-F795-48D4-A0B7-544006DC3799}" srcOrd="8" destOrd="0" presId="urn:microsoft.com/office/officeart/2018/5/layout/IconCircleLabelList"/>
    <dgm:cxn modelId="{8BF0BE47-BDE4-43C5-B694-0A66919DCC9A}" type="presParOf" srcId="{D083CF72-F795-48D4-A0B7-544006DC3799}" destId="{E5760F9D-F400-421D-8383-174C67045B3A}" srcOrd="0" destOrd="0" presId="urn:microsoft.com/office/officeart/2018/5/layout/IconCircleLabelList"/>
    <dgm:cxn modelId="{FC62EE29-04EA-4693-9B83-24ED5DEA25A0}" type="presParOf" srcId="{D083CF72-F795-48D4-A0B7-544006DC3799}" destId="{C44EDAA1-7A53-4180-A2F2-3A3B2C98B8EA}" srcOrd="1" destOrd="0" presId="urn:microsoft.com/office/officeart/2018/5/layout/IconCircleLabelList"/>
    <dgm:cxn modelId="{2ABFAAE2-D514-4E9D-8388-C7ACC775AC3F}" type="presParOf" srcId="{D083CF72-F795-48D4-A0B7-544006DC3799}" destId="{515DCF07-9178-43AE-964A-CA2C01B634E8}" srcOrd="2" destOrd="0" presId="urn:microsoft.com/office/officeart/2018/5/layout/IconCircleLabelList"/>
    <dgm:cxn modelId="{D3009633-0A9B-40F3-B552-B2574131AD7C}" type="presParOf" srcId="{D083CF72-F795-48D4-A0B7-544006DC3799}" destId="{FE0973B6-5FBA-4C88-AB0D-B7C6B1C0BBB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8D45AA-935E-4774-931C-DFA99CD8FA1A}"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en-US"/>
        </a:p>
      </dgm:t>
    </dgm:pt>
    <dgm:pt modelId="{FB5EECDA-3E8A-45B0-A466-9F5710B5ECB5}">
      <dgm:prSet phldrT="[Text]" custT="1"/>
      <dgm:spPr/>
      <dgm:t>
        <a:bodyPr/>
        <a:lstStyle/>
        <a:p>
          <a:r>
            <a:rPr lang="en-US" sz="2800" i="1" dirty="0"/>
            <a:t>Scenario</a:t>
          </a:r>
          <a:r>
            <a:rPr lang="en-US" sz="2800" dirty="0"/>
            <a:t>:  An abstract will be submitted for peer-review at an annual conference</a:t>
          </a:r>
        </a:p>
      </dgm:t>
    </dgm:pt>
    <dgm:pt modelId="{0E41A308-35AE-41A5-9C8D-20614F578D5F}" type="parTrans" cxnId="{65581E83-0304-4AD7-81C8-638C87B97ADF}">
      <dgm:prSet/>
      <dgm:spPr/>
      <dgm:t>
        <a:bodyPr/>
        <a:lstStyle/>
        <a:p>
          <a:endParaRPr lang="en-US"/>
        </a:p>
      </dgm:t>
    </dgm:pt>
    <dgm:pt modelId="{E88B6A01-2F76-43D3-A331-9DCE74D934C6}" type="sibTrans" cxnId="{65581E83-0304-4AD7-81C8-638C87B97ADF}">
      <dgm:prSet/>
      <dgm:spPr>
        <a:ln w="38100">
          <a:headEnd type="none" w="med" len="med"/>
          <a:tailEnd type="triangle" w="med" len="med"/>
        </a:ln>
      </dgm:spPr>
      <dgm:t>
        <a:bodyPr/>
        <a:lstStyle/>
        <a:p>
          <a:endParaRPr lang="en-US"/>
        </a:p>
      </dgm:t>
    </dgm:pt>
    <dgm:pt modelId="{43CEA195-28D8-4727-912E-07206C0E531B}">
      <dgm:prSet phldrT="[Text]" custT="1"/>
      <dgm:spPr/>
      <dgm:t>
        <a:bodyPr/>
        <a:lstStyle/>
        <a:p>
          <a:pPr algn="ctr"/>
          <a:r>
            <a:rPr lang="en-US" sz="2800" dirty="0"/>
            <a:t>PI/Acct owner emails you that the fee(s) will be reimbursed with CC to 10Admin-Fin@; provide these </a:t>
          </a:r>
          <a:r>
            <a:rPr lang="en-US" sz="2800" dirty="0">
              <a:solidFill>
                <a:srgbClr val="FF0000"/>
              </a:solidFill>
            </a:rPr>
            <a:t>4 pieces</a:t>
          </a:r>
          <a:r>
            <a:rPr lang="en-US" sz="2800" dirty="0"/>
            <a:t> of info:  </a:t>
          </a:r>
        </a:p>
        <a:p>
          <a:pPr algn="l"/>
          <a:r>
            <a:rPr lang="en-US" sz="1800" dirty="0"/>
            <a:t>(1) Acct to charge:  400-4###-#-######-xxxx-####-#### [insert “fund” nickname]</a:t>
          </a:r>
        </a:p>
        <a:p>
          <a:pPr algn="l"/>
          <a:r>
            <a:rPr lang="en-US" sz="1800" dirty="0"/>
            <a:t>(2) Business Purpose:  Abstract submission fee for potential presentation of study findings. </a:t>
          </a:r>
        </a:p>
        <a:p>
          <a:pPr algn="l"/>
          <a:r>
            <a:rPr lang="en-US" sz="1800" dirty="0"/>
            <a:t>(3) Event:  [Conference, location, dates]. </a:t>
          </a:r>
        </a:p>
        <a:p>
          <a:pPr algn="l"/>
          <a:r>
            <a:rPr lang="en-US" sz="1800" dirty="0"/>
            <a:t>(4) Total Amount:  $$</a:t>
          </a:r>
        </a:p>
      </dgm:t>
    </dgm:pt>
    <dgm:pt modelId="{4FF9A53E-6B80-46D0-A62B-16C0B0DD1287}" type="parTrans" cxnId="{89409EED-21C1-41B6-8E64-51740E988298}">
      <dgm:prSet/>
      <dgm:spPr/>
      <dgm:t>
        <a:bodyPr/>
        <a:lstStyle/>
        <a:p>
          <a:endParaRPr lang="en-US"/>
        </a:p>
      </dgm:t>
    </dgm:pt>
    <dgm:pt modelId="{CE6FD693-AA9F-48C0-8B40-6AD7BDC0EBF1}" type="sibTrans" cxnId="{89409EED-21C1-41B6-8E64-51740E988298}">
      <dgm:prSet/>
      <dgm:spPr>
        <a:ln w="38100">
          <a:headEnd type="none" w="med" len="med"/>
          <a:tailEnd type="triangle" w="med" len="med"/>
        </a:ln>
      </dgm:spPr>
      <dgm:t>
        <a:bodyPr/>
        <a:lstStyle/>
        <a:p>
          <a:endParaRPr lang="en-US"/>
        </a:p>
      </dgm:t>
    </dgm:pt>
    <dgm:pt modelId="{17AB166D-7B56-4549-A4D5-B959FA05CB6B}">
      <dgm:prSet phldrT="[Text]" custT="1"/>
      <dgm:spPr/>
      <dgm:t>
        <a:bodyPr/>
        <a:lstStyle/>
        <a:p>
          <a:r>
            <a:rPr lang="en-US" sz="2400" dirty="0"/>
            <a:t>You submit the abstract, make a PDF copy of receipt and conference info, and create an Expense report in Concur and submits for reimbursement. </a:t>
          </a:r>
        </a:p>
      </dgm:t>
    </dgm:pt>
    <dgm:pt modelId="{25D8AFBC-DDC4-40DE-9F1F-BD6513B13897}" type="parTrans" cxnId="{0A4E948E-7E34-4305-AA9F-21C36D16E05B}">
      <dgm:prSet/>
      <dgm:spPr/>
      <dgm:t>
        <a:bodyPr/>
        <a:lstStyle/>
        <a:p>
          <a:endParaRPr lang="en-US"/>
        </a:p>
      </dgm:t>
    </dgm:pt>
    <dgm:pt modelId="{E257B586-4DFB-4883-8549-DED9B0AEC2A0}" type="sibTrans" cxnId="{0A4E948E-7E34-4305-AA9F-21C36D16E05B}">
      <dgm:prSet/>
      <dgm:spPr/>
      <dgm:t>
        <a:bodyPr/>
        <a:lstStyle/>
        <a:p>
          <a:endParaRPr lang="en-US"/>
        </a:p>
      </dgm:t>
    </dgm:pt>
    <dgm:pt modelId="{5622B8FA-66C3-43BB-BF44-478BBB9EC257}" type="pres">
      <dgm:prSet presAssocID="{238D45AA-935E-4774-931C-DFA99CD8FA1A}" presName="Name0" presStyleCnt="0">
        <dgm:presLayoutVars>
          <dgm:dir/>
          <dgm:resizeHandles val="exact"/>
        </dgm:presLayoutVars>
      </dgm:prSet>
      <dgm:spPr/>
    </dgm:pt>
    <dgm:pt modelId="{2EE00D81-63D8-4A30-8F26-47CD13343F74}" type="pres">
      <dgm:prSet presAssocID="{FB5EECDA-3E8A-45B0-A466-9F5710B5ECB5}" presName="node" presStyleLbl="node1" presStyleIdx="0" presStyleCnt="3" custScaleY="155796">
        <dgm:presLayoutVars>
          <dgm:bulletEnabled val="1"/>
        </dgm:presLayoutVars>
      </dgm:prSet>
      <dgm:spPr/>
    </dgm:pt>
    <dgm:pt modelId="{D3615C63-2C77-42EF-AF1F-622AD8630DB8}" type="pres">
      <dgm:prSet presAssocID="{E88B6A01-2F76-43D3-A331-9DCE74D934C6}" presName="sibTrans" presStyleLbl="sibTrans1D1" presStyleIdx="0" presStyleCnt="2"/>
      <dgm:spPr/>
    </dgm:pt>
    <dgm:pt modelId="{98962704-B2B2-4A84-907B-EB19B6C9488F}" type="pres">
      <dgm:prSet presAssocID="{E88B6A01-2F76-43D3-A331-9DCE74D934C6}" presName="connectorText" presStyleLbl="sibTrans1D1" presStyleIdx="0" presStyleCnt="2"/>
      <dgm:spPr/>
    </dgm:pt>
    <dgm:pt modelId="{92F5429A-47A8-43BE-8862-4D19BFF6E467}" type="pres">
      <dgm:prSet presAssocID="{43CEA195-28D8-4727-912E-07206C0E531B}" presName="node" presStyleLbl="node1" presStyleIdx="1" presStyleCnt="3" custScaleX="174243" custScaleY="251405">
        <dgm:presLayoutVars>
          <dgm:bulletEnabled val="1"/>
        </dgm:presLayoutVars>
      </dgm:prSet>
      <dgm:spPr/>
    </dgm:pt>
    <dgm:pt modelId="{8B593F9C-B812-417B-9777-5C9744460E96}" type="pres">
      <dgm:prSet presAssocID="{CE6FD693-AA9F-48C0-8B40-6AD7BDC0EBF1}" presName="sibTrans" presStyleLbl="sibTrans1D1" presStyleIdx="1" presStyleCnt="2"/>
      <dgm:spPr/>
    </dgm:pt>
    <dgm:pt modelId="{C1B9CFA4-A415-436E-AEFD-630DBFB9EE38}" type="pres">
      <dgm:prSet presAssocID="{CE6FD693-AA9F-48C0-8B40-6AD7BDC0EBF1}" presName="connectorText" presStyleLbl="sibTrans1D1" presStyleIdx="1" presStyleCnt="2"/>
      <dgm:spPr/>
    </dgm:pt>
    <dgm:pt modelId="{3562C61A-CF30-4F68-B9EB-A9FC739BC274}" type="pres">
      <dgm:prSet presAssocID="{17AB166D-7B56-4549-A4D5-B959FA05CB6B}" presName="node" presStyleLbl="node1" presStyleIdx="2" presStyleCnt="3" custScaleY="209934">
        <dgm:presLayoutVars>
          <dgm:bulletEnabled val="1"/>
        </dgm:presLayoutVars>
      </dgm:prSet>
      <dgm:spPr/>
    </dgm:pt>
  </dgm:ptLst>
  <dgm:cxnLst>
    <dgm:cxn modelId="{469CBB03-0120-4710-8B9F-99C1C12E3BA1}" type="presOf" srcId="{43CEA195-28D8-4727-912E-07206C0E531B}" destId="{92F5429A-47A8-43BE-8862-4D19BFF6E467}" srcOrd="0" destOrd="0" presId="urn:microsoft.com/office/officeart/2005/8/layout/bProcess3"/>
    <dgm:cxn modelId="{50B0242B-48C7-4EC6-8E1B-982C2E631A87}" type="presOf" srcId="{17AB166D-7B56-4549-A4D5-B959FA05CB6B}" destId="{3562C61A-CF30-4F68-B9EB-A9FC739BC274}" srcOrd="0" destOrd="0" presId="urn:microsoft.com/office/officeart/2005/8/layout/bProcess3"/>
    <dgm:cxn modelId="{0258B55B-C721-4D66-A941-1771AF98EF75}" type="presOf" srcId="{FB5EECDA-3E8A-45B0-A466-9F5710B5ECB5}" destId="{2EE00D81-63D8-4A30-8F26-47CD13343F74}" srcOrd="0" destOrd="0" presId="urn:microsoft.com/office/officeart/2005/8/layout/bProcess3"/>
    <dgm:cxn modelId="{901DCA66-5FA8-46A0-9FA3-DF890EE672FD}" type="presOf" srcId="{238D45AA-935E-4774-931C-DFA99CD8FA1A}" destId="{5622B8FA-66C3-43BB-BF44-478BBB9EC257}" srcOrd="0" destOrd="0" presId="urn:microsoft.com/office/officeart/2005/8/layout/bProcess3"/>
    <dgm:cxn modelId="{4372A978-38DE-4FB4-B7D7-5AEE1EAC8403}" type="presOf" srcId="{CE6FD693-AA9F-48C0-8B40-6AD7BDC0EBF1}" destId="{8B593F9C-B812-417B-9777-5C9744460E96}" srcOrd="0" destOrd="0" presId="urn:microsoft.com/office/officeart/2005/8/layout/bProcess3"/>
    <dgm:cxn modelId="{65581E83-0304-4AD7-81C8-638C87B97ADF}" srcId="{238D45AA-935E-4774-931C-DFA99CD8FA1A}" destId="{FB5EECDA-3E8A-45B0-A466-9F5710B5ECB5}" srcOrd="0" destOrd="0" parTransId="{0E41A308-35AE-41A5-9C8D-20614F578D5F}" sibTransId="{E88B6A01-2F76-43D3-A331-9DCE74D934C6}"/>
    <dgm:cxn modelId="{0A4E948E-7E34-4305-AA9F-21C36D16E05B}" srcId="{238D45AA-935E-4774-931C-DFA99CD8FA1A}" destId="{17AB166D-7B56-4549-A4D5-B959FA05CB6B}" srcOrd="2" destOrd="0" parTransId="{25D8AFBC-DDC4-40DE-9F1F-BD6513B13897}" sibTransId="{E257B586-4DFB-4883-8549-DED9B0AEC2A0}"/>
    <dgm:cxn modelId="{9C34FE95-0C30-4B0E-8E5B-D8599E51DE2D}" type="presOf" srcId="{E88B6A01-2F76-43D3-A331-9DCE74D934C6}" destId="{D3615C63-2C77-42EF-AF1F-622AD8630DB8}" srcOrd="0" destOrd="0" presId="urn:microsoft.com/office/officeart/2005/8/layout/bProcess3"/>
    <dgm:cxn modelId="{F91058BA-C365-443C-8663-1831D6D2FEA1}" type="presOf" srcId="{CE6FD693-AA9F-48C0-8B40-6AD7BDC0EBF1}" destId="{C1B9CFA4-A415-436E-AEFD-630DBFB9EE38}" srcOrd="1" destOrd="0" presId="urn:microsoft.com/office/officeart/2005/8/layout/bProcess3"/>
    <dgm:cxn modelId="{A9D8DACF-08F7-4540-BB0F-8E7C0D256E5F}" type="presOf" srcId="{E88B6A01-2F76-43D3-A331-9DCE74D934C6}" destId="{98962704-B2B2-4A84-907B-EB19B6C9488F}" srcOrd="1" destOrd="0" presId="urn:microsoft.com/office/officeart/2005/8/layout/bProcess3"/>
    <dgm:cxn modelId="{89409EED-21C1-41B6-8E64-51740E988298}" srcId="{238D45AA-935E-4774-931C-DFA99CD8FA1A}" destId="{43CEA195-28D8-4727-912E-07206C0E531B}" srcOrd="1" destOrd="0" parTransId="{4FF9A53E-6B80-46D0-A62B-16C0B0DD1287}" sibTransId="{CE6FD693-AA9F-48C0-8B40-6AD7BDC0EBF1}"/>
    <dgm:cxn modelId="{6D5ED101-880C-4E05-AFDD-3C07D24EA2B0}" type="presParOf" srcId="{5622B8FA-66C3-43BB-BF44-478BBB9EC257}" destId="{2EE00D81-63D8-4A30-8F26-47CD13343F74}" srcOrd="0" destOrd="0" presId="urn:microsoft.com/office/officeart/2005/8/layout/bProcess3"/>
    <dgm:cxn modelId="{7EC8E63C-0A2A-41C6-8E3D-725F748B1B47}" type="presParOf" srcId="{5622B8FA-66C3-43BB-BF44-478BBB9EC257}" destId="{D3615C63-2C77-42EF-AF1F-622AD8630DB8}" srcOrd="1" destOrd="0" presId="urn:microsoft.com/office/officeart/2005/8/layout/bProcess3"/>
    <dgm:cxn modelId="{261F7EF4-0601-4034-923A-A0BDFC357BC2}" type="presParOf" srcId="{D3615C63-2C77-42EF-AF1F-622AD8630DB8}" destId="{98962704-B2B2-4A84-907B-EB19B6C9488F}" srcOrd="0" destOrd="0" presId="urn:microsoft.com/office/officeart/2005/8/layout/bProcess3"/>
    <dgm:cxn modelId="{A02C6956-FB89-4541-AADC-B4D3C3409BB6}" type="presParOf" srcId="{5622B8FA-66C3-43BB-BF44-478BBB9EC257}" destId="{92F5429A-47A8-43BE-8862-4D19BFF6E467}" srcOrd="2" destOrd="0" presId="urn:microsoft.com/office/officeart/2005/8/layout/bProcess3"/>
    <dgm:cxn modelId="{32F13F65-E67D-4EEF-BBBE-5C8821438DDB}" type="presParOf" srcId="{5622B8FA-66C3-43BB-BF44-478BBB9EC257}" destId="{8B593F9C-B812-417B-9777-5C9744460E96}" srcOrd="3" destOrd="0" presId="urn:microsoft.com/office/officeart/2005/8/layout/bProcess3"/>
    <dgm:cxn modelId="{218D1BD1-D1D0-4469-97F3-3759379931CF}" type="presParOf" srcId="{8B593F9C-B812-417B-9777-5C9744460E96}" destId="{C1B9CFA4-A415-436E-AEFD-630DBFB9EE38}" srcOrd="0" destOrd="0" presId="urn:microsoft.com/office/officeart/2005/8/layout/bProcess3"/>
    <dgm:cxn modelId="{CBF28821-453D-4BDE-8FF8-FD2BFF02C23C}" type="presParOf" srcId="{5622B8FA-66C3-43BB-BF44-478BBB9EC257}" destId="{3562C61A-CF30-4F68-B9EB-A9FC739BC274}" srcOrd="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8D45AA-935E-4774-931C-DFA99CD8FA1A}"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en-US"/>
        </a:p>
      </dgm:t>
    </dgm:pt>
    <dgm:pt modelId="{FB5EECDA-3E8A-45B0-A466-9F5710B5ECB5}">
      <dgm:prSet phldrT="[Text]" custT="1"/>
      <dgm:spPr/>
      <dgm:t>
        <a:bodyPr/>
        <a:lstStyle/>
        <a:p>
          <a:r>
            <a:rPr lang="en-US" sz="2400" dirty="0"/>
            <a:t>Accepted abstract needs to be printed for a conference/other event thru the Biomed Commons.</a:t>
          </a:r>
        </a:p>
      </dgm:t>
    </dgm:pt>
    <dgm:pt modelId="{0E41A308-35AE-41A5-9C8D-20614F578D5F}" type="parTrans" cxnId="{65581E83-0304-4AD7-81C8-638C87B97ADF}">
      <dgm:prSet/>
      <dgm:spPr/>
      <dgm:t>
        <a:bodyPr/>
        <a:lstStyle/>
        <a:p>
          <a:endParaRPr lang="en-US"/>
        </a:p>
      </dgm:t>
    </dgm:pt>
    <dgm:pt modelId="{E88B6A01-2F76-43D3-A331-9DCE74D934C6}" type="sibTrans" cxnId="{65581E83-0304-4AD7-81C8-638C87B97ADF}">
      <dgm:prSet/>
      <dgm:spPr>
        <a:ln w="38100">
          <a:headEnd type="none" w="med" len="med"/>
          <a:tailEnd type="triangle" w="med" len="med"/>
        </a:ln>
      </dgm:spPr>
      <dgm:t>
        <a:bodyPr/>
        <a:lstStyle/>
        <a:p>
          <a:endParaRPr lang="en-US"/>
        </a:p>
      </dgm:t>
    </dgm:pt>
    <dgm:pt modelId="{43CEA195-28D8-4727-912E-07206C0E531B}">
      <dgm:prSet phldrT="[Text]" custT="1"/>
      <dgm:spPr/>
      <dgm:t>
        <a:bodyPr/>
        <a:lstStyle/>
        <a:p>
          <a:pPr algn="ctr"/>
          <a:r>
            <a:rPr lang="en-US" sz="2400" dirty="0"/>
            <a:t>The PI/Acct owner emails the trainee/staff that the fee(s) will be paid directly, with CC 10Admin-Fin@; provide these 4 pieces of info:  </a:t>
          </a:r>
        </a:p>
        <a:p>
          <a:pPr algn="l"/>
          <a:r>
            <a:rPr lang="en-US" sz="1200" dirty="0"/>
            <a:t>(1) Acct to charge:  400-4###-#-######-xxxx-####-#### [insert “fund” nickname]</a:t>
          </a:r>
        </a:p>
        <a:p>
          <a:pPr algn="l"/>
          <a:r>
            <a:rPr lang="en-US" sz="1200" dirty="0"/>
            <a:t>(2) Business Purpose:  Poster printing at Biomed Commons. </a:t>
          </a:r>
        </a:p>
        <a:p>
          <a:pPr algn="l"/>
          <a:r>
            <a:rPr lang="en-US" sz="1200" dirty="0"/>
            <a:t>(3) Event:  [Conference, location, dates]. </a:t>
          </a:r>
        </a:p>
        <a:p>
          <a:pPr algn="l"/>
          <a:r>
            <a:rPr lang="en-US" sz="1200" dirty="0"/>
            <a:t>(4) Total Amount:  $$-$$$</a:t>
          </a:r>
        </a:p>
      </dgm:t>
    </dgm:pt>
    <dgm:pt modelId="{4FF9A53E-6B80-46D0-A62B-16C0B0DD1287}" type="parTrans" cxnId="{89409EED-21C1-41B6-8E64-51740E988298}">
      <dgm:prSet/>
      <dgm:spPr/>
      <dgm:t>
        <a:bodyPr/>
        <a:lstStyle/>
        <a:p>
          <a:endParaRPr lang="en-US"/>
        </a:p>
      </dgm:t>
    </dgm:pt>
    <dgm:pt modelId="{CE6FD693-AA9F-48C0-8B40-6AD7BDC0EBF1}" type="sibTrans" cxnId="{89409EED-21C1-41B6-8E64-51740E988298}">
      <dgm:prSet/>
      <dgm:spPr>
        <a:ln w="38100">
          <a:headEnd type="none" w="med" len="med"/>
          <a:tailEnd type="triangle" w="med" len="med"/>
        </a:ln>
      </dgm:spPr>
      <dgm:t>
        <a:bodyPr/>
        <a:lstStyle/>
        <a:p>
          <a:endParaRPr lang="en-US"/>
        </a:p>
      </dgm:t>
    </dgm:pt>
    <dgm:pt modelId="{17AB166D-7B56-4549-A4D5-B959FA05CB6B}">
      <dgm:prSet phldrT="[Text]" custT="1"/>
      <dgm:spPr/>
      <dgm:t>
        <a:bodyPr/>
        <a:lstStyle/>
        <a:p>
          <a:r>
            <a:rPr lang="en-US" sz="2000" dirty="0"/>
            <a:t>Trainee/staff submits ticket to Biomed Commons, inserting 10Admin-Fin@ address for internal payment confirmation.</a:t>
          </a:r>
        </a:p>
        <a:p>
          <a:r>
            <a:rPr lang="en-US" sz="2000" dirty="0"/>
            <a:t>10Admin-Fin receives request and confirms payment processing within Biomed Commons portal. </a:t>
          </a:r>
        </a:p>
      </dgm:t>
    </dgm:pt>
    <dgm:pt modelId="{25D8AFBC-DDC4-40DE-9F1F-BD6513B13897}" type="parTrans" cxnId="{0A4E948E-7E34-4305-AA9F-21C36D16E05B}">
      <dgm:prSet/>
      <dgm:spPr/>
      <dgm:t>
        <a:bodyPr/>
        <a:lstStyle/>
        <a:p>
          <a:endParaRPr lang="en-US"/>
        </a:p>
      </dgm:t>
    </dgm:pt>
    <dgm:pt modelId="{E257B586-4DFB-4883-8549-DED9B0AEC2A0}" type="sibTrans" cxnId="{0A4E948E-7E34-4305-AA9F-21C36D16E05B}">
      <dgm:prSet/>
      <dgm:spPr/>
      <dgm:t>
        <a:bodyPr/>
        <a:lstStyle/>
        <a:p>
          <a:endParaRPr lang="en-US"/>
        </a:p>
      </dgm:t>
    </dgm:pt>
    <dgm:pt modelId="{5622B8FA-66C3-43BB-BF44-478BBB9EC257}" type="pres">
      <dgm:prSet presAssocID="{238D45AA-935E-4774-931C-DFA99CD8FA1A}" presName="Name0" presStyleCnt="0">
        <dgm:presLayoutVars>
          <dgm:dir/>
          <dgm:resizeHandles val="exact"/>
        </dgm:presLayoutVars>
      </dgm:prSet>
      <dgm:spPr/>
    </dgm:pt>
    <dgm:pt modelId="{2EE00D81-63D8-4A30-8F26-47CD13343F74}" type="pres">
      <dgm:prSet presAssocID="{FB5EECDA-3E8A-45B0-A466-9F5710B5ECB5}" presName="node" presStyleLbl="node1" presStyleIdx="0" presStyleCnt="3">
        <dgm:presLayoutVars>
          <dgm:bulletEnabled val="1"/>
        </dgm:presLayoutVars>
      </dgm:prSet>
      <dgm:spPr/>
    </dgm:pt>
    <dgm:pt modelId="{D3615C63-2C77-42EF-AF1F-622AD8630DB8}" type="pres">
      <dgm:prSet presAssocID="{E88B6A01-2F76-43D3-A331-9DCE74D934C6}" presName="sibTrans" presStyleLbl="sibTrans1D1" presStyleIdx="0" presStyleCnt="2"/>
      <dgm:spPr/>
    </dgm:pt>
    <dgm:pt modelId="{98962704-B2B2-4A84-907B-EB19B6C9488F}" type="pres">
      <dgm:prSet presAssocID="{E88B6A01-2F76-43D3-A331-9DCE74D934C6}" presName="connectorText" presStyleLbl="sibTrans1D1" presStyleIdx="0" presStyleCnt="2"/>
      <dgm:spPr/>
    </dgm:pt>
    <dgm:pt modelId="{92F5429A-47A8-43BE-8862-4D19BFF6E467}" type="pres">
      <dgm:prSet presAssocID="{43CEA195-28D8-4727-912E-07206C0E531B}" presName="node" presStyleLbl="node1" presStyleIdx="1" presStyleCnt="3" custScaleY="185048">
        <dgm:presLayoutVars>
          <dgm:bulletEnabled val="1"/>
        </dgm:presLayoutVars>
      </dgm:prSet>
      <dgm:spPr/>
    </dgm:pt>
    <dgm:pt modelId="{8B593F9C-B812-417B-9777-5C9744460E96}" type="pres">
      <dgm:prSet presAssocID="{CE6FD693-AA9F-48C0-8B40-6AD7BDC0EBF1}" presName="sibTrans" presStyleLbl="sibTrans1D1" presStyleIdx="1" presStyleCnt="2"/>
      <dgm:spPr/>
    </dgm:pt>
    <dgm:pt modelId="{C1B9CFA4-A415-436E-AEFD-630DBFB9EE38}" type="pres">
      <dgm:prSet presAssocID="{CE6FD693-AA9F-48C0-8B40-6AD7BDC0EBF1}" presName="connectorText" presStyleLbl="sibTrans1D1" presStyleIdx="1" presStyleCnt="2"/>
      <dgm:spPr/>
    </dgm:pt>
    <dgm:pt modelId="{3562C61A-CF30-4F68-B9EB-A9FC739BC274}" type="pres">
      <dgm:prSet presAssocID="{17AB166D-7B56-4549-A4D5-B959FA05CB6B}" presName="node" presStyleLbl="node1" presStyleIdx="2" presStyleCnt="3" custScaleY="150277">
        <dgm:presLayoutVars>
          <dgm:bulletEnabled val="1"/>
        </dgm:presLayoutVars>
      </dgm:prSet>
      <dgm:spPr/>
    </dgm:pt>
  </dgm:ptLst>
  <dgm:cxnLst>
    <dgm:cxn modelId="{469CBB03-0120-4710-8B9F-99C1C12E3BA1}" type="presOf" srcId="{43CEA195-28D8-4727-912E-07206C0E531B}" destId="{92F5429A-47A8-43BE-8862-4D19BFF6E467}" srcOrd="0" destOrd="0" presId="urn:microsoft.com/office/officeart/2005/8/layout/bProcess3"/>
    <dgm:cxn modelId="{50B0242B-48C7-4EC6-8E1B-982C2E631A87}" type="presOf" srcId="{17AB166D-7B56-4549-A4D5-B959FA05CB6B}" destId="{3562C61A-CF30-4F68-B9EB-A9FC739BC274}" srcOrd="0" destOrd="0" presId="urn:microsoft.com/office/officeart/2005/8/layout/bProcess3"/>
    <dgm:cxn modelId="{0258B55B-C721-4D66-A941-1771AF98EF75}" type="presOf" srcId="{FB5EECDA-3E8A-45B0-A466-9F5710B5ECB5}" destId="{2EE00D81-63D8-4A30-8F26-47CD13343F74}" srcOrd="0" destOrd="0" presId="urn:microsoft.com/office/officeart/2005/8/layout/bProcess3"/>
    <dgm:cxn modelId="{901DCA66-5FA8-46A0-9FA3-DF890EE672FD}" type="presOf" srcId="{238D45AA-935E-4774-931C-DFA99CD8FA1A}" destId="{5622B8FA-66C3-43BB-BF44-478BBB9EC257}" srcOrd="0" destOrd="0" presId="urn:microsoft.com/office/officeart/2005/8/layout/bProcess3"/>
    <dgm:cxn modelId="{4372A978-38DE-4FB4-B7D7-5AEE1EAC8403}" type="presOf" srcId="{CE6FD693-AA9F-48C0-8B40-6AD7BDC0EBF1}" destId="{8B593F9C-B812-417B-9777-5C9744460E96}" srcOrd="0" destOrd="0" presId="urn:microsoft.com/office/officeart/2005/8/layout/bProcess3"/>
    <dgm:cxn modelId="{65581E83-0304-4AD7-81C8-638C87B97ADF}" srcId="{238D45AA-935E-4774-931C-DFA99CD8FA1A}" destId="{FB5EECDA-3E8A-45B0-A466-9F5710B5ECB5}" srcOrd="0" destOrd="0" parTransId="{0E41A308-35AE-41A5-9C8D-20614F578D5F}" sibTransId="{E88B6A01-2F76-43D3-A331-9DCE74D934C6}"/>
    <dgm:cxn modelId="{0A4E948E-7E34-4305-AA9F-21C36D16E05B}" srcId="{238D45AA-935E-4774-931C-DFA99CD8FA1A}" destId="{17AB166D-7B56-4549-A4D5-B959FA05CB6B}" srcOrd="2" destOrd="0" parTransId="{25D8AFBC-DDC4-40DE-9F1F-BD6513B13897}" sibTransId="{E257B586-4DFB-4883-8549-DED9B0AEC2A0}"/>
    <dgm:cxn modelId="{9C34FE95-0C30-4B0E-8E5B-D8599E51DE2D}" type="presOf" srcId="{E88B6A01-2F76-43D3-A331-9DCE74D934C6}" destId="{D3615C63-2C77-42EF-AF1F-622AD8630DB8}" srcOrd="0" destOrd="0" presId="urn:microsoft.com/office/officeart/2005/8/layout/bProcess3"/>
    <dgm:cxn modelId="{F91058BA-C365-443C-8663-1831D6D2FEA1}" type="presOf" srcId="{CE6FD693-AA9F-48C0-8B40-6AD7BDC0EBF1}" destId="{C1B9CFA4-A415-436E-AEFD-630DBFB9EE38}" srcOrd="1" destOrd="0" presId="urn:microsoft.com/office/officeart/2005/8/layout/bProcess3"/>
    <dgm:cxn modelId="{A9D8DACF-08F7-4540-BB0F-8E7C0D256E5F}" type="presOf" srcId="{E88B6A01-2F76-43D3-A331-9DCE74D934C6}" destId="{98962704-B2B2-4A84-907B-EB19B6C9488F}" srcOrd="1" destOrd="0" presId="urn:microsoft.com/office/officeart/2005/8/layout/bProcess3"/>
    <dgm:cxn modelId="{89409EED-21C1-41B6-8E64-51740E988298}" srcId="{238D45AA-935E-4774-931C-DFA99CD8FA1A}" destId="{43CEA195-28D8-4727-912E-07206C0E531B}" srcOrd="1" destOrd="0" parTransId="{4FF9A53E-6B80-46D0-A62B-16C0B0DD1287}" sibTransId="{CE6FD693-AA9F-48C0-8B40-6AD7BDC0EBF1}"/>
    <dgm:cxn modelId="{6D5ED101-880C-4E05-AFDD-3C07D24EA2B0}" type="presParOf" srcId="{5622B8FA-66C3-43BB-BF44-478BBB9EC257}" destId="{2EE00D81-63D8-4A30-8F26-47CD13343F74}" srcOrd="0" destOrd="0" presId="urn:microsoft.com/office/officeart/2005/8/layout/bProcess3"/>
    <dgm:cxn modelId="{7EC8E63C-0A2A-41C6-8E3D-725F748B1B47}" type="presParOf" srcId="{5622B8FA-66C3-43BB-BF44-478BBB9EC257}" destId="{D3615C63-2C77-42EF-AF1F-622AD8630DB8}" srcOrd="1" destOrd="0" presId="urn:microsoft.com/office/officeart/2005/8/layout/bProcess3"/>
    <dgm:cxn modelId="{261F7EF4-0601-4034-923A-A0BDFC357BC2}" type="presParOf" srcId="{D3615C63-2C77-42EF-AF1F-622AD8630DB8}" destId="{98962704-B2B2-4A84-907B-EB19B6C9488F}" srcOrd="0" destOrd="0" presId="urn:microsoft.com/office/officeart/2005/8/layout/bProcess3"/>
    <dgm:cxn modelId="{A02C6956-FB89-4541-AADC-B4D3C3409BB6}" type="presParOf" srcId="{5622B8FA-66C3-43BB-BF44-478BBB9EC257}" destId="{92F5429A-47A8-43BE-8862-4D19BFF6E467}" srcOrd="2" destOrd="0" presId="urn:microsoft.com/office/officeart/2005/8/layout/bProcess3"/>
    <dgm:cxn modelId="{32F13F65-E67D-4EEF-BBBE-5C8821438DDB}" type="presParOf" srcId="{5622B8FA-66C3-43BB-BF44-478BBB9EC257}" destId="{8B593F9C-B812-417B-9777-5C9744460E96}" srcOrd="3" destOrd="0" presId="urn:microsoft.com/office/officeart/2005/8/layout/bProcess3"/>
    <dgm:cxn modelId="{218D1BD1-D1D0-4469-97F3-3759379931CF}" type="presParOf" srcId="{8B593F9C-B812-417B-9777-5C9744460E96}" destId="{C1B9CFA4-A415-436E-AEFD-630DBFB9EE38}" srcOrd="0" destOrd="0" presId="urn:microsoft.com/office/officeart/2005/8/layout/bProcess3"/>
    <dgm:cxn modelId="{CBF28821-453D-4BDE-8FF8-FD2BFF02C23C}" type="presParOf" srcId="{5622B8FA-66C3-43BB-BF44-478BBB9EC257}" destId="{3562C61A-CF30-4F68-B9EB-A9FC739BC274}" srcOrd="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8D45AA-935E-4774-931C-DFA99CD8FA1A}"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228F84C1-9120-42EE-AFEC-FCB2CD9615F4}">
      <dgm:prSet phldrT="[Text]" custT="1"/>
      <dgm:spPr/>
      <dgm:t>
        <a:bodyPr/>
        <a:lstStyle/>
        <a:p>
          <a:pPr>
            <a:spcAft>
              <a:spcPts val="0"/>
            </a:spcAft>
          </a:pPr>
          <a:r>
            <a:rPr lang="en-US" sz="4000" dirty="0"/>
            <a:t>Penn Business Traveler</a:t>
          </a:r>
        </a:p>
      </dgm:t>
    </dgm:pt>
    <dgm:pt modelId="{7743CCBC-F2FF-47E7-9007-83DF5691C60D}" type="parTrans" cxnId="{0602936F-496E-4808-9ACF-1AA3C003A87C}">
      <dgm:prSet/>
      <dgm:spPr/>
      <dgm:t>
        <a:bodyPr/>
        <a:lstStyle/>
        <a:p>
          <a:endParaRPr lang="en-US"/>
        </a:p>
      </dgm:t>
    </dgm:pt>
    <dgm:pt modelId="{066AFA45-2861-4F68-8A46-A85153AFB237}" type="sibTrans" cxnId="{0602936F-496E-4808-9ACF-1AA3C003A87C}">
      <dgm:prSet/>
      <dgm:spPr/>
      <dgm:t>
        <a:bodyPr/>
        <a:lstStyle/>
        <a:p>
          <a:endParaRPr lang="en-US"/>
        </a:p>
      </dgm:t>
    </dgm:pt>
    <dgm:pt modelId="{FB5EECDA-3E8A-45B0-A466-9F5710B5ECB5}">
      <dgm:prSet phldrT="[Text]" custT="1"/>
      <dgm:spPr/>
      <dgm:t>
        <a:bodyPr/>
        <a:lstStyle/>
        <a:p>
          <a:r>
            <a:rPr lang="en-US" sz="2400" dirty="0"/>
            <a:t>The PI/Acct owner  has already sent the confirmation that this expense is being covered.</a:t>
          </a:r>
          <a:r>
            <a:rPr lang="en-US" sz="2400" dirty="0">
              <a:solidFill>
                <a:srgbClr val="FF0000"/>
              </a:solidFill>
            </a:rPr>
            <a:t>*</a:t>
          </a:r>
          <a:r>
            <a:rPr lang="en-US" sz="2400" dirty="0"/>
            <a:t> </a:t>
          </a:r>
        </a:p>
        <a:p>
          <a:r>
            <a:rPr lang="en-US" sz="1800" dirty="0"/>
            <a:t>*Make sure your personal profile is up-to-date.* </a:t>
          </a:r>
          <a:endParaRPr lang="en-US" sz="2400" dirty="0"/>
        </a:p>
      </dgm:t>
    </dgm:pt>
    <dgm:pt modelId="{0E41A308-35AE-41A5-9C8D-20614F578D5F}" type="parTrans" cxnId="{65581E83-0304-4AD7-81C8-638C87B97ADF}">
      <dgm:prSet/>
      <dgm:spPr/>
      <dgm:t>
        <a:bodyPr/>
        <a:lstStyle/>
        <a:p>
          <a:endParaRPr lang="en-US"/>
        </a:p>
      </dgm:t>
    </dgm:pt>
    <dgm:pt modelId="{E88B6A01-2F76-43D3-A331-9DCE74D934C6}" type="sibTrans" cxnId="{65581E83-0304-4AD7-81C8-638C87B97ADF}">
      <dgm:prSet/>
      <dgm:spPr/>
      <dgm:t>
        <a:bodyPr/>
        <a:lstStyle/>
        <a:p>
          <a:endParaRPr lang="en-US"/>
        </a:p>
      </dgm:t>
    </dgm:pt>
    <dgm:pt modelId="{43CEA195-28D8-4727-912E-07206C0E531B}">
      <dgm:prSet phldrT="[Text]"/>
      <dgm:spPr/>
      <dgm:t>
        <a:bodyPr/>
        <a:lstStyle/>
        <a:p>
          <a:r>
            <a:rPr lang="en-US" dirty="0"/>
            <a:t>Insert in “notes to approver” the account to charge.</a:t>
          </a:r>
          <a:r>
            <a:rPr lang="en-US" dirty="0">
              <a:solidFill>
                <a:srgbClr val="FF0000"/>
              </a:solidFill>
            </a:rPr>
            <a:t>*</a:t>
          </a:r>
          <a:r>
            <a:rPr lang="en-US" dirty="0"/>
            <a:t> </a:t>
          </a:r>
        </a:p>
      </dgm:t>
    </dgm:pt>
    <dgm:pt modelId="{4FF9A53E-6B80-46D0-A62B-16C0B0DD1287}" type="parTrans" cxnId="{89409EED-21C1-41B6-8E64-51740E988298}">
      <dgm:prSet/>
      <dgm:spPr/>
      <dgm:t>
        <a:bodyPr/>
        <a:lstStyle/>
        <a:p>
          <a:endParaRPr lang="en-US"/>
        </a:p>
      </dgm:t>
    </dgm:pt>
    <dgm:pt modelId="{CE6FD693-AA9F-48C0-8B40-6AD7BDC0EBF1}" type="sibTrans" cxnId="{89409EED-21C1-41B6-8E64-51740E988298}">
      <dgm:prSet/>
      <dgm:spPr/>
      <dgm:t>
        <a:bodyPr/>
        <a:lstStyle/>
        <a:p>
          <a:endParaRPr lang="en-US"/>
        </a:p>
      </dgm:t>
    </dgm:pt>
    <dgm:pt modelId="{97D5E882-BD30-4EC7-A22C-CF7661AB318D}">
      <dgm:prSet phldrT="[Text]" custT="1"/>
      <dgm:spPr/>
      <dgm:t>
        <a:bodyPr/>
        <a:lstStyle/>
        <a:p>
          <a:r>
            <a:rPr lang="en-US" sz="2600" dirty="0"/>
            <a:t>Insert a business purpose: </a:t>
          </a:r>
        </a:p>
        <a:p>
          <a:r>
            <a:rPr lang="en-US" sz="1600" dirty="0"/>
            <a:t>Present data/study findings</a:t>
          </a:r>
        </a:p>
        <a:p>
          <a:r>
            <a:rPr lang="en-US" sz="1600" dirty="0"/>
            <a:t>Collaborate w/ colleagues/partners</a:t>
          </a:r>
        </a:p>
        <a:p>
          <a:r>
            <a:rPr lang="en-US" sz="1600" dirty="0"/>
            <a:t>Participate in scientific conf</a:t>
          </a:r>
        </a:p>
        <a:p>
          <a:r>
            <a:rPr lang="en-US" sz="1600" dirty="0"/>
            <a:t>Attend study site visit</a:t>
          </a:r>
        </a:p>
      </dgm:t>
    </dgm:pt>
    <dgm:pt modelId="{86AEA4D1-2172-47F8-8EF1-11CB00444B4E}" type="parTrans" cxnId="{13992FAA-34E4-41DB-968B-DE14E4A13770}">
      <dgm:prSet/>
      <dgm:spPr/>
      <dgm:t>
        <a:bodyPr/>
        <a:lstStyle/>
        <a:p>
          <a:endParaRPr lang="en-US"/>
        </a:p>
      </dgm:t>
    </dgm:pt>
    <dgm:pt modelId="{7264C3EB-2BEF-4104-8531-A34AE124B823}" type="sibTrans" cxnId="{13992FAA-34E4-41DB-968B-DE14E4A13770}">
      <dgm:prSet/>
      <dgm:spPr/>
      <dgm:t>
        <a:bodyPr/>
        <a:lstStyle/>
        <a:p>
          <a:endParaRPr lang="en-US"/>
        </a:p>
      </dgm:t>
    </dgm:pt>
    <dgm:pt modelId="{17AB166D-7B56-4549-A4D5-B959FA05CB6B}">
      <dgm:prSet phldrT="[Text]"/>
      <dgm:spPr>
        <a:solidFill>
          <a:schemeClr val="accent4"/>
        </a:solidFill>
      </dgm:spPr>
      <dgm:t>
        <a:bodyPr/>
        <a:lstStyle/>
        <a:p>
          <a:r>
            <a:rPr lang="en-US" dirty="0"/>
            <a:t>10Admin-Fin@ has 24 hours to approve for the reservation to ticket.</a:t>
          </a:r>
        </a:p>
      </dgm:t>
    </dgm:pt>
    <dgm:pt modelId="{25D8AFBC-DDC4-40DE-9F1F-BD6513B13897}" type="parTrans" cxnId="{0A4E948E-7E34-4305-AA9F-21C36D16E05B}">
      <dgm:prSet/>
      <dgm:spPr/>
      <dgm:t>
        <a:bodyPr/>
        <a:lstStyle/>
        <a:p>
          <a:endParaRPr lang="en-US"/>
        </a:p>
      </dgm:t>
    </dgm:pt>
    <dgm:pt modelId="{E257B586-4DFB-4883-8549-DED9B0AEC2A0}" type="sibTrans" cxnId="{0A4E948E-7E34-4305-AA9F-21C36D16E05B}">
      <dgm:prSet/>
      <dgm:spPr/>
      <dgm:t>
        <a:bodyPr/>
        <a:lstStyle/>
        <a:p>
          <a:endParaRPr lang="en-US"/>
        </a:p>
      </dgm:t>
    </dgm:pt>
    <dgm:pt modelId="{7E9C56C8-2516-4231-9D5A-3AC3E8F728C4}">
      <dgm:prSet phldrT="[Text]"/>
      <dgm:spPr>
        <a:solidFill>
          <a:schemeClr val="accent4"/>
        </a:solidFill>
      </dgm:spPr>
      <dgm:t>
        <a:bodyPr/>
        <a:lstStyle/>
        <a:p>
          <a:r>
            <a:rPr lang="en-US" dirty="0"/>
            <a:t>Notify 10Admin-Fin@ of intent to post an airfare reservation in Concur.</a:t>
          </a:r>
        </a:p>
      </dgm:t>
    </dgm:pt>
    <dgm:pt modelId="{ADB39482-E868-402B-A31E-CA7E4E486C83}" type="parTrans" cxnId="{EA02E0B6-54A3-434F-AB85-B3C41EFC2DE5}">
      <dgm:prSet/>
      <dgm:spPr/>
      <dgm:t>
        <a:bodyPr/>
        <a:lstStyle/>
        <a:p>
          <a:endParaRPr lang="en-US"/>
        </a:p>
      </dgm:t>
    </dgm:pt>
    <dgm:pt modelId="{4019450C-8A2C-46DF-9739-353AEE15A3CE}" type="sibTrans" cxnId="{EA02E0B6-54A3-434F-AB85-B3C41EFC2DE5}">
      <dgm:prSet/>
      <dgm:spPr/>
      <dgm:t>
        <a:bodyPr/>
        <a:lstStyle/>
        <a:p>
          <a:endParaRPr lang="en-US"/>
        </a:p>
      </dgm:t>
    </dgm:pt>
    <dgm:pt modelId="{A9042B0F-022A-43B2-9511-8AA9ECE45CAE}" type="pres">
      <dgm:prSet presAssocID="{238D45AA-935E-4774-931C-DFA99CD8FA1A}" presName="Name0" presStyleCnt="0">
        <dgm:presLayoutVars>
          <dgm:dir/>
          <dgm:resizeHandles val="exact"/>
        </dgm:presLayoutVars>
      </dgm:prSet>
      <dgm:spPr/>
    </dgm:pt>
    <dgm:pt modelId="{3FC07ABC-F323-4162-AE22-DFDBA3258EBE}" type="pres">
      <dgm:prSet presAssocID="{228F84C1-9120-42EE-AFEC-FCB2CD9615F4}" presName="node" presStyleLbl="node1" presStyleIdx="0" presStyleCnt="6">
        <dgm:presLayoutVars>
          <dgm:bulletEnabled val="1"/>
        </dgm:presLayoutVars>
      </dgm:prSet>
      <dgm:spPr>
        <a:prstGeom prst="homePlate">
          <a:avLst/>
        </a:prstGeom>
      </dgm:spPr>
    </dgm:pt>
    <dgm:pt modelId="{D4F834BB-43CE-44D1-835C-1ABB2850A951}" type="pres">
      <dgm:prSet presAssocID="{066AFA45-2861-4F68-8A46-A85153AFB237}" presName="sibTrans" presStyleLbl="sibTrans1D1" presStyleIdx="0" presStyleCnt="5"/>
      <dgm:spPr/>
    </dgm:pt>
    <dgm:pt modelId="{F2F8B43C-C775-49F7-AD24-1DF7D8910DCA}" type="pres">
      <dgm:prSet presAssocID="{066AFA45-2861-4F68-8A46-A85153AFB237}" presName="connectorText" presStyleLbl="sibTrans1D1" presStyleIdx="0" presStyleCnt="5"/>
      <dgm:spPr/>
    </dgm:pt>
    <dgm:pt modelId="{8FABE59D-EE5F-4FED-8E51-B8D77671D54C}" type="pres">
      <dgm:prSet presAssocID="{FB5EECDA-3E8A-45B0-A466-9F5710B5ECB5}" presName="node" presStyleLbl="node1" presStyleIdx="1" presStyleCnt="6" custScaleX="124018" custScaleY="114227">
        <dgm:presLayoutVars>
          <dgm:bulletEnabled val="1"/>
        </dgm:presLayoutVars>
      </dgm:prSet>
      <dgm:spPr/>
    </dgm:pt>
    <dgm:pt modelId="{6537132B-AE92-4F81-87AB-F502AEA3B195}" type="pres">
      <dgm:prSet presAssocID="{E88B6A01-2F76-43D3-A331-9DCE74D934C6}" presName="sibTrans" presStyleLbl="sibTrans1D1" presStyleIdx="1" presStyleCnt="5"/>
      <dgm:spPr/>
    </dgm:pt>
    <dgm:pt modelId="{F629298D-77EA-495F-95A7-BBF23123B89D}" type="pres">
      <dgm:prSet presAssocID="{E88B6A01-2F76-43D3-A331-9DCE74D934C6}" presName="connectorText" presStyleLbl="sibTrans1D1" presStyleIdx="1" presStyleCnt="5"/>
      <dgm:spPr/>
    </dgm:pt>
    <dgm:pt modelId="{D3EADD03-8041-43FB-B7CE-F1D97E2B2EBC}" type="pres">
      <dgm:prSet presAssocID="{7E9C56C8-2516-4231-9D5A-3AC3E8F728C4}" presName="node" presStyleLbl="node1" presStyleIdx="2" presStyleCnt="6">
        <dgm:presLayoutVars>
          <dgm:bulletEnabled val="1"/>
        </dgm:presLayoutVars>
      </dgm:prSet>
      <dgm:spPr/>
    </dgm:pt>
    <dgm:pt modelId="{7169F04C-6BDD-4197-B578-827642A31FEC}" type="pres">
      <dgm:prSet presAssocID="{4019450C-8A2C-46DF-9739-353AEE15A3CE}" presName="sibTrans" presStyleLbl="sibTrans1D1" presStyleIdx="2" presStyleCnt="5"/>
      <dgm:spPr/>
    </dgm:pt>
    <dgm:pt modelId="{FD4A4E3D-453D-486F-A524-6DB7F1C82008}" type="pres">
      <dgm:prSet presAssocID="{4019450C-8A2C-46DF-9739-353AEE15A3CE}" presName="connectorText" presStyleLbl="sibTrans1D1" presStyleIdx="2" presStyleCnt="5"/>
      <dgm:spPr/>
    </dgm:pt>
    <dgm:pt modelId="{4AB488C6-9D90-49B5-9270-B2BF00EB5245}" type="pres">
      <dgm:prSet presAssocID="{43CEA195-28D8-4727-912E-07206C0E531B}" presName="node" presStyleLbl="node1" presStyleIdx="3" presStyleCnt="6">
        <dgm:presLayoutVars>
          <dgm:bulletEnabled val="1"/>
        </dgm:presLayoutVars>
      </dgm:prSet>
      <dgm:spPr/>
    </dgm:pt>
    <dgm:pt modelId="{549BB3C0-1144-4E29-95A2-27D1F9484542}" type="pres">
      <dgm:prSet presAssocID="{CE6FD693-AA9F-48C0-8B40-6AD7BDC0EBF1}" presName="sibTrans" presStyleLbl="sibTrans1D1" presStyleIdx="3" presStyleCnt="5"/>
      <dgm:spPr/>
    </dgm:pt>
    <dgm:pt modelId="{2B70D743-D9CB-4407-9695-7EEA6FDC91A9}" type="pres">
      <dgm:prSet presAssocID="{CE6FD693-AA9F-48C0-8B40-6AD7BDC0EBF1}" presName="connectorText" presStyleLbl="sibTrans1D1" presStyleIdx="3" presStyleCnt="5"/>
      <dgm:spPr/>
    </dgm:pt>
    <dgm:pt modelId="{A94FA8CD-4DD3-4280-82CD-EC2E7EAC34D2}" type="pres">
      <dgm:prSet presAssocID="{97D5E882-BD30-4EC7-A22C-CF7661AB318D}" presName="node" presStyleLbl="node1" presStyleIdx="4" presStyleCnt="6" custScaleX="126782">
        <dgm:presLayoutVars>
          <dgm:bulletEnabled val="1"/>
        </dgm:presLayoutVars>
      </dgm:prSet>
      <dgm:spPr/>
    </dgm:pt>
    <dgm:pt modelId="{571B2010-A095-4280-AE75-5B627390F781}" type="pres">
      <dgm:prSet presAssocID="{7264C3EB-2BEF-4104-8531-A34AE124B823}" presName="sibTrans" presStyleLbl="sibTrans1D1" presStyleIdx="4" presStyleCnt="5"/>
      <dgm:spPr/>
    </dgm:pt>
    <dgm:pt modelId="{46E98B35-D021-4786-B13E-3BB4441409F1}" type="pres">
      <dgm:prSet presAssocID="{7264C3EB-2BEF-4104-8531-A34AE124B823}" presName="connectorText" presStyleLbl="sibTrans1D1" presStyleIdx="4" presStyleCnt="5"/>
      <dgm:spPr/>
    </dgm:pt>
    <dgm:pt modelId="{20F1D216-5342-4AE4-A0C9-B8A9E551BA77}" type="pres">
      <dgm:prSet presAssocID="{17AB166D-7B56-4549-A4D5-B959FA05CB6B}" presName="node" presStyleLbl="node1" presStyleIdx="5" presStyleCnt="6" custLinFactNeighborX="-2136">
        <dgm:presLayoutVars>
          <dgm:bulletEnabled val="1"/>
        </dgm:presLayoutVars>
      </dgm:prSet>
      <dgm:spPr/>
    </dgm:pt>
  </dgm:ptLst>
  <dgm:cxnLst>
    <dgm:cxn modelId="{D423D704-DC90-42F4-9FEB-A4F283DAEFA8}" type="presOf" srcId="{4019450C-8A2C-46DF-9739-353AEE15A3CE}" destId="{7169F04C-6BDD-4197-B578-827642A31FEC}" srcOrd="0" destOrd="0" presId="urn:microsoft.com/office/officeart/2005/8/layout/bProcess3"/>
    <dgm:cxn modelId="{EC10FC14-8C73-491D-8CFC-E6436CDB0AD8}" type="presOf" srcId="{066AFA45-2861-4F68-8A46-A85153AFB237}" destId="{D4F834BB-43CE-44D1-835C-1ABB2850A951}" srcOrd="0" destOrd="0" presId="urn:microsoft.com/office/officeart/2005/8/layout/bProcess3"/>
    <dgm:cxn modelId="{15CC302C-E056-4532-873B-48BEBC66D310}" type="presOf" srcId="{E88B6A01-2F76-43D3-A331-9DCE74D934C6}" destId="{6537132B-AE92-4F81-87AB-F502AEA3B195}" srcOrd="0" destOrd="0" presId="urn:microsoft.com/office/officeart/2005/8/layout/bProcess3"/>
    <dgm:cxn modelId="{9A88DF2E-9E65-4121-A602-473BA939EEAC}" type="presOf" srcId="{FB5EECDA-3E8A-45B0-A466-9F5710B5ECB5}" destId="{8FABE59D-EE5F-4FED-8E51-B8D77671D54C}" srcOrd="0" destOrd="0" presId="urn:microsoft.com/office/officeart/2005/8/layout/bProcess3"/>
    <dgm:cxn modelId="{7D3A1C33-7E4D-4C70-BB62-472BCBE1312B}" type="presOf" srcId="{43CEA195-28D8-4727-912E-07206C0E531B}" destId="{4AB488C6-9D90-49B5-9270-B2BF00EB5245}" srcOrd="0" destOrd="0" presId="urn:microsoft.com/office/officeart/2005/8/layout/bProcess3"/>
    <dgm:cxn modelId="{2F358A37-C38A-4099-B179-DE4E1E7B470C}" type="presOf" srcId="{066AFA45-2861-4F68-8A46-A85153AFB237}" destId="{F2F8B43C-C775-49F7-AD24-1DF7D8910DCA}" srcOrd="1" destOrd="0" presId="urn:microsoft.com/office/officeart/2005/8/layout/bProcess3"/>
    <dgm:cxn modelId="{F03B2065-6F70-4311-ACDD-67812D7DF9FC}" type="presOf" srcId="{7E9C56C8-2516-4231-9D5A-3AC3E8F728C4}" destId="{D3EADD03-8041-43FB-B7CE-F1D97E2B2EBC}" srcOrd="0" destOrd="0" presId="urn:microsoft.com/office/officeart/2005/8/layout/bProcess3"/>
    <dgm:cxn modelId="{0602936F-496E-4808-9ACF-1AA3C003A87C}" srcId="{238D45AA-935E-4774-931C-DFA99CD8FA1A}" destId="{228F84C1-9120-42EE-AFEC-FCB2CD9615F4}" srcOrd="0" destOrd="0" parTransId="{7743CCBC-F2FF-47E7-9007-83DF5691C60D}" sibTransId="{066AFA45-2861-4F68-8A46-A85153AFB237}"/>
    <dgm:cxn modelId="{0AC51174-424F-4EC5-8A6A-667B35C71A12}" type="presOf" srcId="{7264C3EB-2BEF-4104-8531-A34AE124B823}" destId="{571B2010-A095-4280-AE75-5B627390F781}" srcOrd="0" destOrd="0" presId="urn:microsoft.com/office/officeart/2005/8/layout/bProcess3"/>
    <dgm:cxn modelId="{9CAE2558-A02A-4CDB-85BB-591CCB055000}" type="presOf" srcId="{17AB166D-7B56-4549-A4D5-B959FA05CB6B}" destId="{20F1D216-5342-4AE4-A0C9-B8A9E551BA77}" srcOrd="0" destOrd="0" presId="urn:microsoft.com/office/officeart/2005/8/layout/bProcess3"/>
    <dgm:cxn modelId="{65581E83-0304-4AD7-81C8-638C87B97ADF}" srcId="{238D45AA-935E-4774-931C-DFA99CD8FA1A}" destId="{FB5EECDA-3E8A-45B0-A466-9F5710B5ECB5}" srcOrd="1" destOrd="0" parTransId="{0E41A308-35AE-41A5-9C8D-20614F578D5F}" sibTransId="{E88B6A01-2F76-43D3-A331-9DCE74D934C6}"/>
    <dgm:cxn modelId="{0A4E948E-7E34-4305-AA9F-21C36D16E05B}" srcId="{238D45AA-935E-4774-931C-DFA99CD8FA1A}" destId="{17AB166D-7B56-4549-A4D5-B959FA05CB6B}" srcOrd="5" destOrd="0" parTransId="{25D8AFBC-DDC4-40DE-9F1F-BD6513B13897}" sibTransId="{E257B586-4DFB-4883-8549-DED9B0AEC2A0}"/>
    <dgm:cxn modelId="{E4F7B896-2674-404B-87FF-51FBAD285474}" type="presOf" srcId="{238D45AA-935E-4774-931C-DFA99CD8FA1A}" destId="{A9042B0F-022A-43B2-9511-8AA9ECE45CAE}" srcOrd="0" destOrd="0" presId="urn:microsoft.com/office/officeart/2005/8/layout/bProcess3"/>
    <dgm:cxn modelId="{74847B9D-BFFB-43C5-AA74-4761F9109792}" type="presOf" srcId="{7264C3EB-2BEF-4104-8531-A34AE124B823}" destId="{46E98B35-D021-4786-B13E-3BB4441409F1}" srcOrd="1" destOrd="0" presId="urn:microsoft.com/office/officeart/2005/8/layout/bProcess3"/>
    <dgm:cxn modelId="{57264CA9-1095-4FFB-B0F6-54FD1FAE894E}" type="presOf" srcId="{4019450C-8A2C-46DF-9739-353AEE15A3CE}" destId="{FD4A4E3D-453D-486F-A524-6DB7F1C82008}" srcOrd="1" destOrd="0" presId="urn:microsoft.com/office/officeart/2005/8/layout/bProcess3"/>
    <dgm:cxn modelId="{13992FAA-34E4-41DB-968B-DE14E4A13770}" srcId="{238D45AA-935E-4774-931C-DFA99CD8FA1A}" destId="{97D5E882-BD30-4EC7-A22C-CF7661AB318D}" srcOrd="4" destOrd="0" parTransId="{86AEA4D1-2172-47F8-8EF1-11CB00444B4E}" sibTransId="{7264C3EB-2BEF-4104-8531-A34AE124B823}"/>
    <dgm:cxn modelId="{38547BAD-B5F1-41A2-A73E-E69A4FB15E8C}" type="presOf" srcId="{E88B6A01-2F76-43D3-A331-9DCE74D934C6}" destId="{F629298D-77EA-495F-95A7-BBF23123B89D}" srcOrd="1" destOrd="0" presId="urn:microsoft.com/office/officeart/2005/8/layout/bProcess3"/>
    <dgm:cxn modelId="{F73AE0B4-762B-4DFA-A4AF-725F143E60FD}" type="presOf" srcId="{97D5E882-BD30-4EC7-A22C-CF7661AB318D}" destId="{A94FA8CD-4DD3-4280-82CD-EC2E7EAC34D2}" srcOrd="0" destOrd="0" presId="urn:microsoft.com/office/officeart/2005/8/layout/bProcess3"/>
    <dgm:cxn modelId="{EA02E0B6-54A3-434F-AB85-B3C41EFC2DE5}" srcId="{238D45AA-935E-4774-931C-DFA99CD8FA1A}" destId="{7E9C56C8-2516-4231-9D5A-3AC3E8F728C4}" srcOrd="2" destOrd="0" parTransId="{ADB39482-E868-402B-A31E-CA7E4E486C83}" sibTransId="{4019450C-8A2C-46DF-9739-353AEE15A3CE}"/>
    <dgm:cxn modelId="{363EDDBB-BAC3-4921-A601-5E6D87C20546}" type="presOf" srcId="{CE6FD693-AA9F-48C0-8B40-6AD7BDC0EBF1}" destId="{549BB3C0-1144-4E29-95A2-27D1F9484542}" srcOrd="0" destOrd="0" presId="urn:microsoft.com/office/officeart/2005/8/layout/bProcess3"/>
    <dgm:cxn modelId="{CB349FD6-3DFC-407F-BB3E-F9B5265054D0}" type="presOf" srcId="{CE6FD693-AA9F-48C0-8B40-6AD7BDC0EBF1}" destId="{2B70D743-D9CB-4407-9695-7EEA6FDC91A9}" srcOrd="1" destOrd="0" presId="urn:microsoft.com/office/officeart/2005/8/layout/bProcess3"/>
    <dgm:cxn modelId="{89409EED-21C1-41B6-8E64-51740E988298}" srcId="{238D45AA-935E-4774-931C-DFA99CD8FA1A}" destId="{43CEA195-28D8-4727-912E-07206C0E531B}" srcOrd="3" destOrd="0" parTransId="{4FF9A53E-6B80-46D0-A62B-16C0B0DD1287}" sibTransId="{CE6FD693-AA9F-48C0-8B40-6AD7BDC0EBF1}"/>
    <dgm:cxn modelId="{FF65E9F5-6F4C-4508-A5FF-E960A18271EF}" type="presOf" srcId="{228F84C1-9120-42EE-AFEC-FCB2CD9615F4}" destId="{3FC07ABC-F323-4162-AE22-DFDBA3258EBE}" srcOrd="0" destOrd="0" presId="urn:microsoft.com/office/officeart/2005/8/layout/bProcess3"/>
    <dgm:cxn modelId="{28DCF85E-C403-491F-BFD9-B31DF0167AB9}" type="presParOf" srcId="{A9042B0F-022A-43B2-9511-8AA9ECE45CAE}" destId="{3FC07ABC-F323-4162-AE22-DFDBA3258EBE}" srcOrd="0" destOrd="0" presId="urn:microsoft.com/office/officeart/2005/8/layout/bProcess3"/>
    <dgm:cxn modelId="{D526A30E-62F0-4058-863F-5C3C9BF73FD6}" type="presParOf" srcId="{A9042B0F-022A-43B2-9511-8AA9ECE45CAE}" destId="{D4F834BB-43CE-44D1-835C-1ABB2850A951}" srcOrd="1" destOrd="0" presId="urn:microsoft.com/office/officeart/2005/8/layout/bProcess3"/>
    <dgm:cxn modelId="{136896AC-BAC1-48FC-88F0-1A394A0FFB7B}" type="presParOf" srcId="{D4F834BB-43CE-44D1-835C-1ABB2850A951}" destId="{F2F8B43C-C775-49F7-AD24-1DF7D8910DCA}" srcOrd="0" destOrd="0" presId="urn:microsoft.com/office/officeart/2005/8/layout/bProcess3"/>
    <dgm:cxn modelId="{4E82EDF7-5C38-43D4-9CE1-2CF8639BF337}" type="presParOf" srcId="{A9042B0F-022A-43B2-9511-8AA9ECE45CAE}" destId="{8FABE59D-EE5F-4FED-8E51-B8D77671D54C}" srcOrd="2" destOrd="0" presId="urn:microsoft.com/office/officeart/2005/8/layout/bProcess3"/>
    <dgm:cxn modelId="{E49124CE-F9E4-4770-BAF7-22C5E2625E2E}" type="presParOf" srcId="{A9042B0F-022A-43B2-9511-8AA9ECE45CAE}" destId="{6537132B-AE92-4F81-87AB-F502AEA3B195}" srcOrd="3" destOrd="0" presId="urn:microsoft.com/office/officeart/2005/8/layout/bProcess3"/>
    <dgm:cxn modelId="{BC5C8B47-A527-414E-8A5E-B850EACD281C}" type="presParOf" srcId="{6537132B-AE92-4F81-87AB-F502AEA3B195}" destId="{F629298D-77EA-495F-95A7-BBF23123B89D}" srcOrd="0" destOrd="0" presId="urn:microsoft.com/office/officeart/2005/8/layout/bProcess3"/>
    <dgm:cxn modelId="{BE693C32-A170-492E-B050-1EE03EE7FCD2}" type="presParOf" srcId="{A9042B0F-022A-43B2-9511-8AA9ECE45CAE}" destId="{D3EADD03-8041-43FB-B7CE-F1D97E2B2EBC}" srcOrd="4" destOrd="0" presId="urn:microsoft.com/office/officeart/2005/8/layout/bProcess3"/>
    <dgm:cxn modelId="{9FAB41A7-28CB-4B7D-BFCF-2CEBACC9E7EE}" type="presParOf" srcId="{A9042B0F-022A-43B2-9511-8AA9ECE45CAE}" destId="{7169F04C-6BDD-4197-B578-827642A31FEC}" srcOrd="5" destOrd="0" presId="urn:microsoft.com/office/officeart/2005/8/layout/bProcess3"/>
    <dgm:cxn modelId="{4EA9EF35-1FE4-40AC-8E17-8BF8F3A0F476}" type="presParOf" srcId="{7169F04C-6BDD-4197-B578-827642A31FEC}" destId="{FD4A4E3D-453D-486F-A524-6DB7F1C82008}" srcOrd="0" destOrd="0" presId="urn:microsoft.com/office/officeart/2005/8/layout/bProcess3"/>
    <dgm:cxn modelId="{23BD5257-63D1-4C0F-90E7-A2FCC29F6E42}" type="presParOf" srcId="{A9042B0F-022A-43B2-9511-8AA9ECE45CAE}" destId="{4AB488C6-9D90-49B5-9270-B2BF00EB5245}" srcOrd="6" destOrd="0" presId="urn:microsoft.com/office/officeart/2005/8/layout/bProcess3"/>
    <dgm:cxn modelId="{4551DF49-1F65-479D-89CF-5111EE94AB9C}" type="presParOf" srcId="{A9042B0F-022A-43B2-9511-8AA9ECE45CAE}" destId="{549BB3C0-1144-4E29-95A2-27D1F9484542}" srcOrd="7" destOrd="0" presId="urn:microsoft.com/office/officeart/2005/8/layout/bProcess3"/>
    <dgm:cxn modelId="{2401E1FD-4F64-4508-B9A2-1C444CD88F13}" type="presParOf" srcId="{549BB3C0-1144-4E29-95A2-27D1F9484542}" destId="{2B70D743-D9CB-4407-9695-7EEA6FDC91A9}" srcOrd="0" destOrd="0" presId="urn:microsoft.com/office/officeart/2005/8/layout/bProcess3"/>
    <dgm:cxn modelId="{35D11206-E1C8-4A1F-92DE-0CF9036AE047}" type="presParOf" srcId="{A9042B0F-022A-43B2-9511-8AA9ECE45CAE}" destId="{A94FA8CD-4DD3-4280-82CD-EC2E7EAC34D2}" srcOrd="8" destOrd="0" presId="urn:microsoft.com/office/officeart/2005/8/layout/bProcess3"/>
    <dgm:cxn modelId="{06133298-54A9-4F5B-8315-DABCD7C47DFF}" type="presParOf" srcId="{A9042B0F-022A-43B2-9511-8AA9ECE45CAE}" destId="{571B2010-A095-4280-AE75-5B627390F781}" srcOrd="9" destOrd="0" presId="urn:microsoft.com/office/officeart/2005/8/layout/bProcess3"/>
    <dgm:cxn modelId="{B9766322-83A7-4F78-AE6C-8F50DB2BF715}" type="presParOf" srcId="{571B2010-A095-4280-AE75-5B627390F781}" destId="{46E98B35-D021-4786-B13E-3BB4441409F1}" srcOrd="0" destOrd="0" presId="urn:microsoft.com/office/officeart/2005/8/layout/bProcess3"/>
    <dgm:cxn modelId="{6C69044D-F91F-440E-81B5-7CB1B5EF8926}" type="presParOf" srcId="{A9042B0F-022A-43B2-9511-8AA9ECE45CAE}" destId="{20F1D216-5342-4AE4-A0C9-B8A9E551BA77}"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8D45AA-935E-4774-931C-DFA99CD8FA1A}"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228F84C1-9120-42EE-AFEC-FCB2CD9615F4}">
      <dgm:prSet phldrT="[Text]" custT="1"/>
      <dgm:spPr/>
      <dgm:t>
        <a:bodyPr/>
        <a:lstStyle/>
        <a:p>
          <a:pPr>
            <a:spcAft>
              <a:spcPts val="0"/>
            </a:spcAft>
          </a:pPr>
          <a:r>
            <a:rPr lang="en-US" sz="3600" dirty="0"/>
            <a:t>Penn Business Traveler</a:t>
          </a:r>
          <a:endParaRPr lang="en-US" sz="3200" dirty="0"/>
        </a:p>
      </dgm:t>
    </dgm:pt>
    <dgm:pt modelId="{7743CCBC-F2FF-47E7-9007-83DF5691C60D}" type="parTrans" cxnId="{0602936F-496E-4808-9ACF-1AA3C003A87C}">
      <dgm:prSet/>
      <dgm:spPr/>
      <dgm:t>
        <a:bodyPr/>
        <a:lstStyle/>
        <a:p>
          <a:endParaRPr lang="en-US"/>
        </a:p>
      </dgm:t>
    </dgm:pt>
    <dgm:pt modelId="{066AFA45-2861-4F68-8A46-A85153AFB237}" type="sibTrans" cxnId="{0602936F-496E-4808-9ACF-1AA3C003A87C}">
      <dgm:prSet/>
      <dgm:spPr/>
      <dgm:t>
        <a:bodyPr/>
        <a:lstStyle/>
        <a:p>
          <a:endParaRPr lang="en-US"/>
        </a:p>
      </dgm:t>
    </dgm:pt>
    <dgm:pt modelId="{FB5EECDA-3E8A-45B0-A466-9F5710B5ECB5}">
      <dgm:prSet phldrT="[Text]" custT="1"/>
      <dgm:spPr/>
      <dgm:t>
        <a:bodyPr/>
        <a:lstStyle/>
        <a:p>
          <a:r>
            <a:rPr lang="en-US" sz="2400" dirty="0"/>
            <a:t>You/your </a:t>
          </a:r>
          <a:r>
            <a:rPr lang="en-US" sz="2400" i="1" dirty="0"/>
            <a:t>expense delegate</a:t>
          </a:r>
          <a:r>
            <a:rPr lang="en-US" sz="2400" dirty="0"/>
            <a:t> creates a new expense report in Concur. </a:t>
          </a:r>
        </a:p>
        <a:p>
          <a:r>
            <a:rPr lang="en-US" sz="1400" dirty="0"/>
            <a:t>*Make sure your personal profile is up-to-date; including banking info.* </a:t>
          </a:r>
          <a:endParaRPr lang="en-US" sz="1800" dirty="0"/>
        </a:p>
      </dgm:t>
    </dgm:pt>
    <dgm:pt modelId="{0E41A308-35AE-41A5-9C8D-20614F578D5F}" type="parTrans" cxnId="{65581E83-0304-4AD7-81C8-638C87B97ADF}">
      <dgm:prSet/>
      <dgm:spPr/>
      <dgm:t>
        <a:bodyPr/>
        <a:lstStyle/>
        <a:p>
          <a:endParaRPr lang="en-US"/>
        </a:p>
      </dgm:t>
    </dgm:pt>
    <dgm:pt modelId="{E88B6A01-2F76-43D3-A331-9DCE74D934C6}" type="sibTrans" cxnId="{65581E83-0304-4AD7-81C8-638C87B97ADF}">
      <dgm:prSet/>
      <dgm:spPr/>
      <dgm:t>
        <a:bodyPr/>
        <a:lstStyle/>
        <a:p>
          <a:endParaRPr lang="en-US"/>
        </a:p>
      </dgm:t>
    </dgm:pt>
    <dgm:pt modelId="{43CEA195-28D8-4727-912E-07206C0E531B}">
      <dgm:prSet phldrT="[Text]"/>
      <dgm:spPr/>
      <dgm:t>
        <a:bodyPr/>
        <a:lstStyle/>
        <a:p>
          <a:r>
            <a:rPr lang="en-US" dirty="0"/>
            <a:t>Insert in the </a:t>
          </a:r>
          <a:r>
            <a:rPr lang="en-US" i="1" dirty="0"/>
            <a:t>Report Header</a:t>
          </a:r>
          <a:r>
            <a:rPr lang="en-US" dirty="0"/>
            <a:t> the account to be charged + all other pertinent info (see next slide examples) in notes section</a:t>
          </a:r>
        </a:p>
      </dgm:t>
    </dgm:pt>
    <dgm:pt modelId="{4FF9A53E-6B80-46D0-A62B-16C0B0DD1287}" type="parTrans" cxnId="{89409EED-21C1-41B6-8E64-51740E988298}">
      <dgm:prSet/>
      <dgm:spPr/>
      <dgm:t>
        <a:bodyPr/>
        <a:lstStyle/>
        <a:p>
          <a:endParaRPr lang="en-US"/>
        </a:p>
      </dgm:t>
    </dgm:pt>
    <dgm:pt modelId="{CE6FD693-AA9F-48C0-8B40-6AD7BDC0EBF1}" type="sibTrans" cxnId="{89409EED-21C1-41B6-8E64-51740E988298}">
      <dgm:prSet/>
      <dgm:spPr/>
      <dgm:t>
        <a:bodyPr/>
        <a:lstStyle/>
        <a:p>
          <a:endParaRPr lang="en-US"/>
        </a:p>
      </dgm:t>
    </dgm:pt>
    <dgm:pt modelId="{97D5E882-BD30-4EC7-A22C-CF7661AB318D}">
      <dgm:prSet phldrT="[Text]" custT="1"/>
      <dgm:spPr/>
      <dgm:t>
        <a:bodyPr/>
        <a:lstStyle/>
        <a:p>
          <a:r>
            <a:rPr lang="en-US" sz="2600" dirty="0"/>
            <a:t>…and a business purpose (justification): </a:t>
          </a:r>
        </a:p>
        <a:p>
          <a:r>
            <a:rPr lang="en-US" sz="1800" dirty="0"/>
            <a:t>Present data/study findings</a:t>
          </a:r>
        </a:p>
        <a:p>
          <a:r>
            <a:rPr lang="en-US" sz="1800" dirty="0"/>
            <a:t>Collaborate w/ colleagues/partners</a:t>
          </a:r>
        </a:p>
        <a:p>
          <a:r>
            <a:rPr lang="en-US" sz="1800" dirty="0"/>
            <a:t>Participate in scientific conf</a:t>
          </a:r>
        </a:p>
        <a:p>
          <a:r>
            <a:rPr lang="en-US" sz="1800" dirty="0"/>
            <a:t>Attend study site visit</a:t>
          </a:r>
          <a:endParaRPr lang="en-US" sz="1600" dirty="0"/>
        </a:p>
      </dgm:t>
    </dgm:pt>
    <dgm:pt modelId="{86AEA4D1-2172-47F8-8EF1-11CB00444B4E}" type="parTrans" cxnId="{13992FAA-34E4-41DB-968B-DE14E4A13770}">
      <dgm:prSet/>
      <dgm:spPr/>
      <dgm:t>
        <a:bodyPr/>
        <a:lstStyle/>
        <a:p>
          <a:endParaRPr lang="en-US"/>
        </a:p>
      </dgm:t>
    </dgm:pt>
    <dgm:pt modelId="{7264C3EB-2BEF-4104-8531-A34AE124B823}" type="sibTrans" cxnId="{13992FAA-34E4-41DB-968B-DE14E4A13770}">
      <dgm:prSet/>
      <dgm:spPr/>
      <dgm:t>
        <a:bodyPr/>
        <a:lstStyle/>
        <a:p>
          <a:endParaRPr lang="en-US"/>
        </a:p>
      </dgm:t>
    </dgm:pt>
    <dgm:pt modelId="{17AB166D-7B56-4549-A4D5-B959FA05CB6B}">
      <dgm:prSet phldrT="[Text]" custT="1"/>
      <dgm:spPr/>
      <dgm:t>
        <a:bodyPr/>
        <a:lstStyle/>
        <a:p>
          <a:r>
            <a:rPr lang="en-US" sz="2400" dirty="0"/>
            <a:t>If all is accounted for (copy of agenda/ program; itemized receipts; etc.), then submit!</a:t>
          </a:r>
        </a:p>
      </dgm:t>
    </dgm:pt>
    <dgm:pt modelId="{25D8AFBC-DDC4-40DE-9F1F-BD6513B13897}" type="parTrans" cxnId="{0A4E948E-7E34-4305-AA9F-21C36D16E05B}">
      <dgm:prSet/>
      <dgm:spPr/>
      <dgm:t>
        <a:bodyPr/>
        <a:lstStyle/>
        <a:p>
          <a:endParaRPr lang="en-US"/>
        </a:p>
      </dgm:t>
    </dgm:pt>
    <dgm:pt modelId="{E257B586-4DFB-4883-8549-DED9B0AEC2A0}" type="sibTrans" cxnId="{0A4E948E-7E34-4305-AA9F-21C36D16E05B}">
      <dgm:prSet/>
      <dgm:spPr/>
      <dgm:t>
        <a:bodyPr/>
        <a:lstStyle/>
        <a:p>
          <a:endParaRPr lang="en-US"/>
        </a:p>
      </dgm:t>
    </dgm:pt>
    <dgm:pt modelId="{7E9C56C8-2516-4231-9D5A-3AC3E8F728C4}">
      <dgm:prSet phldrT="[Text]" custT="1"/>
      <dgm:spPr>
        <a:solidFill>
          <a:srgbClr val="FFFF00"/>
        </a:solidFill>
      </dgm:spPr>
      <dgm:t>
        <a:bodyPr/>
        <a:lstStyle/>
        <a:p>
          <a:r>
            <a:rPr lang="en-US" sz="2000" dirty="0"/>
            <a:t>You may request a preview of your report to 10Admin-Fin@ prior to submission</a:t>
          </a:r>
        </a:p>
      </dgm:t>
    </dgm:pt>
    <dgm:pt modelId="{ADB39482-E868-402B-A31E-CA7E4E486C83}" type="parTrans" cxnId="{EA02E0B6-54A3-434F-AB85-B3C41EFC2DE5}">
      <dgm:prSet/>
      <dgm:spPr/>
      <dgm:t>
        <a:bodyPr/>
        <a:lstStyle/>
        <a:p>
          <a:endParaRPr lang="en-US"/>
        </a:p>
      </dgm:t>
    </dgm:pt>
    <dgm:pt modelId="{4019450C-8A2C-46DF-9739-353AEE15A3CE}" type="sibTrans" cxnId="{EA02E0B6-54A3-434F-AB85-B3C41EFC2DE5}">
      <dgm:prSet/>
      <dgm:spPr/>
      <dgm:t>
        <a:bodyPr/>
        <a:lstStyle/>
        <a:p>
          <a:endParaRPr lang="en-US"/>
        </a:p>
      </dgm:t>
    </dgm:pt>
    <dgm:pt modelId="{A9042B0F-022A-43B2-9511-8AA9ECE45CAE}" type="pres">
      <dgm:prSet presAssocID="{238D45AA-935E-4774-931C-DFA99CD8FA1A}" presName="Name0" presStyleCnt="0">
        <dgm:presLayoutVars>
          <dgm:dir/>
          <dgm:resizeHandles val="exact"/>
        </dgm:presLayoutVars>
      </dgm:prSet>
      <dgm:spPr/>
    </dgm:pt>
    <dgm:pt modelId="{3FC07ABC-F323-4162-AE22-DFDBA3258EBE}" type="pres">
      <dgm:prSet presAssocID="{228F84C1-9120-42EE-AFEC-FCB2CD9615F4}" presName="node" presStyleLbl="node1" presStyleIdx="0" presStyleCnt="6">
        <dgm:presLayoutVars>
          <dgm:bulletEnabled val="1"/>
        </dgm:presLayoutVars>
      </dgm:prSet>
      <dgm:spPr>
        <a:prstGeom prst="homePlate">
          <a:avLst/>
        </a:prstGeom>
      </dgm:spPr>
    </dgm:pt>
    <dgm:pt modelId="{D4F834BB-43CE-44D1-835C-1ABB2850A951}" type="pres">
      <dgm:prSet presAssocID="{066AFA45-2861-4F68-8A46-A85153AFB237}" presName="sibTrans" presStyleLbl="sibTrans1D1" presStyleIdx="0" presStyleCnt="5"/>
      <dgm:spPr/>
    </dgm:pt>
    <dgm:pt modelId="{F2F8B43C-C775-49F7-AD24-1DF7D8910DCA}" type="pres">
      <dgm:prSet presAssocID="{066AFA45-2861-4F68-8A46-A85153AFB237}" presName="connectorText" presStyleLbl="sibTrans1D1" presStyleIdx="0" presStyleCnt="5"/>
      <dgm:spPr/>
    </dgm:pt>
    <dgm:pt modelId="{8FABE59D-EE5F-4FED-8E51-B8D77671D54C}" type="pres">
      <dgm:prSet presAssocID="{FB5EECDA-3E8A-45B0-A466-9F5710B5ECB5}" presName="node" presStyleLbl="node1" presStyleIdx="1" presStyleCnt="6" custScaleY="110407">
        <dgm:presLayoutVars>
          <dgm:bulletEnabled val="1"/>
        </dgm:presLayoutVars>
      </dgm:prSet>
      <dgm:spPr/>
    </dgm:pt>
    <dgm:pt modelId="{6537132B-AE92-4F81-87AB-F502AEA3B195}" type="pres">
      <dgm:prSet presAssocID="{E88B6A01-2F76-43D3-A331-9DCE74D934C6}" presName="sibTrans" presStyleLbl="sibTrans1D1" presStyleIdx="1" presStyleCnt="5"/>
      <dgm:spPr/>
    </dgm:pt>
    <dgm:pt modelId="{F629298D-77EA-495F-95A7-BBF23123B89D}" type="pres">
      <dgm:prSet presAssocID="{E88B6A01-2F76-43D3-A331-9DCE74D934C6}" presName="connectorText" presStyleLbl="sibTrans1D1" presStyleIdx="1" presStyleCnt="5"/>
      <dgm:spPr/>
    </dgm:pt>
    <dgm:pt modelId="{D3EADD03-8041-43FB-B7CE-F1D97E2B2EBC}" type="pres">
      <dgm:prSet presAssocID="{7E9C56C8-2516-4231-9D5A-3AC3E8F728C4}" presName="node" presStyleLbl="node1" presStyleIdx="2" presStyleCnt="6">
        <dgm:presLayoutVars>
          <dgm:bulletEnabled val="1"/>
        </dgm:presLayoutVars>
      </dgm:prSet>
      <dgm:spPr/>
    </dgm:pt>
    <dgm:pt modelId="{7169F04C-6BDD-4197-B578-827642A31FEC}" type="pres">
      <dgm:prSet presAssocID="{4019450C-8A2C-46DF-9739-353AEE15A3CE}" presName="sibTrans" presStyleLbl="sibTrans1D1" presStyleIdx="2" presStyleCnt="5"/>
      <dgm:spPr/>
    </dgm:pt>
    <dgm:pt modelId="{FD4A4E3D-453D-486F-A524-6DB7F1C82008}" type="pres">
      <dgm:prSet presAssocID="{4019450C-8A2C-46DF-9739-353AEE15A3CE}" presName="connectorText" presStyleLbl="sibTrans1D1" presStyleIdx="2" presStyleCnt="5"/>
      <dgm:spPr/>
    </dgm:pt>
    <dgm:pt modelId="{4AB488C6-9D90-49B5-9270-B2BF00EB5245}" type="pres">
      <dgm:prSet presAssocID="{43CEA195-28D8-4727-912E-07206C0E531B}" presName="node" presStyleLbl="node1" presStyleIdx="3" presStyleCnt="6">
        <dgm:presLayoutVars>
          <dgm:bulletEnabled val="1"/>
        </dgm:presLayoutVars>
      </dgm:prSet>
      <dgm:spPr/>
    </dgm:pt>
    <dgm:pt modelId="{549BB3C0-1144-4E29-95A2-27D1F9484542}" type="pres">
      <dgm:prSet presAssocID="{CE6FD693-AA9F-48C0-8B40-6AD7BDC0EBF1}" presName="sibTrans" presStyleLbl="sibTrans1D1" presStyleIdx="3" presStyleCnt="5"/>
      <dgm:spPr/>
    </dgm:pt>
    <dgm:pt modelId="{2B70D743-D9CB-4407-9695-7EEA6FDC91A9}" type="pres">
      <dgm:prSet presAssocID="{CE6FD693-AA9F-48C0-8B40-6AD7BDC0EBF1}" presName="connectorText" presStyleLbl="sibTrans1D1" presStyleIdx="3" presStyleCnt="5"/>
      <dgm:spPr/>
    </dgm:pt>
    <dgm:pt modelId="{A94FA8CD-4DD3-4280-82CD-EC2E7EAC34D2}" type="pres">
      <dgm:prSet presAssocID="{97D5E882-BD30-4EC7-A22C-CF7661AB318D}" presName="node" presStyleLbl="node1" presStyleIdx="4" presStyleCnt="6" custScaleX="126782" custScaleY="125261">
        <dgm:presLayoutVars>
          <dgm:bulletEnabled val="1"/>
        </dgm:presLayoutVars>
      </dgm:prSet>
      <dgm:spPr/>
    </dgm:pt>
    <dgm:pt modelId="{571B2010-A095-4280-AE75-5B627390F781}" type="pres">
      <dgm:prSet presAssocID="{7264C3EB-2BEF-4104-8531-A34AE124B823}" presName="sibTrans" presStyleLbl="sibTrans1D1" presStyleIdx="4" presStyleCnt="5"/>
      <dgm:spPr/>
    </dgm:pt>
    <dgm:pt modelId="{46E98B35-D021-4786-B13E-3BB4441409F1}" type="pres">
      <dgm:prSet presAssocID="{7264C3EB-2BEF-4104-8531-A34AE124B823}" presName="connectorText" presStyleLbl="sibTrans1D1" presStyleIdx="4" presStyleCnt="5"/>
      <dgm:spPr/>
    </dgm:pt>
    <dgm:pt modelId="{20F1D216-5342-4AE4-A0C9-B8A9E551BA77}" type="pres">
      <dgm:prSet presAssocID="{17AB166D-7B56-4549-A4D5-B959FA05CB6B}" presName="node" presStyleLbl="node1" presStyleIdx="5" presStyleCnt="6">
        <dgm:presLayoutVars>
          <dgm:bulletEnabled val="1"/>
        </dgm:presLayoutVars>
      </dgm:prSet>
      <dgm:spPr/>
    </dgm:pt>
  </dgm:ptLst>
  <dgm:cxnLst>
    <dgm:cxn modelId="{D423D704-DC90-42F4-9FEB-A4F283DAEFA8}" type="presOf" srcId="{4019450C-8A2C-46DF-9739-353AEE15A3CE}" destId="{7169F04C-6BDD-4197-B578-827642A31FEC}" srcOrd="0" destOrd="0" presId="urn:microsoft.com/office/officeart/2005/8/layout/bProcess3"/>
    <dgm:cxn modelId="{EC10FC14-8C73-491D-8CFC-E6436CDB0AD8}" type="presOf" srcId="{066AFA45-2861-4F68-8A46-A85153AFB237}" destId="{D4F834BB-43CE-44D1-835C-1ABB2850A951}" srcOrd="0" destOrd="0" presId="urn:microsoft.com/office/officeart/2005/8/layout/bProcess3"/>
    <dgm:cxn modelId="{15CC302C-E056-4532-873B-48BEBC66D310}" type="presOf" srcId="{E88B6A01-2F76-43D3-A331-9DCE74D934C6}" destId="{6537132B-AE92-4F81-87AB-F502AEA3B195}" srcOrd="0" destOrd="0" presId="urn:microsoft.com/office/officeart/2005/8/layout/bProcess3"/>
    <dgm:cxn modelId="{9A88DF2E-9E65-4121-A602-473BA939EEAC}" type="presOf" srcId="{FB5EECDA-3E8A-45B0-A466-9F5710B5ECB5}" destId="{8FABE59D-EE5F-4FED-8E51-B8D77671D54C}" srcOrd="0" destOrd="0" presId="urn:microsoft.com/office/officeart/2005/8/layout/bProcess3"/>
    <dgm:cxn modelId="{7D3A1C33-7E4D-4C70-BB62-472BCBE1312B}" type="presOf" srcId="{43CEA195-28D8-4727-912E-07206C0E531B}" destId="{4AB488C6-9D90-49B5-9270-B2BF00EB5245}" srcOrd="0" destOrd="0" presId="urn:microsoft.com/office/officeart/2005/8/layout/bProcess3"/>
    <dgm:cxn modelId="{2F358A37-C38A-4099-B179-DE4E1E7B470C}" type="presOf" srcId="{066AFA45-2861-4F68-8A46-A85153AFB237}" destId="{F2F8B43C-C775-49F7-AD24-1DF7D8910DCA}" srcOrd="1" destOrd="0" presId="urn:microsoft.com/office/officeart/2005/8/layout/bProcess3"/>
    <dgm:cxn modelId="{F03B2065-6F70-4311-ACDD-67812D7DF9FC}" type="presOf" srcId="{7E9C56C8-2516-4231-9D5A-3AC3E8F728C4}" destId="{D3EADD03-8041-43FB-B7CE-F1D97E2B2EBC}" srcOrd="0" destOrd="0" presId="urn:microsoft.com/office/officeart/2005/8/layout/bProcess3"/>
    <dgm:cxn modelId="{0602936F-496E-4808-9ACF-1AA3C003A87C}" srcId="{238D45AA-935E-4774-931C-DFA99CD8FA1A}" destId="{228F84C1-9120-42EE-AFEC-FCB2CD9615F4}" srcOrd="0" destOrd="0" parTransId="{7743CCBC-F2FF-47E7-9007-83DF5691C60D}" sibTransId="{066AFA45-2861-4F68-8A46-A85153AFB237}"/>
    <dgm:cxn modelId="{0AC51174-424F-4EC5-8A6A-667B35C71A12}" type="presOf" srcId="{7264C3EB-2BEF-4104-8531-A34AE124B823}" destId="{571B2010-A095-4280-AE75-5B627390F781}" srcOrd="0" destOrd="0" presId="urn:microsoft.com/office/officeart/2005/8/layout/bProcess3"/>
    <dgm:cxn modelId="{9CAE2558-A02A-4CDB-85BB-591CCB055000}" type="presOf" srcId="{17AB166D-7B56-4549-A4D5-B959FA05CB6B}" destId="{20F1D216-5342-4AE4-A0C9-B8A9E551BA77}" srcOrd="0" destOrd="0" presId="urn:microsoft.com/office/officeart/2005/8/layout/bProcess3"/>
    <dgm:cxn modelId="{65581E83-0304-4AD7-81C8-638C87B97ADF}" srcId="{238D45AA-935E-4774-931C-DFA99CD8FA1A}" destId="{FB5EECDA-3E8A-45B0-A466-9F5710B5ECB5}" srcOrd="1" destOrd="0" parTransId="{0E41A308-35AE-41A5-9C8D-20614F578D5F}" sibTransId="{E88B6A01-2F76-43D3-A331-9DCE74D934C6}"/>
    <dgm:cxn modelId="{0A4E948E-7E34-4305-AA9F-21C36D16E05B}" srcId="{238D45AA-935E-4774-931C-DFA99CD8FA1A}" destId="{17AB166D-7B56-4549-A4D5-B959FA05CB6B}" srcOrd="5" destOrd="0" parTransId="{25D8AFBC-DDC4-40DE-9F1F-BD6513B13897}" sibTransId="{E257B586-4DFB-4883-8549-DED9B0AEC2A0}"/>
    <dgm:cxn modelId="{E4F7B896-2674-404B-87FF-51FBAD285474}" type="presOf" srcId="{238D45AA-935E-4774-931C-DFA99CD8FA1A}" destId="{A9042B0F-022A-43B2-9511-8AA9ECE45CAE}" srcOrd="0" destOrd="0" presId="urn:microsoft.com/office/officeart/2005/8/layout/bProcess3"/>
    <dgm:cxn modelId="{74847B9D-BFFB-43C5-AA74-4761F9109792}" type="presOf" srcId="{7264C3EB-2BEF-4104-8531-A34AE124B823}" destId="{46E98B35-D021-4786-B13E-3BB4441409F1}" srcOrd="1" destOrd="0" presId="urn:microsoft.com/office/officeart/2005/8/layout/bProcess3"/>
    <dgm:cxn modelId="{57264CA9-1095-4FFB-B0F6-54FD1FAE894E}" type="presOf" srcId="{4019450C-8A2C-46DF-9739-353AEE15A3CE}" destId="{FD4A4E3D-453D-486F-A524-6DB7F1C82008}" srcOrd="1" destOrd="0" presId="urn:microsoft.com/office/officeart/2005/8/layout/bProcess3"/>
    <dgm:cxn modelId="{13992FAA-34E4-41DB-968B-DE14E4A13770}" srcId="{238D45AA-935E-4774-931C-DFA99CD8FA1A}" destId="{97D5E882-BD30-4EC7-A22C-CF7661AB318D}" srcOrd="4" destOrd="0" parTransId="{86AEA4D1-2172-47F8-8EF1-11CB00444B4E}" sibTransId="{7264C3EB-2BEF-4104-8531-A34AE124B823}"/>
    <dgm:cxn modelId="{38547BAD-B5F1-41A2-A73E-E69A4FB15E8C}" type="presOf" srcId="{E88B6A01-2F76-43D3-A331-9DCE74D934C6}" destId="{F629298D-77EA-495F-95A7-BBF23123B89D}" srcOrd="1" destOrd="0" presId="urn:microsoft.com/office/officeart/2005/8/layout/bProcess3"/>
    <dgm:cxn modelId="{F73AE0B4-762B-4DFA-A4AF-725F143E60FD}" type="presOf" srcId="{97D5E882-BD30-4EC7-A22C-CF7661AB318D}" destId="{A94FA8CD-4DD3-4280-82CD-EC2E7EAC34D2}" srcOrd="0" destOrd="0" presId="urn:microsoft.com/office/officeart/2005/8/layout/bProcess3"/>
    <dgm:cxn modelId="{EA02E0B6-54A3-434F-AB85-B3C41EFC2DE5}" srcId="{238D45AA-935E-4774-931C-DFA99CD8FA1A}" destId="{7E9C56C8-2516-4231-9D5A-3AC3E8F728C4}" srcOrd="2" destOrd="0" parTransId="{ADB39482-E868-402B-A31E-CA7E4E486C83}" sibTransId="{4019450C-8A2C-46DF-9739-353AEE15A3CE}"/>
    <dgm:cxn modelId="{363EDDBB-BAC3-4921-A601-5E6D87C20546}" type="presOf" srcId="{CE6FD693-AA9F-48C0-8B40-6AD7BDC0EBF1}" destId="{549BB3C0-1144-4E29-95A2-27D1F9484542}" srcOrd="0" destOrd="0" presId="urn:microsoft.com/office/officeart/2005/8/layout/bProcess3"/>
    <dgm:cxn modelId="{CB349FD6-3DFC-407F-BB3E-F9B5265054D0}" type="presOf" srcId="{CE6FD693-AA9F-48C0-8B40-6AD7BDC0EBF1}" destId="{2B70D743-D9CB-4407-9695-7EEA6FDC91A9}" srcOrd="1" destOrd="0" presId="urn:microsoft.com/office/officeart/2005/8/layout/bProcess3"/>
    <dgm:cxn modelId="{89409EED-21C1-41B6-8E64-51740E988298}" srcId="{238D45AA-935E-4774-931C-DFA99CD8FA1A}" destId="{43CEA195-28D8-4727-912E-07206C0E531B}" srcOrd="3" destOrd="0" parTransId="{4FF9A53E-6B80-46D0-A62B-16C0B0DD1287}" sibTransId="{CE6FD693-AA9F-48C0-8B40-6AD7BDC0EBF1}"/>
    <dgm:cxn modelId="{FF65E9F5-6F4C-4508-A5FF-E960A18271EF}" type="presOf" srcId="{228F84C1-9120-42EE-AFEC-FCB2CD9615F4}" destId="{3FC07ABC-F323-4162-AE22-DFDBA3258EBE}" srcOrd="0" destOrd="0" presId="urn:microsoft.com/office/officeart/2005/8/layout/bProcess3"/>
    <dgm:cxn modelId="{28DCF85E-C403-491F-BFD9-B31DF0167AB9}" type="presParOf" srcId="{A9042B0F-022A-43B2-9511-8AA9ECE45CAE}" destId="{3FC07ABC-F323-4162-AE22-DFDBA3258EBE}" srcOrd="0" destOrd="0" presId="urn:microsoft.com/office/officeart/2005/8/layout/bProcess3"/>
    <dgm:cxn modelId="{D526A30E-62F0-4058-863F-5C3C9BF73FD6}" type="presParOf" srcId="{A9042B0F-022A-43B2-9511-8AA9ECE45CAE}" destId="{D4F834BB-43CE-44D1-835C-1ABB2850A951}" srcOrd="1" destOrd="0" presId="urn:microsoft.com/office/officeart/2005/8/layout/bProcess3"/>
    <dgm:cxn modelId="{136896AC-BAC1-48FC-88F0-1A394A0FFB7B}" type="presParOf" srcId="{D4F834BB-43CE-44D1-835C-1ABB2850A951}" destId="{F2F8B43C-C775-49F7-AD24-1DF7D8910DCA}" srcOrd="0" destOrd="0" presId="urn:microsoft.com/office/officeart/2005/8/layout/bProcess3"/>
    <dgm:cxn modelId="{4E82EDF7-5C38-43D4-9CE1-2CF8639BF337}" type="presParOf" srcId="{A9042B0F-022A-43B2-9511-8AA9ECE45CAE}" destId="{8FABE59D-EE5F-4FED-8E51-B8D77671D54C}" srcOrd="2" destOrd="0" presId="urn:microsoft.com/office/officeart/2005/8/layout/bProcess3"/>
    <dgm:cxn modelId="{E49124CE-F9E4-4770-BAF7-22C5E2625E2E}" type="presParOf" srcId="{A9042B0F-022A-43B2-9511-8AA9ECE45CAE}" destId="{6537132B-AE92-4F81-87AB-F502AEA3B195}" srcOrd="3" destOrd="0" presId="urn:microsoft.com/office/officeart/2005/8/layout/bProcess3"/>
    <dgm:cxn modelId="{BC5C8B47-A527-414E-8A5E-B850EACD281C}" type="presParOf" srcId="{6537132B-AE92-4F81-87AB-F502AEA3B195}" destId="{F629298D-77EA-495F-95A7-BBF23123B89D}" srcOrd="0" destOrd="0" presId="urn:microsoft.com/office/officeart/2005/8/layout/bProcess3"/>
    <dgm:cxn modelId="{BE693C32-A170-492E-B050-1EE03EE7FCD2}" type="presParOf" srcId="{A9042B0F-022A-43B2-9511-8AA9ECE45CAE}" destId="{D3EADD03-8041-43FB-B7CE-F1D97E2B2EBC}" srcOrd="4" destOrd="0" presId="urn:microsoft.com/office/officeart/2005/8/layout/bProcess3"/>
    <dgm:cxn modelId="{9FAB41A7-28CB-4B7D-BFCF-2CEBACC9E7EE}" type="presParOf" srcId="{A9042B0F-022A-43B2-9511-8AA9ECE45CAE}" destId="{7169F04C-6BDD-4197-B578-827642A31FEC}" srcOrd="5" destOrd="0" presId="urn:microsoft.com/office/officeart/2005/8/layout/bProcess3"/>
    <dgm:cxn modelId="{4EA9EF35-1FE4-40AC-8E17-8BF8F3A0F476}" type="presParOf" srcId="{7169F04C-6BDD-4197-B578-827642A31FEC}" destId="{FD4A4E3D-453D-486F-A524-6DB7F1C82008}" srcOrd="0" destOrd="0" presId="urn:microsoft.com/office/officeart/2005/8/layout/bProcess3"/>
    <dgm:cxn modelId="{23BD5257-63D1-4C0F-90E7-A2FCC29F6E42}" type="presParOf" srcId="{A9042B0F-022A-43B2-9511-8AA9ECE45CAE}" destId="{4AB488C6-9D90-49B5-9270-B2BF00EB5245}" srcOrd="6" destOrd="0" presId="urn:microsoft.com/office/officeart/2005/8/layout/bProcess3"/>
    <dgm:cxn modelId="{4551DF49-1F65-479D-89CF-5111EE94AB9C}" type="presParOf" srcId="{A9042B0F-022A-43B2-9511-8AA9ECE45CAE}" destId="{549BB3C0-1144-4E29-95A2-27D1F9484542}" srcOrd="7" destOrd="0" presId="urn:microsoft.com/office/officeart/2005/8/layout/bProcess3"/>
    <dgm:cxn modelId="{2401E1FD-4F64-4508-B9A2-1C444CD88F13}" type="presParOf" srcId="{549BB3C0-1144-4E29-95A2-27D1F9484542}" destId="{2B70D743-D9CB-4407-9695-7EEA6FDC91A9}" srcOrd="0" destOrd="0" presId="urn:microsoft.com/office/officeart/2005/8/layout/bProcess3"/>
    <dgm:cxn modelId="{35D11206-E1C8-4A1F-92DE-0CF9036AE047}" type="presParOf" srcId="{A9042B0F-022A-43B2-9511-8AA9ECE45CAE}" destId="{A94FA8CD-4DD3-4280-82CD-EC2E7EAC34D2}" srcOrd="8" destOrd="0" presId="urn:microsoft.com/office/officeart/2005/8/layout/bProcess3"/>
    <dgm:cxn modelId="{06133298-54A9-4F5B-8315-DABCD7C47DFF}" type="presParOf" srcId="{A9042B0F-022A-43B2-9511-8AA9ECE45CAE}" destId="{571B2010-A095-4280-AE75-5B627390F781}" srcOrd="9" destOrd="0" presId="urn:microsoft.com/office/officeart/2005/8/layout/bProcess3"/>
    <dgm:cxn modelId="{B9766322-83A7-4F78-AE6C-8F50DB2BF715}" type="presParOf" srcId="{571B2010-A095-4280-AE75-5B627390F781}" destId="{46E98B35-D021-4786-B13E-3BB4441409F1}" srcOrd="0" destOrd="0" presId="urn:microsoft.com/office/officeart/2005/8/layout/bProcess3"/>
    <dgm:cxn modelId="{6C69044D-F91F-440E-81B5-7CB1B5EF8926}" type="presParOf" srcId="{A9042B0F-022A-43B2-9511-8AA9ECE45CAE}" destId="{20F1D216-5342-4AE4-A0C9-B8A9E551BA77}"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2F219-0A94-4255-86BF-3C210A272CA9}">
      <dsp:nvSpPr>
        <dsp:cNvPr id="0" name=""/>
        <dsp:cNvSpPr/>
      </dsp:nvSpPr>
      <dsp:spPr>
        <a:xfrm>
          <a:off x="2587080" y="65434"/>
          <a:ext cx="3140878" cy="3140878"/>
        </a:xfrm>
        <a:prstGeom prst="ellipse">
          <a:avLst/>
        </a:prstGeom>
        <a:solidFill>
          <a:schemeClr val="accent5">
            <a:alpha val="5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b="1" kern="1200" dirty="0"/>
            <a:t>RESEARCH</a:t>
          </a:r>
        </a:p>
      </dsp:txBody>
      <dsp:txXfrm>
        <a:off x="3005863" y="615088"/>
        <a:ext cx="2303311" cy="1413395"/>
      </dsp:txXfrm>
    </dsp:sp>
    <dsp:sp modelId="{F7F8989F-B521-47B6-AD9F-FC682D58A9EA}">
      <dsp:nvSpPr>
        <dsp:cNvPr id="0" name=""/>
        <dsp:cNvSpPr/>
      </dsp:nvSpPr>
      <dsp:spPr>
        <a:xfrm>
          <a:off x="3720413" y="2028484"/>
          <a:ext cx="3140878" cy="3140878"/>
        </a:xfrm>
        <a:prstGeom prst="ellipse">
          <a:avLst/>
        </a:prstGeom>
        <a:solidFill>
          <a:schemeClr val="accent5">
            <a:alpha val="50000"/>
            <a:hueOff val="-3379271"/>
            <a:satOff val="-8710"/>
            <a:lumOff val="-5883"/>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b="1" kern="1200" dirty="0"/>
            <a:t>PRACTICE</a:t>
          </a:r>
        </a:p>
        <a:p>
          <a:pPr marL="0" lvl="0" indent="0" algn="ctr" defTabSz="1244600">
            <a:lnSpc>
              <a:spcPct val="90000"/>
            </a:lnSpc>
            <a:spcBef>
              <a:spcPct val="0"/>
            </a:spcBef>
            <a:spcAft>
              <a:spcPct val="35000"/>
            </a:spcAft>
            <a:buNone/>
          </a:pPr>
          <a:endParaRPr lang="en-US" sz="2800" b="1" kern="1200" dirty="0"/>
        </a:p>
        <a:p>
          <a:pPr marL="0" lvl="0" indent="0" algn="ctr" defTabSz="1244600">
            <a:lnSpc>
              <a:spcPct val="90000"/>
            </a:lnSpc>
            <a:spcBef>
              <a:spcPct val="0"/>
            </a:spcBef>
            <a:spcAft>
              <a:spcPct val="35000"/>
            </a:spcAft>
            <a:buNone/>
          </a:pPr>
          <a:endParaRPr lang="en-US" sz="2800" b="1" kern="1200" dirty="0"/>
        </a:p>
      </dsp:txBody>
      <dsp:txXfrm>
        <a:off x="4680999" y="2839877"/>
        <a:ext cx="1884527" cy="1727483"/>
      </dsp:txXfrm>
    </dsp:sp>
    <dsp:sp modelId="{FFB40446-4807-4C34-A1A7-F4A6FD2ACD97}">
      <dsp:nvSpPr>
        <dsp:cNvPr id="0" name=""/>
        <dsp:cNvSpPr/>
      </dsp:nvSpPr>
      <dsp:spPr>
        <a:xfrm>
          <a:off x="1453746" y="2028484"/>
          <a:ext cx="3140878" cy="3140878"/>
        </a:xfrm>
        <a:prstGeom prst="ellipse">
          <a:avLst/>
        </a:prstGeom>
        <a:solidFill>
          <a:schemeClr val="accent5">
            <a:alpha val="50000"/>
            <a:hueOff val="-6758543"/>
            <a:satOff val="-17419"/>
            <a:lumOff val="-1176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b="1" kern="1200" dirty="0"/>
            <a:t>EDUCATION</a:t>
          </a:r>
        </a:p>
        <a:p>
          <a:pPr marL="0" lvl="0" indent="0" algn="ctr" defTabSz="1244600">
            <a:lnSpc>
              <a:spcPct val="90000"/>
            </a:lnSpc>
            <a:spcBef>
              <a:spcPct val="0"/>
            </a:spcBef>
            <a:spcAft>
              <a:spcPct val="35000"/>
            </a:spcAft>
            <a:buNone/>
          </a:pPr>
          <a:endParaRPr lang="en-US" sz="2800" b="1" kern="1200" dirty="0"/>
        </a:p>
        <a:p>
          <a:pPr marL="0" lvl="0" indent="0" algn="ctr" defTabSz="1244600">
            <a:lnSpc>
              <a:spcPct val="90000"/>
            </a:lnSpc>
            <a:spcBef>
              <a:spcPct val="0"/>
            </a:spcBef>
            <a:spcAft>
              <a:spcPct val="35000"/>
            </a:spcAft>
            <a:buNone/>
          </a:pPr>
          <a:endParaRPr lang="en-US" sz="2800" b="1" kern="1200" dirty="0"/>
        </a:p>
      </dsp:txBody>
      <dsp:txXfrm>
        <a:off x="1749512" y="2839877"/>
        <a:ext cx="1884527" cy="1727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515DD-058E-4485-8862-5DA337B02DE2}">
      <dsp:nvSpPr>
        <dsp:cNvPr id="0" name=""/>
        <dsp:cNvSpPr/>
      </dsp:nvSpPr>
      <dsp:spPr>
        <a:xfrm>
          <a:off x="3971" y="636234"/>
          <a:ext cx="2150473" cy="1290284"/>
        </a:xfrm>
        <a:prstGeom prst="rect">
          <a:avLst/>
        </a:prstGeom>
        <a:solidFill>
          <a:schemeClr val="accent2"/>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Purchasing</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(Patrick)</a:t>
          </a:r>
        </a:p>
      </dsp:txBody>
      <dsp:txXfrm>
        <a:off x="3971" y="636234"/>
        <a:ext cx="2150473" cy="1290284"/>
      </dsp:txXfrm>
    </dsp:sp>
    <dsp:sp modelId="{33571CF3-FF4F-4F45-8435-E55A8924FBC5}">
      <dsp:nvSpPr>
        <dsp:cNvPr id="0" name=""/>
        <dsp:cNvSpPr/>
      </dsp:nvSpPr>
      <dsp:spPr>
        <a:xfrm>
          <a:off x="2369492" y="636234"/>
          <a:ext cx="2150473" cy="1290284"/>
        </a:xfrm>
        <a:prstGeom prst="rect">
          <a:avLst/>
        </a:prstGeom>
        <a:solidFill>
          <a:schemeClr val="accent2"/>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Travel</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(Patrick; John)</a:t>
          </a:r>
        </a:p>
      </dsp:txBody>
      <dsp:txXfrm>
        <a:off x="2369492" y="636234"/>
        <a:ext cx="2150473" cy="1290284"/>
      </dsp:txXfrm>
    </dsp:sp>
    <dsp:sp modelId="{74844D0C-C150-4FB1-B6CD-0B534F923B66}">
      <dsp:nvSpPr>
        <dsp:cNvPr id="0" name=""/>
        <dsp:cNvSpPr/>
      </dsp:nvSpPr>
      <dsp:spPr>
        <a:xfrm>
          <a:off x="4735013" y="636234"/>
          <a:ext cx="2150473" cy="1290284"/>
        </a:xfrm>
        <a:prstGeom prst="rect">
          <a:avLst/>
        </a:prstGeom>
        <a:solidFill>
          <a:schemeClr val="accent2"/>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Reimbursement</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(Patrick)</a:t>
          </a:r>
          <a:endParaRPr lang="en-US" sz="2400" kern="1200" dirty="0"/>
        </a:p>
      </dsp:txBody>
      <dsp:txXfrm>
        <a:off x="4735013" y="636234"/>
        <a:ext cx="2150473" cy="1290284"/>
      </dsp:txXfrm>
    </dsp:sp>
    <dsp:sp modelId="{A7FD86B4-1230-4685-8EA4-67C5B7807617}">
      <dsp:nvSpPr>
        <dsp:cNvPr id="0" name=""/>
        <dsp:cNvSpPr/>
      </dsp:nvSpPr>
      <dsp:spPr>
        <a:xfrm>
          <a:off x="7100534" y="636234"/>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Invoicing</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(Patrick; John)</a:t>
          </a:r>
        </a:p>
      </dsp:txBody>
      <dsp:txXfrm>
        <a:off x="7100534" y="636234"/>
        <a:ext cx="2150473" cy="1290284"/>
      </dsp:txXfrm>
    </dsp:sp>
    <dsp:sp modelId="{42625DD9-C274-42E1-B4EE-DBDEC8261199}">
      <dsp:nvSpPr>
        <dsp:cNvPr id="0" name=""/>
        <dsp:cNvSpPr/>
      </dsp:nvSpPr>
      <dsp:spPr>
        <a:xfrm>
          <a:off x="9466055" y="636234"/>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AR &amp; Deposits</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(Patrick; John)</a:t>
          </a:r>
          <a:endParaRPr lang="en-US" sz="2400" kern="1200" dirty="0"/>
        </a:p>
      </dsp:txBody>
      <dsp:txXfrm>
        <a:off x="9466055" y="636234"/>
        <a:ext cx="2150473" cy="1290284"/>
      </dsp:txXfrm>
    </dsp:sp>
    <dsp:sp modelId="{0489229F-CA53-4D47-A665-B01F702325DA}">
      <dsp:nvSpPr>
        <dsp:cNvPr id="0" name=""/>
        <dsp:cNvSpPr/>
      </dsp:nvSpPr>
      <dsp:spPr>
        <a:xfrm>
          <a:off x="3971" y="2141566"/>
          <a:ext cx="2150473" cy="1290284"/>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Sponsored Programs</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(Lucinda)</a:t>
          </a:r>
          <a:endParaRPr lang="en-US" sz="2400" kern="1200" dirty="0"/>
        </a:p>
      </dsp:txBody>
      <dsp:txXfrm>
        <a:off x="3971" y="2141566"/>
        <a:ext cx="2150473" cy="1290284"/>
      </dsp:txXfrm>
    </dsp:sp>
    <dsp:sp modelId="{B15E9106-2DF0-4466-BA7A-83839BAEFA01}">
      <dsp:nvSpPr>
        <dsp:cNvPr id="0" name=""/>
        <dsp:cNvSpPr/>
      </dsp:nvSpPr>
      <dsp:spPr>
        <a:xfrm>
          <a:off x="2369492" y="2141566"/>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NICC</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(Lucinda)</a:t>
          </a:r>
          <a:endParaRPr lang="en-US" sz="2400" kern="1200" dirty="0"/>
        </a:p>
      </dsp:txBody>
      <dsp:txXfrm>
        <a:off x="2369492" y="2141566"/>
        <a:ext cx="2150473" cy="1290284"/>
      </dsp:txXfrm>
    </dsp:sp>
    <dsp:sp modelId="{83BD20A6-BC63-4885-A63F-2BA042091FDC}">
      <dsp:nvSpPr>
        <dsp:cNvPr id="0" name=""/>
        <dsp:cNvSpPr/>
      </dsp:nvSpPr>
      <dsp:spPr>
        <a:xfrm>
          <a:off x="4735013" y="2141566"/>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PTNC</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(Stace; Lucinda)</a:t>
          </a:r>
        </a:p>
      </dsp:txBody>
      <dsp:txXfrm>
        <a:off x="4735013" y="2141566"/>
        <a:ext cx="2150473" cy="1290284"/>
      </dsp:txXfrm>
    </dsp:sp>
    <dsp:sp modelId="{1EAE07E8-3992-4FA8-856F-4CFC56433EE3}">
      <dsp:nvSpPr>
        <dsp:cNvPr id="0" name=""/>
        <dsp:cNvSpPr/>
      </dsp:nvSpPr>
      <dsp:spPr>
        <a:xfrm>
          <a:off x="7100534" y="2141566"/>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HCM</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(Stace; Lucinda; John)</a:t>
          </a:r>
        </a:p>
      </dsp:txBody>
      <dsp:txXfrm>
        <a:off x="7100534" y="2141566"/>
        <a:ext cx="2150473" cy="1290284"/>
      </dsp:txXfrm>
    </dsp:sp>
    <dsp:sp modelId="{CA7E966A-186D-4171-B39C-E9A98711A040}">
      <dsp:nvSpPr>
        <dsp:cNvPr id="0" name=""/>
        <dsp:cNvSpPr/>
      </dsp:nvSpPr>
      <dsp:spPr>
        <a:xfrm>
          <a:off x="9466055" y="2141566"/>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Reports</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(Patrick; John)</a:t>
          </a:r>
          <a:endParaRPr lang="en-US" sz="2400" kern="1200" dirty="0"/>
        </a:p>
      </dsp:txBody>
      <dsp:txXfrm>
        <a:off x="9466055" y="2141566"/>
        <a:ext cx="2150473" cy="1290284"/>
      </dsp:txXfrm>
    </dsp:sp>
    <dsp:sp modelId="{60343D93-CA38-4D97-AEF0-5260256FF8EC}">
      <dsp:nvSpPr>
        <dsp:cNvPr id="0" name=""/>
        <dsp:cNvSpPr/>
      </dsp:nvSpPr>
      <dsp:spPr>
        <a:xfrm>
          <a:off x="1186732" y="3646897"/>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FY/Annual Budget</a:t>
          </a:r>
          <a:r>
            <a:rPr lang="en-US" sz="2400" kern="1200" dirty="0">
              <a:latin typeface="Calibri Light" panose="020F0302020204030204"/>
            </a:rPr>
            <a:t> </a:t>
          </a:r>
        </a:p>
        <a:p>
          <a:pPr marL="0" lvl="0" indent="0" algn="ctr" defTabSz="1066800" rtl="0">
            <a:lnSpc>
              <a:spcPct val="90000"/>
            </a:lnSpc>
            <a:spcBef>
              <a:spcPct val="0"/>
            </a:spcBef>
            <a:spcAft>
              <a:spcPct val="35000"/>
            </a:spcAft>
            <a:buNone/>
          </a:pPr>
          <a:r>
            <a:rPr lang="en-US" sz="2400" kern="1200" dirty="0">
              <a:latin typeface="Calibri Light" panose="020F0302020204030204"/>
            </a:rPr>
            <a:t>(John)</a:t>
          </a:r>
        </a:p>
      </dsp:txBody>
      <dsp:txXfrm>
        <a:off x="1186732" y="3646897"/>
        <a:ext cx="2150473" cy="1290284"/>
      </dsp:txXfrm>
    </dsp:sp>
    <dsp:sp modelId="{B12C1A79-E6B1-435C-A205-0455A9768D9B}">
      <dsp:nvSpPr>
        <dsp:cNvPr id="0" name=""/>
        <dsp:cNvSpPr/>
      </dsp:nvSpPr>
      <dsp:spPr>
        <a:xfrm>
          <a:off x="3552253" y="3646897"/>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Gifts</a:t>
          </a:r>
          <a:r>
            <a:rPr lang="en-US" sz="2400" b="0" kern="1200" dirty="0">
              <a:latin typeface="Calibri Light" panose="020F0302020204030204"/>
            </a:rPr>
            <a:t> </a:t>
          </a:r>
        </a:p>
        <a:p>
          <a:pPr marL="0" lvl="0" indent="0" algn="ctr" defTabSz="1066800" rtl="0">
            <a:lnSpc>
              <a:spcPct val="90000"/>
            </a:lnSpc>
            <a:spcBef>
              <a:spcPct val="0"/>
            </a:spcBef>
            <a:spcAft>
              <a:spcPct val="35000"/>
            </a:spcAft>
            <a:buNone/>
          </a:pPr>
          <a:r>
            <a:rPr lang="en-US" sz="2400" b="0" kern="1200" dirty="0">
              <a:latin typeface="Calibri Light" panose="020F0302020204030204"/>
            </a:rPr>
            <a:t>(John)</a:t>
          </a:r>
        </a:p>
      </dsp:txBody>
      <dsp:txXfrm>
        <a:off x="3552253" y="3646897"/>
        <a:ext cx="2150473" cy="1290284"/>
      </dsp:txXfrm>
    </dsp:sp>
    <dsp:sp modelId="{444452B9-CC2E-4B60-9784-1D5975BF8A7B}">
      <dsp:nvSpPr>
        <dsp:cNvPr id="0" name=""/>
        <dsp:cNvSpPr/>
      </dsp:nvSpPr>
      <dsp:spPr>
        <a:xfrm>
          <a:off x="5917774" y="3646897"/>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Calibri Light" panose="020F0302020204030204"/>
            </a:rPr>
            <a:t>Dept Accts/ Unrestricted</a:t>
          </a:r>
          <a:r>
            <a:rPr lang="en-US" sz="2400" b="0" kern="1200" dirty="0">
              <a:latin typeface="Calibri Light" panose="020F0302020204030204"/>
            </a:rPr>
            <a:t> </a:t>
          </a:r>
        </a:p>
        <a:p>
          <a:pPr marL="0" lvl="0" indent="0" algn="ctr" defTabSz="1066800" rtl="0">
            <a:lnSpc>
              <a:spcPct val="90000"/>
            </a:lnSpc>
            <a:spcBef>
              <a:spcPct val="0"/>
            </a:spcBef>
            <a:spcAft>
              <a:spcPct val="35000"/>
            </a:spcAft>
            <a:buNone/>
          </a:pPr>
          <a:r>
            <a:rPr lang="en-US" sz="2400" b="0" kern="1200" dirty="0">
              <a:latin typeface="Calibri Light" panose="020F0302020204030204"/>
            </a:rPr>
            <a:t>(John)</a:t>
          </a:r>
        </a:p>
      </dsp:txBody>
      <dsp:txXfrm>
        <a:off x="5917774" y="3646897"/>
        <a:ext cx="2150473" cy="1290284"/>
      </dsp:txXfrm>
    </dsp:sp>
    <dsp:sp modelId="{0FA4208B-8FB5-4E5B-8965-B9FAE1716D03}">
      <dsp:nvSpPr>
        <dsp:cNvPr id="0" name=""/>
        <dsp:cNvSpPr/>
      </dsp:nvSpPr>
      <dsp:spPr>
        <a:xfrm>
          <a:off x="8283295" y="3646897"/>
          <a:ext cx="2150473" cy="129028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Light" panose="020F0302020204030204"/>
            </a:rPr>
            <a:t>CPUP</a:t>
          </a:r>
          <a:r>
            <a:rPr lang="en-US" sz="2400" kern="1200" dirty="0">
              <a:latin typeface="Calibri Light" panose="020F0302020204030204"/>
            </a:rPr>
            <a:t> </a:t>
          </a:r>
        </a:p>
        <a:p>
          <a:pPr marL="0" lvl="0" indent="0" algn="ctr" defTabSz="1066800">
            <a:lnSpc>
              <a:spcPct val="90000"/>
            </a:lnSpc>
            <a:spcBef>
              <a:spcPct val="0"/>
            </a:spcBef>
            <a:spcAft>
              <a:spcPct val="35000"/>
            </a:spcAft>
            <a:buNone/>
          </a:pPr>
          <a:r>
            <a:rPr lang="en-US" sz="2400" kern="1200" dirty="0">
              <a:latin typeface="Calibri Light" panose="020F0302020204030204"/>
            </a:rPr>
            <a:t>(John)</a:t>
          </a:r>
          <a:endParaRPr lang="en-US" sz="2400" kern="1200" dirty="0"/>
        </a:p>
      </dsp:txBody>
      <dsp:txXfrm>
        <a:off x="8283295" y="3646897"/>
        <a:ext cx="2150473" cy="1290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EC346-8537-4A5B-8B00-3CDF6FAE44D5}">
      <dsp:nvSpPr>
        <dsp:cNvPr id="0" name=""/>
        <dsp:cNvSpPr/>
      </dsp:nvSpPr>
      <dsp:spPr>
        <a:xfrm>
          <a:off x="3317400" y="1056579"/>
          <a:ext cx="690398" cy="91440"/>
        </a:xfrm>
        <a:custGeom>
          <a:avLst/>
          <a:gdLst/>
          <a:ahLst/>
          <a:cxnLst/>
          <a:rect l="0" t="0" r="0" b="0"/>
          <a:pathLst>
            <a:path>
              <a:moveTo>
                <a:pt x="0" y="45720"/>
              </a:moveTo>
              <a:lnTo>
                <a:pt x="690398"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n-lt"/>
          </a:endParaRPr>
        </a:p>
      </dsp:txBody>
      <dsp:txXfrm>
        <a:off x="3644574" y="1098691"/>
        <a:ext cx="36049" cy="7217"/>
      </dsp:txXfrm>
    </dsp:sp>
    <dsp:sp modelId="{E1238877-419F-4D14-A670-FC755A12BCE1}">
      <dsp:nvSpPr>
        <dsp:cNvPr id="0" name=""/>
        <dsp:cNvSpPr/>
      </dsp:nvSpPr>
      <dsp:spPr>
        <a:xfrm>
          <a:off x="184426" y="161867"/>
          <a:ext cx="3134774" cy="188086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mn-lt"/>
            </a:rPr>
            <a:t>PI/Delegate notifies @10Team of expense/event </a:t>
          </a:r>
        </a:p>
        <a:p>
          <a:pPr marL="0" lvl="0" indent="0" algn="ctr" defTabSz="933450" rtl="0">
            <a:lnSpc>
              <a:spcPct val="90000"/>
            </a:lnSpc>
            <a:spcBef>
              <a:spcPct val="0"/>
            </a:spcBef>
            <a:spcAft>
              <a:spcPct val="35000"/>
            </a:spcAft>
            <a:buNone/>
          </a:pPr>
          <a:r>
            <a:rPr lang="en-US" sz="1600" kern="1200" dirty="0">
              <a:solidFill>
                <a:schemeClr val="accent2"/>
              </a:solidFill>
              <a:latin typeface="+mn-lt"/>
            </a:rPr>
            <a:t>(see next slide)</a:t>
          </a:r>
        </a:p>
      </dsp:txBody>
      <dsp:txXfrm>
        <a:off x="184426" y="161867"/>
        <a:ext cx="3134774" cy="1880864"/>
      </dsp:txXfrm>
    </dsp:sp>
    <dsp:sp modelId="{07101A00-5BD0-4C66-990A-917D8F0AE3B7}">
      <dsp:nvSpPr>
        <dsp:cNvPr id="0" name=""/>
        <dsp:cNvSpPr/>
      </dsp:nvSpPr>
      <dsp:spPr>
        <a:xfrm>
          <a:off x="7173172" y="1056579"/>
          <a:ext cx="690398" cy="91440"/>
        </a:xfrm>
        <a:custGeom>
          <a:avLst/>
          <a:gdLst/>
          <a:ahLst/>
          <a:cxnLst/>
          <a:rect l="0" t="0" r="0" b="0"/>
          <a:pathLst>
            <a:path>
              <a:moveTo>
                <a:pt x="0" y="45720"/>
              </a:moveTo>
              <a:lnTo>
                <a:pt x="690398"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n-lt"/>
          </a:endParaRPr>
        </a:p>
      </dsp:txBody>
      <dsp:txXfrm>
        <a:off x="7500346" y="1098691"/>
        <a:ext cx="36049" cy="7217"/>
      </dsp:txXfrm>
    </dsp:sp>
    <dsp:sp modelId="{8A83A9D5-A25F-4DB9-9D8A-8F67D42E5D5D}">
      <dsp:nvSpPr>
        <dsp:cNvPr id="0" name=""/>
        <dsp:cNvSpPr/>
      </dsp:nvSpPr>
      <dsp:spPr>
        <a:xfrm>
          <a:off x="4040198" y="161867"/>
          <a:ext cx="3134774" cy="188086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933450" rtl="0">
            <a:lnSpc>
              <a:spcPct val="90000"/>
            </a:lnSpc>
            <a:spcBef>
              <a:spcPct val="0"/>
            </a:spcBef>
            <a:spcAft>
              <a:spcPct val="35000"/>
            </a:spcAft>
            <a:buNone/>
          </a:pPr>
          <a:r>
            <a:rPr lang="en-US" sz="2100" kern="1200" dirty="0">
              <a:latin typeface="+mn-lt"/>
            </a:rPr>
            <a:t>10Admin-Fin Team acknowledges w/n 24 </a:t>
          </a:r>
          <a:r>
            <a:rPr lang="en-US" sz="2100" kern="1200" dirty="0" err="1">
              <a:latin typeface="+mn-lt"/>
            </a:rPr>
            <a:t>hrs</a:t>
          </a:r>
          <a:endParaRPr lang="en-US" sz="2100" kern="1200" dirty="0">
            <a:latin typeface="+mn-lt"/>
          </a:endParaRPr>
        </a:p>
        <a:p>
          <a:pPr marL="171450" lvl="1" indent="-171450" algn="l" defTabSz="800100">
            <a:lnSpc>
              <a:spcPct val="90000"/>
            </a:lnSpc>
            <a:spcBef>
              <a:spcPct val="0"/>
            </a:spcBef>
            <a:spcAft>
              <a:spcPct val="15000"/>
            </a:spcAft>
            <a:buChar char="•"/>
          </a:pPr>
          <a:r>
            <a:rPr lang="en-US" sz="1800" kern="1200" dirty="0">
              <a:latin typeface="+mn-lt"/>
              <a:cs typeface="Calibri" panose="020F0502020204030204" pitchFamily="34" charset="0"/>
            </a:rPr>
            <a:t>Query for additional info as needed (i.e., bid-waiver; other approvals)</a:t>
          </a:r>
        </a:p>
      </dsp:txBody>
      <dsp:txXfrm>
        <a:off x="4040198" y="161867"/>
        <a:ext cx="3134774" cy="1880864"/>
      </dsp:txXfrm>
    </dsp:sp>
    <dsp:sp modelId="{AEA880BB-9002-461C-B95E-A97BA3736963}">
      <dsp:nvSpPr>
        <dsp:cNvPr id="0" name=""/>
        <dsp:cNvSpPr/>
      </dsp:nvSpPr>
      <dsp:spPr>
        <a:xfrm>
          <a:off x="1751813" y="2196573"/>
          <a:ext cx="7711544" cy="690398"/>
        </a:xfrm>
        <a:custGeom>
          <a:avLst/>
          <a:gdLst/>
          <a:ahLst/>
          <a:cxnLst/>
          <a:rect l="0" t="0" r="0" b="0"/>
          <a:pathLst>
            <a:path>
              <a:moveTo>
                <a:pt x="7711544" y="0"/>
              </a:moveTo>
              <a:lnTo>
                <a:pt x="7711544" y="362299"/>
              </a:lnTo>
              <a:lnTo>
                <a:pt x="0" y="362299"/>
              </a:lnTo>
              <a:lnTo>
                <a:pt x="0" y="690398"/>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n-lt"/>
          </a:endParaRPr>
        </a:p>
      </dsp:txBody>
      <dsp:txXfrm>
        <a:off x="5413956" y="2538164"/>
        <a:ext cx="387258" cy="7217"/>
      </dsp:txXfrm>
    </dsp:sp>
    <dsp:sp modelId="{9CB28463-A366-4CE3-9872-25D5A26CD88B}">
      <dsp:nvSpPr>
        <dsp:cNvPr id="0" name=""/>
        <dsp:cNvSpPr/>
      </dsp:nvSpPr>
      <dsp:spPr>
        <a:xfrm>
          <a:off x="7895970" y="6226"/>
          <a:ext cx="3134774" cy="2192147"/>
        </a:xfrm>
        <a:prstGeom prst="rect">
          <a:avLst/>
        </a:prstGeom>
        <a:solidFill>
          <a:schemeClr val="accent4"/>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933450" rtl="0">
            <a:lnSpc>
              <a:spcPct val="90000"/>
            </a:lnSpc>
            <a:spcBef>
              <a:spcPct val="0"/>
            </a:spcBef>
            <a:spcAft>
              <a:spcPct val="35000"/>
            </a:spcAft>
            <a:buNone/>
          </a:pPr>
          <a:r>
            <a:rPr lang="en-US" sz="2100" kern="1200" dirty="0">
              <a:latin typeface="+mn-lt"/>
            </a:rPr>
            <a:t>Team initiates </a:t>
          </a:r>
          <a:r>
            <a:rPr lang="en-US" sz="2100" b="1" kern="1200" dirty="0">
              <a:latin typeface="+mn-lt"/>
            </a:rPr>
            <a:t>BUY</a:t>
          </a:r>
          <a:r>
            <a:rPr lang="en-US" sz="2100" kern="1200" dirty="0">
              <a:latin typeface="+mn-lt"/>
            </a:rPr>
            <a:t> w/n 24-96 </a:t>
          </a:r>
          <a:r>
            <a:rPr lang="en-US" sz="2100" kern="1200" dirty="0" err="1">
              <a:latin typeface="+mn-lt"/>
            </a:rPr>
            <a:t>hrs</a:t>
          </a:r>
          <a:endParaRPr lang="en-US" sz="2100" kern="1200" dirty="0">
            <a:latin typeface="+mn-lt"/>
          </a:endParaRPr>
        </a:p>
        <a:p>
          <a:pPr marL="228600" lvl="1" indent="-228600" algn="l" defTabSz="889000">
            <a:lnSpc>
              <a:spcPct val="90000"/>
            </a:lnSpc>
            <a:spcBef>
              <a:spcPct val="0"/>
            </a:spcBef>
            <a:spcAft>
              <a:spcPct val="15000"/>
            </a:spcAft>
            <a:buChar char="•"/>
          </a:pPr>
          <a:r>
            <a:rPr lang="en-US" sz="2000" kern="1200" dirty="0">
              <a:latin typeface="+mn-lt"/>
            </a:rPr>
            <a:t>Confirm </a:t>
          </a:r>
          <a:r>
            <a:rPr lang="en-US" sz="2000" i="1" kern="1200" dirty="0">
              <a:latin typeface="+mn-lt"/>
            </a:rPr>
            <a:t>best method </a:t>
          </a:r>
          <a:r>
            <a:rPr lang="en-US" sz="2000" kern="1200" dirty="0">
              <a:latin typeface="+mn-lt"/>
            </a:rPr>
            <a:t>of purchasing with requestor</a:t>
          </a:r>
        </a:p>
        <a:p>
          <a:pPr marL="228600" lvl="1" indent="-228600" algn="l" defTabSz="889000">
            <a:lnSpc>
              <a:spcPct val="90000"/>
            </a:lnSpc>
            <a:spcBef>
              <a:spcPct val="0"/>
            </a:spcBef>
            <a:spcAft>
              <a:spcPct val="15000"/>
            </a:spcAft>
            <a:buChar char="•"/>
          </a:pPr>
          <a:r>
            <a:rPr lang="en-US" sz="2000" kern="1200" dirty="0">
              <a:latin typeface="+mn-lt"/>
            </a:rPr>
            <a:t>Initiate transactions</a:t>
          </a:r>
          <a:endParaRPr lang="en-US" sz="1600" kern="1200" dirty="0">
            <a:latin typeface="+mn-lt"/>
          </a:endParaRPr>
        </a:p>
      </dsp:txBody>
      <dsp:txXfrm>
        <a:off x="7895970" y="6226"/>
        <a:ext cx="3134774" cy="2192147"/>
      </dsp:txXfrm>
    </dsp:sp>
    <dsp:sp modelId="{B4DB508A-2A1D-49A0-A4CF-4198625F4BD7}">
      <dsp:nvSpPr>
        <dsp:cNvPr id="0" name=""/>
        <dsp:cNvSpPr/>
      </dsp:nvSpPr>
      <dsp:spPr>
        <a:xfrm>
          <a:off x="3317400" y="3814083"/>
          <a:ext cx="690398" cy="91440"/>
        </a:xfrm>
        <a:custGeom>
          <a:avLst/>
          <a:gdLst/>
          <a:ahLst/>
          <a:cxnLst/>
          <a:rect l="0" t="0" r="0" b="0"/>
          <a:pathLst>
            <a:path>
              <a:moveTo>
                <a:pt x="0" y="45720"/>
              </a:moveTo>
              <a:lnTo>
                <a:pt x="690398"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n-lt"/>
          </a:endParaRPr>
        </a:p>
      </dsp:txBody>
      <dsp:txXfrm>
        <a:off x="3644574" y="3856195"/>
        <a:ext cx="36049" cy="7217"/>
      </dsp:txXfrm>
    </dsp:sp>
    <dsp:sp modelId="{852D7E30-0364-4AEF-B083-8ADB1E0E4DB5}">
      <dsp:nvSpPr>
        <dsp:cNvPr id="0" name=""/>
        <dsp:cNvSpPr/>
      </dsp:nvSpPr>
      <dsp:spPr>
        <a:xfrm>
          <a:off x="184426" y="2919371"/>
          <a:ext cx="3134774" cy="188086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933450" rtl="0">
            <a:lnSpc>
              <a:spcPct val="90000"/>
            </a:lnSpc>
            <a:spcBef>
              <a:spcPct val="0"/>
            </a:spcBef>
            <a:spcAft>
              <a:spcPct val="35000"/>
            </a:spcAft>
            <a:buNone/>
          </a:pPr>
          <a:r>
            <a:rPr lang="en-US" sz="2100" kern="1200" dirty="0">
              <a:latin typeface="+mn-lt"/>
            </a:rPr>
            <a:t>Team notifies requestor; and vendor as needed</a:t>
          </a:r>
        </a:p>
        <a:p>
          <a:pPr marL="171450" lvl="1" indent="-171450" algn="l" defTabSz="800100" rtl="0">
            <a:lnSpc>
              <a:spcPct val="90000"/>
            </a:lnSpc>
            <a:spcBef>
              <a:spcPct val="0"/>
            </a:spcBef>
            <a:spcAft>
              <a:spcPct val="15000"/>
            </a:spcAft>
            <a:buChar char="•"/>
          </a:pPr>
          <a:r>
            <a:rPr lang="en-US" sz="1800" kern="1200" dirty="0">
              <a:latin typeface="+mn-lt"/>
              <a:cs typeface="Calibri" panose="020F0502020204030204" pitchFamily="34" charset="0"/>
            </a:rPr>
            <a:t>Provide transaction info, and/or request transaction confirmation if buyer is not direct receipient</a:t>
          </a:r>
        </a:p>
      </dsp:txBody>
      <dsp:txXfrm>
        <a:off x="184426" y="2919371"/>
        <a:ext cx="3134774" cy="1880864"/>
      </dsp:txXfrm>
    </dsp:sp>
    <dsp:sp modelId="{D784DF55-A277-4493-B8B4-9BA691A9B581}">
      <dsp:nvSpPr>
        <dsp:cNvPr id="0" name=""/>
        <dsp:cNvSpPr/>
      </dsp:nvSpPr>
      <dsp:spPr>
        <a:xfrm>
          <a:off x="7173172" y="3814083"/>
          <a:ext cx="690398" cy="91440"/>
        </a:xfrm>
        <a:custGeom>
          <a:avLst/>
          <a:gdLst/>
          <a:ahLst/>
          <a:cxnLst/>
          <a:rect l="0" t="0" r="0" b="0"/>
          <a:pathLst>
            <a:path>
              <a:moveTo>
                <a:pt x="0" y="45720"/>
              </a:moveTo>
              <a:lnTo>
                <a:pt x="690398"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mn-lt"/>
          </a:endParaRPr>
        </a:p>
      </dsp:txBody>
      <dsp:txXfrm>
        <a:off x="7500346" y="3856195"/>
        <a:ext cx="36049" cy="7217"/>
      </dsp:txXfrm>
    </dsp:sp>
    <dsp:sp modelId="{B2995806-A6AF-4F9A-97BD-296F1CC76282}">
      <dsp:nvSpPr>
        <dsp:cNvPr id="0" name=""/>
        <dsp:cNvSpPr/>
      </dsp:nvSpPr>
      <dsp:spPr>
        <a:xfrm>
          <a:off x="4040198" y="2919371"/>
          <a:ext cx="3134774" cy="188086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l" defTabSz="1022350" rtl="0">
            <a:lnSpc>
              <a:spcPct val="90000"/>
            </a:lnSpc>
            <a:spcBef>
              <a:spcPct val="0"/>
            </a:spcBef>
            <a:spcAft>
              <a:spcPct val="35000"/>
            </a:spcAft>
            <a:buNone/>
          </a:pPr>
          <a:r>
            <a:rPr lang="en-US" sz="2300" kern="1200" dirty="0">
              <a:latin typeface="+mn-lt"/>
            </a:rPr>
            <a:t>RECEIPTING</a:t>
          </a:r>
        </a:p>
        <a:p>
          <a:pPr marL="171450" lvl="1" indent="-171450" algn="l" defTabSz="800100" rtl="0">
            <a:lnSpc>
              <a:spcPct val="90000"/>
            </a:lnSpc>
            <a:spcBef>
              <a:spcPct val="0"/>
            </a:spcBef>
            <a:spcAft>
              <a:spcPct val="15000"/>
            </a:spcAft>
            <a:buChar char="•"/>
          </a:pPr>
          <a:r>
            <a:rPr lang="en-US" sz="1800" kern="1200" dirty="0">
              <a:latin typeface="+mn-lt"/>
              <a:cs typeface="Calibri" panose="020F0502020204030204" pitchFamily="34" charset="0"/>
            </a:rPr>
            <a:t>To release payment to a vendor/supplier, we need to know that you received the good/service as requested</a:t>
          </a:r>
        </a:p>
      </dsp:txBody>
      <dsp:txXfrm>
        <a:off x="4040198" y="2919371"/>
        <a:ext cx="3134774" cy="1880864"/>
      </dsp:txXfrm>
    </dsp:sp>
    <dsp:sp modelId="{FC848911-CD56-4E91-9757-8996A3628AFA}">
      <dsp:nvSpPr>
        <dsp:cNvPr id="0" name=""/>
        <dsp:cNvSpPr/>
      </dsp:nvSpPr>
      <dsp:spPr>
        <a:xfrm>
          <a:off x="7895970" y="2919371"/>
          <a:ext cx="3134774" cy="188086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l" defTabSz="1022350" rtl="0">
            <a:lnSpc>
              <a:spcPct val="90000"/>
            </a:lnSpc>
            <a:spcBef>
              <a:spcPct val="0"/>
            </a:spcBef>
            <a:spcAft>
              <a:spcPct val="35000"/>
            </a:spcAft>
            <a:buNone/>
          </a:pPr>
          <a:r>
            <a:rPr lang="en-US" sz="2300" kern="1200" dirty="0">
              <a:latin typeface="+mn-lt"/>
            </a:rPr>
            <a:t>PAYMENT VERIFICATION</a:t>
          </a:r>
        </a:p>
        <a:p>
          <a:pPr marL="171450" lvl="1" indent="-171450" algn="l" defTabSz="800100" rtl="0">
            <a:lnSpc>
              <a:spcPct val="90000"/>
            </a:lnSpc>
            <a:spcBef>
              <a:spcPct val="0"/>
            </a:spcBef>
            <a:spcAft>
              <a:spcPct val="15000"/>
            </a:spcAft>
            <a:buChar char="•"/>
          </a:pPr>
          <a:r>
            <a:rPr lang="en-US" sz="1800" kern="1200" dirty="0">
              <a:latin typeface="+mn-lt"/>
              <a:cs typeface="Calibri" panose="020F0502020204030204" pitchFamily="34" charset="0"/>
            </a:rPr>
            <a:t>Team confirms payment cleared; notifies requestor</a:t>
          </a:r>
        </a:p>
      </dsp:txBody>
      <dsp:txXfrm>
        <a:off x="7895970" y="2919371"/>
        <a:ext cx="3134774" cy="1880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99FAF-914E-4F91-80DD-BC25479016C3}">
      <dsp:nvSpPr>
        <dsp:cNvPr id="0" name=""/>
        <dsp:cNvSpPr/>
      </dsp:nvSpPr>
      <dsp:spPr>
        <a:xfrm>
          <a:off x="454788" y="883107"/>
          <a:ext cx="1296097" cy="1296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FDB84-5B01-4ACE-B689-708F7411B014}">
      <dsp:nvSpPr>
        <dsp:cNvPr id="0" name=""/>
        <dsp:cNvSpPr/>
      </dsp:nvSpPr>
      <dsp:spPr>
        <a:xfrm>
          <a:off x="731006" y="1159324"/>
          <a:ext cx="743662" cy="743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84AC40-75E0-45BF-8108-DB7C2464D648}">
      <dsp:nvSpPr>
        <dsp:cNvPr id="0" name=""/>
        <dsp:cNvSpPr/>
      </dsp:nvSpPr>
      <dsp:spPr>
        <a:xfrm>
          <a:off x="40462" y="2582907"/>
          <a:ext cx="2124750" cy="156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Purchase Order (before/in advance)</a:t>
          </a:r>
        </a:p>
      </dsp:txBody>
      <dsp:txXfrm>
        <a:off x="40462" y="2582907"/>
        <a:ext cx="2124750" cy="1565156"/>
      </dsp:txXfrm>
    </dsp:sp>
    <dsp:sp modelId="{BF07A036-C7E6-4BC0-AB51-DEAC1E4026B7}">
      <dsp:nvSpPr>
        <dsp:cNvPr id="0" name=""/>
        <dsp:cNvSpPr/>
      </dsp:nvSpPr>
      <dsp:spPr>
        <a:xfrm>
          <a:off x="2951370" y="883107"/>
          <a:ext cx="1296097" cy="129609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9ED46-1E52-42B3-857C-502678AD4118}">
      <dsp:nvSpPr>
        <dsp:cNvPr id="0" name=""/>
        <dsp:cNvSpPr/>
      </dsp:nvSpPr>
      <dsp:spPr>
        <a:xfrm>
          <a:off x="3227587" y="1159324"/>
          <a:ext cx="743662" cy="743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A76DE3-5B65-42CA-98DC-A923C356C0E1}">
      <dsp:nvSpPr>
        <dsp:cNvPr id="0" name=""/>
        <dsp:cNvSpPr/>
      </dsp:nvSpPr>
      <dsp:spPr>
        <a:xfrm>
          <a:off x="2537043" y="2582907"/>
          <a:ext cx="2124750" cy="156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Non-PO Payment Request</a:t>
          </a:r>
        </a:p>
      </dsp:txBody>
      <dsp:txXfrm>
        <a:off x="2537043" y="2582907"/>
        <a:ext cx="2124750" cy="1565156"/>
      </dsp:txXfrm>
    </dsp:sp>
    <dsp:sp modelId="{26F4D8F1-8159-4F4A-8779-811AAD9E04E4}">
      <dsp:nvSpPr>
        <dsp:cNvPr id="0" name=""/>
        <dsp:cNvSpPr/>
      </dsp:nvSpPr>
      <dsp:spPr>
        <a:xfrm>
          <a:off x="5447951" y="883107"/>
          <a:ext cx="1296097" cy="129609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54222-068F-4872-9A9C-5E49A4E93607}">
      <dsp:nvSpPr>
        <dsp:cNvPr id="0" name=""/>
        <dsp:cNvSpPr/>
      </dsp:nvSpPr>
      <dsp:spPr>
        <a:xfrm>
          <a:off x="5724168" y="1159324"/>
          <a:ext cx="743662" cy="743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F9F34F-6E84-4392-88C2-6FB9E9CDB9AF}">
      <dsp:nvSpPr>
        <dsp:cNvPr id="0" name=""/>
        <dsp:cNvSpPr/>
      </dsp:nvSpPr>
      <dsp:spPr>
        <a:xfrm>
          <a:off x="5033625" y="2582907"/>
          <a:ext cx="2124750" cy="156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a:t>Purchasing Card (submit to Dept)</a:t>
          </a:r>
        </a:p>
      </dsp:txBody>
      <dsp:txXfrm>
        <a:off x="5033625" y="2582907"/>
        <a:ext cx="2124750" cy="1565156"/>
      </dsp:txXfrm>
    </dsp:sp>
    <dsp:sp modelId="{7C902C3B-E120-4133-A28A-A3089CE3887B}">
      <dsp:nvSpPr>
        <dsp:cNvPr id="0" name=""/>
        <dsp:cNvSpPr/>
      </dsp:nvSpPr>
      <dsp:spPr>
        <a:xfrm>
          <a:off x="7944532" y="883107"/>
          <a:ext cx="1296097" cy="129609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CFA17-3708-4480-B11F-EF746BD65538}">
      <dsp:nvSpPr>
        <dsp:cNvPr id="0" name=""/>
        <dsp:cNvSpPr/>
      </dsp:nvSpPr>
      <dsp:spPr>
        <a:xfrm>
          <a:off x="8220750" y="1159324"/>
          <a:ext cx="743662" cy="743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71763-0C79-4F6C-B61C-11023CEE547E}">
      <dsp:nvSpPr>
        <dsp:cNvPr id="0" name=""/>
        <dsp:cNvSpPr/>
      </dsp:nvSpPr>
      <dsp:spPr>
        <a:xfrm>
          <a:off x="7530206" y="2582907"/>
          <a:ext cx="2124750" cy="156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a:t>Direct Bill</a:t>
          </a:r>
        </a:p>
        <a:p>
          <a:pPr marL="0" lvl="0" indent="0" algn="ctr" defTabSz="1244600">
            <a:lnSpc>
              <a:spcPct val="90000"/>
            </a:lnSpc>
            <a:spcBef>
              <a:spcPct val="0"/>
            </a:spcBef>
            <a:spcAft>
              <a:spcPct val="35000"/>
            </a:spcAft>
            <a:buNone/>
            <a:defRPr cap="all"/>
          </a:pPr>
          <a:r>
            <a:rPr lang="en-US" sz="2800" kern="1200" dirty="0"/>
            <a:t>(internal)</a:t>
          </a:r>
        </a:p>
      </dsp:txBody>
      <dsp:txXfrm>
        <a:off x="7530206" y="2582907"/>
        <a:ext cx="2124750" cy="1565156"/>
      </dsp:txXfrm>
    </dsp:sp>
    <dsp:sp modelId="{E5760F9D-F400-421D-8383-174C67045B3A}">
      <dsp:nvSpPr>
        <dsp:cNvPr id="0" name=""/>
        <dsp:cNvSpPr/>
      </dsp:nvSpPr>
      <dsp:spPr>
        <a:xfrm>
          <a:off x="10441113" y="883107"/>
          <a:ext cx="1296097" cy="129609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4EDAA1-7A53-4180-A2F2-3A3B2C98B8EA}">
      <dsp:nvSpPr>
        <dsp:cNvPr id="0" name=""/>
        <dsp:cNvSpPr/>
      </dsp:nvSpPr>
      <dsp:spPr>
        <a:xfrm>
          <a:off x="10717331" y="1159324"/>
          <a:ext cx="743662" cy="7436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0973B6-5FBA-4C88-AB0D-B7C6B1C0BBB1}">
      <dsp:nvSpPr>
        <dsp:cNvPr id="0" name=""/>
        <dsp:cNvSpPr/>
      </dsp:nvSpPr>
      <dsp:spPr>
        <a:xfrm>
          <a:off x="10026787" y="2582907"/>
          <a:ext cx="2124750" cy="156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a:t>Out-of-Pocket Reimburse-</a:t>
          </a:r>
          <a:r>
            <a:rPr lang="en-US" sz="2800" kern="1200" dirty="0" err="1"/>
            <a:t>ment</a:t>
          </a:r>
          <a:endParaRPr lang="en-US" sz="2800" kern="1200" dirty="0"/>
        </a:p>
      </dsp:txBody>
      <dsp:txXfrm>
        <a:off x="10026787" y="2582907"/>
        <a:ext cx="2124750" cy="15651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15C63-2C77-42EF-AF1F-622AD8630DB8}">
      <dsp:nvSpPr>
        <dsp:cNvPr id="0" name=""/>
        <dsp:cNvSpPr/>
      </dsp:nvSpPr>
      <dsp:spPr>
        <a:xfrm>
          <a:off x="2734833" y="2219236"/>
          <a:ext cx="596624" cy="91440"/>
        </a:xfrm>
        <a:custGeom>
          <a:avLst/>
          <a:gdLst/>
          <a:ahLst/>
          <a:cxnLst/>
          <a:rect l="0" t="0" r="0" b="0"/>
          <a:pathLst>
            <a:path>
              <a:moveTo>
                <a:pt x="0" y="45720"/>
              </a:moveTo>
              <a:lnTo>
                <a:pt x="596624" y="45720"/>
              </a:lnTo>
            </a:path>
          </a:pathLst>
        </a:custGeom>
        <a:noFill/>
        <a:ln w="38100" cap="flat" cmpd="sng" algn="ctr">
          <a:solidFill>
            <a:scrgbClr r="0" g="0" b="0"/>
          </a:solidFill>
          <a:prstDash val="solid"/>
          <a:miter lim="800000"/>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7464" y="2261817"/>
        <a:ext cx="31361" cy="6278"/>
      </dsp:txXfrm>
    </dsp:sp>
    <dsp:sp modelId="{2EE00D81-63D8-4A30-8F26-47CD13343F74}">
      <dsp:nvSpPr>
        <dsp:cNvPr id="0" name=""/>
        <dsp:cNvSpPr/>
      </dsp:nvSpPr>
      <dsp:spPr>
        <a:xfrm>
          <a:off x="9571" y="990360"/>
          <a:ext cx="2727061" cy="254919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i="1" kern="1200" dirty="0"/>
            <a:t>Scenario</a:t>
          </a:r>
          <a:r>
            <a:rPr lang="en-US" sz="2800" kern="1200" dirty="0"/>
            <a:t>:  An abstract will be submitted for peer-review at an annual conference</a:t>
          </a:r>
        </a:p>
      </dsp:txBody>
      <dsp:txXfrm>
        <a:off x="9571" y="990360"/>
        <a:ext cx="2727061" cy="2549191"/>
      </dsp:txXfrm>
    </dsp:sp>
    <dsp:sp modelId="{8B593F9C-B812-417B-9777-5C9744460E96}">
      <dsp:nvSpPr>
        <dsp:cNvPr id="0" name=""/>
        <dsp:cNvSpPr/>
      </dsp:nvSpPr>
      <dsp:spPr>
        <a:xfrm>
          <a:off x="8113771" y="2219236"/>
          <a:ext cx="596624" cy="91440"/>
        </a:xfrm>
        <a:custGeom>
          <a:avLst/>
          <a:gdLst/>
          <a:ahLst/>
          <a:cxnLst/>
          <a:rect l="0" t="0" r="0" b="0"/>
          <a:pathLst>
            <a:path>
              <a:moveTo>
                <a:pt x="0" y="45720"/>
              </a:moveTo>
              <a:lnTo>
                <a:pt x="596624" y="45720"/>
              </a:lnTo>
            </a:path>
          </a:pathLst>
        </a:custGeom>
        <a:noFill/>
        <a:ln w="38100" cap="flat" cmpd="sng" algn="ctr">
          <a:solidFill>
            <a:scrgbClr r="0" g="0" b="0"/>
          </a:solidFill>
          <a:prstDash val="solid"/>
          <a:miter lim="800000"/>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96403" y="2261817"/>
        <a:ext cx="31361" cy="6278"/>
      </dsp:txXfrm>
    </dsp:sp>
    <dsp:sp modelId="{92F5429A-47A8-43BE-8862-4D19BFF6E467}">
      <dsp:nvSpPr>
        <dsp:cNvPr id="0" name=""/>
        <dsp:cNvSpPr/>
      </dsp:nvSpPr>
      <dsp:spPr>
        <a:xfrm>
          <a:off x="3363857" y="208165"/>
          <a:ext cx="4751714" cy="411358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PI/Acct owner emails you that the fee(s) will be reimbursed with CC to 10Admin-Fin@; provide these </a:t>
          </a:r>
          <a:r>
            <a:rPr lang="en-US" sz="2800" kern="1200" dirty="0">
              <a:solidFill>
                <a:srgbClr val="FF0000"/>
              </a:solidFill>
            </a:rPr>
            <a:t>4 pieces</a:t>
          </a:r>
          <a:r>
            <a:rPr lang="en-US" sz="2800" kern="1200" dirty="0"/>
            <a:t> of info:  </a:t>
          </a:r>
        </a:p>
        <a:p>
          <a:pPr marL="0" lvl="0" indent="0" algn="l" defTabSz="1244600">
            <a:lnSpc>
              <a:spcPct val="90000"/>
            </a:lnSpc>
            <a:spcBef>
              <a:spcPct val="0"/>
            </a:spcBef>
            <a:spcAft>
              <a:spcPct val="35000"/>
            </a:spcAft>
            <a:buNone/>
          </a:pPr>
          <a:r>
            <a:rPr lang="en-US" sz="1800" kern="1200" dirty="0"/>
            <a:t>(1) Acct to charge:  400-4###-#-######-xxxx-####-#### [insert “fund” nickname]</a:t>
          </a:r>
        </a:p>
        <a:p>
          <a:pPr marL="0" lvl="0" indent="0" algn="l" defTabSz="1244600">
            <a:lnSpc>
              <a:spcPct val="90000"/>
            </a:lnSpc>
            <a:spcBef>
              <a:spcPct val="0"/>
            </a:spcBef>
            <a:spcAft>
              <a:spcPct val="35000"/>
            </a:spcAft>
            <a:buNone/>
          </a:pPr>
          <a:r>
            <a:rPr lang="en-US" sz="1800" kern="1200" dirty="0"/>
            <a:t>(2) Business Purpose:  Abstract submission fee for potential presentation of study findings. </a:t>
          </a:r>
        </a:p>
        <a:p>
          <a:pPr marL="0" lvl="0" indent="0" algn="l" defTabSz="1244600">
            <a:lnSpc>
              <a:spcPct val="90000"/>
            </a:lnSpc>
            <a:spcBef>
              <a:spcPct val="0"/>
            </a:spcBef>
            <a:spcAft>
              <a:spcPct val="35000"/>
            </a:spcAft>
            <a:buNone/>
          </a:pPr>
          <a:r>
            <a:rPr lang="en-US" sz="1800" kern="1200" dirty="0"/>
            <a:t>(3) Event:  [Conference, location, dates]. </a:t>
          </a:r>
        </a:p>
        <a:p>
          <a:pPr marL="0" lvl="0" indent="0" algn="l" defTabSz="1244600">
            <a:lnSpc>
              <a:spcPct val="90000"/>
            </a:lnSpc>
            <a:spcBef>
              <a:spcPct val="0"/>
            </a:spcBef>
            <a:spcAft>
              <a:spcPct val="35000"/>
            </a:spcAft>
            <a:buNone/>
          </a:pPr>
          <a:r>
            <a:rPr lang="en-US" sz="1800" kern="1200" dirty="0"/>
            <a:t>(4) Total Amount:  $$</a:t>
          </a:r>
        </a:p>
      </dsp:txBody>
      <dsp:txXfrm>
        <a:off x="3363857" y="208165"/>
        <a:ext cx="4751714" cy="4113581"/>
      </dsp:txXfrm>
    </dsp:sp>
    <dsp:sp modelId="{3562C61A-CF30-4F68-B9EB-A9FC739BC274}">
      <dsp:nvSpPr>
        <dsp:cNvPr id="0" name=""/>
        <dsp:cNvSpPr/>
      </dsp:nvSpPr>
      <dsp:spPr>
        <a:xfrm>
          <a:off x="8742795" y="547447"/>
          <a:ext cx="2727061" cy="343501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You submit the abstract, make a PDF copy of receipt and conference info, and create an Expense report in Concur and submits for reimbursement. </a:t>
          </a:r>
        </a:p>
      </dsp:txBody>
      <dsp:txXfrm>
        <a:off x="8742795" y="547447"/>
        <a:ext cx="2727061" cy="34350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15C63-2C77-42EF-AF1F-622AD8630DB8}">
      <dsp:nvSpPr>
        <dsp:cNvPr id="0" name=""/>
        <dsp:cNvSpPr/>
      </dsp:nvSpPr>
      <dsp:spPr>
        <a:xfrm>
          <a:off x="3368408" y="2310511"/>
          <a:ext cx="741190" cy="91440"/>
        </a:xfrm>
        <a:custGeom>
          <a:avLst/>
          <a:gdLst/>
          <a:ahLst/>
          <a:cxnLst/>
          <a:rect l="0" t="0" r="0" b="0"/>
          <a:pathLst>
            <a:path>
              <a:moveTo>
                <a:pt x="0" y="45720"/>
              </a:moveTo>
              <a:lnTo>
                <a:pt x="741190" y="45720"/>
              </a:lnTo>
            </a:path>
          </a:pathLst>
        </a:custGeom>
        <a:noFill/>
        <a:ln w="38100" cap="flat" cmpd="sng" algn="ctr">
          <a:solidFill>
            <a:scrgbClr r="0" g="0" b="0"/>
          </a:solidFill>
          <a:prstDash val="solid"/>
          <a:miter lim="800000"/>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9709" y="2352368"/>
        <a:ext cx="38589" cy="7725"/>
      </dsp:txXfrm>
    </dsp:sp>
    <dsp:sp modelId="{2EE00D81-63D8-4A30-8F26-47CD13343F74}">
      <dsp:nvSpPr>
        <dsp:cNvPr id="0" name=""/>
        <dsp:cNvSpPr/>
      </dsp:nvSpPr>
      <dsp:spPr>
        <a:xfrm>
          <a:off x="14597" y="1349547"/>
          <a:ext cx="3355611" cy="201336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Accepted abstract needs to be printed for a conference/other event thru the Biomed Commons.</a:t>
          </a:r>
        </a:p>
      </dsp:txBody>
      <dsp:txXfrm>
        <a:off x="14597" y="1349547"/>
        <a:ext cx="3355611" cy="2013366"/>
      </dsp:txXfrm>
    </dsp:sp>
    <dsp:sp modelId="{8B593F9C-B812-417B-9777-5C9744460E96}">
      <dsp:nvSpPr>
        <dsp:cNvPr id="0" name=""/>
        <dsp:cNvSpPr/>
      </dsp:nvSpPr>
      <dsp:spPr>
        <a:xfrm>
          <a:off x="7495810" y="2310511"/>
          <a:ext cx="741190" cy="91440"/>
        </a:xfrm>
        <a:custGeom>
          <a:avLst/>
          <a:gdLst/>
          <a:ahLst/>
          <a:cxnLst/>
          <a:rect l="0" t="0" r="0" b="0"/>
          <a:pathLst>
            <a:path>
              <a:moveTo>
                <a:pt x="0" y="45720"/>
              </a:moveTo>
              <a:lnTo>
                <a:pt x="741190" y="45720"/>
              </a:lnTo>
            </a:path>
          </a:pathLst>
        </a:custGeom>
        <a:noFill/>
        <a:ln w="38100" cap="flat" cmpd="sng" algn="ctr">
          <a:solidFill>
            <a:scrgbClr r="0" g="0" b="0"/>
          </a:solidFill>
          <a:prstDash val="solid"/>
          <a:miter lim="800000"/>
          <a:headEnd type="none" w="med" len="med"/>
          <a:tailEnd type="triangle"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47111" y="2352368"/>
        <a:ext cx="38589" cy="7725"/>
      </dsp:txXfrm>
    </dsp:sp>
    <dsp:sp modelId="{92F5429A-47A8-43BE-8862-4D19BFF6E467}">
      <dsp:nvSpPr>
        <dsp:cNvPr id="0" name=""/>
        <dsp:cNvSpPr/>
      </dsp:nvSpPr>
      <dsp:spPr>
        <a:xfrm>
          <a:off x="4141999" y="493383"/>
          <a:ext cx="3355611" cy="372569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The PI/Acct owner emails the trainee/staff that the fee(s) will be paid directly, with CC 10Admin-Fin@; provide these 4 pieces of info:  </a:t>
          </a:r>
        </a:p>
        <a:p>
          <a:pPr marL="0" lvl="0" indent="0" algn="l" defTabSz="1066800">
            <a:lnSpc>
              <a:spcPct val="90000"/>
            </a:lnSpc>
            <a:spcBef>
              <a:spcPct val="0"/>
            </a:spcBef>
            <a:spcAft>
              <a:spcPct val="35000"/>
            </a:spcAft>
            <a:buNone/>
          </a:pPr>
          <a:r>
            <a:rPr lang="en-US" sz="1200" kern="1200" dirty="0"/>
            <a:t>(1) Acct to charge:  400-4###-#-######-xxxx-####-#### [insert “fund” nickname]</a:t>
          </a:r>
        </a:p>
        <a:p>
          <a:pPr marL="0" lvl="0" indent="0" algn="l" defTabSz="1066800">
            <a:lnSpc>
              <a:spcPct val="90000"/>
            </a:lnSpc>
            <a:spcBef>
              <a:spcPct val="0"/>
            </a:spcBef>
            <a:spcAft>
              <a:spcPct val="35000"/>
            </a:spcAft>
            <a:buNone/>
          </a:pPr>
          <a:r>
            <a:rPr lang="en-US" sz="1200" kern="1200" dirty="0"/>
            <a:t>(2) Business Purpose:  Poster printing at Biomed Commons. </a:t>
          </a:r>
        </a:p>
        <a:p>
          <a:pPr marL="0" lvl="0" indent="0" algn="l" defTabSz="1066800">
            <a:lnSpc>
              <a:spcPct val="90000"/>
            </a:lnSpc>
            <a:spcBef>
              <a:spcPct val="0"/>
            </a:spcBef>
            <a:spcAft>
              <a:spcPct val="35000"/>
            </a:spcAft>
            <a:buNone/>
          </a:pPr>
          <a:r>
            <a:rPr lang="en-US" sz="1200" kern="1200" dirty="0"/>
            <a:t>(3) Event:  [Conference, location, dates]. </a:t>
          </a:r>
        </a:p>
        <a:p>
          <a:pPr marL="0" lvl="0" indent="0" algn="l" defTabSz="1066800">
            <a:lnSpc>
              <a:spcPct val="90000"/>
            </a:lnSpc>
            <a:spcBef>
              <a:spcPct val="0"/>
            </a:spcBef>
            <a:spcAft>
              <a:spcPct val="35000"/>
            </a:spcAft>
            <a:buNone/>
          </a:pPr>
          <a:r>
            <a:rPr lang="en-US" sz="1200" kern="1200" dirty="0"/>
            <a:t>(4) Total Amount:  $$-$$$</a:t>
          </a:r>
        </a:p>
      </dsp:txBody>
      <dsp:txXfrm>
        <a:off x="4141999" y="493383"/>
        <a:ext cx="3355611" cy="3725694"/>
      </dsp:txXfrm>
    </dsp:sp>
    <dsp:sp modelId="{3562C61A-CF30-4F68-B9EB-A9FC739BC274}">
      <dsp:nvSpPr>
        <dsp:cNvPr id="0" name=""/>
        <dsp:cNvSpPr/>
      </dsp:nvSpPr>
      <dsp:spPr>
        <a:xfrm>
          <a:off x="8269401" y="843417"/>
          <a:ext cx="3355611" cy="30256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Trainee/staff submits ticket to Biomed Commons, inserting 10Admin-Fin@ address for internal payment confirmation.</a:t>
          </a:r>
        </a:p>
        <a:p>
          <a:pPr marL="0" lvl="0" indent="0" algn="ctr" defTabSz="889000">
            <a:lnSpc>
              <a:spcPct val="90000"/>
            </a:lnSpc>
            <a:spcBef>
              <a:spcPct val="0"/>
            </a:spcBef>
            <a:spcAft>
              <a:spcPct val="35000"/>
            </a:spcAft>
            <a:buNone/>
          </a:pPr>
          <a:r>
            <a:rPr lang="en-US" sz="2000" kern="1200" dirty="0"/>
            <a:t>10Admin-Fin receives request and confirms payment processing within Biomed Commons portal. </a:t>
          </a:r>
        </a:p>
      </dsp:txBody>
      <dsp:txXfrm>
        <a:off x="8269401" y="843417"/>
        <a:ext cx="3355611" cy="30256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834BB-43CE-44D1-835C-1ABB2850A951}">
      <dsp:nvSpPr>
        <dsp:cNvPr id="0" name=""/>
        <dsp:cNvSpPr/>
      </dsp:nvSpPr>
      <dsp:spPr>
        <a:xfrm>
          <a:off x="3188269" y="1112553"/>
          <a:ext cx="700831" cy="91440"/>
        </a:xfrm>
        <a:custGeom>
          <a:avLst/>
          <a:gdLst/>
          <a:ahLst/>
          <a:cxnLst/>
          <a:rect l="0" t="0" r="0" b="0"/>
          <a:pathLst>
            <a:path>
              <a:moveTo>
                <a:pt x="0" y="45720"/>
              </a:moveTo>
              <a:lnTo>
                <a:pt x="7008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0399" y="1154612"/>
        <a:ext cx="36571" cy="7321"/>
      </dsp:txXfrm>
    </dsp:sp>
    <dsp:sp modelId="{3FC07ABC-F323-4162-AE22-DFDBA3258EBE}">
      <dsp:nvSpPr>
        <dsp:cNvPr id="0" name=""/>
        <dsp:cNvSpPr/>
      </dsp:nvSpPr>
      <dsp:spPr>
        <a:xfrm>
          <a:off x="9930" y="204231"/>
          <a:ext cx="3180138" cy="190808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ts val="0"/>
            </a:spcAft>
            <a:buNone/>
          </a:pPr>
          <a:r>
            <a:rPr lang="en-US" sz="4000" kern="1200" dirty="0"/>
            <a:t>Penn Business Traveler</a:t>
          </a:r>
        </a:p>
      </dsp:txBody>
      <dsp:txXfrm>
        <a:off x="9930" y="204231"/>
        <a:ext cx="2703117" cy="1908083"/>
      </dsp:txXfrm>
    </dsp:sp>
    <dsp:sp modelId="{6537132B-AE92-4F81-87AB-F502AEA3B195}">
      <dsp:nvSpPr>
        <dsp:cNvPr id="0" name=""/>
        <dsp:cNvSpPr/>
      </dsp:nvSpPr>
      <dsp:spPr>
        <a:xfrm>
          <a:off x="7863644" y="1112553"/>
          <a:ext cx="700831" cy="91440"/>
        </a:xfrm>
        <a:custGeom>
          <a:avLst/>
          <a:gdLst/>
          <a:ahLst/>
          <a:cxnLst/>
          <a:rect l="0" t="0" r="0" b="0"/>
          <a:pathLst>
            <a:path>
              <a:moveTo>
                <a:pt x="0" y="45720"/>
              </a:moveTo>
              <a:lnTo>
                <a:pt x="7008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95775" y="1154612"/>
        <a:ext cx="36571" cy="7321"/>
      </dsp:txXfrm>
    </dsp:sp>
    <dsp:sp modelId="{8FABE59D-EE5F-4FED-8E51-B8D77671D54C}">
      <dsp:nvSpPr>
        <dsp:cNvPr id="0" name=""/>
        <dsp:cNvSpPr/>
      </dsp:nvSpPr>
      <dsp:spPr>
        <a:xfrm>
          <a:off x="3921500" y="68500"/>
          <a:ext cx="3943944" cy="217954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The PI/Acct owner  has already sent the confirmation that this expense is being covered.</a:t>
          </a:r>
          <a:r>
            <a:rPr lang="en-US" sz="2400" kern="1200" dirty="0">
              <a:solidFill>
                <a:srgbClr val="FF0000"/>
              </a:solidFill>
            </a:rPr>
            <a:t>*</a:t>
          </a:r>
          <a:r>
            <a:rPr lang="en-US" sz="2400" kern="1200" dirty="0"/>
            <a:t> </a:t>
          </a:r>
        </a:p>
        <a:p>
          <a:pPr marL="0" lvl="0" indent="0" algn="ctr" defTabSz="1066800">
            <a:lnSpc>
              <a:spcPct val="90000"/>
            </a:lnSpc>
            <a:spcBef>
              <a:spcPct val="0"/>
            </a:spcBef>
            <a:spcAft>
              <a:spcPct val="35000"/>
            </a:spcAft>
            <a:buNone/>
          </a:pPr>
          <a:r>
            <a:rPr lang="en-US" sz="1800" kern="1200" dirty="0"/>
            <a:t>*Make sure your personal profile is up-to-date.* </a:t>
          </a:r>
          <a:endParaRPr lang="en-US" sz="2400" kern="1200" dirty="0"/>
        </a:p>
      </dsp:txBody>
      <dsp:txXfrm>
        <a:off x="3921500" y="68500"/>
        <a:ext cx="3943944" cy="2179546"/>
      </dsp:txXfrm>
    </dsp:sp>
    <dsp:sp modelId="{7169F04C-6BDD-4197-B578-827642A31FEC}">
      <dsp:nvSpPr>
        <dsp:cNvPr id="0" name=""/>
        <dsp:cNvSpPr/>
      </dsp:nvSpPr>
      <dsp:spPr>
        <a:xfrm>
          <a:off x="1599999" y="2110514"/>
          <a:ext cx="8586946" cy="836563"/>
        </a:xfrm>
        <a:custGeom>
          <a:avLst/>
          <a:gdLst/>
          <a:ahLst/>
          <a:cxnLst/>
          <a:rect l="0" t="0" r="0" b="0"/>
          <a:pathLst>
            <a:path>
              <a:moveTo>
                <a:pt x="8586946" y="0"/>
              </a:moveTo>
              <a:lnTo>
                <a:pt x="8586946" y="435381"/>
              </a:lnTo>
              <a:lnTo>
                <a:pt x="0" y="435381"/>
              </a:lnTo>
              <a:lnTo>
                <a:pt x="0" y="83656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7707" y="2525135"/>
        <a:ext cx="431531" cy="7321"/>
      </dsp:txXfrm>
    </dsp:sp>
    <dsp:sp modelId="{D3EADD03-8041-43FB-B7CE-F1D97E2B2EBC}">
      <dsp:nvSpPr>
        <dsp:cNvPr id="0" name=""/>
        <dsp:cNvSpPr/>
      </dsp:nvSpPr>
      <dsp:spPr>
        <a:xfrm>
          <a:off x="8596876" y="204231"/>
          <a:ext cx="3180138" cy="1908083"/>
        </a:xfrm>
        <a:prstGeom prst="rect">
          <a:avLst/>
        </a:prstGeom>
        <a:solidFill>
          <a:schemeClr val="accent4"/>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Notify 10Admin-Fin@ of intent to post an airfare reservation in Concur.</a:t>
          </a:r>
        </a:p>
      </dsp:txBody>
      <dsp:txXfrm>
        <a:off x="8596876" y="204231"/>
        <a:ext cx="3180138" cy="1908083"/>
      </dsp:txXfrm>
    </dsp:sp>
    <dsp:sp modelId="{549BB3C0-1144-4E29-95A2-27D1F9484542}">
      <dsp:nvSpPr>
        <dsp:cNvPr id="0" name=""/>
        <dsp:cNvSpPr/>
      </dsp:nvSpPr>
      <dsp:spPr>
        <a:xfrm>
          <a:off x="3188269" y="3887799"/>
          <a:ext cx="700831" cy="91440"/>
        </a:xfrm>
        <a:custGeom>
          <a:avLst/>
          <a:gdLst/>
          <a:ahLst/>
          <a:cxnLst/>
          <a:rect l="0" t="0" r="0" b="0"/>
          <a:pathLst>
            <a:path>
              <a:moveTo>
                <a:pt x="0" y="45720"/>
              </a:moveTo>
              <a:lnTo>
                <a:pt x="7008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0399" y="3929858"/>
        <a:ext cx="36571" cy="7321"/>
      </dsp:txXfrm>
    </dsp:sp>
    <dsp:sp modelId="{4AB488C6-9D90-49B5-9270-B2BF00EB5245}">
      <dsp:nvSpPr>
        <dsp:cNvPr id="0" name=""/>
        <dsp:cNvSpPr/>
      </dsp:nvSpPr>
      <dsp:spPr>
        <a:xfrm>
          <a:off x="9930" y="2979477"/>
          <a:ext cx="3180138" cy="19080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Insert in “notes to approver” the account to charge.</a:t>
          </a:r>
          <a:r>
            <a:rPr lang="en-US" sz="2500" kern="1200" dirty="0">
              <a:solidFill>
                <a:srgbClr val="FF0000"/>
              </a:solidFill>
            </a:rPr>
            <a:t>*</a:t>
          </a:r>
          <a:r>
            <a:rPr lang="en-US" sz="2500" kern="1200" dirty="0"/>
            <a:t> </a:t>
          </a:r>
        </a:p>
      </dsp:txBody>
      <dsp:txXfrm>
        <a:off x="9930" y="2979477"/>
        <a:ext cx="3180138" cy="1908083"/>
      </dsp:txXfrm>
    </dsp:sp>
    <dsp:sp modelId="{571B2010-A095-4280-AE75-5B627390F781}">
      <dsp:nvSpPr>
        <dsp:cNvPr id="0" name=""/>
        <dsp:cNvSpPr/>
      </dsp:nvSpPr>
      <dsp:spPr>
        <a:xfrm>
          <a:off x="7951544" y="3887799"/>
          <a:ext cx="632904" cy="91440"/>
        </a:xfrm>
        <a:custGeom>
          <a:avLst/>
          <a:gdLst/>
          <a:ahLst/>
          <a:cxnLst/>
          <a:rect l="0" t="0" r="0" b="0"/>
          <a:pathLst>
            <a:path>
              <a:moveTo>
                <a:pt x="0" y="45720"/>
              </a:moveTo>
              <a:lnTo>
                <a:pt x="63290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51408" y="3929858"/>
        <a:ext cx="33175" cy="7321"/>
      </dsp:txXfrm>
    </dsp:sp>
    <dsp:sp modelId="{A94FA8CD-4DD3-4280-82CD-EC2E7EAC34D2}">
      <dsp:nvSpPr>
        <dsp:cNvPr id="0" name=""/>
        <dsp:cNvSpPr/>
      </dsp:nvSpPr>
      <dsp:spPr>
        <a:xfrm>
          <a:off x="3921500" y="2979477"/>
          <a:ext cx="4031843" cy="19080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Insert a business purpose: </a:t>
          </a:r>
        </a:p>
        <a:p>
          <a:pPr marL="0" lvl="0" indent="0" algn="ctr" defTabSz="1155700">
            <a:lnSpc>
              <a:spcPct val="90000"/>
            </a:lnSpc>
            <a:spcBef>
              <a:spcPct val="0"/>
            </a:spcBef>
            <a:spcAft>
              <a:spcPct val="35000"/>
            </a:spcAft>
            <a:buNone/>
          </a:pPr>
          <a:r>
            <a:rPr lang="en-US" sz="1600" kern="1200" dirty="0"/>
            <a:t>Present data/study findings</a:t>
          </a:r>
        </a:p>
        <a:p>
          <a:pPr marL="0" lvl="0" indent="0" algn="ctr" defTabSz="1155700">
            <a:lnSpc>
              <a:spcPct val="90000"/>
            </a:lnSpc>
            <a:spcBef>
              <a:spcPct val="0"/>
            </a:spcBef>
            <a:spcAft>
              <a:spcPct val="35000"/>
            </a:spcAft>
            <a:buNone/>
          </a:pPr>
          <a:r>
            <a:rPr lang="en-US" sz="1600" kern="1200" dirty="0"/>
            <a:t>Collaborate w/ colleagues/partners</a:t>
          </a:r>
        </a:p>
        <a:p>
          <a:pPr marL="0" lvl="0" indent="0" algn="ctr" defTabSz="1155700">
            <a:lnSpc>
              <a:spcPct val="90000"/>
            </a:lnSpc>
            <a:spcBef>
              <a:spcPct val="0"/>
            </a:spcBef>
            <a:spcAft>
              <a:spcPct val="35000"/>
            </a:spcAft>
            <a:buNone/>
          </a:pPr>
          <a:r>
            <a:rPr lang="en-US" sz="1600" kern="1200" dirty="0"/>
            <a:t>Participate in scientific conf</a:t>
          </a:r>
        </a:p>
        <a:p>
          <a:pPr marL="0" lvl="0" indent="0" algn="ctr" defTabSz="1155700">
            <a:lnSpc>
              <a:spcPct val="90000"/>
            </a:lnSpc>
            <a:spcBef>
              <a:spcPct val="0"/>
            </a:spcBef>
            <a:spcAft>
              <a:spcPct val="35000"/>
            </a:spcAft>
            <a:buNone/>
          </a:pPr>
          <a:r>
            <a:rPr lang="en-US" sz="1600" kern="1200" dirty="0"/>
            <a:t>Attend study site visit</a:t>
          </a:r>
        </a:p>
      </dsp:txBody>
      <dsp:txXfrm>
        <a:off x="3921500" y="2979477"/>
        <a:ext cx="4031843" cy="1908083"/>
      </dsp:txXfrm>
    </dsp:sp>
    <dsp:sp modelId="{20F1D216-5342-4AE4-A0C9-B8A9E551BA77}">
      <dsp:nvSpPr>
        <dsp:cNvPr id="0" name=""/>
        <dsp:cNvSpPr/>
      </dsp:nvSpPr>
      <dsp:spPr>
        <a:xfrm>
          <a:off x="8616848" y="2979477"/>
          <a:ext cx="3180138" cy="1908083"/>
        </a:xfrm>
        <a:prstGeom prst="rect">
          <a:avLst/>
        </a:prstGeom>
        <a:solidFill>
          <a:schemeClr val="accent4"/>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10Admin-Fin@ has 24 hours to approve for the reservation to ticket.</a:t>
          </a:r>
        </a:p>
      </dsp:txBody>
      <dsp:txXfrm>
        <a:off x="8616848" y="2979477"/>
        <a:ext cx="3180138" cy="19080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834BB-43CE-44D1-835C-1ABB2850A951}">
      <dsp:nvSpPr>
        <dsp:cNvPr id="0" name=""/>
        <dsp:cNvSpPr/>
      </dsp:nvSpPr>
      <dsp:spPr>
        <a:xfrm>
          <a:off x="3320265" y="954767"/>
          <a:ext cx="661834" cy="91440"/>
        </a:xfrm>
        <a:custGeom>
          <a:avLst/>
          <a:gdLst/>
          <a:ahLst/>
          <a:cxnLst/>
          <a:rect l="0" t="0" r="0" b="0"/>
          <a:pathLst>
            <a:path>
              <a:moveTo>
                <a:pt x="0" y="45720"/>
              </a:moveTo>
              <a:lnTo>
                <a:pt x="6618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3872" y="997021"/>
        <a:ext cx="34621" cy="6931"/>
      </dsp:txXfrm>
    </dsp:sp>
    <dsp:sp modelId="{3FC07ABC-F323-4162-AE22-DFDBA3258EBE}">
      <dsp:nvSpPr>
        <dsp:cNvPr id="0" name=""/>
        <dsp:cNvSpPr/>
      </dsp:nvSpPr>
      <dsp:spPr>
        <a:xfrm>
          <a:off x="311481" y="97311"/>
          <a:ext cx="3010583" cy="1806350"/>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ts val="0"/>
            </a:spcAft>
            <a:buNone/>
          </a:pPr>
          <a:r>
            <a:rPr lang="en-US" sz="3600" kern="1200" dirty="0"/>
            <a:t>Penn Business Traveler</a:t>
          </a:r>
          <a:endParaRPr lang="en-US" sz="3200" kern="1200" dirty="0"/>
        </a:p>
      </dsp:txBody>
      <dsp:txXfrm>
        <a:off x="311481" y="97311"/>
        <a:ext cx="2558996" cy="1806350"/>
      </dsp:txXfrm>
    </dsp:sp>
    <dsp:sp modelId="{6537132B-AE92-4F81-87AB-F502AEA3B195}">
      <dsp:nvSpPr>
        <dsp:cNvPr id="0" name=""/>
        <dsp:cNvSpPr/>
      </dsp:nvSpPr>
      <dsp:spPr>
        <a:xfrm>
          <a:off x="7023284" y="954767"/>
          <a:ext cx="661834" cy="91440"/>
        </a:xfrm>
        <a:custGeom>
          <a:avLst/>
          <a:gdLst/>
          <a:ahLst/>
          <a:cxnLst/>
          <a:rect l="0" t="0" r="0" b="0"/>
          <a:pathLst>
            <a:path>
              <a:moveTo>
                <a:pt x="0" y="45720"/>
              </a:moveTo>
              <a:lnTo>
                <a:pt x="6618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36890" y="997021"/>
        <a:ext cx="34621" cy="6931"/>
      </dsp:txXfrm>
    </dsp:sp>
    <dsp:sp modelId="{8FABE59D-EE5F-4FED-8E51-B8D77671D54C}">
      <dsp:nvSpPr>
        <dsp:cNvPr id="0" name=""/>
        <dsp:cNvSpPr/>
      </dsp:nvSpPr>
      <dsp:spPr>
        <a:xfrm>
          <a:off x="4014500" y="3318"/>
          <a:ext cx="3010583" cy="199433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You/your </a:t>
          </a:r>
          <a:r>
            <a:rPr lang="en-US" sz="2400" i="1" kern="1200" dirty="0"/>
            <a:t>expense delegate</a:t>
          </a:r>
          <a:r>
            <a:rPr lang="en-US" sz="2400" kern="1200" dirty="0"/>
            <a:t> creates a new expense report in Concur. </a:t>
          </a:r>
        </a:p>
        <a:p>
          <a:pPr marL="0" lvl="0" indent="0" algn="ctr" defTabSz="1066800">
            <a:lnSpc>
              <a:spcPct val="90000"/>
            </a:lnSpc>
            <a:spcBef>
              <a:spcPct val="0"/>
            </a:spcBef>
            <a:spcAft>
              <a:spcPct val="35000"/>
            </a:spcAft>
            <a:buNone/>
          </a:pPr>
          <a:r>
            <a:rPr lang="en-US" sz="1400" kern="1200" dirty="0"/>
            <a:t>*Make sure your personal profile is up-to-date; including banking info.* </a:t>
          </a:r>
          <a:endParaRPr lang="en-US" sz="1800" kern="1200" dirty="0"/>
        </a:p>
      </dsp:txBody>
      <dsp:txXfrm>
        <a:off x="4014500" y="3318"/>
        <a:ext cx="3010583" cy="1994337"/>
      </dsp:txXfrm>
    </dsp:sp>
    <dsp:sp modelId="{7169F04C-6BDD-4197-B578-827642A31FEC}">
      <dsp:nvSpPr>
        <dsp:cNvPr id="0" name=""/>
        <dsp:cNvSpPr/>
      </dsp:nvSpPr>
      <dsp:spPr>
        <a:xfrm>
          <a:off x="1816773" y="1901862"/>
          <a:ext cx="7406036" cy="983978"/>
        </a:xfrm>
        <a:custGeom>
          <a:avLst/>
          <a:gdLst/>
          <a:ahLst/>
          <a:cxnLst/>
          <a:rect l="0" t="0" r="0" b="0"/>
          <a:pathLst>
            <a:path>
              <a:moveTo>
                <a:pt x="7406036" y="0"/>
              </a:moveTo>
              <a:lnTo>
                <a:pt x="7406036" y="509089"/>
              </a:lnTo>
              <a:lnTo>
                <a:pt x="0" y="509089"/>
              </a:lnTo>
              <a:lnTo>
                <a:pt x="0" y="98397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2911" y="2390386"/>
        <a:ext cx="373760" cy="6931"/>
      </dsp:txXfrm>
    </dsp:sp>
    <dsp:sp modelId="{D3EADD03-8041-43FB-B7CE-F1D97E2B2EBC}">
      <dsp:nvSpPr>
        <dsp:cNvPr id="0" name=""/>
        <dsp:cNvSpPr/>
      </dsp:nvSpPr>
      <dsp:spPr>
        <a:xfrm>
          <a:off x="7717518" y="97311"/>
          <a:ext cx="3010583" cy="1806350"/>
        </a:xfrm>
        <a:prstGeom prst="rect">
          <a:avLst/>
        </a:prstGeom>
        <a:solidFill>
          <a:srgbClr val="FFFF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You may request a preview of your report to 10Admin-Fin@ prior to submission</a:t>
          </a:r>
        </a:p>
      </dsp:txBody>
      <dsp:txXfrm>
        <a:off x="7717518" y="97311"/>
        <a:ext cx="3010583" cy="1806350"/>
      </dsp:txXfrm>
    </dsp:sp>
    <dsp:sp modelId="{549BB3C0-1144-4E29-95A2-27D1F9484542}">
      <dsp:nvSpPr>
        <dsp:cNvPr id="0" name=""/>
        <dsp:cNvSpPr/>
      </dsp:nvSpPr>
      <dsp:spPr>
        <a:xfrm>
          <a:off x="3320265" y="3775696"/>
          <a:ext cx="661834" cy="91440"/>
        </a:xfrm>
        <a:custGeom>
          <a:avLst/>
          <a:gdLst/>
          <a:ahLst/>
          <a:cxnLst/>
          <a:rect l="0" t="0" r="0" b="0"/>
          <a:pathLst>
            <a:path>
              <a:moveTo>
                <a:pt x="0" y="45720"/>
              </a:moveTo>
              <a:lnTo>
                <a:pt x="6618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3872" y="3817950"/>
        <a:ext cx="34621" cy="6931"/>
      </dsp:txXfrm>
    </dsp:sp>
    <dsp:sp modelId="{4AB488C6-9D90-49B5-9270-B2BF00EB5245}">
      <dsp:nvSpPr>
        <dsp:cNvPr id="0" name=""/>
        <dsp:cNvSpPr/>
      </dsp:nvSpPr>
      <dsp:spPr>
        <a:xfrm>
          <a:off x="311481" y="2918241"/>
          <a:ext cx="3010583" cy="180635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Insert in the </a:t>
          </a:r>
          <a:r>
            <a:rPr lang="en-US" sz="1900" i="1" kern="1200" dirty="0"/>
            <a:t>Report Header</a:t>
          </a:r>
          <a:r>
            <a:rPr lang="en-US" sz="1900" kern="1200" dirty="0"/>
            <a:t> the account to be charged + all other pertinent info (see next slide examples) in notes section</a:t>
          </a:r>
        </a:p>
      </dsp:txBody>
      <dsp:txXfrm>
        <a:off x="311481" y="2918241"/>
        <a:ext cx="3010583" cy="1806350"/>
      </dsp:txXfrm>
    </dsp:sp>
    <dsp:sp modelId="{571B2010-A095-4280-AE75-5B627390F781}">
      <dsp:nvSpPr>
        <dsp:cNvPr id="0" name=""/>
        <dsp:cNvSpPr/>
      </dsp:nvSpPr>
      <dsp:spPr>
        <a:xfrm>
          <a:off x="7829578" y="3775696"/>
          <a:ext cx="661834" cy="91440"/>
        </a:xfrm>
        <a:custGeom>
          <a:avLst/>
          <a:gdLst/>
          <a:ahLst/>
          <a:cxnLst/>
          <a:rect l="0" t="0" r="0" b="0"/>
          <a:pathLst>
            <a:path>
              <a:moveTo>
                <a:pt x="0" y="45720"/>
              </a:moveTo>
              <a:lnTo>
                <a:pt x="6618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43185" y="3817950"/>
        <a:ext cx="34621" cy="6931"/>
      </dsp:txXfrm>
    </dsp:sp>
    <dsp:sp modelId="{A94FA8CD-4DD3-4280-82CD-EC2E7EAC34D2}">
      <dsp:nvSpPr>
        <dsp:cNvPr id="0" name=""/>
        <dsp:cNvSpPr/>
      </dsp:nvSpPr>
      <dsp:spPr>
        <a:xfrm>
          <a:off x="4014500" y="2690090"/>
          <a:ext cx="3816878" cy="226265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…and a business purpose (justification): </a:t>
          </a:r>
        </a:p>
        <a:p>
          <a:pPr marL="0" lvl="0" indent="0" algn="ctr" defTabSz="1155700">
            <a:lnSpc>
              <a:spcPct val="90000"/>
            </a:lnSpc>
            <a:spcBef>
              <a:spcPct val="0"/>
            </a:spcBef>
            <a:spcAft>
              <a:spcPct val="35000"/>
            </a:spcAft>
            <a:buNone/>
          </a:pPr>
          <a:r>
            <a:rPr lang="en-US" sz="1800" kern="1200" dirty="0"/>
            <a:t>Present data/study findings</a:t>
          </a:r>
        </a:p>
        <a:p>
          <a:pPr marL="0" lvl="0" indent="0" algn="ctr" defTabSz="1155700">
            <a:lnSpc>
              <a:spcPct val="90000"/>
            </a:lnSpc>
            <a:spcBef>
              <a:spcPct val="0"/>
            </a:spcBef>
            <a:spcAft>
              <a:spcPct val="35000"/>
            </a:spcAft>
            <a:buNone/>
          </a:pPr>
          <a:r>
            <a:rPr lang="en-US" sz="1800" kern="1200" dirty="0"/>
            <a:t>Collaborate w/ colleagues/partners</a:t>
          </a:r>
        </a:p>
        <a:p>
          <a:pPr marL="0" lvl="0" indent="0" algn="ctr" defTabSz="1155700">
            <a:lnSpc>
              <a:spcPct val="90000"/>
            </a:lnSpc>
            <a:spcBef>
              <a:spcPct val="0"/>
            </a:spcBef>
            <a:spcAft>
              <a:spcPct val="35000"/>
            </a:spcAft>
            <a:buNone/>
          </a:pPr>
          <a:r>
            <a:rPr lang="en-US" sz="1800" kern="1200" dirty="0"/>
            <a:t>Participate in scientific conf</a:t>
          </a:r>
        </a:p>
        <a:p>
          <a:pPr marL="0" lvl="0" indent="0" algn="ctr" defTabSz="1155700">
            <a:lnSpc>
              <a:spcPct val="90000"/>
            </a:lnSpc>
            <a:spcBef>
              <a:spcPct val="0"/>
            </a:spcBef>
            <a:spcAft>
              <a:spcPct val="35000"/>
            </a:spcAft>
            <a:buNone/>
          </a:pPr>
          <a:r>
            <a:rPr lang="en-US" sz="1800" kern="1200" dirty="0"/>
            <a:t>Attend study site visit</a:t>
          </a:r>
          <a:endParaRPr lang="en-US" sz="1600" kern="1200" dirty="0"/>
        </a:p>
      </dsp:txBody>
      <dsp:txXfrm>
        <a:off x="4014500" y="2690090"/>
        <a:ext cx="3816878" cy="2262652"/>
      </dsp:txXfrm>
    </dsp:sp>
    <dsp:sp modelId="{20F1D216-5342-4AE4-A0C9-B8A9E551BA77}">
      <dsp:nvSpPr>
        <dsp:cNvPr id="0" name=""/>
        <dsp:cNvSpPr/>
      </dsp:nvSpPr>
      <dsp:spPr>
        <a:xfrm>
          <a:off x="8523813" y="2918241"/>
          <a:ext cx="3010583" cy="180635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If all is accounted for (copy of agenda/ program; itemized receipts; etc.), then submit!</a:t>
          </a:r>
        </a:p>
      </dsp:txBody>
      <dsp:txXfrm>
        <a:off x="8523813" y="2918241"/>
        <a:ext cx="3010583" cy="180635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528" cy="466514"/>
          </a:xfrm>
          <a:prstGeom prst="rect">
            <a:avLst/>
          </a:prstGeom>
        </p:spPr>
        <p:txBody>
          <a:bodyPr vert="horz" lIns="93196" tIns="46598" rIns="93196" bIns="46598" rtlCol="0"/>
          <a:lstStyle>
            <a:lvl1pPr algn="l">
              <a:defRPr sz="1200"/>
            </a:lvl1pPr>
          </a:lstStyle>
          <a:p>
            <a:endParaRPr lang="en-US"/>
          </a:p>
        </p:txBody>
      </p:sp>
      <p:sp>
        <p:nvSpPr>
          <p:cNvPr id="3" name="Date Placeholder 2"/>
          <p:cNvSpPr>
            <a:spLocks noGrp="1"/>
          </p:cNvSpPr>
          <p:nvPr>
            <p:ph type="dt" idx="1"/>
          </p:nvPr>
        </p:nvSpPr>
        <p:spPr>
          <a:xfrm>
            <a:off x="3971837" y="0"/>
            <a:ext cx="3038528" cy="466514"/>
          </a:xfrm>
          <a:prstGeom prst="rect">
            <a:avLst/>
          </a:prstGeom>
        </p:spPr>
        <p:txBody>
          <a:bodyPr vert="horz" lIns="93196" tIns="46598" rIns="93196" bIns="46598" rtlCol="0"/>
          <a:lstStyle>
            <a:lvl1pPr algn="r">
              <a:defRPr sz="1200"/>
            </a:lvl1pPr>
          </a:lstStyle>
          <a:p>
            <a:fld id="{27BE865A-7739-4826-8183-67BDA41D6E53}" type="datetimeFigureOut">
              <a:rPr lang="en-US" smtClean="0"/>
              <a:t>10/6/2023</a:t>
            </a:fld>
            <a:endParaRPr lang="en-US"/>
          </a:p>
        </p:txBody>
      </p:sp>
      <p:sp>
        <p:nvSpPr>
          <p:cNvPr id="4" name="Slide Image Placeholder 3"/>
          <p:cNvSpPr>
            <a:spLocks noGrp="1" noRot="1" noChangeAspect="1"/>
          </p:cNvSpPr>
          <p:nvPr>
            <p:ph type="sldImg" idx="2"/>
          </p:nvPr>
        </p:nvSpPr>
        <p:spPr>
          <a:xfrm>
            <a:off x="715963" y="1162050"/>
            <a:ext cx="5580062" cy="3138488"/>
          </a:xfrm>
          <a:prstGeom prst="rect">
            <a:avLst/>
          </a:prstGeom>
          <a:noFill/>
          <a:ln w="12700">
            <a:solidFill>
              <a:prstClr val="black"/>
            </a:solidFill>
          </a:ln>
        </p:spPr>
        <p:txBody>
          <a:bodyPr vert="horz" lIns="93196" tIns="46598" rIns="93196" bIns="46598" rtlCol="0" anchor="ctr"/>
          <a:lstStyle/>
          <a:p>
            <a:endParaRPr lang="en-US"/>
          </a:p>
        </p:txBody>
      </p:sp>
      <p:sp>
        <p:nvSpPr>
          <p:cNvPr id="5" name="Notes Placeholder 4"/>
          <p:cNvSpPr>
            <a:spLocks noGrp="1"/>
          </p:cNvSpPr>
          <p:nvPr>
            <p:ph type="body" sz="quarter" idx="3"/>
          </p:nvPr>
        </p:nvSpPr>
        <p:spPr>
          <a:xfrm>
            <a:off x="701199" y="4474657"/>
            <a:ext cx="5609590" cy="3661083"/>
          </a:xfrm>
          <a:prstGeom prst="rect">
            <a:avLst/>
          </a:prstGeom>
        </p:spPr>
        <p:txBody>
          <a:bodyPr vert="horz" lIns="93196" tIns="46598" rIns="93196" bIns="4659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1475"/>
            <a:ext cx="3038528" cy="466513"/>
          </a:xfrm>
          <a:prstGeom prst="rect">
            <a:avLst/>
          </a:prstGeom>
        </p:spPr>
        <p:txBody>
          <a:bodyPr vert="horz" lIns="93196" tIns="46598" rIns="93196" bIns="46598" rtlCol="0" anchor="b"/>
          <a:lstStyle>
            <a:lvl1pPr algn="l">
              <a:defRPr sz="1200"/>
            </a:lvl1pPr>
          </a:lstStyle>
          <a:p>
            <a:endParaRPr lang="en-US"/>
          </a:p>
        </p:txBody>
      </p:sp>
      <p:sp>
        <p:nvSpPr>
          <p:cNvPr id="7" name="Slide Number Placeholder 6"/>
          <p:cNvSpPr>
            <a:spLocks noGrp="1"/>
          </p:cNvSpPr>
          <p:nvPr>
            <p:ph type="sldNum" sz="quarter" idx="5"/>
          </p:nvPr>
        </p:nvSpPr>
        <p:spPr>
          <a:xfrm>
            <a:off x="3971837" y="8831475"/>
            <a:ext cx="3038528" cy="466513"/>
          </a:xfrm>
          <a:prstGeom prst="rect">
            <a:avLst/>
          </a:prstGeom>
        </p:spPr>
        <p:txBody>
          <a:bodyPr vert="horz" lIns="93196" tIns="46598" rIns="93196" bIns="46598" rtlCol="0" anchor="b"/>
          <a:lstStyle>
            <a:lvl1pPr algn="r">
              <a:defRPr sz="1200"/>
            </a:lvl1pPr>
          </a:lstStyle>
          <a:p>
            <a:fld id="{50F67192-3E40-4C83-BEE6-28172EA9F89E}" type="slidenum">
              <a:rPr lang="en-US" smtClean="0"/>
              <a:t>‹#›</a:t>
            </a:fld>
            <a:endParaRPr lang="en-US"/>
          </a:p>
        </p:txBody>
      </p:sp>
    </p:spTree>
    <p:extLst>
      <p:ext uri="{BB962C8B-B14F-4D97-AF65-F5344CB8AC3E}">
        <p14:creationId xmlns:p14="http://schemas.microsoft.com/office/powerpoint/2010/main" val="314381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10Admin-Fi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67192-3E40-4C83-BEE6-28172EA9F89E}" type="slidenum">
              <a:rPr lang="en-US" smtClean="0"/>
              <a:t>1</a:t>
            </a:fld>
            <a:endParaRPr lang="en-US"/>
          </a:p>
        </p:txBody>
      </p:sp>
    </p:spTree>
    <p:extLst>
      <p:ext uri="{BB962C8B-B14F-4D97-AF65-F5344CB8AC3E}">
        <p14:creationId xmlns:p14="http://schemas.microsoft.com/office/powerpoint/2010/main" val="1635562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The PI/Acct owner sends an email to our team at </a:t>
            </a:r>
            <a:r>
              <a:rPr lang="en-US" sz="1200" dirty="0">
                <a:hlinkClick r:id="rId3"/>
              </a:rPr>
              <a:t>10Admin-Fin@</a:t>
            </a:r>
            <a:r>
              <a:rPr lang="en-US" sz="1200" dirty="0"/>
              <a:t>  with these </a:t>
            </a:r>
            <a:r>
              <a:rPr lang="en-US" sz="1200" u="sng" dirty="0">
                <a:solidFill>
                  <a:srgbClr val="FF0000"/>
                </a:solidFill>
              </a:rPr>
              <a:t>5 pieces</a:t>
            </a:r>
            <a:r>
              <a:rPr lang="en-US" sz="1200" dirty="0"/>
              <a:t> of info: </a:t>
            </a:r>
          </a:p>
          <a:p>
            <a:pPr algn="ctr"/>
            <a:endParaRPr lang="en-US" sz="1200" dirty="0"/>
          </a:p>
          <a:p>
            <a:pPr marL="457200" indent="-457200">
              <a:buFont typeface="+mj-lt"/>
              <a:buAutoNum type="arabicParenR"/>
            </a:pPr>
            <a:r>
              <a:rPr lang="en-US" sz="1200" dirty="0"/>
              <a:t>Acct to charge:  400-4###-#-######-xxxx-####-#### [insert “fund” nickname]</a:t>
            </a:r>
          </a:p>
          <a:p>
            <a:pPr marL="457200" indent="-457200">
              <a:buFont typeface="+mj-lt"/>
              <a:buAutoNum type="arabicParenR"/>
            </a:pPr>
            <a:r>
              <a:rPr lang="en-US" sz="1200" dirty="0"/>
              <a:t>*Business Purpose:  [If it is for a grant, state how it is required for the project.]</a:t>
            </a:r>
          </a:p>
          <a:p>
            <a:pPr marL="457200" indent="-457200">
              <a:buFont typeface="+mj-lt"/>
              <a:buAutoNum type="arabicParenR"/>
            </a:pPr>
            <a:r>
              <a:rPr lang="en-US" sz="1200" dirty="0"/>
              <a:t>Delivery Address:  “Penn” campus location</a:t>
            </a:r>
          </a:p>
          <a:p>
            <a:pPr marL="457200" indent="-457200">
              <a:buFont typeface="+mj-lt"/>
              <a:buAutoNum type="arabicParenR"/>
            </a:pPr>
            <a:r>
              <a:rPr lang="en-US" sz="1200" dirty="0"/>
              <a:t>Total Amount:  $$$$</a:t>
            </a:r>
          </a:p>
          <a:p>
            <a:pPr marL="457200" indent="-457200">
              <a:buFont typeface="+mj-lt"/>
              <a:buAutoNum type="arabicParenR"/>
            </a:pPr>
            <a:r>
              <a:rPr lang="en-US" sz="1200" dirty="0"/>
              <a:t>Attachment(s):  [Quotes, invoices, or a “shopping list” from an approved Penn supplier.] </a:t>
            </a:r>
          </a:p>
          <a:p>
            <a:pPr marL="0" indent="0">
              <a:buNone/>
            </a:pPr>
            <a:endParaRPr lang="en-US" sz="1200" b="0" dirty="0"/>
          </a:p>
          <a:p>
            <a:pPr marL="0" indent="0">
              <a:buNone/>
            </a:pPr>
            <a:r>
              <a:rPr lang="en-US" sz="1200" b="0" dirty="0"/>
              <a:t>Examples of business purposes/justifications:  </a:t>
            </a:r>
          </a:p>
          <a:p>
            <a:pPr marL="171450" indent="-171450">
              <a:spcBef>
                <a:spcPts val="1200"/>
              </a:spcBef>
              <a:spcAft>
                <a:spcPts val="1200"/>
              </a:spcAft>
              <a:buFont typeface="Arial" panose="020B0604020202020204" pitchFamily="34" charset="0"/>
              <a:buChar char="•"/>
            </a:pPr>
            <a:r>
              <a:rPr lang="en-US" sz="1200" i="1" dirty="0"/>
              <a:t>Accepted manuscript; peer-reviewed publication fee. </a:t>
            </a:r>
            <a:r>
              <a:rPr lang="en-US" dirty="0">
                <a:highlight>
                  <a:srgbClr val="FFFF00"/>
                </a:highlight>
              </a:rPr>
              <a:t>[Insert full reference citation.]</a:t>
            </a:r>
            <a:endParaRPr lang="en-US" sz="1200" dirty="0">
              <a:highlight>
                <a:srgbClr val="FFFF00"/>
              </a:highlight>
            </a:endParaRPr>
          </a:p>
          <a:p>
            <a:pPr marL="171450" indent="-171450">
              <a:spcBef>
                <a:spcPts val="1200"/>
              </a:spcBef>
              <a:spcAft>
                <a:spcPts val="1200"/>
              </a:spcAft>
              <a:buFont typeface="Arial" panose="020B0604020202020204" pitchFamily="34" charset="0"/>
              <a:buChar char="•"/>
            </a:pPr>
            <a:r>
              <a:rPr lang="en-US" sz="1200" i="1" dirty="0"/>
              <a:t>New/replacement laptop for [USER] to collect/process data.</a:t>
            </a:r>
          </a:p>
          <a:p>
            <a:pPr marL="171450" indent="-171450">
              <a:spcBef>
                <a:spcPts val="1200"/>
              </a:spcBef>
              <a:spcAft>
                <a:spcPts val="1200"/>
              </a:spcAft>
              <a:buFont typeface="Arial" panose="020B0604020202020204" pitchFamily="34" charset="0"/>
              <a:buChar char="•"/>
            </a:pPr>
            <a:r>
              <a:rPr lang="en-US" sz="1200" i="1" dirty="0"/>
              <a:t>[Conference name] registration fee to present study findings.</a:t>
            </a:r>
          </a:p>
          <a:p>
            <a:pPr marL="171450" indent="-171450">
              <a:spcAft>
                <a:spcPts val="600"/>
              </a:spcAft>
              <a:buFont typeface="Arial" panose="020B0604020202020204" pitchFamily="34" charset="0"/>
              <a:buChar char="•"/>
            </a:pPr>
            <a:r>
              <a:rPr lang="en-US" sz="1200" i="1" dirty="0"/>
              <a:t>Ongoing training [insert] and other career development activities at [insert].</a:t>
            </a:r>
          </a:p>
          <a:p>
            <a:pPr marL="0" indent="0">
              <a:buNone/>
            </a:pPr>
            <a:endParaRPr lang="en-US" sz="1200" b="0" dirty="0"/>
          </a:p>
          <a:p>
            <a:pPr marL="0" indent="0">
              <a:buNone/>
            </a:pPr>
            <a:r>
              <a:rPr lang="en-US" sz="1200" b="0" dirty="0"/>
              <a:t>If the PI/Acct owner has staff/delegates who are gathering quotes/shopping lists, they would email you with the info, you would edit the purchasing request (as needed) and forward to 10Admin-Fin@ as your approval to proceed. For example, if Andrew with his LSP hat on creates a requisition for a new computer, this same information needs to come from YOU to us at 10Admin-Fin@. </a:t>
            </a:r>
          </a:p>
          <a:p>
            <a:pPr marL="0" indent="0">
              <a:buNone/>
            </a:pPr>
            <a:endParaRPr lang="en-US" sz="1200"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F67192-3E40-4C83-BEE6-28172EA9F8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9806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Scenario:</a:t>
            </a:r>
          </a:p>
          <a:p>
            <a:pPr lvl="0"/>
            <a:endParaRPr lang="en-US" sz="1200" dirty="0"/>
          </a:p>
          <a:p>
            <a:pPr marL="457200" lvl="0" indent="-457200">
              <a:buFont typeface="+mj-lt"/>
              <a:buAutoNum type="arabicPeriod"/>
            </a:pPr>
            <a:r>
              <a:rPr lang="en-US" sz="1200" dirty="0"/>
              <a:t>An abstract will be submitted for peer-review at an annual conference paid via personal credit card. </a:t>
            </a:r>
          </a:p>
          <a:p>
            <a:pPr marL="457200" lvl="0" indent="-457200">
              <a:buFont typeface="+mj-lt"/>
              <a:buAutoNum type="arabicPeriod"/>
            </a:pPr>
            <a:endParaRPr lang="en-US" sz="1200" dirty="0"/>
          </a:p>
          <a:p>
            <a:pPr marL="457200" lvl="0" indent="-457200">
              <a:buFont typeface="+mj-lt"/>
              <a:buAutoNum type="arabicPeriod"/>
            </a:pPr>
            <a:r>
              <a:rPr lang="en-US" sz="1200" dirty="0"/>
              <a:t>The PI/Acct owner emails the trainee/staff that the fee(s) will be reimbursed and CC 10Admin-Fin@; providing these </a:t>
            </a:r>
            <a:r>
              <a:rPr lang="en-US" sz="1200" u="sng" dirty="0">
                <a:solidFill>
                  <a:srgbClr val="FF0000"/>
                </a:solidFill>
              </a:rPr>
              <a:t>4 pieces</a:t>
            </a:r>
            <a:r>
              <a:rPr lang="en-US" sz="1200" u="none" dirty="0"/>
              <a:t> </a:t>
            </a:r>
            <a:r>
              <a:rPr lang="en-US" sz="1200" dirty="0"/>
              <a:t>of info:  </a:t>
            </a:r>
          </a:p>
          <a:p>
            <a:pPr lvl="2"/>
            <a:r>
              <a:rPr lang="en-US" sz="1200" dirty="0"/>
              <a:t>(1) Acct to charge:  400-4###-#-######-xxxx-####-#### [insert “fund” nickname]</a:t>
            </a:r>
          </a:p>
          <a:p>
            <a:pPr lvl="2"/>
            <a:r>
              <a:rPr lang="en-US" sz="1200" dirty="0"/>
              <a:t>(2) Business Purpose:  Abstract submission fee for potential presentation of study findings. </a:t>
            </a:r>
          </a:p>
          <a:p>
            <a:pPr lvl="2"/>
            <a:r>
              <a:rPr lang="en-US" sz="1200" dirty="0"/>
              <a:t>(3) Event:  [Conference, location, dates].* </a:t>
            </a:r>
          </a:p>
          <a:p>
            <a:pPr lvl="2"/>
            <a:r>
              <a:rPr lang="en-US" sz="1200" dirty="0"/>
              <a:t>(4) Total Amount:  $$</a:t>
            </a:r>
          </a:p>
          <a:p>
            <a:pPr marL="457200" lvl="0" indent="-457200">
              <a:buFont typeface="+mj-lt"/>
              <a:buAutoNum type="arabicPeriod"/>
            </a:pPr>
            <a:endParaRPr lang="en-US" sz="1200" dirty="0"/>
          </a:p>
          <a:p>
            <a:pPr marL="457200" lvl="0" indent="-457200">
              <a:buFont typeface="+mj-lt"/>
              <a:buAutoNum type="arabicPeriod"/>
            </a:pPr>
            <a:r>
              <a:rPr lang="en-US" sz="1200" dirty="0"/>
              <a:t>Trainee/staff submits abstract, makes a PDF copy of receipt and conference info as a receipt attachment, and appends all to their Expense report in Concur and submits for reimbursement. </a:t>
            </a:r>
          </a:p>
          <a:p>
            <a:endParaRPr lang="en-US" dirty="0"/>
          </a:p>
          <a:p>
            <a:r>
              <a:rPr lang="en-US" dirty="0"/>
              <a:t>* If the conference does not have a downloadable brochure, then print to PDF where the conference information is included. </a:t>
            </a:r>
          </a:p>
        </p:txBody>
      </p:sp>
      <p:sp>
        <p:nvSpPr>
          <p:cNvPr id="4" name="Slide Number Placeholder 3"/>
          <p:cNvSpPr>
            <a:spLocks noGrp="1"/>
          </p:cNvSpPr>
          <p:nvPr>
            <p:ph type="sldNum" sz="quarter" idx="5"/>
          </p:nvPr>
        </p:nvSpPr>
        <p:spPr/>
        <p:txBody>
          <a:bodyPr/>
          <a:lstStyle/>
          <a:p>
            <a:fld id="{50F67192-3E40-4C83-BEE6-28172EA9F89E}" type="slidenum">
              <a:rPr lang="en-US" smtClean="0"/>
              <a:t>11</a:t>
            </a:fld>
            <a:endParaRPr lang="en-US"/>
          </a:p>
        </p:txBody>
      </p:sp>
    </p:spTree>
    <p:extLst>
      <p:ext uri="{BB962C8B-B14F-4D97-AF65-F5344CB8AC3E}">
        <p14:creationId xmlns:p14="http://schemas.microsoft.com/office/powerpoint/2010/main" val="3818348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warns you that you have not attached your receipt. </a:t>
            </a:r>
          </a:p>
          <a:p>
            <a:r>
              <a:rPr lang="en-US" dirty="0"/>
              <a:t>Do not submit without the receipt attached, or completing the affidavit of “Missing Receipt Declaration”. </a:t>
            </a:r>
          </a:p>
        </p:txBody>
      </p:sp>
      <p:sp>
        <p:nvSpPr>
          <p:cNvPr id="4" name="Slide Number Placeholder 3"/>
          <p:cNvSpPr>
            <a:spLocks noGrp="1"/>
          </p:cNvSpPr>
          <p:nvPr>
            <p:ph type="sldNum" sz="quarter" idx="5"/>
          </p:nvPr>
        </p:nvSpPr>
        <p:spPr/>
        <p:txBody>
          <a:bodyPr/>
          <a:lstStyle/>
          <a:p>
            <a:fld id="{50F67192-3E40-4C83-BEE6-28172EA9F89E}" type="slidenum">
              <a:rPr lang="en-US" smtClean="0"/>
              <a:t>12</a:t>
            </a:fld>
            <a:endParaRPr lang="en-US"/>
          </a:p>
        </p:txBody>
      </p:sp>
    </p:spTree>
    <p:extLst>
      <p:ext uri="{BB962C8B-B14F-4D97-AF65-F5344CB8AC3E}">
        <p14:creationId xmlns:p14="http://schemas.microsoft.com/office/powerpoint/2010/main" val="2730783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“Manage Receipts”, upload a copy of the conference program/meeting agenda. </a:t>
            </a:r>
          </a:p>
        </p:txBody>
      </p:sp>
      <p:sp>
        <p:nvSpPr>
          <p:cNvPr id="4" name="Slide Number Placeholder 3"/>
          <p:cNvSpPr>
            <a:spLocks noGrp="1"/>
          </p:cNvSpPr>
          <p:nvPr>
            <p:ph type="sldNum" sz="quarter" idx="5"/>
          </p:nvPr>
        </p:nvSpPr>
        <p:spPr/>
        <p:txBody>
          <a:bodyPr/>
          <a:lstStyle/>
          <a:p>
            <a:fld id="{50F67192-3E40-4C83-BEE6-28172EA9F89E}" type="slidenum">
              <a:rPr lang="en-US" smtClean="0"/>
              <a:t>13</a:t>
            </a:fld>
            <a:endParaRPr lang="en-US"/>
          </a:p>
        </p:txBody>
      </p:sp>
    </p:spTree>
    <p:extLst>
      <p:ext uri="{BB962C8B-B14F-4D97-AF65-F5344CB8AC3E}">
        <p14:creationId xmlns:p14="http://schemas.microsoft.com/office/powerpoint/2010/main" val="188020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pPr lvl="0">
              <a:spcAft>
                <a:spcPts val="600"/>
              </a:spcAft>
            </a:pPr>
            <a:r>
              <a:rPr lang="en-US" sz="1200" dirty="0">
                <a:solidFill>
                  <a:schemeClr val="tx1"/>
                </a:solidFill>
              </a:rPr>
              <a:t>Scenario:  Present/attend a conference for which the PI/Acct owner has allocated funds to support the travel expenses. </a:t>
            </a:r>
          </a:p>
          <a:p>
            <a:pPr lvl="0">
              <a:spcAft>
                <a:spcPts val="600"/>
              </a:spcAft>
            </a:pPr>
            <a:endParaRPr lang="en-US" sz="1200" dirty="0">
              <a:solidFill>
                <a:schemeClr val="tx1"/>
              </a:solidFill>
            </a:endParaRPr>
          </a:p>
          <a:p>
            <a:pPr marL="0" lvl="0" indent="0">
              <a:spcAft>
                <a:spcPts val="600"/>
              </a:spcAft>
              <a:buFont typeface="+mj-lt"/>
              <a:buNone/>
            </a:pPr>
            <a:r>
              <a:rPr lang="en-US" sz="1200" dirty="0">
                <a:solidFill>
                  <a:schemeClr val="tx1"/>
                </a:solidFill>
              </a:rPr>
              <a:t>Advanced planning:</a:t>
            </a:r>
          </a:p>
          <a:p>
            <a:pPr marL="0" lvl="0" indent="0">
              <a:spcAft>
                <a:spcPts val="600"/>
              </a:spcAft>
              <a:buFont typeface="+mj-lt"/>
              <a:buNone/>
            </a:pPr>
            <a:endParaRPr lang="en-US" sz="1200" dirty="0">
              <a:solidFill>
                <a:schemeClr val="tx1"/>
              </a:solidFill>
            </a:endParaRPr>
          </a:p>
          <a:p>
            <a:pPr marL="0" lvl="0" indent="0">
              <a:spcAft>
                <a:spcPts val="600"/>
              </a:spcAft>
              <a:buFont typeface="+mj-lt"/>
              <a:buNone/>
            </a:pPr>
            <a:r>
              <a:rPr lang="en-US" sz="1200" dirty="0">
                <a:solidFill>
                  <a:schemeClr val="tx1"/>
                </a:solidFill>
              </a:rPr>
              <a:t>The PI/Acct owner emails the traveler that the expense will be direct-paid and reimbursed with CC 10Admin-Fin@; provide these </a:t>
            </a:r>
            <a:r>
              <a:rPr lang="en-US" sz="1200" u="sng" dirty="0">
                <a:solidFill>
                  <a:srgbClr val="FF0000"/>
                </a:solidFill>
              </a:rPr>
              <a:t>4 pieces</a:t>
            </a:r>
            <a:r>
              <a:rPr lang="en-US" sz="1200" dirty="0">
                <a:solidFill>
                  <a:schemeClr val="tx1"/>
                </a:solidFill>
              </a:rPr>
              <a:t> of info:  </a:t>
            </a:r>
          </a:p>
          <a:p>
            <a:pPr lvl="1"/>
            <a:r>
              <a:rPr lang="en-US" sz="1200" dirty="0">
                <a:solidFill>
                  <a:schemeClr val="tx1"/>
                </a:solidFill>
              </a:rPr>
              <a:t>(1) Acct to charge:  400-4###-#-######-xxxx-####-#### [insert “fund” nickname]</a:t>
            </a:r>
          </a:p>
          <a:p>
            <a:pPr lvl="1"/>
            <a:r>
              <a:rPr lang="en-US" sz="1200" dirty="0">
                <a:solidFill>
                  <a:schemeClr val="tx1"/>
                </a:solidFill>
              </a:rPr>
              <a:t>(2) Business Purpose:  Attend [conference, location] and present study findings. </a:t>
            </a:r>
          </a:p>
          <a:p>
            <a:pPr lvl="1"/>
            <a:r>
              <a:rPr lang="en-US" sz="1200" dirty="0">
                <a:solidFill>
                  <a:schemeClr val="tx1"/>
                </a:solidFill>
              </a:rPr>
              <a:t>(3) Total Amount:  $$$-$$$$ / actual</a:t>
            </a:r>
          </a:p>
          <a:p>
            <a:pPr lvl="1"/>
            <a:r>
              <a:rPr lang="en-US" sz="1200" dirty="0">
                <a:solidFill>
                  <a:schemeClr val="tx1"/>
                </a:solidFill>
              </a:rPr>
              <a:t>(4) Costs covered:  Registration fee; RT airfare (prepaid thru Penn); ground transportation; accommodation [DATES]; meals [DATES]</a:t>
            </a:r>
          </a:p>
          <a:p>
            <a:endParaRPr lang="en-US" sz="1200" i="0" dirty="0"/>
          </a:p>
          <a:p>
            <a:r>
              <a:rPr lang="en-US" sz="1200" i="1" dirty="0"/>
              <a:t>This allows for full transparency to allow the trainee/staff to plan effectively. </a:t>
            </a:r>
            <a:r>
              <a:rPr lang="en-US" sz="1200" i="0" dirty="0"/>
              <a:t>And limits how many questions 10Admin-Fin@ will ask!</a:t>
            </a:r>
          </a:p>
          <a:p>
            <a:endParaRPr lang="en-US" sz="1200" dirty="0"/>
          </a:p>
          <a:p>
            <a:r>
              <a:rPr lang="en-US" sz="1200" dirty="0"/>
              <a:t>Next steps: </a:t>
            </a:r>
          </a:p>
          <a:p>
            <a:pPr marL="228600" lvl="0" indent="-228600">
              <a:buFont typeface="+mj-lt"/>
              <a:buAutoNum type="arabicPeriod"/>
            </a:pPr>
            <a:r>
              <a:rPr lang="en-US" sz="1200" dirty="0"/>
              <a:t>Trainee/staff contacts 10Admin-Fin@ to indicate intent to reserve flight via Concur at least 2 months prior to conference.</a:t>
            </a:r>
          </a:p>
          <a:p>
            <a:pPr marL="228600" lvl="0" indent="-228600">
              <a:buFont typeface="+mj-lt"/>
              <a:buAutoNum type="arabicPeriod"/>
            </a:pPr>
            <a:r>
              <a:rPr lang="en-US" sz="1200" dirty="0"/>
              <a:t>Trainee/staff may request Penn purchasing card for registration fee to be paid direct. *All should have registration fee paid during “early-bird” discount period.* </a:t>
            </a:r>
          </a:p>
          <a:p>
            <a:pPr marL="228600" lvl="0" indent="-228600">
              <a:buFont typeface="+mj-lt"/>
              <a:buAutoNum type="arabicPeriod"/>
            </a:pPr>
            <a:r>
              <a:rPr lang="en-US" sz="1200" dirty="0"/>
              <a:t>Trainee/staff makes their accommodation reservation direct thru conf room block. </a:t>
            </a:r>
            <a:r>
              <a:rPr lang="en-US" sz="1200" i="1" dirty="0"/>
              <a:t>This cannot be prepaid direct by Penn.</a:t>
            </a:r>
            <a:r>
              <a:rPr lang="en-US" sz="1200" dirty="0"/>
              <a:t> </a:t>
            </a:r>
          </a:p>
          <a:p>
            <a:pPr marL="228600" lvl="0" indent="-228600">
              <a:buFont typeface="+mj-lt"/>
              <a:buAutoNum type="arabicPeriod"/>
            </a:pPr>
            <a:r>
              <a:rPr lang="en-US" sz="1200" dirty="0"/>
              <a:t>After travel has completed, trainee/staff creates an Expense report in Concur and submits for reimbursement. </a:t>
            </a:r>
          </a:p>
          <a:p>
            <a:endParaRPr lang="en-US" dirty="0"/>
          </a:p>
        </p:txBody>
      </p:sp>
      <p:sp>
        <p:nvSpPr>
          <p:cNvPr id="4" name="Slide Number Placeholder 3"/>
          <p:cNvSpPr>
            <a:spLocks noGrp="1"/>
          </p:cNvSpPr>
          <p:nvPr>
            <p:ph type="sldNum" sz="quarter" idx="5"/>
          </p:nvPr>
        </p:nvSpPr>
        <p:spPr/>
        <p:txBody>
          <a:bodyPr/>
          <a:lstStyle/>
          <a:p>
            <a:fld id="{50F67192-3E40-4C83-BEE6-28172EA9F89E}" type="slidenum">
              <a:rPr lang="en-US" smtClean="0"/>
              <a:t>14</a:t>
            </a:fld>
            <a:endParaRPr lang="en-US"/>
          </a:p>
        </p:txBody>
      </p:sp>
    </p:spTree>
    <p:extLst>
      <p:ext uri="{BB962C8B-B14F-4D97-AF65-F5344CB8AC3E}">
        <p14:creationId xmlns:p14="http://schemas.microsoft.com/office/powerpoint/2010/main" val="650769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 use of the 10-GATES wide-format printer:  </a:t>
            </a:r>
            <a:r>
              <a:rPr lang="en-US" dirty="0"/>
              <a:t>Please contact Andrew Zitelli and Kosha Ruparel </a:t>
            </a:r>
            <a:r>
              <a:rPr lang="en-US" u="sng" dirty="0"/>
              <a:t>at least 3 business days in advance</a:t>
            </a:r>
            <a:r>
              <a:rPr lang="en-US" dirty="0"/>
              <a:t> to ensure the printer and staff are available.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F67192-3E40-4C83-BEE6-28172EA9F8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931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Amtrak – </a:t>
            </a:r>
            <a:r>
              <a:rPr lang="en-US" dirty="0" err="1"/>
              <a:t>Procard</a:t>
            </a:r>
            <a:r>
              <a:rPr lang="en-US" dirty="0"/>
              <a:t> thru dept or pay out of pocket and be reimbursed. If booked direct-bill via Concur, an additional $25 service charge is levied per ticket!  RT = $50!!!</a:t>
            </a:r>
          </a:p>
        </p:txBody>
      </p:sp>
      <p:sp>
        <p:nvSpPr>
          <p:cNvPr id="4" name="Slide Number Placeholder 3"/>
          <p:cNvSpPr>
            <a:spLocks noGrp="1"/>
          </p:cNvSpPr>
          <p:nvPr>
            <p:ph type="sldNum" sz="quarter" idx="5"/>
          </p:nvPr>
        </p:nvSpPr>
        <p:spPr/>
        <p:txBody>
          <a:bodyPr/>
          <a:lstStyle/>
          <a:p>
            <a:fld id="{50F67192-3E40-4C83-BEE6-28172EA9F89E}" type="slidenum">
              <a:rPr lang="en-US" smtClean="0"/>
              <a:t>16</a:t>
            </a:fld>
            <a:endParaRPr lang="en-US"/>
          </a:p>
        </p:txBody>
      </p:sp>
    </p:spTree>
    <p:extLst>
      <p:ext uri="{BB962C8B-B14F-4D97-AF65-F5344CB8AC3E}">
        <p14:creationId xmlns:p14="http://schemas.microsoft.com/office/powerpoint/2010/main" val="1399398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67192-3E40-4C83-BEE6-28172EA9F89E}" type="slidenum">
              <a:rPr lang="en-US" smtClean="0"/>
              <a:t>17</a:t>
            </a:fld>
            <a:endParaRPr lang="en-US"/>
          </a:p>
        </p:txBody>
      </p:sp>
    </p:spTree>
    <p:extLst>
      <p:ext uri="{BB962C8B-B14F-4D97-AF65-F5344CB8AC3E}">
        <p14:creationId xmlns:p14="http://schemas.microsoft.com/office/powerpoint/2010/main" val="1565748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67192-3E40-4C83-BEE6-28172EA9F89E}" type="slidenum">
              <a:rPr lang="en-US" smtClean="0"/>
              <a:t>20</a:t>
            </a:fld>
            <a:endParaRPr lang="en-US"/>
          </a:p>
        </p:txBody>
      </p:sp>
    </p:spTree>
    <p:extLst>
      <p:ext uri="{BB962C8B-B14F-4D97-AF65-F5344CB8AC3E}">
        <p14:creationId xmlns:p14="http://schemas.microsoft.com/office/powerpoint/2010/main" val="11891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This presentation is to provide you with updated information about the Finance and Administration team (Stace Moore, John Hyon, Patrick Doyle, and Lucinda Bertsinger) and business operations. </a:t>
            </a:r>
          </a:p>
          <a:p>
            <a:endParaRPr lang="en-US" dirty="0"/>
          </a:p>
        </p:txBody>
      </p:sp>
      <p:sp>
        <p:nvSpPr>
          <p:cNvPr id="4" name="Slide Number Placeholder 3"/>
          <p:cNvSpPr>
            <a:spLocks noGrp="1"/>
          </p:cNvSpPr>
          <p:nvPr>
            <p:ph type="sldNum" sz="quarter" idx="5"/>
          </p:nvPr>
        </p:nvSpPr>
        <p:spPr/>
        <p:txBody>
          <a:bodyPr/>
          <a:lstStyle/>
          <a:p>
            <a:fld id="{50F67192-3E40-4C83-BEE6-28172EA9F89E}" type="slidenum">
              <a:rPr lang="en-US" smtClean="0"/>
              <a:t>2</a:t>
            </a:fld>
            <a:endParaRPr lang="en-US"/>
          </a:p>
        </p:txBody>
      </p:sp>
    </p:spTree>
    <p:extLst>
      <p:ext uri="{BB962C8B-B14F-4D97-AF65-F5344CB8AC3E}">
        <p14:creationId xmlns:p14="http://schemas.microsoft.com/office/powerpoint/2010/main" val="425555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solidFill>
              </a:rPr>
              <a:t>Our purpose is to support the mission of the Neurodevelopment and Psychosis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goal is to provide a uniform, transparent process to facilitate the work led by faculty and fellows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My (</a:t>
            </a:r>
            <a:r>
              <a:rPr lang="en-US" sz="1200" dirty="0" err="1"/>
              <a:t>lbb</a:t>
            </a:r>
            <a:r>
              <a:rPr lang="en-US" sz="1200" dirty="0"/>
              <a:t>) observations about the section’s work (across Penn’s mission domains: Research, Education and Practice).</a:t>
            </a:r>
          </a:p>
          <a:p>
            <a:endParaRPr lang="en-US" dirty="0"/>
          </a:p>
        </p:txBody>
      </p:sp>
      <p:sp>
        <p:nvSpPr>
          <p:cNvPr id="4" name="Slide Number Placeholder 3"/>
          <p:cNvSpPr>
            <a:spLocks noGrp="1"/>
          </p:cNvSpPr>
          <p:nvPr>
            <p:ph type="sldNum" sz="quarter" idx="5"/>
          </p:nvPr>
        </p:nvSpPr>
        <p:spPr/>
        <p:txBody>
          <a:bodyPr/>
          <a:lstStyle/>
          <a:p>
            <a:fld id="{50F67192-3E40-4C83-BEE6-28172EA9F89E}" type="slidenum">
              <a:rPr lang="en-US" smtClean="0"/>
              <a:t>3</a:t>
            </a:fld>
            <a:endParaRPr lang="en-US"/>
          </a:p>
        </p:txBody>
      </p:sp>
    </p:spTree>
    <p:extLst>
      <p:ext uri="{BB962C8B-B14F-4D97-AF65-F5344CB8AC3E}">
        <p14:creationId xmlns:p14="http://schemas.microsoft.com/office/powerpoint/2010/main" val="144463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accent2"/>
              </a:solidFill>
            </a:endParaRPr>
          </a:p>
          <a:p>
            <a:r>
              <a:rPr lang="en-US" dirty="0"/>
              <a:t>We’ve instituted a central contact email. It is received by the 4 of us. If one of us is out or engaged in other work, it allows for another team member to engage, dependent upon the urgency of a situation. </a:t>
            </a:r>
          </a:p>
        </p:txBody>
      </p:sp>
      <p:sp>
        <p:nvSpPr>
          <p:cNvPr id="4" name="Slide Number Placeholder 3"/>
          <p:cNvSpPr>
            <a:spLocks noGrp="1"/>
          </p:cNvSpPr>
          <p:nvPr>
            <p:ph type="sldNum" sz="quarter" idx="5"/>
          </p:nvPr>
        </p:nvSpPr>
        <p:spPr/>
        <p:txBody>
          <a:bodyPr/>
          <a:lstStyle/>
          <a:p>
            <a:fld id="{50F67192-3E40-4C83-BEE6-28172EA9F89E}" type="slidenum">
              <a:rPr lang="en-US" smtClean="0"/>
              <a:t>4</a:t>
            </a:fld>
            <a:endParaRPr lang="en-US"/>
          </a:p>
        </p:txBody>
      </p:sp>
    </p:spTree>
    <p:extLst>
      <p:ext uri="{BB962C8B-B14F-4D97-AF65-F5344CB8AC3E}">
        <p14:creationId xmlns:p14="http://schemas.microsoft.com/office/powerpoint/2010/main" val="18608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as a team, relying on one another’s experience and strengths to manage the section’s robust portfolio. Though I (</a:t>
            </a:r>
            <a:r>
              <a:rPr lang="en-US" dirty="0" err="1"/>
              <a:t>lbb</a:t>
            </a:r>
            <a:r>
              <a:rPr lang="en-US" dirty="0"/>
              <a:t>) may be the lead for Sponsored Programs, the functions of pre-award and post-award are interconnected with HCM (payroll), Invoicing, Purchasing, and Travel. We’ll go through some examples. </a:t>
            </a:r>
          </a:p>
        </p:txBody>
      </p:sp>
      <p:sp>
        <p:nvSpPr>
          <p:cNvPr id="4" name="Slide Number Placeholder 3"/>
          <p:cNvSpPr>
            <a:spLocks noGrp="1"/>
          </p:cNvSpPr>
          <p:nvPr>
            <p:ph type="sldNum" sz="quarter" idx="5"/>
          </p:nvPr>
        </p:nvSpPr>
        <p:spPr/>
        <p:txBody>
          <a:bodyPr/>
          <a:lstStyle/>
          <a:p>
            <a:fld id="{50F67192-3E40-4C83-BEE6-28172EA9F89E}" type="slidenum">
              <a:rPr lang="en-US" smtClean="0"/>
              <a:t>5</a:t>
            </a:fld>
            <a:endParaRPr lang="en-US"/>
          </a:p>
        </p:txBody>
      </p:sp>
    </p:spTree>
    <p:extLst>
      <p:ext uri="{BB962C8B-B14F-4D97-AF65-F5344CB8AC3E}">
        <p14:creationId xmlns:p14="http://schemas.microsoft.com/office/powerpoint/2010/main" val="170615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be able to acknowledge receipt of your query and complete it as quickly as possible. Using the term ‘completion’ means that it has left our queue to either approve or move to next-level approver with Penn as appropriate. Context matters. Depending on what the purchase (such as equipment) or travel request is, then it may take more time. </a:t>
            </a:r>
          </a:p>
        </p:txBody>
      </p:sp>
      <p:sp>
        <p:nvSpPr>
          <p:cNvPr id="4" name="Slide Number Placeholder 3"/>
          <p:cNvSpPr>
            <a:spLocks noGrp="1"/>
          </p:cNvSpPr>
          <p:nvPr>
            <p:ph type="sldNum" sz="quarter" idx="5"/>
          </p:nvPr>
        </p:nvSpPr>
        <p:spPr/>
        <p:txBody>
          <a:bodyPr/>
          <a:lstStyle/>
          <a:p>
            <a:fld id="{50F67192-3E40-4C83-BEE6-28172EA9F89E}" type="slidenum">
              <a:rPr lang="en-US" smtClean="0"/>
              <a:t>6</a:t>
            </a:fld>
            <a:endParaRPr lang="en-US"/>
          </a:p>
        </p:txBody>
      </p:sp>
    </p:spTree>
    <p:extLst>
      <p:ext uri="{BB962C8B-B14F-4D97-AF65-F5344CB8AC3E}">
        <p14:creationId xmlns:p14="http://schemas.microsoft.com/office/powerpoint/2010/main" val="387363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67192-3E40-4C83-BEE6-28172EA9F89E}" type="slidenum">
              <a:rPr lang="en-US" smtClean="0"/>
              <a:t>7</a:t>
            </a:fld>
            <a:endParaRPr lang="en-US"/>
          </a:p>
        </p:txBody>
      </p:sp>
    </p:spTree>
    <p:extLst>
      <p:ext uri="{BB962C8B-B14F-4D97-AF65-F5344CB8AC3E}">
        <p14:creationId xmlns:p14="http://schemas.microsoft.com/office/powerpoint/2010/main" val="340721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dirty="0"/>
              <a:t>Some of the benefits of purchasing through Penn’s systems are the (1) tax exemptions and (2) volume purchasing=savings!  </a:t>
            </a:r>
          </a:p>
          <a:p>
            <a:pPr marL="0" indent="0">
              <a:buNone/>
            </a:pPr>
            <a:endParaRPr lang="en-US" sz="1200" b="0" dirty="0"/>
          </a:p>
          <a:p>
            <a:pPr marL="0" indent="0">
              <a:buNone/>
            </a:pPr>
            <a:r>
              <a:rPr lang="en-US" sz="1200" b="0" dirty="0"/>
              <a:t>As much as it is possible, do not pay for things out-of-pocket. When you pay out-of-pocket, the University is under no obligation to reimburse you. </a:t>
            </a:r>
          </a:p>
          <a:p>
            <a:pPr marL="0" indent="0">
              <a:buNone/>
            </a:pPr>
            <a:endParaRPr lang="en-US" sz="1200" b="0" dirty="0"/>
          </a:p>
          <a:p>
            <a:r>
              <a:rPr lang="en-US" sz="1200" b="1" dirty="0">
                <a:solidFill>
                  <a:srgbClr val="FFFFFF"/>
                </a:solidFill>
                <a:cs typeface="Calibri"/>
              </a:rPr>
              <a:t>PURCHASING METHODS:</a:t>
            </a:r>
          </a:p>
          <a:p>
            <a:pPr marL="285750" indent="-285750">
              <a:lnSpc>
                <a:spcPct val="150000"/>
              </a:lnSpc>
              <a:buFont typeface="Arial"/>
              <a:buChar char="•"/>
            </a:pPr>
            <a:r>
              <a:rPr lang="en-US" sz="1200" dirty="0">
                <a:solidFill>
                  <a:srgbClr val="FFFFFF"/>
                </a:solidFill>
                <a:cs typeface="Calibri"/>
              </a:rPr>
              <a:t>Purchase Order (before/in advance) – legally binding credit</a:t>
            </a:r>
          </a:p>
          <a:p>
            <a:pPr marL="285750" indent="-285750">
              <a:lnSpc>
                <a:spcPct val="150000"/>
              </a:lnSpc>
              <a:buFont typeface="Arial"/>
              <a:buChar char="•"/>
            </a:pPr>
            <a:r>
              <a:rPr lang="en-US" sz="1200" dirty="0">
                <a:solidFill>
                  <a:srgbClr val="FFFFFF"/>
                </a:solidFill>
                <a:cs typeface="Calibri"/>
              </a:rPr>
              <a:t>Non-PO Payment Request – exactly what it reads as, when the PO cannot be issued</a:t>
            </a:r>
          </a:p>
          <a:p>
            <a:pPr marL="285750" indent="-285750">
              <a:lnSpc>
                <a:spcPct val="150000"/>
              </a:lnSpc>
              <a:buFont typeface="Arial"/>
              <a:buChar char="•"/>
            </a:pPr>
            <a:r>
              <a:rPr lang="en-US" sz="1200" dirty="0">
                <a:solidFill>
                  <a:srgbClr val="FFFFFF"/>
                </a:solidFill>
                <a:cs typeface="Calibri"/>
              </a:rPr>
              <a:t>Purchasing Card (submit to Dept) – up to $1000/transaction; highly recommend for registration fees; does not replace the PO…if a vendor takes a PO, then we issue a PO.</a:t>
            </a:r>
          </a:p>
          <a:p>
            <a:pPr marL="285750" indent="-285750">
              <a:lnSpc>
                <a:spcPct val="150000"/>
              </a:lnSpc>
              <a:buFont typeface="Arial"/>
              <a:buChar char="•"/>
            </a:pPr>
            <a:r>
              <a:rPr lang="en-US" sz="1200" dirty="0">
                <a:solidFill>
                  <a:srgbClr val="FFFFFF"/>
                </a:solidFill>
                <a:cs typeface="Calibri"/>
              </a:rPr>
              <a:t>Direct Bill – internal payments processed using the budget code. </a:t>
            </a:r>
          </a:p>
          <a:p>
            <a:pPr marL="285750" indent="-285750">
              <a:lnSpc>
                <a:spcPct val="150000"/>
              </a:lnSpc>
              <a:buFont typeface="Arial"/>
              <a:buChar char="•"/>
            </a:pPr>
            <a:r>
              <a:rPr lang="en-US" sz="1200" dirty="0">
                <a:solidFill>
                  <a:srgbClr val="FFFFFF"/>
                </a:solidFill>
                <a:cs typeface="Calibri"/>
              </a:rPr>
              <a:t>Out-of-Pocket Reimbursement – when all other methods do not apply. Taxes are not reimbursed unless it is part of an approved travel expense. </a:t>
            </a:r>
            <a:endParaRPr lang="en-US" sz="1200" b="0" dirty="0"/>
          </a:p>
        </p:txBody>
      </p:sp>
      <p:sp>
        <p:nvSpPr>
          <p:cNvPr id="4" name="Slide Number Placeholder 3"/>
          <p:cNvSpPr>
            <a:spLocks noGrp="1"/>
          </p:cNvSpPr>
          <p:nvPr>
            <p:ph type="sldNum" sz="quarter" idx="5"/>
          </p:nvPr>
        </p:nvSpPr>
        <p:spPr/>
        <p:txBody>
          <a:bodyPr/>
          <a:lstStyle/>
          <a:p>
            <a:fld id="{50F67192-3E40-4C83-BEE6-28172EA9F89E}" type="slidenum">
              <a:rPr lang="en-US" smtClean="0"/>
              <a:t>8</a:t>
            </a:fld>
            <a:endParaRPr lang="en-US"/>
          </a:p>
        </p:txBody>
      </p:sp>
    </p:spTree>
    <p:extLst>
      <p:ext uri="{BB962C8B-B14F-4D97-AF65-F5344CB8AC3E}">
        <p14:creationId xmlns:p14="http://schemas.microsoft.com/office/powerpoint/2010/main" val="248909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rgbClr val="FFFFFF"/>
                </a:solidFill>
                <a:cs typeface="Calibri"/>
              </a:rPr>
              <a:t>PURCHASING METHODS:</a:t>
            </a:r>
          </a:p>
          <a:p>
            <a:pPr marL="285750" indent="-285750">
              <a:buFont typeface="Arial"/>
              <a:buChar char="•"/>
            </a:pPr>
            <a:r>
              <a:rPr lang="en-US" sz="1200" dirty="0">
                <a:solidFill>
                  <a:srgbClr val="FFFFFF"/>
                </a:solidFill>
                <a:cs typeface="Calibri"/>
              </a:rPr>
              <a:t>Purchase Order (before/in advance) – legally binding credit.</a:t>
            </a:r>
          </a:p>
          <a:p>
            <a:pPr marL="285750" indent="-285750">
              <a:buFont typeface="Arial"/>
              <a:buChar char="•"/>
            </a:pPr>
            <a:r>
              <a:rPr lang="en-US" sz="1200" dirty="0">
                <a:solidFill>
                  <a:srgbClr val="FFFFFF"/>
                </a:solidFill>
                <a:cs typeface="Calibri"/>
              </a:rPr>
              <a:t>Non-PO Payment Request – exactly what it reads as, when the PO cannot be issued.</a:t>
            </a:r>
          </a:p>
          <a:p>
            <a:pPr marL="285750" indent="-285750">
              <a:buFont typeface="Arial"/>
              <a:buChar char="•"/>
            </a:pPr>
            <a:r>
              <a:rPr lang="en-US" sz="1200" dirty="0">
                <a:solidFill>
                  <a:srgbClr val="FFFFFF"/>
                </a:solidFill>
                <a:cs typeface="Calibri"/>
              </a:rPr>
              <a:t>Purchasing Card (submit to Dept) – up to $1000/transaction; highly recommend for registration fees. The P-Card does not replace the PO…if a vendor takes a PO, then we issue a PO.</a:t>
            </a:r>
          </a:p>
          <a:p>
            <a:pPr marL="285750" indent="-285750">
              <a:buFont typeface="Arial"/>
              <a:buChar char="•"/>
            </a:pPr>
            <a:r>
              <a:rPr lang="en-US" sz="1200" dirty="0">
                <a:solidFill>
                  <a:srgbClr val="FFFFFF"/>
                </a:solidFill>
                <a:cs typeface="Calibri"/>
              </a:rPr>
              <a:t>Direct Bill – internal payments processed using the budget code. Examples: poster printing at the Biomed Commons; airfare; service centers on campus. </a:t>
            </a:r>
          </a:p>
          <a:p>
            <a:pPr marL="285750" indent="-285750">
              <a:buFont typeface="Arial"/>
              <a:buChar char="•"/>
            </a:pPr>
            <a:r>
              <a:rPr lang="en-US" sz="1200" dirty="0">
                <a:solidFill>
                  <a:srgbClr val="FFFFFF"/>
                </a:solidFill>
                <a:cs typeface="Calibri"/>
              </a:rPr>
              <a:t>Out-of-Pocket Reimbursement – when all other methods do not apply. Taxes are not reimbursed unless it is part of an approved travel expense. </a:t>
            </a:r>
            <a:endParaRPr lang="en-US" sz="1200" b="0" dirty="0"/>
          </a:p>
          <a:p>
            <a:endParaRPr lang="en-US" dirty="0"/>
          </a:p>
          <a:p>
            <a:r>
              <a:rPr lang="en-US" dirty="0"/>
              <a:t>Penn </a:t>
            </a:r>
            <a:r>
              <a:rPr lang="en-US" u="sng" dirty="0"/>
              <a:t>requires</a:t>
            </a:r>
            <a:r>
              <a:rPr lang="en-US" dirty="0"/>
              <a:t> that we use all other methods before there is an out-of-pocket expense to be reimbursed. That is why it is last! </a:t>
            </a:r>
          </a:p>
          <a:p>
            <a:endParaRPr lang="en-US" dirty="0"/>
          </a:p>
          <a:p>
            <a:r>
              <a:rPr lang="en-US" dirty="0"/>
              <a:t>For travel accommodations and ground transport, and meals </a:t>
            </a:r>
            <a:r>
              <a:rPr lang="en-US" u="sng" dirty="0"/>
              <a:t>while traveling on Penn Business</a:t>
            </a:r>
            <a:r>
              <a:rPr lang="en-US" dirty="0"/>
              <a:t>, those costs cannot be prepaid. </a:t>
            </a:r>
          </a:p>
          <a:p>
            <a:r>
              <a:rPr lang="en-US" dirty="0"/>
              <a:t>You are required to submit your travel expense report (TER) within 2 weeks of returning from said travel. </a:t>
            </a:r>
          </a:p>
          <a:p>
            <a:endParaRPr lang="en-US" dirty="0"/>
          </a:p>
          <a:p>
            <a:r>
              <a:rPr lang="en-US" dirty="0"/>
              <a:t>The 182-day limit…just don’t even chance it. (In </a:t>
            </a:r>
            <a:r>
              <a:rPr lang="en-US" u="sng" dirty="0"/>
              <a:t>EXCEPTIONALLY RARE</a:t>
            </a:r>
            <a:r>
              <a:rPr lang="en-US" dirty="0"/>
              <a:t> circumstances, you may have an expense older than 182-days. In those cases, the requester must send a memo to the Department’s CFO/COO with supporting documentation and reason for not processing before 182-days. It is at the full discretion of the DEPT and SCHOOL to approve or reject. If you are approved, this reimbursement is paid as an additional pay and not through Concur.   </a:t>
            </a:r>
          </a:p>
        </p:txBody>
      </p:sp>
      <p:sp>
        <p:nvSpPr>
          <p:cNvPr id="4" name="Slide Number Placeholder 3"/>
          <p:cNvSpPr>
            <a:spLocks noGrp="1"/>
          </p:cNvSpPr>
          <p:nvPr>
            <p:ph type="sldNum" sz="quarter" idx="5"/>
          </p:nvPr>
        </p:nvSpPr>
        <p:spPr/>
        <p:txBody>
          <a:bodyPr/>
          <a:lstStyle/>
          <a:p>
            <a:fld id="{50F67192-3E40-4C83-BEE6-28172EA9F89E}" type="slidenum">
              <a:rPr lang="en-US" smtClean="0"/>
              <a:t>9</a:t>
            </a:fld>
            <a:endParaRPr lang="en-US"/>
          </a:p>
        </p:txBody>
      </p:sp>
    </p:spTree>
    <p:extLst>
      <p:ext uri="{BB962C8B-B14F-4D97-AF65-F5344CB8AC3E}">
        <p14:creationId xmlns:p14="http://schemas.microsoft.com/office/powerpoint/2010/main" val="304344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671A-2F8D-09E9-6550-E46AB6693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A56291-CF2F-A230-E462-6A531E89D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302D5-325F-B0E6-B6CC-2D44B9074304}"/>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5" name="Footer Placeholder 4">
            <a:extLst>
              <a:ext uri="{FF2B5EF4-FFF2-40B4-BE49-F238E27FC236}">
                <a16:creationId xmlns:a16="http://schemas.microsoft.com/office/drawing/2014/main" id="{45C966BD-8352-EC9F-93D5-F51331C60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0E817-D8BA-92C9-C6BF-375E6190B1F2}"/>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372236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B5EA-BC40-C84D-A0CE-3CA116C30B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6923E5-18F0-EFD6-DA78-FE3DF641E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B6FD7-AE18-A267-AF3F-FCB1F906C4B8}"/>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5" name="Footer Placeholder 4">
            <a:extLst>
              <a:ext uri="{FF2B5EF4-FFF2-40B4-BE49-F238E27FC236}">
                <a16:creationId xmlns:a16="http://schemas.microsoft.com/office/drawing/2014/main" id="{CEB13286-8D84-B7B3-821A-BDBF16FC3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D9F40-8685-5D4E-89A2-DE158D7A7759}"/>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248707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1E331-C458-1C81-05BD-7AB3F3F1FF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6DEAA7-7847-C3A6-8E6C-8549856C1A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0416C-B8C3-F107-D47E-346B8EACB377}"/>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5" name="Footer Placeholder 4">
            <a:extLst>
              <a:ext uri="{FF2B5EF4-FFF2-40B4-BE49-F238E27FC236}">
                <a16:creationId xmlns:a16="http://schemas.microsoft.com/office/drawing/2014/main" id="{3ED92BE5-CA23-0E73-9DBC-3765E90FC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C51AF-1A80-A57E-2B6C-6ED5619F82D0}"/>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74674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6296-5883-11D0-74B1-BED64BFEC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6256-16AD-A7E8-CCA6-717042A56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8521F-A859-A31D-723A-2BF7193D7EB6}"/>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5" name="Footer Placeholder 4">
            <a:extLst>
              <a:ext uri="{FF2B5EF4-FFF2-40B4-BE49-F238E27FC236}">
                <a16:creationId xmlns:a16="http://schemas.microsoft.com/office/drawing/2014/main" id="{CC6BE6D4-4A4B-534C-13C1-178620F4B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BE84F-ECE5-5977-26D6-C1F5B8CD411E}"/>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381733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EA28-0A82-4A05-8B38-3B8666719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02E0D3-0DF5-AAA6-ADCF-E54372105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6B631D-455D-E667-EBF5-5849E5FAC5CB}"/>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5" name="Footer Placeholder 4">
            <a:extLst>
              <a:ext uri="{FF2B5EF4-FFF2-40B4-BE49-F238E27FC236}">
                <a16:creationId xmlns:a16="http://schemas.microsoft.com/office/drawing/2014/main" id="{53AA5B5F-95A1-650D-7443-9331EA3BB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4A220-42F2-23F1-6D77-A454C957FA8E}"/>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252103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B2D7-83B3-B7A9-5F78-9754E4921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DFC63-6A4A-472D-C412-50E3473BEB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A74E87-67F0-A769-C18E-07B5D41D6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A64659-8704-73B1-82F1-C7C8EE7C1A26}"/>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6" name="Footer Placeholder 5">
            <a:extLst>
              <a:ext uri="{FF2B5EF4-FFF2-40B4-BE49-F238E27FC236}">
                <a16:creationId xmlns:a16="http://schemas.microsoft.com/office/drawing/2014/main" id="{E12D2A23-0BE7-B935-0C7D-E427FEC79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8FC9B-4263-817A-7876-06FE3316690F}"/>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133404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5D82-C305-A685-2226-0B2E57DF1E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15B577-00CF-38F1-A3B0-B80D5D354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C2682-D3EB-0612-43A0-97691B2EDE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46EA71-7F91-0AEA-DC30-0DB5793D8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1FD1B9-0192-B647-E27A-1EE3BA813C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C0CEAA-75F5-3A4E-5321-C0D4D6E13C66}"/>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8" name="Footer Placeholder 7">
            <a:extLst>
              <a:ext uri="{FF2B5EF4-FFF2-40B4-BE49-F238E27FC236}">
                <a16:creationId xmlns:a16="http://schemas.microsoft.com/office/drawing/2014/main" id="{9A26E5A6-2CC0-DDA2-7BBE-8CF9D83A77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DBE7B3-6C02-2376-2E53-8F8672B4F3AB}"/>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204767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2D9A-DA1A-9458-8913-B475F7FAE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B83D8-A90D-47C5-0A06-FA823D97CD3B}"/>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4" name="Footer Placeholder 3">
            <a:extLst>
              <a:ext uri="{FF2B5EF4-FFF2-40B4-BE49-F238E27FC236}">
                <a16:creationId xmlns:a16="http://schemas.microsoft.com/office/drawing/2014/main" id="{705BE544-0B13-734F-0A38-DBD78753C9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05227-F9B8-BD99-65AA-145DCC7D738C}"/>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50891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94E6CF-1E98-A002-CA00-B1311FE76521}"/>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3" name="Footer Placeholder 2">
            <a:extLst>
              <a:ext uri="{FF2B5EF4-FFF2-40B4-BE49-F238E27FC236}">
                <a16:creationId xmlns:a16="http://schemas.microsoft.com/office/drawing/2014/main" id="{A149E5BD-3207-D17B-6A98-E2F73B9761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130A7-29B0-9C6D-3688-8CD3DA4CA7B2}"/>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16445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9087-23C5-FF32-EEAB-BE861FDF8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47D24C-561E-74E3-A838-9570619667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B797D1-D763-097B-14E6-2CB29CBF4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E0CEA-9BF5-0061-C3C5-CCC58F15269F}"/>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6" name="Footer Placeholder 5">
            <a:extLst>
              <a:ext uri="{FF2B5EF4-FFF2-40B4-BE49-F238E27FC236}">
                <a16:creationId xmlns:a16="http://schemas.microsoft.com/office/drawing/2014/main" id="{36201C86-FE3F-7147-03E3-62A405AC7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94928-2CF9-8241-E0C9-789225AD378B}"/>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73941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1FC4-5484-4451-4297-DB887B5EB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F3A724-4221-9AD2-C3EA-F552FD91A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B1E65-78FE-3AF2-3A42-2AEB511E3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CACBC-0E1B-D110-1C64-6D141F537EE6}"/>
              </a:ext>
            </a:extLst>
          </p:cNvPr>
          <p:cNvSpPr>
            <a:spLocks noGrp="1"/>
          </p:cNvSpPr>
          <p:nvPr>
            <p:ph type="dt" sz="half" idx="10"/>
          </p:nvPr>
        </p:nvSpPr>
        <p:spPr/>
        <p:txBody>
          <a:bodyPr/>
          <a:lstStyle/>
          <a:p>
            <a:fld id="{320CADD2-2682-40A7-9CAF-333DD7E42778}" type="datetimeFigureOut">
              <a:rPr lang="en-US" smtClean="0"/>
              <a:t>10/6/2023</a:t>
            </a:fld>
            <a:endParaRPr lang="en-US"/>
          </a:p>
        </p:txBody>
      </p:sp>
      <p:sp>
        <p:nvSpPr>
          <p:cNvPr id="6" name="Footer Placeholder 5">
            <a:extLst>
              <a:ext uri="{FF2B5EF4-FFF2-40B4-BE49-F238E27FC236}">
                <a16:creationId xmlns:a16="http://schemas.microsoft.com/office/drawing/2014/main" id="{759946B3-4874-3245-7F42-F5DC28245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FF401-9F08-E5B3-167B-FFF0A4EF4206}"/>
              </a:ext>
            </a:extLst>
          </p:cNvPr>
          <p:cNvSpPr>
            <a:spLocks noGrp="1"/>
          </p:cNvSpPr>
          <p:nvPr>
            <p:ph type="sldNum" sz="quarter" idx="12"/>
          </p:nvPr>
        </p:nvSpPr>
        <p:spPr/>
        <p:txBody>
          <a:bodyPr/>
          <a:lstStyle/>
          <a:p>
            <a:fld id="{E913EDCF-C6D1-40A8-BD83-9F7F281EBE21}" type="slidenum">
              <a:rPr lang="en-US" smtClean="0"/>
              <a:t>‹#›</a:t>
            </a:fld>
            <a:endParaRPr lang="en-US"/>
          </a:p>
        </p:txBody>
      </p:sp>
    </p:spTree>
    <p:extLst>
      <p:ext uri="{BB962C8B-B14F-4D97-AF65-F5344CB8AC3E}">
        <p14:creationId xmlns:p14="http://schemas.microsoft.com/office/powerpoint/2010/main" val="296471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1353E-AC21-08C4-5C64-A46FD0D167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7BB375-4173-E141-CF14-B5001C35E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18EAC-769A-D770-68CA-D147D7E5C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CADD2-2682-40A7-9CAF-333DD7E42778}" type="datetimeFigureOut">
              <a:rPr lang="en-US" smtClean="0"/>
              <a:t>10/6/2023</a:t>
            </a:fld>
            <a:endParaRPr lang="en-US"/>
          </a:p>
        </p:txBody>
      </p:sp>
      <p:sp>
        <p:nvSpPr>
          <p:cNvPr id="5" name="Footer Placeholder 4">
            <a:extLst>
              <a:ext uri="{FF2B5EF4-FFF2-40B4-BE49-F238E27FC236}">
                <a16:creationId xmlns:a16="http://schemas.microsoft.com/office/drawing/2014/main" id="{5E1F5862-4510-8C97-44A3-D565B8F46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8921C-799C-0559-AAF4-8DCD0F754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3EDCF-C6D1-40A8-BD83-9F7F281EBE21}" type="slidenum">
              <a:rPr lang="en-US" smtClean="0"/>
              <a:t>‹#›</a:t>
            </a:fld>
            <a:endParaRPr lang="en-US"/>
          </a:p>
        </p:txBody>
      </p:sp>
    </p:spTree>
    <p:extLst>
      <p:ext uri="{BB962C8B-B14F-4D97-AF65-F5344CB8AC3E}">
        <p14:creationId xmlns:p14="http://schemas.microsoft.com/office/powerpoint/2010/main" val="42625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10Admin-F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F482F25-2579-4CA3-9F8C-39FCF6B2B820}"/>
              </a:ext>
            </a:extLst>
          </p:cNvPr>
          <p:cNvSpPr>
            <a:spLocks noGrp="1"/>
          </p:cNvSpPr>
          <p:nvPr>
            <p:ph type="ctrTitle"/>
          </p:nvPr>
        </p:nvSpPr>
        <p:spPr>
          <a:xfrm>
            <a:off x="455520" y="377456"/>
            <a:ext cx="11736477" cy="3631018"/>
          </a:xfrm>
        </p:spPr>
        <p:txBody>
          <a:bodyPr anchor="b">
            <a:normAutofit/>
          </a:bodyPr>
          <a:lstStyle/>
          <a:p>
            <a:pPr algn="l">
              <a:spcBef>
                <a:spcPts val="1800"/>
              </a:spcBef>
              <a:spcAft>
                <a:spcPts val="1800"/>
              </a:spcAft>
            </a:pPr>
            <a:r>
              <a:rPr lang="en-US" sz="4400" b="1" dirty="0">
                <a:solidFill>
                  <a:srgbClr val="FFFFFF"/>
                </a:solidFill>
                <a:effectLst>
                  <a:outerShdw blurRad="38100" dist="38100" dir="2700000" algn="tl">
                    <a:srgbClr val="000000">
                      <a:alpha val="43137"/>
                    </a:srgbClr>
                  </a:outerShdw>
                </a:effectLst>
              </a:rPr>
              <a:t>NEURODEVELOPMENT AND PSYCHOSIS SECTION</a:t>
            </a:r>
            <a:br>
              <a:rPr lang="en-US" sz="4400" b="1" dirty="0">
                <a:solidFill>
                  <a:srgbClr val="FFFFFF"/>
                </a:solidFill>
                <a:effectLst>
                  <a:outerShdw blurRad="38100" dist="38100" dir="2700000" algn="tl">
                    <a:srgbClr val="000000">
                      <a:alpha val="43137"/>
                    </a:srgbClr>
                  </a:outerShdw>
                </a:effectLst>
              </a:rPr>
            </a:br>
            <a:r>
              <a:rPr lang="en-US" sz="3200" b="1" dirty="0">
                <a:solidFill>
                  <a:srgbClr val="FFFFFF"/>
                </a:solidFill>
                <a:effectLst>
                  <a:outerShdw blurRad="38100" dist="38100" dir="2700000" algn="tl">
                    <a:srgbClr val="000000">
                      <a:alpha val="43137"/>
                    </a:srgbClr>
                  </a:outerShdw>
                </a:effectLst>
              </a:rPr>
              <a:t>   </a:t>
            </a:r>
            <a:br>
              <a:rPr lang="en-US" sz="4800" dirty="0">
                <a:solidFill>
                  <a:srgbClr val="FFFFFF"/>
                </a:solidFill>
              </a:rPr>
            </a:br>
            <a:r>
              <a:rPr lang="en-US" sz="3600" i="1" dirty="0">
                <a:solidFill>
                  <a:srgbClr val="FFFFFF"/>
                </a:solidFill>
              </a:rPr>
              <a:t>Finance &amp; Administration Team</a:t>
            </a:r>
            <a:endParaRPr lang="en-US" sz="4800" dirty="0">
              <a:solidFill>
                <a:schemeClr val="accent2"/>
              </a:solidFill>
            </a:endParaRPr>
          </a:p>
        </p:txBody>
      </p:sp>
      <p:sp>
        <p:nvSpPr>
          <p:cNvPr id="3" name="Subtitle 2">
            <a:extLst>
              <a:ext uri="{FF2B5EF4-FFF2-40B4-BE49-F238E27FC236}">
                <a16:creationId xmlns:a16="http://schemas.microsoft.com/office/drawing/2014/main" id="{D225B88C-9546-4A73-7D76-5C572F259B09}"/>
              </a:ext>
            </a:extLst>
          </p:cNvPr>
          <p:cNvSpPr>
            <a:spLocks noGrp="1"/>
          </p:cNvSpPr>
          <p:nvPr>
            <p:ph type="subTitle" idx="1"/>
          </p:nvPr>
        </p:nvSpPr>
        <p:spPr>
          <a:xfrm>
            <a:off x="455517" y="4830532"/>
            <a:ext cx="11736480" cy="1458258"/>
          </a:xfrm>
        </p:spPr>
        <p:txBody>
          <a:bodyPr anchor="ctr">
            <a:normAutofit/>
          </a:bodyPr>
          <a:lstStyle/>
          <a:p>
            <a:pPr algn="l"/>
            <a:r>
              <a:rPr lang="en-US" sz="2000" dirty="0"/>
              <a:t>Section Meeting</a:t>
            </a:r>
          </a:p>
          <a:p>
            <a:pPr algn="l"/>
            <a:r>
              <a:rPr lang="en-US" sz="2000" dirty="0"/>
              <a:t>October 6, 2023</a:t>
            </a:r>
          </a:p>
        </p:txBody>
      </p:sp>
    </p:spTree>
    <p:extLst>
      <p:ext uri="{BB962C8B-B14F-4D97-AF65-F5344CB8AC3E}">
        <p14:creationId xmlns:p14="http://schemas.microsoft.com/office/powerpoint/2010/main" val="230473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F33C7D-2C60-DE9C-1A25-C30BB2589576}"/>
              </a:ext>
            </a:extLst>
          </p:cNvPr>
          <p:cNvSpPr>
            <a:spLocks noGrp="1"/>
          </p:cNvSpPr>
          <p:nvPr>
            <p:ph type="title"/>
          </p:nvPr>
        </p:nvSpPr>
        <p:spPr>
          <a:xfrm>
            <a:off x="237508" y="5489195"/>
            <a:ext cx="11732820" cy="982473"/>
          </a:xfrm>
        </p:spPr>
        <p:txBody>
          <a:bodyPr>
            <a:normAutofit fontScale="90000"/>
          </a:bodyPr>
          <a:lstStyle/>
          <a:p>
            <a:pPr algn="ctr"/>
            <a:r>
              <a:rPr lang="en-US" sz="5400" b="1" dirty="0">
                <a:solidFill>
                  <a:schemeClr val="bg1"/>
                </a:solidFill>
              </a:rPr>
              <a:t>How to communicate your purchasing need</a:t>
            </a:r>
          </a:p>
        </p:txBody>
      </p:sp>
      <p:sp>
        <p:nvSpPr>
          <p:cNvPr id="3" name="TextBox 2">
            <a:extLst>
              <a:ext uri="{FF2B5EF4-FFF2-40B4-BE49-F238E27FC236}">
                <a16:creationId xmlns:a16="http://schemas.microsoft.com/office/drawing/2014/main" id="{E09A7C73-F2FF-4C69-9C98-4088C9A4A3C1}"/>
              </a:ext>
            </a:extLst>
          </p:cNvPr>
          <p:cNvSpPr txBox="1"/>
          <p:nvPr/>
        </p:nvSpPr>
        <p:spPr>
          <a:xfrm>
            <a:off x="237508" y="185077"/>
            <a:ext cx="8870870" cy="5078313"/>
          </a:xfrm>
          <a:prstGeom prst="rect">
            <a:avLst/>
          </a:prstGeom>
          <a:noFill/>
        </p:spPr>
        <p:txBody>
          <a:bodyPr wrap="square" rtlCol="0">
            <a:spAutoFit/>
          </a:bodyPr>
          <a:lstStyle/>
          <a:p>
            <a:pPr algn="ctr"/>
            <a:r>
              <a:rPr lang="en-US" sz="3600" b="1" dirty="0"/>
              <a:t>PI/Acct owner sends an email to </a:t>
            </a:r>
            <a:r>
              <a:rPr lang="en-US" sz="2400" b="1" dirty="0">
                <a:hlinkClick r:id="rId3"/>
              </a:rPr>
              <a:t>10Admin-Fin@</a:t>
            </a:r>
            <a:r>
              <a:rPr lang="en-US" sz="2400" b="1" dirty="0"/>
              <a:t>  </a:t>
            </a:r>
          </a:p>
          <a:p>
            <a:pPr algn="ctr"/>
            <a:r>
              <a:rPr lang="en-US" sz="3600" b="1" dirty="0"/>
              <a:t>with these </a:t>
            </a:r>
            <a:r>
              <a:rPr lang="en-US" sz="3600" b="1" u="sng" dirty="0">
                <a:solidFill>
                  <a:srgbClr val="FF0000"/>
                </a:solidFill>
              </a:rPr>
              <a:t>5 pieces</a:t>
            </a:r>
            <a:r>
              <a:rPr lang="en-US" sz="3600" b="1" dirty="0"/>
              <a:t> of info: </a:t>
            </a:r>
          </a:p>
          <a:p>
            <a:pPr algn="ctr"/>
            <a:endParaRPr lang="en-US" sz="2800" dirty="0"/>
          </a:p>
          <a:p>
            <a:pPr marL="457200" indent="-457200">
              <a:buFont typeface="+mj-lt"/>
              <a:buAutoNum type="arabicParenR"/>
            </a:pPr>
            <a:r>
              <a:rPr lang="en-US" sz="2800" dirty="0"/>
              <a:t>Acct to charge:  400-4###-#-######-xxxx-####-#### [insert “fund” nickname]</a:t>
            </a:r>
          </a:p>
          <a:p>
            <a:pPr marL="457200" indent="-457200">
              <a:buFont typeface="+mj-lt"/>
              <a:buAutoNum type="arabicParenR"/>
            </a:pPr>
            <a:r>
              <a:rPr lang="en-US" sz="2800" dirty="0"/>
              <a:t>Business Purpose:  [If it is for a grant, state how it is required for the project.]</a:t>
            </a:r>
          </a:p>
          <a:p>
            <a:pPr marL="457200" indent="-457200">
              <a:buFont typeface="+mj-lt"/>
              <a:buAutoNum type="arabicParenR"/>
            </a:pPr>
            <a:r>
              <a:rPr lang="en-US" sz="2800" dirty="0"/>
              <a:t>Delivery Address:  “Penn” campus location</a:t>
            </a:r>
          </a:p>
          <a:p>
            <a:pPr marL="457200" indent="-457200">
              <a:buFont typeface="+mj-lt"/>
              <a:buAutoNum type="arabicParenR"/>
            </a:pPr>
            <a:r>
              <a:rPr lang="en-US" sz="2800" dirty="0"/>
              <a:t>Total Amount:  $$$$</a:t>
            </a:r>
          </a:p>
          <a:p>
            <a:pPr marL="457200" indent="-457200">
              <a:buFont typeface="+mj-lt"/>
              <a:buAutoNum type="arabicParenR"/>
            </a:pPr>
            <a:r>
              <a:rPr lang="en-US" sz="2800" dirty="0"/>
              <a:t>Attachment(s):  [Quotes, invoices, or a “shopping list” from an approved Penn supplier.] </a:t>
            </a:r>
          </a:p>
        </p:txBody>
      </p:sp>
      <p:sp>
        <p:nvSpPr>
          <p:cNvPr id="6" name="Callout: Line with Accent Bar 5">
            <a:extLst>
              <a:ext uri="{FF2B5EF4-FFF2-40B4-BE49-F238E27FC236}">
                <a16:creationId xmlns:a16="http://schemas.microsoft.com/office/drawing/2014/main" id="{1988243A-B5BC-93CC-F4AE-097156A5B94C}"/>
              </a:ext>
            </a:extLst>
          </p:cNvPr>
          <p:cNvSpPr/>
          <p:nvPr/>
        </p:nvSpPr>
        <p:spPr>
          <a:xfrm>
            <a:off x="9108379" y="1057046"/>
            <a:ext cx="2878559" cy="3816429"/>
          </a:xfrm>
          <a:prstGeom prst="accentCallout1">
            <a:avLst>
              <a:gd name="adj1" fmla="val 18750"/>
              <a:gd name="adj2" fmla="val -8333"/>
              <a:gd name="adj3" fmla="val 46236"/>
              <a:gd name="adj4" fmla="val -28514"/>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549D87-4FF3-85F2-EE94-E41122D834DB}"/>
              </a:ext>
            </a:extLst>
          </p:cNvPr>
          <p:cNvSpPr txBox="1"/>
          <p:nvPr/>
        </p:nvSpPr>
        <p:spPr>
          <a:xfrm>
            <a:off x="9124988" y="1129941"/>
            <a:ext cx="2861950" cy="3816429"/>
          </a:xfrm>
          <a:prstGeom prst="rect">
            <a:avLst/>
          </a:prstGeom>
          <a:noFill/>
        </p:spPr>
        <p:txBody>
          <a:bodyPr wrap="square" rtlCol="0">
            <a:spAutoFit/>
          </a:bodyPr>
          <a:lstStyle/>
          <a:p>
            <a:r>
              <a:rPr lang="en-US" sz="2400" dirty="0"/>
              <a:t>For example: </a:t>
            </a:r>
          </a:p>
          <a:p>
            <a:pPr>
              <a:spcBef>
                <a:spcPts val="1200"/>
              </a:spcBef>
              <a:spcAft>
                <a:spcPts val="1200"/>
              </a:spcAft>
            </a:pPr>
            <a:r>
              <a:rPr lang="en-US" sz="2400" i="1" dirty="0"/>
              <a:t>Accepted manuscript; peer-reviewed publication fee. </a:t>
            </a:r>
            <a:r>
              <a:rPr lang="en-US" sz="2000" dirty="0">
                <a:highlight>
                  <a:srgbClr val="FFFF00"/>
                </a:highlight>
              </a:rPr>
              <a:t>[Insert full reference citation.]</a:t>
            </a:r>
            <a:endParaRPr lang="en-US" sz="2400" dirty="0">
              <a:highlight>
                <a:srgbClr val="FFFF00"/>
              </a:highlight>
            </a:endParaRPr>
          </a:p>
          <a:p>
            <a:pPr>
              <a:spcBef>
                <a:spcPts val="1200"/>
              </a:spcBef>
              <a:spcAft>
                <a:spcPts val="1200"/>
              </a:spcAft>
            </a:pPr>
            <a:r>
              <a:rPr lang="en-US" sz="2400" i="1" dirty="0"/>
              <a:t>[Conference name] registration fee to present study findings.</a:t>
            </a:r>
          </a:p>
        </p:txBody>
      </p:sp>
    </p:spTree>
    <p:extLst>
      <p:ext uri="{BB962C8B-B14F-4D97-AF65-F5344CB8AC3E}">
        <p14:creationId xmlns:p14="http://schemas.microsoft.com/office/powerpoint/2010/main" val="368091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AF7C7-3EA5-D525-5A52-358ECCF45719}"/>
              </a:ext>
            </a:extLst>
          </p:cNvPr>
          <p:cNvSpPr>
            <a:spLocks noGrp="1"/>
          </p:cNvSpPr>
          <p:nvPr>
            <p:ph type="title"/>
          </p:nvPr>
        </p:nvSpPr>
        <p:spPr>
          <a:xfrm>
            <a:off x="491271" y="5571392"/>
            <a:ext cx="9654076" cy="982473"/>
          </a:xfrm>
        </p:spPr>
        <p:txBody>
          <a:bodyPr>
            <a:normAutofit/>
          </a:bodyPr>
          <a:lstStyle/>
          <a:p>
            <a:r>
              <a:rPr lang="en-US" sz="4800" b="1" dirty="0">
                <a:solidFill>
                  <a:schemeClr val="bg1"/>
                </a:solidFill>
              </a:rPr>
              <a:t>Travel &amp; Expense Reports (TER)</a:t>
            </a:r>
          </a:p>
        </p:txBody>
      </p:sp>
      <p:graphicFrame>
        <p:nvGraphicFramePr>
          <p:cNvPr id="3" name="Diagram 2">
            <a:extLst>
              <a:ext uri="{FF2B5EF4-FFF2-40B4-BE49-F238E27FC236}">
                <a16:creationId xmlns:a16="http://schemas.microsoft.com/office/drawing/2014/main" id="{D497363C-82FB-A977-16D1-910984521E82}"/>
              </a:ext>
            </a:extLst>
          </p:cNvPr>
          <p:cNvGraphicFramePr/>
          <p:nvPr>
            <p:extLst>
              <p:ext uri="{D42A27DB-BD31-4B8C-83A1-F6EECF244321}">
                <p14:modId xmlns:p14="http://schemas.microsoft.com/office/powerpoint/2010/main" val="2633526950"/>
              </p:ext>
            </p:extLst>
          </p:nvPr>
        </p:nvGraphicFramePr>
        <p:xfrm>
          <a:off x="383057" y="703838"/>
          <a:ext cx="11479429" cy="4529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46AEEE8-C0F4-AF40-8C39-D1C1AE0205C3}"/>
              </a:ext>
            </a:extLst>
          </p:cNvPr>
          <p:cNvSpPr txBox="1"/>
          <p:nvPr/>
        </p:nvSpPr>
        <p:spPr>
          <a:xfrm>
            <a:off x="383058" y="211995"/>
            <a:ext cx="11479428" cy="1077218"/>
          </a:xfrm>
          <a:prstGeom prst="rect">
            <a:avLst/>
          </a:prstGeom>
          <a:noFill/>
        </p:spPr>
        <p:txBody>
          <a:bodyPr wrap="square" rtlCol="0">
            <a:spAutoFit/>
          </a:bodyPr>
          <a:lstStyle/>
          <a:p>
            <a:r>
              <a:rPr lang="en-US" sz="3200" b="1" dirty="0">
                <a:solidFill>
                  <a:schemeClr val="accent2"/>
                </a:solidFill>
              </a:rPr>
              <a:t>EXAMPLE:  You pay for an abstract submission w/your personal credit card:</a:t>
            </a:r>
          </a:p>
        </p:txBody>
      </p:sp>
    </p:spTree>
    <p:extLst>
      <p:ext uri="{BB962C8B-B14F-4D97-AF65-F5344CB8AC3E}">
        <p14:creationId xmlns:p14="http://schemas.microsoft.com/office/powerpoint/2010/main" val="331841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D40733-6EFF-AD70-5AC8-93D4257B73FF}"/>
              </a:ext>
            </a:extLst>
          </p:cNvPr>
          <p:cNvPicPr>
            <a:picLocks noChangeAspect="1"/>
          </p:cNvPicPr>
          <p:nvPr/>
        </p:nvPicPr>
        <p:blipFill>
          <a:blip r:embed="rId3"/>
          <a:stretch>
            <a:fillRect/>
          </a:stretch>
        </p:blipFill>
        <p:spPr>
          <a:xfrm>
            <a:off x="328613" y="942973"/>
            <a:ext cx="10815277" cy="5533565"/>
          </a:xfrm>
          <a:prstGeom prst="rect">
            <a:avLst/>
          </a:prstGeom>
          <a:ln>
            <a:solidFill>
              <a:schemeClr val="accent1"/>
            </a:solidFill>
          </a:ln>
        </p:spPr>
      </p:pic>
      <p:sp>
        <p:nvSpPr>
          <p:cNvPr id="6" name="TextBox 5">
            <a:extLst>
              <a:ext uri="{FF2B5EF4-FFF2-40B4-BE49-F238E27FC236}">
                <a16:creationId xmlns:a16="http://schemas.microsoft.com/office/drawing/2014/main" id="{BF63F3D1-9C69-32C7-6285-585910C6AA0E}"/>
              </a:ext>
            </a:extLst>
          </p:cNvPr>
          <p:cNvSpPr txBox="1"/>
          <p:nvPr/>
        </p:nvSpPr>
        <p:spPr>
          <a:xfrm>
            <a:off x="328613" y="242887"/>
            <a:ext cx="11644312" cy="523220"/>
          </a:xfrm>
          <a:prstGeom prst="rect">
            <a:avLst/>
          </a:prstGeom>
          <a:noFill/>
        </p:spPr>
        <p:txBody>
          <a:bodyPr wrap="square" rtlCol="0">
            <a:spAutoFit/>
          </a:bodyPr>
          <a:lstStyle/>
          <a:p>
            <a:r>
              <a:rPr lang="en-US" sz="2800" dirty="0"/>
              <a:t>ATTACHING RECEIPTS + OTHER DOCUMENTATION TO YOUR EXPENSE REPORTS</a:t>
            </a:r>
          </a:p>
        </p:txBody>
      </p:sp>
      <p:sp>
        <p:nvSpPr>
          <p:cNvPr id="2" name="TextBox 1">
            <a:extLst>
              <a:ext uri="{FF2B5EF4-FFF2-40B4-BE49-F238E27FC236}">
                <a16:creationId xmlns:a16="http://schemas.microsoft.com/office/drawing/2014/main" id="{74423786-959B-D0A8-C0AE-C38160C33B0D}"/>
              </a:ext>
            </a:extLst>
          </p:cNvPr>
          <p:cNvSpPr txBox="1"/>
          <p:nvPr/>
        </p:nvSpPr>
        <p:spPr>
          <a:xfrm>
            <a:off x="5007588" y="2028825"/>
            <a:ext cx="1664675" cy="2215991"/>
          </a:xfrm>
          <a:prstGeom prst="rect">
            <a:avLst/>
          </a:prstGeom>
          <a:noFill/>
        </p:spPr>
        <p:txBody>
          <a:bodyPr wrap="square" rtlCol="0">
            <a:spAutoFit/>
          </a:bodyPr>
          <a:lstStyle/>
          <a:p>
            <a:pPr algn="ctr"/>
            <a:r>
              <a:rPr lang="en-US" sz="13800" b="1" dirty="0">
                <a:solidFill>
                  <a:srgbClr val="FF0000"/>
                </a:solidFill>
              </a:rPr>
              <a:t>1</a:t>
            </a:r>
          </a:p>
        </p:txBody>
      </p:sp>
      <p:sp>
        <p:nvSpPr>
          <p:cNvPr id="3" name="Oval 2">
            <a:extLst>
              <a:ext uri="{FF2B5EF4-FFF2-40B4-BE49-F238E27FC236}">
                <a16:creationId xmlns:a16="http://schemas.microsoft.com/office/drawing/2014/main" id="{A9A678A3-3F68-7EFB-F387-F61E62F56A66}"/>
              </a:ext>
            </a:extLst>
          </p:cNvPr>
          <p:cNvSpPr/>
          <p:nvPr/>
        </p:nvSpPr>
        <p:spPr>
          <a:xfrm>
            <a:off x="128592" y="1671636"/>
            <a:ext cx="3593126" cy="199525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8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E53D39-53AE-01E8-DE04-0F70B73DEE9C}"/>
              </a:ext>
            </a:extLst>
          </p:cNvPr>
          <p:cNvPicPr>
            <a:picLocks noChangeAspect="1"/>
          </p:cNvPicPr>
          <p:nvPr/>
        </p:nvPicPr>
        <p:blipFill rotWithShape="1">
          <a:blip r:embed="rId3"/>
          <a:srcRect b="6617"/>
          <a:stretch/>
        </p:blipFill>
        <p:spPr>
          <a:xfrm>
            <a:off x="54769" y="707118"/>
            <a:ext cx="12192000" cy="6150882"/>
          </a:xfrm>
          <a:prstGeom prst="rect">
            <a:avLst/>
          </a:prstGeom>
        </p:spPr>
      </p:pic>
      <p:sp>
        <p:nvSpPr>
          <p:cNvPr id="6" name="TextBox 5">
            <a:extLst>
              <a:ext uri="{FF2B5EF4-FFF2-40B4-BE49-F238E27FC236}">
                <a16:creationId xmlns:a16="http://schemas.microsoft.com/office/drawing/2014/main" id="{BF63F3D1-9C69-32C7-6285-585910C6AA0E}"/>
              </a:ext>
            </a:extLst>
          </p:cNvPr>
          <p:cNvSpPr txBox="1"/>
          <p:nvPr/>
        </p:nvSpPr>
        <p:spPr>
          <a:xfrm>
            <a:off x="273844" y="118686"/>
            <a:ext cx="11644312" cy="523220"/>
          </a:xfrm>
          <a:prstGeom prst="rect">
            <a:avLst/>
          </a:prstGeom>
          <a:noFill/>
        </p:spPr>
        <p:txBody>
          <a:bodyPr wrap="square" rtlCol="0">
            <a:spAutoFit/>
          </a:bodyPr>
          <a:lstStyle/>
          <a:p>
            <a:r>
              <a:rPr lang="en-US" sz="2800" dirty="0"/>
              <a:t>ATTACHING RECEIPTS + OTHER DOCUMENTATION TO YOUR EXPENSE REPORTS</a:t>
            </a:r>
          </a:p>
        </p:txBody>
      </p:sp>
      <p:sp>
        <p:nvSpPr>
          <p:cNvPr id="2" name="TextBox 1">
            <a:extLst>
              <a:ext uri="{FF2B5EF4-FFF2-40B4-BE49-F238E27FC236}">
                <a16:creationId xmlns:a16="http://schemas.microsoft.com/office/drawing/2014/main" id="{74423786-959B-D0A8-C0AE-C38160C33B0D}"/>
              </a:ext>
            </a:extLst>
          </p:cNvPr>
          <p:cNvSpPr txBox="1"/>
          <p:nvPr/>
        </p:nvSpPr>
        <p:spPr>
          <a:xfrm>
            <a:off x="5121888" y="1814515"/>
            <a:ext cx="1664675" cy="2215991"/>
          </a:xfrm>
          <a:prstGeom prst="rect">
            <a:avLst/>
          </a:prstGeom>
          <a:noFill/>
        </p:spPr>
        <p:txBody>
          <a:bodyPr wrap="square" rtlCol="0">
            <a:spAutoFit/>
          </a:bodyPr>
          <a:lstStyle/>
          <a:p>
            <a:pPr algn="ctr"/>
            <a:r>
              <a:rPr lang="en-US" sz="13800" b="1" dirty="0">
                <a:solidFill>
                  <a:srgbClr val="FF0000"/>
                </a:solidFill>
              </a:rPr>
              <a:t>2</a:t>
            </a:r>
          </a:p>
        </p:txBody>
      </p:sp>
      <p:sp>
        <p:nvSpPr>
          <p:cNvPr id="3" name="Oval 2">
            <a:extLst>
              <a:ext uri="{FF2B5EF4-FFF2-40B4-BE49-F238E27FC236}">
                <a16:creationId xmlns:a16="http://schemas.microsoft.com/office/drawing/2014/main" id="{A9A678A3-3F68-7EFB-F387-F61E62F56A66}"/>
              </a:ext>
            </a:extLst>
          </p:cNvPr>
          <p:cNvSpPr/>
          <p:nvPr/>
        </p:nvSpPr>
        <p:spPr>
          <a:xfrm>
            <a:off x="2386013" y="3969727"/>
            <a:ext cx="1943100" cy="151733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19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AF7C7-3EA5-D525-5A52-358ECCF45719}"/>
              </a:ext>
            </a:extLst>
          </p:cNvPr>
          <p:cNvSpPr>
            <a:spLocks noGrp="1"/>
          </p:cNvSpPr>
          <p:nvPr>
            <p:ph type="title"/>
          </p:nvPr>
        </p:nvSpPr>
        <p:spPr>
          <a:xfrm>
            <a:off x="491271" y="5554639"/>
            <a:ext cx="9654076" cy="982473"/>
          </a:xfrm>
        </p:spPr>
        <p:txBody>
          <a:bodyPr>
            <a:normAutofit/>
          </a:bodyPr>
          <a:lstStyle/>
          <a:p>
            <a:r>
              <a:rPr lang="en-US" sz="4800" b="1" dirty="0">
                <a:solidFill>
                  <a:schemeClr val="bg1"/>
                </a:solidFill>
              </a:rPr>
              <a:t>Travel &amp; Expense Reports (TER)</a:t>
            </a:r>
          </a:p>
        </p:txBody>
      </p:sp>
      <p:sp>
        <p:nvSpPr>
          <p:cNvPr id="4" name="TextBox 3">
            <a:extLst>
              <a:ext uri="{FF2B5EF4-FFF2-40B4-BE49-F238E27FC236}">
                <a16:creationId xmlns:a16="http://schemas.microsoft.com/office/drawing/2014/main" id="{046AEEE8-C0F4-AF40-8C39-D1C1AE0205C3}"/>
              </a:ext>
            </a:extLst>
          </p:cNvPr>
          <p:cNvSpPr txBox="1"/>
          <p:nvPr/>
        </p:nvSpPr>
        <p:spPr>
          <a:xfrm>
            <a:off x="383057" y="211995"/>
            <a:ext cx="11425885" cy="584775"/>
          </a:xfrm>
          <a:prstGeom prst="rect">
            <a:avLst/>
          </a:prstGeom>
          <a:noFill/>
        </p:spPr>
        <p:txBody>
          <a:bodyPr wrap="square" rtlCol="0">
            <a:spAutoFit/>
          </a:bodyPr>
          <a:lstStyle/>
          <a:p>
            <a:r>
              <a:rPr lang="en-US" sz="3200" b="1" dirty="0"/>
              <a:t>Penn Travel: Example present/attend a conference</a:t>
            </a:r>
          </a:p>
        </p:txBody>
      </p:sp>
      <p:sp>
        <p:nvSpPr>
          <p:cNvPr id="5" name="Callout: Right Arrow 4">
            <a:extLst>
              <a:ext uri="{FF2B5EF4-FFF2-40B4-BE49-F238E27FC236}">
                <a16:creationId xmlns:a16="http://schemas.microsoft.com/office/drawing/2014/main" id="{5E5AB1F1-BDC2-05E9-9B3B-E6696D5694A4}"/>
              </a:ext>
            </a:extLst>
          </p:cNvPr>
          <p:cNvSpPr/>
          <p:nvPr/>
        </p:nvSpPr>
        <p:spPr>
          <a:xfrm>
            <a:off x="383057" y="935109"/>
            <a:ext cx="6005386" cy="4193810"/>
          </a:xfrm>
          <a:prstGeom prst="rightArrowCallout">
            <a:avLst>
              <a:gd name="adj1" fmla="val 16005"/>
              <a:gd name="adj2" fmla="val 21989"/>
              <a:gd name="adj3" fmla="val 16973"/>
              <a:gd name="adj4" fmla="val 8082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spcAft>
                <a:spcPts val="600"/>
              </a:spcAft>
            </a:pPr>
            <a:r>
              <a:rPr lang="en-US" sz="2400" dirty="0">
                <a:solidFill>
                  <a:schemeClr val="tx1"/>
                </a:solidFill>
              </a:rPr>
              <a:t>The PI/Acct owner emails the trainee/staff that their travel expenses will be direct-paid and reimbursed with CC 10Admin-Fin@; provide these </a:t>
            </a:r>
            <a:r>
              <a:rPr lang="en-US" sz="2400" dirty="0">
                <a:solidFill>
                  <a:srgbClr val="FF0000"/>
                </a:solidFill>
              </a:rPr>
              <a:t>4 pieces</a:t>
            </a:r>
            <a:r>
              <a:rPr lang="en-US" sz="2400" dirty="0">
                <a:solidFill>
                  <a:schemeClr val="tx1"/>
                </a:solidFill>
              </a:rPr>
              <a:t> of info:  </a:t>
            </a:r>
          </a:p>
          <a:p>
            <a:pPr lvl="0"/>
            <a:r>
              <a:rPr lang="en-US" sz="1600" dirty="0">
                <a:solidFill>
                  <a:schemeClr val="tx1"/>
                </a:solidFill>
              </a:rPr>
              <a:t>(1) Acct to charge:  400-4###-#-######-xxxx-####-#### [insert “fund” nickname]</a:t>
            </a:r>
          </a:p>
          <a:p>
            <a:pPr lvl="0"/>
            <a:r>
              <a:rPr lang="en-US" sz="1600" dirty="0">
                <a:solidFill>
                  <a:schemeClr val="tx1"/>
                </a:solidFill>
              </a:rPr>
              <a:t>(2) Business Purpose:  Attend [conference, location] and present study findings. </a:t>
            </a:r>
          </a:p>
          <a:p>
            <a:pPr lvl="0"/>
            <a:r>
              <a:rPr lang="en-US" sz="1600" dirty="0">
                <a:solidFill>
                  <a:schemeClr val="tx1"/>
                </a:solidFill>
              </a:rPr>
              <a:t>(3) Total Amount:  $$$-$$$$ / actual</a:t>
            </a:r>
          </a:p>
          <a:p>
            <a:pPr lvl="0"/>
            <a:r>
              <a:rPr lang="en-US" sz="1600" dirty="0">
                <a:solidFill>
                  <a:schemeClr val="tx1"/>
                </a:solidFill>
              </a:rPr>
              <a:t>(4) Costs covered:  Registration fee; RT airfare (prepaid thru Penn); ground transportation; accommodation [DATES]; meals [DATES]</a:t>
            </a:r>
          </a:p>
        </p:txBody>
      </p:sp>
      <p:sp>
        <p:nvSpPr>
          <p:cNvPr id="6" name="TextBox 5">
            <a:extLst>
              <a:ext uri="{FF2B5EF4-FFF2-40B4-BE49-F238E27FC236}">
                <a16:creationId xmlns:a16="http://schemas.microsoft.com/office/drawing/2014/main" id="{D6BD1172-D600-653E-E2BA-6854FE967226}"/>
              </a:ext>
            </a:extLst>
          </p:cNvPr>
          <p:cNvSpPr txBox="1"/>
          <p:nvPr/>
        </p:nvSpPr>
        <p:spPr>
          <a:xfrm>
            <a:off x="6512011" y="938349"/>
            <a:ext cx="5296931" cy="4190570"/>
          </a:xfrm>
          <a:prstGeom prst="rect">
            <a:avLst/>
          </a:prstGeom>
          <a:noFill/>
        </p:spPr>
        <p:txBody>
          <a:bodyPr wrap="square" rtlCol="0">
            <a:spAutoFit/>
          </a:bodyPr>
          <a:lstStyle/>
          <a:p>
            <a:pPr lvl="0">
              <a:spcAft>
                <a:spcPts val="1200"/>
              </a:spcAft>
            </a:pPr>
            <a:r>
              <a:rPr lang="en-US" sz="1800" u="sng" dirty="0"/>
              <a:t>Next Steps</a:t>
            </a:r>
            <a:r>
              <a:rPr lang="en-US" sz="1800" dirty="0"/>
              <a:t>:</a:t>
            </a:r>
          </a:p>
          <a:p>
            <a:pPr marL="285750" lvl="0" indent="-285750">
              <a:buFont typeface="Wingdings" panose="05000000000000000000" pitchFamily="2" charset="2"/>
              <a:buChar char="q"/>
            </a:pPr>
            <a:r>
              <a:rPr lang="en-US" sz="1800" dirty="0"/>
              <a:t>Trainee/staff contacts 10Admin-Fin@ to indicate intent to reserve flight via Concur at least 2 months prior to conference.</a:t>
            </a:r>
          </a:p>
          <a:p>
            <a:pPr marL="285750" lvl="0" indent="-285750">
              <a:buFont typeface="Wingdings" panose="05000000000000000000" pitchFamily="2" charset="2"/>
              <a:buChar char="q"/>
            </a:pPr>
            <a:r>
              <a:rPr lang="en-US" sz="1800" dirty="0"/>
              <a:t>Trainee/staff may request Penn purchasing card for registration fee to be paid direct. *All should have registration fee paid during “early-bird” discount period.* </a:t>
            </a:r>
          </a:p>
          <a:p>
            <a:pPr marL="285750" lvl="0" indent="-285750">
              <a:buFont typeface="Wingdings" panose="05000000000000000000" pitchFamily="2" charset="2"/>
              <a:buChar char="q"/>
            </a:pPr>
            <a:r>
              <a:rPr lang="en-US" sz="1800" dirty="0"/>
              <a:t>Trainee/staff makes their accommodation reservation direct thru conf room block. </a:t>
            </a:r>
            <a:r>
              <a:rPr lang="en-US" sz="1800" i="1" dirty="0"/>
              <a:t>This cannot be prepaid direct by Penn.</a:t>
            </a:r>
            <a:r>
              <a:rPr lang="en-US" sz="1800" dirty="0"/>
              <a:t> </a:t>
            </a:r>
          </a:p>
          <a:p>
            <a:pPr marL="285750" lvl="0" indent="-285750">
              <a:buFont typeface="Wingdings" panose="05000000000000000000" pitchFamily="2" charset="2"/>
              <a:buChar char="q"/>
            </a:pPr>
            <a:r>
              <a:rPr lang="en-US" sz="1800" dirty="0"/>
              <a:t>After travel has completed, trainee/staff creates an Expense report in Concur and submits for reimbursement. </a:t>
            </a:r>
          </a:p>
        </p:txBody>
      </p:sp>
    </p:spTree>
    <p:extLst>
      <p:ext uri="{BB962C8B-B14F-4D97-AF65-F5344CB8AC3E}">
        <p14:creationId xmlns:p14="http://schemas.microsoft.com/office/powerpoint/2010/main" val="224270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FAF7C7-3EA5-D525-5A52-358ECCF45719}"/>
              </a:ext>
            </a:extLst>
          </p:cNvPr>
          <p:cNvSpPr>
            <a:spLocks noGrp="1"/>
          </p:cNvSpPr>
          <p:nvPr>
            <p:ph type="title"/>
          </p:nvPr>
        </p:nvSpPr>
        <p:spPr>
          <a:xfrm>
            <a:off x="383057" y="5571392"/>
            <a:ext cx="9654076" cy="982473"/>
          </a:xfrm>
        </p:spPr>
        <p:txBody>
          <a:bodyPr>
            <a:normAutofit/>
          </a:bodyPr>
          <a:lstStyle/>
          <a:p>
            <a:r>
              <a:rPr lang="en-US" sz="4800" b="1" dirty="0">
                <a:solidFill>
                  <a:schemeClr val="bg1"/>
                </a:solidFill>
              </a:rPr>
              <a:t>Travel &amp; Expense Reports (TER)</a:t>
            </a:r>
          </a:p>
        </p:txBody>
      </p:sp>
      <p:graphicFrame>
        <p:nvGraphicFramePr>
          <p:cNvPr id="3" name="Diagram 2">
            <a:extLst>
              <a:ext uri="{FF2B5EF4-FFF2-40B4-BE49-F238E27FC236}">
                <a16:creationId xmlns:a16="http://schemas.microsoft.com/office/drawing/2014/main" id="{D497363C-82FB-A977-16D1-910984521E82}"/>
              </a:ext>
            </a:extLst>
          </p:cNvPr>
          <p:cNvGraphicFramePr/>
          <p:nvPr>
            <p:extLst>
              <p:ext uri="{D42A27DB-BD31-4B8C-83A1-F6EECF244321}">
                <p14:modId xmlns:p14="http://schemas.microsoft.com/office/powerpoint/2010/main" val="2124826872"/>
              </p:ext>
            </p:extLst>
          </p:nvPr>
        </p:nvGraphicFramePr>
        <p:xfrm>
          <a:off x="276194" y="864712"/>
          <a:ext cx="11639610" cy="4712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46AEEE8-C0F4-AF40-8C39-D1C1AE0205C3}"/>
              </a:ext>
            </a:extLst>
          </p:cNvPr>
          <p:cNvSpPr txBox="1"/>
          <p:nvPr/>
        </p:nvSpPr>
        <p:spPr>
          <a:xfrm>
            <a:off x="383057" y="395443"/>
            <a:ext cx="695407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latin typeface="Calibri" panose="020F0502020204030204"/>
              </a:rPr>
              <a:t>Example:  P</a:t>
            </a:r>
            <a:r>
              <a:rPr kumimoji="0" lang="en-US" sz="3200" b="1" i="0" u="none" strike="noStrike" kern="1200" cap="none" spc="0" normalizeH="0" baseline="0" noProof="0" dirty="0" err="1">
                <a:ln>
                  <a:noFill/>
                </a:ln>
                <a:effectLst/>
                <a:uLnTx/>
                <a:uFillTx/>
                <a:latin typeface="Calibri" panose="020F0502020204030204"/>
                <a:ea typeface="+mn-ea"/>
                <a:cs typeface="+mn-cs"/>
              </a:rPr>
              <a:t>oster</a:t>
            </a:r>
            <a:r>
              <a:rPr kumimoji="0" lang="en-US" sz="3200" b="1" i="0" u="none" strike="noStrike" kern="1200" cap="none" spc="0" normalizeH="0" baseline="0" noProof="0" dirty="0">
                <a:ln>
                  <a:noFill/>
                </a:ln>
                <a:effectLst/>
                <a:uLnTx/>
                <a:uFillTx/>
                <a:latin typeface="Calibri" panose="020F0502020204030204"/>
                <a:ea typeface="+mn-ea"/>
                <a:cs typeface="+mn-cs"/>
              </a:rPr>
              <a:t> printing</a:t>
            </a:r>
          </a:p>
        </p:txBody>
      </p:sp>
      <p:sp>
        <p:nvSpPr>
          <p:cNvPr id="5" name="TextBox 4">
            <a:extLst>
              <a:ext uri="{FF2B5EF4-FFF2-40B4-BE49-F238E27FC236}">
                <a16:creationId xmlns:a16="http://schemas.microsoft.com/office/drawing/2014/main" id="{FD2B70B5-FBC9-C063-E9E2-3C87DFD1DFBC}"/>
              </a:ext>
            </a:extLst>
          </p:cNvPr>
          <p:cNvSpPr txBox="1"/>
          <p:nvPr/>
        </p:nvSpPr>
        <p:spPr>
          <a:xfrm>
            <a:off x="7337136" y="211995"/>
            <a:ext cx="4471806" cy="830997"/>
          </a:xfrm>
          <a:prstGeom prst="rect">
            <a:avLst/>
          </a:prstGeom>
          <a:noFill/>
        </p:spPr>
        <p:txBody>
          <a:bodyPr wrap="square" rtlCol="0">
            <a:spAutoFit/>
          </a:bodyPr>
          <a:lstStyle/>
          <a:p>
            <a:pPr algn="ctr"/>
            <a:r>
              <a:rPr lang="en-US" sz="2400" dirty="0">
                <a:solidFill>
                  <a:srgbClr val="FF0000"/>
                </a:solidFill>
              </a:rPr>
              <a:t>There is the large-wide format printer at 10 Gates! </a:t>
            </a:r>
          </a:p>
        </p:txBody>
      </p:sp>
    </p:spTree>
    <p:extLst>
      <p:ext uri="{BB962C8B-B14F-4D97-AF65-F5344CB8AC3E}">
        <p14:creationId xmlns:p14="http://schemas.microsoft.com/office/powerpoint/2010/main" val="221399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AF7C7-3EA5-D525-5A52-358ECCF45719}"/>
              </a:ext>
            </a:extLst>
          </p:cNvPr>
          <p:cNvSpPr>
            <a:spLocks noGrp="1"/>
          </p:cNvSpPr>
          <p:nvPr>
            <p:ph type="title"/>
          </p:nvPr>
        </p:nvSpPr>
        <p:spPr>
          <a:xfrm>
            <a:off x="164755" y="5554639"/>
            <a:ext cx="9654076" cy="982473"/>
          </a:xfrm>
        </p:spPr>
        <p:txBody>
          <a:bodyPr>
            <a:normAutofit/>
          </a:bodyPr>
          <a:lstStyle/>
          <a:p>
            <a:r>
              <a:rPr lang="en-US" sz="4800" b="1" dirty="0">
                <a:solidFill>
                  <a:schemeClr val="bg1"/>
                </a:solidFill>
              </a:rPr>
              <a:t>DIRECT BILL:  Concur/World Travel</a:t>
            </a:r>
          </a:p>
        </p:txBody>
      </p:sp>
      <p:graphicFrame>
        <p:nvGraphicFramePr>
          <p:cNvPr id="3" name="Diagram 2">
            <a:extLst>
              <a:ext uri="{FF2B5EF4-FFF2-40B4-BE49-F238E27FC236}">
                <a16:creationId xmlns:a16="http://schemas.microsoft.com/office/drawing/2014/main" id="{D497363C-82FB-A977-16D1-910984521E82}"/>
              </a:ext>
            </a:extLst>
          </p:cNvPr>
          <p:cNvGraphicFramePr/>
          <p:nvPr>
            <p:extLst>
              <p:ext uri="{D42A27DB-BD31-4B8C-83A1-F6EECF244321}">
                <p14:modId xmlns:p14="http://schemas.microsoft.com/office/powerpoint/2010/main" val="1569349937"/>
              </p:ext>
            </p:extLst>
          </p:nvPr>
        </p:nvGraphicFramePr>
        <p:xfrm>
          <a:off x="164755" y="172858"/>
          <a:ext cx="11874845" cy="4956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117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AF7C7-3EA5-D525-5A52-358ECCF45719}"/>
              </a:ext>
            </a:extLst>
          </p:cNvPr>
          <p:cNvSpPr>
            <a:spLocks noGrp="1"/>
          </p:cNvSpPr>
          <p:nvPr>
            <p:ph type="title"/>
          </p:nvPr>
        </p:nvSpPr>
        <p:spPr>
          <a:xfrm>
            <a:off x="491271" y="5523108"/>
            <a:ext cx="9654076" cy="982473"/>
          </a:xfrm>
        </p:spPr>
        <p:txBody>
          <a:bodyPr>
            <a:normAutofit/>
          </a:bodyPr>
          <a:lstStyle/>
          <a:p>
            <a:r>
              <a:rPr lang="en-US" sz="4800" b="1" dirty="0">
                <a:solidFill>
                  <a:schemeClr val="bg1"/>
                </a:solidFill>
              </a:rPr>
              <a:t>Travel &amp; Expense Reports (TER)</a:t>
            </a:r>
          </a:p>
        </p:txBody>
      </p:sp>
      <p:graphicFrame>
        <p:nvGraphicFramePr>
          <p:cNvPr id="3" name="Diagram 2">
            <a:extLst>
              <a:ext uri="{FF2B5EF4-FFF2-40B4-BE49-F238E27FC236}">
                <a16:creationId xmlns:a16="http://schemas.microsoft.com/office/drawing/2014/main" id="{D497363C-82FB-A977-16D1-910984521E82}"/>
              </a:ext>
            </a:extLst>
          </p:cNvPr>
          <p:cNvGraphicFramePr/>
          <p:nvPr>
            <p:extLst>
              <p:ext uri="{D42A27DB-BD31-4B8C-83A1-F6EECF244321}">
                <p14:modId xmlns:p14="http://schemas.microsoft.com/office/powerpoint/2010/main" val="2826935980"/>
              </p:ext>
            </p:extLst>
          </p:nvPr>
        </p:nvGraphicFramePr>
        <p:xfrm>
          <a:off x="164755" y="204389"/>
          <a:ext cx="11845879" cy="4956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034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52AE74-98BE-15ED-88D8-48E8F3C6E8E2}"/>
              </a:ext>
            </a:extLst>
          </p:cNvPr>
          <p:cNvSpPr txBox="1"/>
          <p:nvPr/>
        </p:nvSpPr>
        <p:spPr>
          <a:xfrm>
            <a:off x="273844" y="158220"/>
            <a:ext cx="11644312" cy="461665"/>
          </a:xfrm>
          <a:prstGeom prst="rect">
            <a:avLst/>
          </a:prstGeom>
          <a:noFill/>
        </p:spPr>
        <p:txBody>
          <a:bodyPr wrap="square" rtlCol="0">
            <a:spAutoFit/>
          </a:bodyPr>
          <a:lstStyle/>
          <a:p>
            <a:r>
              <a:rPr lang="en-US" sz="2400" dirty="0"/>
              <a:t>EXAMPLE: “CREATE NEW REPORT” SCREEN </a:t>
            </a:r>
          </a:p>
        </p:txBody>
      </p:sp>
      <p:pic>
        <p:nvPicPr>
          <p:cNvPr id="8" name="Picture 7">
            <a:extLst>
              <a:ext uri="{FF2B5EF4-FFF2-40B4-BE49-F238E27FC236}">
                <a16:creationId xmlns:a16="http://schemas.microsoft.com/office/drawing/2014/main" id="{D5FB02E2-7633-F1A4-2532-6BA4A6EDC526}"/>
              </a:ext>
            </a:extLst>
          </p:cNvPr>
          <p:cNvPicPr>
            <a:picLocks noChangeAspect="1"/>
          </p:cNvPicPr>
          <p:nvPr/>
        </p:nvPicPr>
        <p:blipFill>
          <a:blip r:embed="rId2"/>
          <a:stretch>
            <a:fillRect/>
          </a:stretch>
        </p:blipFill>
        <p:spPr>
          <a:xfrm>
            <a:off x="933783" y="959505"/>
            <a:ext cx="9714836" cy="5740275"/>
          </a:xfrm>
          <a:prstGeom prst="rect">
            <a:avLst/>
          </a:prstGeom>
          <a:ln>
            <a:solidFill>
              <a:schemeClr val="accent1"/>
            </a:solidFill>
          </a:ln>
        </p:spPr>
      </p:pic>
      <p:sp>
        <p:nvSpPr>
          <p:cNvPr id="9" name="Oval 8">
            <a:extLst>
              <a:ext uri="{FF2B5EF4-FFF2-40B4-BE49-F238E27FC236}">
                <a16:creationId xmlns:a16="http://schemas.microsoft.com/office/drawing/2014/main" id="{6B8B4402-6781-2B17-D231-7EC133AD23E0}"/>
              </a:ext>
            </a:extLst>
          </p:cNvPr>
          <p:cNvSpPr/>
          <p:nvPr/>
        </p:nvSpPr>
        <p:spPr>
          <a:xfrm>
            <a:off x="8619067" y="1911661"/>
            <a:ext cx="2195513" cy="151733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129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17ACF0-69C2-DC87-5439-D2872F46AD53}"/>
              </a:ext>
            </a:extLst>
          </p:cNvPr>
          <p:cNvPicPr>
            <a:picLocks noChangeAspect="1"/>
          </p:cNvPicPr>
          <p:nvPr/>
        </p:nvPicPr>
        <p:blipFill>
          <a:blip r:embed="rId2"/>
          <a:stretch>
            <a:fillRect/>
          </a:stretch>
        </p:blipFill>
        <p:spPr>
          <a:xfrm>
            <a:off x="0" y="838287"/>
            <a:ext cx="12192000" cy="5189980"/>
          </a:xfrm>
          <a:prstGeom prst="rect">
            <a:avLst/>
          </a:prstGeom>
          <a:ln>
            <a:solidFill>
              <a:schemeClr val="accent1"/>
            </a:solidFill>
          </a:ln>
        </p:spPr>
      </p:pic>
      <p:sp>
        <p:nvSpPr>
          <p:cNvPr id="6" name="TextBox 5">
            <a:extLst>
              <a:ext uri="{FF2B5EF4-FFF2-40B4-BE49-F238E27FC236}">
                <a16:creationId xmlns:a16="http://schemas.microsoft.com/office/drawing/2014/main" id="{5B52AE74-98BE-15ED-88D8-48E8F3C6E8E2}"/>
              </a:ext>
            </a:extLst>
          </p:cNvPr>
          <p:cNvSpPr txBox="1"/>
          <p:nvPr/>
        </p:nvSpPr>
        <p:spPr>
          <a:xfrm>
            <a:off x="273844" y="158220"/>
            <a:ext cx="11644312" cy="461665"/>
          </a:xfrm>
          <a:prstGeom prst="rect">
            <a:avLst/>
          </a:prstGeom>
          <a:noFill/>
        </p:spPr>
        <p:txBody>
          <a:bodyPr wrap="square" rtlCol="0">
            <a:spAutoFit/>
          </a:bodyPr>
          <a:lstStyle/>
          <a:p>
            <a:r>
              <a:rPr lang="en-US" sz="2400" dirty="0"/>
              <a:t>EXAMPLE: REPORT HEADER (first data screen completed for “Create New Report”)</a:t>
            </a:r>
          </a:p>
        </p:txBody>
      </p:sp>
    </p:spTree>
    <p:extLst>
      <p:ext uri="{BB962C8B-B14F-4D97-AF65-F5344CB8AC3E}">
        <p14:creationId xmlns:p14="http://schemas.microsoft.com/office/powerpoint/2010/main" val="424476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9D267-CD55-256A-2493-60C783630C55}"/>
              </a:ext>
            </a:extLst>
          </p:cNvPr>
          <p:cNvSpPr>
            <a:spLocks noGrp="1"/>
          </p:cNvSpPr>
          <p:nvPr>
            <p:ph type="title"/>
          </p:nvPr>
        </p:nvSpPr>
        <p:spPr>
          <a:xfrm>
            <a:off x="586478" y="1683756"/>
            <a:ext cx="3115265" cy="2396359"/>
          </a:xfrm>
        </p:spPr>
        <p:txBody>
          <a:bodyPr anchor="b">
            <a:normAutofit/>
          </a:bodyPr>
          <a:lstStyle/>
          <a:p>
            <a:r>
              <a:rPr lang="en-US" sz="4800" b="1" dirty="0">
                <a:solidFill>
                  <a:srgbClr val="FFFFFF"/>
                </a:solidFill>
              </a:rPr>
              <a:t>Agenda</a:t>
            </a:r>
          </a:p>
        </p:txBody>
      </p:sp>
      <p:sp>
        <p:nvSpPr>
          <p:cNvPr id="5" name="Content Placeholder 4">
            <a:extLst>
              <a:ext uri="{FF2B5EF4-FFF2-40B4-BE49-F238E27FC236}">
                <a16:creationId xmlns:a16="http://schemas.microsoft.com/office/drawing/2014/main" id="{40808AA2-9957-EC15-31CB-92481F9C4FB0}"/>
              </a:ext>
            </a:extLst>
          </p:cNvPr>
          <p:cNvSpPr>
            <a:spLocks noGrp="1"/>
          </p:cNvSpPr>
          <p:nvPr>
            <p:ph idx="1"/>
          </p:nvPr>
        </p:nvSpPr>
        <p:spPr>
          <a:xfrm>
            <a:off x="4624303" y="906791"/>
            <a:ext cx="6981220" cy="5064693"/>
          </a:xfrm>
        </p:spPr>
        <p:txBody>
          <a:bodyPr>
            <a:normAutofit/>
          </a:bodyPr>
          <a:lstStyle/>
          <a:p>
            <a:pPr>
              <a:spcBef>
                <a:spcPts val="1200"/>
              </a:spcBef>
              <a:spcAft>
                <a:spcPts val="1200"/>
              </a:spcAft>
            </a:pPr>
            <a:r>
              <a:rPr lang="en-US" sz="4000" dirty="0"/>
              <a:t>Why we’re here</a:t>
            </a:r>
          </a:p>
          <a:p>
            <a:pPr>
              <a:spcBef>
                <a:spcPts val="1200"/>
              </a:spcBef>
              <a:spcAft>
                <a:spcPts val="1200"/>
              </a:spcAft>
            </a:pPr>
            <a:r>
              <a:rPr lang="en-US" sz="4000" dirty="0"/>
              <a:t>Primary contact</a:t>
            </a:r>
          </a:p>
          <a:p>
            <a:pPr>
              <a:spcBef>
                <a:spcPts val="1200"/>
              </a:spcBef>
              <a:spcAft>
                <a:spcPts val="1200"/>
              </a:spcAft>
            </a:pPr>
            <a:r>
              <a:rPr lang="en-US" sz="4000" dirty="0"/>
              <a:t>Review of business practices </a:t>
            </a:r>
          </a:p>
          <a:p>
            <a:pPr>
              <a:spcBef>
                <a:spcPts val="1200"/>
              </a:spcBef>
              <a:spcAft>
                <a:spcPts val="1200"/>
              </a:spcAft>
            </a:pPr>
            <a:r>
              <a:rPr lang="en-US" sz="4000" dirty="0"/>
              <a:t>Q&amp;A</a:t>
            </a:r>
          </a:p>
        </p:txBody>
      </p:sp>
    </p:spTree>
    <p:extLst>
      <p:ext uri="{BB962C8B-B14F-4D97-AF65-F5344CB8AC3E}">
        <p14:creationId xmlns:p14="http://schemas.microsoft.com/office/powerpoint/2010/main" val="3863664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AF7C7-3EA5-D525-5A52-358ECCF45719}"/>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6600" b="1" kern="1200" dirty="0">
                <a:solidFill>
                  <a:srgbClr val="002060"/>
                </a:solidFill>
                <a:latin typeface="+mj-lt"/>
                <a:ea typeface="+mj-ea"/>
                <a:cs typeface="+mj-cs"/>
              </a:rPr>
              <a:t>Thank You! </a:t>
            </a:r>
          </a:p>
        </p:txBody>
      </p:sp>
      <p:grpSp>
        <p:nvGrpSpPr>
          <p:cNvPr id="29" name="Group 28">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0" name="Freeform: Shape 29">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Graphic 21" descr="Help">
            <a:extLst>
              <a:ext uri="{FF2B5EF4-FFF2-40B4-BE49-F238E27FC236}">
                <a16:creationId xmlns:a16="http://schemas.microsoft.com/office/drawing/2014/main" id="{C6A72EF0-161C-4328-84D2-39095C282A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78882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7DD0D4DB-4883-745F-5E68-6D047B691F2A}"/>
              </a:ext>
            </a:extLst>
          </p:cNvPr>
          <p:cNvGraphicFramePr/>
          <p:nvPr>
            <p:extLst>
              <p:ext uri="{D42A27DB-BD31-4B8C-83A1-F6EECF244321}">
                <p14:modId xmlns:p14="http://schemas.microsoft.com/office/powerpoint/2010/main" val="1539184749"/>
              </p:ext>
            </p:extLst>
          </p:nvPr>
        </p:nvGraphicFramePr>
        <p:xfrm>
          <a:off x="3736524" y="1550487"/>
          <a:ext cx="8315039" cy="5234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183C8-9D2C-4671-BE73-462E0A69C79D}"/>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Purpose &amp; Goals</a:t>
            </a:r>
          </a:p>
        </p:txBody>
      </p:sp>
      <p:sp>
        <p:nvSpPr>
          <p:cNvPr id="19" name="TextBox 18">
            <a:extLst>
              <a:ext uri="{FF2B5EF4-FFF2-40B4-BE49-F238E27FC236}">
                <a16:creationId xmlns:a16="http://schemas.microsoft.com/office/drawing/2014/main" id="{7001C7FE-0AAC-C041-4101-68454F4AC8E3}"/>
              </a:ext>
            </a:extLst>
          </p:cNvPr>
          <p:cNvSpPr txBox="1"/>
          <p:nvPr/>
        </p:nvSpPr>
        <p:spPr>
          <a:xfrm>
            <a:off x="230280" y="1606979"/>
            <a:ext cx="4641266" cy="5064026"/>
          </a:xfrm>
          <a:prstGeom prst="flowChartDocument">
            <a:avLst/>
          </a:prstGeom>
          <a:gradFill>
            <a:gsLst>
              <a:gs pos="0">
                <a:schemeClr val="accent4">
                  <a:lumMod val="20000"/>
                  <a:lumOff val="80000"/>
                </a:schemeClr>
              </a:gs>
              <a:gs pos="82000">
                <a:schemeClr val="accent2">
                  <a:lumMod val="60000"/>
                  <a:lumOff val="40000"/>
                </a:schemeClr>
              </a:gs>
              <a:gs pos="34000">
                <a:schemeClr val="accent4">
                  <a:lumMod val="20000"/>
                  <a:lumOff val="80000"/>
                </a:schemeClr>
              </a:gs>
              <a:gs pos="65000">
                <a:schemeClr val="accent2">
                  <a:lumMod val="60000"/>
                  <a:lumOff val="40000"/>
                </a:schemeClr>
              </a:gs>
              <a:gs pos="96000">
                <a:schemeClr val="accent2"/>
              </a:gs>
            </a:gsLst>
            <a:lin ang="5400000" scaled="1"/>
          </a:gradFill>
          <a:ln>
            <a:noFill/>
          </a:ln>
        </p:spPr>
        <p:txBody>
          <a:bodyPr wrap="square">
            <a:spAutoFit/>
          </a:bodyPr>
          <a:lstStyle/>
          <a:p>
            <a:pPr marL="228600" marR="0" lvl="0" indent="0" algn="l" defTabSz="914400" rtl="0" eaLnBrk="1" fontAlgn="auto" latinLnBrk="0" hangingPunct="1">
              <a:lnSpc>
                <a:spcPct val="100000"/>
              </a:lnSpc>
              <a:spcBef>
                <a:spcPts val="600"/>
              </a:spcBef>
              <a:spcAft>
                <a:spcPts val="1200"/>
              </a:spcAft>
              <a:buClrTx/>
              <a:buSzTx/>
              <a:buFontTx/>
              <a:buNone/>
              <a:tabLst/>
              <a:defRPr/>
            </a:pPr>
            <a:endParaRPr lang="en-US" sz="2800" dirty="0"/>
          </a:p>
          <a:p>
            <a:pPr marL="228600" marR="0" lvl="0" indent="0" algn="l" defTabSz="914400" rtl="0" eaLnBrk="1" fontAlgn="auto" latinLnBrk="0" hangingPunct="1">
              <a:lnSpc>
                <a:spcPct val="100000"/>
              </a:lnSpc>
              <a:spcBef>
                <a:spcPts val="600"/>
              </a:spcBef>
              <a:spcAft>
                <a:spcPts val="1200"/>
              </a:spcAft>
              <a:buClrTx/>
              <a:buSzTx/>
              <a:buFontTx/>
              <a:buNone/>
              <a:tabLst/>
              <a:defRPr/>
            </a:pPr>
            <a:r>
              <a:rPr lang="en-US" sz="2800" dirty="0"/>
              <a:t>Our </a:t>
            </a:r>
            <a:r>
              <a:rPr lang="en-US" sz="2800" b="1" i="1" dirty="0"/>
              <a:t>purpose</a:t>
            </a:r>
            <a:r>
              <a:rPr lang="en-US" sz="2800" dirty="0"/>
              <a:t> is to support the mission of the section</a:t>
            </a:r>
          </a:p>
          <a:p>
            <a:pPr marL="228600" marR="0" lvl="0" indent="0" algn="l" defTabSz="914400" rtl="0" eaLnBrk="1" fontAlgn="auto" latinLnBrk="0" hangingPunct="1">
              <a:lnSpc>
                <a:spcPct val="100000"/>
              </a:lnSpc>
              <a:spcBef>
                <a:spcPts val="1200"/>
              </a:spcBef>
              <a:spcAft>
                <a:spcPts val="1200"/>
              </a:spcAft>
              <a:buClrTx/>
              <a:buSzTx/>
              <a:buFontTx/>
              <a:buNone/>
              <a:tabLst/>
              <a:defRPr/>
            </a:pPr>
            <a:r>
              <a:rPr lang="en-US" sz="2800" dirty="0"/>
              <a:t>Our </a:t>
            </a:r>
            <a:r>
              <a:rPr lang="en-US" sz="2800" b="1" i="1" dirty="0"/>
              <a:t>goal</a:t>
            </a:r>
            <a:r>
              <a:rPr lang="en-US" sz="2800" dirty="0"/>
              <a:t> is to provide a uniform, transparent process to facilitate the work led by the section’s faculty and fellows</a:t>
            </a:r>
          </a:p>
        </p:txBody>
      </p:sp>
      <p:sp>
        <p:nvSpPr>
          <p:cNvPr id="9" name="Rectangle 8">
            <a:extLst>
              <a:ext uri="{FF2B5EF4-FFF2-40B4-BE49-F238E27FC236}">
                <a16:creationId xmlns:a16="http://schemas.microsoft.com/office/drawing/2014/main" id="{23F28473-25D6-960F-A9ED-D9E094EE0B98}"/>
              </a:ext>
            </a:extLst>
          </p:cNvPr>
          <p:cNvSpPr/>
          <p:nvPr/>
        </p:nvSpPr>
        <p:spPr>
          <a:xfrm>
            <a:off x="8766778" y="4939145"/>
            <a:ext cx="3142019" cy="11734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Calibri" panose="020F0502020204030204" pitchFamily="34" charset="0"/>
              <a:buChar char="―"/>
            </a:pPr>
            <a:r>
              <a:rPr lang="en-US" sz="1400" dirty="0">
                <a:solidFill>
                  <a:schemeClr val="tx1"/>
                </a:solidFill>
              </a:rPr>
              <a:t>Out-patient, Community-based</a:t>
            </a:r>
          </a:p>
          <a:p>
            <a:pPr marL="285750" indent="-285750">
              <a:buFont typeface="Calibri" panose="020F0502020204030204" pitchFamily="34" charset="0"/>
              <a:buChar char="―"/>
            </a:pPr>
            <a:r>
              <a:rPr lang="en-US" sz="1400" dirty="0">
                <a:solidFill>
                  <a:schemeClr val="tx1"/>
                </a:solidFill>
              </a:rPr>
              <a:t>Expert consultations</a:t>
            </a:r>
          </a:p>
          <a:p>
            <a:pPr marL="285750" indent="-285750">
              <a:buFont typeface="Calibri" panose="020F0502020204030204" pitchFamily="34" charset="0"/>
              <a:buChar char="―"/>
            </a:pPr>
            <a:r>
              <a:rPr lang="en-US" sz="1400" dirty="0">
                <a:solidFill>
                  <a:schemeClr val="tx1"/>
                </a:solidFill>
              </a:rPr>
              <a:t>Applies evidence generated through research to enhance care for at-risk populations</a:t>
            </a:r>
          </a:p>
        </p:txBody>
      </p:sp>
      <p:sp>
        <p:nvSpPr>
          <p:cNvPr id="11" name="Rectangle 10">
            <a:extLst>
              <a:ext uri="{FF2B5EF4-FFF2-40B4-BE49-F238E27FC236}">
                <a16:creationId xmlns:a16="http://schemas.microsoft.com/office/drawing/2014/main" id="{D2025AE9-CF47-F9E9-FCDA-00434AA8F315}"/>
              </a:ext>
            </a:extLst>
          </p:cNvPr>
          <p:cNvSpPr/>
          <p:nvPr/>
        </p:nvSpPr>
        <p:spPr>
          <a:xfrm>
            <a:off x="5429674" y="4908038"/>
            <a:ext cx="3142019" cy="15665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Calibri" panose="020F0502020204030204" pitchFamily="34" charset="0"/>
              <a:buChar char="―"/>
            </a:pPr>
            <a:r>
              <a:rPr lang="en-US" sz="1400" dirty="0">
                <a:solidFill>
                  <a:schemeClr val="tx1"/>
                </a:solidFill>
              </a:rPr>
              <a:t>Prepare scholars with the research skills to advance science and to address new questions/old issues</a:t>
            </a:r>
          </a:p>
          <a:p>
            <a:pPr marL="285750" indent="-285750">
              <a:buFont typeface="Calibri" panose="020F0502020204030204" pitchFamily="34" charset="0"/>
              <a:buChar char="―"/>
            </a:pPr>
            <a:r>
              <a:rPr lang="en-US" sz="1400" dirty="0">
                <a:solidFill>
                  <a:schemeClr val="tx1"/>
                </a:solidFill>
              </a:rPr>
              <a:t>Provides community of peers with new knowledge derived from rigorously generated evidence</a:t>
            </a:r>
          </a:p>
        </p:txBody>
      </p:sp>
      <p:sp>
        <p:nvSpPr>
          <p:cNvPr id="7" name="Rectangle 6">
            <a:extLst>
              <a:ext uri="{FF2B5EF4-FFF2-40B4-BE49-F238E27FC236}">
                <a16:creationId xmlns:a16="http://schemas.microsoft.com/office/drawing/2014/main" id="{5A6C7955-E920-7C75-7FB2-37848215F935}"/>
              </a:ext>
            </a:extLst>
          </p:cNvPr>
          <p:cNvSpPr/>
          <p:nvPr/>
        </p:nvSpPr>
        <p:spPr>
          <a:xfrm>
            <a:off x="8806065" y="2100581"/>
            <a:ext cx="3234483" cy="2162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spcAft>
                <a:spcPts val="600"/>
              </a:spcAft>
              <a:buFont typeface="Calibri" panose="020F0502020204030204" pitchFamily="34" charset="0"/>
              <a:buChar char="―"/>
            </a:pPr>
            <a:r>
              <a:rPr lang="en-US" sz="1400" dirty="0">
                <a:solidFill>
                  <a:schemeClr val="tx1"/>
                </a:solidFill>
              </a:rPr>
              <a:t>Examines a wide range of issues affecting the health and well being of children, adolescents and young adults</a:t>
            </a:r>
          </a:p>
          <a:p>
            <a:pPr marL="285750" indent="-285750">
              <a:buFont typeface="Calibri" panose="020F0502020204030204" pitchFamily="34" charset="0"/>
              <a:buChar char="―"/>
            </a:pPr>
            <a:r>
              <a:rPr lang="en-US" sz="1400" dirty="0">
                <a:solidFill>
                  <a:schemeClr val="tx1"/>
                </a:solidFill>
              </a:rPr>
              <a:t>Test and apply innovations developed here, including state-of-the-science growth in methodological advancements</a:t>
            </a:r>
          </a:p>
        </p:txBody>
      </p:sp>
    </p:spTree>
    <p:extLst>
      <p:ext uri="{BB962C8B-B14F-4D97-AF65-F5344CB8AC3E}">
        <p14:creationId xmlns:p14="http://schemas.microsoft.com/office/powerpoint/2010/main" val="309771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9D267-CD55-256A-2493-60C783630C55}"/>
              </a:ext>
            </a:extLst>
          </p:cNvPr>
          <p:cNvSpPr>
            <a:spLocks noGrp="1"/>
          </p:cNvSpPr>
          <p:nvPr>
            <p:ph type="title"/>
          </p:nvPr>
        </p:nvSpPr>
        <p:spPr>
          <a:xfrm>
            <a:off x="586478" y="1683756"/>
            <a:ext cx="3115265" cy="2396359"/>
          </a:xfrm>
        </p:spPr>
        <p:txBody>
          <a:bodyPr anchor="b">
            <a:normAutofit/>
          </a:bodyPr>
          <a:lstStyle/>
          <a:p>
            <a:r>
              <a:rPr lang="en-US" sz="4800" b="1" dirty="0">
                <a:solidFill>
                  <a:srgbClr val="FFFFFF"/>
                </a:solidFill>
              </a:rPr>
              <a:t>PRIMARY CONTACT</a:t>
            </a:r>
          </a:p>
        </p:txBody>
      </p:sp>
      <p:sp>
        <p:nvSpPr>
          <p:cNvPr id="5" name="Content Placeholder 4">
            <a:extLst>
              <a:ext uri="{FF2B5EF4-FFF2-40B4-BE49-F238E27FC236}">
                <a16:creationId xmlns:a16="http://schemas.microsoft.com/office/drawing/2014/main" id="{40808AA2-9957-EC15-31CB-92481F9C4FB0}"/>
              </a:ext>
            </a:extLst>
          </p:cNvPr>
          <p:cNvSpPr>
            <a:spLocks noGrp="1"/>
          </p:cNvSpPr>
          <p:nvPr>
            <p:ph idx="1"/>
          </p:nvPr>
        </p:nvSpPr>
        <p:spPr>
          <a:xfrm>
            <a:off x="4288221" y="518182"/>
            <a:ext cx="7475897" cy="5841911"/>
          </a:xfrm>
        </p:spPr>
        <p:txBody>
          <a:bodyPr>
            <a:normAutofit lnSpcReduction="10000"/>
          </a:bodyPr>
          <a:lstStyle/>
          <a:p>
            <a:pPr marL="0" indent="0">
              <a:buNone/>
            </a:pPr>
            <a:r>
              <a:rPr lang="en-US" sz="3200" b="1" dirty="0"/>
              <a:t>10Admin-Fin </a:t>
            </a:r>
          </a:p>
          <a:p>
            <a:pPr marL="0" indent="0">
              <a:buNone/>
            </a:pPr>
            <a:r>
              <a:rPr lang="en-US" sz="3200" dirty="0"/>
              <a:t>&lt;10Admin-Fin@pennmedicine.upenn.edu&gt;</a:t>
            </a:r>
          </a:p>
          <a:p>
            <a:pPr marL="0" indent="0">
              <a:buNone/>
            </a:pPr>
            <a:endParaRPr lang="en-US" b="1" dirty="0"/>
          </a:p>
          <a:p>
            <a:pPr marL="0" indent="0">
              <a:buNone/>
            </a:pPr>
            <a:r>
              <a:rPr lang="en-US" b="1" dirty="0"/>
              <a:t>Use this email to contact our team for all of your business needs </a:t>
            </a:r>
            <a:r>
              <a:rPr lang="en-US" b="1" i="1" dirty="0"/>
              <a:t>(in advance)</a:t>
            </a:r>
            <a:r>
              <a:rPr lang="en-US" b="1" dirty="0"/>
              <a:t>:  </a:t>
            </a:r>
          </a:p>
          <a:p>
            <a:r>
              <a:rPr lang="en-US" dirty="0"/>
              <a:t>Purchasing</a:t>
            </a:r>
          </a:p>
          <a:p>
            <a:r>
              <a:rPr lang="en-US" dirty="0"/>
              <a:t>Travel (prepaid direct; post-travel reimbursement)</a:t>
            </a:r>
          </a:p>
          <a:p>
            <a:r>
              <a:rPr lang="en-US" dirty="0"/>
              <a:t>Out-of-pocket reimbursement (when no other Penn purchasing option is available)</a:t>
            </a:r>
          </a:p>
          <a:p>
            <a:r>
              <a:rPr lang="en-US" dirty="0"/>
              <a:t>Human Capital/personnel and staffing</a:t>
            </a:r>
          </a:p>
          <a:p>
            <a:r>
              <a:rPr lang="en-US" dirty="0"/>
              <a:t>Planning to submit a proposal?</a:t>
            </a:r>
          </a:p>
          <a:p>
            <a:r>
              <a:rPr lang="en-US" i="1" dirty="0"/>
              <a:t>And all other potential scenarios</a:t>
            </a:r>
            <a:endParaRPr lang="en-US" dirty="0"/>
          </a:p>
          <a:p>
            <a:pPr marL="0" indent="0">
              <a:buNone/>
            </a:pPr>
            <a:endParaRPr lang="en-US" i="1" dirty="0"/>
          </a:p>
        </p:txBody>
      </p:sp>
    </p:spTree>
    <p:extLst>
      <p:ext uri="{BB962C8B-B14F-4D97-AF65-F5344CB8AC3E}">
        <p14:creationId xmlns:p14="http://schemas.microsoft.com/office/powerpoint/2010/main" val="96458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AF7C7-3EA5-D525-5A52-358ECCF45719}"/>
              </a:ext>
            </a:extLst>
          </p:cNvPr>
          <p:cNvSpPr>
            <a:spLocks noGrp="1"/>
          </p:cNvSpPr>
          <p:nvPr>
            <p:ph type="title"/>
          </p:nvPr>
        </p:nvSpPr>
        <p:spPr>
          <a:xfrm>
            <a:off x="491271" y="5582534"/>
            <a:ext cx="9654076" cy="982473"/>
          </a:xfrm>
        </p:spPr>
        <p:txBody>
          <a:bodyPr>
            <a:normAutofit/>
          </a:bodyPr>
          <a:lstStyle/>
          <a:p>
            <a:r>
              <a:rPr lang="en-US" sz="4800" b="1" dirty="0">
                <a:solidFill>
                  <a:srgbClr val="FFFFFF"/>
                </a:solidFill>
              </a:rPr>
              <a:t>Primary Lead/Responsibilities</a:t>
            </a:r>
          </a:p>
        </p:txBody>
      </p:sp>
      <p:graphicFrame>
        <p:nvGraphicFramePr>
          <p:cNvPr id="3" name="Diagram 2">
            <a:extLst>
              <a:ext uri="{FF2B5EF4-FFF2-40B4-BE49-F238E27FC236}">
                <a16:creationId xmlns:a16="http://schemas.microsoft.com/office/drawing/2014/main" id="{3ECA260B-E138-62B6-CAD4-55A933CF6604}"/>
              </a:ext>
            </a:extLst>
          </p:cNvPr>
          <p:cNvGraphicFramePr/>
          <p:nvPr>
            <p:extLst>
              <p:ext uri="{D42A27DB-BD31-4B8C-83A1-F6EECF244321}">
                <p14:modId xmlns:p14="http://schemas.microsoft.com/office/powerpoint/2010/main" val="3862494962"/>
              </p:ext>
            </p:extLst>
          </p:nvPr>
        </p:nvGraphicFramePr>
        <p:xfrm>
          <a:off x="313996" y="9117"/>
          <a:ext cx="11620501" cy="5573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817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89419-57C5-5098-B632-70B0C74A0722}"/>
              </a:ext>
            </a:extLst>
          </p:cNvPr>
          <p:cNvSpPr>
            <a:spLocks noGrp="1"/>
          </p:cNvSpPr>
          <p:nvPr>
            <p:ph type="title"/>
          </p:nvPr>
        </p:nvSpPr>
        <p:spPr>
          <a:xfrm>
            <a:off x="1371599" y="294538"/>
            <a:ext cx="9895951" cy="1033669"/>
          </a:xfrm>
        </p:spPr>
        <p:txBody>
          <a:bodyPr>
            <a:normAutofit/>
          </a:bodyPr>
          <a:lstStyle/>
          <a:p>
            <a:r>
              <a:rPr lang="en-US" b="1" dirty="0">
                <a:solidFill>
                  <a:srgbClr val="FFFFFF"/>
                </a:solidFill>
              </a:rPr>
              <a:t>Scheduled Functions</a:t>
            </a:r>
          </a:p>
        </p:txBody>
      </p:sp>
      <p:graphicFrame>
        <p:nvGraphicFramePr>
          <p:cNvPr id="4" name="Table 4">
            <a:extLst>
              <a:ext uri="{FF2B5EF4-FFF2-40B4-BE49-F238E27FC236}">
                <a16:creationId xmlns:a16="http://schemas.microsoft.com/office/drawing/2014/main" id="{66AE6628-CD6D-704A-65E6-29BF6F6B600B}"/>
              </a:ext>
            </a:extLst>
          </p:cNvPr>
          <p:cNvGraphicFramePr>
            <a:graphicFrameLocks noGrp="1"/>
          </p:cNvGraphicFramePr>
          <p:nvPr>
            <p:ph idx="1"/>
            <p:extLst>
              <p:ext uri="{D42A27DB-BD31-4B8C-83A1-F6EECF244321}">
                <p14:modId xmlns:p14="http://schemas.microsoft.com/office/powerpoint/2010/main" val="205420216"/>
              </p:ext>
            </p:extLst>
          </p:nvPr>
        </p:nvGraphicFramePr>
        <p:xfrm>
          <a:off x="459350" y="1932476"/>
          <a:ext cx="11304282" cy="4466928"/>
        </p:xfrm>
        <a:graphic>
          <a:graphicData uri="http://schemas.openxmlformats.org/drawingml/2006/table">
            <a:tbl>
              <a:tblPr firstRow="1" bandRow="1">
                <a:tableStyleId>{5940675A-B579-460E-94D1-54222C63F5DA}</a:tableStyleId>
              </a:tblPr>
              <a:tblGrid>
                <a:gridCol w="2250274">
                  <a:extLst>
                    <a:ext uri="{9D8B030D-6E8A-4147-A177-3AD203B41FA5}">
                      <a16:colId xmlns:a16="http://schemas.microsoft.com/office/drawing/2014/main" val="3272301040"/>
                    </a:ext>
                  </a:extLst>
                </a:gridCol>
                <a:gridCol w="1981256">
                  <a:extLst>
                    <a:ext uri="{9D8B030D-6E8A-4147-A177-3AD203B41FA5}">
                      <a16:colId xmlns:a16="http://schemas.microsoft.com/office/drawing/2014/main" val="3046628579"/>
                    </a:ext>
                  </a:extLst>
                </a:gridCol>
                <a:gridCol w="3537938">
                  <a:extLst>
                    <a:ext uri="{9D8B030D-6E8A-4147-A177-3AD203B41FA5}">
                      <a16:colId xmlns:a16="http://schemas.microsoft.com/office/drawing/2014/main" val="1867510920"/>
                    </a:ext>
                  </a:extLst>
                </a:gridCol>
                <a:gridCol w="3534814">
                  <a:extLst>
                    <a:ext uri="{9D8B030D-6E8A-4147-A177-3AD203B41FA5}">
                      <a16:colId xmlns:a16="http://schemas.microsoft.com/office/drawing/2014/main" val="2680736777"/>
                    </a:ext>
                  </a:extLst>
                </a:gridCol>
              </a:tblGrid>
              <a:tr h="744488">
                <a:tc>
                  <a:txBody>
                    <a:bodyPr/>
                    <a:lstStyle/>
                    <a:p>
                      <a:r>
                        <a:rPr lang="en-US" sz="2400" b="1" dirty="0"/>
                        <a:t>Function</a:t>
                      </a:r>
                    </a:p>
                  </a:txBody>
                  <a:tcPr/>
                </a:tc>
                <a:tc>
                  <a:txBody>
                    <a:bodyPr/>
                    <a:lstStyle/>
                    <a:p>
                      <a:r>
                        <a:rPr lang="en-US" sz="2400" b="1" dirty="0"/>
                        <a:t>Cleared</a:t>
                      </a:r>
                    </a:p>
                  </a:txBody>
                  <a:tcPr/>
                </a:tc>
                <a:tc>
                  <a:txBody>
                    <a:bodyPr/>
                    <a:lstStyle/>
                    <a:p>
                      <a:r>
                        <a:rPr lang="en-US" sz="2400" b="1" dirty="0"/>
                        <a:t>Acknowledgement</a:t>
                      </a:r>
                    </a:p>
                  </a:txBody>
                  <a:tcPr/>
                </a:tc>
                <a:tc>
                  <a:txBody>
                    <a:bodyPr/>
                    <a:lstStyle/>
                    <a:p>
                      <a:r>
                        <a:rPr lang="en-US" sz="2400" b="1" dirty="0"/>
                        <a:t>Completion</a:t>
                      </a:r>
                    </a:p>
                  </a:txBody>
                  <a:tcPr/>
                </a:tc>
                <a:extLst>
                  <a:ext uri="{0D108BD9-81ED-4DB2-BD59-A6C34878D82A}">
                    <a16:rowId xmlns:a16="http://schemas.microsoft.com/office/drawing/2014/main" val="2419609437"/>
                  </a:ext>
                </a:extLst>
              </a:tr>
              <a:tr h="744488">
                <a:tc>
                  <a:txBody>
                    <a:bodyPr/>
                    <a:lstStyle/>
                    <a:p>
                      <a:r>
                        <a:rPr lang="en-US" sz="2400" dirty="0"/>
                        <a:t>All Queries</a:t>
                      </a:r>
                    </a:p>
                  </a:txBody>
                  <a:tcPr/>
                </a:tc>
                <a:tc>
                  <a:txBody>
                    <a:bodyPr/>
                    <a:lstStyle/>
                    <a:p>
                      <a:r>
                        <a:rPr lang="en-US" sz="2400" dirty="0"/>
                        <a:t>TBD</a:t>
                      </a:r>
                    </a:p>
                  </a:txBody>
                  <a:tcPr/>
                </a:tc>
                <a:tc>
                  <a:txBody>
                    <a:bodyPr/>
                    <a:lstStyle/>
                    <a:p>
                      <a:r>
                        <a:rPr lang="en-US" sz="2400" dirty="0"/>
                        <a:t>24 hours</a:t>
                      </a:r>
                    </a:p>
                  </a:txBody>
                  <a:tcPr/>
                </a:tc>
                <a:tc>
                  <a:txBody>
                    <a:bodyPr/>
                    <a:lstStyle/>
                    <a:p>
                      <a:r>
                        <a:rPr lang="en-US" sz="2400" dirty="0"/>
                        <a:t>TBD</a:t>
                      </a:r>
                    </a:p>
                  </a:txBody>
                  <a:tcPr/>
                </a:tc>
                <a:extLst>
                  <a:ext uri="{0D108BD9-81ED-4DB2-BD59-A6C34878D82A}">
                    <a16:rowId xmlns:a16="http://schemas.microsoft.com/office/drawing/2014/main" val="2927011524"/>
                  </a:ext>
                </a:extLst>
              </a:tr>
              <a:tr h="744488">
                <a:tc>
                  <a:txBody>
                    <a:bodyPr/>
                    <a:lstStyle/>
                    <a:p>
                      <a:r>
                        <a:rPr lang="en-US" sz="2400" dirty="0"/>
                        <a:t>Purchasing</a:t>
                      </a:r>
                    </a:p>
                  </a:txBody>
                  <a:tcPr/>
                </a:tc>
                <a:tc>
                  <a:txBody>
                    <a:bodyPr/>
                    <a:lstStyle/>
                    <a:p>
                      <a:r>
                        <a:rPr lang="en-US" sz="2400" dirty="0"/>
                        <a:t>Weekly</a:t>
                      </a:r>
                    </a:p>
                  </a:txBody>
                  <a:tcPr/>
                </a:tc>
                <a:tc>
                  <a:txBody>
                    <a:bodyPr/>
                    <a:lstStyle/>
                    <a:p>
                      <a:r>
                        <a:rPr lang="en-US" sz="2400" dirty="0"/>
                        <a:t>24 hours</a:t>
                      </a:r>
                    </a:p>
                  </a:txBody>
                  <a:tcPr/>
                </a:tc>
                <a:tc>
                  <a:txBody>
                    <a:bodyPr/>
                    <a:lstStyle/>
                    <a:p>
                      <a:r>
                        <a:rPr lang="en-US" sz="2400" dirty="0"/>
                        <a:t>3-5 business days</a:t>
                      </a:r>
                    </a:p>
                  </a:txBody>
                  <a:tcPr/>
                </a:tc>
                <a:extLst>
                  <a:ext uri="{0D108BD9-81ED-4DB2-BD59-A6C34878D82A}">
                    <a16:rowId xmlns:a16="http://schemas.microsoft.com/office/drawing/2014/main" val="1917106517"/>
                  </a:ext>
                </a:extLst>
              </a:tr>
              <a:tr h="744488">
                <a:tc>
                  <a:txBody>
                    <a:bodyPr/>
                    <a:lstStyle/>
                    <a:p>
                      <a:r>
                        <a:rPr lang="en-US" sz="2400" dirty="0"/>
                        <a:t>TEM (Concur)</a:t>
                      </a:r>
                    </a:p>
                  </a:txBody>
                  <a:tcPr/>
                </a:tc>
                <a:tc>
                  <a:txBody>
                    <a:bodyPr/>
                    <a:lstStyle/>
                    <a:p>
                      <a:r>
                        <a:rPr lang="en-US" sz="2400" dirty="0"/>
                        <a:t>Weekly</a:t>
                      </a:r>
                    </a:p>
                  </a:txBody>
                  <a:tcPr/>
                </a:tc>
                <a:tc>
                  <a:txBody>
                    <a:bodyPr/>
                    <a:lstStyle/>
                    <a:p>
                      <a:r>
                        <a:rPr lang="en-US" sz="2400" dirty="0"/>
                        <a:t>24 hours</a:t>
                      </a:r>
                    </a:p>
                  </a:txBody>
                  <a:tcPr/>
                </a:tc>
                <a:tc>
                  <a:txBody>
                    <a:bodyPr/>
                    <a:lstStyle/>
                    <a:p>
                      <a:r>
                        <a:rPr lang="en-US" sz="2400" dirty="0"/>
                        <a:t>3-5 business days</a:t>
                      </a:r>
                    </a:p>
                  </a:txBody>
                  <a:tcPr/>
                </a:tc>
                <a:extLst>
                  <a:ext uri="{0D108BD9-81ED-4DB2-BD59-A6C34878D82A}">
                    <a16:rowId xmlns:a16="http://schemas.microsoft.com/office/drawing/2014/main" val="3926396029"/>
                  </a:ext>
                </a:extLst>
              </a:tr>
              <a:tr h="744488">
                <a:tc>
                  <a:txBody>
                    <a:bodyPr/>
                    <a:lstStyle/>
                    <a:p>
                      <a:r>
                        <a:rPr lang="en-US" sz="2400" dirty="0"/>
                        <a:t>Reports</a:t>
                      </a:r>
                    </a:p>
                  </a:txBody>
                  <a:tcPr>
                    <a:solidFill>
                      <a:schemeClr val="bg2">
                        <a:lumMod val="90000"/>
                      </a:schemeClr>
                    </a:solidFill>
                  </a:tcPr>
                </a:tc>
                <a:tc>
                  <a:txBody>
                    <a:bodyPr/>
                    <a:lstStyle/>
                    <a:p>
                      <a:r>
                        <a:rPr lang="en-US" sz="2400" dirty="0"/>
                        <a:t>Monthly</a:t>
                      </a:r>
                    </a:p>
                  </a:txBody>
                  <a:tcPr>
                    <a:solidFill>
                      <a:schemeClr val="bg2">
                        <a:lumMod val="90000"/>
                      </a:schemeClr>
                    </a:solidFill>
                  </a:tcPr>
                </a:tc>
                <a:tc>
                  <a:txBody>
                    <a:bodyPr/>
                    <a:lstStyle/>
                    <a:p>
                      <a:r>
                        <a:rPr lang="en-US" sz="2400" dirty="0"/>
                        <a:t>Email confirmation</a:t>
                      </a:r>
                      <a:endParaRPr lang="en-US" sz="2400" i="1" dirty="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Distribute by 3</a:t>
                      </a:r>
                      <a:r>
                        <a:rPr lang="en-US" sz="2400" baseline="30000" dirty="0"/>
                        <a:t>rd</a:t>
                      </a:r>
                      <a:r>
                        <a:rPr lang="en-US" sz="2400" dirty="0"/>
                        <a:t> week</a:t>
                      </a:r>
                    </a:p>
                  </a:txBody>
                  <a:tcPr>
                    <a:solidFill>
                      <a:schemeClr val="bg2">
                        <a:lumMod val="90000"/>
                      </a:schemeClr>
                    </a:solidFill>
                  </a:tcPr>
                </a:tc>
                <a:extLst>
                  <a:ext uri="{0D108BD9-81ED-4DB2-BD59-A6C34878D82A}">
                    <a16:rowId xmlns:a16="http://schemas.microsoft.com/office/drawing/2014/main" val="4453680"/>
                  </a:ext>
                </a:extLst>
              </a:tr>
              <a:tr h="744488">
                <a:tc>
                  <a:txBody>
                    <a:bodyPr/>
                    <a:lstStyle/>
                    <a:p>
                      <a:r>
                        <a:rPr lang="en-US" sz="2400" dirty="0"/>
                        <a:t>Deposits </a:t>
                      </a:r>
                    </a:p>
                  </a:txBody>
                  <a:tcPr>
                    <a:solidFill>
                      <a:schemeClr val="bg2">
                        <a:lumMod val="90000"/>
                      </a:schemeClr>
                    </a:solidFill>
                  </a:tcPr>
                </a:tc>
                <a:tc>
                  <a:txBody>
                    <a:bodyPr/>
                    <a:lstStyle/>
                    <a:p>
                      <a:r>
                        <a:rPr lang="en-US" sz="2400" dirty="0"/>
                        <a:t>Weekly</a:t>
                      </a:r>
                    </a:p>
                  </a:txBody>
                  <a:tcPr>
                    <a:solidFill>
                      <a:schemeClr val="bg2">
                        <a:lumMod val="90000"/>
                      </a:schemeClr>
                    </a:solidFill>
                  </a:tcPr>
                </a:tc>
                <a:tc>
                  <a:txBody>
                    <a:bodyPr/>
                    <a:lstStyle/>
                    <a:p>
                      <a:r>
                        <a:rPr lang="en-US" sz="2400" dirty="0"/>
                        <a:t>(Cash Receipt Log)</a:t>
                      </a:r>
                    </a:p>
                  </a:txBody>
                  <a:tcPr>
                    <a:solidFill>
                      <a:schemeClr val="bg2">
                        <a:lumMod val="90000"/>
                      </a:schemeClr>
                    </a:solidFill>
                  </a:tcPr>
                </a:tc>
                <a:tc>
                  <a:txBody>
                    <a:bodyPr/>
                    <a:lstStyle/>
                    <a:p>
                      <a:r>
                        <a:rPr lang="en-US" sz="2400" dirty="0"/>
                        <a:t>Close of business week</a:t>
                      </a:r>
                    </a:p>
                  </a:txBody>
                  <a:tcPr>
                    <a:solidFill>
                      <a:schemeClr val="bg2">
                        <a:lumMod val="90000"/>
                      </a:schemeClr>
                    </a:solidFill>
                  </a:tcPr>
                </a:tc>
                <a:extLst>
                  <a:ext uri="{0D108BD9-81ED-4DB2-BD59-A6C34878D82A}">
                    <a16:rowId xmlns:a16="http://schemas.microsoft.com/office/drawing/2014/main" val="3467292158"/>
                  </a:ext>
                </a:extLst>
              </a:tr>
            </a:tbl>
          </a:graphicData>
        </a:graphic>
      </p:graphicFrame>
    </p:spTree>
    <p:extLst>
      <p:ext uri="{BB962C8B-B14F-4D97-AF65-F5344CB8AC3E}">
        <p14:creationId xmlns:p14="http://schemas.microsoft.com/office/powerpoint/2010/main" val="98126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89419-57C5-5098-B632-70B0C74A0722}"/>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b="1" kern="1200">
                <a:solidFill>
                  <a:schemeClr val="tx1"/>
                </a:solidFill>
                <a:latin typeface="+mj-lt"/>
                <a:ea typeface="+mj-ea"/>
                <a:cs typeface="+mj-cs"/>
              </a:rPr>
              <a:t>Business Practices</a:t>
            </a:r>
          </a:p>
        </p:txBody>
      </p:sp>
      <p:sp>
        <p:nvSpPr>
          <p:cNvPr id="15" name="Rectangle 14">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Shop">
            <a:extLst>
              <a:ext uri="{FF2B5EF4-FFF2-40B4-BE49-F238E27FC236}">
                <a16:creationId xmlns:a16="http://schemas.microsoft.com/office/drawing/2014/main" id="{B85C9D5C-ED99-F52C-377A-E04DFF9323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73907" y="658489"/>
            <a:ext cx="5163022" cy="5163022"/>
          </a:xfrm>
          <a:prstGeom prst="rect">
            <a:avLst/>
          </a:prstGeom>
        </p:spPr>
      </p:pic>
      <p:sp>
        <p:nvSpPr>
          <p:cNvPr id="8" name="Rectangle 2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09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33C7D-2C60-DE9C-1A25-C30BB2589576}"/>
              </a:ext>
            </a:extLst>
          </p:cNvPr>
          <p:cNvSpPr>
            <a:spLocks noGrp="1"/>
          </p:cNvSpPr>
          <p:nvPr>
            <p:ph type="title"/>
          </p:nvPr>
        </p:nvSpPr>
        <p:spPr>
          <a:xfrm>
            <a:off x="1388209" y="5554639"/>
            <a:ext cx="9654076" cy="982473"/>
          </a:xfrm>
        </p:spPr>
        <p:txBody>
          <a:bodyPr>
            <a:normAutofit/>
          </a:bodyPr>
          <a:lstStyle/>
          <a:p>
            <a:r>
              <a:rPr lang="en-US" sz="5400" b="1" dirty="0">
                <a:solidFill>
                  <a:schemeClr val="bg1"/>
                </a:solidFill>
              </a:rPr>
              <a:t>Purchasing</a:t>
            </a:r>
          </a:p>
        </p:txBody>
      </p:sp>
      <p:sp>
        <p:nvSpPr>
          <p:cNvPr id="244" name="TextBox 243">
            <a:extLst>
              <a:ext uri="{FF2B5EF4-FFF2-40B4-BE49-F238E27FC236}">
                <a16:creationId xmlns:a16="http://schemas.microsoft.com/office/drawing/2014/main" id="{DA21363F-726E-026E-53FD-9DBC5C9A2276}"/>
              </a:ext>
            </a:extLst>
          </p:cNvPr>
          <p:cNvSpPr txBox="1"/>
          <p:nvPr/>
        </p:nvSpPr>
        <p:spPr>
          <a:xfrm>
            <a:off x="8506573" y="5258141"/>
            <a:ext cx="327754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FFFF"/>
                </a:solidFill>
                <a:cs typeface="Calibri"/>
              </a:rPr>
              <a:t>PURCHASING METHODS:</a:t>
            </a:r>
          </a:p>
          <a:p>
            <a:pPr marL="285750" indent="-285750">
              <a:buFont typeface="Arial"/>
              <a:buChar char="•"/>
            </a:pPr>
            <a:r>
              <a:rPr lang="en-US" sz="1600" dirty="0">
                <a:solidFill>
                  <a:srgbClr val="FFFFFF"/>
                </a:solidFill>
                <a:cs typeface="Calibri"/>
              </a:rPr>
              <a:t>Purchase Order </a:t>
            </a:r>
            <a:r>
              <a:rPr lang="en-US" sz="1200" dirty="0">
                <a:solidFill>
                  <a:srgbClr val="FFFFFF"/>
                </a:solidFill>
                <a:cs typeface="Calibri"/>
              </a:rPr>
              <a:t>(before/in advance)</a:t>
            </a:r>
          </a:p>
          <a:p>
            <a:pPr marL="285750" indent="-285750">
              <a:buFont typeface="Arial"/>
              <a:buChar char="•"/>
            </a:pPr>
            <a:r>
              <a:rPr lang="en-US" sz="1600" dirty="0">
                <a:solidFill>
                  <a:srgbClr val="FFFFFF"/>
                </a:solidFill>
                <a:cs typeface="Calibri"/>
              </a:rPr>
              <a:t>Non-PO Payment Request</a:t>
            </a:r>
          </a:p>
          <a:p>
            <a:pPr marL="285750" indent="-285750">
              <a:buFont typeface="Arial"/>
              <a:buChar char="•"/>
            </a:pPr>
            <a:r>
              <a:rPr lang="en-US" sz="1600" dirty="0">
                <a:solidFill>
                  <a:srgbClr val="FFFFFF"/>
                </a:solidFill>
                <a:cs typeface="Calibri"/>
              </a:rPr>
              <a:t>Purchasing Card </a:t>
            </a:r>
            <a:r>
              <a:rPr lang="en-US" sz="1200" dirty="0">
                <a:solidFill>
                  <a:srgbClr val="FFFFFF"/>
                </a:solidFill>
                <a:cs typeface="Calibri"/>
              </a:rPr>
              <a:t>(submit to Dept)</a:t>
            </a:r>
          </a:p>
          <a:p>
            <a:pPr marL="285750" indent="-285750">
              <a:buFont typeface="Arial"/>
              <a:buChar char="•"/>
            </a:pPr>
            <a:r>
              <a:rPr lang="en-US" sz="1600" dirty="0">
                <a:solidFill>
                  <a:srgbClr val="FFFFFF"/>
                </a:solidFill>
                <a:cs typeface="Calibri"/>
              </a:rPr>
              <a:t>Direct Bill</a:t>
            </a:r>
          </a:p>
          <a:p>
            <a:pPr marL="285750" indent="-285750">
              <a:buFont typeface="Arial"/>
              <a:buChar char="•"/>
            </a:pPr>
            <a:r>
              <a:rPr lang="en-US" sz="1600" dirty="0">
                <a:solidFill>
                  <a:srgbClr val="FFFFFF"/>
                </a:solidFill>
                <a:cs typeface="Calibri"/>
              </a:rPr>
              <a:t>Out-of-Pocket Reimbursement</a:t>
            </a:r>
            <a:endParaRPr lang="en-US" sz="1600" dirty="0">
              <a:solidFill>
                <a:srgbClr val="FFFFFF"/>
              </a:solidFill>
            </a:endParaRPr>
          </a:p>
        </p:txBody>
      </p:sp>
      <p:graphicFrame>
        <p:nvGraphicFramePr>
          <p:cNvPr id="247" name="Diagram 246">
            <a:extLst>
              <a:ext uri="{FF2B5EF4-FFF2-40B4-BE49-F238E27FC236}">
                <a16:creationId xmlns:a16="http://schemas.microsoft.com/office/drawing/2014/main" id="{C98F482B-C858-5F5C-1461-60766AA4D68F}"/>
              </a:ext>
            </a:extLst>
          </p:cNvPr>
          <p:cNvGraphicFramePr/>
          <p:nvPr>
            <p:extLst>
              <p:ext uri="{D42A27DB-BD31-4B8C-83A1-F6EECF244321}">
                <p14:modId xmlns:p14="http://schemas.microsoft.com/office/powerpoint/2010/main" val="2197296219"/>
              </p:ext>
            </p:extLst>
          </p:nvPr>
        </p:nvGraphicFramePr>
        <p:xfrm>
          <a:off x="506775" y="263825"/>
          <a:ext cx="11215171" cy="4806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853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DE062C-8EB8-3581-2C25-A1E1984D946A}"/>
              </a:ext>
            </a:extLst>
          </p:cNvPr>
          <p:cNvSpPr>
            <a:spLocks noGrp="1"/>
          </p:cNvSpPr>
          <p:nvPr>
            <p:ph type="title"/>
          </p:nvPr>
        </p:nvSpPr>
        <p:spPr>
          <a:xfrm>
            <a:off x="644057" y="348865"/>
            <a:ext cx="7484799" cy="877729"/>
          </a:xfrm>
        </p:spPr>
        <p:txBody>
          <a:bodyPr anchor="ctr">
            <a:normAutofit/>
          </a:bodyPr>
          <a:lstStyle/>
          <a:p>
            <a:r>
              <a:rPr lang="en-US" sz="4800" b="1" dirty="0">
                <a:solidFill>
                  <a:schemeClr val="bg1"/>
                </a:solidFill>
              </a:rPr>
              <a:t>Purchasing Methods</a:t>
            </a:r>
          </a:p>
        </p:txBody>
      </p:sp>
      <p:graphicFrame>
        <p:nvGraphicFramePr>
          <p:cNvPr id="6" name="Content Placeholder 3">
            <a:extLst>
              <a:ext uri="{FF2B5EF4-FFF2-40B4-BE49-F238E27FC236}">
                <a16:creationId xmlns:a16="http://schemas.microsoft.com/office/drawing/2014/main" id="{C989E0AF-D546-B647-7AB4-3028D9315963}"/>
              </a:ext>
            </a:extLst>
          </p:cNvPr>
          <p:cNvGraphicFramePr>
            <a:graphicFrameLocks noGrp="1"/>
          </p:cNvGraphicFramePr>
          <p:nvPr>
            <p:ph idx="1"/>
            <p:extLst>
              <p:ext uri="{D42A27DB-BD31-4B8C-83A1-F6EECF244321}">
                <p14:modId xmlns:p14="http://schemas.microsoft.com/office/powerpoint/2010/main" val="1920896147"/>
              </p:ext>
            </p:extLst>
          </p:nvPr>
        </p:nvGraphicFramePr>
        <p:xfrm>
          <a:off x="0" y="1575459"/>
          <a:ext cx="12192000" cy="5031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0088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5549</TotalTime>
  <Words>2858</Words>
  <Application>Microsoft Office PowerPoint</Application>
  <PresentationFormat>Widescreen</PresentationFormat>
  <Paragraphs>294</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NEURODEVELOPMENT AND PSYCHOSIS SECTION     Finance &amp; Administration Team</vt:lpstr>
      <vt:lpstr>Agenda</vt:lpstr>
      <vt:lpstr>Purpose &amp; Goals</vt:lpstr>
      <vt:lpstr>PRIMARY CONTACT</vt:lpstr>
      <vt:lpstr>Primary Lead/Responsibilities</vt:lpstr>
      <vt:lpstr>Scheduled Functions</vt:lpstr>
      <vt:lpstr>Business Practices</vt:lpstr>
      <vt:lpstr>Purchasing</vt:lpstr>
      <vt:lpstr>Purchasing Methods</vt:lpstr>
      <vt:lpstr>How to communicate your purchasing need</vt:lpstr>
      <vt:lpstr>Travel &amp; Expense Reports (TER)</vt:lpstr>
      <vt:lpstr>PowerPoint Presentation</vt:lpstr>
      <vt:lpstr>PowerPoint Presentation</vt:lpstr>
      <vt:lpstr>Travel &amp; Expense Reports (TER)</vt:lpstr>
      <vt:lpstr>Travel &amp; Expense Reports (TER)</vt:lpstr>
      <vt:lpstr>DIRECT BILL:  Concur/World Travel</vt:lpstr>
      <vt:lpstr>Travel &amp; Expense Reports (TER)</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NEURODEVELOPMENT AND PSYCHOSIS SECTION Finance &amp; Administration Standard Operating Procedures</dc:title>
  <dc:creator>Lucinda Bertsinger</dc:creator>
  <cp:lastModifiedBy>Lucinda Bertsinger</cp:lastModifiedBy>
  <cp:revision>454</cp:revision>
  <cp:lastPrinted>2023-09-19T21:24:50Z</cp:lastPrinted>
  <dcterms:created xsi:type="dcterms:W3CDTF">2023-07-13T18:27:00Z</dcterms:created>
  <dcterms:modified xsi:type="dcterms:W3CDTF">2023-10-06T16:21:25Z</dcterms:modified>
</cp:coreProperties>
</file>