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0" r:id="rId3"/>
    <p:sldId id="267" r:id="rId4"/>
    <p:sldId id="302" r:id="rId5"/>
    <p:sldId id="289" r:id="rId6"/>
    <p:sldId id="291" r:id="rId7"/>
    <p:sldId id="304" r:id="rId8"/>
    <p:sldId id="305" r:id="rId9"/>
    <p:sldId id="292" r:id="rId10"/>
    <p:sldId id="293" r:id="rId11"/>
    <p:sldId id="268" r:id="rId12"/>
    <p:sldId id="297" r:id="rId13"/>
    <p:sldId id="306" r:id="rId14"/>
    <p:sldId id="307" r:id="rId15"/>
    <p:sldId id="310" r:id="rId16"/>
    <p:sldId id="312" r:id="rId17"/>
    <p:sldId id="314" r:id="rId18"/>
    <p:sldId id="308" r:id="rId19"/>
  </p:sldIdLst>
  <p:sldSz cx="12192000" cy="6858000"/>
  <p:notesSz cx="7011988" cy="92979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7C6851-29BE-422D-BB8D-D887B6140592}">
          <p14:sldIdLst>
            <p14:sldId id="256"/>
            <p14:sldId id="300"/>
            <p14:sldId id="267"/>
            <p14:sldId id="302"/>
            <p14:sldId id="289"/>
            <p14:sldId id="291"/>
            <p14:sldId id="304"/>
            <p14:sldId id="305"/>
            <p14:sldId id="292"/>
            <p14:sldId id="293"/>
            <p14:sldId id="268"/>
            <p14:sldId id="297"/>
            <p14:sldId id="306"/>
            <p14:sldId id="307"/>
            <p14:sldId id="310"/>
            <p14:sldId id="312"/>
            <p14:sldId id="314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 autoAdjust="0"/>
    <p:restoredTop sz="95833" autoAdjust="0"/>
  </p:normalViewPr>
  <p:slideViewPr>
    <p:cSldViewPr snapToGrid="0">
      <p:cViewPr varScale="1">
        <p:scale>
          <a:sx n="108" d="100"/>
          <a:sy n="108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FBA5A-D333-42E6-B007-EBBBE211EEB1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7248BA1-6630-4535-AD9C-49F930AA9D8F}">
      <dgm:prSet phldrT="[Text]" phldr="0" custT="1"/>
      <dgm:spPr/>
      <dgm:t>
        <a:bodyPr/>
        <a:lstStyle/>
        <a:p>
          <a:pPr rtl="0"/>
          <a:r>
            <a:rPr lang="en-US" sz="2100" dirty="0">
              <a:latin typeface="+mn-lt"/>
            </a:rPr>
            <a:t>PI/Delegate notifies @10Team of expense/event </a:t>
          </a:r>
        </a:p>
        <a:p>
          <a:pPr rtl="0"/>
          <a:r>
            <a:rPr lang="en-US" sz="1600" dirty="0">
              <a:solidFill>
                <a:schemeClr val="accent2"/>
              </a:solidFill>
              <a:latin typeface="+mn-lt"/>
            </a:rPr>
            <a:t>(see next slide)</a:t>
          </a:r>
        </a:p>
      </dgm:t>
    </dgm:pt>
    <dgm:pt modelId="{944DCA4B-0F29-4170-8D9B-6CC8A8948F07}" type="parTrans" cxnId="{530ADA71-8104-4E57-9F71-819BEA8D195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F36D52D-7E4D-4EEF-B8B2-F2B9F4D24F6C}" type="sibTrans" cxnId="{530ADA71-8104-4E57-9F71-819BEA8D195B}">
      <dgm:prSet/>
      <dgm:spPr>
        <a:ln w="38100"/>
      </dgm:spPr>
      <dgm:t>
        <a:bodyPr/>
        <a:lstStyle/>
        <a:p>
          <a:endParaRPr lang="en-US">
            <a:latin typeface="+mn-lt"/>
          </a:endParaRPr>
        </a:p>
      </dgm:t>
    </dgm:pt>
    <dgm:pt modelId="{12AD50EC-C8E1-409E-9B5B-7C6046DE6E5F}">
      <dgm:prSet phldrT="[Text]" phldr="0"/>
      <dgm:spPr/>
      <dgm:t>
        <a:bodyPr/>
        <a:lstStyle/>
        <a:p>
          <a:pPr rtl="0"/>
          <a:r>
            <a:rPr lang="en-US" sz="2100" dirty="0">
              <a:latin typeface="+mn-lt"/>
            </a:rPr>
            <a:t>10Admin-Fin Team acknowledges w/n 24 </a:t>
          </a:r>
          <a:r>
            <a:rPr lang="en-US" sz="2100" dirty="0" err="1">
              <a:latin typeface="+mn-lt"/>
            </a:rPr>
            <a:t>hrs</a:t>
          </a:r>
          <a:endParaRPr lang="en-US" sz="2100" dirty="0">
            <a:latin typeface="+mn-lt"/>
          </a:endParaRPr>
        </a:p>
      </dgm:t>
    </dgm:pt>
    <dgm:pt modelId="{4AF202A7-08E0-444C-85E0-0E5DA4384BED}" type="parTrans" cxnId="{1D962D43-8940-4293-B794-2F1A554FFBD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93FB72A-D9E1-4634-8769-3A4191538CD2}" type="sibTrans" cxnId="{1D962D43-8940-4293-B794-2F1A554FFBD1}">
      <dgm:prSet/>
      <dgm:spPr>
        <a:ln w="38100"/>
      </dgm:spPr>
      <dgm:t>
        <a:bodyPr/>
        <a:lstStyle/>
        <a:p>
          <a:endParaRPr lang="en-US">
            <a:latin typeface="+mn-lt"/>
          </a:endParaRPr>
        </a:p>
      </dgm:t>
    </dgm:pt>
    <dgm:pt modelId="{EA0A3AD8-3F60-4FF4-8495-1205F80A5C4C}">
      <dgm:prSet phldrT="[Text]" phldr="0"/>
      <dgm:spPr/>
      <dgm:t>
        <a:bodyPr/>
        <a:lstStyle/>
        <a:p>
          <a:pPr rtl="0"/>
          <a:r>
            <a:rPr lang="en-US" sz="2100" dirty="0">
              <a:latin typeface="+mn-lt"/>
            </a:rPr>
            <a:t>Team notifies requestor; and vendor as needed</a:t>
          </a:r>
        </a:p>
      </dgm:t>
    </dgm:pt>
    <dgm:pt modelId="{6408EFA4-BB4B-4B59-A08E-30253875A2B4}" type="parTrans" cxnId="{285C9B57-EEC9-4953-AECB-B16373794B1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D1AB01-508A-4AAD-935D-D826F0417DCC}" type="sibTrans" cxnId="{285C9B57-EEC9-4953-AECB-B16373794B1E}">
      <dgm:prSet/>
      <dgm:spPr>
        <a:ln w="38100"/>
      </dgm:spPr>
      <dgm:t>
        <a:bodyPr/>
        <a:lstStyle/>
        <a:p>
          <a:endParaRPr lang="en-US">
            <a:latin typeface="+mn-lt"/>
          </a:endParaRPr>
        </a:p>
      </dgm:t>
    </dgm:pt>
    <dgm:pt modelId="{8CE907A1-CC9F-4EB7-99D1-09392ABB1F2C}">
      <dgm:prSet phldrT="[Text]" phldr="0"/>
      <dgm:spPr/>
      <dgm:t>
        <a:bodyPr/>
        <a:lstStyle/>
        <a:p>
          <a:pPr rtl="0"/>
          <a:r>
            <a:rPr lang="en-US" dirty="0">
              <a:latin typeface="+mn-lt"/>
            </a:rPr>
            <a:t>RECEIPTING</a:t>
          </a:r>
        </a:p>
      </dgm:t>
    </dgm:pt>
    <dgm:pt modelId="{26271286-DD68-4150-9FE0-742AC8C2C9A4}" type="parTrans" cxnId="{37AB3AAB-B99C-42EC-8AF2-BB8E02E5575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851B86B-957D-4323-809F-929CB9C4528C}" type="sibTrans" cxnId="{37AB3AAB-B99C-42EC-8AF2-BB8E02E55751}">
      <dgm:prSet/>
      <dgm:spPr>
        <a:ln w="38100"/>
      </dgm:spPr>
      <dgm:t>
        <a:bodyPr/>
        <a:lstStyle/>
        <a:p>
          <a:endParaRPr lang="en-US">
            <a:latin typeface="+mn-lt"/>
          </a:endParaRPr>
        </a:p>
      </dgm:t>
    </dgm:pt>
    <dgm:pt modelId="{37DD2BD9-6FF6-4837-BD79-C1255EB31778}">
      <dgm:prSet phldr="0"/>
      <dgm:spPr/>
      <dgm:t>
        <a:bodyPr/>
        <a:lstStyle/>
        <a:p>
          <a:pPr rtl="0"/>
          <a:r>
            <a:rPr lang="en-US" dirty="0">
              <a:latin typeface="+mn-lt"/>
              <a:cs typeface="Calibri" panose="020F0502020204030204" pitchFamily="34" charset="0"/>
            </a:rPr>
            <a:t>To release payment to a vendor/supplier, we need to know that you received the good/service as requested</a:t>
          </a:r>
        </a:p>
      </dgm:t>
    </dgm:pt>
    <dgm:pt modelId="{6067EDEA-87AE-4088-BE36-0C2D29260F92}" type="parTrans" cxnId="{681639CE-76CA-4560-BA17-C0EB8C7D2B2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49FE913-1C08-4D75-ADC6-90BBEE3176D2}" type="sibTrans" cxnId="{681639CE-76CA-4560-BA17-C0EB8C7D2B2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BCE3798-3D47-49AD-B6F8-0FEA18E5599F}">
      <dgm:prSet phldr="0"/>
      <dgm:spPr/>
      <dgm:t>
        <a:bodyPr/>
        <a:lstStyle/>
        <a:p>
          <a:pPr rtl="0"/>
          <a:r>
            <a:rPr lang="en-US" dirty="0">
              <a:latin typeface="+mn-lt"/>
            </a:rPr>
            <a:t>PAYMENT VERIFICATION</a:t>
          </a:r>
        </a:p>
      </dgm:t>
    </dgm:pt>
    <dgm:pt modelId="{2BCEF545-232F-4C20-A5DE-052EC1422F3F}" type="parTrans" cxnId="{A72048ED-1F27-4E93-8C95-B57DDC0D277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7774135-34F7-4B49-895A-D6F3458ACC20}" type="sibTrans" cxnId="{A72048ED-1F27-4E93-8C95-B57DDC0D277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23CD5A4-9E24-4B6E-B3E8-3185D9A5B21D}">
      <dgm:prSet phldr="0"/>
      <dgm:spPr/>
      <dgm:t>
        <a:bodyPr/>
        <a:lstStyle/>
        <a:p>
          <a:pPr rtl="0"/>
          <a:r>
            <a:rPr lang="en-US" dirty="0">
              <a:latin typeface="+mn-lt"/>
              <a:cs typeface="Calibri" panose="020F0502020204030204" pitchFamily="34" charset="0"/>
            </a:rPr>
            <a:t>Team confirms payment cleared; notifies requestor</a:t>
          </a:r>
        </a:p>
      </dgm:t>
    </dgm:pt>
    <dgm:pt modelId="{48834600-038B-4843-A212-EE5D3DAC4154}" type="parTrans" cxnId="{469CFCE4-37CA-41F8-B326-7A93AA983AA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069DD24-07B6-4259-A285-8E57C68B2B57}" type="sibTrans" cxnId="{469CFCE4-37CA-41F8-B326-7A93AA983AA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568954B-F3D1-4F64-A42D-879C4FBF37A7}">
      <dgm:prSet phldr="0" custT="1"/>
      <dgm:spPr/>
      <dgm:t>
        <a:bodyPr/>
        <a:lstStyle/>
        <a:p>
          <a:r>
            <a:rPr lang="en-US" sz="1800" dirty="0">
              <a:latin typeface="+mn-lt"/>
              <a:cs typeface="Calibri" panose="020F0502020204030204" pitchFamily="34" charset="0"/>
            </a:rPr>
            <a:t>Query for additional info as needed (i.e., bid-waiver; other approvals)</a:t>
          </a:r>
        </a:p>
      </dgm:t>
    </dgm:pt>
    <dgm:pt modelId="{93B3B428-7BE4-4A6F-8DBF-3B39486FABC0}" type="parTrans" cxnId="{0BBCCC27-B91B-4182-B0A4-04BED17ADB8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6A5215C-8D05-4559-BCBF-4288B424173D}" type="sibTrans" cxnId="{0BBCCC27-B91B-4182-B0A4-04BED17ADB8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64F116D-8ED9-4890-9366-F8E6DD940782}">
      <dgm:prSet phldr="0" custT="1"/>
      <dgm:spPr/>
      <dgm:t>
        <a:bodyPr/>
        <a:lstStyle/>
        <a:p>
          <a:pPr rtl="0"/>
          <a:r>
            <a:rPr lang="en-US" sz="1800" dirty="0">
              <a:latin typeface="+mn-lt"/>
              <a:cs typeface="Calibri" panose="020F0502020204030204" pitchFamily="34" charset="0"/>
            </a:rPr>
            <a:t>Provide transaction info, and/or request transaction confirmation if buyer is not direct receipient</a:t>
          </a:r>
        </a:p>
      </dgm:t>
    </dgm:pt>
    <dgm:pt modelId="{010D6CC4-2DEE-4397-8205-081B7210EC0E}" type="parTrans" cxnId="{D98CF828-D6DE-4F04-9207-664E22EC5E5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F0C2CB2-2E00-48BF-BEE6-288140D56C50}" type="sibTrans" cxnId="{D98CF828-D6DE-4F04-9207-664E22EC5E5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A65AC36-7E21-4C35-A51E-E1D325FD6432}">
      <dgm:prSet phldr="0"/>
      <dgm:spPr>
        <a:solidFill>
          <a:schemeClr val="accent4"/>
        </a:solidFill>
      </dgm:spPr>
      <dgm:t>
        <a:bodyPr/>
        <a:lstStyle/>
        <a:p>
          <a:pPr rtl="0"/>
          <a:r>
            <a:rPr lang="en-US" sz="2100" dirty="0">
              <a:latin typeface="+mn-lt"/>
            </a:rPr>
            <a:t>Team initiates </a:t>
          </a:r>
          <a:r>
            <a:rPr lang="en-US" sz="2100" b="1" dirty="0">
              <a:latin typeface="+mn-lt"/>
            </a:rPr>
            <a:t>BUY</a:t>
          </a:r>
          <a:r>
            <a:rPr lang="en-US" sz="2100" dirty="0">
              <a:latin typeface="+mn-lt"/>
            </a:rPr>
            <a:t> w/n 24-96 </a:t>
          </a:r>
          <a:r>
            <a:rPr lang="en-US" sz="2100" dirty="0" err="1">
              <a:latin typeface="+mn-lt"/>
            </a:rPr>
            <a:t>hrs</a:t>
          </a:r>
          <a:endParaRPr lang="en-US" sz="2100" dirty="0">
            <a:latin typeface="+mn-lt"/>
          </a:endParaRPr>
        </a:p>
      </dgm:t>
    </dgm:pt>
    <dgm:pt modelId="{BF4B97D4-0267-4DF4-B34E-856513760952}" type="parTrans" cxnId="{14A195BD-0A9C-4EE2-85A1-D50BC1594E2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6B9C29F-AFA4-4CA2-BA29-0B8BA655BE70}" type="sibTrans" cxnId="{14A195BD-0A9C-4EE2-85A1-D50BC1594E26}">
      <dgm:prSet/>
      <dgm:spPr>
        <a:ln w="38100"/>
      </dgm:spPr>
      <dgm:t>
        <a:bodyPr/>
        <a:lstStyle/>
        <a:p>
          <a:endParaRPr lang="en-US">
            <a:latin typeface="+mn-lt"/>
          </a:endParaRPr>
        </a:p>
      </dgm:t>
    </dgm:pt>
    <dgm:pt modelId="{EC037AD3-A8DD-4328-B5D1-7A489652DA8A}">
      <dgm:prSet phldrT="[Text]" phldr="0" custT="1"/>
      <dgm:spPr>
        <a:solidFill>
          <a:schemeClr val="accent4"/>
        </a:solidFill>
      </dgm:spPr>
      <dgm:t>
        <a:bodyPr/>
        <a:lstStyle/>
        <a:p>
          <a:r>
            <a:rPr lang="en-US" sz="2000" dirty="0">
              <a:latin typeface="+mn-lt"/>
            </a:rPr>
            <a:t>Confirm </a:t>
          </a:r>
          <a:r>
            <a:rPr lang="en-US" sz="2000" i="1" dirty="0">
              <a:latin typeface="+mn-lt"/>
            </a:rPr>
            <a:t>best method </a:t>
          </a:r>
          <a:r>
            <a:rPr lang="en-US" sz="2000" dirty="0">
              <a:latin typeface="+mn-lt"/>
            </a:rPr>
            <a:t>of purchasing with requestor</a:t>
          </a:r>
        </a:p>
      </dgm:t>
    </dgm:pt>
    <dgm:pt modelId="{7258C275-4A08-4108-AD17-AFF709C15B06}" type="parTrans" cxnId="{E3A295FA-36C5-4607-B736-C29E3497686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7408275-3332-40D8-BF9F-445CB09300B9}" type="sibTrans" cxnId="{E3A295FA-36C5-4607-B736-C29E3497686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E4D735D-88FB-4C4B-9EC5-C285E4F0C193}">
      <dgm:prSet phldrT="[Text]" phldr="0" custT="1"/>
      <dgm:spPr>
        <a:solidFill>
          <a:schemeClr val="accent4"/>
        </a:solidFill>
      </dgm:spPr>
      <dgm:t>
        <a:bodyPr/>
        <a:lstStyle/>
        <a:p>
          <a:r>
            <a:rPr lang="en-US" sz="2000" dirty="0">
              <a:latin typeface="+mn-lt"/>
            </a:rPr>
            <a:t>Initiate transactions</a:t>
          </a:r>
          <a:endParaRPr lang="en-US" sz="1600" dirty="0">
            <a:latin typeface="+mn-lt"/>
          </a:endParaRPr>
        </a:p>
      </dgm:t>
    </dgm:pt>
    <dgm:pt modelId="{F119F4DC-052D-464E-BAA1-4FD6BA6BF851}" type="parTrans" cxnId="{E3F3AE87-F747-47C5-99A9-AFB0490ACCF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27C324D-C402-4467-9F9F-BCC504301479}" type="sibTrans" cxnId="{E3F3AE87-F747-47C5-99A9-AFB0490ACCF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88C2E0A-374D-48BD-9F8B-5D0541E7813D}" type="pres">
      <dgm:prSet presAssocID="{669FBA5A-D333-42E6-B007-EBBBE211EEB1}" presName="Name0" presStyleCnt="0">
        <dgm:presLayoutVars>
          <dgm:dir/>
          <dgm:resizeHandles val="exact"/>
        </dgm:presLayoutVars>
      </dgm:prSet>
      <dgm:spPr/>
    </dgm:pt>
    <dgm:pt modelId="{E1238877-419F-4D14-A670-FC755A12BCE1}" type="pres">
      <dgm:prSet presAssocID="{67248BA1-6630-4535-AD9C-49F930AA9D8F}" presName="node" presStyleLbl="node1" presStyleIdx="0" presStyleCnt="6">
        <dgm:presLayoutVars>
          <dgm:bulletEnabled val="1"/>
        </dgm:presLayoutVars>
      </dgm:prSet>
      <dgm:spPr/>
    </dgm:pt>
    <dgm:pt modelId="{1DAEC346-8537-4A5B-8B00-3CDF6FAE44D5}" type="pres">
      <dgm:prSet presAssocID="{8F36D52D-7E4D-4EEF-B8B2-F2B9F4D24F6C}" presName="sibTrans" presStyleLbl="sibTrans1D1" presStyleIdx="0" presStyleCnt="5"/>
      <dgm:spPr/>
    </dgm:pt>
    <dgm:pt modelId="{BFDEE027-B432-4A00-A8BC-6AA5564CFF40}" type="pres">
      <dgm:prSet presAssocID="{8F36D52D-7E4D-4EEF-B8B2-F2B9F4D24F6C}" presName="connectorText" presStyleLbl="sibTrans1D1" presStyleIdx="0" presStyleCnt="5"/>
      <dgm:spPr/>
    </dgm:pt>
    <dgm:pt modelId="{8A83A9D5-A25F-4DB9-9D8A-8F67D42E5D5D}" type="pres">
      <dgm:prSet presAssocID="{12AD50EC-C8E1-409E-9B5B-7C6046DE6E5F}" presName="node" presStyleLbl="node1" presStyleIdx="1" presStyleCnt="6">
        <dgm:presLayoutVars>
          <dgm:bulletEnabled val="1"/>
        </dgm:presLayoutVars>
      </dgm:prSet>
      <dgm:spPr/>
    </dgm:pt>
    <dgm:pt modelId="{07101A00-5BD0-4C66-990A-917D8F0AE3B7}" type="pres">
      <dgm:prSet presAssocID="{C93FB72A-D9E1-4634-8769-3A4191538CD2}" presName="sibTrans" presStyleLbl="sibTrans1D1" presStyleIdx="1" presStyleCnt="5"/>
      <dgm:spPr/>
    </dgm:pt>
    <dgm:pt modelId="{B989DD27-3AFC-43F2-B0A4-0241D6984BE8}" type="pres">
      <dgm:prSet presAssocID="{C93FB72A-D9E1-4634-8769-3A4191538CD2}" presName="connectorText" presStyleLbl="sibTrans1D1" presStyleIdx="1" presStyleCnt="5"/>
      <dgm:spPr/>
    </dgm:pt>
    <dgm:pt modelId="{9CB28463-A366-4CE3-9872-25D5A26CD88B}" type="pres">
      <dgm:prSet presAssocID="{5A65AC36-7E21-4C35-A51E-E1D325FD6432}" presName="node" presStyleLbl="node1" presStyleIdx="2" presStyleCnt="6" custScaleY="116550">
        <dgm:presLayoutVars>
          <dgm:bulletEnabled val="1"/>
        </dgm:presLayoutVars>
      </dgm:prSet>
      <dgm:spPr/>
    </dgm:pt>
    <dgm:pt modelId="{AEA880BB-9002-461C-B95E-A97BA3736963}" type="pres">
      <dgm:prSet presAssocID="{56B9C29F-AFA4-4CA2-BA29-0B8BA655BE70}" presName="sibTrans" presStyleLbl="sibTrans1D1" presStyleIdx="2" presStyleCnt="5"/>
      <dgm:spPr/>
    </dgm:pt>
    <dgm:pt modelId="{980FB460-599C-44C2-8C3B-0107EDFC79FD}" type="pres">
      <dgm:prSet presAssocID="{56B9C29F-AFA4-4CA2-BA29-0B8BA655BE70}" presName="connectorText" presStyleLbl="sibTrans1D1" presStyleIdx="2" presStyleCnt="5"/>
      <dgm:spPr/>
    </dgm:pt>
    <dgm:pt modelId="{852D7E30-0364-4AEF-B083-8ADB1E0E4DB5}" type="pres">
      <dgm:prSet presAssocID="{EA0A3AD8-3F60-4FF4-8495-1205F80A5C4C}" presName="node" presStyleLbl="node1" presStyleIdx="3" presStyleCnt="6">
        <dgm:presLayoutVars>
          <dgm:bulletEnabled val="1"/>
        </dgm:presLayoutVars>
      </dgm:prSet>
      <dgm:spPr/>
    </dgm:pt>
    <dgm:pt modelId="{B4DB508A-2A1D-49A0-A4CF-4198625F4BD7}" type="pres">
      <dgm:prSet presAssocID="{DBD1AB01-508A-4AAD-935D-D826F0417DCC}" presName="sibTrans" presStyleLbl="sibTrans1D1" presStyleIdx="3" presStyleCnt="5"/>
      <dgm:spPr/>
    </dgm:pt>
    <dgm:pt modelId="{C0F54D33-5014-44EE-9E6D-582D00F8D142}" type="pres">
      <dgm:prSet presAssocID="{DBD1AB01-508A-4AAD-935D-D826F0417DCC}" presName="connectorText" presStyleLbl="sibTrans1D1" presStyleIdx="3" presStyleCnt="5"/>
      <dgm:spPr/>
    </dgm:pt>
    <dgm:pt modelId="{B2995806-A6AF-4F9A-97BD-296F1CC76282}" type="pres">
      <dgm:prSet presAssocID="{8CE907A1-CC9F-4EB7-99D1-09392ABB1F2C}" presName="node" presStyleLbl="node1" presStyleIdx="4" presStyleCnt="6">
        <dgm:presLayoutVars>
          <dgm:bulletEnabled val="1"/>
        </dgm:presLayoutVars>
      </dgm:prSet>
      <dgm:spPr/>
    </dgm:pt>
    <dgm:pt modelId="{D784DF55-A277-4493-B8B4-9BA691A9B581}" type="pres">
      <dgm:prSet presAssocID="{0851B86B-957D-4323-809F-929CB9C4528C}" presName="sibTrans" presStyleLbl="sibTrans1D1" presStyleIdx="4" presStyleCnt="5"/>
      <dgm:spPr/>
    </dgm:pt>
    <dgm:pt modelId="{480DAED7-0610-42AE-A943-DFF8A4D4AB70}" type="pres">
      <dgm:prSet presAssocID="{0851B86B-957D-4323-809F-929CB9C4528C}" presName="connectorText" presStyleLbl="sibTrans1D1" presStyleIdx="4" presStyleCnt="5"/>
      <dgm:spPr/>
    </dgm:pt>
    <dgm:pt modelId="{FC848911-CD56-4E91-9757-8996A3628AFA}" type="pres">
      <dgm:prSet presAssocID="{1BCE3798-3D47-49AD-B6F8-0FEA18E5599F}" presName="node" presStyleLbl="node1" presStyleIdx="5" presStyleCnt="6">
        <dgm:presLayoutVars>
          <dgm:bulletEnabled val="1"/>
        </dgm:presLayoutVars>
      </dgm:prSet>
      <dgm:spPr/>
    </dgm:pt>
  </dgm:ptLst>
  <dgm:cxnLst>
    <dgm:cxn modelId="{4D786105-A197-4E00-A0B2-9C16FB6C0719}" type="presOf" srcId="{8F36D52D-7E4D-4EEF-B8B2-F2B9F4D24F6C}" destId="{1DAEC346-8537-4A5B-8B00-3CDF6FAE44D5}" srcOrd="0" destOrd="0" presId="urn:microsoft.com/office/officeart/2005/8/layout/bProcess3"/>
    <dgm:cxn modelId="{E101F509-F1E1-431B-AF37-6EB60367F2CF}" type="presOf" srcId="{67248BA1-6630-4535-AD9C-49F930AA9D8F}" destId="{E1238877-419F-4D14-A670-FC755A12BCE1}" srcOrd="0" destOrd="0" presId="urn:microsoft.com/office/officeart/2005/8/layout/bProcess3"/>
    <dgm:cxn modelId="{9E3A1D0D-ECC7-4752-B0C7-5F4ACC2C6340}" type="presOf" srcId="{C93FB72A-D9E1-4634-8769-3A4191538CD2}" destId="{07101A00-5BD0-4C66-990A-917D8F0AE3B7}" srcOrd="0" destOrd="0" presId="urn:microsoft.com/office/officeart/2005/8/layout/bProcess3"/>
    <dgm:cxn modelId="{599B4B0D-3D44-46DE-8B22-54D40AF5F3E7}" type="presOf" srcId="{56B9C29F-AFA4-4CA2-BA29-0B8BA655BE70}" destId="{AEA880BB-9002-461C-B95E-A97BA3736963}" srcOrd="0" destOrd="0" presId="urn:microsoft.com/office/officeart/2005/8/layout/bProcess3"/>
    <dgm:cxn modelId="{5D457016-3443-4322-B268-4873561AB788}" type="presOf" srcId="{E23CD5A4-9E24-4B6E-B3E8-3185D9A5B21D}" destId="{FC848911-CD56-4E91-9757-8996A3628AFA}" srcOrd="0" destOrd="1" presId="urn:microsoft.com/office/officeart/2005/8/layout/bProcess3"/>
    <dgm:cxn modelId="{0BBCCC27-B91B-4182-B0A4-04BED17ADB8C}" srcId="{12AD50EC-C8E1-409E-9B5B-7C6046DE6E5F}" destId="{3568954B-F3D1-4F64-A42D-879C4FBF37A7}" srcOrd="0" destOrd="0" parTransId="{93B3B428-7BE4-4A6F-8DBF-3B39486FABC0}" sibTransId="{E6A5215C-8D05-4559-BCBF-4288B424173D}"/>
    <dgm:cxn modelId="{D98CF828-D6DE-4F04-9207-664E22EC5E57}" srcId="{EA0A3AD8-3F60-4FF4-8495-1205F80A5C4C}" destId="{464F116D-8ED9-4890-9366-F8E6DD940782}" srcOrd="0" destOrd="0" parTransId="{010D6CC4-2DEE-4397-8205-081B7210EC0E}" sibTransId="{2F0C2CB2-2E00-48BF-BEE6-288140D56C50}"/>
    <dgm:cxn modelId="{CE8D675E-7D1B-4A48-80D7-2449BBA49F91}" type="presOf" srcId="{0851B86B-957D-4323-809F-929CB9C4528C}" destId="{480DAED7-0610-42AE-A943-DFF8A4D4AB70}" srcOrd="1" destOrd="0" presId="urn:microsoft.com/office/officeart/2005/8/layout/bProcess3"/>
    <dgm:cxn modelId="{1D962D43-8940-4293-B794-2F1A554FFBD1}" srcId="{669FBA5A-D333-42E6-B007-EBBBE211EEB1}" destId="{12AD50EC-C8E1-409E-9B5B-7C6046DE6E5F}" srcOrd="1" destOrd="0" parTransId="{4AF202A7-08E0-444C-85E0-0E5DA4384BED}" sibTransId="{C93FB72A-D9E1-4634-8769-3A4191538CD2}"/>
    <dgm:cxn modelId="{B8EC3565-4FA8-45A9-AFC3-5B6BB360C6CE}" type="presOf" srcId="{56B9C29F-AFA4-4CA2-BA29-0B8BA655BE70}" destId="{980FB460-599C-44C2-8C3B-0107EDFC79FD}" srcOrd="1" destOrd="0" presId="urn:microsoft.com/office/officeart/2005/8/layout/bProcess3"/>
    <dgm:cxn modelId="{CB025D47-F476-4EDE-AAB6-0DAC046565C4}" type="presOf" srcId="{669FBA5A-D333-42E6-B007-EBBBE211EEB1}" destId="{288C2E0A-374D-48BD-9F8B-5D0541E7813D}" srcOrd="0" destOrd="0" presId="urn:microsoft.com/office/officeart/2005/8/layout/bProcess3"/>
    <dgm:cxn modelId="{A607F96C-6679-4C72-BD6D-AE0298ADBF70}" type="presOf" srcId="{0851B86B-957D-4323-809F-929CB9C4528C}" destId="{D784DF55-A277-4493-B8B4-9BA691A9B581}" srcOrd="0" destOrd="0" presId="urn:microsoft.com/office/officeart/2005/8/layout/bProcess3"/>
    <dgm:cxn modelId="{6D0F9E51-7ADA-4377-BADF-91D064B033BD}" type="presOf" srcId="{37DD2BD9-6FF6-4837-BD79-C1255EB31778}" destId="{B2995806-A6AF-4F9A-97BD-296F1CC76282}" srcOrd="0" destOrd="1" presId="urn:microsoft.com/office/officeart/2005/8/layout/bProcess3"/>
    <dgm:cxn modelId="{530ADA71-8104-4E57-9F71-819BEA8D195B}" srcId="{669FBA5A-D333-42E6-B007-EBBBE211EEB1}" destId="{67248BA1-6630-4535-AD9C-49F930AA9D8F}" srcOrd="0" destOrd="0" parTransId="{944DCA4B-0F29-4170-8D9B-6CC8A8948F07}" sibTransId="{8F36D52D-7E4D-4EEF-B8B2-F2B9F4D24F6C}"/>
    <dgm:cxn modelId="{37C27876-7EEA-4C24-BF75-26B57AC91EB9}" type="presOf" srcId="{464F116D-8ED9-4890-9366-F8E6DD940782}" destId="{852D7E30-0364-4AEF-B083-8ADB1E0E4DB5}" srcOrd="0" destOrd="1" presId="urn:microsoft.com/office/officeart/2005/8/layout/bProcess3"/>
    <dgm:cxn modelId="{285C9B57-EEC9-4953-AECB-B16373794B1E}" srcId="{669FBA5A-D333-42E6-B007-EBBBE211EEB1}" destId="{EA0A3AD8-3F60-4FF4-8495-1205F80A5C4C}" srcOrd="3" destOrd="0" parTransId="{6408EFA4-BB4B-4B59-A08E-30253875A2B4}" sibTransId="{DBD1AB01-508A-4AAD-935D-D826F0417DCC}"/>
    <dgm:cxn modelId="{0BA17E78-CF97-4CF4-91D2-2D35FB916DFE}" type="presOf" srcId="{8F36D52D-7E4D-4EEF-B8B2-F2B9F4D24F6C}" destId="{BFDEE027-B432-4A00-A8BC-6AA5564CFF40}" srcOrd="1" destOrd="0" presId="urn:microsoft.com/office/officeart/2005/8/layout/bProcess3"/>
    <dgm:cxn modelId="{C2B3197B-D2D7-41F2-AC18-0F817AEBCBF7}" type="presOf" srcId="{DBD1AB01-508A-4AAD-935D-D826F0417DCC}" destId="{B4DB508A-2A1D-49A0-A4CF-4198625F4BD7}" srcOrd="0" destOrd="0" presId="urn:microsoft.com/office/officeart/2005/8/layout/bProcess3"/>
    <dgm:cxn modelId="{CBC5E67E-AC5F-40DD-BF9C-C65D397A1098}" type="presOf" srcId="{5A65AC36-7E21-4C35-A51E-E1D325FD6432}" destId="{9CB28463-A366-4CE3-9872-25D5A26CD88B}" srcOrd="0" destOrd="0" presId="urn:microsoft.com/office/officeart/2005/8/layout/bProcess3"/>
    <dgm:cxn modelId="{0543707F-FF17-4764-9631-333FC3EE67D5}" type="presOf" srcId="{3568954B-F3D1-4F64-A42D-879C4FBF37A7}" destId="{8A83A9D5-A25F-4DB9-9D8A-8F67D42E5D5D}" srcOrd="0" destOrd="1" presId="urn:microsoft.com/office/officeart/2005/8/layout/bProcess3"/>
    <dgm:cxn modelId="{E3F3AE87-F747-47C5-99A9-AFB0490ACCFC}" srcId="{5A65AC36-7E21-4C35-A51E-E1D325FD6432}" destId="{5E4D735D-88FB-4C4B-9EC5-C285E4F0C193}" srcOrd="1" destOrd="0" parTransId="{F119F4DC-052D-464E-BAA1-4FD6BA6BF851}" sibTransId="{127C324D-C402-4467-9F9F-BCC504301479}"/>
    <dgm:cxn modelId="{F66AC099-F60C-422A-8E63-D1CCCCC1E13B}" type="presOf" srcId="{1BCE3798-3D47-49AD-B6F8-0FEA18E5599F}" destId="{FC848911-CD56-4E91-9757-8996A3628AFA}" srcOrd="0" destOrd="0" presId="urn:microsoft.com/office/officeart/2005/8/layout/bProcess3"/>
    <dgm:cxn modelId="{1988329F-1612-40D7-AD20-02D7829509AF}" type="presOf" srcId="{DBD1AB01-508A-4AAD-935D-D826F0417DCC}" destId="{C0F54D33-5014-44EE-9E6D-582D00F8D142}" srcOrd="1" destOrd="0" presId="urn:microsoft.com/office/officeart/2005/8/layout/bProcess3"/>
    <dgm:cxn modelId="{F16B3EA2-5BE6-49F9-A303-F24176802C61}" type="presOf" srcId="{C93FB72A-D9E1-4634-8769-3A4191538CD2}" destId="{B989DD27-3AFC-43F2-B0A4-0241D6984BE8}" srcOrd="1" destOrd="0" presId="urn:microsoft.com/office/officeart/2005/8/layout/bProcess3"/>
    <dgm:cxn modelId="{37AB3AAB-B99C-42EC-8AF2-BB8E02E55751}" srcId="{669FBA5A-D333-42E6-B007-EBBBE211EEB1}" destId="{8CE907A1-CC9F-4EB7-99D1-09392ABB1F2C}" srcOrd="4" destOrd="0" parTransId="{26271286-DD68-4150-9FE0-742AC8C2C9A4}" sibTransId="{0851B86B-957D-4323-809F-929CB9C4528C}"/>
    <dgm:cxn modelId="{75344FAF-6636-40F1-A677-4666CF62D20F}" type="presOf" srcId="{EC037AD3-A8DD-4328-B5D1-7A489652DA8A}" destId="{9CB28463-A366-4CE3-9872-25D5A26CD88B}" srcOrd="0" destOrd="1" presId="urn:microsoft.com/office/officeart/2005/8/layout/bProcess3"/>
    <dgm:cxn modelId="{033AF9B1-5C0E-480B-9A77-8648B2D3644E}" type="presOf" srcId="{8CE907A1-CC9F-4EB7-99D1-09392ABB1F2C}" destId="{B2995806-A6AF-4F9A-97BD-296F1CC76282}" srcOrd="0" destOrd="0" presId="urn:microsoft.com/office/officeart/2005/8/layout/bProcess3"/>
    <dgm:cxn modelId="{14A195BD-0A9C-4EE2-85A1-D50BC1594E26}" srcId="{669FBA5A-D333-42E6-B007-EBBBE211EEB1}" destId="{5A65AC36-7E21-4C35-A51E-E1D325FD6432}" srcOrd="2" destOrd="0" parTransId="{BF4B97D4-0267-4DF4-B34E-856513760952}" sibTransId="{56B9C29F-AFA4-4CA2-BA29-0B8BA655BE70}"/>
    <dgm:cxn modelId="{E6A548C3-E4D3-410A-AE2E-6C274E1C41CD}" type="presOf" srcId="{EA0A3AD8-3F60-4FF4-8495-1205F80A5C4C}" destId="{852D7E30-0364-4AEF-B083-8ADB1E0E4DB5}" srcOrd="0" destOrd="0" presId="urn:microsoft.com/office/officeart/2005/8/layout/bProcess3"/>
    <dgm:cxn modelId="{681639CE-76CA-4560-BA17-C0EB8C7D2B27}" srcId="{8CE907A1-CC9F-4EB7-99D1-09392ABB1F2C}" destId="{37DD2BD9-6FF6-4837-BD79-C1255EB31778}" srcOrd="0" destOrd="0" parTransId="{6067EDEA-87AE-4088-BE36-0C2D29260F92}" sibTransId="{C49FE913-1C08-4D75-ADC6-90BBEE3176D2}"/>
    <dgm:cxn modelId="{188E17D9-7296-4A84-8BB2-E40F7795BC5F}" type="presOf" srcId="{12AD50EC-C8E1-409E-9B5B-7C6046DE6E5F}" destId="{8A83A9D5-A25F-4DB9-9D8A-8F67D42E5D5D}" srcOrd="0" destOrd="0" presId="urn:microsoft.com/office/officeart/2005/8/layout/bProcess3"/>
    <dgm:cxn modelId="{5E0083E2-14D2-4CC8-A1C7-8120C994BFA3}" type="presOf" srcId="{5E4D735D-88FB-4C4B-9EC5-C285E4F0C193}" destId="{9CB28463-A366-4CE3-9872-25D5A26CD88B}" srcOrd="0" destOrd="2" presId="urn:microsoft.com/office/officeart/2005/8/layout/bProcess3"/>
    <dgm:cxn modelId="{469CFCE4-37CA-41F8-B326-7A93AA983AA6}" srcId="{1BCE3798-3D47-49AD-B6F8-0FEA18E5599F}" destId="{E23CD5A4-9E24-4B6E-B3E8-3185D9A5B21D}" srcOrd="0" destOrd="0" parTransId="{48834600-038B-4843-A212-EE5D3DAC4154}" sibTransId="{1069DD24-07B6-4259-A285-8E57C68B2B57}"/>
    <dgm:cxn modelId="{A72048ED-1F27-4E93-8C95-B57DDC0D2777}" srcId="{669FBA5A-D333-42E6-B007-EBBBE211EEB1}" destId="{1BCE3798-3D47-49AD-B6F8-0FEA18E5599F}" srcOrd="5" destOrd="0" parTransId="{2BCEF545-232F-4C20-A5DE-052EC1422F3F}" sibTransId="{07774135-34F7-4B49-895A-D6F3458ACC20}"/>
    <dgm:cxn modelId="{E3A295FA-36C5-4607-B736-C29E3497686A}" srcId="{5A65AC36-7E21-4C35-A51E-E1D325FD6432}" destId="{EC037AD3-A8DD-4328-B5D1-7A489652DA8A}" srcOrd="0" destOrd="0" parTransId="{7258C275-4A08-4108-AD17-AFF709C15B06}" sibTransId="{E7408275-3332-40D8-BF9F-445CB09300B9}"/>
    <dgm:cxn modelId="{ABE3D2D0-249D-4AA6-A164-7696F750F2BB}" type="presParOf" srcId="{288C2E0A-374D-48BD-9F8B-5D0541E7813D}" destId="{E1238877-419F-4D14-A670-FC755A12BCE1}" srcOrd="0" destOrd="0" presId="urn:microsoft.com/office/officeart/2005/8/layout/bProcess3"/>
    <dgm:cxn modelId="{694AEC14-323F-4C94-A022-242BAAB96726}" type="presParOf" srcId="{288C2E0A-374D-48BD-9F8B-5D0541E7813D}" destId="{1DAEC346-8537-4A5B-8B00-3CDF6FAE44D5}" srcOrd="1" destOrd="0" presId="urn:microsoft.com/office/officeart/2005/8/layout/bProcess3"/>
    <dgm:cxn modelId="{290C1441-FEB5-44ED-8410-2104D1FF3EE8}" type="presParOf" srcId="{1DAEC346-8537-4A5B-8B00-3CDF6FAE44D5}" destId="{BFDEE027-B432-4A00-A8BC-6AA5564CFF40}" srcOrd="0" destOrd="0" presId="urn:microsoft.com/office/officeart/2005/8/layout/bProcess3"/>
    <dgm:cxn modelId="{77D7CEDA-84F5-4C84-B46F-119386A56CC0}" type="presParOf" srcId="{288C2E0A-374D-48BD-9F8B-5D0541E7813D}" destId="{8A83A9D5-A25F-4DB9-9D8A-8F67D42E5D5D}" srcOrd="2" destOrd="0" presId="urn:microsoft.com/office/officeart/2005/8/layout/bProcess3"/>
    <dgm:cxn modelId="{7F26DE51-21EF-4C33-8ADC-B463ED63615C}" type="presParOf" srcId="{288C2E0A-374D-48BD-9F8B-5D0541E7813D}" destId="{07101A00-5BD0-4C66-990A-917D8F0AE3B7}" srcOrd="3" destOrd="0" presId="urn:microsoft.com/office/officeart/2005/8/layout/bProcess3"/>
    <dgm:cxn modelId="{51B75470-B34D-41C8-9D96-86B3895EA82F}" type="presParOf" srcId="{07101A00-5BD0-4C66-990A-917D8F0AE3B7}" destId="{B989DD27-3AFC-43F2-B0A4-0241D6984BE8}" srcOrd="0" destOrd="0" presId="urn:microsoft.com/office/officeart/2005/8/layout/bProcess3"/>
    <dgm:cxn modelId="{08036B11-D9B8-4B79-BD88-B633FBD419ED}" type="presParOf" srcId="{288C2E0A-374D-48BD-9F8B-5D0541E7813D}" destId="{9CB28463-A366-4CE3-9872-25D5A26CD88B}" srcOrd="4" destOrd="0" presId="urn:microsoft.com/office/officeart/2005/8/layout/bProcess3"/>
    <dgm:cxn modelId="{06FE4C78-6352-4B30-9ACC-5D7CAD997A7F}" type="presParOf" srcId="{288C2E0A-374D-48BD-9F8B-5D0541E7813D}" destId="{AEA880BB-9002-461C-B95E-A97BA3736963}" srcOrd="5" destOrd="0" presId="urn:microsoft.com/office/officeart/2005/8/layout/bProcess3"/>
    <dgm:cxn modelId="{A3C87451-0315-4B94-8535-EE760CC21A0A}" type="presParOf" srcId="{AEA880BB-9002-461C-B95E-A97BA3736963}" destId="{980FB460-599C-44C2-8C3B-0107EDFC79FD}" srcOrd="0" destOrd="0" presId="urn:microsoft.com/office/officeart/2005/8/layout/bProcess3"/>
    <dgm:cxn modelId="{EBC71652-274C-4C83-8132-847A57432AEA}" type="presParOf" srcId="{288C2E0A-374D-48BD-9F8B-5D0541E7813D}" destId="{852D7E30-0364-4AEF-B083-8ADB1E0E4DB5}" srcOrd="6" destOrd="0" presId="urn:microsoft.com/office/officeart/2005/8/layout/bProcess3"/>
    <dgm:cxn modelId="{8F2CADF3-7656-4F2C-B4C7-5A72E1992F9A}" type="presParOf" srcId="{288C2E0A-374D-48BD-9F8B-5D0541E7813D}" destId="{B4DB508A-2A1D-49A0-A4CF-4198625F4BD7}" srcOrd="7" destOrd="0" presId="urn:microsoft.com/office/officeart/2005/8/layout/bProcess3"/>
    <dgm:cxn modelId="{A21CDBAB-CB86-43B3-A4B6-BDB732E48FE2}" type="presParOf" srcId="{B4DB508A-2A1D-49A0-A4CF-4198625F4BD7}" destId="{C0F54D33-5014-44EE-9E6D-582D00F8D142}" srcOrd="0" destOrd="0" presId="urn:microsoft.com/office/officeart/2005/8/layout/bProcess3"/>
    <dgm:cxn modelId="{27859B45-CFA2-4192-96C8-BDB9CB1F4533}" type="presParOf" srcId="{288C2E0A-374D-48BD-9F8B-5D0541E7813D}" destId="{B2995806-A6AF-4F9A-97BD-296F1CC76282}" srcOrd="8" destOrd="0" presId="urn:microsoft.com/office/officeart/2005/8/layout/bProcess3"/>
    <dgm:cxn modelId="{431A125F-250D-4CA3-B394-3130AD87B842}" type="presParOf" srcId="{288C2E0A-374D-48BD-9F8B-5D0541E7813D}" destId="{D784DF55-A277-4493-B8B4-9BA691A9B581}" srcOrd="9" destOrd="0" presId="urn:microsoft.com/office/officeart/2005/8/layout/bProcess3"/>
    <dgm:cxn modelId="{5F3D08CB-FC34-41D7-A265-D4D204C46B64}" type="presParOf" srcId="{D784DF55-A277-4493-B8B4-9BA691A9B581}" destId="{480DAED7-0610-42AE-A943-DFF8A4D4AB70}" srcOrd="0" destOrd="0" presId="urn:microsoft.com/office/officeart/2005/8/layout/bProcess3"/>
    <dgm:cxn modelId="{08F1ADAA-4F90-446B-90F6-BD1420B77B33}" type="presParOf" srcId="{288C2E0A-374D-48BD-9F8B-5D0541E7813D}" destId="{FC848911-CD56-4E91-9757-8996A3628AFA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5902E-7050-491E-A07D-DD6CD596432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2F6AF3-12EC-432A-92B8-009591102457}">
      <dgm:prSet custT="1"/>
      <dgm:spPr/>
      <dgm:t>
        <a:bodyPr/>
        <a:lstStyle/>
        <a:p>
          <a:pPr>
            <a:defRPr cap="all"/>
          </a:pPr>
          <a:r>
            <a:rPr lang="en-US" sz="2800"/>
            <a:t>Purchase Order (before/in advance)</a:t>
          </a:r>
        </a:p>
      </dgm:t>
    </dgm:pt>
    <dgm:pt modelId="{EA127000-998E-4108-87C4-06AF2CAD72A2}" type="parTrans" cxnId="{42FB5B4F-DFF3-488E-80AA-21008EEEF14E}">
      <dgm:prSet/>
      <dgm:spPr/>
      <dgm:t>
        <a:bodyPr/>
        <a:lstStyle/>
        <a:p>
          <a:endParaRPr lang="en-US" sz="3200"/>
        </a:p>
      </dgm:t>
    </dgm:pt>
    <dgm:pt modelId="{FD306141-FEFC-4A97-A6BC-1EDC35017482}" type="sibTrans" cxnId="{42FB5B4F-DFF3-488E-80AA-21008EEEF14E}">
      <dgm:prSet/>
      <dgm:spPr/>
      <dgm:t>
        <a:bodyPr/>
        <a:lstStyle/>
        <a:p>
          <a:endParaRPr lang="en-US" sz="3200"/>
        </a:p>
      </dgm:t>
    </dgm:pt>
    <dgm:pt modelId="{D7956F7E-8FFA-49BF-B5E4-D124639D94DF}">
      <dgm:prSet custT="1"/>
      <dgm:spPr/>
      <dgm:t>
        <a:bodyPr/>
        <a:lstStyle/>
        <a:p>
          <a:pPr>
            <a:defRPr cap="all"/>
          </a:pPr>
          <a:r>
            <a:rPr lang="en-US" sz="2800"/>
            <a:t>Non-PO Payment Request</a:t>
          </a:r>
        </a:p>
      </dgm:t>
    </dgm:pt>
    <dgm:pt modelId="{65F5C07C-F5EF-42F8-B539-3C53EA72076D}" type="parTrans" cxnId="{6DB27F60-20A3-40D5-8FBB-FDE204803989}">
      <dgm:prSet/>
      <dgm:spPr/>
      <dgm:t>
        <a:bodyPr/>
        <a:lstStyle/>
        <a:p>
          <a:endParaRPr lang="en-US" sz="3200"/>
        </a:p>
      </dgm:t>
    </dgm:pt>
    <dgm:pt modelId="{1530CC14-481B-4630-BE98-2983B8DC7F11}" type="sibTrans" cxnId="{6DB27F60-20A3-40D5-8FBB-FDE204803989}">
      <dgm:prSet/>
      <dgm:spPr/>
      <dgm:t>
        <a:bodyPr/>
        <a:lstStyle/>
        <a:p>
          <a:endParaRPr lang="en-US" sz="3200"/>
        </a:p>
      </dgm:t>
    </dgm:pt>
    <dgm:pt modelId="{32F19C5C-CC7A-4A74-923A-867F9341A39C}">
      <dgm:prSet custT="1"/>
      <dgm:spPr/>
      <dgm:t>
        <a:bodyPr/>
        <a:lstStyle/>
        <a:p>
          <a:pPr>
            <a:defRPr cap="all"/>
          </a:pPr>
          <a:r>
            <a:rPr lang="en-US" sz="2800" dirty="0"/>
            <a:t>Purchasing Card (submit to Dept)</a:t>
          </a:r>
        </a:p>
      </dgm:t>
    </dgm:pt>
    <dgm:pt modelId="{A5F6EB90-8405-4C17-86D5-71F33405C84F}" type="parTrans" cxnId="{4A69A845-6D6E-46FE-91A7-6B8B85A96333}">
      <dgm:prSet/>
      <dgm:spPr/>
      <dgm:t>
        <a:bodyPr/>
        <a:lstStyle/>
        <a:p>
          <a:endParaRPr lang="en-US" sz="3200"/>
        </a:p>
      </dgm:t>
    </dgm:pt>
    <dgm:pt modelId="{0689313F-6E89-4224-9102-856C2ED4670E}" type="sibTrans" cxnId="{4A69A845-6D6E-46FE-91A7-6B8B85A96333}">
      <dgm:prSet/>
      <dgm:spPr/>
      <dgm:t>
        <a:bodyPr/>
        <a:lstStyle/>
        <a:p>
          <a:endParaRPr lang="en-US" sz="3200"/>
        </a:p>
      </dgm:t>
    </dgm:pt>
    <dgm:pt modelId="{4F8EEB4D-8A11-4975-8CDA-2DB2E5848F8C}">
      <dgm:prSet custT="1"/>
      <dgm:spPr/>
      <dgm:t>
        <a:bodyPr/>
        <a:lstStyle/>
        <a:p>
          <a:pPr>
            <a:defRPr cap="all"/>
          </a:pPr>
          <a:r>
            <a:rPr lang="en-US" sz="2800" dirty="0"/>
            <a:t>Direct Bill</a:t>
          </a:r>
        </a:p>
        <a:p>
          <a:pPr>
            <a:defRPr cap="all"/>
          </a:pPr>
          <a:r>
            <a:rPr lang="en-US" sz="2800" dirty="0"/>
            <a:t>(internal)</a:t>
          </a:r>
        </a:p>
      </dgm:t>
    </dgm:pt>
    <dgm:pt modelId="{C0CC0113-84C5-41AC-A5A1-FD1B86A89184}" type="parTrans" cxnId="{A5B4F343-62D2-4BD4-B719-FD9525CF7EAC}">
      <dgm:prSet/>
      <dgm:spPr/>
      <dgm:t>
        <a:bodyPr/>
        <a:lstStyle/>
        <a:p>
          <a:endParaRPr lang="en-US" sz="3200"/>
        </a:p>
      </dgm:t>
    </dgm:pt>
    <dgm:pt modelId="{CCAD36C3-E561-41D8-8571-EC8967511F27}" type="sibTrans" cxnId="{A5B4F343-62D2-4BD4-B719-FD9525CF7EAC}">
      <dgm:prSet/>
      <dgm:spPr/>
      <dgm:t>
        <a:bodyPr/>
        <a:lstStyle/>
        <a:p>
          <a:endParaRPr lang="en-US" sz="3200"/>
        </a:p>
      </dgm:t>
    </dgm:pt>
    <dgm:pt modelId="{50F6B23F-B717-4C16-81AF-1C013C2ED82B}">
      <dgm:prSet custT="1"/>
      <dgm:spPr/>
      <dgm:t>
        <a:bodyPr/>
        <a:lstStyle/>
        <a:p>
          <a:pPr>
            <a:defRPr cap="all"/>
          </a:pPr>
          <a:r>
            <a:rPr lang="en-US" sz="2800" dirty="0"/>
            <a:t>Out-of-Pocket Reimburse-</a:t>
          </a:r>
          <a:r>
            <a:rPr lang="en-US" sz="2800" dirty="0" err="1"/>
            <a:t>ment</a:t>
          </a:r>
          <a:endParaRPr lang="en-US" sz="2800" dirty="0"/>
        </a:p>
      </dgm:t>
    </dgm:pt>
    <dgm:pt modelId="{BAF5BC92-3C21-4EC0-B51A-953AD04B96AA}" type="parTrans" cxnId="{F7D5F12E-CAA7-4916-9EB8-8FC4AA565618}">
      <dgm:prSet/>
      <dgm:spPr/>
      <dgm:t>
        <a:bodyPr/>
        <a:lstStyle/>
        <a:p>
          <a:endParaRPr lang="en-US" sz="3200"/>
        </a:p>
      </dgm:t>
    </dgm:pt>
    <dgm:pt modelId="{478803F6-F8AF-4BB0-B866-524552A10BF3}" type="sibTrans" cxnId="{F7D5F12E-CAA7-4916-9EB8-8FC4AA565618}">
      <dgm:prSet/>
      <dgm:spPr/>
      <dgm:t>
        <a:bodyPr/>
        <a:lstStyle/>
        <a:p>
          <a:endParaRPr lang="en-US" sz="3200"/>
        </a:p>
      </dgm:t>
    </dgm:pt>
    <dgm:pt modelId="{CB0E5A41-E2BF-4D75-89A0-1B120D1819E9}" type="pres">
      <dgm:prSet presAssocID="{BCB5902E-7050-491E-A07D-DD6CD596432C}" presName="root" presStyleCnt="0">
        <dgm:presLayoutVars>
          <dgm:dir/>
          <dgm:resizeHandles val="exact"/>
        </dgm:presLayoutVars>
      </dgm:prSet>
      <dgm:spPr/>
    </dgm:pt>
    <dgm:pt modelId="{0C8AF0D5-1F4E-46ED-88B0-055040A7FB40}" type="pres">
      <dgm:prSet presAssocID="{4F2F6AF3-12EC-432A-92B8-009591102457}" presName="compNode" presStyleCnt="0"/>
      <dgm:spPr/>
    </dgm:pt>
    <dgm:pt modelId="{5B799FAF-914E-4F91-80DD-BC25479016C3}" type="pres">
      <dgm:prSet presAssocID="{4F2F6AF3-12EC-432A-92B8-009591102457}" presName="iconBgRect" presStyleLbl="bgShp" presStyleIdx="0" presStyleCnt="5"/>
      <dgm:spPr/>
    </dgm:pt>
    <dgm:pt modelId="{AF5FDB84-5B01-4ACE-B689-708F7411B014}" type="pres">
      <dgm:prSet presAssocID="{4F2F6AF3-12EC-432A-92B8-0095911024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B51BE1B-9373-4308-A3FF-1A376EDC0D04}" type="pres">
      <dgm:prSet presAssocID="{4F2F6AF3-12EC-432A-92B8-009591102457}" presName="spaceRect" presStyleCnt="0"/>
      <dgm:spPr/>
    </dgm:pt>
    <dgm:pt modelId="{8484AC40-75E0-45BF-8108-DB7C2464D648}" type="pres">
      <dgm:prSet presAssocID="{4F2F6AF3-12EC-432A-92B8-009591102457}" presName="textRect" presStyleLbl="revTx" presStyleIdx="0" presStyleCnt="5">
        <dgm:presLayoutVars>
          <dgm:chMax val="1"/>
          <dgm:chPref val="1"/>
        </dgm:presLayoutVars>
      </dgm:prSet>
      <dgm:spPr/>
    </dgm:pt>
    <dgm:pt modelId="{844A9084-C085-4B82-BE6C-59CA2B4CD4FB}" type="pres">
      <dgm:prSet presAssocID="{FD306141-FEFC-4A97-A6BC-1EDC35017482}" presName="sibTrans" presStyleCnt="0"/>
      <dgm:spPr/>
    </dgm:pt>
    <dgm:pt modelId="{68C0A543-3CAD-49B1-8661-E5B52B91D9A9}" type="pres">
      <dgm:prSet presAssocID="{D7956F7E-8FFA-49BF-B5E4-D124639D94DF}" presName="compNode" presStyleCnt="0"/>
      <dgm:spPr/>
    </dgm:pt>
    <dgm:pt modelId="{BF07A036-C7E6-4BC0-AB51-DEAC1E4026B7}" type="pres">
      <dgm:prSet presAssocID="{D7956F7E-8FFA-49BF-B5E4-D124639D94DF}" presName="iconBgRect" presStyleLbl="bgShp" presStyleIdx="1" presStyleCnt="5"/>
      <dgm:spPr/>
    </dgm:pt>
    <dgm:pt modelId="{2939ED46-1E52-42B3-857C-502678AD4118}" type="pres">
      <dgm:prSet presAssocID="{D7956F7E-8FFA-49BF-B5E4-D124639D94D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B74458E7-A071-4C60-8B60-3D43423C3993}" type="pres">
      <dgm:prSet presAssocID="{D7956F7E-8FFA-49BF-B5E4-D124639D94DF}" presName="spaceRect" presStyleCnt="0"/>
      <dgm:spPr/>
    </dgm:pt>
    <dgm:pt modelId="{44A76DE3-5B65-42CA-98DC-A923C356C0E1}" type="pres">
      <dgm:prSet presAssocID="{D7956F7E-8FFA-49BF-B5E4-D124639D94DF}" presName="textRect" presStyleLbl="revTx" presStyleIdx="1" presStyleCnt="5">
        <dgm:presLayoutVars>
          <dgm:chMax val="1"/>
          <dgm:chPref val="1"/>
        </dgm:presLayoutVars>
      </dgm:prSet>
      <dgm:spPr/>
    </dgm:pt>
    <dgm:pt modelId="{CA14BA26-8EDC-471C-BDD2-165AE5FB3903}" type="pres">
      <dgm:prSet presAssocID="{1530CC14-481B-4630-BE98-2983B8DC7F11}" presName="sibTrans" presStyleCnt="0"/>
      <dgm:spPr/>
    </dgm:pt>
    <dgm:pt modelId="{92EC2714-56FA-4EE5-BD91-5030BF8221E5}" type="pres">
      <dgm:prSet presAssocID="{32F19C5C-CC7A-4A74-923A-867F9341A39C}" presName="compNode" presStyleCnt="0"/>
      <dgm:spPr/>
    </dgm:pt>
    <dgm:pt modelId="{26F4D8F1-8159-4F4A-8779-811AAD9E04E4}" type="pres">
      <dgm:prSet presAssocID="{32F19C5C-CC7A-4A74-923A-867F9341A39C}" presName="iconBgRect" presStyleLbl="bgShp" presStyleIdx="2" presStyleCnt="5"/>
      <dgm:spPr/>
    </dgm:pt>
    <dgm:pt modelId="{AAF54222-068F-4872-9A9C-5E49A4E93607}" type="pres">
      <dgm:prSet presAssocID="{32F19C5C-CC7A-4A74-923A-867F9341A3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98029AA0-BEF6-44C3-B84B-ABB28AF013C4}" type="pres">
      <dgm:prSet presAssocID="{32F19C5C-CC7A-4A74-923A-867F9341A39C}" presName="spaceRect" presStyleCnt="0"/>
      <dgm:spPr/>
    </dgm:pt>
    <dgm:pt modelId="{70F9F34F-6E84-4392-88C2-6FB9E9CDB9AF}" type="pres">
      <dgm:prSet presAssocID="{32F19C5C-CC7A-4A74-923A-867F9341A39C}" presName="textRect" presStyleLbl="revTx" presStyleIdx="2" presStyleCnt="5">
        <dgm:presLayoutVars>
          <dgm:chMax val="1"/>
          <dgm:chPref val="1"/>
        </dgm:presLayoutVars>
      </dgm:prSet>
      <dgm:spPr/>
    </dgm:pt>
    <dgm:pt modelId="{B0B44DF8-8AA6-4AED-BBF5-A4B94CC8D13A}" type="pres">
      <dgm:prSet presAssocID="{0689313F-6E89-4224-9102-856C2ED4670E}" presName="sibTrans" presStyleCnt="0"/>
      <dgm:spPr/>
    </dgm:pt>
    <dgm:pt modelId="{A6EC531A-0EE4-4FF3-9FC9-4F866A51F912}" type="pres">
      <dgm:prSet presAssocID="{4F8EEB4D-8A11-4975-8CDA-2DB2E5848F8C}" presName="compNode" presStyleCnt="0"/>
      <dgm:spPr/>
    </dgm:pt>
    <dgm:pt modelId="{7C902C3B-E120-4133-A28A-A3089CE3887B}" type="pres">
      <dgm:prSet presAssocID="{4F8EEB4D-8A11-4975-8CDA-2DB2E5848F8C}" presName="iconBgRect" presStyleLbl="bgShp" presStyleIdx="3" presStyleCnt="5"/>
      <dgm:spPr/>
    </dgm:pt>
    <dgm:pt modelId="{518CFA17-3708-4480-B11F-EF746BD65538}" type="pres">
      <dgm:prSet presAssocID="{4F8EEB4D-8A11-4975-8CDA-2DB2E5848F8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D9CFCA1-9A3E-4318-BD3A-22B6098B089C}" type="pres">
      <dgm:prSet presAssocID="{4F8EEB4D-8A11-4975-8CDA-2DB2E5848F8C}" presName="spaceRect" presStyleCnt="0"/>
      <dgm:spPr/>
    </dgm:pt>
    <dgm:pt modelId="{97571763-0C79-4F6C-B61C-11023CEE547E}" type="pres">
      <dgm:prSet presAssocID="{4F8EEB4D-8A11-4975-8CDA-2DB2E5848F8C}" presName="textRect" presStyleLbl="revTx" presStyleIdx="3" presStyleCnt="5">
        <dgm:presLayoutVars>
          <dgm:chMax val="1"/>
          <dgm:chPref val="1"/>
        </dgm:presLayoutVars>
      </dgm:prSet>
      <dgm:spPr/>
    </dgm:pt>
    <dgm:pt modelId="{153774E6-30AC-4678-9A68-D73D232EB523}" type="pres">
      <dgm:prSet presAssocID="{CCAD36C3-E561-41D8-8571-EC8967511F27}" presName="sibTrans" presStyleCnt="0"/>
      <dgm:spPr/>
    </dgm:pt>
    <dgm:pt modelId="{D083CF72-F795-48D4-A0B7-544006DC3799}" type="pres">
      <dgm:prSet presAssocID="{50F6B23F-B717-4C16-81AF-1C013C2ED82B}" presName="compNode" presStyleCnt="0"/>
      <dgm:spPr/>
    </dgm:pt>
    <dgm:pt modelId="{E5760F9D-F400-421D-8383-174C67045B3A}" type="pres">
      <dgm:prSet presAssocID="{50F6B23F-B717-4C16-81AF-1C013C2ED82B}" presName="iconBgRect" presStyleLbl="bgShp" presStyleIdx="4" presStyleCnt="5"/>
      <dgm:spPr/>
    </dgm:pt>
    <dgm:pt modelId="{C44EDAA1-7A53-4180-A2F2-3A3B2C98B8EA}" type="pres">
      <dgm:prSet presAssocID="{50F6B23F-B717-4C16-81AF-1C013C2ED82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515DCF07-9178-43AE-964A-CA2C01B634E8}" type="pres">
      <dgm:prSet presAssocID="{50F6B23F-B717-4C16-81AF-1C013C2ED82B}" presName="spaceRect" presStyleCnt="0"/>
      <dgm:spPr/>
    </dgm:pt>
    <dgm:pt modelId="{FE0973B6-5FBA-4C88-AB0D-B7C6B1C0BBB1}" type="pres">
      <dgm:prSet presAssocID="{50F6B23F-B717-4C16-81AF-1C013C2ED82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7D5F12E-CAA7-4916-9EB8-8FC4AA565618}" srcId="{BCB5902E-7050-491E-A07D-DD6CD596432C}" destId="{50F6B23F-B717-4C16-81AF-1C013C2ED82B}" srcOrd="4" destOrd="0" parTransId="{BAF5BC92-3C21-4EC0-B51A-953AD04B96AA}" sibTransId="{478803F6-F8AF-4BB0-B866-524552A10BF3}"/>
    <dgm:cxn modelId="{A0311C34-3070-4D00-8BF3-EB92715AD799}" type="presOf" srcId="{50F6B23F-B717-4C16-81AF-1C013C2ED82B}" destId="{FE0973B6-5FBA-4C88-AB0D-B7C6B1C0BBB1}" srcOrd="0" destOrd="0" presId="urn:microsoft.com/office/officeart/2018/5/layout/IconCircleLabelList"/>
    <dgm:cxn modelId="{6DB27F60-20A3-40D5-8FBB-FDE204803989}" srcId="{BCB5902E-7050-491E-A07D-DD6CD596432C}" destId="{D7956F7E-8FFA-49BF-B5E4-D124639D94DF}" srcOrd="1" destOrd="0" parTransId="{65F5C07C-F5EF-42F8-B539-3C53EA72076D}" sibTransId="{1530CC14-481B-4630-BE98-2983B8DC7F11}"/>
    <dgm:cxn modelId="{A5B4F343-62D2-4BD4-B719-FD9525CF7EAC}" srcId="{BCB5902E-7050-491E-A07D-DD6CD596432C}" destId="{4F8EEB4D-8A11-4975-8CDA-2DB2E5848F8C}" srcOrd="3" destOrd="0" parTransId="{C0CC0113-84C5-41AC-A5A1-FD1B86A89184}" sibTransId="{CCAD36C3-E561-41D8-8571-EC8967511F27}"/>
    <dgm:cxn modelId="{4A69A845-6D6E-46FE-91A7-6B8B85A96333}" srcId="{BCB5902E-7050-491E-A07D-DD6CD596432C}" destId="{32F19C5C-CC7A-4A74-923A-867F9341A39C}" srcOrd="2" destOrd="0" parTransId="{A5F6EB90-8405-4C17-86D5-71F33405C84F}" sibTransId="{0689313F-6E89-4224-9102-856C2ED4670E}"/>
    <dgm:cxn modelId="{42FB5B4F-DFF3-488E-80AA-21008EEEF14E}" srcId="{BCB5902E-7050-491E-A07D-DD6CD596432C}" destId="{4F2F6AF3-12EC-432A-92B8-009591102457}" srcOrd="0" destOrd="0" parTransId="{EA127000-998E-4108-87C4-06AF2CAD72A2}" sibTransId="{FD306141-FEFC-4A97-A6BC-1EDC35017482}"/>
    <dgm:cxn modelId="{1C73D775-77F9-415A-99AC-4A55AAAAAE8E}" type="presOf" srcId="{4F8EEB4D-8A11-4975-8CDA-2DB2E5848F8C}" destId="{97571763-0C79-4F6C-B61C-11023CEE547E}" srcOrd="0" destOrd="0" presId="urn:microsoft.com/office/officeart/2018/5/layout/IconCircleLabelList"/>
    <dgm:cxn modelId="{D4B5948A-E1D4-4948-9430-6AAFB1A6C41E}" type="presOf" srcId="{BCB5902E-7050-491E-A07D-DD6CD596432C}" destId="{CB0E5A41-E2BF-4D75-89A0-1B120D1819E9}" srcOrd="0" destOrd="0" presId="urn:microsoft.com/office/officeart/2018/5/layout/IconCircleLabelList"/>
    <dgm:cxn modelId="{52416B9E-AFB1-4A69-B4DA-BA59ED61C006}" type="presOf" srcId="{D7956F7E-8FFA-49BF-B5E4-D124639D94DF}" destId="{44A76DE3-5B65-42CA-98DC-A923C356C0E1}" srcOrd="0" destOrd="0" presId="urn:microsoft.com/office/officeart/2018/5/layout/IconCircleLabelList"/>
    <dgm:cxn modelId="{F8CDB5C8-F362-40FB-8A3A-4C34E344A39F}" type="presOf" srcId="{32F19C5C-CC7A-4A74-923A-867F9341A39C}" destId="{70F9F34F-6E84-4392-88C2-6FB9E9CDB9AF}" srcOrd="0" destOrd="0" presId="urn:microsoft.com/office/officeart/2018/5/layout/IconCircleLabelList"/>
    <dgm:cxn modelId="{C2EE45F3-B686-41F8-8282-4306109E53CC}" type="presOf" srcId="{4F2F6AF3-12EC-432A-92B8-009591102457}" destId="{8484AC40-75E0-45BF-8108-DB7C2464D648}" srcOrd="0" destOrd="0" presId="urn:microsoft.com/office/officeart/2018/5/layout/IconCircleLabelList"/>
    <dgm:cxn modelId="{1A184D4A-B46C-46EE-9C5C-F36C6D51700F}" type="presParOf" srcId="{CB0E5A41-E2BF-4D75-89A0-1B120D1819E9}" destId="{0C8AF0D5-1F4E-46ED-88B0-055040A7FB40}" srcOrd="0" destOrd="0" presId="urn:microsoft.com/office/officeart/2018/5/layout/IconCircleLabelList"/>
    <dgm:cxn modelId="{409A9D9F-3BFC-413F-A981-8C8E5A9D9534}" type="presParOf" srcId="{0C8AF0D5-1F4E-46ED-88B0-055040A7FB40}" destId="{5B799FAF-914E-4F91-80DD-BC25479016C3}" srcOrd="0" destOrd="0" presId="urn:microsoft.com/office/officeart/2018/5/layout/IconCircleLabelList"/>
    <dgm:cxn modelId="{32104DBA-26EA-493C-AD95-4B4A36755D93}" type="presParOf" srcId="{0C8AF0D5-1F4E-46ED-88B0-055040A7FB40}" destId="{AF5FDB84-5B01-4ACE-B689-708F7411B014}" srcOrd="1" destOrd="0" presId="urn:microsoft.com/office/officeart/2018/5/layout/IconCircleLabelList"/>
    <dgm:cxn modelId="{3CCEFA52-8645-4E95-8BED-48F9DD3232EA}" type="presParOf" srcId="{0C8AF0D5-1F4E-46ED-88B0-055040A7FB40}" destId="{FB51BE1B-9373-4308-A3FF-1A376EDC0D04}" srcOrd="2" destOrd="0" presId="urn:microsoft.com/office/officeart/2018/5/layout/IconCircleLabelList"/>
    <dgm:cxn modelId="{B5656D72-EA3D-48B4-9CEA-0362D33DE09A}" type="presParOf" srcId="{0C8AF0D5-1F4E-46ED-88B0-055040A7FB40}" destId="{8484AC40-75E0-45BF-8108-DB7C2464D648}" srcOrd="3" destOrd="0" presId="urn:microsoft.com/office/officeart/2018/5/layout/IconCircleLabelList"/>
    <dgm:cxn modelId="{EA00B680-8CB7-4E5B-AA72-7FAD5C75D677}" type="presParOf" srcId="{CB0E5A41-E2BF-4D75-89A0-1B120D1819E9}" destId="{844A9084-C085-4B82-BE6C-59CA2B4CD4FB}" srcOrd="1" destOrd="0" presId="urn:microsoft.com/office/officeart/2018/5/layout/IconCircleLabelList"/>
    <dgm:cxn modelId="{36B55DF3-159E-4035-95A7-CCD8EAA5DDC4}" type="presParOf" srcId="{CB0E5A41-E2BF-4D75-89A0-1B120D1819E9}" destId="{68C0A543-3CAD-49B1-8661-E5B52B91D9A9}" srcOrd="2" destOrd="0" presId="urn:microsoft.com/office/officeart/2018/5/layout/IconCircleLabelList"/>
    <dgm:cxn modelId="{338AB562-4C94-4758-B61D-3F94F689C246}" type="presParOf" srcId="{68C0A543-3CAD-49B1-8661-E5B52B91D9A9}" destId="{BF07A036-C7E6-4BC0-AB51-DEAC1E4026B7}" srcOrd="0" destOrd="0" presId="urn:microsoft.com/office/officeart/2018/5/layout/IconCircleLabelList"/>
    <dgm:cxn modelId="{2ED4FDDC-2F11-4221-9C39-FB8EB0DF8AB0}" type="presParOf" srcId="{68C0A543-3CAD-49B1-8661-E5B52B91D9A9}" destId="{2939ED46-1E52-42B3-857C-502678AD4118}" srcOrd="1" destOrd="0" presId="urn:microsoft.com/office/officeart/2018/5/layout/IconCircleLabelList"/>
    <dgm:cxn modelId="{66E8A04E-8994-4166-BB51-75335E449728}" type="presParOf" srcId="{68C0A543-3CAD-49B1-8661-E5B52B91D9A9}" destId="{B74458E7-A071-4C60-8B60-3D43423C3993}" srcOrd="2" destOrd="0" presId="urn:microsoft.com/office/officeart/2018/5/layout/IconCircleLabelList"/>
    <dgm:cxn modelId="{52F4BA2E-212A-4EB0-B9E2-81137132927B}" type="presParOf" srcId="{68C0A543-3CAD-49B1-8661-E5B52B91D9A9}" destId="{44A76DE3-5B65-42CA-98DC-A923C356C0E1}" srcOrd="3" destOrd="0" presId="urn:microsoft.com/office/officeart/2018/5/layout/IconCircleLabelList"/>
    <dgm:cxn modelId="{B7FC33DA-80B2-4950-B410-4B4AEAE1578D}" type="presParOf" srcId="{CB0E5A41-E2BF-4D75-89A0-1B120D1819E9}" destId="{CA14BA26-8EDC-471C-BDD2-165AE5FB3903}" srcOrd="3" destOrd="0" presId="urn:microsoft.com/office/officeart/2018/5/layout/IconCircleLabelList"/>
    <dgm:cxn modelId="{2C4DD147-CE05-4A78-A61E-FAD1BD169B62}" type="presParOf" srcId="{CB0E5A41-E2BF-4D75-89A0-1B120D1819E9}" destId="{92EC2714-56FA-4EE5-BD91-5030BF8221E5}" srcOrd="4" destOrd="0" presId="urn:microsoft.com/office/officeart/2018/5/layout/IconCircleLabelList"/>
    <dgm:cxn modelId="{0995E57E-5F20-4B75-ADA9-2D843532A31C}" type="presParOf" srcId="{92EC2714-56FA-4EE5-BD91-5030BF8221E5}" destId="{26F4D8F1-8159-4F4A-8779-811AAD9E04E4}" srcOrd="0" destOrd="0" presId="urn:microsoft.com/office/officeart/2018/5/layout/IconCircleLabelList"/>
    <dgm:cxn modelId="{87A2C635-91BC-45FC-AEF7-C4C3544AD03F}" type="presParOf" srcId="{92EC2714-56FA-4EE5-BD91-5030BF8221E5}" destId="{AAF54222-068F-4872-9A9C-5E49A4E93607}" srcOrd="1" destOrd="0" presId="urn:microsoft.com/office/officeart/2018/5/layout/IconCircleLabelList"/>
    <dgm:cxn modelId="{E386B32A-F8DC-4FC8-8812-8D49E9307DCB}" type="presParOf" srcId="{92EC2714-56FA-4EE5-BD91-5030BF8221E5}" destId="{98029AA0-BEF6-44C3-B84B-ABB28AF013C4}" srcOrd="2" destOrd="0" presId="urn:microsoft.com/office/officeart/2018/5/layout/IconCircleLabelList"/>
    <dgm:cxn modelId="{D812229A-61DF-47BF-9511-501BC101AD95}" type="presParOf" srcId="{92EC2714-56FA-4EE5-BD91-5030BF8221E5}" destId="{70F9F34F-6E84-4392-88C2-6FB9E9CDB9AF}" srcOrd="3" destOrd="0" presId="urn:microsoft.com/office/officeart/2018/5/layout/IconCircleLabelList"/>
    <dgm:cxn modelId="{9827EE10-B10D-4ACB-9344-C2B26401F78E}" type="presParOf" srcId="{CB0E5A41-E2BF-4D75-89A0-1B120D1819E9}" destId="{B0B44DF8-8AA6-4AED-BBF5-A4B94CC8D13A}" srcOrd="5" destOrd="0" presId="urn:microsoft.com/office/officeart/2018/5/layout/IconCircleLabelList"/>
    <dgm:cxn modelId="{DC17145C-6BFD-44CA-ADEA-78B9551CA57B}" type="presParOf" srcId="{CB0E5A41-E2BF-4D75-89A0-1B120D1819E9}" destId="{A6EC531A-0EE4-4FF3-9FC9-4F866A51F912}" srcOrd="6" destOrd="0" presId="urn:microsoft.com/office/officeart/2018/5/layout/IconCircleLabelList"/>
    <dgm:cxn modelId="{542392A1-319C-4552-8532-E18FF37B962C}" type="presParOf" srcId="{A6EC531A-0EE4-4FF3-9FC9-4F866A51F912}" destId="{7C902C3B-E120-4133-A28A-A3089CE3887B}" srcOrd="0" destOrd="0" presId="urn:microsoft.com/office/officeart/2018/5/layout/IconCircleLabelList"/>
    <dgm:cxn modelId="{9604B6A9-68B2-44D5-BF27-DA0DD9ADDACE}" type="presParOf" srcId="{A6EC531A-0EE4-4FF3-9FC9-4F866A51F912}" destId="{518CFA17-3708-4480-B11F-EF746BD65538}" srcOrd="1" destOrd="0" presId="urn:microsoft.com/office/officeart/2018/5/layout/IconCircleLabelList"/>
    <dgm:cxn modelId="{A43781ED-F382-4F57-94B0-114C9A3D33AF}" type="presParOf" srcId="{A6EC531A-0EE4-4FF3-9FC9-4F866A51F912}" destId="{6D9CFCA1-9A3E-4318-BD3A-22B6098B089C}" srcOrd="2" destOrd="0" presId="urn:microsoft.com/office/officeart/2018/5/layout/IconCircleLabelList"/>
    <dgm:cxn modelId="{0D4FF954-51FD-4B2A-90A4-02C912C1F6BD}" type="presParOf" srcId="{A6EC531A-0EE4-4FF3-9FC9-4F866A51F912}" destId="{97571763-0C79-4F6C-B61C-11023CEE547E}" srcOrd="3" destOrd="0" presId="urn:microsoft.com/office/officeart/2018/5/layout/IconCircleLabelList"/>
    <dgm:cxn modelId="{84CB81EB-270C-4B70-824C-73BDB86DD4B1}" type="presParOf" srcId="{CB0E5A41-E2BF-4D75-89A0-1B120D1819E9}" destId="{153774E6-30AC-4678-9A68-D73D232EB523}" srcOrd="7" destOrd="0" presId="urn:microsoft.com/office/officeart/2018/5/layout/IconCircleLabelList"/>
    <dgm:cxn modelId="{94639466-CBE8-42DF-BCF3-D8B805A753C7}" type="presParOf" srcId="{CB0E5A41-E2BF-4D75-89A0-1B120D1819E9}" destId="{D083CF72-F795-48D4-A0B7-544006DC3799}" srcOrd="8" destOrd="0" presId="urn:microsoft.com/office/officeart/2018/5/layout/IconCircleLabelList"/>
    <dgm:cxn modelId="{8BF0BE47-BDE4-43C5-B694-0A66919DCC9A}" type="presParOf" srcId="{D083CF72-F795-48D4-A0B7-544006DC3799}" destId="{E5760F9D-F400-421D-8383-174C67045B3A}" srcOrd="0" destOrd="0" presId="urn:microsoft.com/office/officeart/2018/5/layout/IconCircleLabelList"/>
    <dgm:cxn modelId="{FC62EE29-04EA-4693-9B83-24ED5DEA25A0}" type="presParOf" srcId="{D083CF72-F795-48D4-A0B7-544006DC3799}" destId="{C44EDAA1-7A53-4180-A2F2-3A3B2C98B8EA}" srcOrd="1" destOrd="0" presId="urn:microsoft.com/office/officeart/2018/5/layout/IconCircleLabelList"/>
    <dgm:cxn modelId="{2ABFAAE2-D514-4E9D-8388-C7ACC775AC3F}" type="presParOf" srcId="{D083CF72-F795-48D4-A0B7-544006DC3799}" destId="{515DCF07-9178-43AE-964A-CA2C01B634E8}" srcOrd="2" destOrd="0" presId="urn:microsoft.com/office/officeart/2018/5/layout/IconCircleLabelList"/>
    <dgm:cxn modelId="{D3009633-0A9B-40F3-B552-B2574131AD7C}" type="presParOf" srcId="{D083CF72-F795-48D4-A0B7-544006DC3799}" destId="{FE0973B6-5FBA-4C88-AB0D-B7C6B1C0BB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8D45AA-935E-4774-931C-DFA99CD8FA1A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B5EECDA-3E8A-45B0-A466-9F5710B5ECB5}">
      <dgm:prSet phldrT="[Text]" custT="1"/>
      <dgm:spPr/>
      <dgm:t>
        <a:bodyPr/>
        <a:lstStyle/>
        <a:p>
          <a:r>
            <a:rPr lang="en-US" sz="2800" i="1" dirty="0"/>
            <a:t>Scenario</a:t>
          </a:r>
          <a:r>
            <a:rPr lang="en-US" sz="2800" dirty="0"/>
            <a:t>:  An abstract will be submitted for peer-review at an annual conference</a:t>
          </a:r>
        </a:p>
      </dgm:t>
    </dgm:pt>
    <dgm:pt modelId="{0E41A308-35AE-41A5-9C8D-20614F578D5F}" type="parTrans" cxnId="{65581E83-0304-4AD7-81C8-638C87B97ADF}">
      <dgm:prSet/>
      <dgm:spPr/>
      <dgm:t>
        <a:bodyPr/>
        <a:lstStyle/>
        <a:p>
          <a:endParaRPr lang="en-US"/>
        </a:p>
      </dgm:t>
    </dgm:pt>
    <dgm:pt modelId="{E88B6A01-2F76-43D3-A331-9DCE74D934C6}" type="sibTrans" cxnId="{65581E83-0304-4AD7-81C8-638C87B97ADF}">
      <dgm:prSet/>
      <dgm:spPr>
        <a:ln w="38100"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43CEA195-28D8-4727-912E-07206C0E531B}">
      <dgm:prSet phldrT="[Text]" custT="1"/>
      <dgm:spPr/>
      <dgm:t>
        <a:bodyPr/>
        <a:lstStyle/>
        <a:p>
          <a:pPr algn="ctr"/>
          <a:r>
            <a:rPr lang="en-US" sz="2800" dirty="0"/>
            <a:t>PI/Acct owner emails you that the fee(s) will be reimbursed with CC to 10Admin-Fin@; provide these </a:t>
          </a:r>
          <a:r>
            <a:rPr lang="en-US" sz="2800" dirty="0">
              <a:solidFill>
                <a:srgbClr val="FF0000"/>
              </a:solidFill>
            </a:rPr>
            <a:t>4 pieces</a:t>
          </a:r>
          <a:r>
            <a:rPr lang="en-US" sz="2800" dirty="0"/>
            <a:t> of info:  </a:t>
          </a:r>
        </a:p>
        <a:p>
          <a:pPr algn="l"/>
          <a:r>
            <a:rPr lang="en-US" sz="1800" dirty="0"/>
            <a:t>(1) Acct to charge:  400-4###-#-######-xxxx-####-#### [insert “fund” nickname]</a:t>
          </a:r>
        </a:p>
        <a:p>
          <a:pPr algn="l"/>
          <a:r>
            <a:rPr lang="en-US" sz="1800" dirty="0"/>
            <a:t>(2) Business Purpose:  Abstract submission fee for potential presentation of study findings. </a:t>
          </a:r>
        </a:p>
        <a:p>
          <a:pPr algn="l"/>
          <a:r>
            <a:rPr lang="en-US" sz="1800" dirty="0"/>
            <a:t>(3) Event:  [Conference, location, dates]. </a:t>
          </a:r>
        </a:p>
        <a:p>
          <a:pPr algn="l"/>
          <a:r>
            <a:rPr lang="en-US" sz="1800" dirty="0"/>
            <a:t>(4) Total Amount:  $$</a:t>
          </a:r>
        </a:p>
      </dgm:t>
    </dgm:pt>
    <dgm:pt modelId="{4FF9A53E-6B80-46D0-A62B-16C0B0DD1287}" type="parTrans" cxnId="{89409EED-21C1-41B6-8E64-51740E988298}">
      <dgm:prSet/>
      <dgm:spPr/>
      <dgm:t>
        <a:bodyPr/>
        <a:lstStyle/>
        <a:p>
          <a:endParaRPr lang="en-US"/>
        </a:p>
      </dgm:t>
    </dgm:pt>
    <dgm:pt modelId="{CE6FD693-AA9F-48C0-8B40-6AD7BDC0EBF1}" type="sibTrans" cxnId="{89409EED-21C1-41B6-8E64-51740E988298}">
      <dgm:prSet/>
      <dgm:spPr>
        <a:ln w="38100"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17AB166D-7B56-4549-A4D5-B959FA05CB6B}">
      <dgm:prSet phldrT="[Text]" custT="1"/>
      <dgm:spPr/>
      <dgm:t>
        <a:bodyPr/>
        <a:lstStyle/>
        <a:p>
          <a:r>
            <a:rPr lang="en-US" sz="2400" dirty="0"/>
            <a:t>You submit the abstract, make a PDF copy of receipt and conference info, and create an Expense report in Concur for reimbursement. </a:t>
          </a:r>
        </a:p>
      </dgm:t>
    </dgm:pt>
    <dgm:pt modelId="{25D8AFBC-DDC4-40DE-9F1F-BD6513B13897}" type="parTrans" cxnId="{0A4E948E-7E34-4305-AA9F-21C36D16E05B}">
      <dgm:prSet/>
      <dgm:spPr/>
      <dgm:t>
        <a:bodyPr/>
        <a:lstStyle/>
        <a:p>
          <a:endParaRPr lang="en-US"/>
        </a:p>
      </dgm:t>
    </dgm:pt>
    <dgm:pt modelId="{E257B586-4DFB-4883-8549-DED9B0AEC2A0}" type="sibTrans" cxnId="{0A4E948E-7E34-4305-AA9F-21C36D16E05B}">
      <dgm:prSet/>
      <dgm:spPr/>
      <dgm:t>
        <a:bodyPr/>
        <a:lstStyle/>
        <a:p>
          <a:endParaRPr lang="en-US"/>
        </a:p>
      </dgm:t>
    </dgm:pt>
    <dgm:pt modelId="{5622B8FA-66C3-43BB-BF44-478BBB9EC257}" type="pres">
      <dgm:prSet presAssocID="{238D45AA-935E-4774-931C-DFA99CD8FA1A}" presName="Name0" presStyleCnt="0">
        <dgm:presLayoutVars>
          <dgm:dir/>
          <dgm:resizeHandles val="exact"/>
        </dgm:presLayoutVars>
      </dgm:prSet>
      <dgm:spPr/>
    </dgm:pt>
    <dgm:pt modelId="{2EE00D81-63D8-4A30-8F26-47CD13343F74}" type="pres">
      <dgm:prSet presAssocID="{FB5EECDA-3E8A-45B0-A466-9F5710B5ECB5}" presName="node" presStyleLbl="node1" presStyleIdx="0" presStyleCnt="3" custScaleY="155796">
        <dgm:presLayoutVars>
          <dgm:bulletEnabled val="1"/>
        </dgm:presLayoutVars>
      </dgm:prSet>
      <dgm:spPr/>
    </dgm:pt>
    <dgm:pt modelId="{D3615C63-2C77-42EF-AF1F-622AD8630DB8}" type="pres">
      <dgm:prSet presAssocID="{E88B6A01-2F76-43D3-A331-9DCE74D934C6}" presName="sibTrans" presStyleLbl="sibTrans1D1" presStyleIdx="0" presStyleCnt="2"/>
      <dgm:spPr/>
    </dgm:pt>
    <dgm:pt modelId="{98962704-B2B2-4A84-907B-EB19B6C9488F}" type="pres">
      <dgm:prSet presAssocID="{E88B6A01-2F76-43D3-A331-9DCE74D934C6}" presName="connectorText" presStyleLbl="sibTrans1D1" presStyleIdx="0" presStyleCnt="2"/>
      <dgm:spPr/>
    </dgm:pt>
    <dgm:pt modelId="{92F5429A-47A8-43BE-8862-4D19BFF6E467}" type="pres">
      <dgm:prSet presAssocID="{43CEA195-28D8-4727-912E-07206C0E531B}" presName="node" presStyleLbl="node1" presStyleIdx="1" presStyleCnt="3" custScaleX="174243" custScaleY="251405">
        <dgm:presLayoutVars>
          <dgm:bulletEnabled val="1"/>
        </dgm:presLayoutVars>
      </dgm:prSet>
      <dgm:spPr/>
    </dgm:pt>
    <dgm:pt modelId="{8B593F9C-B812-417B-9777-5C9744460E96}" type="pres">
      <dgm:prSet presAssocID="{CE6FD693-AA9F-48C0-8B40-6AD7BDC0EBF1}" presName="sibTrans" presStyleLbl="sibTrans1D1" presStyleIdx="1" presStyleCnt="2"/>
      <dgm:spPr/>
    </dgm:pt>
    <dgm:pt modelId="{C1B9CFA4-A415-436E-AEFD-630DBFB9EE38}" type="pres">
      <dgm:prSet presAssocID="{CE6FD693-AA9F-48C0-8B40-6AD7BDC0EBF1}" presName="connectorText" presStyleLbl="sibTrans1D1" presStyleIdx="1" presStyleCnt="2"/>
      <dgm:spPr/>
    </dgm:pt>
    <dgm:pt modelId="{3562C61A-CF30-4F68-B9EB-A9FC739BC274}" type="pres">
      <dgm:prSet presAssocID="{17AB166D-7B56-4549-A4D5-B959FA05CB6B}" presName="node" presStyleLbl="node1" presStyleIdx="2" presStyleCnt="3" custScaleY="209934">
        <dgm:presLayoutVars>
          <dgm:bulletEnabled val="1"/>
        </dgm:presLayoutVars>
      </dgm:prSet>
      <dgm:spPr/>
    </dgm:pt>
  </dgm:ptLst>
  <dgm:cxnLst>
    <dgm:cxn modelId="{469CBB03-0120-4710-8B9F-99C1C12E3BA1}" type="presOf" srcId="{43CEA195-28D8-4727-912E-07206C0E531B}" destId="{92F5429A-47A8-43BE-8862-4D19BFF6E467}" srcOrd="0" destOrd="0" presId="urn:microsoft.com/office/officeart/2005/8/layout/bProcess3"/>
    <dgm:cxn modelId="{50B0242B-48C7-4EC6-8E1B-982C2E631A87}" type="presOf" srcId="{17AB166D-7B56-4549-A4D5-B959FA05CB6B}" destId="{3562C61A-CF30-4F68-B9EB-A9FC739BC274}" srcOrd="0" destOrd="0" presId="urn:microsoft.com/office/officeart/2005/8/layout/bProcess3"/>
    <dgm:cxn modelId="{0258B55B-C721-4D66-A941-1771AF98EF75}" type="presOf" srcId="{FB5EECDA-3E8A-45B0-A466-9F5710B5ECB5}" destId="{2EE00D81-63D8-4A30-8F26-47CD13343F74}" srcOrd="0" destOrd="0" presId="urn:microsoft.com/office/officeart/2005/8/layout/bProcess3"/>
    <dgm:cxn modelId="{901DCA66-5FA8-46A0-9FA3-DF890EE672FD}" type="presOf" srcId="{238D45AA-935E-4774-931C-DFA99CD8FA1A}" destId="{5622B8FA-66C3-43BB-BF44-478BBB9EC257}" srcOrd="0" destOrd="0" presId="urn:microsoft.com/office/officeart/2005/8/layout/bProcess3"/>
    <dgm:cxn modelId="{4372A978-38DE-4FB4-B7D7-5AEE1EAC8403}" type="presOf" srcId="{CE6FD693-AA9F-48C0-8B40-6AD7BDC0EBF1}" destId="{8B593F9C-B812-417B-9777-5C9744460E96}" srcOrd="0" destOrd="0" presId="urn:microsoft.com/office/officeart/2005/8/layout/bProcess3"/>
    <dgm:cxn modelId="{65581E83-0304-4AD7-81C8-638C87B97ADF}" srcId="{238D45AA-935E-4774-931C-DFA99CD8FA1A}" destId="{FB5EECDA-3E8A-45B0-A466-9F5710B5ECB5}" srcOrd="0" destOrd="0" parTransId="{0E41A308-35AE-41A5-9C8D-20614F578D5F}" sibTransId="{E88B6A01-2F76-43D3-A331-9DCE74D934C6}"/>
    <dgm:cxn modelId="{0A4E948E-7E34-4305-AA9F-21C36D16E05B}" srcId="{238D45AA-935E-4774-931C-DFA99CD8FA1A}" destId="{17AB166D-7B56-4549-A4D5-B959FA05CB6B}" srcOrd="2" destOrd="0" parTransId="{25D8AFBC-DDC4-40DE-9F1F-BD6513B13897}" sibTransId="{E257B586-4DFB-4883-8549-DED9B0AEC2A0}"/>
    <dgm:cxn modelId="{9C34FE95-0C30-4B0E-8E5B-D8599E51DE2D}" type="presOf" srcId="{E88B6A01-2F76-43D3-A331-9DCE74D934C6}" destId="{D3615C63-2C77-42EF-AF1F-622AD8630DB8}" srcOrd="0" destOrd="0" presId="urn:microsoft.com/office/officeart/2005/8/layout/bProcess3"/>
    <dgm:cxn modelId="{F91058BA-C365-443C-8663-1831D6D2FEA1}" type="presOf" srcId="{CE6FD693-AA9F-48C0-8B40-6AD7BDC0EBF1}" destId="{C1B9CFA4-A415-436E-AEFD-630DBFB9EE38}" srcOrd="1" destOrd="0" presId="urn:microsoft.com/office/officeart/2005/8/layout/bProcess3"/>
    <dgm:cxn modelId="{A9D8DACF-08F7-4540-BB0F-8E7C0D256E5F}" type="presOf" srcId="{E88B6A01-2F76-43D3-A331-9DCE74D934C6}" destId="{98962704-B2B2-4A84-907B-EB19B6C9488F}" srcOrd="1" destOrd="0" presId="urn:microsoft.com/office/officeart/2005/8/layout/bProcess3"/>
    <dgm:cxn modelId="{89409EED-21C1-41B6-8E64-51740E988298}" srcId="{238D45AA-935E-4774-931C-DFA99CD8FA1A}" destId="{43CEA195-28D8-4727-912E-07206C0E531B}" srcOrd="1" destOrd="0" parTransId="{4FF9A53E-6B80-46D0-A62B-16C0B0DD1287}" sibTransId="{CE6FD693-AA9F-48C0-8B40-6AD7BDC0EBF1}"/>
    <dgm:cxn modelId="{6D5ED101-880C-4E05-AFDD-3C07D24EA2B0}" type="presParOf" srcId="{5622B8FA-66C3-43BB-BF44-478BBB9EC257}" destId="{2EE00D81-63D8-4A30-8F26-47CD13343F74}" srcOrd="0" destOrd="0" presId="urn:microsoft.com/office/officeart/2005/8/layout/bProcess3"/>
    <dgm:cxn modelId="{7EC8E63C-0A2A-41C6-8E3D-725F748B1B47}" type="presParOf" srcId="{5622B8FA-66C3-43BB-BF44-478BBB9EC257}" destId="{D3615C63-2C77-42EF-AF1F-622AD8630DB8}" srcOrd="1" destOrd="0" presId="urn:microsoft.com/office/officeart/2005/8/layout/bProcess3"/>
    <dgm:cxn modelId="{261F7EF4-0601-4034-923A-A0BDFC357BC2}" type="presParOf" srcId="{D3615C63-2C77-42EF-AF1F-622AD8630DB8}" destId="{98962704-B2B2-4A84-907B-EB19B6C9488F}" srcOrd="0" destOrd="0" presId="urn:microsoft.com/office/officeart/2005/8/layout/bProcess3"/>
    <dgm:cxn modelId="{A02C6956-FB89-4541-AADC-B4D3C3409BB6}" type="presParOf" srcId="{5622B8FA-66C3-43BB-BF44-478BBB9EC257}" destId="{92F5429A-47A8-43BE-8862-4D19BFF6E467}" srcOrd="2" destOrd="0" presId="urn:microsoft.com/office/officeart/2005/8/layout/bProcess3"/>
    <dgm:cxn modelId="{32F13F65-E67D-4EEF-BBBE-5C8821438DDB}" type="presParOf" srcId="{5622B8FA-66C3-43BB-BF44-478BBB9EC257}" destId="{8B593F9C-B812-417B-9777-5C9744460E96}" srcOrd="3" destOrd="0" presId="urn:microsoft.com/office/officeart/2005/8/layout/bProcess3"/>
    <dgm:cxn modelId="{218D1BD1-D1D0-4469-97F3-3759379931CF}" type="presParOf" srcId="{8B593F9C-B812-417B-9777-5C9744460E96}" destId="{C1B9CFA4-A415-436E-AEFD-630DBFB9EE38}" srcOrd="0" destOrd="0" presId="urn:microsoft.com/office/officeart/2005/8/layout/bProcess3"/>
    <dgm:cxn modelId="{CBF28821-453D-4BDE-8FF8-FD2BFF02C23C}" type="presParOf" srcId="{5622B8FA-66C3-43BB-BF44-478BBB9EC257}" destId="{3562C61A-CF30-4F68-B9EB-A9FC739BC274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8D45AA-935E-4774-931C-DFA99CD8FA1A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B5EECDA-3E8A-45B0-A466-9F5710B5ECB5}">
      <dgm:prSet phldrT="[Text]" custT="1"/>
      <dgm:spPr/>
      <dgm:t>
        <a:bodyPr/>
        <a:lstStyle/>
        <a:p>
          <a:r>
            <a:rPr lang="en-US" sz="2400" dirty="0"/>
            <a:t>Accepted abstract needs to be printed for a conference/other event thru the Biomed Commons.</a:t>
          </a:r>
        </a:p>
      </dgm:t>
    </dgm:pt>
    <dgm:pt modelId="{0E41A308-35AE-41A5-9C8D-20614F578D5F}" type="parTrans" cxnId="{65581E83-0304-4AD7-81C8-638C87B97ADF}">
      <dgm:prSet/>
      <dgm:spPr/>
      <dgm:t>
        <a:bodyPr/>
        <a:lstStyle/>
        <a:p>
          <a:endParaRPr lang="en-US"/>
        </a:p>
      </dgm:t>
    </dgm:pt>
    <dgm:pt modelId="{E88B6A01-2F76-43D3-A331-9DCE74D934C6}" type="sibTrans" cxnId="{65581E83-0304-4AD7-81C8-638C87B97ADF}">
      <dgm:prSet/>
      <dgm:spPr>
        <a:ln w="38100"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43CEA195-28D8-4727-912E-07206C0E531B}">
      <dgm:prSet phldrT="[Text]" custT="1"/>
      <dgm:spPr/>
      <dgm:t>
        <a:bodyPr/>
        <a:lstStyle/>
        <a:p>
          <a:pPr algn="ctr"/>
          <a:r>
            <a:rPr lang="en-US" sz="2400" dirty="0"/>
            <a:t>The PI/Acct owner emails the trainee/staff that the fee(s) will be paid directly, with CC 10Admin-Fin@; provide these 4 pieces of info:  </a:t>
          </a:r>
        </a:p>
        <a:p>
          <a:pPr algn="l"/>
          <a:r>
            <a:rPr lang="en-US" sz="1200" dirty="0"/>
            <a:t>(1) Acct to charge:  400-4###-#-######-xxxx-####-#### [insert “fund” nickname]</a:t>
          </a:r>
        </a:p>
        <a:p>
          <a:pPr algn="l"/>
          <a:r>
            <a:rPr lang="en-US" sz="1200" dirty="0"/>
            <a:t>(2) Business Purpose:  Poster printing at Biomed Commons. </a:t>
          </a:r>
        </a:p>
        <a:p>
          <a:pPr algn="l"/>
          <a:r>
            <a:rPr lang="en-US" sz="1200" dirty="0"/>
            <a:t>(3) Event:  [Conference, location, dates]. </a:t>
          </a:r>
        </a:p>
        <a:p>
          <a:pPr algn="l"/>
          <a:r>
            <a:rPr lang="en-US" sz="1200" dirty="0"/>
            <a:t>(4) Total Amount:  $$-$$$</a:t>
          </a:r>
        </a:p>
      </dgm:t>
    </dgm:pt>
    <dgm:pt modelId="{4FF9A53E-6B80-46D0-A62B-16C0B0DD1287}" type="parTrans" cxnId="{89409EED-21C1-41B6-8E64-51740E988298}">
      <dgm:prSet/>
      <dgm:spPr/>
      <dgm:t>
        <a:bodyPr/>
        <a:lstStyle/>
        <a:p>
          <a:endParaRPr lang="en-US"/>
        </a:p>
      </dgm:t>
    </dgm:pt>
    <dgm:pt modelId="{CE6FD693-AA9F-48C0-8B40-6AD7BDC0EBF1}" type="sibTrans" cxnId="{89409EED-21C1-41B6-8E64-51740E988298}">
      <dgm:prSet/>
      <dgm:spPr>
        <a:ln w="38100"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17AB166D-7B56-4549-A4D5-B959FA05CB6B}">
      <dgm:prSet phldrT="[Text]" custT="1"/>
      <dgm:spPr/>
      <dgm:t>
        <a:bodyPr/>
        <a:lstStyle/>
        <a:p>
          <a:r>
            <a:rPr lang="en-US" sz="2000" dirty="0"/>
            <a:t>Trainee/staff submits ticket to Biomed Commons, inserting 10Admin-Fin@ address for internal payment confirmation.</a:t>
          </a:r>
        </a:p>
        <a:p>
          <a:r>
            <a:rPr lang="en-US" sz="2000" dirty="0"/>
            <a:t>10Admin-Fin receives request and confirms payment processing within Biomed Commons portal. </a:t>
          </a:r>
        </a:p>
      </dgm:t>
    </dgm:pt>
    <dgm:pt modelId="{25D8AFBC-DDC4-40DE-9F1F-BD6513B13897}" type="parTrans" cxnId="{0A4E948E-7E34-4305-AA9F-21C36D16E05B}">
      <dgm:prSet/>
      <dgm:spPr/>
      <dgm:t>
        <a:bodyPr/>
        <a:lstStyle/>
        <a:p>
          <a:endParaRPr lang="en-US"/>
        </a:p>
      </dgm:t>
    </dgm:pt>
    <dgm:pt modelId="{E257B586-4DFB-4883-8549-DED9B0AEC2A0}" type="sibTrans" cxnId="{0A4E948E-7E34-4305-AA9F-21C36D16E05B}">
      <dgm:prSet/>
      <dgm:spPr/>
      <dgm:t>
        <a:bodyPr/>
        <a:lstStyle/>
        <a:p>
          <a:endParaRPr lang="en-US"/>
        </a:p>
      </dgm:t>
    </dgm:pt>
    <dgm:pt modelId="{5622B8FA-66C3-43BB-BF44-478BBB9EC257}" type="pres">
      <dgm:prSet presAssocID="{238D45AA-935E-4774-931C-DFA99CD8FA1A}" presName="Name0" presStyleCnt="0">
        <dgm:presLayoutVars>
          <dgm:dir/>
          <dgm:resizeHandles val="exact"/>
        </dgm:presLayoutVars>
      </dgm:prSet>
      <dgm:spPr/>
    </dgm:pt>
    <dgm:pt modelId="{2EE00D81-63D8-4A30-8F26-47CD13343F74}" type="pres">
      <dgm:prSet presAssocID="{FB5EECDA-3E8A-45B0-A466-9F5710B5ECB5}" presName="node" presStyleLbl="node1" presStyleIdx="0" presStyleCnt="3">
        <dgm:presLayoutVars>
          <dgm:bulletEnabled val="1"/>
        </dgm:presLayoutVars>
      </dgm:prSet>
      <dgm:spPr/>
    </dgm:pt>
    <dgm:pt modelId="{D3615C63-2C77-42EF-AF1F-622AD8630DB8}" type="pres">
      <dgm:prSet presAssocID="{E88B6A01-2F76-43D3-A331-9DCE74D934C6}" presName="sibTrans" presStyleLbl="sibTrans1D1" presStyleIdx="0" presStyleCnt="2"/>
      <dgm:spPr/>
    </dgm:pt>
    <dgm:pt modelId="{98962704-B2B2-4A84-907B-EB19B6C9488F}" type="pres">
      <dgm:prSet presAssocID="{E88B6A01-2F76-43D3-A331-9DCE74D934C6}" presName="connectorText" presStyleLbl="sibTrans1D1" presStyleIdx="0" presStyleCnt="2"/>
      <dgm:spPr/>
    </dgm:pt>
    <dgm:pt modelId="{92F5429A-47A8-43BE-8862-4D19BFF6E467}" type="pres">
      <dgm:prSet presAssocID="{43CEA195-28D8-4727-912E-07206C0E531B}" presName="node" presStyleLbl="node1" presStyleIdx="1" presStyleCnt="3" custScaleY="185048">
        <dgm:presLayoutVars>
          <dgm:bulletEnabled val="1"/>
        </dgm:presLayoutVars>
      </dgm:prSet>
      <dgm:spPr/>
    </dgm:pt>
    <dgm:pt modelId="{8B593F9C-B812-417B-9777-5C9744460E96}" type="pres">
      <dgm:prSet presAssocID="{CE6FD693-AA9F-48C0-8B40-6AD7BDC0EBF1}" presName="sibTrans" presStyleLbl="sibTrans1D1" presStyleIdx="1" presStyleCnt="2"/>
      <dgm:spPr/>
    </dgm:pt>
    <dgm:pt modelId="{C1B9CFA4-A415-436E-AEFD-630DBFB9EE38}" type="pres">
      <dgm:prSet presAssocID="{CE6FD693-AA9F-48C0-8B40-6AD7BDC0EBF1}" presName="connectorText" presStyleLbl="sibTrans1D1" presStyleIdx="1" presStyleCnt="2"/>
      <dgm:spPr/>
    </dgm:pt>
    <dgm:pt modelId="{3562C61A-CF30-4F68-B9EB-A9FC739BC274}" type="pres">
      <dgm:prSet presAssocID="{17AB166D-7B56-4549-A4D5-B959FA05CB6B}" presName="node" presStyleLbl="node1" presStyleIdx="2" presStyleCnt="3" custScaleY="150277">
        <dgm:presLayoutVars>
          <dgm:bulletEnabled val="1"/>
        </dgm:presLayoutVars>
      </dgm:prSet>
      <dgm:spPr/>
    </dgm:pt>
  </dgm:ptLst>
  <dgm:cxnLst>
    <dgm:cxn modelId="{469CBB03-0120-4710-8B9F-99C1C12E3BA1}" type="presOf" srcId="{43CEA195-28D8-4727-912E-07206C0E531B}" destId="{92F5429A-47A8-43BE-8862-4D19BFF6E467}" srcOrd="0" destOrd="0" presId="urn:microsoft.com/office/officeart/2005/8/layout/bProcess3"/>
    <dgm:cxn modelId="{50B0242B-48C7-4EC6-8E1B-982C2E631A87}" type="presOf" srcId="{17AB166D-7B56-4549-A4D5-B959FA05CB6B}" destId="{3562C61A-CF30-4F68-B9EB-A9FC739BC274}" srcOrd="0" destOrd="0" presId="urn:microsoft.com/office/officeart/2005/8/layout/bProcess3"/>
    <dgm:cxn modelId="{0258B55B-C721-4D66-A941-1771AF98EF75}" type="presOf" srcId="{FB5EECDA-3E8A-45B0-A466-9F5710B5ECB5}" destId="{2EE00D81-63D8-4A30-8F26-47CD13343F74}" srcOrd="0" destOrd="0" presId="urn:microsoft.com/office/officeart/2005/8/layout/bProcess3"/>
    <dgm:cxn modelId="{901DCA66-5FA8-46A0-9FA3-DF890EE672FD}" type="presOf" srcId="{238D45AA-935E-4774-931C-DFA99CD8FA1A}" destId="{5622B8FA-66C3-43BB-BF44-478BBB9EC257}" srcOrd="0" destOrd="0" presId="urn:microsoft.com/office/officeart/2005/8/layout/bProcess3"/>
    <dgm:cxn modelId="{4372A978-38DE-4FB4-B7D7-5AEE1EAC8403}" type="presOf" srcId="{CE6FD693-AA9F-48C0-8B40-6AD7BDC0EBF1}" destId="{8B593F9C-B812-417B-9777-5C9744460E96}" srcOrd="0" destOrd="0" presId="urn:microsoft.com/office/officeart/2005/8/layout/bProcess3"/>
    <dgm:cxn modelId="{65581E83-0304-4AD7-81C8-638C87B97ADF}" srcId="{238D45AA-935E-4774-931C-DFA99CD8FA1A}" destId="{FB5EECDA-3E8A-45B0-A466-9F5710B5ECB5}" srcOrd="0" destOrd="0" parTransId="{0E41A308-35AE-41A5-9C8D-20614F578D5F}" sibTransId="{E88B6A01-2F76-43D3-A331-9DCE74D934C6}"/>
    <dgm:cxn modelId="{0A4E948E-7E34-4305-AA9F-21C36D16E05B}" srcId="{238D45AA-935E-4774-931C-DFA99CD8FA1A}" destId="{17AB166D-7B56-4549-A4D5-B959FA05CB6B}" srcOrd="2" destOrd="0" parTransId="{25D8AFBC-DDC4-40DE-9F1F-BD6513B13897}" sibTransId="{E257B586-4DFB-4883-8549-DED9B0AEC2A0}"/>
    <dgm:cxn modelId="{9C34FE95-0C30-4B0E-8E5B-D8599E51DE2D}" type="presOf" srcId="{E88B6A01-2F76-43D3-A331-9DCE74D934C6}" destId="{D3615C63-2C77-42EF-AF1F-622AD8630DB8}" srcOrd="0" destOrd="0" presId="urn:microsoft.com/office/officeart/2005/8/layout/bProcess3"/>
    <dgm:cxn modelId="{F91058BA-C365-443C-8663-1831D6D2FEA1}" type="presOf" srcId="{CE6FD693-AA9F-48C0-8B40-6AD7BDC0EBF1}" destId="{C1B9CFA4-A415-436E-AEFD-630DBFB9EE38}" srcOrd="1" destOrd="0" presId="urn:microsoft.com/office/officeart/2005/8/layout/bProcess3"/>
    <dgm:cxn modelId="{A9D8DACF-08F7-4540-BB0F-8E7C0D256E5F}" type="presOf" srcId="{E88B6A01-2F76-43D3-A331-9DCE74D934C6}" destId="{98962704-B2B2-4A84-907B-EB19B6C9488F}" srcOrd="1" destOrd="0" presId="urn:microsoft.com/office/officeart/2005/8/layout/bProcess3"/>
    <dgm:cxn modelId="{89409EED-21C1-41B6-8E64-51740E988298}" srcId="{238D45AA-935E-4774-931C-DFA99CD8FA1A}" destId="{43CEA195-28D8-4727-912E-07206C0E531B}" srcOrd="1" destOrd="0" parTransId="{4FF9A53E-6B80-46D0-A62B-16C0B0DD1287}" sibTransId="{CE6FD693-AA9F-48C0-8B40-6AD7BDC0EBF1}"/>
    <dgm:cxn modelId="{6D5ED101-880C-4E05-AFDD-3C07D24EA2B0}" type="presParOf" srcId="{5622B8FA-66C3-43BB-BF44-478BBB9EC257}" destId="{2EE00D81-63D8-4A30-8F26-47CD13343F74}" srcOrd="0" destOrd="0" presId="urn:microsoft.com/office/officeart/2005/8/layout/bProcess3"/>
    <dgm:cxn modelId="{7EC8E63C-0A2A-41C6-8E3D-725F748B1B47}" type="presParOf" srcId="{5622B8FA-66C3-43BB-BF44-478BBB9EC257}" destId="{D3615C63-2C77-42EF-AF1F-622AD8630DB8}" srcOrd="1" destOrd="0" presId="urn:microsoft.com/office/officeart/2005/8/layout/bProcess3"/>
    <dgm:cxn modelId="{261F7EF4-0601-4034-923A-A0BDFC357BC2}" type="presParOf" srcId="{D3615C63-2C77-42EF-AF1F-622AD8630DB8}" destId="{98962704-B2B2-4A84-907B-EB19B6C9488F}" srcOrd="0" destOrd="0" presId="urn:microsoft.com/office/officeart/2005/8/layout/bProcess3"/>
    <dgm:cxn modelId="{A02C6956-FB89-4541-AADC-B4D3C3409BB6}" type="presParOf" srcId="{5622B8FA-66C3-43BB-BF44-478BBB9EC257}" destId="{92F5429A-47A8-43BE-8862-4D19BFF6E467}" srcOrd="2" destOrd="0" presId="urn:microsoft.com/office/officeart/2005/8/layout/bProcess3"/>
    <dgm:cxn modelId="{32F13F65-E67D-4EEF-BBBE-5C8821438DDB}" type="presParOf" srcId="{5622B8FA-66C3-43BB-BF44-478BBB9EC257}" destId="{8B593F9C-B812-417B-9777-5C9744460E96}" srcOrd="3" destOrd="0" presId="urn:microsoft.com/office/officeart/2005/8/layout/bProcess3"/>
    <dgm:cxn modelId="{218D1BD1-D1D0-4469-97F3-3759379931CF}" type="presParOf" srcId="{8B593F9C-B812-417B-9777-5C9744460E96}" destId="{C1B9CFA4-A415-436E-AEFD-630DBFB9EE38}" srcOrd="0" destOrd="0" presId="urn:microsoft.com/office/officeart/2005/8/layout/bProcess3"/>
    <dgm:cxn modelId="{CBF28821-453D-4BDE-8FF8-FD2BFF02C23C}" type="presParOf" srcId="{5622B8FA-66C3-43BB-BF44-478BBB9EC257}" destId="{3562C61A-CF30-4F68-B9EB-A9FC739BC274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8D45AA-935E-4774-931C-DFA99CD8FA1A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28F84C1-9120-42EE-AFEC-FCB2CD9615F4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4000" dirty="0"/>
            <a:t>Penn Business Traveler</a:t>
          </a:r>
        </a:p>
      </dgm:t>
    </dgm:pt>
    <dgm:pt modelId="{7743CCBC-F2FF-47E7-9007-83DF5691C60D}" type="parTrans" cxnId="{0602936F-496E-4808-9ACF-1AA3C003A87C}">
      <dgm:prSet/>
      <dgm:spPr/>
      <dgm:t>
        <a:bodyPr/>
        <a:lstStyle/>
        <a:p>
          <a:endParaRPr lang="en-US"/>
        </a:p>
      </dgm:t>
    </dgm:pt>
    <dgm:pt modelId="{066AFA45-2861-4F68-8A46-A85153AFB237}" type="sibTrans" cxnId="{0602936F-496E-4808-9ACF-1AA3C003A87C}">
      <dgm:prSet/>
      <dgm:spPr/>
      <dgm:t>
        <a:bodyPr/>
        <a:lstStyle/>
        <a:p>
          <a:endParaRPr lang="en-US"/>
        </a:p>
      </dgm:t>
    </dgm:pt>
    <dgm:pt modelId="{FB5EECDA-3E8A-45B0-A466-9F5710B5ECB5}">
      <dgm:prSet phldrT="[Text]" custT="1"/>
      <dgm:spPr/>
      <dgm:t>
        <a:bodyPr/>
        <a:lstStyle/>
        <a:p>
          <a:r>
            <a:rPr lang="en-US" sz="2400" dirty="0"/>
            <a:t>The PI/Acct owner has sent their approval that the expense is being covered.</a:t>
          </a:r>
          <a:r>
            <a:rPr lang="en-US" sz="2400" dirty="0">
              <a:solidFill>
                <a:srgbClr val="FF0000"/>
              </a:solidFill>
            </a:rPr>
            <a:t>*</a:t>
          </a:r>
          <a:r>
            <a:rPr lang="en-US" sz="2400" dirty="0"/>
            <a:t> </a:t>
          </a:r>
        </a:p>
        <a:p>
          <a:r>
            <a:rPr lang="en-US" sz="1800" dirty="0"/>
            <a:t>*Traveler:  Make sure </a:t>
          </a:r>
          <a:r>
            <a:rPr lang="en-US" sz="1800" u="sng" dirty="0"/>
            <a:t>your personal profile</a:t>
          </a:r>
          <a:r>
            <a:rPr lang="en-US" sz="1800" dirty="0"/>
            <a:t> is up-to-date.* </a:t>
          </a:r>
          <a:endParaRPr lang="en-US" sz="2400" dirty="0"/>
        </a:p>
      </dgm:t>
    </dgm:pt>
    <dgm:pt modelId="{0E41A308-35AE-41A5-9C8D-20614F578D5F}" type="parTrans" cxnId="{65581E83-0304-4AD7-81C8-638C87B97ADF}">
      <dgm:prSet/>
      <dgm:spPr/>
      <dgm:t>
        <a:bodyPr/>
        <a:lstStyle/>
        <a:p>
          <a:endParaRPr lang="en-US"/>
        </a:p>
      </dgm:t>
    </dgm:pt>
    <dgm:pt modelId="{E88B6A01-2F76-43D3-A331-9DCE74D934C6}" type="sibTrans" cxnId="{65581E83-0304-4AD7-81C8-638C87B97ADF}">
      <dgm:prSet/>
      <dgm:spPr/>
      <dgm:t>
        <a:bodyPr/>
        <a:lstStyle/>
        <a:p>
          <a:endParaRPr lang="en-US"/>
        </a:p>
      </dgm:t>
    </dgm:pt>
    <dgm:pt modelId="{43CEA195-28D8-4727-912E-07206C0E531B}">
      <dgm:prSet phldrT="[Text]"/>
      <dgm:spPr/>
      <dgm:t>
        <a:bodyPr/>
        <a:lstStyle/>
        <a:p>
          <a:r>
            <a:rPr lang="en-US" dirty="0"/>
            <a:t>Insert in “notes to approver” the account to charge.</a:t>
          </a:r>
          <a:r>
            <a:rPr lang="en-US" dirty="0">
              <a:solidFill>
                <a:srgbClr val="FF0000"/>
              </a:solidFill>
            </a:rPr>
            <a:t>*</a:t>
          </a:r>
          <a:r>
            <a:rPr lang="en-US" dirty="0"/>
            <a:t> </a:t>
          </a:r>
        </a:p>
      </dgm:t>
    </dgm:pt>
    <dgm:pt modelId="{4FF9A53E-6B80-46D0-A62B-16C0B0DD1287}" type="parTrans" cxnId="{89409EED-21C1-41B6-8E64-51740E988298}">
      <dgm:prSet/>
      <dgm:spPr/>
      <dgm:t>
        <a:bodyPr/>
        <a:lstStyle/>
        <a:p>
          <a:endParaRPr lang="en-US"/>
        </a:p>
      </dgm:t>
    </dgm:pt>
    <dgm:pt modelId="{CE6FD693-AA9F-48C0-8B40-6AD7BDC0EBF1}" type="sibTrans" cxnId="{89409EED-21C1-41B6-8E64-51740E988298}">
      <dgm:prSet/>
      <dgm:spPr/>
      <dgm:t>
        <a:bodyPr/>
        <a:lstStyle/>
        <a:p>
          <a:endParaRPr lang="en-US"/>
        </a:p>
      </dgm:t>
    </dgm:pt>
    <dgm:pt modelId="{97D5E882-BD30-4EC7-A22C-CF7661AB318D}">
      <dgm:prSet phldrT="[Text]" custT="1"/>
      <dgm:spPr/>
      <dgm:t>
        <a:bodyPr/>
        <a:lstStyle/>
        <a:p>
          <a:pPr algn="ctr"/>
          <a:r>
            <a:rPr lang="en-US" sz="2600" dirty="0"/>
            <a:t>Provide the Penn business purpose (examples): </a:t>
          </a:r>
        </a:p>
        <a:p>
          <a:pPr algn="l"/>
          <a:r>
            <a:rPr lang="en-US" sz="1600" dirty="0"/>
            <a:t>-Present data/study findings</a:t>
          </a:r>
        </a:p>
        <a:p>
          <a:pPr algn="l"/>
          <a:r>
            <a:rPr lang="en-US" sz="1600" dirty="0"/>
            <a:t>-Collaborate w/ colleagues/partners</a:t>
          </a:r>
        </a:p>
        <a:p>
          <a:pPr algn="l"/>
          <a:r>
            <a:rPr lang="en-US" sz="1600" dirty="0"/>
            <a:t>-Participate in scientific conf</a:t>
          </a:r>
        </a:p>
        <a:p>
          <a:pPr algn="l"/>
          <a:r>
            <a:rPr lang="en-US" sz="1600" dirty="0"/>
            <a:t>-Attend mandatory sponsor/study site visit</a:t>
          </a:r>
        </a:p>
      </dgm:t>
    </dgm:pt>
    <dgm:pt modelId="{86AEA4D1-2172-47F8-8EF1-11CB00444B4E}" type="parTrans" cxnId="{13992FAA-34E4-41DB-968B-DE14E4A13770}">
      <dgm:prSet/>
      <dgm:spPr/>
      <dgm:t>
        <a:bodyPr/>
        <a:lstStyle/>
        <a:p>
          <a:endParaRPr lang="en-US"/>
        </a:p>
      </dgm:t>
    </dgm:pt>
    <dgm:pt modelId="{7264C3EB-2BEF-4104-8531-A34AE124B823}" type="sibTrans" cxnId="{13992FAA-34E4-41DB-968B-DE14E4A13770}">
      <dgm:prSet/>
      <dgm:spPr/>
      <dgm:t>
        <a:bodyPr/>
        <a:lstStyle/>
        <a:p>
          <a:endParaRPr lang="en-US"/>
        </a:p>
      </dgm:t>
    </dgm:pt>
    <dgm:pt modelId="{17AB166D-7B56-4549-A4D5-B959FA05CB6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10Admin-Fin@ has 24 hours to approve for the reservation to ticket.</a:t>
          </a:r>
        </a:p>
      </dgm:t>
    </dgm:pt>
    <dgm:pt modelId="{25D8AFBC-DDC4-40DE-9F1F-BD6513B13897}" type="parTrans" cxnId="{0A4E948E-7E34-4305-AA9F-21C36D16E05B}">
      <dgm:prSet/>
      <dgm:spPr/>
      <dgm:t>
        <a:bodyPr/>
        <a:lstStyle/>
        <a:p>
          <a:endParaRPr lang="en-US"/>
        </a:p>
      </dgm:t>
    </dgm:pt>
    <dgm:pt modelId="{E257B586-4DFB-4883-8549-DED9B0AEC2A0}" type="sibTrans" cxnId="{0A4E948E-7E34-4305-AA9F-21C36D16E05B}">
      <dgm:prSet/>
      <dgm:spPr/>
      <dgm:t>
        <a:bodyPr/>
        <a:lstStyle/>
        <a:p>
          <a:endParaRPr lang="en-US"/>
        </a:p>
      </dgm:t>
    </dgm:pt>
    <dgm:pt modelId="{7E9C56C8-2516-4231-9D5A-3AC3E8F728C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Notify 10Admin-Fin@ of intent to post an airfare reservation in Concur (Monday-Thursday only). </a:t>
          </a:r>
        </a:p>
      </dgm:t>
    </dgm:pt>
    <dgm:pt modelId="{ADB39482-E868-402B-A31E-CA7E4E486C83}" type="parTrans" cxnId="{EA02E0B6-54A3-434F-AB85-B3C41EFC2DE5}">
      <dgm:prSet/>
      <dgm:spPr/>
      <dgm:t>
        <a:bodyPr/>
        <a:lstStyle/>
        <a:p>
          <a:endParaRPr lang="en-US"/>
        </a:p>
      </dgm:t>
    </dgm:pt>
    <dgm:pt modelId="{4019450C-8A2C-46DF-9739-353AEE15A3CE}" type="sibTrans" cxnId="{EA02E0B6-54A3-434F-AB85-B3C41EFC2DE5}">
      <dgm:prSet/>
      <dgm:spPr/>
      <dgm:t>
        <a:bodyPr/>
        <a:lstStyle/>
        <a:p>
          <a:endParaRPr lang="en-US"/>
        </a:p>
      </dgm:t>
    </dgm:pt>
    <dgm:pt modelId="{A9042B0F-022A-43B2-9511-8AA9ECE45CAE}" type="pres">
      <dgm:prSet presAssocID="{238D45AA-935E-4774-931C-DFA99CD8FA1A}" presName="Name0" presStyleCnt="0">
        <dgm:presLayoutVars>
          <dgm:dir/>
          <dgm:resizeHandles val="exact"/>
        </dgm:presLayoutVars>
      </dgm:prSet>
      <dgm:spPr/>
    </dgm:pt>
    <dgm:pt modelId="{3FC07ABC-F323-4162-AE22-DFDBA3258EBE}" type="pres">
      <dgm:prSet presAssocID="{228F84C1-9120-42EE-AFEC-FCB2CD9615F4}" presName="node" presStyleLbl="node1" presStyleIdx="0" presStyleCnt="6">
        <dgm:presLayoutVars>
          <dgm:bulletEnabled val="1"/>
        </dgm:presLayoutVars>
      </dgm:prSet>
      <dgm:spPr>
        <a:prstGeom prst="homePlate">
          <a:avLst/>
        </a:prstGeom>
      </dgm:spPr>
    </dgm:pt>
    <dgm:pt modelId="{D4F834BB-43CE-44D1-835C-1ABB2850A951}" type="pres">
      <dgm:prSet presAssocID="{066AFA45-2861-4F68-8A46-A85153AFB237}" presName="sibTrans" presStyleLbl="sibTrans1D1" presStyleIdx="0" presStyleCnt="5"/>
      <dgm:spPr/>
    </dgm:pt>
    <dgm:pt modelId="{F2F8B43C-C775-49F7-AD24-1DF7D8910DCA}" type="pres">
      <dgm:prSet presAssocID="{066AFA45-2861-4F68-8A46-A85153AFB237}" presName="connectorText" presStyleLbl="sibTrans1D1" presStyleIdx="0" presStyleCnt="5"/>
      <dgm:spPr/>
    </dgm:pt>
    <dgm:pt modelId="{8FABE59D-EE5F-4FED-8E51-B8D77671D54C}" type="pres">
      <dgm:prSet presAssocID="{FB5EECDA-3E8A-45B0-A466-9F5710B5ECB5}" presName="node" presStyleLbl="node1" presStyleIdx="1" presStyleCnt="6" custScaleX="124018" custScaleY="114227">
        <dgm:presLayoutVars>
          <dgm:bulletEnabled val="1"/>
        </dgm:presLayoutVars>
      </dgm:prSet>
      <dgm:spPr/>
    </dgm:pt>
    <dgm:pt modelId="{6537132B-AE92-4F81-87AB-F502AEA3B195}" type="pres">
      <dgm:prSet presAssocID="{E88B6A01-2F76-43D3-A331-9DCE74D934C6}" presName="sibTrans" presStyleLbl="sibTrans1D1" presStyleIdx="1" presStyleCnt="5"/>
      <dgm:spPr/>
    </dgm:pt>
    <dgm:pt modelId="{F629298D-77EA-495F-95A7-BBF23123B89D}" type="pres">
      <dgm:prSet presAssocID="{E88B6A01-2F76-43D3-A331-9DCE74D934C6}" presName="connectorText" presStyleLbl="sibTrans1D1" presStyleIdx="1" presStyleCnt="5"/>
      <dgm:spPr/>
    </dgm:pt>
    <dgm:pt modelId="{D3EADD03-8041-43FB-B7CE-F1D97E2B2EBC}" type="pres">
      <dgm:prSet presAssocID="{7E9C56C8-2516-4231-9D5A-3AC3E8F728C4}" presName="node" presStyleLbl="node1" presStyleIdx="2" presStyleCnt="6">
        <dgm:presLayoutVars>
          <dgm:bulletEnabled val="1"/>
        </dgm:presLayoutVars>
      </dgm:prSet>
      <dgm:spPr/>
    </dgm:pt>
    <dgm:pt modelId="{7169F04C-6BDD-4197-B578-827642A31FEC}" type="pres">
      <dgm:prSet presAssocID="{4019450C-8A2C-46DF-9739-353AEE15A3CE}" presName="sibTrans" presStyleLbl="sibTrans1D1" presStyleIdx="2" presStyleCnt="5"/>
      <dgm:spPr/>
    </dgm:pt>
    <dgm:pt modelId="{FD4A4E3D-453D-486F-A524-6DB7F1C82008}" type="pres">
      <dgm:prSet presAssocID="{4019450C-8A2C-46DF-9739-353AEE15A3CE}" presName="connectorText" presStyleLbl="sibTrans1D1" presStyleIdx="2" presStyleCnt="5"/>
      <dgm:spPr/>
    </dgm:pt>
    <dgm:pt modelId="{4AB488C6-9D90-49B5-9270-B2BF00EB5245}" type="pres">
      <dgm:prSet presAssocID="{43CEA195-28D8-4727-912E-07206C0E531B}" presName="node" presStyleLbl="node1" presStyleIdx="3" presStyleCnt="6">
        <dgm:presLayoutVars>
          <dgm:bulletEnabled val="1"/>
        </dgm:presLayoutVars>
      </dgm:prSet>
      <dgm:spPr/>
    </dgm:pt>
    <dgm:pt modelId="{549BB3C0-1144-4E29-95A2-27D1F9484542}" type="pres">
      <dgm:prSet presAssocID="{CE6FD693-AA9F-48C0-8B40-6AD7BDC0EBF1}" presName="sibTrans" presStyleLbl="sibTrans1D1" presStyleIdx="3" presStyleCnt="5"/>
      <dgm:spPr/>
    </dgm:pt>
    <dgm:pt modelId="{2B70D743-D9CB-4407-9695-7EEA6FDC91A9}" type="pres">
      <dgm:prSet presAssocID="{CE6FD693-AA9F-48C0-8B40-6AD7BDC0EBF1}" presName="connectorText" presStyleLbl="sibTrans1D1" presStyleIdx="3" presStyleCnt="5"/>
      <dgm:spPr/>
    </dgm:pt>
    <dgm:pt modelId="{A94FA8CD-4DD3-4280-82CD-EC2E7EAC34D2}" type="pres">
      <dgm:prSet presAssocID="{97D5E882-BD30-4EC7-A22C-CF7661AB318D}" presName="node" presStyleLbl="node1" presStyleIdx="4" presStyleCnt="6" custScaleX="136359" custScaleY="119367">
        <dgm:presLayoutVars>
          <dgm:bulletEnabled val="1"/>
        </dgm:presLayoutVars>
      </dgm:prSet>
      <dgm:spPr/>
    </dgm:pt>
    <dgm:pt modelId="{571B2010-A095-4280-AE75-5B627390F781}" type="pres">
      <dgm:prSet presAssocID="{7264C3EB-2BEF-4104-8531-A34AE124B823}" presName="sibTrans" presStyleLbl="sibTrans1D1" presStyleIdx="4" presStyleCnt="5"/>
      <dgm:spPr/>
    </dgm:pt>
    <dgm:pt modelId="{46E98B35-D021-4786-B13E-3BB4441409F1}" type="pres">
      <dgm:prSet presAssocID="{7264C3EB-2BEF-4104-8531-A34AE124B823}" presName="connectorText" presStyleLbl="sibTrans1D1" presStyleIdx="4" presStyleCnt="5"/>
      <dgm:spPr/>
    </dgm:pt>
    <dgm:pt modelId="{20F1D216-5342-4AE4-A0C9-B8A9E551BA77}" type="pres">
      <dgm:prSet presAssocID="{17AB166D-7B56-4549-A4D5-B959FA05CB6B}" presName="node" presStyleLbl="node1" presStyleIdx="5" presStyleCnt="6" custLinFactNeighborX="-2136">
        <dgm:presLayoutVars>
          <dgm:bulletEnabled val="1"/>
        </dgm:presLayoutVars>
      </dgm:prSet>
      <dgm:spPr/>
    </dgm:pt>
  </dgm:ptLst>
  <dgm:cxnLst>
    <dgm:cxn modelId="{D423D704-DC90-42F4-9FEB-A4F283DAEFA8}" type="presOf" srcId="{4019450C-8A2C-46DF-9739-353AEE15A3CE}" destId="{7169F04C-6BDD-4197-B578-827642A31FEC}" srcOrd="0" destOrd="0" presId="urn:microsoft.com/office/officeart/2005/8/layout/bProcess3"/>
    <dgm:cxn modelId="{EC10FC14-8C73-491D-8CFC-E6436CDB0AD8}" type="presOf" srcId="{066AFA45-2861-4F68-8A46-A85153AFB237}" destId="{D4F834BB-43CE-44D1-835C-1ABB2850A951}" srcOrd="0" destOrd="0" presId="urn:microsoft.com/office/officeart/2005/8/layout/bProcess3"/>
    <dgm:cxn modelId="{15CC302C-E056-4532-873B-48BEBC66D310}" type="presOf" srcId="{E88B6A01-2F76-43D3-A331-9DCE74D934C6}" destId="{6537132B-AE92-4F81-87AB-F502AEA3B195}" srcOrd="0" destOrd="0" presId="urn:microsoft.com/office/officeart/2005/8/layout/bProcess3"/>
    <dgm:cxn modelId="{9A88DF2E-9E65-4121-A602-473BA939EEAC}" type="presOf" srcId="{FB5EECDA-3E8A-45B0-A466-9F5710B5ECB5}" destId="{8FABE59D-EE5F-4FED-8E51-B8D77671D54C}" srcOrd="0" destOrd="0" presId="urn:microsoft.com/office/officeart/2005/8/layout/bProcess3"/>
    <dgm:cxn modelId="{7D3A1C33-7E4D-4C70-BB62-472BCBE1312B}" type="presOf" srcId="{43CEA195-28D8-4727-912E-07206C0E531B}" destId="{4AB488C6-9D90-49B5-9270-B2BF00EB5245}" srcOrd="0" destOrd="0" presId="urn:microsoft.com/office/officeart/2005/8/layout/bProcess3"/>
    <dgm:cxn modelId="{2F358A37-C38A-4099-B179-DE4E1E7B470C}" type="presOf" srcId="{066AFA45-2861-4F68-8A46-A85153AFB237}" destId="{F2F8B43C-C775-49F7-AD24-1DF7D8910DCA}" srcOrd="1" destOrd="0" presId="urn:microsoft.com/office/officeart/2005/8/layout/bProcess3"/>
    <dgm:cxn modelId="{F03B2065-6F70-4311-ACDD-67812D7DF9FC}" type="presOf" srcId="{7E9C56C8-2516-4231-9D5A-3AC3E8F728C4}" destId="{D3EADD03-8041-43FB-B7CE-F1D97E2B2EBC}" srcOrd="0" destOrd="0" presId="urn:microsoft.com/office/officeart/2005/8/layout/bProcess3"/>
    <dgm:cxn modelId="{0602936F-496E-4808-9ACF-1AA3C003A87C}" srcId="{238D45AA-935E-4774-931C-DFA99CD8FA1A}" destId="{228F84C1-9120-42EE-AFEC-FCB2CD9615F4}" srcOrd="0" destOrd="0" parTransId="{7743CCBC-F2FF-47E7-9007-83DF5691C60D}" sibTransId="{066AFA45-2861-4F68-8A46-A85153AFB237}"/>
    <dgm:cxn modelId="{0AC51174-424F-4EC5-8A6A-667B35C71A12}" type="presOf" srcId="{7264C3EB-2BEF-4104-8531-A34AE124B823}" destId="{571B2010-A095-4280-AE75-5B627390F781}" srcOrd="0" destOrd="0" presId="urn:microsoft.com/office/officeart/2005/8/layout/bProcess3"/>
    <dgm:cxn modelId="{9CAE2558-A02A-4CDB-85BB-591CCB055000}" type="presOf" srcId="{17AB166D-7B56-4549-A4D5-B959FA05CB6B}" destId="{20F1D216-5342-4AE4-A0C9-B8A9E551BA77}" srcOrd="0" destOrd="0" presId="urn:microsoft.com/office/officeart/2005/8/layout/bProcess3"/>
    <dgm:cxn modelId="{65581E83-0304-4AD7-81C8-638C87B97ADF}" srcId="{238D45AA-935E-4774-931C-DFA99CD8FA1A}" destId="{FB5EECDA-3E8A-45B0-A466-9F5710B5ECB5}" srcOrd="1" destOrd="0" parTransId="{0E41A308-35AE-41A5-9C8D-20614F578D5F}" sibTransId="{E88B6A01-2F76-43D3-A331-9DCE74D934C6}"/>
    <dgm:cxn modelId="{0A4E948E-7E34-4305-AA9F-21C36D16E05B}" srcId="{238D45AA-935E-4774-931C-DFA99CD8FA1A}" destId="{17AB166D-7B56-4549-A4D5-B959FA05CB6B}" srcOrd="5" destOrd="0" parTransId="{25D8AFBC-DDC4-40DE-9F1F-BD6513B13897}" sibTransId="{E257B586-4DFB-4883-8549-DED9B0AEC2A0}"/>
    <dgm:cxn modelId="{E4F7B896-2674-404B-87FF-51FBAD285474}" type="presOf" srcId="{238D45AA-935E-4774-931C-DFA99CD8FA1A}" destId="{A9042B0F-022A-43B2-9511-8AA9ECE45CAE}" srcOrd="0" destOrd="0" presId="urn:microsoft.com/office/officeart/2005/8/layout/bProcess3"/>
    <dgm:cxn modelId="{74847B9D-BFFB-43C5-AA74-4761F9109792}" type="presOf" srcId="{7264C3EB-2BEF-4104-8531-A34AE124B823}" destId="{46E98B35-D021-4786-B13E-3BB4441409F1}" srcOrd="1" destOrd="0" presId="urn:microsoft.com/office/officeart/2005/8/layout/bProcess3"/>
    <dgm:cxn modelId="{57264CA9-1095-4FFB-B0F6-54FD1FAE894E}" type="presOf" srcId="{4019450C-8A2C-46DF-9739-353AEE15A3CE}" destId="{FD4A4E3D-453D-486F-A524-6DB7F1C82008}" srcOrd="1" destOrd="0" presId="urn:microsoft.com/office/officeart/2005/8/layout/bProcess3"/>
    <dgm:cxn modelId="{13992FAA-34E4-41DB-968B-DE14E4A13770}" srcId="{238D45AA-935E-4774-931C-DFA99CD8FA1A}" destId="{97D5E882-BD30-4EC7-A22C-CF7661AB318D}" srcOrd="4" destOrd="0" parTransId="{86AEA4D1-2172-47F8-8EF1-11CB00444B4E}" sibTransId="{7264C3EB-2BEF-4104-8531-A34AE124B823}"/>
    <dgm:cxn modelId="{38547BAD-B5F1-41A2-A73E-E69A4FB15E8C}" type="presOf" srcId="{E88B6A01-2F76-43D3-A331-9DCE74D934C6}" destId="{F629298D-77EA-495F-95A7-BBF23123B89D}" srcOrd="1" destOrd="0" presId="urn:microsoft.com/office/officeart/2005/8/layout/bProcess3"/>
    <dgm:cxn modelId="{F73AE0B4-762B-4DFA-A4AF-725F143E60FD}" type="presOf" srcId="{97D5E882-BD30-4EC7-A22C-CF7661AB318D}" destId="{A94FA8CD-4DD3-4280-82CD-EC2E7EAC34D2}" srcOrd="0" destOrd="0" presId="urn:microsoft.com/office/officeart/2005/8/layout/bProcess3"/>
    <dgm:cxn modelId="{EA02E0B6-54A3-434F-AB85-B3C41EFC2DE5}" srcId="{238D45AA-935E-4774-931C-DFA99CD8FA1A}" destId="{7E9C56C8-2516-4231-9D5A-3AC3E8F728C4}" srcOrd="2" destOrd="0" parTransId="{ADB39482-E868-402B-A31E-CA7E4E486C83}" sibTransId="{4019450C-8A2C-46DF-9739-353AEE15A3CE}"/>
    <dgm:cxn modelId="{363EDDBB-BAC3-4921-A601-5E6D87C20546}" type="presOf" srcId="{CE6FD693-AA9F-48C0-8B40-6AD7BDC0EBF1}" destId="{549BB3C0-1144-4E29-95A2-27D1F9484542}" srcOrd="0" destOrd="0" presId="urn:microsoft.com/office/officeart/2005/8/layout/bProcess3"/>
    <dgm:cxn modelId="{CB349FD6-3DFC-407F-BB3E-F9B5265054D0}" type="presOf" srcId="{CE6FD693-AA9F-48C0-8B40-6AD7BDC0EBF1}" destId="{2B70D743-D9CB-4407-9695-7EEA6FDC91A9}" srcOrd="1" destOrd="0" presId="urn:microsoft.com/office/officeart/2005/8/layout/bProcess3"/>
    <dgm:cxn modelId="{89409EED-21C1-41B6-8E64-51740E988298}" srcId="{238D45AA-935E-4774-931C-DFA99CD8FA1A}" destId="{43CEA195-28D8-4727-912E-07206C0E531B}" srcOrd="3" destOrd="0" parTransId="{4FF9A53E-6B80-46D0-A62B-16C0B0DD1287}" sibTransId="{CE6FD693-AA9F-48C0-8B40-6AD7BDC0EBF1}"/>
    <dgm:cxn modelId="{FF65E9F5-6F4C-4508-A5FF-E960A18271EF}" type="presOf" srcId="{228F84C1-9120-42EE-AFEC-FCB2CD9615F4}" destId="{3FC07ABC-F323-4162-AE22-DFDBA3258EBE}" srcOrd="0" destOrd="0" presId="urn:microsoft.com/office/officeart/2005/8/layout/bProcess3"/>
    <dgm:cxn modelId="{28DCF85E-C403-491F-BFD9-B31DF0167AB9}" type="presParOf" srcId="{A9042B0F-022A-43B2-9511-8AA9ECE45CAE}" destId="{3FC07ABC-F323-4162-AE22-DFDBA3258EBE}" srcOrd="0" destOrd="0" presId="urn:microsoft.com/office/officeart/2005/8/layout/bProcess3"/>
    <dgm:cxn modelId="{D526A30E-62F0-4058-863F-5C3C9BF73FD6}" type="presParOf" srcId="{A9042B0F-022A-43B2-9511-8AA9ECE45CAE}" destId="{D4F834BB-43CE-44D1-835C-1ABB2850A951}" srcOrd="1" destOrd="0" presId="urn:microsoft.com/office/officeart/2005/8/layout/bProcess3"/>
    <dgm:cxn modelId="{136896AC-BAC1-48FC-88F0-1A394A0FFB7B}" type="presParOf" srcId="{D4F834BB-43CE-44D1-835C-1ABB2850A951}" destId="{F2F8B43C-C775-49F7-AD24-1DF7D8910DCA}" srcOrd="0" destOrd="0" presId="urn:microsoft.com/office/officeart/2005/8/layout/bProcess3"/>
    <dgm:cxn modelId="{4E82EDF7-5C38-43D4-9CE1-2CF8639BF337}" type="presParOf" srcId="{A9042B0F-022A-43B2-9511-8AA9ECE45CAE}" destId="{8FABE59D-EE5F-4FED-8E51-B8D77671D54C}" srcOrd="2" destOrd="0" presId="urn:microsoft.com/office/officeart/2005/8/layout/bProcess3"/>
    <dgm:cxn modelId="{E49124CE-F9E4-4770-BAF7-22C5E2625E2E}" type="presParOf" srcId="{A9042B0F-022A-43B2-9511-8AA9ECE45CAE}" destId="{6537132B-AE92-4F81-87AB-F502AEA3B195}" srcOrd="3" destOrd="0" presId="urn:microsoft.com/office/officeart/2005/8/layout/bProcess3"/>
    <dgm:cxn modelId="{BC5C8B47-A527-414E-8A5E-B850EACD281C}" type="presParOf" srcId="{6537132B-AE92-4F81-87AB-F502AEA3B195}" destId="{F629298D-77EA-495F-95A7-BBF23123B89D}" srcOrd="0" destOrd="0" presId="urn:microsoft.com/office/officeart/2005/8/layout/bProcess3"/>
    <dgm:cxn modelId="{BE693C32-A170-492E-B050-1EE03EE7FCD2}" type="presParOf" srcId="{A9042B0F-022A-43B2-9511-8AA9ECE45CAE}" destId="{D3EADD03-8041-43FB-B7CE-F1D97E2B2EBC}" srcOrd="4" destOrd="0" presId="urn:microsoft.com/office/officeart/2005/8/layout/bProcess3"/>
    <dgm:cxn modelId="{9FAB41A7-28CB-4B7D-BFCF-2CEBACC9E7EE}" type="presParOf" srcId="{A9042B0F-022A-43B2-9511-8AA9ECE45CAE}" destId="{7169F04C-6BDD-4197-B578-827642A31FEC}" srcOrd="5" destOrd="0" presId="urn:microsoft.com/office/officeart/2005/8/layout/bProcess3"/>
    <dgm:cxn modelId="{4EA9EF35-1FE4-40AC-8E17-8BF8F3A0F476}" type="presParOf" srcId="{7169F04C-6BDD-4197-B578-827642A31FEC}" destId="{FD4A4E3D-453D-486F-A524-6DB7F1C82008}" srcOrd="0" destOrd="0" presId="urn:microsoft.com/office/officeart/2005/8/layout/bProcess3"/>
    <dgm:cxn modelId="{23BD5257-63D1-4C0F-90E7-A2FCC29F6E42}" type="presParOf" srcId="{A9042B0F-022A-43B2-9511-8AA9ECE45CAE}" destId="{4AB488C6-9D90-49B5-9270-B2BF00EB5245}" srcOrd="6" destOrd="0" presId="urn:microsoft.com/office/officeart/2005/8/layout/bProcess3"/>
    <dgm:cxn modelId="{4551DF49-1F65-479D-89CF-5111EE94AB9C}" type="presParOf" srcId="{A9042B0F-022A-43B2-9511-8AA9ECE45CAE}" destId="{549BB3C0-1144-4E29-95A2-27D1F9484542}" srcOrd="7" destOrd="0" presId="urn:microsoft.com/office/officeart/2005/8/layout/bProcess3"/>
    <dgm:cxn modelId="{2401E1FD-4F64-4508-B9A2-1C444CD88F13}" type="presParOf" srcId="{549BB3C0-1144-4E29-95A2-27D1F9484542}" destId="{2B70D743-D9CB-4407-9695-7EEA6FDC91A9}" srcOrd="0" destOrd="0" presId="urn:microsoft.com/office/officeart/2005/8/layout/bProcess3"/>
    <dgm:cxn modelId="{35D11206-E1C8-4A1F-92DE-0CF9036AE047}" type="presParOf" srcId="{A9042B0F-022A-43B2-9511-8AA9ECE45CAE}" destId="{A94FA8CD-4DD3-4280-82CD-EC2E7EAC34D2}" srcOrd="8" destOrd="0" presId="urn:microsoft.com/office/officeart/2005/8/layout/bProcess3"/>
    <dgm:cxn modelId="{06133298-54A9-4F5B-8315-DABCD7C47DFF}" type="presParOf" srcId="{A9042B0F-022A-43B2-9511-8AA9ECE45CAE}" destId="{571B2010-A095-4280-AE75-5B627390F781}" srcOrd="9" destOrd="0" presId="urn:microsoft.com/office/officeart/2005/8/layout/bProcess3"/>
    <dgm:cxn modelId="{B9766322-83A7-4F78-AE6C-8F50DB2BF715}" type="presParOf" srcId="{571B2010-A095-4280-AE75-5B627390F781}" destId="{46E98B35-D021-4786-B13E-3BB4441409F1}" srcOrd="0" destOrd="0" presId="urn:microsoft.com/office/officeart/2005/8/layout/bProcess3"/>
    <dgm:cxn modelId="{6C69044D-F91F-440E-81B5-7CB1B5EF8926}" type="presParOf" srcId="{A9042B0F-022A-43B2-9511-8AA9ECE45CAE}" destId="{20F1D216-5342-4AE4-A0C9-B8A9E551BA77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8D45AA-935E-4774-931C-DFA99CD8FA1A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28F84C1-9120-42EE-AFEC-FCB2CD9615F4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600" dirty="0"/>
            <a:t>Penn Business Traveler</a:t>
          </a:r>
          <a:endParaRPr lang="en-US" sz="3200" dirty="0"/>
        </a:p>
      </dgm:t>
    </dgm:pt>
    <dgm:pt modelId="{7743CCBC-F2FF-47E7-9007-83DF5691C60D}" type="parTrans" cxnId="{0602936F-496E-4808-9ACF-1AA3C003A87C}">
      <dgm:prSet/>
      <dgm:spPr/>
      <dgm:t>
        <a:bodyPr/>
        <a:lstStyle/>
        <a:p>
          <a:endParaRPr lang="en-US"/>
        </a:p>
      </dgm:t>
    </dgm:pt>
    <dgm:pt modelId="{066AFA45-2861-4F68-8A46-A85153AFB237}" type="sibTrans" cxnId="{0602936F-496E-4808-9ACF-1AA3C003A87C}">
      <dgm:prSet/>
      <dgm:spPr/>
      <dgm:t>
        <a:bodyPr/>
        <a:lstStyle/>
        <a:p>
          <a:endParaRPr lang="en-US"/>
        </a:p>
      </dgm:t>
    </dgm:pt>
    <dgm:pt modelId="{FB5EECDA-3E8A-45B0-A466-9F5710B5ECB5}">
      <dgm:prSet phldrT="[Text]" custT="1"/>
      <dgm:spPr/>
      <dgm:t>
        <a:bodyPr/>
        <a:lstStyle/>
        <a:p>
          <a:r>
            <a:rPr lang="en-US" sz="2400" dirty="0"/>
            <a:t>You/your </a:t>
          </a:r>
          <a:r>
            <a:rPr lang="en-US" sz="2400" i="1" dirty="0"/>
            <a:t>expense delegate</a:t>
          </a:r>
          <a:r>
            <a:rPr lang="en-US" sz="2400" dirty="0"/>
            <a:t> creates a new expense report in Concur. </a:t>
          </a:r>
        </a:p>
        <a:p>
          <a:r>
            <a:rPr lang="en-US" sz="1400" dirty="0"/>
            <a:t>*Make sure your personal profile is up-to-date; including banking info.* </a:t>
          </a:r>
          <a:endParaRPr lang="en-US" sz="1800" dirty="0"/>
        </a:p>
      </dgm:t>
    </dgm:pt>
    <dgm:pt modelId="{0E41A308-35AE-41A5-9C8D-20614F578D5F}" type="parTrans" cxnId="{65581E83-0304-4AD7-81C8-638C87B97ADF}">
      <dgm:prSet/>
      <dgm:spPr/>
      <dgm:t>
        <a:bodyPr/>
        <a:lstStyle/>
        <a:p>
          <a:endParaRPr lang="en-US"/>
        </a:p>
      </dgm:t>
    </dgm:pt>
    <dgm:pt modelId="{E88B6A01-2F76-43D3-A331-9DCE74D934C6}" type="sibTrans" cxnId="{65581E83-0304-4AD7-81C8-638C87B97ADF}">
      <dgm:prSet/>
      <dgm:spPr/>
      <dgm:t>
        <a:bodyPr/>
        <a:lstStyle/>
        <a:p>
          <a:endParaRPr lang="en-US"/>
        </a:p>
      </dgm:t>
    </dgm:pt>
    <dgm:pt modelId="{43CEA195-28D8-4727-912E-07206C0E531B}">
      <dgm:prSet phldrT="[Text]"/>
      <dgm:spPr/>
      <dgm:t>
        <a:bodyPr/>
        <a:lstStyle/>
        <a:p>
          <a:r>
            <a:rPr lang="en-US" dirty="0"/>
            <a:t>Insert in the </a:t>
          </a:r>
          <a:r>
            <a:rPr lang="en-US" i="1" dirty="0"/>
            <a:t>Report Header</a:t>
          </a:r>
          <a:r>
            <a:rPr lang="en-US" dirty="0"/>
            <a:t> the account to be charged + all other pertinent info (see next slide examples) in notes section</a:t>
          </a:r>
        </a:p>
      </dgm:t>
    </dgm:pt>
    <dgm:pt modelId="{4FF9A53E-6B80-46D0-A62B-16C0B0DD1287}" type="parTrans" cxnId="{89409EED-21C1-41B6-8E64-51740E988298}">
      <dgm:prSet/>
      <dgm:spPr/>
      <dgm:t>
        <a:bodyPr/>
        <a:lstStyle/>
        <a:p>
          <a:endParaRPr lang="en-US"/>
        </a:p>
      </dgm:t>
    </dgm:pt>
    <dgm:pt modelId="{CE6FD693-AA9F-48C0-8B40-6AD7BDC0EBF1}" type="sibTrans" cxnId="{89409EED-21C1-41B6-8E64-51740E988298}">
      <dgm:prSet/>
      <dgm:spPr/>
      <dgm:t>
        <a:bodyPr/>
        <a:lstStyle/>
        <a:p>
          <a:endParaRPr lang="en-US"/>
        </a:p>
      </dgm:t>
    </dgm:pt>
    <dgm:pt modelId="{97D5E882-BD30-4EC7-A22C-CF7661AB318D}">
      <dgm:prSet phldrT="[Text]" custT="1"/>
      <dgm:spPr/>
      <dgm:t>
        <a:bodyPr/>
        <a:lstStyle/>
        <a:p>
          <a:r>
            <a:rPr lang="en-US" sz="2600" dirty="0"/>
            <a:t>…and a business purpose (justification): </a:t>
          </a:r>
        </a:p>
        <a:p>
          <a:r>
            <a:rPr lang="en-US" sz="1800" dirty="0"/>
            <a:t>Present data/study findings</a:t>
          </a:r>
        </a:p>
        <a:p>
          <a:r>
            <a:rPr lang="en-US" sz="1800" dirty="0"/>
            <a:t>Collaborate w/ colleagues/partners</a:t>
          </a:r>
        </a:p>
        <a:p>
          <a:r>
            <a:rPr lang="en-US" sz="1800" dirty="0"/>
            <a:t>Participate in scientific conf</a:t>
          </a:r>
        </a:p>
        <a:p>
          <a:r>
            <a:rPr lang="en-US" sz="1800" dirty="0"/>
            <a:t>Attend study site visit</a:t>
          </a:r>
          <a:endParaRPr lang="en-US" sz="1600" dirty="0"/>
        </a:p>
      </dgm:t>
    </dgm:pt>
    <dgm:pt modelId="{86AEA4D1-2172-47F8-8EF1-11CB00444B4E}" type="parTrans" cxnId="{13992FAA-34E4-41DB-968B-DE14E4A13770}">
      <dgm:prSet/>
      <dgm:spPr/>
      <dgm:t>
        <a:bodyPr/>
        <a:lstStyle/>
        <a:p>
          <a:endParaRPr lang="en-US"/>
        </a:p>
      </dgm:t>
    </dgm:pt>
    <dgm:pt modelId="{7264C3EB-2BEF-4104-8531-A34AE124B823}" type="sibTrans" cxnId="{13992FAA-34E4-41DB-968B-DE14E4A13770}">
      <dgm:prSet/>
      <dgm:spPr/>
      <dgm:t>
        <a:bodyPr/>
        <a:lstStyle/>
        <a:p>
          <a:endParaRPr lang="en-US"/>
        </a:p>
      </dgm:t>
    </dgm:pt>
    <dgm:pt modelId="{17AB166D-7B56-4549-A4D5-B959FA05CB6B}">
      <dgm:prSet phldrT="[Text]" custT="1"/>
      <dgm:spPr/>
      <dgm:t>
        <a:bodyPr/>
        <a:lstStyle/>
        <a:p>
          <a:r>
            <a:rPr lang="en-US" sz="2400" dirty="0"/>
            <a:t>If all is accounted for (copy of agenda/ program; itemized receipts; etc.), then submit!</a:t>
          </a:r>
        </a:p>
      </dgm:t>
    </dgm:pt>
    <dgm:pt modelId="{25D8AFBC-DDC4-40DE-9F1F-BD6513B13897}" type="parTrans" cxnId="{0A4E948E-7E34-4305-AA9F-21C36D16E05B}">
      <dgm:prSet/>
      <dgm:spPr/>
      <dgm:t>
        <a:bodyPr/>
        <a:lstStyle/>
        <a:p>
          <a:endParaRPr lang="en-US"/>
        </a:p>
      </dgm:t>
    </dgm:pt>
    <dgm:pt modelId="{E257B586-4DFB-4883-8549-DED9B0AEC2A0}" type="sibTrans" cxnId="{0A4E948E-7E34-4305-AA9F-21C36D16E05B}">
      <dgm:prSet/>
      <dgm:spPr/>
      <dgm:t>
        <a:bodyPr/>
        <a:lstStyle/>
        <a:p>
          <a:endParaRPr lang="en-US"/>
        </a:p>
      </dgm:t>
    </dgm:pt>
    <dgm:pt modelId="{7E9C56C8-2516-4231-9D5A-3AC3E8F728C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000" dirty="0"/>
            <a:t>You may request a preview of your report to 10Admin-Fin@ prior to submission</a:t>
          </a:r>
        </a:p>
      </dgm:t>
    </dgm:pt>
    <dgm:pt modelId="{ADB39482-E868-402B-A31E-CA7E4E486C83}" type="parTrans" cxnId="{EA02E0B6-54A3-434F-AB85-B3C41EFC2DE5}">
      <dgm:prSet/>
      <dgm:spPr/>
      <dgm:t>
        <a:bodyPr/>
        <a:lstStyle/>
        <a:p>
          <a:endParaRPr lang="en-US"/>
        </a:p>
      </dgm:t>
    </dgm:pt>
    <dgm:pt modelId="{4019450C-8A2C-46DF-9739-353AEE15A3CE}" type="sibTrans" cxnId="{EA02E0B6-54A3-434F-AB85-B3C41EFC2DE5}">
      <dgm:prSet/>
      <dgm:spPr/>
      <dgm:t>
        <a:bodyPr/>
        <a:lstStyle/>
        <a:p>
          <a:endParaRPr lang="en-US"/>
        </a:p>
      </dgm:t>
    </dgm:pt>
    <dgm:pt modelId="{A9042B0F-022A-43B2-9511-8AA9ECE45CAE}" type="pres">
      <dgm:prSet presAssocID="{238D45AA-935E-4774-931C-DFA99CD8FA1A}" presName="Name0" presStyleCnt="0">
        <dgm:presLayoutVars>
          <dgm:dir/>
          <dgm:resizeHandles val="exact"/>
        </dgm:presLayoutVars>
      </dgm:prSet>
      <dgm:spPr/>
    </dgm:pt>
    <dgm:pt modelId="{3FC07ABC-F323-4162-AE22-DFDBA3258EBE}" type="pres">
      <dgm:prSet presAssocID="{228F84C1-9120-42EE-AFEC-FCB2CD9615F4}" presName="node" presStyleLbl="node1" presStyleIdx="0" presStyleCnt="6">
        <dgm:presLayoutVars>
          <dgm:bulletEnabled val="1"/>
        </dgm:presLayoutVars>
      </dgm:prSet>
      <dgm:spPr>
        <a:prstGeom prst="homePlate">
          <a:avLst/>
        </a:prstGeom>
      </dgm:spPr>
    </dgm:pt>
    <dgm:pt modelId="{D4F834BB-43CE-44D1-835C-1ABB2850A951}" type="pres">
      <dgm:prSet presAssocID="{066AFA45-2861-4F68-8A46-A85153AFB237}" presName="sibTrans" presStyleLbl="sibTrans1D1" presStyleIdx="0" presStyleCnt="5"/>
      <dgm:spPr/>
    </dgm:pt>
    <dgm:pt modelId="{F2F8B43C-C775-49F7-AD24-1DF7D8910DCA}" type="pres">
      <dgm:prSet presAssocID="{066AFA45-2861-4F68-8A46-A85153AFB237}" presName="connectorText" presStyleLbl="sibTrans1D1" presStyleIdx="0" presStyleCnt="5"/>
      <dgm:spPr/>
    </dgm:pt>
    <dgm:pt modelId="{8FABE59D-EE5F-4FED-8E51-B8D77671D54C}" type="pres">
      <dgm:prSet presAssocID="{FB5EECDA-3E8A-45B0-A466-9F5710B5ECB5}" presName="node" presStyleLbl="node1" presStyleIdx="1" presStyleCnt="6" custScaleY="110407">
        <dgm:presLayoutVars>
          <dgm:bulletEnabled val="1"/>
        </dgm:presLayoutVars>
      </dgm:prSet>
      <dgm:spPr/>
    </dgm:pt>
    <dgm:pt modelId="{6537132B-AE92-4F81-87AB-F502AEA3B195}" type="pres">
      <dgm:prSet presAssocID="{E88B6A01-2F76-43D3-A331-9DCE74D934C6}" presName="sibTrans" presStyleLbl="sibTrans1D1" presStyleIdx="1" presStyleCnt="5"/>
      <dgm:spPr/>
    </dgm:pt>
    <dgm:pt modelId="{F629298D-77EA-495F-95A7-BBF23123B89D}" type="pres">
      <dgm:prSet presAssocID="{E88B6A01-2F76-43D3-A331-9DCE74D934C6}" presName="connectorText" presStyleLbl="sibTrans1D1" presStyleIdx="1" presStyleCnt="5"/>
      <dgm:spPr/>
    </dgm:pt>
    <dgm:pt modelId="{D3EADD03-8041-43FB-B7CE-F1D97E2B2EBC}" type="pres">
      <dgm:prSet presAssocID="{7E9C56C8-2516-4231-9D5A-3AC3E8F728C4}" presName="node" presStyleLbl="node1" presStyleIdx="2" presStyleCnt="6">
        <dgm:presLayoutVars>
          <dgm:bulletEnabled val="1"/>
        </dgm:presLayoutVars>
      </dgm:prSet>
      <dgm:spPr/>
    </dgm:pt>
    <dgm:pt modelId="{7169F04C-6BDD-4197-B578-827642A31FEC}" type="pres">
      <dgm:prSet presAssocID="{4019450C-8A2C-46DF-9739-353AEE15A3CE}" presName="sibTrans" presStyleLbl="sibTrans1D1" presStyleIdx="2" presStyleCnt="5"/>
      <dgm:spPr/>
    </dgm:pt>
    <dgm:pt modelId="{FD4A4E3D-453D-486F-A524-6DB7F1C82008}" type="pres">
      <dgm:prSet presAssocID="{4019450C-8A2C-46DF-9739-353AEE15A3CE}" presName="connectorText" presStyleLbl="sibTrans1D1" presStyleIdx="2" presStyleCnt="5"/>
      <dgm:spPr/>
    </dgm:pt>
    <dgm:pt modelId="{4AB488C6-9D90-49B5-9270-B2BF00EB5245}" type="pres">
      <dgm:prSet presAssocID="{43CEA195-28D8-4727-912E-07206C0E531B}" presName="node" presStyleLbl="node1" presStyleIdx="3" presStyleCnt="6">
        <dgm:presLayoutVars>
          <dgm:bulletEnabled val="1"/>
        </dgm:presLayoutVars>
      </dgm:prSet>
      <dgm:spPr/>
    </dgm:pt>
    <dgm:pt modelId="{549BB3C0-1144-4E29-95A2-27D1F9484542}" type="pres">
      <dgm:prSet presAssocID="{CE6FD693-AA9F-48C0-8B40-6AD7BDC0EBF1}" presName="sibTrans" presStyleLbl="sibTrans1D1" presStyleIdx="3" presStyleCnt="5"/>
      <dgm:spPr/>
    </dgm:pt>
    <dgm:pt modelId="{2B70D743-D9CB-4407-9695-7EEA6FDC91A9}" type="pres">
      <dgm:prSet presAssocID="{CE6FD693-AA9F-48C0-8B40-6AD7BDC0EBF1}" presName="connectorText" presStyleLbl="sibTrans1D1" presStyleIdx="3" presStyleCnt="5"/>
      <dgm:spPr/>
    </dgm:pt>
    <dgm:pt modelId="{A94FA8CD-4DD3-4280-82CD-EC2E7EAC34D2}" type="pres">
      <dgm:prSet presAssocID="{97D5E882-BD30-4EC7-A22C-CF7661AB318D}" presName="node" presStyleLbl="node1" presStyleIdx="4" presStyleCnt="6" custScaleX="126782" custScaleY="125261">
        <dgm:presLayoutVars>
          <dgm:bulletEnabled val="1"/>
        </dgm:presLayoutVars>
      </dgm:prSet>
      <dgm:spPr/>
    </dgm:pt>
    <dgm:pt modelId="{571B2010-A095-4280-AE75-5B627390F781}" type="pres">
      <dgm:prSet presAssocID="{7264C3EB-2BEF-4104-8531-A34AE124B823}" presName="sibTrans" presStyleLbl="sibTrans1D1" presStyleIdx="4" presStyleCnt="5"/>
      <dgm:spPr/>
    </dgm:pt>
    <dgm:pt modelId="{46E98B35-D021-4786-B13E-3BB4441409F1}" type="pres">
      <dgm:prSet presAssocID="{7264C3EB-2BEF-4104-8531-A34AE124B823}" presName="connectorText" presStyleLbl="sibTrans1D1" presStyleIdx="4" presStyleCnt="5"/>
      <dgm:spPr/>
    </dgm:pt>
    <dgm:pt modelId="{20F1D216-5342-4AE4-A0C9-B8A9E551BA77}" type="pres">
      <dgm:prSet presAssocID="{17AB166D-7B56-4549-A4D5-B959FA05CB6B}" presName="node" presStyleLbl="node1" presStyleIdx="5" presStyleCnt="6">
        <dgm:presLayoutVars>
          <dgm:bulletEnabled val="1"/>
        </dgm:presLayoutVars>
      </dgm:prSet>
      <dgm:spPr/>
    </dgm:pt>
  </dgm:ptLst>
  <dgm:cxnLst>
    <dgm:cxn modelId="{D423D704-DC90-42F4-9FEB-A4F283DAEFA8}" type="presOf" srcId="{4019450C-8A2C-46DF-9739-353AEE15A3CE}" destId="{7169F04C-6BDD-4197-B578-827642A31FEC}" srcOrd="0" destOrd="0" presId="urn:microsoft.com/office/officeart/2005/8/layout/bProcess3"/>
    <dgm:cxn modelId="{EC10FC14-8C73-491D-8CFC-E6436CDB0AD8}" type="presOf" srcId="{066AFA45-2861-4F68-8A46-A85153AFB237}" destId="{D4F834BB-43CE-44D1-835C-1ABB2850A951}" srcOrd="0" destOrd="0" presId="urn:microsoft.com/office/officeart/2005/8/layout/bProcess3"/>
    <dgm:cxn modelId="{15CC302C-E056-4532-873B-48BEBC66D310}" type="presOf" srcId="{E88B6A01-2F76-43D3-A331-9DCE74D934C6}" destId="{6537132B-AE92-4F81-87AB-F502AEA3B195}" srcOrd="0" destOrd="0" presId="urn:microsoft.com/office/officeart/2005/8/layout/bProcess3"/>
    <dgm:cxn modelId="{9A88DF2E-9E65-4121-A602-473BA939EEAC}" type="presOf" srcId="{FB5EECDA-3E8A-45B0-A466-9F5710B5ECB5}" destId="{8FABE59D-EE5F-4FED-8E51-B8D77671D54C}" srcOrd="0" destOrd="0" presId="urn:microsoft.com/office/officeart/2005/8/layout/bProcess3"/>
    <dgm:cxn modelId="{7D3A1C33-7E4D-4C70-BB62-472BCBE1312B}" type="presOf" srcId="{43CEA195-28D8-4727-912E-07206C0E531B}" destId="{4AB488C6-9D90-49B5-9270-B2BF00EB5245}" srcOrd="0" destOrd="0" presId="urn:microsoft.com/office/officeart/2005/8/layout/bProcess3"/>
    <dgm:cxn modelId="{2F358A37-C38A-4099-B179-DE4E1E7B470C}" type="presOf" srcId="{066AFA45-2861-4F68-8A46-A85153AFB237}" destId="{F2F8B43C-C775-49F7-AD24-1DF7D8910DCA}" srcOrd="1" destOrd="0" presId="urn:microsoft.com/office/officeart/2005/8/layout/bProcess3"/>
    <dgm:cxn modelId="{F03B2065-6F70-4311-ACDD-67812D7DF9FC}" type="presOf" srcId="{7E9C56C8-2516-4231-9D5A-3AC3E8F728C4}" destId="{D3EADD03-8041-43FB-B7CE-F1D97E2B2EBC}" srcOrd="0" destOrd="0" presId="urn:microsoft.com/office/officeart/2005/8/layout/bProcess3"/>
    <dgm:cxn modelId="{0602936F-496E-4808-9ACF-1AA3C003A87C}" srcId="{238D45AA-935E-4774-931C-DFA99CD8FA1A}" destId="{228F84C1-9120-42EE-AFEC-FCB2CD9615F4}" srcOrd="0" destOrd="0" parTransId="{7743CCBC-F2FF-47E7-9007-83DF5691C60D}" sibTransId="{066AFA45-2861-4F68-8A46-A85153AFB237}"/>
    <dgm:cxn modelId="{0AC51174-424F-4EC5-8A6A-667B35C71A12}" type="presOf" srcId="{7264C3EB-2BEF-4104-8531-A34AE124B823}" destId="{571B2010-A095-4280-AE75-5B627390F781}" srcOrd="0" destOrd="0" presId="urn:microsoft.com/office/officeart/2005/8/layout/bProcess3"/>
    <dgm:cxn modelId="{9CAE2558-A02A-4CDB-85BB-591CCB055000}" type="presOf" srcId="{17AB166D-7B56-4549-A4D5-B959FA05CB6B}" destId="{20F1D216-5342-4AE4-A0C9-B8A9E551BA77}" srcOrd="0" destOrd="0" presId="urn:microsoft.com/office/officeart/2005/8/layout/bProcess3"/>
    <dgm:cxn modelId="{65581E83-0304-4AD7-81C8-638C87B97ADF}" srcId="{238D45AA-935E-4774-931C-DFA99CD8FA1A}" destId="{FB5EECDA-3E8A-45B0-A466-9F5710B5ECB5}" srcOrd="1" destOrd="0" parTransId="{0E41A308-35AE-41A5-9C8D-20614F578D5F}" sibTransId="{E88B6A01-2F76-43D3-A331-9DCE74D934C6}"/>
    <dgm:cxn modelId="{0A4E948E-7E34-4305-AA9F-21C36D16E05B}" srcId="{238D45AA-935E-4774-931C-DFA99CD8FA1A}" destId="{17AB166D-7B56-4549-A4D5-B959FA05CB6B}" srcOrd="5" destOrd="0" parTransId="{25D8AFBC-DDC4-40DE-9F1F-BD6513B13897}" sibTransId="{E257B586-4DFB-4883-8549-DED9B0AEC2A0}"/>
    <dgm:cxn modelId="{E4F7B896-2674-404B-87FF-51FBAD285474}" type="presOf" srcId="{238D45AA-935E-4774-931C-DFA99CD8FA1A}" destId="{A9042B0F-022A-43B2-9511-8AA9ECE45CAE}" srcOrd="0" destOrd="0" presId="urn:microsoft.com/office/officeart/2005/8/layout/bProcess3"/>
    <dgm:cxn modelId="{74847B9D-BFFB-43C5-AA74-4761F9109792}" type="presOf" srcId="{7264C3EB-2BEF-4104-8531-A34AE124B823}" destId="{46E98B35-D021-4786-B13E-3BB4441409F1}" srcOrd="1" destOrd="0" presId="urn:microsoft.com/office/officeart/2005/8/layout/bProcess3"/>
    <dgm:cxn modelId="{57264CA9-1095-4FFB-B0F6-54FD1FAE894E}" type="presOf" srcId="{4019450C-8A2C-46DF-9739-353AEE15A3CE}" destId="{FD4A4E3D-453D-486F-A524-6DB7F1C82008}" srcOrd="1" destOrd="0" presId="urn:microsoft.com/office/officeart/2005/8/layout/bProcess3"/>
    <dgm:cxn modelId="{13992FAA-34E4-41DB-968B-DE14E4A13770}" srcId="{238D45AA-935E-4774-931C-DFA99CD8FA1A}" destId="{97D5E882-BD30-4EC7-A22C-CF7661AB318D}" srcOrd="4" destOrd="0" parTransId="{86AEA4D1-2172-47F8-8EF1-11CB00444B4E}" sibTransId="{7264C3EB-2BEF-4104-8531-A34AE124B823}"/>
    <dgm:cxn modelId="{38547BAD-B5F1-41A2-A73E-E69A4FB15E8C}" type="presOf" srcId="{E88B6A01-2F76-43D3-A331-9DCE74D934C6}" destId="{F629298D-77EA-495F-95A7-BBF23123B89D}" srcOrd="1" destOrd="0" presId="urn:microsoft.com/office/officeart/2005/8/layout/bProcess3"/>
    <dgm:cxn modelId="{F73AE0B4-762B-4DFA-A4AF-725F143E60FD}" type="presOf" srcId="{97D5E882-BD30-4EC7-A22C-CF7661AB318D}" destId="{A94FA8CD-4DD3-4280-82CD-EC2E7EAC34D2}" srcOrd="0" destOrd="0" presId="urn:microsoft.com/office/officeart/2005/8/layout/bProcess3"/>
    <dgm:cxn modelId="{EA02E0B6-54A3-434F-AB85-B3C41EFC2DE5}" srcId="{238D45AA-935E-4774-931C-DFA99CD8FA1A}" destId="{7E9C56C8-2516-4231-9D5A-3AC3E8F728C4}" srcOrd="2" destOrd="0" parTransId="{ADB39482-E868-402B-A31E-CA7E4E486C83}" sibTransId="{4019450C-8A2C-46DF-9739-353AEE15A3CE}"/>
    <dgm:cxn modelId="{363EDDBB-BAC3-4921-A601-5E6D87C20546}" type="presOf" srcId="{CE6FD693-AA9F-48C0-8B40-6AD7BDC0EBF1}" destId="{549BB3C0-1144-4E29-95A2-27D1F9484542}" srcOrd="0" destOrd="0" presId="urn:microsoft.com/office/officeart/2005/8/layout/bProcess3"/>
    <dgm:cxn modelId="{CB349FD6-3DFC-407F-BB3E-F9B5265054D0}" type="presOf" srcId="{CE6FD693-AA9F-48C0-8B40-6AD7BDC0EBF1}" destId="{2B70D743-D9CB-4407-9695-7EEA6FDC91A9}" srcOrd="1" destOrd="0" presId="urn:microsoft.com/office/officeart/2005/8/layout/bProcess3"/>
    <dgm:cxn modelId="{89409EED-21C1-41B6-8E64-51740E988298}" srcId="{238D45AA-935E-4774-931C-DFA99CD8FA1A}" destId="{43CEA195-28D8-4727-912E-07206C0E531B}" srcOrd="3" destOrd="0" parTransId="{4FF9A53E-6B80-46D0-A62B-16C0B0DD1287}" sibTransId="{CE6FD693-AA9F-48C0-8B40-6AD7BDC0EBF1}"/>
    <dgm:cxn modelId="{FF65E9F5-6F4C-4508-A5FF-E960A18271EF}" type="presOf" srcId="{228F84C1-9120-42EE-AFEC-FCB2CD9615F4}" destId="{3FC07ABC-F323-4162-AE22-DFDBA3258EBE}" srcOrd="0" destOrd="0" presId="urn:microsoft.com/office/officeart/2005/8/layout/bProcess3"/>
    <dgm:cxn modelId="{28DCF85E-C403-491F-BFD9-B31DF0167AB9}" type="presParOf" srcId="{A9042B0F-022A-43B2-9511-8AA9ECE45CAE}" destId="{3FC07ABC-F323-4162-AE22-DFDBA3258EBE}" srcOrd="0" destOrd="0" presId="urn:microsoft.com/office/officeart/2005/8/layout/bProcess3"/>
    <dgm:cxn modelId="{D526A30E-62F0-4058-863F-5C3C9BF73FD6}" type="presParOf" srcId="{A9042B0F-022A-43B2-9511-8AA9ECE45CAE}" destId="{D4F834BB-43CE-44D1-835C-1ABB2850A951}" srcOrd="1" destOrd="0" presId="urn:microsoft.com/office/officeart/2005/8/layout/bProcess3"/>
    <dgm:cxn modelId="{136896AC-BAC1-48FC-88F0-1A394A0FFB7B}" type="presParOf" srcId="{D4F834BB-43CE-44D1-835C-1ABB2850A951}" destId="{F2F8B43C-C775-49F7-AD24-1DF7D8910DCA}" srcOrd="0" destOrd="0" presId="urn:microsoft.com/office/officeart/2005/8/layout/bProcess3"/>
    <dgm:cxn modelId="{4E82EDF7-5C38-43D4-9CE1-2CF8639BF337}" type="presParOf" srcId="{A9042B0F-022A-43B2-9511-8AA9ECE45CAE}" destId="{8FABE59D-EE5F-4FED-8E51-B8D77671D54C}" srcOrd="2" destOrd="0" presId="urn:microsoft.com/office/officeart/2005/8/layout/bProcess3"/>
    <dgm:cxn modelId="{E49124CE-F9E4-4770-BAF7-22C5E2625E2E}" type="presParOf" srcId="{A9042B0F-022A-43B2-9511-8AA9ECE45CAE}" destId="{6537132B-AE92-4F81-87AB-F502AEA3B195}" srcOrd="3" destOrd="0" presId="urn:microsoft.com/office/officeart/2005/8/layout/bProcess3"/>
    <dgm:cxn modelId="{BC5C8B47-A527-414E-8A5E-B850EACD281C}" type="presParOf" srcId="{6537132B-AE92-4F81-87AB-F502AEA3B195}" destId="{F629298D-77EA-495F-95A7-BBF23123B89D}" srcOrd="0" destOrd="0" presId="urn:microsoft.com/office/officeart/2005/8/layout/bProcess3"/>
    <dgm:cxn modelId="{BE693C32-A170-492E-B050-1EE03EE7FCD2}" type="presParOf" srcId="{A9042B0F-022A-43B2-9511-8AA9ECE45CAE}" destId="{D3EADD03-8041-43FB-B7CE-F1D97E2B2EBC}" srcOrd="4" destOrd="0" presId="urn:microsoft.com/office/officeart/2005/8/layout/bProcess3"/>
    <dgm:cxn modelId="{9FAB41A7-28CB-4B7D-BFCF-2CEBACC9E7EE}" type="presParOf" srcId="{A9042B0F-022A-43B2-9511-8AA9ECE45CAE}" destId="{7169F04C-6BDD-4197-B578-827642A31FEC}" srcOrd="5" destOrd="0" presId="urn:microsoft.com/office/officeart/2005/8/layout/bProcess3"/>
    <dgm:cxn modelId="{4EA9EF35-1FE4-40AC-8E17-8BF8F3A0F476}" type="presParOf" srcId="{7169F04C-6BDD-4197-B578-827642A31FEC}" destId="{FD4A4E3D-453D-486F-A524-6DB7F1C82008}" srcOrd="0" destOrd="0" presId="urn:microsoft.com/office/officeart/2005/8/layout/bProcess3"/>
    <dgm:cxn modelId="{23BD5257-63D1-4C0F-90E7-A2FCC29F6E42}" type="presParOf" srcId="{A9042B0F-022A-43B2-9511-8AA9ECE45CAE}" destId="{4AB488C6-9D90-49B5-9270-B2BF00EB5245}" srcOrd="6" destOrd="0" presId="urn:microsoft.com/office/officeart/2005/8/layout/bProcess3"/>
    <dgm:cxn modelId="{4551DF49-1F65-479D-89CF-5111EE94AB9C}" type="presParOf" srcId="{A9042B0F-022A-43B2-9511-8AA9ECE45CAE}" destId="{549BB3C0-1144-4E29-95A2-27D1F9484542}" srcOrd="7" destOrd="0" presId="urn:microsoft.com/office/officeart/2005/8/layout/bProcess3"/>
    <dgm:cxn modelId="{2401E1FD-4F64-4508-B9A2-1C444CD88F13}" type="presParOf" srcId="{549BB3C0-1144-4E29-95A2-27D1F9484542}" destId="{2B70D743-D9CB-4407-9695-7EEA6FDC91A9}" srcOrd="0" destOrd="0" presId="urn:microsoft.com/office/officeart/2005/8/layout/bProcess3"/>
    <dgm:cxn modelId="{35D11206-E1C8-4A1F-92DE-0CF9036AE047}" type="presParOf" srcId="{A9042B0F-022A-43B2-9511-8AA9ECE45CAE}" destId="{A94FA8CD-4DD3-4280-82CD-EC2E7EAC34D2}" srcOrd="8" destOrd="0" presId="urn:microsoft.com/office/officeart/2005/8/layout/bProcess3"/>
    <dgm:cxn modelId="{06133298-54A9-4F5B-8315-DABCD7C47DFF}" type="presParOf" srcId="{A9042B0F-022A-43B2-9511-8AA9ECE45CAE}" destId="{571B2010-A095-4280-AE75-5B627390F781}" srcOrd="9" destOrd="0" presId="urn:microsoft.com/office/officeart/2005/8/layout/bProcess3"/>
    <dgm:cxn modelId="{B9766322-83A7-4F78-AE6C-8F50DB2BF715}" type="presParOf" srcId="{571B2010-A095-4280-AE75-5B627390F781}" destId="{46E98B35-D021-4786-B13E-3BB4441409F1}" srcOrd="0" destOrd="0" presId="urn:microsoft.com/office/officeart/2005/8/layout/bProcess3"/>
    <dgm:cxn modelId="{6C69044D-F91F-440E-81B5-7CB1B5EF8926}" type="presParOf" srcId="{A9042B0F-022A-43B2-9511-8AA9ECE45CAE}" destId="{20F1D216-5342-4AE4-A0C9-B8A9E551BA77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EC346-8537-4A5B-8B00-3CDF6FAE44D5}">
      <dsp:nvSpPr>
        <dsp:cNvPr id="0" name=""/>
        <dsp:cNvSpPr/>
      </dsp:nvSpPr>
      <dsp:spPr>
        <a:xfrm>
          <a:off x="3317400" y="1056579"/>
          <a:ext cx="6903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0398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+mn-lt"/>
          </a:endParaRPr>
        </a:p>
      </dsp:txBody>
      <dsp:txXfrm>
        <a:off x="3644574" y="1098691"/>
        <a:ext cx="36049" cy="7217"/>
      </dsp:txXfrm>
    </dsp:sp>
    <dsp:sp modelId="{E1238877-419F-4D14-A670-FC755A12BCE1}">
      <dsp:nvSpPr>
        <dsp:cNvPr id="0" name=""/>
        <dsp:cNvSpPr/>
      </dsp:nvSpPr>
      <dsp:spPr>
        <a:xfrm>
          <a:off x="184426" y="161867"/>
          <a:ext cx="3134774" cy="1880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n-lt"/>
            </a:rPr>
            <a:t>PI/Delegate notifies @10Team of expense/event 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2"/>
              </a:solidFill>
              <a:latin typeface="+mn-lt"/>
            </a:rPr>
            <a:t>(see next slide)</a:t>
          </a:r>
        </a:p>
      </dsp:txBody>
      <dsp:txXfrm>
        <a:off x="184426" y="161867"/>
        <a:ext cx="3134774" cy="1880864"/>
      </dsp:txXfrm>
    </dsp:sp>
    <dsp:sp modelId="{07101A00-5BD0-4C66-990A-917D8F0AE3B7}">
      <dsp:nvSpPr>
        <dsp:cNvPr id="0" name=""/>
        <dsp:cNvSpPr/>
      </dsp:nvSpPr>
      <dsp:spPr>
        <a:xfrm>
          <a:off x="7173172" y="1056579"/>
          <a:ext cx="6903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0398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+mn-lt"/>
          </a:endParaRPr>
        </a:p>
      </dsp:txBody>
      <dsp:txXfrm>
        <a:off x="7500346" y="1098691"/>
        <a:ext cx="36049" cy="7217"/>
      </dsp:txXfrm>
    </dsp:sp>
    <dsp:sp modelId="{8A83A9D5-A25F-4DB9-9D8A-8F67D42E5D5D}">
      <dsp:nvSpPr>
        <dsp:cNvPr id="0" name=""/>
        <dsp:cNvSpPr/>
      </dsp:nvSpPr>
      <dsp:spPr>
        <a:xfrm>
          <a:off x="4040198" y="161867"/>
          <a:ext cx="3134774" cy="1880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n-lt"/>
            </a:rPr>
            <a:t>10Admin-Fin Team acknowledges w/n 24 </a:t>
          </a:r>
          <a:r>
            <a:rPr lang="en-US" sz="2100" kern="1200" dirty="0" err="1">
              <a:latin typeface="+mn-lt"/>
            </a:rPr>
            <a:t>hrs</a:t>
          </a:r>
          <a:endParaRPr lang="en-US" sz="21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  <a:cs typeface="Calibri" panose="020F0502020204030204" pitchFamily="34" charset="0"/>
            </a:rPr>
            <a:t>Query for additional info as needed (i.e., bid-waiver; other approvals)</a:t>
          </a:r>
        </a:p>
      </dsp:txBody>
      <dsp:txXfrm>
        <a:off x="4040198" y="161867"/>
        <a:ext cx="3134774" cy="1880864"/>
      </dsp:txXfrm>
    </dsp:sp>
    <dsp:sp modelId="{AEA880BB-9002-461C-B95E-A97BA3736963}">
      <dsp:nvSpPr>
        <dsp:cNvPr id="0" name=""/>
        <dsp:cNvSpPr/>
      </dsp:nvSpPr>
      <dsp:spPr>
        <a:xfrm>
          <a:off x="1751813" y="2196573"/>
          <a:ext cx="7711544" cy="690398"/>
        </a:xfrm>
        <a:custGeom>
          <a:avLst/>
          <a:gdLst/>
          <a:ahLst/>
          <a:cxnLst/>
          <a:rect l="0" t="0" r="0" b="0"/>
          <a:pathLst>
            <a:path>
              <a:moveTo>
                <a:pt x="7711544" y="0"/>
              </a:moveTo>
              <a:lnTo>
                <a:pt x="7711544" y="362299"/>
              </a:lnTo>
              <a:lnTo>
                <a:pt x="0" y="362299"/>
              </a:lnTo>
              <a:lnTo>
                <a:pt x="0" y="690398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+mn-lt"/>
          </a:endParaRPr>
        </a:p>
      </dsp:txBody>
      <dsp:txXfrm>
        <a:off x="5413956" y="2538164"/>
        <a:ext cx="387258" cy="7217"/>
      </dsp:txXfrm>
    </dsp:sp>
    <dsp:sp modelId="{9CB28463-A366-4CE3-9872-25D5A26CD88B}">
      <dsp:nvSpPr>
        <dsp:cNvPr id="0" name=""/>
        <dsp:cNvSpPr/>
      </dsp:nvSpPr>
      <dsp:spPr>
        <a:xfrm>
          <a:off x="7895970" y="6226"/>
          <a:ext cx="3134774" cy="2192147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n-lt"/>
            </a:rPr>
            <a:t>Team initiates </a:t>
          </a:r>
          <a:r>
            <a:rPr lang="en-US" sz="2100" b="1" kern="1200" dirty="0">
              <a:latin typeface="+mn-lt"/>
            </a:rPr>
            <a:t>BUY</a:t>
          </a:r>
          <a:r>
            <a:rPr lang="en-US" sz="2100" kern="1200" dirty="0">
              <a:latin typeface="+mn-lt"/>
            </a:rPr>
            <a:t> w/n 24-96 </a:t>
          </a:r>
          <a:r>
            <a:rPr lang="en-US" sz="2100" kern="1200" dirty="0" err="1">
              <a:latin typeface="+mn-lt"/>
            </a:rPr>
            <a:t>hrs</a:t>
          </a:r>
          <a:endParaRPr lang="en-US" sz="210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</a:rPr>
            <a:t>Confirm </a:t>
          </a:r>
          <a:r>
            <a:rPr lang="en-US" sz="2000" i="1" kern="1200" dirty="0">
              <a:latin typeface="+mn-lt"/>
            </a:rPr>
            <a:t>best method </a:t>
          </a:r>
          <a:r>
            <a:rPr lang="en-US" sz="2000" kern="1200" dirty="0">
              <a:latin typeface="+mn-lt"/>
            </a:rPr>
            <a:t>of purchasing with requestor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</a:rPr>
            <a:t>Initiate transactions</a:t>
          </a:r>
          <a:endParaRPr lang="en-US" sz="1600" kern="1200" dirty="0">
            <a:latin typeface="+mn-lt"/>
          </a:endParaRPr>
        </a:p>
      </dsp:txBody>
      <dsp:txXfrm>
        <a:off x="7895970" y="6226"/>
        <a:ext cx="3134774" cy="2192147"/>
      </dsp:txXfrm>
    </dsp:sp>
    <dsp:sp modelId="{B4DB508A-2A1D-49A0-A4CF-4198625F4BD7}">
      <dsp:nvSpPr>
        <dsp:cNvPr id="0" name=""/>
        <dsp:cNvSpPr/>
      </dsp:nvSpPr>
      <dsp:spPr>
        <a:xfrm>
          <a:off x="3317400" y="3814083"/>
          <a:ext cx="6903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0398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+mn-lt"/>
          </a:endParaRPr>
        </a:p>
      </dsp:txBody>
      <dsp:txXfrm>
        <a:off x="3644574" y="3856195"/>
        <a:ext cx="36049" cy="7217"/>
      </dsp:txXfrm>
    </dsp:sp>
    <dsp:sp modelId="{852D7E30-0364-4AEF-B083-8ADB1E0E4DB5}">
      <dsp:nvSpPr>
        <dsp:cNvPr id="0" name=""/>
        <dsp:cNvSpPr/>
      </dsp:nvSpPr>
      <dsp:spPr>
        <a:xfrm>
          <a:off x="184426" y="2919371"/>
          <a:ext cx="3134774" cy="1880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n-lt"/>
            </a:rPr>
            <a:t>Team notifies requestor; and vendor as needed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  <a:cs typeface="Calibri" panose="020F0502020204030204" pitchFamily="34" charset="0"/>
            </a:rPr>
            <a:t>Provide transaction info, and/or request transaction confirmation if buyer is not direct receipient</a:t>
          </a:r>
        </a:p>
      </dsp:txBody>
      <dsp:txXfrm>
        <a:off x="184426" y="2919371"/>
        <a:ext cx="3134774" cy="1880864"/>
      </dsp:txXfrm>
    </dsp:sp>
    <dsp:sp modelId="{D784DF55-A277-4493-B8B4-9BA691A9B581}">
      <dsp:nvSpPr>
        <dsp:cNvPr id="0" name=""/>
        <dsp:cNvSpPr/>
      </dsp:nvSpPr>
      <dsp:spPr>
        <a:xfrm>
          <a:off x="7173172" y="3814083"/>
          <a:ext cx="6903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0398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+mn-lt"/>
          </a:endParaRPr>
        </a:p>
      </dsp:txBody>
      <dsp:txXfrm>
        <a:off x="7500346" y="3856195"/>
        <a:ext cx="36049" cy="7217"/>
      </dsp:txXfrm>
    </dsp:sp>
    <dsp:sp modelId="{B2995806-A6AF-4F9A-97BD-296F1CC76282}">
      <dsp:nvSpPr>
        <dsp:cNvPr id="0" name=""/>
        <dsp:cNvSpPr/>
      </dsp:nvSpPr>
      <dsp:spPr>
        <a:xfrm>
          <a:off x="4040198" y="2919371"/>
          <a:ext cx="3134774" cy="1880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RECEIPTING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  <a:cs typeface="Calibri" panose="020F0502020204030204" pitchFamily="34" charset="0"/>
            </a:rPr>
            <a:t>To release payment to a vendor/supplier, we need to know that you received the good/service as requested</a:t>
          </a:r>
        </a:p>
      </dsp:txBody>
      <dsp:txXfrm>
        <a:off x="4040198" y="2919371"/>
        <a:ext cx="3134774" cy="1880864"/>
      </dsp:txXfrm>
    </dsp:sp>
    <dsp:sp modelId="{FC848911-CD56-4E91-9757-8996A3628AFA}">
      <dsp:nvSpPr>
        <dsp:cNvPr id="0" name=""/>
        <dsp:cNvSpPr/>
      </dsp:nvSpPr>
      <dsp:spPr>
        <a:xfrm>
          <a:off x="7895970" y="2919371"/>
          <a:ext cx="3134774" cy="1880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PAYMENT VERIFICATION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  <a:cs typeface="Calibri" panose="020F0502020204030204" pitchFamily="34" charset="0"/>
            </a:rPr>
            <a:t>Team confirms payment cleared; notifies requestor</a:t>
          </a:r>
        </a:p>
      </dsp:txBody>
      <dsp:txXfrm>
        <a:off x="7895970" y="2919371"/>
        <a:ext cx="3134774" cy="1880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99FAF-914E-4F91-80DD-BC25479016C3}">
      <dsp:nvSpPr>
        <dsp:cNvPr id="0" name=""/>
        <dsp:cNvSpPr/>
      </dsp:nvSpPr>
      <dsp:spPr>
        <a:xfrm>
          <a:off x="454788" y="883107"/>
          <a:ext cx="1296097" cy="12960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FDB84-5B01-4ACE-B689-708F7411B014}">
      <dsp:nvSpPr>
        <dsp:cNvPr id="0" name=""/>
        <dsp:cNvSpPr/>
      </dsp:nvSpPr>
      <dsp:spPr>
        <a:xfrm>
          <a:off x="731006" y="1159324"/>
          <a:ext cx="743662" cy="743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4AC40-75E0-45BF-8108-DB7C2464D648}">
      <dsp:nvSpPr>
        <dsp:cNvPr id="0" name=""/>
        <dsp:cNvSpPr/>
      </dsp:nvSpPr>
      <dsp:spPr>
        <a:xfrm>
          <a:off x="40462" y="2582907"/>
          <a:ext cx="2124750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Purchase Order (before/in advance)</a:t>
          </a:r>
        </a:p>
      </dsp:txBody>
      <dsp:txXfrm>
        <a:off x="40462" y="2582907"/>
        <a:ext cx="2124750" cy="1565156"/>
      </dsp:txXfrm>
    </dsp:sp>
    <dsp:sp modelId="{BF07A036-C7E6-4BC0-AB51-DEAC1E4026B7}">
      <dsp:nvSpPr>
        <dsp:cNvPr id="0" name=""/>
        <dsp:cNvSpPr/>
      </dsp:nvSpPr>
      <dsp:spPr>
        <a:xfrm>
          <a:off x="2951370" y="883107"/>
          <a:ext cx="1296097" cy="12960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9ED46-1E52-42B3-857C-502678AD4118}">
      <dsp:nvSpPr>
        <dsp:cNvPr id="0" name=""/>
        <dsp:cNvSpPr/>
      </dsp:nvSpPr>
      <dsp:spPr>
        <a:xfrm>
          <a:off x="3227587" y="1159324"/>
          <a:ext cx="743662" cy="743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76DE3-5B65-42CA-98DC-A923C356C0E1}">
      <dsp:nvSpPr>
        <dsp:cNvPr id="0" name=""/>
        <dsp:cNvSpPr/>
      </dsp:nvSpPr>
      <dsp:spPr>
        <a:xfrm>
          <a:off x="2537043" y="2582907"/>
          <a:ext cx="2124750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Non-PO Payment Request</a:t>
          </a:r>
        </a:p>
      </dsp:txBody>
      <dsp:txXfrm>
        <a:off x="2537043" y="2582907"/>
        <a:ext cx="2124750" cy="1565156"/>
      </dsp:txXfrm>
    </dsp:sp>
    <dsp:sp modelId="{26F4D8F1-8159-4F4A-8779-811AAD9E04E4}">
      <dsp:nvSpPr>
        <dsp:cNvPr id="0" name=""/>
        <dsp:cNvSpPr/>
      </dsp:nvSpPr>
      <dsp:spPr>
        <a:xfrm>
          <a:off x="5447951" y="883107"/>
          <a:ext cx="1296097" cy="12960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54222-068F-4872-9A9C-5E49A4E93607}">
      <dsp:nvSpPr>
        <dsp:cNvPr id="0" name=""/>
        <dsp:cNvSpPr/>
      </dsp:nvSpPr>
      <dsp:spPr>
        <a:xfrm>
          <a:off x="5724168" y="1159324"/>
          <a:ext cx="743662" cy="7436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9F34F-6E84-4392-88C2-6FB9E9CDB9AF}">
      <dsp:nvSpPr>
        <dsp:cNvPr id="0" name=""/>
        <dsp:cNvSpPr/>
      </dsp:nvSpPr>
      <dsp:spPr>
        <a:xfrm>
          <a:off x="5033625" y="2582907"/>
          <a:ext cx="2124750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Purchasing Card (submit to Dept)</a:t>
          </a:r>
        </a:p>
      </dsp:txBody>
      <dsp:txXfrm>
        <a:off x="5033625" y="2582907"/>
        <a:ext cx="2124750" cy="1565156"/>
      </dsp:txXfrm>
    </dsp:sp>
    <dsp:sp modelId="{7C902C3B-E120-4133-A28A-A3089CE3887B}">
      <dsp:nvSpPr>
        <dsp:cNvPr id="0" name=""/>
        <dsp:cNvSpPr/>
      </dsp:nvSpPr>
      <dsp:spPr>
        <a:xfrm>
          <a:off x="7944532" y="883107"/>
          <a:ext cx="1296097" cy="12960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CFA17-3708-4480-B11F-EF746BD65538}">
      <dsp:nvSpPr>
        <dsp:cNvPr id="0" name=""/>
        <dsp:cNvSpPr/>
      </dsp:nvSpPr>
      <dsp:spPr>
        <a:xfrm>
          <a:off x="8220750" y="1159324"/>
          <a:ext cx="743662" cy="7436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71763-0C79-4F6C-B61C-11023CEE547E}">
      <dsp:nvSpPr>
        <dsp:cNvPr id="0" name=""/>
        <dsp:cNvSpPr/>
      </dsp:nvSpPr>
      <dsp:spPr>
        <a:xfrm>
          <a:off x="7530206" y="2582907"/>
          <a:ext cx="2124750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Direct Bill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(internal)</a:t>
          </a:r>
        </a:p>
      </dsp:txBody>
      <dsp:txXfrm>
        <a:off x="7530206" y="2582907"/>
        <a:ext cx="2124750" cy="1565156"/>
      </dsp:txXfrm>
    </dsp:sp>
    <dsp:sp modelId="{E5760F9D-F400-421D-8383-174C67045B3A}">
      <dsp:nvSpPr>
        <dsp:cNvPr id="0" name=""/>
        <dsp:cNvSpPr/>
      </dsp:nvSpPr>
      <dsp:spPr>
        <a:xfrm>
          <a:off x="10441113" y="883107"/>
          <a:ext cx="1296097" cy="12960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EDAA1-7A53-4180-A2F2-3A3B2C98B8EA}">
      <dsp:nvSpPr>
        <dsp:cNvPr id="0" name=""/>
        <dsp:cNvSpPr/>
      </dsp:nvSpPr>
      <dsp:spPr>
        <a:xfrm>
          <a:off x="10717331" y="1159324"/>
          <a:ext cx="743662" cy="7436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973B6-5FBA-4C88-AB0D-B7C6B1C0BBB1}">
      <dsp:nvSpPr>
        <dsp:cNvPr id="0" name=""/>
        <dsp:cNvSpPr/>
      </dsp:nvSpPr>
      <dsp:spPr>
        <a:xfrm>
          <a:off x="10026787" y="2582907"/>
          <a:ext cx="2124750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Out-of-Pocket Reimburse-</a:t>
          </a:r>
          <a:r>
            <a:rPr lang="en-US" sz="2800" kern="1200" dirty="0" err="1"/>
            <a:t>ment</a:t>
          </a:r>
          <a:endParaRPr lang="en-US" sz="2800" kern="1200" dirty="0"/>
        </a:p>
      </dsp:txBody>
      <dsp:txXfrm>
        <a:off x="10026787" y="2582907"/>
        <a:ext cx="2124750" cy="1565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15C63-2C77-42EF-AF1F-622AD8630DB8}">
      <dsp:nvSpPr>
        <dsp:cNvPr id="0" name=""/>
        <dsp:cNvSpPr/>
      </dsp:nvSpPr>
      <dsp:spPr>
        <a:xfrm>
          <a:off x="2734833" y="2219236"/>
          <a:ext cx="5966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6624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7464" y="2261817"/>
        <a:ext cx="31361" cy="6278"/>
      </dsp:txXfrm>
    </dsp:sp>
    <dsp:sp modelId="{2EE00D81-63D8-4A30-8F26-47CD13343F74}">
      <dsp:nvSpPr>
        <dsp:cNvPr id="0" name=""/>
        <dsp:cNvSpPr/>
      </dsp:nvSpPr>
      <dsp:spPr>
        <a:xfrm>
          <a:off x="9571" y="990360"/>
          <a:ext cx="2727061" cy="25491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Scenario</a:t>
          </a:r>
          <a:r>
            <a:rPr lang="en-US" sz="2800" kern="1200" dirty="0"/>
            <a:t>:  An abstract will be submitted for peer-review at an annual conference</a:t>
          </a:r>
        </a:p>
      </dsp:txBody>
      <dsp:txXfrm>
        <a:off x="9571" y="990360"/>
        <a:ext cx="2727061" cy="2549191"/>
      </dsp:txXfrm>
    </dsp:sp>
    <dsp:sp modelId="{8B593F9C-B812-417B-9777-5C9744460E96}">
      <dsp:nvSpPr>
        <dsp:cNvPr id="0" name=""/>
        <dsp:cNvSpPr/>
      </dsp:nvSpPr>
      <dsp:spPr>
        <a:xfrm>
          <a:off x="8113771" y="2219236"/>
          <a:ext cx="5966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6624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96403" y="2261817"/>
        <a:ext cx="31361" cy="6278"/>
      </dsp:txXfrm>
    </dsp:sp>
    <dsp:sp modelId="{92F5429A-47A8-43BE-8862-4D19BFF6E467}">
      <dsp:nvSpPr>
        <dsp:cNvPr id="0" name=""/>
        <dsp:cNvSpPr/>
      </dsp:nvSpPr>
      <dsp:spPr>
        <a:xfrm>
          <a:off x="3363857" y="208165"/>
          <a:ext cx="4751714" cy="41135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PI/Acct owner emails you that the fee(s) will be reimbursed with CC to 10Admin-Fin@; provide these </a:t>
          </a:r>
          <a:r>
            <a:rPr lang="en-US" sz="2800" kern="1200" dirty="0">
              <a:solidFill>
                <a:srgbClr val="FF0000"/>
              </a:solidFill>
            </a:rPr>
            <a:t>4 pieces</a:t>
          </a:r>
          <a:r>
            <a:rPr lang="en-US" sz="2800" kern="1200" dirty="0"/>
            <a:t> of info: 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(1) Acct to charge:  400-4###-#-######-xxxx-####-#### [insert “fund” nickname]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(2) Business Purpose:  Abstract submission fee for potential presentation of study findings.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(3) Event:  [Conference, location, dates].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(4) Total Amount:  $$</a:t>
          </a:r>
        </a:p>
      </dsp:txBody>
      <dsp:txXfrm>
        <a:off x="3363857" y="208165"/>
        <a:ext cx="4751714" cy="4113581"/>
      </dsp:txXfrm>
    </dsp:sp>
    <dsp:sp modelId="{3562C61A-CF30-4F68-B9EB-A9FC739BC274}">
      <dsp:nvSpPr>
        <dsp:cNvPr id="0" name=""/>
        <dsp:cNvSpPr/>
      </dsp:nvSpPr>
      <dsp:spPr>
        <a:xfrm>
          <a:off x="8742795" y="547447"/>
          <a:ext cx="2727061" cy="34350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You submit the abstract, make a PDF copy of receipt and conference info, and create an Expense report in Concur for reimbursement. </a:t>
          </a:r>
        </a:p>
      </dsp:txBody>
      <dsp:txXfrm>
        <a:off x="8742795" y="547447"/>
        <a:ext cx="2727061" cy="3435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15C63-2C77-42EF-AF1F-622AD8630DB8}">
      <dsp:nvSpPr>
        <dsp:cNvPr id="0" name=""/>
        <dsp:cNvSpPr/>
      </dsp:nvSpPr>
      <dsp:spPr>
        <a:xfrm>
          <a:off x="3368408" y="2310511"/>
          <a:ext cx="7411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90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19709" y="2352368"/>
        <a:ext cx="38589" cy="7725"/>
      </dsp:txXfrm>
    </dsp:sp>
    <dsp:sp modelId="{2EE00D81-63D8-4A30-8F26-47CD13343F74}">
      <dsp:nvSpPr>
        <dsp:cNvPr id="0" name=""/>
        <dsp:cNvSpPr/>
      </dsp:nvSpPr>
      <dsp:spPr>
        <a:xfrm>
          <a:off x="14597" y="1349547"/>
          <a:ext cx="3355611" cy="20133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Accepted abstract needs to be printed for a conference/other event thru the Biomed Commons.</a:t>
          </a:r>
        </a:p>
      </dsp:txBody>
      <dsp:txXfrm>
        <a:off x="14597" y="1349547"/>
        <a:ext cx="3355611" cy="2013366"/>
      </dsp:txXfrm>
    </dsp:sp>
    <dsp:sp modelId="{8B593F9C-B812-417B-9777-5C9744460E96}">
      <dsp:nvSpPr>
        <dsp:cNvPr id="0" name=""/>
        <dsp:cNvSpPr/>
      </dsp:nvSpPr>
      <dsp:spPr>
        <a:xfrm>
          <a:off x="7495810" y="2310511"/>
          <a:ext cx="7411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90" y="457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47111" y="2352368"/>
        <a:ext cx="38589" cy="7725"/>
      </dsp:txXfrm>
    </dsp:sp>
    <dsp:sp modelId="{92F5429A-47A8-43BE-8862-4D19BFF6E467}">
      <dsp:nvSpPr>
        <dsp:cNvPr id="0" name=""/>
        <dsp:cNvSpPr/>
      </dsp:nvSpPr>
      <dsp:spPr>
        <a:xfrm>
          <a:off x="4141999" y="493383"/>
          <a:ext cx="3355611" cy="3725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PI/Acct owner emails the trainee/staff that the fee(s) will be paid directly, with CC 10Admin-Fin@; provide these 4 pieces of info: 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(1) Acct to charge:  400-4###-#-######-xxxx-####-#### [insert “fund” nickname]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(2) Business Purpose:  Poster printing at Biomed Commons.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(3) Event:  [Conference, location, dates].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(4) Total Amount:  $$-$$$</a:t>
          </a:r>
        </a:p>
      </dsp:txBody>
      <dsp:txXfrm>
        <a:off x="4141999" y="493383"/>
        <a:ext cx="3355611" cy="3725694"/>
      </dsp:txXfrm>
    </dsp:sp>
    <dsp:sp modelId="{3562C61A-CF30-4F68-B9EB-A9FC739BC274}">
      <dsp:nvSpPr>
        <dsp:cNvPr id="0" name=""/>
        <dsp:cNvSpPr/>
      </dsp:nvSpPr>
      <dsp:spPr>
        <a:xfrm>
          <a:off x="8269401" y="843417"/>
          <a:ext cx="3355611" cy="3025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Trainee/staff submits ticket to Biomed Commons, inserting 10Admin-Fin@ address for internal payment confirmation.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10Admin-Fin receives request and confirms payment processing within Biomed Commons portal. </a:t>
          </a:r>
        </a:p>
      </dsp:txBody>
      <dsp:txXfrm>
        <a:off x="8269401" y="843417"/>
        <a:ext cx="3355611" cy="3025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834BB-43CE-44D1-835C-1ABB2850A951}">
      <dsp:nvSpPr>
        <dsp:cNvPr id="0" name=""/>
        <dsp:cNvSpPr/>
      </dsp:nvSpPr>
      <dsp:spPr>
        <a:xfrm>
          <a:off x="3173311" y="999036"/>
          <a:ext cx="6661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19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8987" y="1041269"/>
        <a:ext cx="34839" cy="6974"/>
      </dsp:txXfrm>
    </dsp:sp>
    <dsp:sp modelId="{3FC07ABC-F323-4162-AE22-DFDBA3258EBE}">
      <dsp:nvSpPr>
        <dsp:cNvPr id="0" name=""/>
        <dsp:cNvSpPr/>
      </dsp:nvSpPr>
      <dsp:spPr>
        <a:xfrm>
          <a:off x="145580" y="135897"/>
          <a:ext cx="3029530" cy="181771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000" kern="1200" dirty="0"/>
            <a:t>Penn Business Traveler</a:t>
          </a:r>
        </a:p>
      </dsp:txBody>
      <dsp:txXfrm>
        <a:off x="145580" y="135897"/>
        <a:ext cx="2575101" cy="1817718"/>
      </dsp:txXfrm>
    </dsp:sp>
    <dsp:sp modelId="{6537132B-AE92-4F81-87AB-F502AEA3B195}">
      <dsp:nvSpPr>
        <dsp:cNvPr id="0" name=""/>
        <dsp:cNvSpPr/>
      </dsp:nvSpPr>
      <dsp:spPr>
        <a:xfrm>
          <a:off x="7627267" y="999036"/>
          <a:ext cx="6661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19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42943" y="1041269"/>
        <a:ext cx="34839" cy="6974"/>
      </dsp:txXfrm>
    </dsp:sp>
    <dsp:sp modelId="{8FABE59D-EE5F-4FED-8E51-B8D77671D54C}">
      <dsp:nvSpPr>
        <dsp:cNvPr id="0" name=""/>
        <dsp:cNvSpPr/>
      </dsp:nvSpPr>
      <dsp:spPr>
        <a:xfrm>
          <a:off x="3871903" y="6593"/>
          <a:ext cx="3757163" cy="20763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PI/Acct owner has sent their approval that the expense is being covered.</a:t>
          </a:r>
          <a:r>
            <a:rPr lang="en-US" sz="2400" kern="1200" dirty="0">
              <a:solidFill>
                <a:srgbClr val="FF0000"/>
              </a:solidFill>
            </a:rPr>
            <a:t>*</a:t>
          </a:r>
          <a:r>
            <a:rPr lang="en-US" sz="2400" kern="1200" dirty="0"/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*Traveler:  Make sure </a:t>
          </a:r>
          <a:r>
            <a:rPr lang="en-US" sz="1800" u="sng" kern="1200" dirty="0"/>
            <a:t>your personal profile</a:t>
          </a:r>
          <a:r>
            <a:rPr lang="en-US" sz="1800" kern="1200" dirty="0"/>
            <a:t> is up-to-date.* </a:t>
          </a:r>
          <a:endParaRPr lang="en-US" sz="2400" kern="1200" dirty="0"/>
        </a:p>
      </dsp:txBody>
      <dsp:txXfrm>
        <a:off x="3871903" y="6593"/>
        <a:ext cx="3757163" cy="2076325"/>
      </dsp:txXfrm>
    </dsp:sp>
    <dsp:sp modelId="{7169F04C-6BDD-4197-B578-827642A31FEC}">
      <dsp:nvSpPr>
        <dsp:cNvPr id="0" name=""/>
        <dsp:cNvSpPr/>
      </dsp:nvSpPr>
      <dsp:spPr>
        <a:xfrm>
          <a:off x="1660346" y="1951815"/>
          <a:ext cx="8180278" cy="971514"/>
        </a:xfrm>
        <a:custGeom>
          <a:avLst/>
          <a:gdLst/>
          <a:ahLst/>
          <a:cxnLst/>
          <a:rect l="0" t="0" r="0" b="0"/>
          <a:pathLst>
            <a:path>
              <a:moveTo>
                <a:pt x="8180278" y="0"/>
              </a:moveTo>
              <a:lnTo>
                <a:pt x="8180278" y="502857"/>
              </a:lnTo>
              <a:lnTo>
                <a:pt x="0" y="502857"/>
              </a:lnTo>
              <a:lnTo>
                <a:pt x="0" y="97151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449" y="2434085"/>
        <a:ext cx="412071" cy="6974"/>
      </dsp:txXfrm>
    </dsp:sp>
    <dsp:sp modelId="{D3EADD03-8041-43FB-B7CE-F1D97E2B2EBC}">
      <dsp:nvSpPr>
        <dsp:cNvPr id="0" name=""/>
        <dsp:cNvSpPr/>
      </dsp:nvSpPr>
      <dsp:spPr>
        <a:xfrm>
          <a:off x="8325859" y="135897"/>
          <a:ext cx="3029530" cy="1817718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Notify 10Admin-Fin@ of intent to post an airfare reservation in Concur (Monday-Thursday only). </a:t>
          </a:r>
        </a:p>
      </dsp:txBody>
      <dsp:txXfrm>
        <a:off x="8325859" y="135897"/>
        <a:ext cx="3029530" cy="1817718"/>
      </dsp:txXfrm>
    </dsp:sp>
    <dsp:sp modelId="{549BB3C0-1144-4E29-95A2-27D1F9484542}">
      <dsp:nvSpPr>
        <dsp:cNvPr id="0" name=""/>
        <dsp:cNvSpPr/>
      </dsp:nvSpPr>
      <dsp:spPr>
        <a:xfrm>
          <a:off x="3173311" y="3818869"/>
          <a:ext cx="6661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19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8987" y="3861101"/>
        <a:ext cx="34839" cy="6974"/>
      </dsp:txXfrm>
    </dsp:sp>
    <dsp:sp modelId="{4AB488C6-9D90-49B5-9270-B2BF00EB5245}">
      <dsp:nvSpPr>
        <dsp:cNvPr id="0" name=""/>
        <dsp:cNvSpPr/>
      </dsp:nvSpPr>
      <dsp:spPr>
        <a:xfrm>
          <a:off x="145580" y="2955729"/>
          <a:ext cx="3029530" cy="1817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Insert in “notes to approver” the account to charge.</a:t>
          </a:r>
          <a:r>
            <a:rPr lang="en-US" sz="2100" kern="1200" dirty="0">
              <a:solidFill>
                <a:srgbClr val="FF0000"/>
              </a:solidFill>
            </a:rPr>
            <a:t>*</a:t>
          </a:r>
          <a:r>
            <a:rPr lang="en-US" sz="2100" kern="1200" dirty="0"/>
            <a:t> </a:t>
          </a:r>
        </a:p>
      </dsp:txBody>
      <dsp:txXfrm>
        <a:off x="145580" y="2955729"/>
        <a:ext cx="3029530" cy="1817718"/>
      </dsp:txXfrm>
    </dsp:sp>
    <dsp:sp modelId="{571B2010-A095-4280-AE75-5B627390F781}">
      <dsp:nvSpPr>
        <dsp:cNvPr id="0" name=""/>
        <dsp:cNvSpPr/>
      </dsp:nvSpPr>
      <dsp:spPr>
        <a:xfrm>
          <a:off x="8001141" y="3818869"/>
          <a:ext cx="6014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14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86080" y="3861101"/>
        <a:ext cx="31604" cy="6974"/>
      </dsp:txXfrm>
    </dsp:sp>
    <dsp:sp modelId="{A94FA8CD-4DD3-4280-82CD-EC2E7EAC34D2}">
      <dsp:nvSpPr>
        <dsp:cNvPr id="0" name=""/>
        <dsp:cNvSpPr/>
      </dsp:nvSpPr>
      <dsp:spPr>
        <a:xfrm>
          <a:off x="3871903" y="2779711"/>
          <a:ext cx="4131037" cy="21697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Provide the Penn business purpose (examples):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-Present data/study findings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-Collaborate w/ colleagues/partners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-Participate in scientific conf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-Attend mandatory sponsor/study site visit</a:t>
          </a:r>
        </a:p>
      </dsp:txBody>
      <dsp:txXfrm>
        <a:off x="3871903" y="2779711"/>
        <a:ext cx="4131037" cy="2169755"/>
      </dsp:txXfrm>
    </dsp:sp>
    <dsp:sp modelId="{20F1D216-5342-4AE4-A0C9-B8A9E551BA77}">
      <dsp:nvSpPr>
        <dsp:cNvPr id="0" name=""/>
        <dsp:cNvSpPr/>
      </dsp:nvSpPr>
      <dsp:spPr>
        <a:xfrm>
          <a:off x="8635022" y="2955729"/>
          <a:ext cx="3029530" cy="1817718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10Admin-Fin@ has 24 hours to approve for the reservation to ticket.</a:t>
          </a:r>
        </a:p>
      </dsp:txBody>
      <dsp:txXfrm>
        <a:off x="8635022" y="2955729"/>
        <a:ext cx="3029530" cy="18177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834BB-43CE-44D1-835C-1ABB2850A951}">
      <dsp:nvSpPr>
        <dsp:cNvPr id="0" name=""/>
        <dsp:cNvSpPr/>
      </dsp:nvSpPr>
      <dsp:spPr>
        <a:xfrm>
          <a:off x="3320265" y="954767"/>
          <a:ext cx="6618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18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3872" y="997021"/>
        <a:ext cx="34621" cy="6931"/>
      </dsp:txXfrm>
    </dsp:sp>
    <dsp:sp modelId="{3FC07ABC-F323-4162-AE22-DFDBA3258EBE}">
      <dsp:nvSpPr>
        <dsp:cNvPr id="0" name=""/>
        <dsp:cNvSpPr/>
      </dsp:nvSpPr>
      <dsp:spPr>
        <a:xfrm>
          <a:off x="311481" y="97311"/>
          <a:ext cx="3010583" cy="180635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kern="1200" dirty="0"/>
            <a:t>Penn Business Traveler</a:t>
          </a:r>
          <a:endParaRPr lang="en-US" sz="3200" kern="1200" dirty="0"/>
        </a:p>
      </dsp:txBody>
      <dsp:txXfrm>
        <a:off x="311481" y="97311"/>
        <a:ext cx="2558996" cy="1806350"/>
      </dsp:txXfrm>
    </dsp:sp>
    <dsp:sp modelId="{6537132B-AE92-4F81-87AB-F502AEA3B195}">
      <dsp:nvSpPr>
        <dsp:cNvPr id="0" name=""/>
        <dsp:cNvSpPr/>
      </dsp:nvSpPr>
      <dsp:spPr>
        <a:xfrm>
          <a:off x="7023284" y="954767"/>
          <a:ext cx="6618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18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36890" y="997021"/>
        <a:ext cx="34621" cy="6931"/>
      </dsp:txXfrm>
    </dsp:sp>
    <dsp:sp modelId="{8FABE59D-EE5F-4FED-8E51-B8D77671D54C}">
      <dsp:nvSpPr>
        <dsp:cNvPr id="0" name=""/>
        <dsp:cNvSpPr/>
      </dsp:nvSpPr>
      <dsp:spPr>
        <a:xfrm>
          <a:off x="4014500" y="3318"/>
          <a:ext cx="3010583" cy="19943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You/your </a:t>
          </a:r>
          <a:r>
            <a:rPr lang="en-US" sz="2400" i="1" kern="1200" dirty="0"/>
            <a:t>expense delegate</a:t>
          </a:r>
          <a:r>
            <a:rPr lang="en-US" sz="2400" kern="1200" dirty="0"/>
            <a:t> creates a new expense report in Concur.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*Make sure your personal profile is up-to-date; including banking info.* </a:t>
          </a:r>
          <a:endParaRPr lang="en-US" sz="1800" kern="1200" dirty="0"/>
        </a:p>
      </dsp:txBody>
      <dsp:txXfrm>
        <a:off x="4014500" y="3318"/>
        <a:ext cx="3010583" cy="1994337"/>
      </dsp:txXfrm>
    </dsp:sp>
    <dsp:sp modelId="{7169F04C-6BDD-4197-B578-827642A31FEC}">
      <dsp:nvSpPr>
        <dsp:cNvPr id="0" name=""/>
        <dsp:cNvSpPr/>
      </dsp:nvSpPr>
      <dsp:spPr>
        <a:xfrm>
          <a:off x="1816773" y="1901862"/>
          <a:ext cx="7406036" cy="983978"/>
        </a:xfrm>
        <a:custGeom>
          <a:avLst/>
          <a:gdLst/>
          <a:ahLst/>
          <a:cxnLst/>
          <a:rect l="0" t="0" r="0" b="0"/>
          <a:pathLst>
            <a:path>
              <a:moveTo>
                <a:pt x="7406036" y="0"/>
              </a:moveTo>
              <a:lnTo>
                <a:pt x="7406036" y="509089"/>
              </a:lnTo>
              <a:lnTo>
                <a:pt x="0" y="509089"/>
              </a:lnTo>
              <a:lnTo>
                <a:pt x="0" y="98397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2911" y="2390386"/>
        <a:ext cx="373760" cy="6931"/>
      </dsp:txXfrm>
    </dsp:sp>
    <dsp:sp modelId="{D3EADD03-8041-43FB-B7CE-F1D97E2B2EBC}">
      <dsp:nvSpPr>
        <dsp:cNvPr id="0" name=""/>
        <dsp:cNvSpPr/>
      </dsp:nvSpPr>
      <dsp:spPr>
        <a:xfrm>
          <a:off x="7717518" y="97311"/>
          <a:ext cx="3010583" cy="180635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You may request a preview of your report to 10Admin-Fin@ prior to submission</a:t>
          </a:r>
        </a:p>
      </dsp:txBody>
      <dsp:txXfrm>
        <a:off x="7717518" y="97311"/>
        <a:ext cx="3010583" cy="1806350"/>
      </dsp:txXfrm>
    </dsp:sp>
    <dsp:sp modelId="{549BB3C0-1144-4E29-95A2-27D1F9484542}">
      <dsp:nvSpPr>
        <dsp:cNvPr id="0" name=""/>
        <dsp:cNvSpPr/>
      </dsp:nvSpPr>
      <dsp:spPr>
        <a:xfrm>
          <a:off x="3320265" y="3775696"/>
          <a:ext cx="6618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18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3872" y="3817950"/>
        <a:ext cx="34621" cy="6931"/>
      </dsp:txXfrm>
    </dsp:sp>
    <dsp:sp modelId="{4AB488C6-9D90-49B5-9270-B2BF00EB5245}">
      <dsp:nvSpPr>
        <dsp:cNvPr id="0" name=""/>
        <dsp:cNvSpPr/>
      </dsp:nvSpPr>
      <dsp:spPr>
        <a:xfrm>
          <a:off x="311481" y="2918241"/>
          <a:ext cx="3010583" cy="18063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Insert in the </a:t>
          </a:r>
          <a:r>
            <a:rPr lang="en-US" sz="1900" i="1" kern="1200" dirty="0"/>
            <a:t>Report Header</a:t>
          </a:r>
          <a:r>
            <a:rPr lang="en-US" sz="1900" kern="1200" dirty="0"/>
            <a:t> the account to be charged + all other pertinent info (see next slide examples) in notes section</a:t>
          </a:r>
        </a:p>
      </dsp:txBody>
      <dsp:txXfrm>
        <a:off x="311481" y="2918241"/>
        <a:ext cx="3010583" cy="1806350"/>
      </dsp:txXfrm>
    </dsp:sp>
    <dsp:sp modelId="{571B2010-A095-4280-AE75-5B627390F781}">
      <dsp:nvSpPr>
        <dsp:cNvPr id="0" name=""/>
        <dsp:cNvSpPr/>
      </dsp:nvSpPr>
      <dsp:spPr>
        <a:xfrm>
          <a:off x="7829578" y="3775696"/>
          <a:ext cx="6618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18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3185" y="3817950"/>
        <a:ext cx="34621" cy="6931"/>
      </dsp:txXfrm>
    </dsp:sp>
    <dsp:sp modelId="{A94FA8CD-4DD3-4280-82CD-EC2E7EAC34D2}">
      <dsp:nvSpPr>
        <dsp:cNvPr id="0" name=""/>
        <dsp:cNvSpPr/>
      </dsp:nvSpPr>
      <dsp:spPr>
        <a:xfrm>
          <a:off x="4014500" y="2690090"/>
          <a:ext cx="3816878" cy="22626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…and a business purpose (justification):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Present data/study findings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Collaborate w/ colleagues/partners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Participate in scientific conf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Attend study site visit</a:t>
          </a:r>
          <a:endParaRPr lang="en-US" sz="1600" kern="1200" dirty="0"/>
        </a:p>
      </dsp:txBody>
      <dsp:txXfrm>
        <a:off x="4014500" y="2690090"/>
        <a:ext cx="3816878" cy="2262652"/>
      </dsp:txXfrm>
    </dsp:sp>
    <dsp:sp modelId="{20F1D216-5342-4AE4-A0C9-B8A9E551BA77}">
      <dsp:nvSpPr>
        <dsp:cNvPr id="0" name=""/>
        <dsp:cNvSpPr/>
      </dsp:nvSpPr>
      <dsp:spPr>
        <a:xfrm>
          <a:off x="8523813" y="2918241"/>
          <a:ext cx="3010583" cy="18063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all is accounted for (copy of agenda/ program; itemized receipts; etc.), then submit!</a:t>
          </a:r>
        </a:p>
      </dsp:txBody>
      <dsp:txXfrm>
        <a:off x="8523813" y="2918241"/>
        <a:ext cx="3010583" cy="180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528" cy="466514"/>
          </a:xfrm>
          <a:prstGeom prst="rect">
            <a:avLst/>
          </a:prstGeom>
        </p:spPr>
        <p:txBody>
          <a:bodyPr vert="horz" lIns="93196" tIns="46598" rIns="93196" bIns="4659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837" y="0"/>
            <a:ext cx="3038528" cy="466514"/>
          </a:xfrm>
          <a:prstGeom prst="rect">
            <a:avLst/>
          </a:prstGeom>
        </p:spPr>
        <p:txBody>
          <a:bodyPr vert="horz" lIns="93196" tIns="46598" rIns="93196" bIns="46598" rtlCol="0"/>
          <a:lstStyle>
            <a:lvl1pPr algn="r">
              <a:defRPr sz="1200"/>
            </a:lvl1pPr>
          </a:lstStyle>
          <a:p>
            <a:fld id="{27BE865A-7739-4826-8183-67BDA41D6E5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80062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96" tIns="46598" rIns="93196" bIns="4659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199" y="4474657"/>
            <a:ext cx="5609590" cy="3661083"/>
          </a:xfrm>
          <a:prstGeom prst="rect">
            <a:avLst/>
          </a:prstGeom>
        </p:spPr>
        <p:txBody>
          <a:bodyPr vert="horz" lIns="93196" tIns="46598" rIns="93196" bIns="4659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1475"/>
            <a:ext cx="3038528" cy="466513"/>
          </a:xfrm>
          <a:prstGeom prst="rect">
            <a:avLst/>
          </a:prstGeom>
        </p:spPr>
        <p:txBody>
          <a:bodyPr vert="horz" lIns="93196" tIns="46598" rIns="93196" bIns="4659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837" y="8831475"/>
            <a:ext cx="3038528" cy="466513"/>
          </a:xfrm>
          <a:prstGeom prst="rect">
            <a:avLst/>
          </a:prstGeom>
        </p:spPr>
        <p:txBody>
          <a:bodyPr vert="horz" lIns="93196" tIns="46598" rIns="93196" bIns="46598" rtlCol="0" anchor="b"/>
          <a:lstStyle>
            <a:lvl1pPr algn="r">
              <a:defRPr sz="1200"/>
            </a:lvl1pPr>
          </a:lstStyle>
          <a:p>
            <a:fld id="{50F67192-3E40-4C83-BEE6-28172EA9F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1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10Admin-Fin@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67192-3E40-4C83-BEE6-28172EA9F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6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For use of the 10-GATES wide-format printer:  </a:t>
            </a:r>
            <a:r>
              <a:rPr lang="en-US" dirty="0"/>
              <a:t>Please contact Andrew Zitelli and Kosha Ruparel </a:t>
            </a:r>
            <a:r>
              <a:rPr lang="en-US" u="sng" dirty="0"/>
              <a:t>at least 3 business days in advance</a:t>
            </a:r>
            <a:r>
              <a:rPr lang="en-US" dirty="0"/>
              <a:t> to ensure the printer and staff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F67192-3E40-4C83-BEE6-28172EA9F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931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Amtrak – </a:t>
            </a:r>
            <a:r>
              <a:rPr lang="en-US" dirty="0" err="1"/>
              <a:t>Procard</a:t>
            </a:r>
            <a:r>
              <a:rPr lang="en-US" dirty="0"/>
              <a:t> thru dept or pay out of pocket and be reimbursed. If booked direct-bill via Concur, an additional $25 service charge is levied per ticket!  RT = $50!!!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67192-3E40-4C83-BEE6-28172EA9F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8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67192-3E40-4C83-BEE6-28172EA9F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48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sure to add the funding source and business justification to the report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67192-3E40-4C83-BEE6-28172EA9F8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4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F67192-3E40-4C83-BEE6-28172EA9F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450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F67192-3E40-4C83-BEE6-28172EA9F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109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F67192-3E40-4C83-BEE6-28172EA9F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24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67192-3E40-4C83-BEE6-28172EA9F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1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0" dirty="0"/>
              <a:t>Some of the benefits of purchasing through Penn’s systems are the (1) tax exemptions and (2) volume purchasing=savings!  </a:t>
            </a:r>
          </a:p>
          <a:p>
            <a:pPr marL="0" indent="0">
              <a:buNone/>
            </a:pPr>
            <a:endParaRPr lang="en-US" sz="1200" b="0" dirty="0"/>
          </a:p>
          <a:p>
            <a:pPr marL="0" indent="0">
              <a:buNone/>
            </a:pPr>
            <a:r>
              <a:rPr lang="en-US" sz="1200" b="0" dirty="0"/>
              <a:t>As much as it is possible, do not pay for things out-of-pocket. When you pay out-of-pocket, the University is under no obligation to reimburse you. </a:t>
            </a:r>
          </a:p>
          <a:p>
            <a:pPr marL="0" indent="0">
              <a:buNone/>
            </a:pPr>
            <a:endParaRPr lang="en-US" sz="1200" b="0" dirty="0"/>
          </a:p>
          <a:p>
            <a:r>
              <a:rPr lang="en-US" sz="1200" b="1" dirty="0">
                <a:solidFill>
                  <a:srgbClr val="FFFFFF"/>
                </a:solidFill>
                <a:cs typeface="Calibri"/>
              </a:rPr>
              <a:t>PURCHASING METHODS: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cs typeface="Calibri"/>
              </a:rPr>
              <a:t>Purchase Order (before/in advance) – legally binding credit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cs typeface="Calibri"/>
              </a:rPr>
              <a:t>Non-PO Payment Request – exactly what it reads as, when the PO cannot be issued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cs typeface="Calibri"/>
              </a:rPr>
              <a:t>Purchasing Card (submit to Dept) – up to $1000/transaction; highly recommend for registration fees; does not replace the PO…if a vendor takes a PO, then we issue a PO.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cs typeface="Calibri"/>
              </a:rPr>
              <a:t>Direct Bill – internal payments processed using the budget code.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cs typeface="Calibri"/>
              </a:rPr>
              <a:t>Out-of-Pocket Reimbursement – when all other methods do not apply. Taxes are not reimbursed unless it is part of an approved travel expense. 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67192-3E40-4C83-BEE6-28172EA9F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FFFFFF"/>
                </a:solidFill>
                <a:cs typeface="Calibri"/>
              </a:rPr>
              <a:t>PURCHASING METHODS: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cs typeface="Calibri"/>
              </a:rPr>
              <a:t>Purchase Order (before/in advance) – legally binding credit.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cs typeface="Calibri"/>
              </a:rPr>
              <a:t>Non-PO Payment Request – exactly what it reads as, when the PO cannot be issued.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cs typeface="Calibri"/>
              </a:rPr>
              <a:t>Purchasing Card (submit to Dept) – up to $1000/transaction; highly recommend for registration fees. The P-Card does not replace the PO…if a vendor takes a PO, then we issue a PO.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cs typeface="Calibri"/>
              </a:rPr>
              <a:t>Direct Bill – internal payments processed using the budget code. Examples: poster printing at the Biomed Commons; airfare; service centers on campus.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cs typeface="Calibri"/>
              </a:rPr>
              <a:t>Out-of-Pocket Reimbursement – when all other methods do not apply. Taxes are not reimbursed unless it is part of an approved travel expense. </a:t>
            </a:r>
            <a:endParaRPr lang="en-US" sz="1200" b="0" dirty="0"/>
          </a:p>
          <a:p>
            <a:endParaRPr lang="en-US" dirty="0"/>
          </a:p>
          <a:p>
            <a:r>
              <a:rPr lang="en-US" dirty="0"/>
              <a:t>Penn </a:t>
            </a:r>
            <a:r>
              <a:rPr lang="en-US" u="sng" dirty="0"/>
              <a:t>requires</a:t>
            </a:r>
            <a:r>
              <a:rPr lang="en-US" dirty="0"/>
              <a:t> that we use all other methods before there is an out-of-pocket expense to be reimbursed. That is why it is last! </a:t>
            </a:r>
          </a:p>
          <a:p>
            <a:endParaRPr lang="en-US" dirty="0"/>
          </a:p>
          <a:p>
            <a:r>
              <a:rPr lang="en-US" dirty="0"/>
              <a:t>For travel accommodations and ground transport, and meals </a:t>
            </a:r>
            <a:r>
              <a:rPr lang="en-US" u="sng" dirty="0"/>
              <a:t>while traveling on Penn Business</a:t>
            </a:r>
            <a:r>
              <a:rPr lang="en-US" dirty="0"/>
              <a:t>, those costs cannot be prepaid. </a:t>
            </a:r>
          </a:p>
          <a:p>
            <a:r>
              <a:rPr lang="en-US" dirty="0"/>
              <a:t>You are required to submit your travel expense report (TER) within 2 weeks of returning from said travel. </a:t>
            </a:r>
          </a:p>
          <a:p>
            <a:endParaRPr lang="en-US" dirty="0"/>
          </a:p>
          <a:p>
            <a:r>
              <a:rPr lang="en-US" dirty="0"/>
              <a:t>The 182-day limit…just don’t even chance it. (In </a:t>
            </a:r>
            <a:r>
              <a:rPr lang="en-US" u="sng" dirty="0"/>
              <a:t>EXCEPTIONALLY RARE</a:t>
            </a:r>
            <a:r>
              <a:rPr lang="en-US" dirty="0"/>
              <a:t> circumstances, you may have an expense older than 182-days. In those cases, the requester must send a memo to the Department’s CFO/COO with supporting documentation and reason for not processing before 182-days. It is at the full discretion of the DEPT and SCHOOL to approve or reject. If you are approved, this reimbursement is paid as an additional pay and not through Concur.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67192-3E40-4C83-BEE6-28172EA9F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4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The PI/Acct owner sends an email to our team at </a:t>
            </a:r>
            <a:r>
              <a:rPr lang="en-US" sz="1200" dirty="0">
                <a:hlinkClick r:id="rId3"/>
              </a:rPr>
              <a:t>10Admin-Fin@</a:t>
            </a:r>
            <a:r>
              <a:rPr lang="en-US" sz="1200" dirty="0"/>
              <a:t>  with these </a:t>
            </a:r>
            <a:r>
              <a:rPr lang="en-US" sz="1200" u="sng" dirty="0">
                <a:solidFill>
                  <a:srgbClr val="FF0000"/>
                </a:solidFill>
              </a:rPr>
              <a:t>5 pieces</a:t>
            </a:r>
            <a:r>
              <a:rPr lang="en-US" sz="1200" dirty="0"/>
              <a:t> of info: </a:t>
            </a:r>
          </a:p>
          <a:p>
            <a:pPr algn="ctr"/>
            <a:endParaRPr lang="en-US" sz="1200" dirty="0"/>
          </a:p>
          <a:p>
            <a:pPr marL="457200" indent="-457200">
              <a:buFont typeface="+mj-lt"/>
              <a:buAutoNum type="arabicParenR"/>
            </a:pPr>
            <a:r>
              <a:rPr lang="en-US" sz="1200" dirty="0"/>
              <a:t>Acct to charge:  400-4###-#-######-xxxx-####-#### [insert “fund” nickname]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200" dirty="0"/>
              <a:t>*Business Purpose:  [If it is for a grant, state how it is required for the project.]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200" dirty="0"/>
              <a:t>Delivery Address:  “Penn” campus location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200" dirty="0"/>
              <a:t>Total Amount:  $$$$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200" dirty="0"/>
              <a:t>Attachment(s):  [Quotes, invoices, or a “shopping list” from an approved Penn supplier.] </a:t>
            </a:r>
          </a:p>
          <a:p>
            <a:pPr marL="0" indent="0">
              <a:buNone/>
            </a:pPr>
            <a:endParaRPr lang="en-US" sz="1200" b="0" dirty="0"/>
          </a:p>
          <a:p>
            <a:pPr marL="0" indent="0">
              <a:buNone/>
            </a:pPr>
            <a:r>
              <a:rPr lang="en-US" sz="1200" b="0" dirty="0"/>
              <a:t>Examples of business purposes/justifications:  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i="1" dirty="0"/>
              <a:t>Accepted manuscript; peer-reviewed publication fee. </a:t>
            </a:r>
            <a:r>
              <a:rPr lang="en-US" dirty="0">
                <a:highlight>
                  <a:srgbClr val="FFFF00"/>
                </a:highlight>
              </a:rPr>
              <a:t>[Insert full reference citation.]</a:t>
            </a:r>
            <a:endParaRPr lang="en-US" sz="1200" dirty="0">
              <a:highlight>
                <a:srgbClr val="FFFF00"/>
              </a:highlight>
            </a:endParaRP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i="1" dirty="0"/>
              <a:t>New/replacement laptop for [USER] to collect/process data.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i="1" dirty="0"/>
              <a:t>[Conference name] registration fee to present study findings.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i="1" dirty="0"/>
              <a:t>Ongoing training [insert] and other career development activities at [insert].</a:t>
            </a:r>
          </a:p>
          <a:p>
            <a:pPr marL="0" indent="0">
              <a:buNone/>
            </a:pPr>
            <a:endParaRPr lang="en-US" sz="1200" b="0" dirty="0"/>
          </a:p>
          <a:p>
            <a:pPr marL="0" indent="0">
              <a:buNone/>
            </a:pPr>
            <a:r>
              <a:rPr lang="en-US" sz="1200" b="0" dirty="0"/>
              <a:t>If the PI/Acct owner has staff/delegates who are gathering quotes/shopping lists, they would email you with the info, you would edit the purchasing request (as needed) and forward to 10Admin-Fin@ as your approval to proceed. For example, if Andrew with his LSP hat on creates a requisition for a new computer, this same information needs to come from YOU to us at 10Admin-Fin@. </a:t>
            </a:r>
          </a:p>
          <a:p>
            <a:pPr marL="0" indent="0">
              <a:buNone/>
            </a:pP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F67192-3E40-4C83-BEE6-28172EA9F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806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/>
              <a:t>Scenario:</a:t>
            </a:r>
          </a:p>
          <a:p>
            <a:pPr lvl="0"/>
            <a:endParaRPr lang="en-US" sz="1200" dirty="0"/>
          </a:p>
          <a:p>
            <a:pPr marL="457200" lvl="0" indent="-457200">
              <a:buFont typeface="+mj-lt"/>
              <a:buAutoNum type="arabicPeriod"/>
            </a:pPr>
            <a:r>
              <a:rPr lang="en-US" sz="1200" dirty="0"/>
              <a:t>An abstract will be submitted for peer-review at an annual conference paid via personal credit card. </a:t>
            </a:r>
          </a:p>
          <a:p>
            <a:pPr marL="457200" lvl="0" indent="-457200">
              <a:buFont typeface="+mj-lt"/>
              <a:buAutoNum type="arabicPeriod"/>
            </a:pPr>
            <a:endParaRPr lang="en-US" sz="1200" dirty="0"/>
          </a:p>
          <a:p>
            <a:pPr marL="457200" lvl="0" indent="-457200">
              <a:buFont typeface="+mj-lt"/>
              <a:buAutoNum type="arabicPeriod"/>
            </a:pPr>
            <a:r>
              <a:rPr lang="en-US" sz="1200" dirty="0"/>
              <a:t>The PI/Acct owner emails the trainee/staff that the fee(s) will be reimbursed and CC 10Admin-Fin@; providing these </a:t>
            </a:r>
            <a:r>
              <a:rPr lang="en-US" sz="1200" u="sng" dirty="0">
                <a:solidFill>
                  <a:srgbClr val="FF0000"/>
                </a:solidFill>
              </a:rPr>
              <a:t>4 pieces</a:t>
            </a:r>
            <a:r>
              <a:rPr lang="en-US" sz="1200" u="none" dirty="0"/>
              <a:t> </a:t>
            </a:r>
            <a:r>
              <a:rPr lang="en-US" sz="1200" dirty="0"/>
              <a:t>of info:  </a:t>
            </a:r>
          </a:p>
          <a:p>
            <a:pPr lvl="2"/>
            <a:r>
              <a:rPr lang="en-US" sz="1200" dirty="0"/>
              <a:t>(1) Acct to charge:  400-4###-#-######-xxxx-####-#### [insert “fund” nickname]</a:t>
            </a:r>
          </a:p>
          <a:p>
            <a:pPr lvl="2"/>
            <a:r>
              <a:rPr lang="en-US" sz="1200" dirty="0"/>
              <a:t>(2) Business Purpose:  Abstract submission fee for potential presentation of study findings. </a:t>
            </a:r>
          </a:p>
          <a:p>
            <a:pPr lvl="2"/>
            <a:r>
              <a:rPr lang="en-US" sz="1200" dirty="0"/>
              <a:t>(3) Event:  [Conference, location, dates].* </a:t>
            </a:r>
          </a:p>
          <a:p>
            <a:pPr lvl="2"/>
            <a:r>
              <a:rPr lang="en-US" sz="1200" dirty="0"/>
              <a:t>(4) Total Amount:  $$</a:t>
            </a:r>
          </a:p>
          <a:p>
            <a:pPr marL="457200" lvl="0" indent="-457200">
              <a:buFont typeface="+mj-lt"/>
              <a:buAutoNum type="arabicPeriod"/>
            </a:pPr>
            <a:endParaRPr lang="en-US" sz="1200" dirty="0"/>
          </a:p>
          <a:p>
            <a:pPr marL="457200" lvl="0" indent="-457200">
              <a:buFont typeface="+mj-lt"/>
              <a:buAutoNum type="arabicPeriod"/>
            </a:pPr>
            <a:r>
              <a:rPr lang="en-US" sz="1200" dirty="0"/>
              <a:t>Trainee/staff submits abstract, makes a PDF copy of receipt and conference info as a receipt attachment, and appends all to their Expense report in Concur and submits for reimbursement. </a:t>
            </a:r>
          </a:p>
          <a:p>
            <a:endParaRPr lang="en-US" dirty="0"/>
          </a:p>
          <a:p>
            <a:r>
              <a:rPr lang="en-US" dirty="0"/>
              <a:t>* If the conference does not have a downloadable brochure, then print to PDF where the conference information is included.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67192-3E40-4C83-BEE6-28172EA9F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8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system warns you that you have not attached your receipt. Do not submit without the receipt attached, or completing the affidavit of “Missing Receipt Declaration”.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67192-3E40-4C83-BEE6-28172EA9F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83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 “Manage Receipts”, upload a copy of the conference program/meeting agenda.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67192-3E40-4C83-BEE6-28172EA9F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pPr lvl="0"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Scenario:  Present/attend a conference for which the PI/Acct owner has allocated funds to support the travel expenses. </a:t>
            </a:r>
          </a:p>
          <a:p>
            <a:pPr lvl="0"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marL="0" lvl="0" indent="0">
              <a:spcAft>
                <a:spcPts val="600"/>
              </a:spcAft>
              <a:buFont typeface="+mj-lt"/>
              <a:buNone/>
            </a:pPr>
            <a:r>
              <a:rPr lang="en-US" sz="1200" dirty="0">
                <a:solidFill>
                  <a:schemeClr val="tx1"/>
                </a:solidFill>
              </a:rPr>
              <a:t>Advanced planning:</a:t>
            </a:r>
          </a:p>
          <a:p>
            <a:pPr marL="0" lvl="0" indent="0">
              <a:spcAft>
                <a:spcPts val="600"/>
              </a:spcAft>
              <a:buFont typeface="+mj-lt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lvl="0" indent="0">
              <a:spcAft>
                <a:spcPts val="600"/>
              </a:spcAft>
              <a:buFont typeface="+mj-lt"/>
              <a:buNone/>
            </a:pPr>
            <a:r>
              <a:rPr lang="en-US" sz="1200" dirty="0">
                <a:solidFill>
                  <a:schemeClr val="tx1"/>
                </a:solidFill>
              </a:rPr>
              <a:t>The PI/Acct owner emails the traveler that the expense will be direct-paid and reimbursed with CC 10Admin-Fin@; provide these </a:t>
            </a:r>
            <a:r>
              <a:rPr lang="en-US" sz="1200" u="sng" dirty="0">
                <a:solidFill>
                  <a:srgbClr val="FF0000"/>
                </a:solidFill>
              </a:rPr>
              <a:t>4 pieces</a:t>
            </a:r>
            <a:r>
              <a:rPr lang="en-US" sz="1200" dirty="0">
                <a:solidFill>
                  <a:schemeClr val="tx1"/>
                </a:solidFill>
              </a:rPr>
              <a:t> of info:  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(1) Acct to charge:  400-4###-#-######-xxxx-####-#### [insert “fund” nickname]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(2) Business Purpose:  Attend [conference, location] and present study findings. 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(3) Total Amount:  $$$-$$$$ / actual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(4) Costs covered:  Registration fee; RT airfare (prepaid thru Penn); ground transportation; accommodation [DATES]; meals [DATES]</a:t>
            </a:r>
          </a:p>
          <a:p>
            <a:endParaRPr lang="en-US" sz="1200" i="0" dirty="0"/>
          </a:p>
          <a:p>
            <a:r>
              <a:rPr lang="en-US" sz="1200" i="1" dirty="0"/>
              <a:t>This allows for full transparency to allow the trainee/staff to plan effectively. </a:t>
            </a:r>
            <a:r>
              <a:rPr lang="en-US" sz="1200" i="0" dirty="0"/>
              <a:t>And limits how many questions 10Admin-Fin@ will ask!</a:t>
            </a:r>
          </a:p>
          <a:p>
            <a:endParaRPr lang="en-US" sz="1200" dirty="0"/>
          </a:p>
          <a:p>
            <a:r>
              <a:rPr lang="en-US" sz="1200" dirty="0"/>
              <a:t>Next steps: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Trainee/staff contacts 10Admin-Fin@ to indicate intent to reserve flight via Concur at least 2 months prior to conference.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Trainee/staff may request Penn purchasing card for registration fee to be paid direct. *All should have registration fee paid during “early-bird” discount period.*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Trainee/staff makes their accommodation reservation direct thru conf room block. </a:t>
            </a:r>
            <a:r>
              <a:rPr lang="en-US" sz="1200" i="1" dirty="0"/>
              <a:t>This cannot be prepaid direct by Penn.</a:t>
            </a:r>
            <a:r>
              <a:rPr lang="en-US" sz="1200" dirty="0"/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After travel has completed, trainee/staff creates an Expense report in Concur and submits for reimbursement.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67192-3E40-4C83-BEE6-28172EA9F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671A-2F8D-09E9-6550-E46AB669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56291-CF2F-A230-E462-6A531E89D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02D5-325F-B0E6-B6CC-2D44B907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ADD2-2682-40A7-9CAF-333DD7E427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6BD-8352-EC9F-93D5-F51331C6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0E817-D8BA-92C9-C6BF-375E6190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EDCF-C6D1-40A8-BD83-9F7F281EB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6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B5EA-BC40-C84D-A0CE-3CA116C3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923E5-18F0-EFD6-DA78-FE3DF641E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6FD7-AE18-A267-AF3F-FCB1F906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ADD2-2682-40A7-9CAF-333DD7E427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13286-8D84-B7B3-821A-BDBF16FC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9F40-8685-5D4E-89A2-DE158D7A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EDCF-C6D1-40A8-BD83-9F7F281EB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7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1E331-C458-1C81-05BD-7AB3F3F1F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DEAA7-7847-C3A6-8E6C-8549856C1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0416C-B8C3-F107-D47E-346B8EAC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ADD2-2682-40A7-9CAF-333DD7E427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92BE5-CA23-0E73-9DBC-3765E90F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51AF-1A80-A57E-2B6C-6ED5619F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EDCF-C6D1-40A8-BD83-9F7F281EB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6296-5883-11D0-74B1-BED64BFE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6256-16AD-A7E8-CCA6-717042A56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8521F-A859-A31D-723A-2BF7193D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ADD2-2682-40A7-9CAF-333DD7E427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BE6D4-4A4B-534C-13C1-178620F4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E84F-ECE5-5977-26D6-C1F5B8CD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EDCF-C6D1-40A8-BD83-9F7F281EB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EA28-0A82-4A05-8B38-3B866671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2E0D3-0DF5-AAA6-ADCF-E54372105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31D-455D-E667-EBF5-5849E5FA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ADD2-2682-40A7-9CAF-333DD7E427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A5B5F-95A1-650D-7443-9331EA3B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A220-42F2-23F1-6D77-A454C957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EDCF-C6D1-40A8-BD83-9F7F281EB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3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B2D7-83B3-B7A9-5F78-9754E492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FC63-6A4A-472D-C412-50E3473BE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74E87-67F0-A769-C18E-07B5D41D6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64659-8704-73B1-82F1-C7C8EE7C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ADD2-2682-40A7-9CAF-333DD7E427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2A23-0BE7-B935-0C7D-E427FEC7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FC9B-4263-817A-7876-06FE331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EDCF-C6D1-40A8-BD83-9F7F281EB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4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5D82-C305-A685-2226-0B2E57DF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5B577-00CF-38F1-A3B0-B80D5D354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C2682-D3EB-0612-43A0-97691B2ED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6EA71-7F91-0AEA-DC30-0DB5793D8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FD1B9-0192-B647-E27A-1EE3BA813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0CEAA-75F5-3A4E-5321-C0D4D6E1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ADD2-2682-40A7-9CAF-333DD7E427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6E5A6-2CC0-DDA2-7BBE-8CF9D83A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BE7B3-6C02-2376-2E53-8F8672B4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EDCF-C6D1-40A8-BD83-9F7F281EB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7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2D9A-DA1A-9458-8913-B475F7FA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B83D8-A90D-47C5-0A06-FA823D97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ADD2-2682-40A7-9CAF-333DD7E427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BE544-0B13-734F-0A38-DBD78753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05227-F9B8-BD99-65AA-145DCC7D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EDCF-C6D1-40A8-BD83-9F7F281EB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1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4E6CF-1E98-A002-CA00-B1311FE7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ADD2-2682-40A7-9CAF-333DD7E427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9E5BD-3207-D17B-6A98-E2F73B97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130A7-29B0-9C6D-3688-8CD3DA4C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EDCF-C6D1-40A8-BD83-9F7F281EB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9087-23C5-FF32-EEAB-BE861FDF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D24C-561E-74E3-A838-95706196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797D1-D763-097B-14E6-2CB29CBF4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E0CEA-9BF5-0061-C3C5-CCC58F15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ADD2-2682-40A7-9CAF-333DD7E427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1C86-FE3F-7147-03E3-62A405AC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94928-2CF9-8241-E0C9-789225AD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EDCF-C6D1-40A8-BD83-9F7F281EB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1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1FC4-5484-4451-4297-DB887B5E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3A724-4221-9AD2-C3EA-F552FD91A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B1E65-78FE-3AF2-3A42-2AEB511E3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CACBC-0E1B-D110-1C64-6D141F53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ADD2-2682-40A7-9CAF-333DD7E427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946B3-4874-3245-7F42-F5DC2824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FF401-9F08-E5B3-167B-FFF0A4EF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EDCF-C6D1-40A8-BD83-9F7F281EB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1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1353E-AC21-08C4-5C64-A46FD0D1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B375-4173-E141-CF14-B5001C35E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8EAC-769A-D770-68CA-D147D7E5C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CADD2-2682-40A7-9CAF-333DD7E427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F5862-4510-8C97-44A3-D565B8F46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8921C-799C-0559-AAF4-8DCD0F754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EDCF-C6D1-40A8-BD83-9F7F281EB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0Admin-Fin@pennmedicine.upen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benhelps.upenn.edu/support/hom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10Admin-Fin@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82F25-2579-4CA3-9F8C-39FCF6B2B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523" y="2274255"/>
            <a:ext cx="11736477" cy="1392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solidFill>
                  <a:schemeClr val="accent4"/>
                </a:solidFill>
              </a:rPr>
              <a:t>CONCUR </a:t>
            </a:r>
            <a:br>
              <a:rPr lang="en-US" sz="4800" b="1" dirty="0">
                <a:solidFill>
                  <a:schemeClr val="accent4"/>
                </a:solidFill>
              </a:rPr>
            </a:br>
            <a:r>
              <a:rPr lang="en-US" sz="4800" b="1" dirty="0">
                <a:solidFill>
                  <a:schemeClr val="accent4"/>
                </a:solidFill>
              </a:rPr>
              <a:t>Travel and Expense Reimbursement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5B88C-9546-4A73-7D76-5C572F259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17" y="4374126"/>
            <a:ext cx="11736480" cy="226264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NEURODEVELOPMENT AND PSYCHOSIS SECTION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br>
              <a:rPr lang="en-US" sz="2800" dirty="0"/>
            </a:br>
            <a:r>
              <a:rPr lang="en-US" i="1" dirty="0"/>
              <a:t>Finance &amp; Administration Team</a:t>
            </a:r>
          </a:p>
          <a:p>
            <a:pPr algn="l"/>
            <a:endParaRPr lang="en-US" sz="1600" i="1" dirty="0"/>
          </a:p>
          <a:p>
            <a:pPr algn="l"/>
            <a:r>
              <a:rPr lang="en-US" sz="2000" dirty="0"/>
              <a:t>Contact us:  </a:t>
            </a:r>
            <a:r>
              <a:rPr lang="en-US" sz="2000" dirty="0">
                <a:hlinkClick r:id="rId3"/>
              </a:rPr>
              <a:t>10Admin-Fin@pennmedicine.upenn.edu</a:t>
            </a:r>
            <a:r>
              <a:rPr lang="en-US" sz="2000" dirty="0"/>
              <a:t> 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473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AF7C7-3EA5-D525-5A52-358ECCF4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57" y="5571392"/>
            <a:ext cx="9654076" cy="98247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Travel &amp; Expense Reports (TER)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497363C-82FB-A977-16D1-910984521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826872"/>
              </p:ext>
            </p:extLst>
          </p:nvPr>
        </p:nvGraphicFramePr>
        <p:xfrm>
          <a:off x="276194" y="864712"/>
          <a:ext cx="11639610" cy="4712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6AEEE8-C0F4-AF40-8C39-D1C1AE0205C3}"/>
              </a:ext>
            </a:extLst>
          </p:cNvPr>
          <p:cNvSpPr txBox="1"/>
          <p:nvPr/>
        </p:nvSpPr>
        <p:spPr>
          <a:xfrm>
            <a:off x="383057" y="395443"/>
            <a:ext cx="6954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latin typeface="Calibri" panose="020F0502020204030204"/>
              </a:rPr>
              <a:t>Example:  P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printing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B70B5-FBC9-C063-E9E2-3C87DFD1DFBC}"/>
              </a:ext>
            </a:extLst>
          </p:cNvPr>
          <p:cNvSpPr txBox="1"/>
          <p:nvPr/>
        </p:nvSpPr>
        <p:spPr>
          <a:xfrm>
            <a:off x="7337136" y="211995"/>
            <a:ext cx="4471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There is the large-wide format printer at 10 Gates! </a:t>
            </a:r>
          </a:p>
        </p:txBody>
      </p:sp>
    </p:spTree>
    <p:extLst>
      <p:ext uri="{BB962C8B-B14F-4D97-AF65-F5344CB8AC3E}">
        <p14:creationId xmlns:p14="http://schemas.microsoft.com/office/powerpoint/2010/main" val="221399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AF7C7-3EA5-D525-5A52-358ECCF4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55" y="5554639"/>
            <a:ext cx="9654076" cy="98247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DIRECT BILL:  Concur/World Travel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497363C-82FB-A977-16D1-910984521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903051"/>
              </p:ext>
            </p:extLst>
          </p:nvPr>
        </p:nvGraphicFramePr>
        <p:xfrm>
          <a:off x="164755" y="258583"/>
          <a:ext cx="11874845" cy="4956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117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AF7C7-3EA5-D525-5A52-358ECCF4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71" y="5523108"/>
            <a:ext cx="9654076" cy="98247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Travel &amp; Expense Reports (TER)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497363C-82FB-A977-16D1-910984521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935980"/>
              </p:ext>
            </p:extLst>
          </p:nvPr>
        </p:nvGraphicFramePr>
        <p:xfrm>
          <a:off x="164755" y="204389"/>
          <a:ext cx="11845879" cy="4956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034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52AE74-98BE-15ED-88D8-48E8F3C6E8E2}"/>
              </a:ext>
            </a:extLst>
          </p:cNvPr>
          <p:cNvSpPr txBox="1"/>
          <p:nvPr/>
        </p:nvSpPr>
        <p:spPr>
          <a:xfrm>
            <a:off x="273844" y="158220"/>
            <a:ext cx="1164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“CREATE NEW REPORT” SCREEN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FB02E2-7633-F1A4-2532-6BA4A6ED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3" y="959505"/>
            <a:ext cx="9714836" cy="5740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B8B4402-6781-2B17-D231-7EC133AD23E0}"/>
              </a:ext>
            </a:extLst>
          </p:cNvPr>
          <p:cNvSpPr/>
          <p:nvPr/>
        </p:nvSpPr>
        <p:spPr>
          <a:xfrm>
            <a:off x="8619067" y="1911661"/>
            <a:ext cx="2195513" cy="1517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9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17ACF0-69C2-DC87-5439-D2872F46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87"/>
            <a:ext cx="12192000" cy="51899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52AE74-98BE-15ED-88D8-48E8F3C6E8E2}"/>
              </a:ext>
            </a:extLst>
          </p:cNvPr>
          <p:cNvSpPr txBox="1"/>
          <p:nvPr/>
        </p:nvSpPr>
        <p:spPr>
          <a:xfrm>
            <a:off x="273844" y="158220"/>
            <a:ext cx="1164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REPORT HEADER (first data screen completed when you “Create New Report”)</a:t>
            </a:r>
          </a:p>
        </p:txBody>
      </p:sp>
    </p:spTree>
    <p:extLst>
      <p:ext uri="{BB962C8B-B14F-4D97-AF65-F5344CB8AC3E}">
        <p14:creationId xmlns:p14="http://schemas.microsoft.com/office/powerpoint/2010/main" val="4244769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AF7C7-3EA5-D525-5A52-358ECCF4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57" y="5571392"/>
            <a:ext cx="9654076" cy="98247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Business Lunch/Dinner (TER)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AEEE8-C0F4-AF40-8C39-D1C1AE0205C3}"/>
              </a:ext>
            </a:extLst>
          </p:cNvPr>
          <p:cNvSpPr txBox="1"/>
          <p:nvPr/>
        </p:nvSpPr>
        <p:spPr>
          <a:xfrm>
            <a:off x="408030" y="459227"/>
            <a:ext cx="6954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of Business Meal Report Entry: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0ACF8-A15F-0E7C-6589-22BECACC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074" y="1335467"/>
            <a:ext cx="1820190" cy="3748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89626D-4CF3-7AAB-471E-5C55CA80DF73}"/>
              </a:ext>
            </a:extLst>
          </p:cNvPr>
          <p:cNvSpPr txBox="1"/>
          <p:nvPr/>
        </p:nvSpPr>
        <p:spPr>
          <a:xfrm>
            <a:off x="383056" y="1371599"/>
            <a:ext cx="7715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Requesting a business lunch/dinner expense must include the following: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itemized receipt of meal, adding the attendees and their affiliation to the list provided in concur.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addition, the department is requesting that a comment totaling the receipt 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food+drink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+tax+tip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=total) be added to the report. 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603023-6092-4218-6467-A8535018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0" y="4028152"/>
            <a:ext cx="8009314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3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AF7C7-3EA5-D525-5A52-358ECCF4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57" y="5571392"/>
            <a:ext cx="9654076" cy="98247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Business Lunch/Dinner (TER)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AEEE8-C0F4-AF40-8C39-D1C1AE0205C3}"/>
              </a:ext>
            </a:extLst>
          </p:cNvPr>
          <p:cNvSpPr txBox="1"/>
          <p:nvPr/>
        </p:nvSpPr>
        <p:spPr>
          <a:xfrm>
            <a:off x="408030" y="459227"/>
            <a:ext cx="6954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of Business Meal Report Entry: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9626D-4CF3-7AAB-471E-5C55CA80DF73}"/>
              </a:ext>
            </a:extLst>
          </p:cNvPr>
          <p:cNvSpPr txBox="1"/>
          <p:nvPr/>
        </p:nvSpPr>
        <p:spPr>
          <a:xfrm>
            <a:off x="596120" y="1384715"/>
            <a:ext cx="4686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you attend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 business lunch or dinner that is being requested and/or re-imbursed on another traveler's expense report, you must adjust the per diem to include that the meal was “provided”. In Concur, this is also called a “Travel Allowance”.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2C6CE-FC25-546D-AE4B-575579AAE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33" y="1658246"/>
            <a:ext cx="5818508" cy="32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3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AF7C7-3EA5-D525-5A52-358ECCF4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57" y="5571392"/>
            <a:ext cx="9654076" cy="98247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Travel &amp; Expense Reports (TER)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AEEE8-C0F4-AF40-8C39-D1C1AE0205C3}"/>
              </a:ext>
            </a:extLst>
          </p:cNvPr>
          <p:cNvSpPr txBox="1"/>
          <p:nvPr/>
        </p:nvSpPr>
        <p:spPr>
          <a:xfrm>
            <a:off x="408030" y="459227"/>
            <a:ext cx="6954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Requirements: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9626D-4CF3-7AAB-471E-5C55CA80DF73}"/>
              </a:ext>
            </a:extLst>
          </p:cNvPr>
          <p:cNvSpPr txBox="1"/>
          <p:nvPr/>
        </p:nvSpPr>
        <p:spPr>
          <a:xfrm>
            <a:off x="596120" y="1384715"/>
            <a:ext cx="57691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Documenting proof of payment per transaction: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All detailed receipts must include your name and the last 4 digits of your payment method on the receipt.</a:t>
            </a:r>
            <a:b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IF the invoice is in the name of someone different than who is requesting the reimbursement proof of payment is required. (e.g. a screenshot of the front of your credit card with the numbers blacked out excluding the last 4 digits or a copy of your bank/credit card statement showing the transaction with all other transactions blacked out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5F74F-748E-0548-65C6-397CC9FCC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39" y="52233"/>
            <a:ext cx="5007756" cy="17209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1383C-02CC-4B01-4B03-39367AC59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606" y="2239387"/>
            <a:ext cx="5969159" cy="8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6D1DF-B695-95E6-D4D7-9D9BFD5129F9}"/>
              </a:ext>
            </a:extLst>
          </p:cNvPr>
          <p:cNvSpPr txBox="1"/>
          <p:nvPr/>
        </p:nvSpPr>
        <p:spPr>
          <a:xfrm>
            <a:off x="392906" y="316746"/>
            <a:ext cx="1164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Resources and guides available to you </a:t>
            </a:r>
            <a:r>
              <a:rPr lang="en-US" dirty="0"/>
              <a:t>(</a:t>
            </a:r>
            <a:r>
              <a:rPr lang="en-US" dirty="0" err="1"/>
              <a:t>PennKey</a:t>
            </a:r>
            <a:r>
              <a:rPr lang="en-US" dirty="0"/>
              <a:t> required)</a:t>
            </a:r>
            <a:r>
              <a:rPr lang="en-US" sz="2400" dirty="0"/>
              <a:t>:  </a:t>
            </a:r>
            <a:r>
              <a:rPr lang="en-US" sz="2000" dirty="0">
                <a:hlinkClick r:id="rId2"/>
              </a:rPr>
              <a:t>https://benhelps.upenn.edu/support/home</a:t>
            </a:r>
            <a:r>
              <a:rPr lang="en-US" sz="2000" dirty="0"/>
              <a:t>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80A04-7EC3-76A7-BDFE-B9094DC45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98" y="1152505"/>
            <a:ext cx="10744279" cy="534356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50644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89419-57C5-5098-B632-70B0C74A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Penn</a:t>
            </a:r>
            <a:b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Practices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Shop">
            <a:extLst>
              <a:ext uri="{FF2B5EF4-FFF2-40B4-BE49-F238E27FC236}">
                <a16:creationId xmlns:a16="http://schemas.microsoft.com/office/drawing/2014/main" id="{B85C9D5C-ED99-F52C-377A-E04DFF932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8" name="Rectangle 2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9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33C7D-2C60-DE9C-1A25-C30BB258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09" y="5554639"/>
            <a:ext cx="9654076" cy="98247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Purchasing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A21363F-726E-026E-53FD-9DBC5C9A2276}"/>
              </a:ext>
            </a:extLst>
          </p:cNvPr>
          <p:cNvSpPr txBox="1"/>
          <p:nvPr/>
        </p:nvSpPr>
        <p:spPr>
          <a:xfrm>
            <a:off x="8506573" y="5258141"/>
            <a:ext cx="327754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alibri"/>
              </a:rPr>
              <a:t>PURCHASING METHODS: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cs typeface="Calibri"/>
              </a:rPr>
              <a:t>Purchase Order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(before/in advance)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cs typeface="Calibri"/>
              </a:rPr>
              <a:t>Non-PO Payment Request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cs typeface="Calibri"/>
              </a:rPr>
              <a:t>Purchasing Card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(submit to Dept)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0000"/>
                </a:solidFill>
                <a:cs typeface="Calibri"/>
              </a:rPr>
              <a:t>Direct Bill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0000"/>
                </a:solidFill>
                <a:cs typeface="Calibri"/>
              </a:rPr>
              <a:t>Out-of-Pocket Reimbursement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47" name="Diagram 246">
            <a:extLst>
              <a:ext uri="{FF2B5EF4-FFF2-40B4-BE49-F238E27FC236}">
                <a16:creationId xmlns:a16="http://schemas.microsoft.com/office/drawing/2014/main" id="{C98F482B-C858-5F5C-1461-60766AA4D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296219"/>
              </p:ext>
            </p:extLst>
          </p:nvPr>
        </p:nvGraphicFramePr>
        <p:xfrm>
          <a:off x="506775" y="263825"/>
          <a:ext cx="11215171" cy="4806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853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E062C-8EB8-3581-2C25-A1E1984D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7" y="348865"/>
            <a:ext cx="7484799" cy="877729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Purchasing Methods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989E0AF-D546-B647-7AB4-3028D93159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896147"/>
              </p:ext>
            </p:extLst>
          </p:nvPr>
        </p:nvGraphicFramePr>
        <p:xfrm>
          <a:off x="0" y="1575459"/>
          <a:ext cx="12192000" cy="5031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C08F083A-58A1-246F-32E4-1E00971D0053}"/>
              </a:ext>
            </a:extLst>
          </p:cNvPr>
          <p:cNvSpPr/>
          <p:nvPr/>
        </p:nvSpPr>
        <p:spPr>
          <a:xfrm rot="5400000">
            <a:off x="9353551" y="3920141"/>
            <a:ext cx="1004886" cy="4214811"/>
          </a:xfrm>
          <a:prstGeom prst="rightBrace">
            <a:avLst>
              <a:gd name="adj1" fmla="val 35579"/>
              <a:gd name="adj2" fmla="val 45890"/>
            </a:avLst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A7683-51E7-B854-2AA8-F6739A929695}"/>
              </a:ext>
            </a:extLst>
          </p:cNvPr>
          <p:cNvSpPr txBox="1"/>
          <p:nvPr/>
        </p:nvSpPr>
        <p:spPr>
          <a:xfrm>
            <a:off x="8595581" y="6106645"/>
            <a:ext cx="1820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CONCUR</a:t>
            </a:r>
          </a:p>
        </p:txBody>
      </p:sp>
    </p:spTree>
    <p:extLst>
      <p:ext uri="{BB962C8B-B14F-4D97-AF65-F5344CB8AC3E}">
        <p14:creationId xmlns:p14="http://schemas.microsoft.com/office/powerpoint/2010/main" val="82008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33C7D-2C60-DE9C-1A25-C30BB258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08" y="5489195"/>
            <a:ext cx="11732820" cy="9824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How to communicate your purchasing need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A7C73-F2FF-4C69-9C98-4088C9A4A3C1}"/>
              </a:ext>
            </a:extLst>
          </p:cNvPr>
          <p:cNvSpPr txBox="1"/>
          <p:nvPr/>
        </p:nvSpPr>
        <p:spPr>
          <a:xfrm>
            <a:off x="237508" y="185077"/>
            <a:ext cx="88708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PI/Acct owner sends an email to </a:t>
            </a:r>
            <a:r>
              <a:rPr lang="en-US" sz="2400" b="1" dirty="0">
                <a:hlinkClick r:id="rId3"/>
              </a:rPr>
              <a:t>10Admin-Fin@</a:t>
            </a:r>
            <a:r>
              <a:rPr lang="en-US" sz="2400" b="1" dirty="0"/>
              <a:t>  </a:t>
            </a:r>
          </a:p>
          <a:p>
            <a:pPr algn="ctr"/>
            <a:r>
              <a:rPr lang="en-US" sz="3600" b="1" dirty="0"/>
              <a:t>with these </a:t>
            </a:r>
            <a:r>
              <a:rPr lang="en-US" sz="3600" b="1" u="sng" dirty="0">
                <a:solidFill>
                  <a:srgbClr val="FF0000"/>
                </a:solidFill>
              </a:rPr>
              <a:t>5 pieces</a:t>
            </a:r>
            <a:r>
              <a:rPr lang="en-US" sz="3600" b="1" dirty="0"/>
              <a:t> of info: </a:t>
            </a:r>
          </a:p>
          <a:p>
            <a:pPr algn="ctr"/>
            <a:endParaRPr lang="en-US" sz="2800" dirty="0"/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Acct to charge:  400-4###-#-######-xxxx-####-#### [insert “fund” nickname]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Business Purpose:  [If it is being paid by a grant, state how it is required for the project.]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Delivery Address:  “Penn” campus location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Total Amount:  $$$$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Attachment(s):  [Quotes, invoices, or a “shopping list” from an approved Penn supplier.] </a:t>
            </a:r>
          </a:p>
        </p:txBody>
      </p:sp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1988243A-B5BC-93CC-F4AE-097156A5B94C}"/>
              </a:ext>
            </a:extLst>
          </p:cNvPr>
          <p:cNvSpPr/>
          <p:nvPr/>
        </p:nvSpPr>
        <p:spPr>
          <a:xfrm>
            <a:off x="9108379" y="1057046"/>
            <a:ext cx="2878559" cy="3816429"/>
          </a:xfrm>
          <a:prstGeom prst="accentCallout1">
            <a:avLst>
              <a:gd name="adj1" fmla="val 37718"/>
              <a:gd name="adj2" fmla="val -2542"/>
              <a:gd name="adj3" fmla="val 47234"/>
              <a:gd name="adj4" fmla="val -21069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49D87-4FF3-85F2-EE94-E41122D834DB}"/>
              </a:ext>
            </a:extLst>
          </p:cNvPr>
          <p:cNvSpPr txBox="1"/>
          <p:nvPr/>
        </p:nvSpPr>
        <p:spPr>
          <a:xfrm>
            <a:off x="9124988" y="1057046"/>
            <a:ext cx="2861950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Examples: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i="1" dirty="0"/>
              <a:t>Accepted manuscript; peer-reviewed publication fee. [</a:t>
            </a:r>
            <a:r>
              <a:rPr lang="en-US" sz="2000" i="1" dirty="0">
                <a:highlight>
                  <a:srgbClr val="FFFF00"/>
                </a:highlight>
              </a:rPr>
              <a:t>Insert full citation</a:t>
            </a:r>
            <a:r>
              <a:rPr lang="en-US" sz="2000" i="1" dirty="0"/>
              <a:t>.]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i="1" dirty="0"/>
              <a:t>[</a:t>
            </a:r>
            <a:r>
              <a:rPr lang="en-US" sz="2000" i="1" dirty="0">
                <a:highlight>
                  <a:srgbClr val="FFFF00"/>
                </a:highlight>
              </a:rPr>
              <a:t>Insert full conference name</a:t>
            </a:r>
            <a:r>
              <a:rPr lang="en-US" sz="2000" i="1" dirty="0"/>
              <a:t>] registration fee to present study findings.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i="1" dirty="0"/>
              <a:t>Postage to send mailers to study participants.</a:t>
            </a:r>
          </a:p>
        </p:txBody>
      </p:sp>
    </p:spTree>
    <p:extLst>
      <p:ext uri="{BB962C8B-B14F-4D97-AF65-F5344CB8AC3E}">
        <p14:creationId xmlns:p14="http://schemas.microsoft.com/office/powerpoint/2010/main" val="368091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AF7C7-3EA5-D525-5A52-358ECCF4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71" y="5571392"/>
            <a:ext cx="9654076" cy="98247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Travel &amp; Expense Reports (TER)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497363C-82FB-A977-16D1-910984521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163159"/>
              </p:ext>
            </p:extLst>
          </p:nvPr>
        </p:nvGraphicFramePr>
        <p:xfrm>
          <a:off x="383057" y="703838"/>
          <a:ext cx="11479429" cy="4529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6AEEE8-C0F4-AF40-8C39-D1C1AE0205C3}"/>
              </a:ext>
            </a:extLst>
          </p:cNvPr>
          <p:cNvSpPr txBox="1"/>
          <p:nvPr/>
        </p:nvSpPr>
        <p:spPr>
          <a:xfrm>
            <a:off x="383058" y="211995"/>
            <a:ext cx="11479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EXAMPLE:  You pay for an abstract submission w/your personal credit card:</a:t>
            </a:r>
          </a:p>
        </p:txBody>
      </p:sp>
    </p:spTree>
    <p:extLst>
      <p:ext uri="{BB962C8B-B14F-4D97-AF65-F5344CB8AC3E}">
        <p14:creationId xmlns:p14="http://schemas.microsoft.com/office/powerpoint/2010/main" val="331841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D40733-6EFF-AD70-5AC8-93D4257B7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3" y="942973"/>
            <a:ext cx="10815277" cy="55335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3F3D1-9C69-32C7-6285-585910C6AA0E}"/>
              </a:ext>
            </a:extLst>
          </p:cNvPr>
          <p:cNvSpPr txBox="1"/>
          <p:nvPr/>
        </p:nvSpPr>
        <p:spPr>
          <a:xfrm>
            <a:off x="328613" y="242887"/>
            <a:ext cx="11644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ATTACHING RECEIPTS + OTHER DOCUMENTATION TO YOUR EXPENSE REPORTS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23786-959B-D0A8-C0AE-C38160C33B0D}"/>
              </a:ext>
            </a:extLst>
          </p:cNvPr>
          <p:cNvSpPr txBox="1"/>
          <p:nvPr/>
        </p:nvSpPr>
        <p:spPr>
          <a:xfrm>
            <a:off x="5007588" y="2028825"/>
            <a:ext cx="16646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A678A3-3F68-7EFB-F387-F61E62F56A66}"/>
              </a:ext>
            </a:extLst>
          </p:cNvPr>
          <p:cNvSpPr/>
          <p:nvPr/>
        </p:nvSpPr>
        <p:spPr>
          <a:xfrm>
            <a:off x="128592" y="1671636"/>
            <a:ext cx="3593126" cy="1995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E53D39-53AE-01E8-DE04-0F70B73DE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17"/>
          <a:stretch/>
        </p:blipFill>
        <p:spPr>
          <a:xfrm>
            <a:off x="54769" y="707118"/>
            <a:ext cx="12192000" cy="6150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3F3D1-9C69-32C7-6285-585910C6AA0E}"/>
              </a:ext>
            </a:extLst>
          </p:cNvPr>
          <p:cNvSpPr txBox="1"/>
          <p:nvPr/>
        </p:nvSpPr>
        <p:spPr>
          <a:xfrm>
            <a:off x="273844" y="118686"/>
            <a:ext cx="11644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ATTACHING RECEIPTS + OTHER DOCUMENTATION TO YOUR EXPENSE REPORTS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23786-959B-D0A8-C0AE-C38160C33B0D}"/>
              </a:ext>
            </a:extLst>
          </p:cNvPr>
          <p:cNvSpPr txBox="1"/>
          <p:nvPr/>
        </p:nvSpPr>
        <p:spPr>
          <a:xfrm>
            <a:off x="5121888" y="1814515"/>
            <a:ext cx="16646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A678A3-3F68-7EFB-F387-F61E62F56A66}"/>
              </a:ext>
            </a:extLst>
          </p:cNvPr>
          <p:cNvSpPr/>
          <p:nvPr/>
        </p:nvSpPr>
        <p:spPr>
          <a:xfrm>
            <a:off x="2386013" y="3969727"/>
            <a:ext cx="1943100" cy="1517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9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AF7C7-3EA5-D525-5A52-358ECCF4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71" y="5554639"/>
            <a:ext cx="9654076" cy="98247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Travel &amp; Expense Reports (TER)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AEEE8-C0F4-AF40-8C39-D1C1AE0205C3}"/>
              </a:ext>
            </a:extLst>
          </p:cNvPr>
          <p:cNvSpPr txBox="1"/>
          <p:nvPr/>
        </p:nvSpPr>
        <p:spPr>
          <a:xfrm>
            <a:off x="383057" y="211995"/>
            <a:ext cx="11425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Penn Travel: Example present/attend a conference</a:t>
            </a: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5E5AB1F1-BDC2-05E9-9B3B-E6696D5694A4}"/>
              </a:ext>
            </a:extLst>
          </p:cNvPr>
          <p:cNvSpPr/>
          <p:nvPr/>
        </p:nvSpPr>
        <p:spPr>
          <a:xfrm>
            <a:off x="383057" y="935109"/>
            <a:ext cx="6005386" cy="4193810"/>
          </a:xfrm>
          <a:prstGeom prst="rightArrowCallout">
            <a:avLst>
              <a:gd name="adj1" fmla="val 16005"/>
              <a:gd name="adj2" fmla="val 21989"/>
              <a:gd name="adj3" fmla="val 16973"/>
              <a:gd name="adj4" fmla="val 808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The PI/Acct owner emails the trainee/staff that their travel expenses will be direct-paid and reimbursed with CC 10Admin-Fin@; provide these </a:t>
            </a:r>
            <a:r>
              <a:rPr lang="en-US" sz="2400" dirty="0">
                <a:solidFill>
                  <a:srgbClr val="FF0000"/>
                </a:solidFill>
              </a:rPr>
              <a:t>4 pieces</a:t>
            </a:r>
            <a:r>
              <a:rPr lang="en-US" sz="2400" dirty="0">
                <a:solidFill>
                  <a:schemeClr val="tx1"/>
                </a:solidFill>
              </a:rPr>
              <a:t> of info:  </a:t>
            </a:r>
          </a:p>
          <a:p>
            <a:pPr lvl="0"/>
            <a:r>
              <a:rPr lang="en-US" sz="1600" dirty="0">
                <a:solidFill>
                  <a:schemeClr val="tx1"/>
                </a:solidFill>
              </a:rPr>
              <a:t>(1) Acct to charge:  400-4###-#-######-xxxx-####-#### [insert “fund” nickname]</a:t>
            </a:r>
          </a:p>
          <a:p>
            <a:pPr lvl="0"/>
            <a:r>
              <a:rPr lang="en-US" sz="1600" dirty="0">
                <a:solidFill>
                  <a:schemeClr val="tx1"/>
                </a:solidFill>
              </a:rPr>
              <a:t>(2) Business Purpose:  Attend [conference, location] and present study findings. </a:t>
            </a:r>
          </a:p>
          <a:p>
            <a:pPr lvl="0"/>
            <a:r>
              <a:rPr lang="en-US" sz="1600" dirty="0">
                <a:solidFill>
                  <a:schemeClr val="tx1"/>
                </a:solidFill>
              </a:rPr>
              <a:t>(3) Total Amount:  $$$-$$$$ / actual</a:t>
            </a:r>
          </a:p>
          <a:p>
            <a:pPr lvl="0"/>
            <a:r>
              <a:rPr lang="en-US" sz="1600" dirty="0">
                <a:solidFill>
                  <a:schemeClr val="tx1"/>
                </a:solidFill>
              </a:rPr>
              <a:t>(4) Costs covered:  Registration fee; RT airfare (prepaid thru Penn); ground transportation; accommodation [DATES]; meals [DATES]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D1172-D600-653E-E2BA-6854FE967226}"/>
              </a:ext>
            </a:extLst>
          </p:cNvPr>
          <p:cNvSpPr txBox="1"/>
          <p:nvPr/>
        </p:nvSpPr>
        <p:spPr>
          <a:xfrm>
            <a:off x="6512011" y="938349"/>
            <a:ext cx="5296931" cy="419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200"/>
              </a:spcAft>
            </a:pPr>
            <a:r>
              <a:rPr lang="en-US" sz="1800" u="sng" dirty="0"/>
              <a:t>Next Steps</a:t>
            </a:r>
            <a:r>
              <a:rPr lang="en-US" sz="1800" dirty="0"/>
              <a:t>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800" dirty="0"/>
              <a:t>Trainee/staff contacts 10Admin-Fin@ to indicate intent to reserve flight via Concur at least 2 months prior to conference.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800" dirty="0"/>
              <a:t>Trainee/staff may request Penn purchasing card for registration fee to be paid direct. *All should have registration fee paid during “early-bird” discount period.*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800" dirty="0"/>
              <a:t>Trainee/staff makes their accommodation reservation direct thru conf room block. </a:t>
            </a:r>
            <a:r>
              <a:rPr lang="en-US" sz="1800" i="1" dirty="0"/>
              <a:t>This cannot be prepaid direct by Penn.</a:t>
            </a:r>
            <a:r>
              <a:rPr lang="en-US" sz="1800" dirty="0"/>
              <a:t>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800" dirty="0"/>
              <a:t>After travel has completed, trainee/staff creates an Expense report in Concur and submits for reimbursement. </a:t>
            </a:r>
          </a:p>
        </p:txBody>
      </p:sp>
    </p:spTree>
    <p:extLst>
      <p:ext uri="{BB962C8B-B14F-4D97-AF65-F5344CB8AC3E}">
        <p14:creationId xmlns:p14="http://schemas.microsoft.com/office/powerpoint/2010/main" val="224270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7079</TotalTime>
  <Words>2579</Words>
  <Application>Microsoft Office PowerPoint</Application>
  <PresentationFormat>Widescreen</PresentationFormat>
  <Paragraphs>211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CONCUR  Travel and Expense Reimbursement</vt:lpstr>
      <vt:lpstr>Penn Business Practices</vt:lpstr>
      <vt:lpstr>Purchasing</vt:lpstr>
      <vt:lpstr>Purchasing Methods</vt:lpstr>
      <vt:lpstr>How to communicate your purchasing need</vt:lpstr>
      <vt:lpstr>Travel &amp; Expense Reports (TER)</vt:lpstr>
      <vt:lpstr>PowerPoint Presentation</vt:lpstr>
      <vt:lpstr>PowerPoint Presentation</vt:lpstr>
      <vt:lpstr>Travel &amp; Expense Reports (TER)</vt:lpstr>
      <vt:lpstr>Travel &amp; Expense Reports (TER)</vt:lpstr>
      <vt:lpstr>DIRECT BILL:  Concur/World Travel</vt:lpstr>
      <vt:lpstr>Travel &amp; Expense Reports (TER)</vt:lpstr>
      <vt:lpstr>PowerPoint Presentation</vt:lpstr>
      <vt:lpstr>PowerPoint Presentation</vt:lpstr>
      <vt:lpstr>Business Lunch/Dinner (TER)</vt:lpstr>
      <vt:lpstr>Business Lunch/Dinner (TER)</vt:lpstr>
      <vt:lpstr>Travel &amp; Expense Reports (TER)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NEURODEVELOPMENT AND PSYCHOSIS SECTION Finance &amp; Administration Standard Operating Procedures</dc:title>
  <dc:creator>Lucinda Bertsinger</dc:creator>
  <cp:lastModifiedBy>Patrick Doyle</cp:lastModifiedBy>
  <cp:revision>459</cp:revision>
  <cp:lastPrinted>2023-09-19T21:24:50Z</cp:lastPrinted>
  <dcterms:created xsi:type="dcterms:W3CDTF">2023-07-13T18:27:00Z</dcterms:created>
  <dcterms:modified xsi:type="dcterms:W3CDTF">2024-02-16T15:05:00Z</dcterms:modified>
</cp:coreProperties>
</file>