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9"/>
    <p:restoredTop sz="94648"/>
  </p:normalViewPr>
  <p:slideViewPr>
    <p:cSldViewPr snapToGrid="0" snapToObjects="1">
      <p:cViewPr>
        <p:scale>
          <a:sx n="90" d="100"/>
          <a:sy n="90" d="100"/>
        </p:scale>
        <p:origin x="52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BF4BF-D65E-EE47-931D-4BC674EE8278}" type="datetimeFigureOut">
              <a:rPr kumimoji="1" lang="zh-CN" altLang="en-US" smtClean="0"/>
              <a:t>2016/11/27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C6A15-185A-2D43-A583-55AE07CF17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52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C6A15-185A-2D43-A583-55AE07CF17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3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C6A15-185A-2D43-A583-55AE07CF17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80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eejs.cn/v3/main.php#_zTreeInfo" TargetMode="External"/><Relationship Id="rId4" Type="http://schemas.openxmlformats.org/officeDocument/2006/relationships/hyperlink" Target="https://github.com/zTree/zTree_v3" TargetMode="External"/><Relationship Id="rId5" Type="http://schemas.openxmlformats.org/officeDocument/2006/relationships/hyperlink" Target="http://echarts.baidu.com/index.html" TargetMode="External"/><Relationship Id="rId6" Type="http://schemas.openxmlformats.org/officeDocument/2006/relationships/hyperlink" Target="http://echarts.baidu.com/download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海洋生物</a:t>
            </a:r>
            <a:r>
              <a:rPr lang="zh-CN" altLang="en-US" dirty="0"/>
              <a:t>多样性数据库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前端插件</a:t>
            </a:r>
            <a:r>
              <a:rPr lang="en-US" altLang="zh-CN" sz="3200" b="1" dirty="0" err="1" smtClean="0"/>
              <a:t>zTree</a:t>
            </a:r>
            <a:r>
              <a:rPr lang="zh-CN" altLang="en-US" sz="3200" b="1" dirty="0" smtClean="0"/>
              <a:t>知识分享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872538" y="537209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Hupo" charset="-122"/>
                <a:ea typeface="STHupo" charset="-122"/>
                <a:cs typeface="STHupo" charset="-122"/>
              </a:rPr>
              <a:t>主讲人：马川川</a:t>
            </a:r>
            <a:endParaRPr kumimoji="1" lang="en-US" altLang="zh-CN" dirty="0" smtClean="0">
              <a:latin typeface="STHupo" charset="-122"/>
              <a:ea typeface="STHupo" charset="-122"/>
              <a:cs typeface="STHupo" charset="-122"/>
            </a:endParaRPr>
          </a:p>
          <a:p>
            <a:r>
              <a:rPr kumimoji="1" lang="zh-CN" altLang="en-US" dirty="0" smtClean="0">
                <a:latin typeface="STHupo" charset="-122"/>
                <a:ea typeface="STHupo" charset="-122"/>
                <a:cs typeface="STHupo" charset="-122"/>
              </a:rPr>
              <a:t>时    间：</a:t>
            </a:r>
            <a:r>
              <a:rPr kumimoji="1" lang="en-US" altLang="zh-CN" dirty="0" smtClean="0">
                <a:latin typeface="STHupo" charset="-122"/>
                <a:ea typeface="STHupo" charset="-122"/>
                <a:cs typeface="STHupo" charset="-122"/>
              </a:rPr>
              <a:t>2016.11.28</a:t>
            </a:r>
            <a:endParaRPr kumimoji="1" lang="zh-CN" altLang="en-US" dirty="0">
              <a:latin typeface="STHupo" charset="-122"/>
              <a:ea typeface="STHupo" charset="-122"/>
              <a:cs typeface="STHupo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1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8" y="385759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回调函数</a:t>
            </a:r>
            <a:r>
              <a:rPr kumimoji="1" lang="en-US" altLang="zh-CN" sz="3200" dirty="0" smtClean="0"/>
              <a:t>callback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87725" y="1113411"/>
            <a:ext cx="969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setting.callback.</a:t>
            </a:r>
            <a:r>
              <a:rPr lang="en-US" altLang="zh-CN" b="1" dirty="0" err="1"/>
              <a:t>onClick</a:t>
            </a:r>
            <a:endParaRPr lang="en-US" altLang="zh-CN" b="1" dirty="0"/>
          </a:p>
          <a:p>
            <a:pPr fontAlgn="base"/>
            <a:r>
              <a:rPr lang="zh-CN" altLang="en-US" dirty="0"/>
              <a:t>用于捕获节点被点击的事件回调函数</a:t>
            </a:r>
          </a:p>
          <a:p>
            <a:pPr fontAlgn="base"/>
            <a:r>
              <a:rPr lang="zh-CN" altLang="en-US" dirty="0"/>
              <a:t>如果设置了 </a:t>
            </a:r>
            <a:r>
              <a:rPr lang="en-US" altLang="zh-CN" dirty="0" err="1"/>
              <a:t>setting.callback.beforeClick</a:t>
            </a:r>
            <a:r>
              <a:rPr lang="en-US" altLang="zh-CN" dirty="0"/>
              <a:t> </a:t>
            </a:r>
            <a:r>
              <a:rPr lang="zh-CN" altLang="en-US" dirty="0"/>
              <a:t>方法，且返回 </a:t>
            </a:r>
            <a:r>
              <a:rPr lang="en-US" altLang="zh-CN" dirty="0"/>
              <a:t>false</a:t>
            </a:r>
            <a:r>
              <a:rPr lang="zh-CN" altLang="en-US" dirty="0"/>
              <a:t>，将无法触发 </a:t>
            </a:r>
            <a:r>
              <a:rPr lang="en-US" altLang="zh-CN" dirty="0" err="1"/>
              <a:t>onClick</a:t>
            </a:r>
            <a:r>
              <a:rPr lang="en-US" altLang="zh-CN" dirty="0"/>
              <a:t> </a:t>
            </a:r>
            <a:r>
              <a:rPr lang="zh-CN" altLang="en-US" dirty="0"/>
              <a:t>事件回调函数。</a:t>
            </a:r>
          </a:p>
          <a:p>
            <a:pPr fontAlgn="base"/>
            <a:r>
              <a:rPr lang="zh-CN" altLang="en-US" dirty="0"/>
              <a:t>默认值：</a:t>
            </a:r>
            <a:r>
              <a:rPr lang="en-US" altLang="zh-CN" dirty="0"/>
              <a:t>null</a:t>
            </a:r>
          </a:p>
          <a:p>
            <a:r>
              <a:rPr kumimoji="1" lang="zh-CN" altLang="en-US" dirty="0" smtClean="0"/>
              <a:t>主要参数有三个：</a:t>
            </a:r>
            <a:endParaRPr kumimoji="1" lang="en-US" altLang="zh-CN" dirty="0" smtClean="0"/>
          </a:p>
          <a:p>
            <a:pPr fontAlgn="base"/>
            <a:r>
              <a:rPr lang="en-US" altLang="zh-CN" b="1" dirty="0" smtClean="0"/>
              <a:t>	Event</a:t>
            </a:r>
            <a:r>
              <a:rPr lang="zh-CN" altLang="en-US" dirty="0" smtClean="0"/>
              <a:t>  标准</a:t>
            </a:r>
            <a:r>
              <a:rPr lang="zh-CN" altLang="en-US" dirty="0"/>
              <a:t>的 </a:t>
            </a:r>
            <a:r>
              <a:rPr lang="en-US" altLang="zh-CN" dirty="0" err="1"/>
              <a:t>js</a:t>
            </a:r>
            <a:r>
              <a:rPr lang="en-US" altLang="zh-CN" dirty="0"/>
              <a:t> event </a:t>
            </a:r>
            <a:r>
              <a:rPr lang="zh-CN" altLang="en-US" dirty="0"/>
              <a:t>对象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zh-CN" altLang="en-US" dirty="0" smtClean="0"/>
              <a:t>  对</a:t>
            </a:r>
            <a:r>
              <a:rPr lang="zh-CN" altLang="en-US" dirty="0"/>
              <a:t>应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 </a:t>
            </a:r>
            <a:r>
              <a:rPr lang="en-US" altLang="zh-CN" b="1" dirty="0" err="1"/>
              <a:t>treeId</a:t>
            </a:r>
            <a:r>
              <a:rPr lang="zh-CN" altLang="en-US" dirty="0"/>
              <a:t>，便于用户操控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treeNode</a:t>
            </a:r>
            <a:r>
              <a:rPr lang="zh-CN" altLang="en-US" dirty="0" smtClean="0"/>
              <a:t> 被</a:t>
            </a:r>
            <a:r>
              <a:rPr lang="zh-CN" altLang="en-US" dirty="0"/>
              <a:t>点击的节点 </a:t>
            </a:r>
            <a:r>
              <a:rPr lang="en-US" altLang="zh-CN" dirty="0"/>
              <a:t>JSON </a:t>
            </a:r>
            <a:r>
              <a:rPr lang="zh-CN" altLang="en-US" dirty="0"/>
              <a:t>数据对象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zTreeOnClick</a:t>
            </a:r>
            <a:r>
              <a:rPr lang="en-US" altLang="zh-CN" dirty="0"/>
              <a:t>(event, </a:t>
            </a:r>
            <a:r>
              <a:rPr lang="en-US" altLang="zh-CN" dirty="0" err="1"/>
              <a:t>treeId</a:t>
            </a:r>
            <a:r>
              <a:rPr lang="en-US" altLang="zh-CN" dirty="0"/>
              <a:t>, </a:t>
            </a:r>
            <a:r>
              <a:rPr lang="en-US" altLang="zh-CN" dirty="0" err="1"/>
              <a:t>treeNode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	alert(</a:t>
            </a:r>
            <a:r>
              <a:rPr lang="en-US" altLang="zh-CN" dirty="0" err="1" smtClean="0"/>
              <a:t>treeNode.tId</a:t>
            </a:r>
            <a:r>
              <a:rPr lang="en-US" altLang="zh-CN" dirty="0" smtClean="0"/>
              <a:t> </a:t>
            </a:r>
            <a:r>
              <a:rPr lang="en-US" altLang="zh-CN" dirty="0"/>
              <a:t>+ ", " + </a:t>
            </a:r>
            <a:r>
              <a:rPr lang="en-US" altLang="zh-CN" dirty="0" err="1"/>
              <a:t>treeNode.name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362" y="385762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回调函数</a:t>
            </a:r>
            <a:r>
              <a:rPr kumimoji="1" lang="en-US" altLang="zh-CN" sz="3200" dirty="0" smtClean="0"/>
              <a:t>callback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3441" y="1257299"/>
            <a:ext cx="84946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setting.callback.</a:t>
            </a:r>
            <a:r>
              <a:rPr lang="en-US" altLang="zh-CN" b="1" dirty="0" err="1"/>
              <a:t>beforeExpand</a:t>
            </a:r>
            <a:endParaRPr lang="en-US" altLang="zh-CN" b="1" dirty="0"/>
          </a:p>
          <a:p>
            <a:pPr fontAlgn="base"/>
            <a:r>
              <a:rPr lang="zh-CN" altLang="en-US" dirty="0"/>
              <a:t>用于捕获父节点展开之前的事件回调函数，并且根据返回值确定是否允许展开操作</a:t>
            </a:r>
          </a:p>
          <a:p>
            <a:pPr fontAlgn="base"/>
            <a:r>
              <a:rPr lang="zh-CN" altLang="en-US" dirty="0"/>
              <a:t>默认值：</a:t>
            </a:r>
            <a:r>
              <a:rPr lang="en-US" altLang="zh-CN" dirty="0"/>
              <a:t>null</a:t>
            </a:r>
          </a:p>
          <a:p>
            <a:r>
              <a:rPr kumimoji="1" lang="zh-CN" altLang="en-US" dirty="0"/>
              <a:t>主要参数有三个：</a:t>
            </a:r>
            <a:endParaRPr kumimoji="1" lang="en-US" altLang="zh-CN" dirty="0"/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en-US" altLang="zh-CN" dirty="0" smtClean="0"/>
              <a:t> :</a:t>
            </a:r>
            <a:r>
              <a:rPr lang="zh-CN" altLang="en-US" dirty="0" smtClean="0"/>
              <a:t>对</a:t>
            </a:r>
            <a:r>
              <a:rPr lang="zh-CN" altLang="en-US" dirty="0"/>
              <a:t>应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 </a:t>
            </a:r>
            <a:r>
              <a:rPr lang="en-US" altLang="zh-CN" b="1" dirty="0" err="1"/>
              <a:t>treeId</a:t>
            </a:r>
            <a:r>
              <a:rPr lang="zh-CN" altLang="en-US" dirty="0"/>
              <a:t>，便于用户操控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treeNode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要</a:t>
            </a:r>
            <a:r>
              <a:rPr lang="zh-CN" altLang="en-US" dirty="0"/>
              <a:t>展开的父节点 </a:t>
            </a:r>
            <a:r>
              <a:rPr lang="en-US" altLang="zh-CN" dirty="0"/>
              <a:t>JSON </a:t>
            </a:r>
            <a:r>
              <a:rPr lang="zh-CN" altLang="en-US" dirty="0"/>
              <a:t>数据对象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返回值   </a:t>
            </a:r>
            <a:r>
              <a:rPr lang="en-US" altLang="zh-CN" dirty="0" smtClean="0"/>
              <a:t>Boolean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返回 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将不会展开节点，也无法触发 </a:t>
            </a:r>
            <a:r>
              <a:rPr lang="en-US" altLang="zh-CN" dirty="0" err="1"/>
              <a:t>onExpand</a:t>
            </a:r>
            <a:r>
              <a:rPr lang="en-US" altLang="zh-CN" dirty="0"/>
              <a:t> </a:t>
            </a:r>
            <a:r>
              <a:rPr lang="zh-CN" altLang="en-US" dirty="0"/>
              <a:t>事件回调函数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69" y="400048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回调函数</a:t>
            </a:r>
            <a:r>
              <a:rPr kumimoji="1" lang="en-US" altLang="zh-CN" sz="3200" dirty="0" smtClean="0"/>
              <a:t>callback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4368" y="1528765"/>
            <a:ext cx="10097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setting.callback.</a:t>
            </a:r>
            <a:r>
              <a:rPr lang="en-US" altLang="zh-CN" b="1" dirty="0" err="1" smtClean="0"/>
              <a:t>onExpand</a:t>
            </a:r>
            <a:endParaRPr lang="en-US" altLang="zh-CN" b="1" dirty="0"/>
          </a:p>
          <a:p>
            <a:pPr fontAlgn="base"/>
            <a:r>
              <a:rPr lang="zh-CN" altLang="en-US" dirty="0"/>
              <a:t>用于捕获节点被展开的事件回调函数</a:t>
            </a:r>
          </a:p>
          <a:p>
            <a:pPr fontAlgn="base"/>
            <a:r>
              <a:rPr lang="zh-CN" altLang="en-US" dirty="0"/>
              <a:t>如果设置了 </a:t>
            </a:r>
            <a:r>
              <a:rPr lang="en-US" altLang="zh-CN" dirty="0" err="1"/>
              <a:t>setting.callback.beforeExpand</a:t>
            </a:r>
            <a:r>
              <a:rPr lang="en-US" altLang="zh-CN" dirty="0"/>
              <a:t> </a:t>
            </a:r>
            <a:r>
              <a:rPr lang="zh-CN" altLang="en-US" dirty="0"/>
              <a:t>方法，且返回 </a:t>
            </a:r>
            <a:r>
              <a:rPr lang="en-US" altLang="zh-CN" dirty="0"/>
              <a:t>false</a:t>
            </a:r>
            <a:r>
              <a:rPr lang="zh-CN" altLang="en-US" dirty="0"/>
              <a:t>，将无法触发 </a:t>
            </a:r>
            <a:r>
              <a:rPr lang="en-US" altLang="zh-CN" dirty="0" err="1"/>
              <a:t>onExpand</a:t>
            </a:r>
            <a:r>
              <a:rPr lang="en-US" altLang="zh-CN" dirty="0"/>
              <a:t> </a:t>
            </a:r>
            <a:r>
              <a:rPr lang="zh-CN" altLang="en-US" dirty="0"/>
              <a:t>事件回调函数。</a:t>
            </a:r>
          </a:p>
          <a:p>
            <a:pPr fontAlgn="base"/>
            <a:r>
              <a:rPr lang="zh-CN" altLang="en-US" dirty="0"/>
              <a:t>默认值：</a:t>
            </a:r>
            <a:r>
              <a:rPr lang="en-US" altLang="zh-CN" dirty="0"/>
              <a:t>null</a:t>
            </a:r>
          </a:p>
          <a:p>
            <a:pPr fontAlgn="base"/>
            <a:r>
              <a:rPr lang="en-US" altLang="zh-CN" b="1" dirty="0" smtClean="0"/>
              <a:t>	Event</a:t>
            </a:r>
            <a:r>
              <a:rPr lang="en-US" altLang="zh-CN" dirty="0" smtClean="0"/>
              <a:t> : </a:t>
            </a:r>
            <a:r>
              <a:rPr lang="zh-CN" altLang="en-US" dirty="0" smtClean="0"/>
              <a:t>标准</a:t>
            </a:r>
            <a:r>
              <a:rPr lang="zh-CN" altLang="en-US" dirty="0"/>
              <a:t>的 </a:t>
            </a:r>
            <a:r>
              <a:rPr lang="en-US" altLang="zh-CN" dirty="0" err="1"/>
              <a:t>js</a:t>
            </a:r>
            <a:r>
              <a:rPr lang="en-US" altLang="zh-CN" dirty="0"/>
              <a:t> event </a:t>
            </a:r>
            <a:r>
              <a:rPr lang="zh-CN" altLang="en-US" dirty="0"/>
              <a:t>对象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对</a:t>
            </a:r>
            <a:r>
              <a:rPr lang="zh-CN" altLang="en-US" dirty="0"/>
              <a:t>应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 </a:t>
            </a:r>
            <a:r>
              <a:rPr lang="en-US" altLang="zh-CN" b="1" dirty="0" err="1"/>
              <a:t>treeId</a:t>
            </a:r>
            <a:r>
              <a:rPr lang="zh-CN" altLang="en-US" dirty="0"/>
              <a:t>，便于用户操控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treeNode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被</a:t>
            </a:r>
            <a:r>
              <a:rPr lang="zh-CN" altLang="en-US" dirty="0"/>
              <a:t>展开的节点 </a:t>
            </a:r>
            <a:r>
              <a:rPr lang="en-US" altLang="zh-CN" dirty="0"/>
              <a:t>JSON </a:t>
            </a:r>
            <a:r>
              <a:rPr lang="zh-CN" altLang="en-US" dirty="0"/>
              <a:t>数据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4" y="385759"/>
            <a:ext cx="220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zTree</a:t>
            </a:r>
            <a:r>
              <a:rPr lang="en-US" altLang="zh-CN" sz="3200" b="1" dirty="0"/>
              <a:t>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4372" y="1257300"/>
            <a:ext cx="10060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fn.zTree.</a:t>
            </a:r>
            <a:r>
              <a:rPr lang="en-US" altLang="zh-CN" b="1" dirty="0" err="1"/>
              <a:t>getZTreeObj</a:t>
            </a:r>
            <a:endParaRPr lang="en-US" altLang="zh-CN" b="1" dirty="0"/>
          </a:p>
          <a:p>
            <a:pPr fontAlgn="base"/>
            <a:r>
              <a:rPr lang="en-US" altLang="zh-CN" dirty="0" err="1"/>
              <a:t>zTree</a:t>
            </a:r>
            <a:r>
              <a:rPr lang="en-US" altLang="zh-CN" dirty="0"/>
              <a:t> v3.x </a:t>
            </a:r>
            <a:r>
              <a:rPr lang="zh-CN" altLang="en-US" dirty="0"/>
              <a:t>专门提供的根据 </a:t>
            </a:r>
            <a:r>
              <a:rPr lang="en-US" altLang="zh-CN" dirty="0" err="1"/>
              <a:t>treeId</a:t>
            </a:r>
            <a:r>
              <a:rPr lang="en-US" altLang="zh-CN" dirty="0"/>
              <a:t> </a:t>
            </a:r>
            <a:r>
              <a:rPr lang="zh-CN" altLang="en-US" dirty="0"/>
              <a:t>获取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对象的方法。</a:t>
            </a:r>
          </a:p>
          <a:p>
            <a:pPr fontAlgn="base"/>
            <a:r>
              <a:rPr lang="zh-CN" altLang="en-US" dirty="0"/>
              <a:t>必须在初始化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以后才可以使用此方法。</a:t>
            </a:r>
          </a:p>
          <a:p>
            <a:pPr fontAlgn="base"/>
            <a:r>
              <a:rPr lang="zh-CN" altLang="en-US" dirty="0"/>
              <a:t>有了这个方法，用户不再需要自己设定全局变量来保存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初始化后得到的对象了</a:t>
            </a:r>
            <a:r>
              <a:rPr lang="zh-CN" altLang="en-US" dirty="0" smtClean="0"/>
              <a:t>，而且</a:t>
            </a:r>
            <a:r>
              <a:rPr lang="zh-CN" altLang="en-US" dirty="0"/>
              <a:t>在</a:t>
            </a:r>
            <a:r>
              <a:rPr lang="zh-CN" altLang="en-US" dirty="0" smtClean="0"/>
              <a:t>所有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回调</a:t>
            </a:r>
            <a:r>
              <a:rPr lang="zh-CN" altLang="en-US" dirty="0"/>
              <a:t>函数中全都会返回 </a:t>
            </a:r>
            <a:r>
              <a:rPr lang="en-US" altLang="zh-CN" dirty="0" err="1"/>
              <a:t>treeId</a:t>
            </a:r>
            <a:r>
              <a:rPr lang="en-US" altLang="zh-CN" dirty="0"/>
              <a:t> </a:t>
            </a:r>
            <a:r>
              <a:rPr lang="zh-CN" altLang="en-US" dirty="0"/>
              <a:t>属性，用户可以随时使用此方法获取需要进行操作的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参数：</a:t>
            </a:r>
            <a:endParaRPr lang="zh-CN" altLang="en-US" dirty="0"/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zTree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DOM </a:t>
            </a:r>
            <a:r>
              <a:rPr lang="zh-CN" altLang="en-US" dirty="0"/>
              <a:t>容器的 </a:t>
            </a:r>
            <a:r>
              <a:rPr lang="en-US" altLang="zh-CN" dirty="0"/>
              <a:t>id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返回值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zTree</a:t>
            </a:r>
            <a:r>
              <a:rPr lang="en-US" altLang="zh-CN" dirty="0" smtClean="0"/>
              <a:t> </a:t>
            </a:r>
            <a:r>
              <a:rPr lang="zh-CN" altLang="en-US" dirty="0"/>
              <a:t>对象，提供操作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的各种方法，对于通过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操作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来说必须通过此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0084" y="1343026"/>
            <a:ext cx="8352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fn.zTree.</a:t>
            </a:r>
            <a:r>
              <a:rPr lang="en-US" altLang="zh-CN" b="1" dirty="0" err="1"/>
              <a:t>destroy</a:t>
            </a:r>
            <a:endParaRPr lang="en-US" altLang="zh-CN" b="1" dirty="0"/>
          </a:p>
          <a:p>
            <a:pPr fontAlgn="base"/>
            <a:r>
              <a:rPr lang="zh-CN" altLang="en-US" dirty="0"/>
              <a:t>从 </a:t>
            </a:r>
            <a:r>
              <a:rPr lang="en-US" altLang="zh-CN" dirty="0" err="1"/>
              <a:t>zTree</a:t>
            </a:r>
            <a:r>
              <a:rPr lang="en-US" altLang="zh-CN" dirty="0"/>
              <a:t> v3.4 </a:t>
            </a:r>
            <a:r>
              <a:rPr lang="zh-CN" altLang="en-US" dirty="0"/>
              <a:t>开始提供销毁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的方法。</a:t>
            </a:r>
          </a:p>
          <a:p>
            <a:pPr fontAlgn="base"/>
            <a:r>
              <a:rPr lang="en-US" altLang="zh-CN" dirty="0"/>
              <a:t>1</a:t>
            </a:r>
            <a:r>
              <a:rPr lang="zh-CN" altLang="en-US" dirty="0"/>
              <a:t>、用此方法可以销毁指定 </a:t>
            </a:r>
            <a:r>
              <a:rPr lang="en-US" altLang="zh-CN" dirty="0" err="1"/>
              <a:t>treeId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zTree</a:t>
            </a:r>
            <a:r>
              <a:rPr lang="zh-CN" altLang="en-US" dirty="0"/>
              <a:t>，也可以销毁当前页面全部的 </a:t>
            </a:r>
            <a:r>
              <a:rPr lang="en-US" altLang="zh-CN" dirty="0" err="1"/>
              <a:t>zTree</a:t>
            </a:r>
            <a:r>
              <a:rPr lang="zh-CN" altLang="en-US" dirty="0"/>
              <a:t>。</a:t>
            </a:r>
          </a:p>
          <a:p>
            <a:pPr fontAlgn="base"/>
            <a:r>
              <a:rPr lang="en-US" altLang="zh-CN" dirty="0"/>
              <a:t>2</a:t>
            </a:r>
            <a:r>
              <a:rPr lang="zh-CN" altLang="en-US" dirty="0"/>
              <a:t>、销毁指定 </a:t>
            </a:r>
            <a:r>
              <a:rPr lang="en-US" altLang="zh-CN" dirty="0" err="1"/>
              <a:t>treeId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也可以使用 </a:t>
            </a:r>
            <a:r>
              <a:rPr lang="en-US" altLang="zh-CN" dirty="0" err="1"/>
              <a:t>zTreeObj.destroy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  <a:p>
            <a:pPr fontAlgn="base"/>
            <a:r>
              <a:rPr lang="en-US" altLang="zh-CN" dirty="0"/>
              <a:t>3</a:t>
            </a:r>
            <a:r>
              <a:rPr lang="zh-CN" altLang="en-US" dirty="0"/>
              <a:t>、重新使用已经被销毁的树，必须要使用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方法进行初始化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参数：</a:t>
            </a:r>
            <a:endParaRPr lang="zh-CN" altLang="en-US" dirty="0"/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zTree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DOM </a:t>
            </a:r>
            <a:r>
              <a:rPr lang="zh-CN" altLang="en-US" dirty="0"/>
              <a:t>容器的 </a:t>
            </a:r>
            <a:r>
              <a:rPr lang="en-US" altLang="zh-CN" dirty="0" smtClean="0"/>
              <a:t>id,</a:t>
            </a:r>
            <a:r>
              <a:rPr lang="zh-CN" altLang="en-US" dirty="0" smtClean="0"/>
              <a:t>省略 </a:t>
            </a:r>
            <a:r>
              <a:rPr lang="en-US" altLang="zh-CN" dirty="0" err="1"/>
              <a:t>treeId</a:t>
            </a:r>
            <a:r>
              <a:rPr lang="zh-CN" altLang="en-US" dirty="0"/>
              <a:t>，表示销毁当前页面全部的 </a:t>
            </a:r>
            <a:r>
              <a:rPr lang="en-US" altLang="zh-CN" dirty="0" err="1"/>
              <a:t>zTree</a:t>
            </a:r>
            <a:endParaRPr lang="en-US" altLang="zh-CN" dirty="0"/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返回值   </a:t>
            </a:r>
            <a:r>
              <a:rPr lang="zh-CN" altLang="en-US" dirty="0" smtClean="0"/>
              <a:t>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8582" y="385760"/>
            <a:ext cx="220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zTree</a:t>
            </a:r>
            <a:r>
              <a:rPr lang="en-US" altLang="zh-CN" sz="3200" b="1" dirty="0"/>
              <a:t>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4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4668" y="869395"/>
            <a:ext cx="11668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zTreeObj.</a:t>
            </a:r>
            <a:r>
              <a:rPr lang="en-US" altLang="zh-CN" b="1" dirty="0" err="1"/>
              <a:t>expandNode</a:t>
            </a:r>
            <a:endParaRPr lang="en-US" altLang="zh-CN" b="1" dirty="0"/>
          </a:p>
          <a:p>
            <a:r>
              <a:rPr lang="zh-CN" altLang="en-US" dirty="0"/>
              <a:t>展开 </a:t>
            </a:r>
            <a:r>
              <a:rPr lang="en-US" altLang="zh-CN" dirty="0"/>
              <a:t>/ </a:t>
            </a:r>
            <a:r>
              <a:rPr lang="zh-CN" altLang="en-US" dirty="0"/>
              <a:t>折叠 指定的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fontAlgn="base"/>
            <a:r>
              <a:rPr lang="en-US" altLang="zh-CN" b="1" dirty="0" err="1" smtClean="0"/>
              <a:t>treeNode</a:t>
            </a:r>
            <a:r>
              <a:rPr lang="en-US" altLang="zh-CN" dirty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需要 </a:t>
            </a:r>
            <a:r>
              <a:rPr lang="zh-CN" altLang="en-US" dirty="0"/>
              <a:t>展开 </a:t>
            </a:r>
            <a:r>
              <a:rPr lang="en-US" altLang="zh-CN" dirty="0"/>
              <a:t>/ </a:t>
            </a:r>
            <a:r>
              <a:rPr lang="zh-CN" altLang="en-US" dirty="0"/>
              <a:t>折叠 的节点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fontAlgn="base"/>
            <a:r>
              <a:rPr lang="en-US" altLang="zh-CN" b="1" dirty="0" err="1" smtClean="0"/>
              <a:t>expandFlag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true </a:t>
            </a:r>
            <a:r>
              <a:rPr lang="zh-CN" altLang="en-US" dirty="0"/>
              <a:t>表示 展开 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 , false </a:t>
            </a:r>
            <a:r>
              <a:rPr lang="zh-CN" altLang="en-US" dirty="0"/>
              <a:t>表示 折叠 </a:t>
            </a:r>
            <a:r>
              <a:rPr lang="zh-CN" altLang="en-US" dirty="0" smtClean="0"/>
              <a:t>节点省</a:t>
            </a:r>
            <a:r>
              <a:rPr lang="zh-CN" altLang="en-US" dirty="0"/>
              <a:t>略此</a:t>
            </a:r>
            <a:r>
              <a:rPr lang="zh-CN" altLang="en-US" dirty="0" smtClean="0"/>
              <a:t>参数，则</a:t>
            </a:r>
            <a:r>
              <a:rPr lang="zh-CN" altLang="en-US" dirty="0"/>
              <a:t>根据对此节点的展开状态进行 </a:t>
            </a:r>
            <a:r>
              <a:rPr lang="en-US" altLang="zh-CN" dirty="0"/>
              <a:t>toggle </a:t>
            </a:r>
            <a:r>
              <a:rPr lang="zh-CN" altLang="en-US" dirty="0"/>
              <a:t>切换</a:t>
            </a:r>
          </a:p>
          <a:p>
            <a:pPr fontAlgn="base"/>
            <a:r>
              <a:rPr lang="en-US" altLang="zh-CN" b="1" dirty="0" err="1" smtClean="0"/>
              <a:t>sonSign</a:t>
            </a:r>
            <a:r>
              <a:rPr lang="zh-CN" altLang="en-US" b="1" dirty="0" smtClean="0"/>
              <a:t>  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  默认</a:t>
            </a:r>
            <a:r>
              <a:rPr lang="en-US" altLang="zh-CN" dirty="0"/>
              <a:t>false</a:t>
            </a:r>
            <a:endParaRPr lang="en-US" altLang="zh-CN" dirty="0"/>
          </a:p>
          <a:p>
            <a:pPr fontAlgn="base"/>
            <a:r>
              <a:rPr lang="en-US" altLang="zh-CN" dirty="0" smtClean="0"/>
              <a:t>	</a:t>
            </a:r>
            <a:r>
              <a:rPr lang="en-US" altLang="zh-CN" dirty="0" err="1" smtClean="0"/>
              <a:t>sonSign</a:t>
            </a:r>
            <a:r>
              <a:rPr lang="en-US" altLang="zh-CN" dirty="0" smtClean="0"/>
              <a:t> </a:t>
            </a:r>
            <a:r>
              <a:rPr lang="en-US" altLang="zh-CN" dirty="0"/>
              <a:t>= true </a:t>
            </a:r>
            <a:r>
              <a:rPr lang="zh-CN" altLang="en-US" dirty="0"/>
              <a:t>表示 全部子孙节点 进行与 </a:t>
            </a:r>
            <a:r>
              <a:rPr lang="en-US" altLang="zh-CN" dirty="0" err="1"/>
              <a:t>expandFlag</a:t>
            </a:r>
            <a:r>
              <a:rPr lang="en-US" altLang="zh-CN" dirty="0"/>
              <a:t> </a:t>
            </a:r>
            <a:r>
              <a:rPr lang="zh-CN" altLang="en-US" dirty="0"/>
              <a:t>相同的操作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en-US" altLang="zh-CN" dirty="0" err="1" smtClean="0"/>
              <a:t>sonSign</a:t>
            </a:r>
            <a:r>
              <a:rPr lang="en-US" altLang="zh-CN" dirty="0" smtClean="0"/>
              <a:t> </a:t>
            </a:r>
            <a:r>
              <a:rPr lang="en-US" altLang="zh-CN" dirty="0"/>
              <a:t>= false </a:t>
            </a:r>
            <a:r>
              <a:rPr lang="zh-CN" altLang="en-US" dirty="0"/>
              <a:t>表示 只影响此节点，对于其 子孙节点无任何影响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en-US" altLang="zh-CN" dirty="0" err="1" smtClean="0"/>
              <a:t>sonSign</a:t>
            </a:r>
            <a:r>
              <a:rPr lang="en-US" altLang="zh-CN" dirty="0" smtClean="0"/>
              <a:t> </a:t>
            </a:r>
            <a:r>
              <a:rPr lang="en-US" altLang="zh-CN" dirty="0"/>
              <a:t>= false </a:t>
            </a:r>
            <a:r>
              <a:rPr lang="zh-CN" altLang="en-US" dirty="0"/>
              <a:t>且 </a:t>
            </a:r>
            <a:r>
              <a:rPr lang="en-US" altLang="zh-CN" dirty="0" err="1"/>
              <a:t>treeNode.open</a:t>
            </a:r>
            <a:r>
              <a:rPr lang="en-US" altLang="zh-CN" dirty="0"/>
              <a:t> = </a:t>
            </a:r>
            <a:r>
              <a:rPr lang="en-US" altLang="zh-CN" dirty="0" err="1"/>
              <a:t>expandFlag</a:t>
            </a:r>
            <a:r>
              <a:rPr lang="en-US" altLang="zh-CN" dirty="0"/>
              <a:t> </a:t>
            </a:r>
            <a:r>
              <a:rPr lang="zh-CN" altLang="en-US" dirty="0"/>
              <a:t>时，不会触发回调函数，直接返回</a:t>
            </a:r>
          </a:p>
          <a:p>
            <a:pPr fontAlgn="base"/>
            <a:r>
              <a:rPr lang="en-US" altLang="zh-CN" b="1" dirty="0" smtClean="0"/>
              <a:t>Focus</a:t>
            </a:r>
            <a:r>
              <a:rPr lang="zh-CN" altLang="en-US" b="1" dirty="0" smtClean="0"/>
              <a:t>  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  默认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fontAlgn="base"/>
            <a:r>
              <a:rPr lang="en-US" altLang="zh-CN" dirty="0" smtClean="0"/>
              <a:t>	focus </a:t>
            </a:r>
            <a:r>
              <a:rPr lang="en-US" altLang="zh-CN" dirty="0"/>
              <a:t>= true </a:t>
            </a:r>
            <a:r>
              <a:rPr lang="zh-CN" altLang="en-US" dirty="0"/>
              <a:t>表示 展开 </a:t>
            </a:r>
            <a:r>
              <a:rPr lang="en-US" altLang="zh-CN" dirty="0"/>
              <a:t>/ </a:t>
            </a:r>
            <a:r>
              <a:rPr lang="zh-CN" altLang="en-US" dirty="0"/>
              <a:t>折叠 操作后，通过设置焦点保证此焦点进入可视区域内</a:t>
            </a:r>
          </a:p>
          <a:p>
            <a:pPr fontAlgn="base"/>
            <a:r>
              <a:rPr lang="en-US" altLang="zh-CN" dirty="0" smtClean="0"/>
              <a:t>	focus </a:t>
            </a:r>
            <a:r>
              <a:rPr lang="en-US" altLang="zh-CN" dirty="0"/>
              <a:t>= false </a:t>
            </a:r>
            <a:r>
              <a:rPr lang="zh-CN" altLang="en-US" dirty="0"/>
              <a:t>表示 展开 </a:t>
            </a:r>
            <a:r>
              <a:rPr lang="en-US" altLang="zh-CN" dirty="0"/>
              <a:t>/ </a:t>
            </a:r>
            <a:r>
              <a:rPr lang="zh-CN" altLang="en-US" dirty="0"/>
              <a:t>折叠 操作后，不设置任何焦点</a:t>
            </a:r>
          </a:p>
          <a:p>
            <a:pPr fontAlgn="base"/>
            <a:r>
              <a:rPr lang="en-US" altLang="zh-CN" b="1" dirty="0" err="1" smtClean="0"/>
              <a:t>callbackFlag</a:t>
            </a:r>
            <a:r>
              <a:rPr lang="zh-CN" altLang="en-US" b="1" dirty="0" smtClean="0"/>
              <a:t>  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 </a:t>
            </a:r>
            <a:r>
              <a:rPr lang="zh-CN" altLang="en-US" dirty="0"/>
              <a:t>默认</a:t>
            </a:r>
            <a:r>
              <a:rPr lang="en-US" altLang="zh-CN" dirty="0"/>
              <a:t>false</a:t>
            </a:r>
            <a:endParaRPr lang="en-US" altLang="zh-CN" dirty="0"/>
          </a:p>
          <a:p>
            <a:pPr fontAlgn="base"/>
            <a:r>
              <a:rPr lang="en-US" altLang="zh-CN" dirty="0" smtClean="0"/>
              <a:t>	</a:t>
            </a:r>
            <a:r>
              <a:rPr lang="en-US" altLang="zh-CN" dirty="0" err="1" smtClean="0"/>
              <a:t>callbackFlag</a:t>
            </a:r>
            <a:r>
              <a:rPr lang="en-US" altLang="zh-CN" dirty="0" smtClean="0"/>
              <a:t> </a:t>
            </a:r>
            <a:r>
              <a:rPr lang="en-US" altLang="zh-CN" dirty="0"/>
              <a:t>= true </a:t>
            </a:r>
            <a:r>
              <a:rPr lang="zh-CN" altLang="en-US" dirty="0"/>
              <a:t>表示执行此方法时触发 </a:t>
            </a:r>
            <a:r>
              <a:rPr lang="en-US" altLang="zh-CN" dirty="0" err="1"/>
              <a:t>beforeExpand</a:t>
            </a:r>
            <a:r>
              <a:rPr lang="en-US" altLang="zh-CN" dirty="0"/>
              <a:t> / </a:t>
            </a:r>
            <a:r>
              <a:rPr lang="en-US" altLang="zh-CN" dirty="0" err="1"/>
              <a:t>onExpand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beforeCollapse</a:t>
            </a:r>
            <a:r>
              <a:rPr lang="en-US" altLang="zh-CN" dirty="0"/>
              <a:t> / </a:t>
            </a:r>
            <a:r>
              <a:rPr lang="en-US" altLang="zh-CN" dirty="0" err="1"/>
              <a:t>onCollapse</a:t>
            </a:r>
            <a:r>
              <a:rPr lang="en-US" altLang="zh-CN" dirty="0"/>
              <a:t> </a:t>
            </a:r>
            <a:r>
              <a:rPr lang="zh-CN" altLang="en-US" dirty="0"/>
              <a:t>事件回调函数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en-US" altLang="zh-CN" dirty="0" err="1" smtClean="0"/>
              <a:t>callbackFlag</a:t>
            </a:r>
            <a:r>
              <a:rPr lang="en-US" altLang="zh-CN" dirty="0" smtClean="0"/>
              <a:t> </a:t>
            </a:r>
            <a:r>
              <a:rPr lang="en-US" altLang="zh-CN" dirty="0"/>
              <a:t>= false </a:t>
            </a:r>
            <a:r>
              <a:rPr lang="zh-CN" altLang="en-US" dirty="0"/>
              <a:t>表示执行此方法时不触发事件回调函数</a:t>
            </a:r>
          </a:p>
          <a:p>
            <a:pPr fontAlgn="base"/>
            <a:r>
              <a:rPr lang="zh-CN" altLang="en-US" b="1" dirty="0" smtClean="0"/>
              <a:t>返回值  </a:t>
            </a:r>
            <a:r>
              <a:rPr lang="en-US" altLang="zh-CN" dirty="0" smtClean="0"/>
              <a:t>Boolean</a:t>
            </a:r>
          </a:p>
          <a:p>
            <a:pPr fontAlgn="base"/>
            <a:r>
              <a:rPr lang="en-US" altLang="zh-CN" dirty="0" smtClean="0"/>
              <a:t>	true </a:t>
            </a:r>
            <a:r>
              <a:rPr lang="zh-CN" altLang="en-US" dirty="0"/>
              <a:t>表示 展开 节点</a:t>
            </a:r>
          </a:p>
          <a:p>
            <a:pPr fontAlgn="base"/>
            <a:r>
              <a:rPr lang="en-US" altLang="zh-CN" dirty="0" smtClean="0"/>
              <a:t>	false </a:t>
            </a:r>
            <a:r>
              <a:rPr lang="zh-CN" altLang="en-US" dirty="0"/>
              <a:t>表示 折叠 节点</a:t>
            </a:r>
          </a:p>
          <a:p>
            <a:pPr fontAlgn="base"/>
            <a:r>
              <a:rPr lang="en-US" altLang="zh-CN" dirty="0" smtClean="0"/>
              <a:t>	null </a:t>
            </a:r>
            <a:r>
              <a:rPr lang="zh-CN" altLang="en-US" dirty="0"/>
              <a:t>表示 不是父节点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297" y="342901"/>
            <a:ext cx="220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zTree</a:t>
            </a:r>
            <a:r>
              <a:rPr lang="en-US" altLang="zh-CN" sz="3200" b="1" dirty="0"/>
              <a:t>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9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4362" y="1199136"/>
            <a:ext cx="57937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zTreeObj.</a:t>
            </a:r>
            <a:r>
              <a:rPr lang="en-US" altLang="zh-CN" b="1" dirty="0" err="1"/>
              <a:t>getNodeByTId</a:t>
            </a:r>
            <a:endParaRPr lang="en-US" altLang="zh-CN" b="1" dirty="0"/>
          </a:p>
          <a:p>
            <a:pPr fontAlgn="base"/>
            <a:r>
              <a:rPr lang="zh-CN" altLang="en-US" dirty="0"/>
              <a:t>根据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的唯一标识 </a:t>
            </a:r>
            <a:r>
              <a:rPr lang="en-US" altLang="zh-CN" dirty="0" err="1"/>
              <a:t>tId</a:t>
            </a:r>
            <a:r>
              <a:rPr lang="en-US" altLang="zh-CN" dirty="0"/>
              <a:t> </a:t>
            </a:r>
            <a:r>
              <a:rPr lang="zh-CN" altLang="en-US" dirty="0"/>
              <a:t>快速获取节点 </a:t>
            </a:r>
            <a:r>
              <a:rPr lang="en-US" altLang="zh-CN" dirty="0"/>
              <a:t>JSON </a:t>
            </a:r>
            <a:r>
              <a:rPr lang="zh-CN" altLang="en-US" dirty="0"/>
              <a:t>数据对象</a:t>
            </a:r>
          </a:p>
          <a:p>
            <a:pPr fontAlgn="base"/>
            <a:r>
              <a:rPr lang="zh-CN" altLang="en-US" dirty="0"/>
              <a:t>通过内部的 </a:t>
            </a:r>
            <a:r>
              <a:rPr lang="en-US" altLang="zh-CN" dirty="0"/>
              <a:t>cache </a:t>
            </a:r>
            <a:r>
              <a:rPr lang="zh-CN" altLang="en-US" dirty="0"/>
              <a:t>获取，不需要遍历节点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tId</a:t>
            </a:r>
            <a:r>
              <a:rPr lang="zh-CN" altLang="en-US" dirty="0" smtClean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节点</a:t>
            </a:r>
            <a:r>
              <a:rPr lang="zh-CN" altLang="en-US" dirty="0"/>
              <a:t>在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内的唯一标识 </a:t>
            </a:r>
            <a:r>
              <a:rPr lang="en-US" altLang="zh-CN" dirty="0" err="1"/>
              <a:t>tId</a:t>
            </a:r>
            <a:endParaRPr lang="en-US" altLang="zh-CN" dirty="0"/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返回值</a:t>
            </a:r>
            <a:r>
              <a:rPr lang="zh-CN" altLang="en-US" dirty="0" smtClean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</a:t>
            </a:r>
            <a:r>
              <a:rPr lang="zh-CN" altLang="en-US" dirty="0"/>
              <a:t>对应的节点 </a:t>
            </a:r>
            <a:r>
              <a:rPr lang="en-US" altLang="zh-CN" dirty="0"/>
              <a:t>JSON </a:t>
            </a:r>
            <a:r>
              <a:rPr lang="zh-CN" altLang="en-US" dirty="0"/>
              <a:t>数据对象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zh-CN" altLang="en-US" dirty="0"/>
              <a:t>无结果，返回 </a:t>
            </a:r>
            <a:r>
              <a:rPr lang="en-US" altLang="zh-CN" dirty="0"/>
              <a:t>null</a:t>
            </a:r>
          </a:p>
          <a:p>
            <a:pPr fontAlgn="base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8586" y="385761"/>
            <a:ext cx="220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zTree</a:t>
            </a:r>
            <a:r>
              <a:rPr lang="en-US" altLang="zh-CN" sz="3200" b="1" dirty="0"/>
              <a:t>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7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178" y="385762"/>
            <a:ext cx="296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treeNode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0100" y="970537"/>
            <a:ext cx="52176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treeNode.</a:t>
            </a:r>
            <a:r>
              <a:rPr lang="en-US" altLang="zh-CN" b="1" dirty="0" err="1"/>
              <a:t>getParentNode</a:t>
            </a:r>
            <a:endParaRPr lang="en-US" altLang="zh-CN" b="1" dirty="0"/>
          </a:p>
          <a:p>
            <a:r>
              <a:rPr lang="zh-CN" altLang="en-US" dirty="0"/>
              <a:t>获取 </a:t>
            </a:r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节点的父节点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b="1" dirty="0" smtClean="0"/>
              <a:t>返回值</a:t>
            </a:r>
            <a:r>
              <a:rPr lang="zh-CN" altLang="en-US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treeNode</a:t>
            </a:r>
            <a:r>
              <a:rPr lang="en-US" altLang="zh-CN" dirty="0" smtClean="0"/>
              <a:t> </a:t>
            </a:r>
            <a:r>
              <a:rPr lang="zh-CN" altLang="en-US" dirty="0"/>
              <a:t>节点的父节点 </a:t>
            </a:r>
            <a:r>
              <a:rPr lang="en-US" altLang="zh-CN" dirty="0"/>
              <a:t>JSON </a:t>
            </a:r>
            <a:r>
              <a:rPr lang="zh-CN" altLang="en-US" dirty="0"/>
              <a:t>数据对象。</a:t>
            </a:r>
          </a:p>
          <a:p>
            <a:pPr fontAlgn="base"/>
            <a:r>
              <a:rPr lang="zh-CN" altLang="en-US" dirty="0"/>
              <a:t>如果 </a:t>
            </a:r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是根节点，返回 </a:t>
            </a:r>
            <a:r>
              <a:rPr lang="en-US" altLang="zh-CN" dirty="0"/>
              <a:t>null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zh-CN" altLang="en-US" dirty="0"/>
          </a:p>
          <a:p>
            <a:r>
              <a:rPr lang="en-US" altLang="zh-CN" dirty="0" err="1"/>
              <a:t>treeNode.</a:t>
            </a:r>
            <a:r>
              <a:rPr lang="en-US" altLang="zh-CN" b="1" dirty="0" err="1"/>
              <a:t>parentTId</a:t>
            </a:r>
            <a:endParaRPr lang="en-US" altLang="zh-CN" b="1" dirty="0"/>
          </a:p>
          <a:p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节点的父节点唯一标识 </a:t>
            </a:r>
            <a:r>
              <a:rPr lang="en-US" altLang="zh-CN" dirty="0" err="1"/>
              <a:t>tId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 </a:t>
            </a:r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是根节点，则 </a:t>
            </a:r>
            <a:r>
              <a:rPr lang="en-US" altLang="zh-CN" dirty="0" err="1"/>
              <a:t>parentTId</a:t>
            </a:r>
            <a:r>
              <a:rPr lang="en-US" altLang="zh-CN" dirty="0"/>
              <a:t> = </a:t>
            </a:r>
            <a:r>
              <a:rPr lang="en-US" altLang="zh-CN" dirty="0" smtClean="0"/>
              <a:t>null</a:t>
            </a:r>
          </a:p>
          <a:p>
            <a:endParaRPr kumimoji="1" lang="en-US" altLang="zh-CN" dirty="0"/>
          </a:p>
          <a:p>
            <a:r>
              <a:rPr lang="en-US" altLang="zh-CN" dirty="0" err="1"/>
              <a:t>treeNode.</a:t>
            </a:r>
            <a:r>
              <a:rPr lang="en-US" altLang="zh-CN" b="1" dirty="0" err="1"/>
              <a:t>level</a:t>
            </a:r>
            <a:endParaRPr lang="en-US" altLang="zh-CN" b="1" dirty="0"/>
          </a:p>
          <a:p>
            <a:r>
              <a:rPr lang="zh-CN" altLang="en-US" dirty="0"/>
              <a:t>记录节点的</a:t>
            </a:r>
            <a:r>
              <a:rPr lang="zh-CN" altLang="en-US" dirty="0" smtClean="0"/>
              <a:t>层级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treeObj</a:t>
            </a:r>
            <a:r>
              <a:rPr lang="en-US" altLang="zh-CN" dirty="0"/>
              <a:t> = $.</a:t>
            </a:r>
            <a:r>
              <a:rPr lang="en-US" altLang="zh-CN" dirty="0" err="1"/>
              <a:t>fn.zTree.getZTreeObj</a:t>
            </a:r>
            <a:r>
              <a:rPr lang="en-US" altLang="zh-CN" dirty="0"/>
              <a:t>("tree"); 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sNodes</a:t>
            </a:r>
            <a:r>
              <a:rPr lang="en-US" altLang="zh-CN" dirty="0"/>
              <a:t> = </a:t>
            </a:r>
            <a:r>
              <a:rPr lang="en-US" altLang="zh-CN" dirty="0" err="1"/>
              <a:t>treeObj.getSelectedNodes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(</a:t>
            </a:r>
            <a:r>
              <a:rPr lang="en-US" altLang="zh-CN" dirty="0" err="1"/>
              <a:t>sNodes.length</a:t>
            </a:r>
            <a:r>
              <a:rPr lang="en-US" altLang="zh-CN" dirty="0"/>
              <a:t> &gt; 0) {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level = </a:t>
            </a:r>
            <a:r>
              <a:rPr lang="en-US" altLang="zh-CN" dirty="0" err="1"/>
              <a:t>sNodes</a:t>
            </a:r>
            <a:r>
              <a:rPr lang="en-US" altLang="zh-CN" dirty="0"/>
              <a:t>[0].level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9225" y="2628900"/>
            <a:ext cx="2492990" cy="1015663"/>
          </a:xfrm>
          <a:prstGeom prst="rect">
            <a:avLst/>
          </a:prstGeom>
          <a:noFill/>
          <a:ln>
            <a:noFill/>
          </a:ln>
          <a:effectLst>
            <a:glow rad="1079500">
              <a:schemeClr val="accent1">
                <a:alpha val="40000"/>
              </a:schemeClr>
            </a:glow>
            <a:outerShdw blurRad="50800" dir="2880000" sx="107000" sy="107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ppy SC" charset="-122"/>
                <a:ea typeface="Yuppy SC" charset="-122"/>
                <a:cs typeface="Yuppy SC" charset="-122"/>
              </a:rPr>
              <a:t>谢谢！</a:t>
            </a:r>
            <a:endParaRPr kumimoji="1" lang="zh-CN" altLang="en-US" sz="60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ppy SC" charset="-122"/>
              <a:ea typeface="Yuppy SC" charset="-122"/>
              <a:cs typeface="Yuppy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09" y="768355"/>
            <a:ext cx="8588266" cy="4794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180" y="454025"/>
            <a:ext cx="677108" cy="2689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3200" dirty="0" smtClean="0"/>
              <a:t>整体需求概览</a:t>
            </a:r>
            <a:endParaRPr kumimoji="1"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843088" y="742953"/>
            <a:ext cx="8929687" cy="357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3088" y="1171575"/>
            <a:ext cx="1771650" cy="4557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29038" y="1171575"/>
            <a:ext cx="7043737" cy="32575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14738" y="4486277"/>
            <a:ext cx="7158037" cy="13001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37404" y="454025"/>
            <a:ext cx="72000" cy="2789238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350" y="514350"/>
            <a:ext cx="110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zTree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028825" y="1585913"/>
            <a:ext cx="601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中文学习网站 </a:t>
            </a:r>
            <a:r>
              <a:rPr kumimoji="1" lang="en-US" altLang="zh-CN" dirty="0">
                <a:hlinkClick r:id="rId3"/>
              </a:rPr>
              <a:t>http://www.treejs.cn/v3/main.php#_</a:t>
            </a:r>
            <a:r>
              <a:rPr kumimoji="1" lang="en-US" altLang="zh-CN" dirty="0" smtClean="0">
                <a:hlinkClick r:id="rId3"/>
              </a:rPr>
              <a:t>zTreeInfo</a:t>
            </a:r>
            <a:endParaRPr kumimoji="1" lang="en-US" altLang="zh-CN" dirty="0" smtClean="0"/>
          </a:p>
          <a:p>
            <a:r>
              <a:rPr kumimoji="1" lang="en-US" altLang="zh-CN" dirty="0" smtClean="0"/>
              <a:t>2.GitHub</a:t>
            </a:r>
            <a:r>
              <a:rPr kumimoji="1" lang="zh-CN" altLang="en-US" dirty="0" smtClean="0"/>
              <a:t>下载地址 </a:t>
            </a: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github.com/zTree/zTree_v3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09583" y="3438523"/>
            <a:ext cx="152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ECharts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024061" y="4624408"/>
            <a:ext cx="510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中文学习网站 </a:t>
            </a:r>
            <a:r>
              <a:rPr kumimoji="1" lang="en-US" altLang="zh-CN" dirty="0">
                <a:hlinkClick r:id="rId5"/>
              </a:rPr>
              <a:t>http://</a:t>
            </a:r>
            <a:r>
              <a:rPr kumimoji="1" lang="en-US" altLang="zh-CN" dirty="0" smtClean="0">
                <a:hlinkClick r:id="rId5"/>
              </a:rPr>
              <a:t>echarts.baidu.com/index.html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下载地址 </a:t>
            </a:r>
            <a:r>
              <a:rPr kumimoji="1" lang="en-US" altLang="zh-CN" dirty="0">
                <a:hlinkClick r:id="rId6"/>
              </a:rPr>
              <a:t>http://</a:t>
            </a:r>
            <a:r>
              <a:rPr kumimoji="1" lang="en-US" altLang="zh-CN" dirty="0" smtClean="0">
                <a:hlinkClick r:id="rId6"/>
              </a:rPr>
              <a:t>echarts.baidu.com/download.html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13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4" y="371474"/>
            <a:ext cx="203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zTree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简介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57242" y="1290815"/>
            <a:ext cx="698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 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是一个依靠 </a:t>
            </a:r>
            <a:r>
              <a:rPr lang="en-US" altLang="zh-CN" dirty="0"/>
              <a:t>jQuery </a:t>
            </a:r>
            <a:r>
              <a:rPr lang="zh-CN" altLang="en-US" dirty="0"/>
              <a:t>实现的多功能 “树插件”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优异</a:t>
            </a:r>
            <a:r>
              <a:rPr lang="zh-CN" altLang="en-US" dirty="0"/>
              <a:t>的性能、灵活的配置、多种功能的组合是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最大优点。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7242" y="2271711"/>
            <a:ext cx="7532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err="1"/>
              <a:t>zTree</a:t>
            </a:r>
            <a:r>
              <a:rPr lang="en-US" altLang="zh-CN" dirty="0"/>
              <a:t> v3.0 </a:t>
            </a:r>
            <a:r>
              <a:rPr lang="zh-CN" altLang="en-US" dirty="0"/>
              <a:t>将核心代码按照功能进行了分割，不需要的代码可以不用加载</a:t>
            </a:r>
          </a:p>
          <a:p>
            <a:pPr fontAlgn="base"/>
            <a:r>
              <a:rPr lang="zh-CN" altLang="en-US" dirty="0"/>
              <a:t>采用了 延迟加载 技术，上万节点轻松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兼容 </a:t>
            </a:r>
            <a:r>
              <a:rPr lang="en-US" altLang="zh-CN" dirty="0"/>
              <a:t>IE</a:t>
            </a:r>
            <a:r>
              <a:rPr lang="zh-CN" altLang="en-US" dirty="0"/>
              <a:t>、</a:t>
            </a:r>
            <a:r>
              <a:rPr lang="en-US" altLang="zh-CN" dirty="0" err="1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Opera</a:t>
            </a:r>
            <a:r>
              <a:rPr lang="zh-CN" altLang="en-US" dirty="0"/>
              <a:t>、</a:t>
            </a:r>
            <a:r>
              <a:rPr lang="en-US" altLang="zh-CN" dirty="0"/>
              <a:t>Safari </a:t>
            </a:r>
            <a:r>
              <a:rPr lang="zh-CN" altLang="en-US" dirty="0"/>
              <a:t>等浏览器</a:t>
            </a:r>
          </a:p>
          <a:p>
            <a:pPr fontAlgn="base"/>
            <a:r>
              <a:rPr lang="zh-CN" altLang="en-US" dirty="0"/>
              <a:t>支持 </a:t>
            </a:r>
            <a:r>
              <a:rPr lang="en-US" altLang="zh-CN" dirty="0"/>
              <a:t>JSON </a:t>
            </a:r>
            <a:r>
              <a:rPr lang="zh-CN" altLang="en-US" dirty="0"/>
              <a:t>数据</a:t>
            </a:r>
          </a:p>
          <a:p>
            <a:pPr fontAlgn="base"/>
            <a:r>
              <a:rPr lang="zh-CN" altLang="en-US" dirty="0"/>
              <a:t>支持静态 和 </a:t>
            </a:r>
            <a:r>
              <a:rPr lang="en-US" altLang="zh-CN" dirty="0"/>
              <a:t>Ajax </a:t>
            </a:r>
            <a:r>
              <a:rPr lang="zh-CN" altLang="en-US" dirty="0"/>
              <a:t>异步加载节点数据</a:t>
            </a:r>
          </a:p>
          <a:p>
            <a:pPr fontAlgn="base"/>
            <a:r>
              <a:rPr lang="zh-CN" altLang="en-US" dirty="0"/>
              <a:t>支持任意更换皮肤 </a:t>
            </a:r>
            <a:r>
              <a:rPr lang="en-US" altLang="zh-CN" dirty="0"/>
              <a:t>/ </a:t>
            </a:r>
            <a:r>
              <a:rPr lang="zh-CN" altLang="en-US" dirty="0"/>
              <a:t>自定义图标（依靠</a:t>
            </a:r>
            <a:r>
              <a:rPr lang="en-US" altLang="zh-CN" dirty="0" err="1"/>
              <a:t>css</a:t>
            </a:r>
            <a:r>
              <a:rPr lang="zh-CN" altLang="en-US" dirty="0"/>
              <a:t>）</a:t>
            </a:r>
          </a:p>
          <a:p>
            <a:pPr fontAlgn="base"/>
            <a:r>
              <a:rPr lang="zh-CN" altLang="en-US" dirty="0"/>
              <a:t>支持极其灵活的 </a:t>
            </a:r>
            <a:r>
              <a:rPr lang="en-US" altLang="zh-CN" dirty="0"/>
              <a:t>checkbox </a:t>
            </a:r>
            <a:r>
              <a:rPr lang="zh-CN" altLang="en-US" dirty="0"/>
              <a:t>或 </a:t>
            </a:r>
            <a:r>
              <a:rPr lang="en-US" altLang="zh-CN" dirty="0"/>
              <a:t>radio </a:t>
            </a:r>
            <a:r>
              <a:rPr lang="zh-CN" altLang="en-US" dirty="0"/>
              <a:t>选择功能</a:t>
            </a:r>
          </a:p>
          <a:p>
            <a:pPr fontAlgn="base"/>
            <a:r>
              <a:rPr lang="zh-CN" altLang="en-US" dirty="0"/>
              <a:t>提供多种事件响应回调</a:t>
            </a:r>
          </a:p>
          <a:p>
            <a:pPr fontAlgn="base"/>
            <a:r>
              <a:rPr lang="zh-CN" altLang="en-US" dirty="0"/>
              <a:t>灵活的编辑（增</a:t>
            </a:r>
            <a:r>
              <a:rPr lang="en-US" altLang="zh-CN" dirty="0"/>
              <a:t>/</a:t>
            </a:r>
            <a:r>
              <a:rPr lang="zh-CN" altLang="en-US" dirty="0"/>
              <a:t>删</a:t>
            </a:r>
            <a:r>
              <a:rPr lang="en-US" altLang="zh-CN" dirty="0"/>
              <a:t>/</a:t>
            </a:r>
            <a:r>
              <a:rPr lang="zh-CN" altLang="en-US" dirty="0"/>
              <a:t>改</a:t>
            </a:r>
            <a:r>
              <a:rPr lang="en-US" altLang="zh-CN" dirty="0"/>
              <a:t>/</a:t>
            </a:r>
            <a:r>
              <a:rPr lang="zh-CN" altLang="en-US" dirty="0"/>
              <a:t>查）功能，可随意拖拽节点，还可以多节点拖拽哟</a:t>
            </a:r>
          </a:p>
          <a:p>
            <a:pPr fontAlgn="base"/>
            <a:r>
              <a:rPr lang="zh-CN" altLang="en-US" dirty="0"/>
              <a:t>在一个页面内可同时生成多个 </a:t>
            </a:r>
            <a:r>
              <a:rPr lang="en-US" altLang="zh-CN" dirty="0"/>
              <a:t>Tree </a:t>
            </a:r>
            <a:r>
              <a:rPr lang="zh-CN" altLang="en-US" dirty="0" smtClean="0"/>
              <a:t>实例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9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70" y="3714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文件准备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0097" y="1357313"/>
            <a:ext cx="108226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zTree</a:t>
            </a:r>
            <a:r>
              <a:rPr lang="en-US" altLang="zh-CN" b="1" dirty="0" smtClean="0"/>
              <a:t> v3.5.26</a:t>
            </a:r>
            <a:r>
              <a:rPr lang="zh-CN" altLang="en-US" b="1" dirty="0" smtClean="0"/>
              <a:t>版本的插件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然后把相关</a:t>
            </a:r>
            <a:r>
              <a:rPr lang="zh-CN" altLang="en-US" dirty="0"/>
              <a:t>的 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zh-CN" altLang="en-US" dirty="0"/>
              <a:t>文件分别放置到相应目录，并且保证相对路径正确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用到的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是：</a:t>
            </a:r>
            <a:endParaRPr kumimoji="1" lang="en-US" altLang="zh-CN" dirty="0" smtClean="0"/>
          </a:p>
          <a:p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 </a:t>
            </a:r>
            <a:r>
              <a:rPr kumimoji="1" lang="en-US" altLang="zh-CN" dirty="0" err="1"/>
              <a:t>href</a:t>
            </a:r>
            <a:r>
              <a:rPr kumimoji="1" lang="en-US" altLang="zh-CN" dirty="0"/>
              <a:t>={% static "</a:t>
            </a:r>
            <a:r>
              <a:rPr kumimoji="1" lang="en-US" altLang="zh-CN" dirty="0" err="1"/>
              <a:t>marine_species</a:t>
            </a:r>
            <a:r>
              <a:rPr kumimoji="1" lang="en-US" altLang="zh-CN" dirty="0"/>
              <a:t>/plugins/</a:t>
            </a:r>
            <a:r>
              <a:rPr kumimoji="1" lang="en-US" altLang="zh-CN" dirty="0" err="1"/>
              <a:t>ztree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zTreeStyle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zTreeStyle.css</a:t>
            </a:r>
            <a:r>
              <a:rPr kumimoji="1" lang="en-US" altLang="zh-CN" dirty="0"/>
              <a:t>" </a:t>
            </a:r>
            <a:r>
              <a:rPr kumimoji="1" lang="en-US" altLang="zh-CN" dirty="0" smtClean="0"/>
              <a:t>%}&gt;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是核心压缩版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script type="text/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"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={% static "</a:t>
            </a:r>
            <a:r>
              <a:rPr kumimoji="1" lang="en-US" altLang="zh-CN" dirty="0" err="1"/>
              <a:t>marine_species</a:t>
            </a:r>
            <a:r>
              <a:rPr kumimoji="1" lang="en-US" altLang="zh-CN" dirty="0"/>
              <a:t>/plugins/</a:t>
            </a:r>
            <a:r>
              <a:rPr kumimoji="1" lang="en-US" altLang="zh-CN" dirty="0" err="1"/>
              <a:t>ztree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jquery.ztree.core.min.js</a:t>
            </a:r>
            <a:r>
              <a:rPr kumimoji="1" lang="en-US" altLang="zh-CN" dirty="0"/>
              <a:t>" %}&gt;&lt;/script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图片的话是用</a:t>
            </a:r>
            <a:r>
              <a:rPr kumimoji="1" lang="en-US" altLang="zh-CN" dirty="0" err="1" smtClean="0"/>
              <a:t>zTree</a:t>
            </a:r>
            <a:r>
              <a:rPr kumimoji="1" lang="zh-CN" altLang="en-US" dirty="0" smtClean="0"/>
              <a:t>的默认图片，后期也可以自定义图片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3" y="385759"/>
            <a:ext cx="315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zTree</a:t>
            </a:r>
            <a:r>
              <a:rPr kumimoji="1" lang="zh-CN" altLang="en-US" sz="3200" dirty="0" smtClean="0"/>
              <a:t>初始化加载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50989" y="1419999"/>
            <a:ext cx="392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fn.zTree.</a:t>
            </a:r>
            <a:r>
              <a:rPr lang="en-US" altLang="zh-CN" b="1" dirty="0" err="1" smtClean="0"/>
              <a:t>init</a:t>
            </a:r>
            <a:r>
              <a:rPr kumimoji="1" lang="en-US" altLang="zh-CN" dirty="0" smtClean="0"/>
              <a:t>(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,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zSetting</a:t>
            </a:r>
            <a:r>
              <a:rPr lang="en-US" altLang="zh-CN" dirty="0" smtClean="0"/>
              <a:t>,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zNodes</a:t>
            </a:r>
            <a:r>
              <a:rPr kumimoji="1" lang="en-US" altLang="zh-CN" dirty="0" smtClean="0"/>
              <a:t>)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50989" y="2039719"/>
            <a:ext cx="657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 err="1" smtClean="0"/>
              <a:t>obj</a:t>
            </a:r>
            <a:endParaRPr lang="en-US" altLang="zh-CN" dirty="0"/>
          </a:p>
          <a:p>
            <a:pPr fontAlgn="base"/>
            <a:r>
              <a:rPr lang="zh-CN" altLang="en-US" dirty="0"/>
              <a:t>用于展现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DOM </a:t>
            </a:r>
            <a:r>
              <a:rPr lang="zh-CN" altLang="en-US" dirty="0" smtClean="0"/>
              <a:t>容器</a:t>
            </a:r>
            <a:r>
              <a:rPr kumimoji="1" lang="zh-CN" altLang="en-US" dirty="0" smtClean="0"/>
              <a:t>即包裹</a:t>
            </a:r>
            <a:r>
              <a:rPr kumimoji="1" lang="en-US" altLang="zh-CN" dirty="0" err="1" smtClean="0"/>
              <a:t>zTree</a:t>
            </a:r>
            <a:r>
              <a:rPr kumimoji="1" lang="zh-CN" altLang="en-US" dirty="0" smtClean="0"/>
              <a:t>节点树的元素的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0989" y="3022162"/>
            <a:ext cx="774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 err="1" smtClean="0"/>
              <a:t>zSetting</a:t>
            </a:r>
            <a:endParaRPr lang="en-US" altLang="zh-CN" b="1" dirty="0" smtClean="0"/>
          </a:p>
          <a:p>
            <a:pPr fontAlgn="base"/>
            <a:r>
              <a:rPr lang="en-US" altLang="zh-CN" dirty="0" err="1" smtClean="0"/>
              <a:t>zTree</a:t>
            </a:r>
            <a:r>
              <a:rPr lang="en-US" altLang="zh-CN" dirty="0" smtClean="0"/>
              <a:t> </a:t>
            </a:r>
            <a:r>
              <a:rPr lang="zh-CN" altLang="en-US" dirty="0"/>
              <a:t>的配置数据，具体请参考 “</a:t>
            </a:r>
            <a:r>
              <a:rPr lang="en-US" altLang="zh-CN" dirty="0"/>
              <a:t>setting </a:t>
            </a:r>
            <a:r>
              <a:rPr lang="zh-CN" altLang="en-US" dirty="0"/>
              <a:t>配置详解”中的各个属性详细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0989" y="4036574"/>
            <a:ext cx="860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 err="1" smtClean="0"/>
              <a:t>zNodes</a:t>
            </a:r>
            <a:endParaRPr lang="zh-CN" altLang="en-US" dirty="0"/>
          </a:p>
          <a:p>
            <a:pPr fontAlgn="base"/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的节点数据，具体请参考 “</a:t>
            </a:r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节点数据详解”中的各个属性详细说明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50989" y="5241007"/>
            <a:ext cx="944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的容器样式 </a:t>
            </a:r>
            <a:r>
              <a:rPr lang="en-US" altLang="zh-CN" dirty="0"/>
              <a:t>class="</a:t>
            </a:r>
            <a:r>
              <a:rPr lang="en-US" altLang="zh-CN" dirty="0" err="1"/>
              <a:t>ztree</a:t>
            </a:r>
            <a:r>
              <a:rPr lang="en-US" altLang="zh-CN" dirty="0"/>
              <a:t>"</a:t>
            </a:r>
            <a:r>
              <a:rPr lang="zh-CN" altLang="en-US" dirty="0"/>
              <a:t>，其中 </a:t>
            </a:r>
            <a:r>
              <a:rPr lang="en-US" altLang="zh-CN" dirty="0"/>
              <a:t>"</a:t>
            </a:r>
            <a:r>
              <a:rPr lang="en-US" altLang="zh-CN" dirty="0" err="1"/>
              <a:t>ztree</a:t>
            </a:r>
            <a:r>
              <a:rPr lang="en-US" altLang="zh-CN" dirty="0"/>
              <a:t>" </a:t>
            </a:r>
            <a:r>
              <a:rPr lang="zh-CN" altLang="en-US" dirty="0"/>
              <a:t>这个 </a:t>
            </a:r>
            <a:r>
              <a:rPr lang="en-US" altLang="zh-CN" dirty="0" err="1"/>
              <a:t>className</a:t>
            </a:r>
            <a:r>
              <a:rPr lang="zh-CN" altLang="en-US" dirty="0"/>
              <a:t>，可以根据需要随意修改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别忘</a:t>
            </a:r>
            <a:r>
              <a:rPr lang="zh-CN" altLang="en-US" dirty="0"/>
              <a:t>了修改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中对应名字就是</a:t>
            </a:r>
            <a:r>
              <a:rPr lang="zh-CN" altLang="en-US" dirty="0" smtClean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65" y="385758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异步加载</a:t>
            </a:r>
            <a:r>
              <a:rPr lang="en-US" altLang="zh-CN" sz="3200" dirty="0" err="1"/>
              <a:t>async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42976" y="1152823"/>
            <a:ext cx="405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setting.async.</a:t>
            </a:r>
            <a:r>
              <a:rPr lang="en-US" altLang="zh-CN" b="1" dirty="0" err="1"/>
              <a:t>enable</a:t>
            </a:r>
            <a:endParaRPr lang="en-US" altLang="zh-CN" b="1" dirty="0"/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设置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是否开启异步加载模式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 smtClean="0"/>
              <a:t>false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42976" y="2005162"/>
            <a:ext cx="6423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setting.async.</a:t>
            </a:r>
            <a:r>
              <a:rPr lang="en-US" altLang="zh-CN" b="1" dirty="0" err="1"/>
              <a:t>type</a:t>
            </a:r>
            <a:endParaRPr lang="en-US" altLang="zh-CN" b="1" dirty="0"/>
          </a:p>
          <a:p>
            <a:pPr fontAlgn="base"/>
            <a:r>
              <a:rPr lang="en-US" altLang="zh-CN" dirty="0" smtClean="0"/>
              <a:t>	Ajax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请求模式。</a:t>
            </a:r>
            <a:r>
              <a:rPr lang="en-US" altLang="zh-CN" dirty="0"/>
              <a:t>[</a:t>
            </a:r>
            <a:r>
              <a:rPr lang="en-US" altLang="zh-CN" dirty="0" err="1"/>
              <a:t>setting.async.enable</a:t>
            </a:r>
            <a:r>
              <a:rPr lang="en-US" altLang="zh-CN" dirty="0"/>
              <a:t> = true </a:t>
            </a:r>
            <a:r>
              <a:rPr lang="zh-CN" altLang="en-US" dirty="0"/>
              <a:t>时生效</a:t>
            </a:r>
            <a:r>
              <a:rPr lang="en-US" altLang="zh-CN" dirty="0"/>
              <a:t>]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/>
              <a:t>"post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42976" y="2899471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setting.async.</a:t>
            </a:r>
            <a:r>
              <a:rPr lang="en-US" altLang="zh-CN" b="1" dirty="0" err="1"/>
              <a:t>url</a:t>
            </a:r>
            <a:endParaRPr lang="en-US" altLang="zh-CN" b="1" dirty="0"/>
          </a:p>
          <a:p>
            <a:r>
              <a:rPr lang="en-US" altLang="zh-CN" dirty="0" smtClean="0"/>
              <a:t>	Ajax </a:t>
            </a:r>
            <a:r>
              <a:rPr lang="zh-CN" altLang="en-US" dirty="0"/>
              <a:t>获取数据的 </a:t>
            </a:r>
            <a:r>
              <a:rPr lang="en-US" altLang="zh-CN" dirty="0"/>
              <a:t>URL </a:t>
            </a:r>
            <a:r>
              <a:rPr lang="zh-CN" altLang="en-US" dirty="0"/>
              <a:t>地址。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2976" y="3545802"/>
            <a:ext cx="6587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setting.async.</a:t>
            </a:r>
            <a:r>
              <a:rPr lang="en-US" altLang="zh-CN" b="1" dirty="0" err="1"/>
              <a:t>autoParam</a:t>
            </a:r>
            <a:endParaRPr lang="en-US" altLang="zh-CN" b="1" dirty="0"/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异步</a:t>
            </a:r>
            <a:r>
              <a:rPr lang="zh-CN" altLang="en-US" dirty="0"/>
              <a:t>加载时需要自动提交父节点属性的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/>
              <a:t>[ </a:t>
            </a:r>
            <a:r>
              <a:rPr lang="en-US" altLang="zh-CN" dirty="0" smtClean="0"/>
              <a:t>]</a:t>
            </a:r>
          </a:p>
          <a:p>
            <a:pPr fontAlgn="base"/>
            <a:r>
              <a:rPr lang="zh-CN" altLang="en-US" dirty="0" smtClean="0"/>
              <a:t>我们可以提交父节点的</a:t>
            </a:r>
            <a:r>
              <a:rPr lang="mr-IN" altLang="zh-CN" dirty="0"/>
              <a:t>["</a:t>
            </a:r>
            <a:r>
              <a:rPr lang="mr-IN" altLang="zh-CN" dirty="0" err="1"/>
              <a:t>id</a:t>
            </a:r>
            <a:r>
              <a:rPr lang="mr-IN" altLang="zh-CN" dirty="0"/>
              <a:t>", "</a:t>
            </a:r>
            <a:r>
              <a:rPr lang="mr-IN" altLang="zh-CN" dirty="0" err="1" smtClean="0"/>
              <a:t>name</a:t>
            </a:r>
            <a:r>
              <a:rPr lang="mr-IN" altLang="zh-CN" dirty="0" smtClean="0"/>
              <a:t>", </a:t>
            </a:r>
            <a:r>
              <a:rPr lang="mr-IN" altLang="zh-CN" dirty="0"/>
              <a:t>"</a:t>
            </a:r>
            <a:r>
              <a:rPr lang="mr-IN" altLang="zh-CN" dirty="0" err="1" smtClean="0"/>
              <a:t>level</a:t>
            </a:r>
            <a:r>
              <a:rPr lang="mr-IN" altLang="zh-CN" dirty="0" smtClean="0"/>
              <a:t>"]</a:t>
            </a:r>
            <a:endParaRPr lang="en-US" altLang="zh-CN" dirty="0" smtClean="0"/>
          </a:p>
          <a:p>
            <a:pPr fontAlgn="base"/>
            <a:r>
              <a:rPr lang="zh-CN" altLang="en-US" dirty="0"/>
              <a:t>可以设置提交时的参数名称，例如 </a:t>
            </a:r>
            <a:r>
              <a:rPr lang="en-US" altLang="zh-CN" dirty="0"/>
              <a:t>server </a:t>
            </a:r>
            <a:r>
              <a:rPr lang="zh-CN" altLang="en-US" dirty="0"/>
              <a:t>只接受 </a:t>
            </a:r>
            <a:r>
              <a:rPr lang="en-US" altLang="zh-CN" dirty="0" err="1"/>
              <a:t>zId</a:t>
            </a:r>
            <a:r>
              <a:rPr lang="en-US" altLang="zh-CN" dirty="0"/>
              <a:t> : ["id=</a:t>
            </a:r>
            <a:r>
              <a:rPr lang="en-US" altLang="zh-CN" dirty="0" err="1"/>
              <a:t>zId</a:t>
            </a:r>
            <a:r>
              <a:rPr lang="en-US" altLang="zh-CN" dirty="0"/>
              <a:t>"]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2976" y="5023130"/>
            <a:ext cx="3667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setting.async.</a:t>
            </a:r>
            <a:r>
              <a:rPr lang="en-US" altLang="zh-CN" b="1" dirty="0" err="1"/>
              <a:t>otherParam</a:t>
            </a:r>
            <a:endParaRPr lang="en-US" altLang="zh-CN" b="1" dirty="0"/>
          </a:p>
          <a:p>
            <a:pPr fontAlgn="base"/>
            <a:r>
              <a:rPr lang="en-US" altLang="zh-CN" dirty="0"/>
              <a:t>Ajax </a:t>
            </a:r>
            <a:r>
              <a:rPr lang="zh-CN" altLang="en-US" dirty="0"/>
              <a:t>请求提交的静态参数键值对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/>
              <a:t>[ 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76" y="357186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sz="3200" smtClean="0"/>
              <a:t>setting.data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00116" y="883679"/>
            <a:ext cx="10664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err="1" smtClean="0"/>
              <a:t>setting.data.simpleData.</a:t>
            </a:r>
            <a:r>
              <a:rPr lang="en-US" altLang="zh-CN" b="1" dirty="0" err="1" smtClean="0"/>
              <a:t>enable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确定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初始化时的节点数据、异步加载时的节点数据、或 </a:t>
            </a:r>
            <a:r>
              <a:rPr lang="en-US" altLang="zh-CN" dirty="0" err="1"/>
              <a:t>addNodes</a:t>
            </a:r>
            <a:r>
              <a:rPr lang="zh-CN" altLang="en-US" dirty="0"/>
              <a:t> 方法中输入的 </a:t>
            </a:r>
            <a:r>
              <a:rPr lang="en-US" altLang="zh-CN" dirty="0" err="1"/>
              <a:t>newNodes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否</a:t>
            </a:r>
            <a:r>
              <a:rPr lang="zh-CN" altLang="en-US" dirty="0"/>
              <a:t>采用简单数据模式 </a:t>
            </a:r>
            <a:r>
              <a:rPr lang="en-US" altLang="zh-CN" dirty="0"/>
              <a:t>(Array)</a:t>
            </a:r>
          </a:p>
          <a:p>
            <a:pPr fontAlgn="base"/>
            <a:r>
              <a:rPr lang="zh-CN" altLang="en-US" dirty="0"/>
              <a:t>不需要用户再把数据库中取出的 </a:t>
            </a:r>
            <a:r>
              <a:rPr lang="en-US" altLang="zh-CN" dirty="0"/>
              <a:t>List </a:t>
            </a:r>
            <a:r>
              <a:rPr lang="zh-CN" altLang="en-US" dirty="0"/>
              <a:t>强行转换为复杂的 </a:t>
            </a:r>
            <a:r>
              <a:rPr lang="en-US" altLang="zh-CN" dirty="0"/>
              <a:t>JSON </a:t>
            </a:r>
            <a:r>
              <a:rPr lang="zh-CN" altLang="en-US" dirty="0"/>
              <a:t>嵌套格式</a:t>
            </a:r>
          </a:p>
          <a:p>
            <a:pPr fontAlgn="base"/>
            <a:r>
              <a:rPr lang="zh-CN" altLang="en-US" dirty="0"/>
              <a:t>默认值：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如果设置为 </a:t>
            </a:r>
            <a:r>
              <a:rPr lang="en-US" altLang="zh-CN" dirty="0"/>
              <a:t>true</a:t>
            </a:r>
            <a:r>
              <a:rPr lang="zh-CN" altLang="en-US" dirty="0"/>
              <a:t>，请务必设置 </a:t>
            </a:r>
            <a:r>
              <a:rPr lang="en-US" altLang="zh-CN" dirty="0" err="1"/>
              <a:t>setting.data.simpleData</a:t>
            </a:r>
            <a:r>
              <a:rPr lang="en-US" altLang="zh-CN" dirty="0"/>
              <a:t> </a:t>
            </a:r>
            <a:r>
              <a:rPr lang="zh-CN" altLang="en-US" dirty="0"/>
              <a:t>内的其他参数</a:t>
            </a:r>
            <a:r>
              <a:rPr lang="en-US" altLang="zh-CN" dirty="0"/>
              <a:t>: </a:t>
            </a:r>
            <a:r>
              <a:rPr lang="en-US" altLang="zh-CN" dirty="0" err="1"/>
              <a:t>idKey</a:t>
            </a:r>
            <a:r>
              <a:rPr lang="en-US" altLang="zh-CN" dirty="0"/>
              <a:t> / </a:t>
            </a:r>
            <a:r>
              <a:rPr lang="en-US" altLang="zh-CN" dirty="0" err="1"/>
              <a:t>pIdKey</a:t>
            </a:r>
            <a:r>
              <a:rPr lang="en-US" altLang="zh-CN" dirty="0"/>
              <a:t> / </a:t>
            </a:r>
            <a:r>
              <a:rPr lang="en-US" altLang="zh-CN" dirty="0" err="1"/>
              <a:t>rootPId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zh-CN" altLang="en-US" dirty="0"/>
              <a:t>让数据满足父子关系。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0116" y="2800345"/>
            <a:ext cx="58031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setting</a:t>
            </a:r>
            <a:r>
              <a:rPr lang="mr-IN" altLang="zh-CN" dirty="0"/>
              <a:t> = </a:t>
            </a:r>
            <a:r>
              <a:rPr lang="mr-IN" altLang="zh-CN" dirty="0" smtClean="0"/>
              <a:t>{ </a:t>
            </a:r>
            <a:endParaRPr lang="en-US" altLang="zh-CN" dirty="0" smtClean="0"/>
          </a:p>
          <a:p>
            <a:r>
              <a:rPr lang="mr-IN" altLang="zh-CN" dirty="0" err="1" smtClean="0"/>
              <a:t>data</a:t>
            </a:r>
            <a:r>
              <a:rPr lang="mr-IN" altLang="zh-CN" dirty="0"/>
              <a:t>: {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err="1" smtClean="0"/>
              <a:t>simpleData</a:t>
            </a:r>
            <a:r>
              <a:rPr lang="mr-IN" altLang="zh-CN" dirty="0"/>
              <a:t>: { 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mr-IN" altLang="zh-CN" dirty="0" err="1" smtClean="0"/>
              <a:t>enable</a:t>
            </a:r>
            <a:r>
              <a:rPr lang="mr-IN" altLang="zh-CN" dirty="0"/>
              <a:t>: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err="1" smtClean="0"/>
              <a:t>idKey</a:t>
            </a:r>
            <a:r>
              <a:rPr lang="mr-IN" altLang="zh-CN" dirty="0"/>
              <a:t>: "</a:t>
            </a:r>
            <a:r>
              <a:rPr lang="mr-IN" altLang="zh-CN" dirty="0" err="1"/>
              <a:t>id</a:t>
            </a:r>
            <a:r>
              <a:rPr lang="mr-IN" altLang="zh-CN" dirty="0"/>
              <a:t>", </a:t>
            </a:r>
            <a:r>
              <a:rPr lang="mr-IN" altLang="zh-CN" dirty="0" err="1"/>
              <a:t>pIdKey</a:t>
            </a:r>
            <a:r>
              <a:rPr lang="mr-IN" altLang="zh-CN" dirty="0"/>
              <a:t>: "</a:t>
            </a:r>
            <a:r>
              <a:rPr lang="mr-IN" altLang="zh-CN" dirty="0" err="1"/>
              <a:t>pId</a:t>
            </a:r>
            <a:r>
              <a:rPr lang="mr-IN" altLang="zh-CN" dirty="0"/>
              <a:t>", </a:t>
            </a:r>
            <a:r>
              <a:rPr lang="mr-IN" altLang="zh-CN" dirty="0" err="1"/>
              <a:t>rootPId</a:t>
            </a:r>
            <a:r>
              <a:rPr lang="mr-IN" altLang="zh-CN" dirty="0"/>
              <a:t>: 0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} </a:t>
            </a:r>
            <a:r>
              <a:rPr lang="mr-IN" altLang="zh-CN" dirty="0"/>
              <a:t>} }; </a:t>
            </a:r>
            <a:endParaRPr lang="en-US" altLang="zh-CN" dirty="0" smtClean="0"/>
          </a:p>
          <a:p>
            <a:r>
              <a:rPr lang="mr-IN" altLang="zh-CN" dirty="0" err="1" smtClean="0"/>
              <a:t>var</a:t>
            </a:r>
            <a:r>
              <a:rPr lang="mr-IN" altLang="zh-CN" dirty="0" smtClean="0"/>
              <a:t> </a:t>
            </a:r>
            <a:r>
              <a:rPr lang="mr-IN" altLang="zh-CN" dirty="0" err="1"/>
              <a:t>treeNodes</a:t>
            </a:r>
            <a:r>
              <a:rPr lang="mr-IN" altLang="zh-CN" dirty="0"/>
              <a:t> = [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{"</a:t>
            </a:r>
            <a:r>
              <a:rPr lang="mr-IN" altLang="zh-CN" dirty="0"/>
              <a:t>id":1, "pId":0, "name":"test1"},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{"</a:t>
            </a:r>
            <a:r>
              <a:rPr lang="mr-IN" altLang="zh-CN" dirty="0"/>
              <a:t>id":11, "pId":1, "name":"test11"},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{"</a:t>
            </a:r>
            <a:r>
              <a:rPr lang="mr-IN" altLang="zh-CN" dirty="0"/>
              <a:t>id":12, "pId":1, "name":"test12"},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mr-IN" altLang="zh-CN" dirty="0" smtClean="0"/>
              <a:t>{"</a:t>
            </a:r>
            <a:r>
              <a:rPr lang="mr-IN" altLang="zh-CN" dirty="0"/>
              <a:t>id":111, "pId":11, "name":"</a:t>
            </a:r>
            <a:r>
              <a:rPr lang="mr-IN" altLang="zh-CN" dirty="0" smtClean="0"/>
              <a:t>test111”}</a:t>
            </a:r>
            <a:endParaRPr lang="en-US" altLang="zh-CN" dirty="0" smtClean="0"/>
          </a:p>
          <a:p>
            <a:r>
              <a:rPr lang="mr-IN" altLang="zh-CN" dirty="0" smtClean="0"/>
              <a:t> ];</a:t>
            </a:r>
            <a:endParaRPr lang="en-US" altLang="zh-CN" dirty="0" smtClean="0"/>
          </a:p>
          <a:p>
            <a:r>
              <a:rPr lang="mr-IN" altLang="zh-CN" dirty="0" smtClean="0"/>
              <a:t> </a:t>
            </a:r>
            <a:r>
              <a:rPr lang="mr-IN" altLang="zh-CN" dirty="0"/>
              <a:t>......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3" y="385766"/>
            <a:ext cx="93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view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1551" y="1012274"/>
            <a:ext cx="6568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setting.view.</a:t>
            </a:r>
            <a:r>
              <a:rPr lang="en-US" altLang="zh-CN" b="1" dirty="0" err="1"/>
              <a:t>showIcon</a:t>
            </a:r>
            <a:endParaRPr lang="en-US" altLang="zh-CN" b="1" dirty="0"/>
          </a:p>
          <a:p>
            <a:pPr fontAlgn="base"/>
            <a:r>
              <a:rPr lang="en-US" altLang="zh-CN" dirty="0"/>
              <a:t>	</a:t>
            </a:r>
            <a:r>
              <a:rPr lang="zh-CN" altLang="en-US" dirty="0" smtClean="0"/>
              <a:t>设置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是否显示节点的图标。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 smtClean="0"/>
              <a:t>true</a:t>
            </a:r>
            <a:endParaRPr kumimoji="1" lang="en-US" altLang="zh-CN" dirty="0" smtClean="0"/>
          </a:p>
          <a:p>
            <a:pPr fontAlgn="base"/>
            <a:r>
              <a:rPr kumimoji="1" lang="zh-CN" altLang="en-US" dirty="0" smtClean="0"/>
              <a:t>可接受两个参数：</a:t>
            </a:r>
            <a:endParaRPr kumimoji="1" lang="en-US" altLang="zh-CN" dirty="0" smtClean="0"/>
          </a:p>
          <a:p>
            <a:pPr fontAlgn="base"/>
            <a:r>
              <a:rPr kumimoji="1" lang="en-US" altLang="zh-CN" dirty="0"/>
              <a:t>	</a:t>
            </a:r>
            <a:r>
              <a:rPr lang="en-US" altLang="zh-CN" b="1" dirty="0" err="1" smtClean="0"/>
              <a:t>treeId</a:t>
            </a:r>
            <a:r>
              <a:rPr lang="zh-CN" altLang="en-US" b="1" dirty="0" smtClean="0"/>
              <a:t> ：</a:t>
            </a:r>
            <a:r>
              <a:rPr lang="zh-CN" altLang="en-US" dirty="0" smtClean="0"/>
              <a:t>对</a:t>
            </a:r>
            <a:r>
              <a:rPr lang="zh-CN" altLang="en-US" dirty="0"/>
              <a:t>应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 </a:t>
            </a:r>
            <a:r>
              <a:rPr lang="en-US" altLang="zh-CN" b="1" dirty="0" err="1"/>
              <a:t>treeId</a:t>
            </a:r>
            <a:r>
              <a:rPr lang="zh-CN" altLang="en-US" dirty="0"/>
              <a:t>，便于用户操控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en-US" altLang="zh-CN" b="1" dirty="0" err="1" smtClean="0"/>
              <a:t>treeNode</a:t>
            </a:r>
            <a:r>
              <a:rPr lang="zh-CN" altLang="en-US" dirty="0"/>
              <a:t>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需要设置是否显示图标的节点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数据对象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</a:t>
            </a:r>
            <a:r>
              <a:rPr lang="en-US" altLang="zh-CN" dirty="0" smtClean="0"/>
              <a:t>Boolean</a:t>
            </a:r>
            <a:r>
              <a:rPr lang="zh-CN" altLang="en-US" dirty="0"/>
              <a:t>格式的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71551" y="3043599"/>
            <a:ext cx="7973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setting.view.</a:t>
            </a:r>
            <a:r>
              <a:rPr lang="en-US" altLang="zh-CN" b="1" dirty="0" err="1"/>
              <a:t>fontCss</a:t>
            </a:r>
            <a:endParaRPr lang="en-US" altLang="zh-CN" b="1" dirty="0"/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个性化</a:t>
            </a:r>
            <a:r>
              <a:rPr lang="zh-CN" altLang="en-US" dirty="0"/>
              <a:t>文字样式，只针对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在节点上显示的</a:t>
            </a:r>
            <a:r>
              <a:rPr lang="en-US" altLang="zh-CN" dirty="0"/>
              <a:t>&lt;A&gt;</a:t>
            </a:r>
            <a:r>
              <a:rPr lang="zh-CN" altLang="en-US" dirty="0"/>
              <a:t>对象。</a:t>
            </a:r>
          </a:p>
          <a:p>
            <a:pPr fontAlgn="base"/>
            <a:r>
              <a:rPr lang="en-US" altLang="zh-CN" dirty="0" smtClean="0"/>
              <a:t>	</a:t>
            </a:r>
            <a:r>
              <a:rPr lang="zh-CN" altLang="en-US" dirty="0" smtClean="0"/>
              <a:t>默</a:t>
            </a:r>
            <a:r>
              <a:rPr lang="zh-CN" altLang="en-US" dirty="0"/>
              <a:t>认值：</a:t>
            </a:r>
            <a:r>
              <a:rPr lang="en-US" altLang="zh-CN" dirty="0" smtClean="0"/>
              <a:t>{}</a:t>
            </a:r>
          </a:p>
          <a:p>
            <a:pPr fontAlgn="base"/>
            <a:r>
              <a:rPr kumimoji="1" lang="zh-CN" altLang="en-US" dirty="0"/>
              <a:t>可接受两个参数</a:t>
            </a:r>
            <a:r>
              <a:rPr kumimoji="1" lang="zh-CN" altLang="en-US" dirty="0" smtClean="0"/>
              <a:t>：</a:t>
            </a:r>
            <a:endParaRPr lang="en-US" altLang="zh-CN" dirty="0"/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treeId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对</a:t>
            </a:r>
            <a:r>
              <a:rPr lang="zh-CN" altLang="en-US" dirty="0"/>
              <a:t>应 </a:t>
            </a:r>
            <a:r>
              <a:rPr lang="en-US" altLang="zh-CN" dirty="0" err="1"/>
              <a:t>zTree</a:t>
            </a:r>
            <a:r>
              <a:rPr lang="en-US" altLang="zh-CN" dirty="0"/>
              <a:t> </a:t>
            </a:r>
            <a:r>
              <a:rPr lang="zh-CN" altLang="en-US" dirty="0"/>
              <a:t>的 </a:t>
            </a:r>
            <a:r>
              <a:rPr lang="en-US" altLang="zh-CN" b="1" dirty="0" err="1"/>
              <a:t>treeId</a:t>
            </a:r>
            <a:r>
              <a:rPr lang="zh-CN" altLang="en-US" dirty="0"/>
              <a:t>，便于用户操控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en-US" altLang="zh-CN" b="1" dirty="0" err="1" smtClean="0"/>
              <a:t>treeNode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需要</a:t>
            </a:r>
            <a:r>
              <a:rPr lang="zh-CN" altLang="en-US" dirty="0"/>
              <a:t>设置自定义样式的节点 </a:t>
            </a:r>
            <a:r>
              <a:rPr lang="en-US" altLang="zh-CN" dirty="0"/>
              <a:t>JSON </a:t>
            </a:r>
            <a:r>
              <a:rPr lang="zh-CN" altLang="en-US" dirty="0"/>
              <a:t>数据对象</a:t>
            </a:r>
          </a:p>
          <a:p>
            <a:pPr fontAlgn="base"/>
            <a:r>
              <a:rPr lang="en-US" altLang="zh-CN" b="1" dirty="0" smtClean="0"/>
              <a:t>	</a:t>
            </a:r>
            <a:r>
              <a:rPr lang="zh-CN" altLang="en-US" b="1" dirty="0" smtClean="0"/>
              <a:t>返回值 ：</a:t>
            </a:r>
            <a:r>
              <a:rPr lang="zh-CN" altLang="en-US" dirty="0" smtClean="0"/>
              <a:t>同 </a:t>
            </a:r>
            <a:r>
              <a:rPr lang="en-US" altLang="zh-CN" dirty="0"/>
              <a:t>JSON </a:t>
            </a:r>
            <a:r>
              <a:rPr lang="zh-CN" altLang="en-US" dirty="0"/>
              <a:t>格式的数据，例如：</a:t>
            </a:r>
            <a:r>
              <a:rPr lang="en-US" altLang="zh-CN" dirty="0"/>
              <a:t>{color:"#ff0011", </a:t>
            </a:r>
            <a:r>
              <a:rPr lang="en-US" altLang="zh-CN" dirty="0" err="1"/>
              <a:t>background:"blue</a:t>
            </a:r>
            <a:r>
              <a:rPr lang="en-US" altLang="zh-CN" dirty="0"/>
              <a:t>"}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9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471</TotalTime>
  <Words>729</Words>
  <Application>Microsoft Macintosh PowerPoint</Application>
  <PresentationFormat>宽屏</PresentationFormat>
  <Paragraphs>193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DengXian</vt:lpstr>
      <vt:lpstr>Gill Sans MT</vt:lpstr>
      <vt:lpstr>Mangal</vt:lpstr>
      <vt:lpstr>STHupo</vt:lpstr>
      <vt:lpstr>Yuppy SC</vt:lpstr>
      <vt:lpstr>等线</vt:lpstr>
      <vt:lpstr>等线 Light</vt:lpstr>
      <vt:lpstr>Arial</vt:lpstr>
      <vt:lpstr>库</vt:lpstr>
      <vt:lpstr>海洋生物多样性数据库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ma</dc:creator>
  <cp:lastModifiedBy>chuan ma</cp:lastModifiedBy>
  <cp:revision>39</cp:revision>
  <dcterms:created xsi:type="dcterms:W3CDTF">2016-11-23T06:38:07Z</dcterms:created>
  <dcterms:modified xsi:type="dcterms:W3CDTF">2016-11-27T14:49:02Z</dcterms:modified>
</cp:coreProperties>
</file>