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E849-5B9E-4A6A-9E27-7CC7C52FCAD1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16022-716A-47EE-BBA7-6C58905D719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4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16022-716A-47EE-BBA7-6C58905D71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29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1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2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1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72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4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4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87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B17A-2B2B-43FC-B39C-DB161C406638}" type="datetimeFigureOut">
              <a:rPr lang="es-ES" smtClean="0"/>
              <a:t>21/07/2017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9FE0-ABD4-4BC7-AF76-1B68622946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53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es/url?sa=i&amp;rct=j&amp;q=&amp;esrc=s&amp;source=images&amp;cd=&amp;cad=rja&amp;uact=8&amp;ved=0ahUKEwjS4rDenuDKAhVJPxQKHQR1DggQjRwIBw&amp;url=http://fileinfo.com/extension/csv&amp;bvm=bv.113370389,d.d24&amp;psig=AFQjCNGi3i3c9BOpzjmXe7b2z4s0w8t4RA&amp;ust=14547485117132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4227780" y="593907"/>
            <a:ext cx="1515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Uncalibrated</a:t>
            </a:r>
            <a:r>
              <a:rPr lang="es-ES" sz="1200" b="1" dirty="0"/>
              <a:t> </a:t>
            </a:r>
            <a:r>
              <a:rPr lang="es-ES" sz="1200" b="1" dirty="0" err="1" smtClean="0"/>
              <a:t>Spectra</a:t>
            </a:r>
            <a:endParaRPr lang="en-GB" sz="1200" b="1" dirty="0" smtClean="0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640702" y="1447377"/>
            <a:ext cx="671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Scan (s)</a:t>
            </a: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4212333" y="3443203"/>
            <a:ext cx="75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Category</a:t>
            </a:r>
          </a:p>
          <a:p>
            <a:pPr algn="ctr"/>
            <a:r>
              <a:rPr lang="en-GB" sz="1200" b="1" dirty="0" smtClean="0"/>
              <a:t>(c)</a:t>
            </a: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4470649" y="4168673"/>
            <a:ext cx="98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Grand Mean</a:t>
            </a:r>
          </a:p>
          <a:p>
            <a:pPr algn="ctr"/>
            <a:r>
              <a:rPr lang="en-GB" sz="1200" b="1" dirty="0" smtClean="0"/>
              <a:t>(all)</a:t>
            </a:r>
          </a:p>
        </p:txBody>
      </p:sp>
      <p:cxnSp>
        <p:nvCxnSpPr>
          <p:cNvPr id="10" name="Straight Arrow Connector 9"/>
          <p:cNvCxnSpPr>
            <a:cxnSpLocks noChangeAspect="1"/>
            <a:endCxn id="8" idx="0"/>
          </p:cNvCxnSpPr>
          <p:nvPr/>
        </p:nvCxnSpPr>
        <p:spPr>
          <a:xfrm flipH="1">
            <a:off x="4587981" y="3072896"/>
            <a:ext cx="314691" cy="3703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4647611" y="3904868"/>
            <a:ext cx="288314" cy="272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Aspect="1"/>
          </p:cNvCxnSpPr>
          <p:nvPr/>
        </p:nvCxnSpPr>
        <p:spPr>
          <a:xfrm>
            <a:off x="4985487" y="3097637"/>
            <a:ext cx="0" cy="10169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 noChangeAspect="1"/>
          </p:cNvCxnSpPr>
          <p:nvPr/>
        </p:nvCxnSpPr>
        <p:spPr>
          <a:xfrm flipH="1">
            <a:off x="4985487" y="2414344"/>
            <a:ext cx="0" cy="41680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Aspect="1"/>
          </p:cNvCxnSpPr>
          <p:nvPr/>
        </p:nvCxnSpPr>
        <p:spPr>
          <a:xfrm>
            <a:off x="4985487" y="1713107"/>
            <a:ext cx="0" cy="41680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 noChangeAspect="1"/>
            <a:stCxn id="4" idx="2"/>
          </p:cNvCxnSpPr>
          <p:nvPr/>
        </p:nvCxnSpPr>
        <p:spPr>
          <a:xfrm>
            <a:off x="4985488" y="870906"/>
            <a:ext cx="0" cy="641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7 Rectángulo redondeado"/>
          <p:cNvSpPr>
            <a:spLocks noChangeAspect="1"/>
          </p:cNvSpPr>
          <p:nvPr/>
        </p:nvSpPr>
        <p:spPr>
          <a:xfrm>
            <a:off x="4502911" y="982799"/>
            <a:ext cx="1040325" cy="271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Klibrate.exe</a:t>
            </a:r>
            <a:endParaRPr lang="es-ES" sz="1200" b="1" dirty="0"/>
          </a:p>
        </p:txBody>
      </p:sp>
      <p:cxnSp>
        <p:nvCxnSpPr>
          <p:cNvPr id="20" name="Straight Arrow Connector 19"/>
          <p:cNvCxnSpPr>
            <a:cxnSpLocks noChangeAspect="1"/>
          </p:cNvCxnSpPr>
          <p:nvPr/>
        </p:nvCxnSpPr>
        <p:spPr>
          <a:xfrm>
            <a:off x="6292310" y="3171438"/>
            <a:ext cx="0" cy="5105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7 Rectángulo redondeado"/>
          <p:cNvSpPr>
            <a:spLocks noChangeAspect="1"/>
          </p:cNvSpPr>
          <p:nvPr/>
        </p:nvSpPr>
        <p:spPr>
          <a:xfrm>
            <a:off x="6135993" y="3954001"/>
            <a:ext cx="1428421" cy="461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SanXoT.exe</a:t>
            </a:r>
          </a:p>
          <a:p>
            <a:pPr algn="ctr"/>
            <a:r>
              <a:rPr lang="es-ES" sz="1000" b="1" dirty="0" smtClean="0"/>
              <a:t>(--</a:t>
            </a:r>
            <a:r>
              <a:rPr lang="es-ES" sz="1000" b="1" dirty="0" err="1"/>
              <a:t>tags</a:t>
            </a:r>
            <a:r>
              <a:rPr lang="es-ES" sz="1000" b="1" dirty="0"/>
              <a:t>="</a:t>
            </a:r>
            <a:r>
              <a:rPr lang="es-ES" sz="1000" b="1" dirty="0" smtClean="0"/>
              <a:t>NM“)</a:t>
            </a:r>
            <a:endParaRPr lang="es-ES" sz="1000" b="1" dirty="0"/>
          </a:p>
        </p:txBody>
      </p:sp>
      <p:sp>
        <p:nvSpPr>
          <p:cNvPr id="24" name="62 CuadroTexto"/>
          <p:cNvSpPr txBox="1">
            <a:spLocks noChangeAspect="1"/>
          </p:cNvSpPr>
          <p:nvPr/>
        </p:nvSpPr>
        <p:spPr>
          <a:xfrm>
            <a:off x="7538058" y="3951146"/>
            <a:ext cx="1320358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b="1" dirty="0" smtClean="0">
                <a:solidFill>
                  <a:schemeClr val="tx1"/>
                </a:solidFill>
              </a:rPr>
              <a:t>Uses </a:t>
            </a:r>
            <a:r>
              <a:rPr lang="es-ES" sz="900" b="1" dirty="0" err="1" smtClean="0">
                <a:solidFill>
                  <a:schemeClr val="tx1"/>
                </a:solidFill>
              </a:rPr>
              <a:t>Peptide</a:t>
            </a:r>
            <a:r>
              <a:rPr lang="es-ES" sz="900" b="1" dirty="0" smtClean="0">
                <a:solidFill>
                  <a:schemeClr val="tx1"/>
                </a:solidFill>
              </a:rPr>
              <a:t> </a:t>
            </a:r>
            <a:r>
              <a:rPr lang="es-ES" sz="900" b="1" dirty="0" err="1" smtClean="0">
                <a:solidFill>
                  <a:schemeClr val="tx1"/>
                </a:solidFill>
              </a:rPr>
              <a:t>Variance</a:t>
            </a:r>
            <a:r>
              <a:rPr lang="es-ES" sz="900" b="1" dirty="0" smtClean="0">
                <a:solidFill>
                  <a:schemeClr val="tx1"/>
                </a:solidFill>
              </a:rPr>
              <a:t> and </a:t>
            </a:r>
            <a:r>
              <a:rPr lang="es-ES" sz="900" b="1" dirty="0" err="1">
                <a:solidFill>
                  <a:schemeClr val="tx1"/>
                </a:solidFill>
              </a:rPr>
              <a:t>P</a:t>
            </a:r>
            <a:r>
              <a:rPr lang="es-ES" sz="900" b="1" dirty="0" err="1" smtClean="0">
                <a:solidFill>
                  <a:schemeClr val="tx1"/>
                </a:solidFill>
              </a:rPr>
              <a:t>rotein</a:t>
            </a:r>
            <a:r>
              <a:rPr lang="es-ES" sz="900" b="1" dirty="0" smtClean="0">
                <a:solidFill>
                  <a:schemeClr val="tx1"/>
                </a:solidFill>
              </a:rPr>
              <a:t> Mean </a:t>
            </a:r>
            <a:r>
              <a:rPr lang="es-ES" sz="900" b="1" dirty="0" err="1" smtClean="0">
                <a:solidFill>
                  <a:schemeClr val="tx1"/>
                </a:solidFill>
              </a:rPr>
              <a:t>only</a:t>
            </a:r>
            <a:r>
              <a:rPr lang="es-ES" sz="900" b="1" dirty="0" smtClean="0">
                <a:solidFill>
                  <a:schemeClr val="tx1"/>
                </a:solidFill>
              </a:rPr>
              <a:t> </a:t>
            </a:r>
            <a:r>
              <a:rPr lang="es-ES" sz="900" b="1" dirty="0" err="1" smtClean="0">
                <a:solidFill>
                  <a:schemeClr val="tx1"/>
                </a:solidFill>
              </a:rPr>
              <a:t>from</a:t>
            </a:r>
            <a:r>
              <a:rPr lang="es-ES" sz="900" b="1" dirty="0" smtClean="0">
                <a:solidFill>
                  <a:schemeClr val="tx1"/>
                </a:solidFill>
              </a:rPr>
              <a:t> NM </a:t>
            </a:r>
            <a:r>
              <a:rPr lang="es-ES" sz="900" b="1" dirty="0" err="1" smtClean="0">
                <a:solidFill>
                  <a:schemeClr val="tx1"/>
                </a:solidFill>
              </a:rPr>
              <a:t>peptides</a:t>
            </a:r>
            <a:r>
              <a:rPr lang="es-ES" sz="900" b="1" dirty="0" smtClean="0">
                <a:solidFill>
                  <a:schemeClr val="tx1"/>
                </a:solidFill>
              </a:rPr>
              <a:t> </a:t>
            </a:r>
            <a:endParaRPr lang="es-ES" sz="9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7593240" y="5056949"/>
            <a:ext cx="1401750" cy="1085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0" b="1" dirty="0" smtClean="0">
              <a:solidFill>
                <a:schemeClr val="bg1"/>
              </a:solidFill>
            </a:endParaRPr>
          </a:p>
          <a:p>
            <a:pPr algn="ctr"/>
            <a:endParaRPr lang="es-ES" sz="1000" b="1" dirty="0">
              <a:solidFill>
                <a:schemeClr val="bg1"/>
              </a:solidFill>
            </a:endParaRPr>
          </a:p>
          <a:p>
            <a:pPr algn="ctr"/>
            <a:endParaRPr lang="es-E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p2q_OutStats.xls</a:t>
            </a:r>
            <a:endParaRPr lang="es-ES" sz="900" b="1" dirty="0">
              <a:solidFill>
                <a:schemeClr val="bg1"/>
              </a:solidFill>
            </a:endParaRPr>
          </a:p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(</a:t>
            </a:r>
            <a:r>
              <a:rPr lang="es-ES" sz="900" b="1" dirty="0" err="1">
                <a:solidFill>
                  <a:schemeClr val="bg1"/>
                </a:solidFill>
              </a:rPr>
              <a:t>for</a:t>
            </a:r>
            <a:r>
              <a:rPr lang="es-ES" sz="900" b="1" dirty="0">
                <a:solidFill>
                  <a:schemeClr val="bg1"/>
                </a:solidFill>
              </a:rPr>
              <a:t> NM and </a:t>
            </a:r>
            <a:r>
              <a:rPr lang="es-ES" sz="900" b="1" dirty="0" smtClean="0">
                <a:solidFill>
                  <a:schemeClr val="bg1"/>
                </a:solidFill>
              </a:rPr>
              <a:t>PTM: </a:t>
            </a:r>
            <a:r>
              <a:rPr lang="es-ES" sz="900" b="1" dirty="0" err="1" smtClean="0">
                <a:solidFill>
                  <a:schemeClr val="bg1"/>
                </a:solidFill>
              </a:rPr>
              <a:t>Zpq</a:t>
            </a:r>
            <a:r>
              <a:rPr lang="es-ES" sz="900" b="1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s-ES" sz="900" b="1" dirty="0" err="1" smtClean="0">
                <a:solidFill>
                  <a:schemeClr val="bg1"/>
                </a:solidFill>
              </a:rPr>
              <a:t>for</a:t>
            </a:r>
            <a:r>
              <a:rPr lang="es-ES" sz="900" b="1" dirty="0" smtClean="0">
                <a:solidFill>
                  <a:schemeClr val="bg1"/>
                </a:solidFill>
              </a:rPr>
              <a:t> NM </a:t>
            </a:r>
            <a:r>
              <a:rPr lang="es-ES" sz="900" b="1" dirty="0" err="1" smtClean="0">
                <a:solidFill>
                  <a:schemeClr val="bg1"/>
                </a:solidFill>
              </a:rPr>
              <a:t>only</a:t>
            </a:r>
            <a:r>
              <a:rPr lang="es-ES" sz="900" b="1" dirty="0" smtClean="0">
                <a:solidFill>
                  <a:schemeClr val="bg1"/>
                </a:solidFill>
              </a:rPr>
              <a:t>: </a:t>
            </a:r>
            <a:r>
              <a:rPr lang="es-ES" sz="900" b="1" dirty="0" err="1" smtClean="0">
                <a:solidFill>
                  <a:schemeClr val="bg1"/>
                </a:solidFill>
              </a:rPr>
              <a:t>FDRpq</a:t>
            </a:r>
            <a:r>
              <a:rPr lang="es-ES" sz="900" b="1" dirty="0">
                <a:solidFill>
                  <a:schemeClr val="bg1"/>
                </a:solidFill>
              </a:rPr>
              <a:t>, </a:t>
            </a:r>
            <a:r>
              <a:rPr lang="es-ES" sz="900" b="1" dirty="0" err="1" smtClean="0">
                <a:solidFill>
                  <a:schemeClr val="bg1"/>
                </a:solidFill>
              </a:rPr>
              <a:t>np</a:t>
            </a:r>
            <a:r>
              <a:rPr lang="es-ES" sz="900" b="1" dirty="0" smtClean="0">
                <a:solidFill>
                  <a:schemeClr val="bg1"/>
                </a:solidFill>
              </a:rPr>
              <a:t>)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576309" y="2827313"/>
            <a:ext cx="867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Protein (q)</a:t>
            </a: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4528888" y="2137345"/>
            <a:ext cx="890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Peptide (p)</a:t>
            </a:r>
          </a:p>
        </p:txBody>
      </p:sp>
      <p:sp>
        <p:nvSpPr>
          <p:cNvPr id="43" name="1047 Rectángulo"/>
          <p:cNvSpPr/>
          <p:nvPr/>
        </p:nvSpPr>
        <p:spPr>
          <a:xfrm>
            <a:off x="7801241" y="25422"/>
            <a:ext cx="1286484" cy="10465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44" name="147 Rectángulo redondeado"/>
          <p:cNvSpPr/>
          <p:nvPr/>
        </p:nvSpPr>
        <p:spPr>
          <a:xfrm>
            <a:off x="7885657" y="297220"/>
            <a:ext cx="1136637" cy="18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programs</a:t>
            </a:r>
            <a:endParaRPr lang="es-ES" sz="1200"/>
          </a:p>
        </p:txBody>
      </p:sp>
      <p:sp>
        <p:nvSpPr>
          <p:cNvPr id="45" name="151 CuadroTexto"/>
          <p:cNvSpPr txBox="1"/>
          <p:nvPr/>
        </p:nvSpPr>
        <p:spPr>
          <a:xfrm>
            <a:off x="7885656" y="538838"/>
            <a:ext cx="1136637" cy="18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000" b="1" dirty="0" smtClean="0"/>
              <a:t>input files</a:t>
            </a:r>
            <a:endParaRPr lang="es-ES" sz="1000" b="1" dirty="0"/>
          </a:p>
        </p:txBody>
      </p:sp>
      <p:sp>
        <p:nvSpPr>
          <p:cNvPr id="47" name="153 CuadroTexto"/>
          <p:cNvSpPr txBox="1"/>
          <p:nvPr/>
        </p:nvSpPr>
        <p:spPr>
          <a:xfrm>
            <a:off x="7885656" y="781001"/>
            <a:ext cx="1136637" cy="18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000" b="1" dirty="0" smtClean="0"/>
              <a:t>output files</a:t>
            </a:r>
            <a:endParaRPr lang="es-ES" sz="1000" b="1" dirty="0"/>
          </a:p>
        </p:txBody>
      </p:sp>
      <p:sp>
        <p:nvSpPr>
          <p:cNvPr id="48" name="1046 CuadroTexto"/>
          <p:cNvSpPr txBox="1"/>
          <p:nvPr/>
        </p:nvSpPr>
        <p:spPr>
          <a:xfrm>
            <a:off x="8063796" y="25422"/>
            <a:ext cx="731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smtClean="0"/>
              <a:t>legend</a:t>
            </a:r>
            <a:endParaRPr lang="es-ES" sz="1200" b="1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5732649" y="2279844"/>
            <a:ext cx="1086070" cy="861774"/>
            <a:chOff x="3061501" y="133681"/>
            <a:chExt cx="1086070" cy="861774"/>
          </a:xfrm>
        </p:grpSpPr>
        <p:sp>
          <p:nvSpPr>
            <p:cNvPr id="17" name="38 CuadroTexto"/>
            <p:cNvSpPr txBox="1"/>
            <p:nvPr/>
          </p:nvSpPr>
          <p:spPr>
            <a:xfrm>
              <a:off x="3061501" y="133681"/>
              <a:ext cx="1086070" cy="86177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1000" b="1" dirty="0" smtClean="0"/>
            </a:p>
            <a:p>
              <a:pPr algn="ctr"/>
              <a:endParaRPr lang="en-GB" sz="1000" b="1" dirty="0"/>
            </a:p>
            <a:p>
              <a:pPr algn="ctr"/>
              <a:endParaRPr lang="en-GB" sz="1000" b="1" dirty="0" smtClean="0"/>
            </a:p>
            <a:p>
              <a:pPr algn="ctr"/>
              <a:endParaRPr lang="en-GB" sz="1000" b="1" dirty="0" smtClean="0"/>
            </a:p>
            <a:p>
              <a:pPr algn="ctr"/>
              <a:r>
                <a:rPr lang="en-GB" sz="900" b="1" dirty="0" smtClean="0"/>
                <a:t>Peptide_ALL.xls</a:t>
              </a:r>
            </a:p>
          </p:txBody>
        </p:sp>
        <p:pic>
          <p:nvPicPr>
            <p:cNvPr id="1026" name="Picture 2" descr="http://fileinfo.com/img/icons/files/128/csv-18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832" y="188640"/>
              <a:ext cx="662096" cy="66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39 CuadroTexto"/>
          <p:cNvSpPr txBox="1"/>
          <p:nvPr/>
        </p:nvSpPr>
        <p:spPr>
          <a:xfrm>
            <a:off x="6973278" y="1593576"/>
            <a:ext cx="1370641" cy="1828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s-ES" sz="1000" b="1" dirty="0" smtClean="0"/>
          </a:p>
          <a:p>
            <a:pPr algn="ctr"/>
            <a:endParaRPr lang="es-ES" sz="1000" b="1" dirty="0"/>
          </a:p>
          <a:p>
            <a:pPr algn="ctr"/>
            <a:endParaRPr lang="en-GB" sz="1000" b="1" dirty="0" smtClean="0"/>
          </a:p>
          <a:p>
            <a:pPr algn="ctr"/>
            <a:endParaRPr lang="es-ES" sz="1000" b="1" dirty="0"/>
          </a:p>
          <a:p>
            <a:pPr algn="ctr"/>
            <a:endParaRPr lang="en-GB" sz="1000" b="1" dirty="0" smtClean="0"/>
          </a:p>
          <a:p>
            <a:pPr algn="ctr"/>
            <a:endParaRPr lang="en-GB" sz="1000" b="1" dirty="0"/>
          </a:p>
          <a:p>
            <a:pPr algn="ctr"/>
            <a:endParaRPr lang="en-GB" sz="1000" b="1" dirty="0" smtClean="0"/>
          </a:p>
          <a:p>
            <a:pPr algn="ctr"/>
            <a:endParaRPr lang="es-ES" sz="1000" b="1" dirty="0" smtClean="0"/>
          </a:p>
          <a:p>
            <a:pPr algn="ctr"/>
            <a:endParaRPr lang="es-ES" sz="1000" b="1" dirty="0" smtClean="0"/>
          </a:p>
          <a:p>
            <a:pPr algn="ctr"/>
            <a:endParaRPr lang="es-ES" sz="1000" b="1" dirty="0"/>
          </a:p>
        </p:txBody>
      </p:sp>
      <p:cxnSp>
        <p:nvCxnSpPr>
          <p:cNvPr id="59" name="Straight Arrow Connector 58"/>
          <p:cNvCxnSpPr>
            <a:cxnSpLocks noChangeAspect="1"/>
            <a:stCxn id="75" idx="2"/>
          </p:cNvCxnSpPr>
          <p:nvPr/>
        </p:nvCxnSpPr>
        <p:spPr>
          <a:xfrm>
            <a:off x="7658596" y="3422376"/>
            <a:ext cx="0" cy="266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 noChangeAspect="1"/>
          </p:cNvCxnSpPr>
          <p:nvPr/>
        </p:nvCxnSpPr>
        <p:spPr>
          <a:xfrm>
            <a:off x="6275684" y="3681968"/>
            <a:ext cx="138291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 noChangeAspect="1"/>
            <a:endCxn id="21" idx="0"/>
          </p:cNvCxnSpPr>
          <p:nvPr/>
        </p:nvCxnSpPr>
        <p:spPr>
          <a:xfrm>
            <a:off x="6850202" y="3665969"/>
            <a:ext cx="2" cy="2880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 noChangeAspect="1"/>
            <a:stCxn id="21" idx="2"/>
            <a:endCxn id="137" idx="0"/>
          </p:cNvCxnSpPr>
          <p:nvPr/>
        </p:nvCxnSpPr>
        <p:spPr>
          <a:xfrm>
            <a:off x="6850204" y="4415139"/>
            <a:ext cx="15074" cy="73342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>
            <a:grpSpLocks noChangeAspect="1"/>
          </p:cNvGrpSpPr>
          <p:nvPr/>
        </p:nvGrpSpPr>
        <p:grpSpPr>
          <a:xfrm>
            <a:off x="6183749" y="5148566"/>
            <a:ext cx="1363058" cy="984885"/>
            <a:chOff x="3061501" y="133681"/>
            <a:chExt cx="1086070" cy="984885"/>
          </a:xfrm>
        </p:grpSpPr>
        <p:sp>
          <p:nvSpPr>
            <p:cNvPr id="137" name="38 CuadroTexto"/>
            <p:cNvSpPr txBox="1"/>
            <p:nvPr/>
          </p:nvSpPr>
          <p:spPr>
            <a:xfrm>
              <a:off x="3061501" y="133681"/>
              <a:ext cx="1086070" cy="9848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1000" b="1" dirty="0" smtClean="0"/>
            </a:p>
            <a:p>
              <a:pPr algn="ctr"/>
              <a:endParaRPr lang="en-GB" sz="1000" b="1" dirty="0"/>
            </a:p>
            <a:p>
              <a:pPr algn="ctr"/>
              <a:endParaRPr lang="en-GB" sz="1000" b="1" dirty="0" smtClean="0"/>
            </a:p>
            <a:p>
              <a:pPr algn="ctr"/>
              <a:endParaRPr lang="en-GB" sz="1000" b="1" dirty="0" smtClean="0"/>
            </a:p>
            <a:p>
              <a:pPr algn="ctr"/>
              <a:r>
                <a:rPr lang="en-GB" sz="900" b="1" dirty="0" smtClean="0"/>
                <a:t>Protein.xls</a:t>
              </a:r>
            </a:p>
            <a:p>
              <a:pPr algn="ctr"/>
              <a:r>
                <a:rPr lang="en-GB" sz="900" b="1" dirty="0" smtClean="0"/>
                <a:t>(from NM peptides only)</a:t>
              </a:r>
            </a:p>
          </p:txBody>
        </p:sp>
        <p:pic>
          <p:nvPicPr>
            <p:cNvPr id="138" name="Picture 2" descr="http://fileinfo.com/img/icons/files/128/csv-18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832" y="188640"/>
              <a:ext cx="662096" cy="66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3" name="Picture 7" descr="D:\DATUMARO\trabajo\tareas realizadas\2015\2015-10-28 valves Daniel\experimento1\analysis\sp_noOuts_out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793" y="5110656"/>
            <a:ext cx="745005" cy="4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99965"/>
              </p:ext>
            </p:extLst>
          </p:nvPr>
        </p:nvGraphicFramePr>
        <p:xfrm>
          <a:off x="6998973" y="1591096"/>
          <a:ext cx="1319247" cy="154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49">
                  <a:extLst>
                    <a:ext uri="{9D8B030D-6E8A-4147-A177-3AD203B41FA5}">
                      <a16:colId xmlns:a16="http://schemas.microsoft.com/office/drawing/2014/main" val="2942812431"/>
                    </a:ext>
                  </a:extLst>
                </a:gridCol>
                <a:gridCol w="439749">
                  <a:extLst>
                    <a:ext uri="{9D8B030D-6E8A-4147-A177-3AD203B41FA5}">
                      <a16:colId xmlns:a16="http://schemas.microsoft.com/office/drawing/2014/main" val="3846734510"/>
                    </a:ext>
                  </a:extLst>
                </a:gridCol>
                <a:gridCol w="439749">
                  <a:extLst>
                    <a:ext uri="{9D8B030D-6E8A-4147-A177-3AD203B41FA5}">
                      <a16:colId xmlns:a16="http://schemas.microsoft.com/office/drawing/2014/main" val="1081740534"/>
                    </a:ext>
                  </a:extLst>
                </a:gridCol>
              </a:tblGrid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tags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851236"/>
                  </a:ext>
                </a:extLst>
              </a:tr>
              <a:tr h="21598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7634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807624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PTM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366228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PTM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725849"/>
                  </a:ext>
                </a:extLst>
              </a:tr>
              <a:tr h="248739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087883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76988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7181542" y="3191544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900" b="1" dirty="0">
                <a:solidFill>
                  <a:schemeClr val="bg1"/>
                </a:solidFill>
              </a:rPr>
              <a:t>p2qRels_ALL.txt</a:t>
            </a:r>
          </a:p>
        </p:txBody>
      </p:sp>
      <p:cxnSp>
        <p:nvCxnSpPr>
          <p:cNvPr id="93" name="Straight Arrow Connector 92"/>
          <p:cNvCxnSpPr>
            <a:cxnSpLocks noChangeAspect="1"/>
            <a:stCxn id="21" idx="2"/>
            <a:endCxn id="26" idx="0"/>
          </p:cNvCxnSpPr>
          <p:nvPr/>
        </p:nvCxnSpPr>
        <p:spPr>
          <a:xfrm>
            <a:off x="6850204" y="4415139"/>
            <a:ext cx="1443911" cy="64181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 noChangeAspect="1"/>
          </p:cNvCxnSpPr>
          <p:nvPr/>
        </p:nvCxnSpPr>
        <p:spPr>
          <a:xfrm>
            <a:off x="1147042" y="1742265"/>
            <a:ext cx="0" cy="36576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7 Rectángulo redondeado"/>
          <p:cNvSpPr>
            <a:spLocks noChangeAspect="1"/>
          </p:cNvSpPr>
          <p:nvPr/>
        </p:nvSpPr>
        <p:spPr>
          <a:xfrm>
            <a:off x="593221" y="2376941"/>
            <a:ext cx="1428421" cy="461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SanXoT.exe</a:t>
            </a:r>
          </a:p>
          <a:p>
            <a:pPr algn="ctr"/>
            <a:r>
              <a:rPr lang="es-ES" sz="1000" b="1" dirty="0" smtClean="0"/>
              <a:t>(--</a:t>
            </a:r>
            <a:r>
              <a:rPr lang="es-ES" sz="1000" b="1" dirty="0" err="1"/>
              <a:t>tags</a:t>
            </a:r>
            <a:r>
              <a:rPr lang="es-ES" sz="1000" b="1" dirty="0"/>
              <a:t>="</a:t>
            </a:r>
            <a:r>
              <a:rPr lang="es-ES" sz="1000" b="1" dirty="0" smtClean="0"/>
              <a:t>NM“)</a:t>
            </a:r>
            <a:endParaRPr lang="es-ES" sz="1000" b="1" dirty="0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83216" y="3110525"/>
            <a:ext cx="1053200" cy="867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b="1" dirty="0" smtClean="0">
              <a:solidFill>
                <a:schemeClr val="bg1"/>
              </a:solidFill>
            </a:endParaRPr>
          </a:p>
          <a:p>
            <a:pPr algn="ctr"/>
            <a:endParaRPr lang="es-ES" sz="800" b="1" dirty="0">
              <a:solidFill>
                <a:schemeClr val="bg1"/>
              </a:solidFill>
            </a:endParaRPr>
          </a:p>
          <a:p>
            <a:pPr algn="ctr"/>
            <a:endParaRPr lang="es-ES" sz="8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s2pNM_OutStats.xls</a:t>
            </a:r>
            <a:endParaRPr lang="es-ES" sz="800" b="1" dirty="0">
              <a:solidFill>
                <a:schemeClr val="bg1"/>
              </a:solidFill>
            </a:endParaRPr>
          </a:p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(</a:t>
            </a:r>
            <a:r>
              <a:rPr lang="es-ES" sz="800" b="1" dirty="0" err="1" smtClean="0">
                <a:solidFill>
                  <a:schemeClr val="bg1"/>
                </a:solidFill>
              </a:rPr>
              <a:t>Zsp</a:t>
            </a:r>
            <a:r>
              <a:rPr lang="es-ES" sz="800" b="1" dirty="0" smtClean="0">
                <a:solidFill>
                  <a:schemeClr val="bg1"/>
                </a:solidFill>
              </a:rPr>
              <a:t>, </a:t>
            </a:r>
            <a:r>
              <a:rPr lang="es-ES" sz="800" b="1" dirty="0" err="1" smtClean="0">
                <a:solidFill>
                  <a:schemeClr val="bg1"/>
                </a:solidFill>
              </a:rPr>
              <a:t>FDRsp</a:t>
            </a:r>
            <a:r>
              <a:rPr lang="es-ES" sz="800" b="1" dirty="0" smtClean="0">
                <a:solidFill>
                  <a:schemeClr val="bg1"/>
                </a:solidFill>
              </a:rPr>
              <a:t>, </a:t>
            </a:r>
            <a:r>
              <a:rPr lang="es-ES" sz="800" b="1" dirty="0" err="1" smtClean="0">
                <a:solidFill>
                  <a:schemeClr val="bg1"/>
                </a:solidFill>
              </a:rPr>
              <a:t>ns</a:t>
            </a:r>
            <a:r>
              <a:rPr lang="es-ES" sz="800" b="1" dirty="0" smtClean="0">
                <a:solidFill>
                  <a:schemeClr val="bg1"/>
                </a:solidFill>
              </a:rPr>
              <a:t>)</a:t>
            </a:r>
            <a:endParaRPr lang="es-ES" sz="800" b="1" dirty="0">
              <a:solidFill>
                <a:schemeClr val="bg1"/>
              </a:solidFill>
            </a:endParaRPr>
          </a:p>
        </p:txBody>
      </p:sp>
      <p:grpSp>
        <p:nvGrpSpPr>
          <p:cNvPr id="105" name="Group 104"/>
          <p:cNvGrpSpPr>
            <a:grpSpLocks noChangeAspect="1"/>
          </p:cNvGrpSpPr>
          <p:nvPr/>
        </p:nvGrpSpPr>
        <p:grpSpPr>
          <a:xfrm>
            <a:off x="754136" y="858224"/>
            <a:ext cx="918386" cy="861774"/>
            <a:chOff x="3061501" y="133681"/>
            <a:chExt cx="1086070" cy="861774"/>
          </a:xfrm>
        </p:grpSpPr>
        <p:sp>
          <p:nvSpPr>
            <p:cNvPr id="107" name="38 CuadroTexto"/>
            <p:cNvSpPr txBox="1"/>
            <p:nvPr/>
          </p:nvSpPr>
          <p:spPr>
            <a:xfrm>
              <a:off x="3061501" y="133681"/>
              <a:ext cx="1086070" cy="86177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1000" b="1" dirty="0" smtClean="0"/>
            </a:p>
            <a:p>
              <a:pPr algn="ctr"/>
              <a:endParaRPr lang="en-GB" sz="1000" b="1" dirty="0"/>
            </a:p>
            <a:p>
              <a:pPr algn="ctr"/>
              <a:endParaRPr lang="en-GB" sz="1000" b="1" dirty="0" smtClean="0"/>
            </a:p>
            <a:p>
              <a:pPr algn="ctr"/>
              <a:endParaRPr lang="en-GB" sz="1000" b="1" dirty="0" smtClean="0"/>
            </a:p>
            <a:p>
              <a:pPr algn="ctr"/>
              <a:r>
                <a:rPr lang="en-GB" sz="1000" b="1" dirty="0" smtClean="0"/>
                <a:t>Scan_ALL.xls</a:t>
              </a:r>
            </a:p>
          </p:txBody>
        </p:sp>
        <p:pic>
          <p:nvPicPr>
            <p:cNvPr id="108" name="Picture 2" descr="http://fileinfo.com/img/icons/files/128/csv-18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520" y="188640"/>
              <a:ext cx="706409" cy="66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39 CuadroTexto"/>
          <p:cNvSpPr txBox="1"/>
          <p:nvPr/>
        </p:nvSpPr>
        <p:spPr>
          <a:xfrm>
            <a:off x="2552197" y="172306"/>
            <a:ext cx="1370641" cy="17373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s-ES" sz="900" b="1" dirty="0" smtClean="0"/>
          </a:p>
          <a:p>
            <a:pPr algn="ctr"/>
            <a:endParaRPr lang="es-ES" sz="900" b="1" dirty="0"/>
          </a:p>
          <a:p>
            <a:pPr algn="ctr"/>
            <a:endParaRPr lang="en-GB" sz="900" b="1" dirty="0" smtClean="0"/>
          </a:p>
          <a:p>
            <a:pPr algn="ctr"/>
            <a:endParaRPr lang="es-ES" sz="900" b="1" dirty="0"/>
          </a:p>
          <a:p>
            <a:pPr algn="ctr"/>
            <a:endParaRPr lang="en-GB" sz="900" b="1" dirty="0" smtClean="0"/>
          </a:p>
          <a:p>
            <a:pPr algn="ctr"/>
            <a:endParaRPr lang="en-GB" sz="900" b="1" dirty="0"/>
          </a:p>
          <a:p>
            <a:pPr algn="ctr"/>
            <a:endParaRPr lang="en-GB" sz="900" b="1" dirty="0" smtClean="0"/>
          </a:p>
          <a:p>
            <a:pPr algn="ctr"/>
            <a:endParaRPr lang="es-ES" sz="900" b="1" dirty="0" smtClean="0"/>
          </a:p>
          <a:p>
            <a:pPr algn="ctr"/>
            <a:endParaRPr lang="es-ES" sz="900" b="1" dirty="0" smtClean="0"/>
          </a:p>
          <a:p>
            <a:pPr algn="ctr"/>
            <a:endParaRPr lang="es-ES" sz="900" b="1" dirty="0"/>
          </a:p>
        </p:txBody>
      </p:sp>
      <p:cxnSp>
        <p:nvCxnSpPr>
          <p:cNvPr id="111" name="Straight Arrow Connector 110"/>
          <p:cNvCxnSpPr>
            <a:cxnSpLocks noChangeAspect="1"/>
          </p:cNvCxnSpPr>
          <p:nvPr/>
        </p:nvCxnSpPr>
        <p:spPr>
          <a:xfrm>
            <a:off x="1136416" y="2091291"/>
            <a:ext cx="222803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 noChangeAspect="1"/>
            <a:endCxn id="96" idx="0"/>
          </p:cNvCxnSpPr>
          <p:nvPr/>
        </p:nvCxnSpPr>
        <p:spPr>
          <a:xfrm>
            <a:off x="1307430" y="2088909"/>
            <a:ext cx="2" cy="2880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1473355" y="6021886"/>
            <a:ext cx="989490" cy="735822"/>
            <a:chOff x="3174375" y="203885"/>
            <a:chExt cx="815583" cy="735822"/>
          </a:xfrm>
        </p:grpSpPr>
        <p:sp>
          <p:nvSpPr>
            <p:cNvPr id="118" name="38 CuadroTexto"/>
            <p:cNvSpPr txBox="1"/>
            <p:nvPr/>
          </p:nvSpPr>
          <p:spPr>
            <a:xfrm>
              <a:off x="3174375" y="216432"/>
              <a:ext cx="815583" cy="72327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800" b="1" dirty="0" smtClean="0"/>
            </a:p>
            <a:p>
              <a:pPr algn="ctr"/>
              <a:endParaRPr lang="en-GB" sz="800" b="1" dirty="0"/>
            </a:p>
            <a:p>
              <a:pPr algn="ctr"/>
              <a:endParaRPr lang="en-GB" sz="800" b="1" dirty="0" smtClean="0"/>
            </a:p>
            <a:p>
              <a:pPr algn="ctr"/>
              <a:endParaRPr lang="en-GB" sz="800" b="1" dirty="0" smtClean="0"/>
            </a:p>
            <a:p>
              <a:pPr algn="ctr"/>
              <a:r>
                <a:rPr lang="en-GB" sz="900" b="1" dirty="0" smtClean="0"/>
                <a:t>Peptides_ALL.xls</a:t>
              </a:r>
              <a:endParaRPr lang="en-GB" sz="800" b="1" dirty="0" smtClean="0"/>
            </a:p>
          </p:txBody>
        </p:sp>
        <p:pic>
          <p:nvPicPr>
            <p:cNvPr id="120" name="Picture 2" descr="http://fileinfo.com/img/icons/files/128/csv-18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585" y="203885"/>
              <a:ext cx="547162" cy="54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1" name="Picture 7" descr="D:\DATUMARO\trabajo\tareas realizadas\2015\2015-10-28 valves Daniel\experimento1\analysis\sp_noOuts_out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3" y="3120529"/>
            <a:ext cx="745005" cy="4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04035"/>
              </p:ext>
            </p:extLst>
          </p:nvPr>
        </p:nvGraphicFramePr>
        <p:xfrm>
          <a:off x="2591323" y="189021"/>
          <a:ext cx="1319247" cy="154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49">
                  <a:extLst>
                    <a:ext uri="{9D8B030D-6E8A-4147-A177-3AD203B41FA5}">
                      <a16:colId xmlns:a16="http://schemas.microsoft.com/office/drawing/2014/main" val="2942812431"/>
                    </a:ext>
                  </a:extLst>
                </a:gridCol>
                <a:gridCol w="439749">
                  <a:extLst>
                    <a:ext uri="{9D8B030D-6E8A-4147-A177-3AD203B41FA5}">
                      <a16:colId xmlns:a16="http://schemas.microsoft.com/office/drawing/2014/main" val="3846734510"/>
                    </a:ext>
                  </a:extLst>
                </a:gridCol>
                <a:gridCol w="439749">
                  <a:extLst>
                    <a:ext uri="{9D8B030D-6E8A-4147-A177-3AD203B41FA5}">
                      <a16:colId xmlns:a16="http://schemas.microsoft.com/office/drawing/2014/main" val="1081740534"/>
                    </a:ext>
                  </a:extLst>
                </a:gridCol>
              </a:tblGrid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tags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851236"/>
                  </a:ext>
                </a:extLst>
              </a:tr>
              <a:tr h="21598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57634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807624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NM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366228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PTM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725849"/>
                  </a:ext>
                </a:extLst>
              </a:tr>
              <a:tr h="248739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PTM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087883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s-ES_tradnl" sz="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76988"/>
                  </a:ext>
                </a:extLst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2682745" y="1705181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bg1"/>
                </a:solidFill>
              </a:rPr>
              <a:t>s2pRels_ALL.txt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125" name="62 CuadroTexto"/>
          <p:cNvSpPr txBox="1"/>
          <p:nvPr/>
        </p:nvSpPr>
        <p:spPr>
          <a:xfrm>
            <a:off x="1212093" y="3117173"/>
            <a:ext cx="1006786" cy="4616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s2pNM_infoFile.txt</a:t>
            </a:r>
          </a:p>
          <a:p>
            <a:pPr algn="ctr"/>
            <a:r>
              <a:rPr lang="es-ES" sz="800" b="1" dirty="0" smtClean="0"/>
              <a:t>(</a:t>
            </a:r>
            <a:r>
              <a:rPr lang="es-ES" sz="800" b="1" dirty="0" err="1" smtClean="0"/>
              <a:t>contains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Peptide</a:t>
            </a:r>
            <a:r>
              <a:rPr lang="es-ES" sz="800" b="1" dirty="0" smtClean="0"/>
              <a:t> </a:t>
            </a:r>
            <a:r>
              <a:rPr lang="es-ES" sz="800" b="1" dirty="0" err="1" smtClean="0"/>
              <a:t>Variance</a:t>
            </a:r>
            <a:r>
              <a:rPr lang="es-ES" sz="800" b="1" dirty="0" smtClean="0"/>
              <a:t>)</a:t>
            </a:r>
            <a:endParaRPr lang="es-ES" sz="800" b="1" dirty="0"/>
          </a:p>
        </p:txBody>
      </p:sp>
      <p:grpSp>
        <p:nvGrpSpPr>
          <p:cNvPr id="139" name="Group 138"/>
          <p:cNvGrpSpPr>
            <a:grpSpLocks noChangeAspect="1"/>
          </p:cNvGrpSpPr>
          <p:nvPr/>
        </p:nvGrpSpPr>
        <p:grpSpPr>
          <a:xfrm>
            <a:off x="58097" y="4057394"/>
            <a:ext cx="1053380" cy="801986"/>
            <a:chOff x="3061501" y="124708"/>
            <a:chExt cx="1038780" cy="801986"/>
          </a:xfrm>
        </p:grpSpPr>
        <p:sp>
          <p:nvSpPr>
            <p:cNvPr id="140" name="38 CuadroTexto"/>
            <p:cNvSpPr txBox="1"/>
            <p:nvPr/>
          </p:nvSpPr>
          <p:spPr>
            <a:xfrm>
              <a:off x="3061501" y="141864"/>
              <a:ext cx="1038780" cy="78483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900" b="1" dirty="0" smtClean="0"/>
            </a:p>
            <a:p>
              <a:pPr algn="ctr"/>
              <a:endParaRPr lang="en-GB" sz="900" b="1" dirty="0"/>
            </a:p>
            <a:p>
              <a:pPr algn="ctr"/>
              <a:endParaRPr lang="en-GB" sz="900" b="1" dirty="0" smtClean="0"/>
            </a:p>
            <a:p>
              <a:pPr algn="ctr"/>
              <a:endParaRPr lang="en-GB" sz="900" b="1" dirty="0" smtClean="0"/>
            </a:p>
            <a:p>
              <a:pPr algn="ctr"/>
              <a:r>
                <a:rPr lang="en-GB" sz="900" b="1" dirty="0" smtClean="0"/>
                <a:t>Peptides_NM.xls</a:t>
              </a:r>
            </a:p>
          </p:txBody>
        </p:sp>
        <p:pic>
          <p:nvPicPr>
            <p:cNvPr id="141" name="Picture 2" descr="http://fileinfo.com/img/icons/files/128/csv-18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98" y="124708"/>
              <a:ext cx="662096" cy="66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" name="Rectangle 141"/>
          <p:cNvSpPr>
            <a:spLocks noChangeAspect="1"/>
          </p:cNvSpPr>
          <p:nvPr/>
        </p:nvSpPr>
        <p:spPr>
          <a:xfrm>
            <a:off x="2791172" y="3837508"/>
            <a:ext cx="1101939" cy="95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1" dirty="0" smtClean="0">
              <a:solidFill>
                <a:schemeClr val="bg1"/>
              </a:solidFill>
            </a:endParaRPr>
          </a:p>
          <a:p>
            <a:pPr algn="ctr"/>
            <a:endParaRPr lang="es-ES" sz="900" b="1" dirty="0">
              <a:solidFill>
                <a:schemeClr val="bg1"/>
              </a:solidFill>
            </a:endParaRPr>
          </a:p>
          <a:p>
            <a:pPr algn="ctr"/>
            <a:endParaRPr lang="es-ES" sz="900" b="1" dirty="0" smtClean="0">
              <a:solidFill>
                <a:schemeClr val="bg1"/>
              </a:solidFill>
            </a:endParaRPr>
          </a:p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s2pPTM_OutStats.xls</a:t>
            </a:r>
            <a:endParaRPr lang="es-ES" sz="800" b="1" dirty="0">
              <a:solidFill>
                <a:schemeClr val="bg1"/>
              </a:solidFill>
            </a:endParaRPr>
          </a:p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(</a:t>
            </a:r>
            <a:r>
              <a:rPr lang="es-ES" sz="800" b="1" dirty="0" err="1" smtClean="0">
                <a:solidFill>
                  <a:schemeClr val="bg1"/>
                </a:solidFill>
              </a:rPr>
              <a:t>Zsp</a:t>
            </a:r>
            <a:r>
              <a:rPr lang="es-ES" sz="800" b="1" dirty="0" smtClean="0">
                <a:solidFill>
                  <a:schemeClr val="bg1"/>
                </a:solidFill>
              </a:rPr>
              <a:t>, </a:t>
            </a:r>
            <a:r>
              <a:rPr lang="es-ES" sz="800" b="1" dirty="0" err="1" smtClean="0">
                <a:solidFill>
                  <a:schemeClr val="bg1"/>
                </a:solidFill>
              </a:rPr>
              <a:t>FDRsp</a:t>
            </a:r>
            <a:r>
              <a:rPr lang="es-ES" sz="800" b="1" dirty="0" smtClean="0">
                <a:solidFill>
                  <a:schemeClr val="bg1"/>
                </a:solidFill>
              </a:rPr>
              <a:t>, </a:t>
            </a:r>
            <a:r>
              <a:rPr lang="es-ES" sz="800" b="1" dirty="0" err="1" smtClean="0">
                <a:solidFill>
                  <a:schemeClr val="bg1"/>
                </a:solidFill>
              </a:rPr>
              <a:t>ns</a:t>
            </a:r>
            <a:r>
              <a:rPr lang="es-ES" sz="800" b="1" dirty="0" smtClean="0">
                <a:solidFill>
                  <a:schemeClr val="bg1"/>
                </a:solidFill>
              </a:rPr>
              <a:t>)</a:t>
            </a:r>
            <a:endParaRPr lang="es-ES" sz="800" b="1" dirty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2794664" y="4822797"/>
            <a:ext cx="1053380" cy="801986"/>
            <a:chOff x="3061501" y="124708"/>
            <a:chExt cx="1038780" cy="801986"/>
          </a:xfrm>
        </p:grpSpPr>
        <p:sp>
          <p:nvSpPr>
            <p:cNvPr id="145" name="38 CuadroTexto"/>
            <p:cNvSpPr txBox="1"/>
            <p:nvPr/>
          </p:nvSpPr>
          <p:spPr>
            <a:xfrm>
              <a:off x="3061501" y="141864"/>
              <a:ext cx="1038780" cy="78483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GB" sz="900" b="1" dirty="0" smtClean="0"/>
            </a:p>
            <a:p>
              <a:pPr algn="ctr"/>
              <a:endParaRPr lang="en-GB" sz="900" b="1" dirty="0"/>
            </a:p>
            <a:p>
              <a:pPr algn="ctr"/>
              <a:endParaRPr lang="en-GB" sz="900" b="1" dirty="0" smtClean="0"/>
            </a:p>
            <a:p>
              <a:pPr algn="ctr"/>
              <a:endParaRPr lang="en-GB" sz="900" b="1" dirty="0" smtClean="0"/>
            </a:p>
            <a:p>
              <a:pPr algn="ctr"/>
              <a:r>
                <a:rPr lang="en-GB" sz="900" b="1" dirty="0" smtClean="0"/>
                <a:t>Peptides_PTM.xls</a:t>
              </a:r>
            </a:p>
          </p:txBody>
        </p:sp>
        <p:pic>
          <p:nvPicPr>
            <p:cNvPr id="146" name="Picture 2" descr="http://fileinfo.com/img/icons/files/128/csv-18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98" y="124708"/>
              <a:ext cx="662096" cy="66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7" name="Picture 7" descr="D:\DATUMARO\trabajo\tareas realizadas\2015\2015-10-28 valves Daniel\experimento1\analysis\sp_noOuts_out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50" y="3886104"/>
            <a:ext cx="745005" cy="4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/>
          <p:cNvCxnSpPr>
            <a:cxnSpLocks noChangeAspect="1"/>
            <a:stCxn id="96" idx="2"/>
            <a:endCxn id="98" idx="0"/>
          </p:cNvCxnSpPr>
          <p:nvPr/>
        </p:nvCxnSpPr>
        <p:spPr>
          <a:xfrm flipH="1">
            <a:off x="609816" y="2838079"/>
            <a:ext cx="697616" cy="27244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 noChangeAspect="1"/>
            <a:stCxn id="96" idx="2"/>
            <a:endCxn id="125" idx="0"/>
          </p:cNvCxnSpPr>
          <p:nvPr/>
        </p:nvCxnSpPr>
        <p:spPr>
          <a:xfrm>
            <a:off x="1307432" y="2838079"/>
            <a:ext cx="408054" cy="27909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 noChangeAspect="1"/>
            <a:stCxn id="125" idx="3"/>
            <a:endCxn id="128" idx="1"/>
          </p:cNvCxnSpPr>
          <p:nvPr/>
        </p:nvCxnSpPr>
        <p:spPr>
          <a:xfrm flipV="1">
            <a:off x="2218879" y="3342447"/>
            <a:ext cx="380565" cy="55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cxnSpLocks noChangeAspect="1"/>
          </p:cNvCxnSpPr>
          <p:nvPr/>
        </p:nvCxnSpPr>
        <p:spPr>
          <a:xfrm>
            <a:off x="627483" y="4953876"/>
            <a:ext cx="0" cy="84307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 noChangeAspect="1"/>
          </p:cNvCxnSpPr>
          <p:nvPr/>
        </p:nvCxnSpPr>
        <p:spPr>
          <a:xfrm flipH="1">
            <a:off x="3347862" y="5649550"/>
            <a:ext cx="2" cy="15571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Aspect="1"/>
          </p:cNvCxnSpPr>
          <p:nvPr/>
        </p:nvCxnSpPr>
        <p:spPr>
          <a:xfrm>
            <a:off x="627483" y="5796951"/>
            <a:ext cx="273696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 noChangeAspect="1"/>
          </p:cNvCxnSpPr>
          <p:nvPr/>
        </p:nvCxnSpPr>
        <p:spPr>
          <a:xfrm>
            <a:off x="1968100" y="5774821"/>
            <a:ext cx="3" cy="2743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Left Brace 1060"/>
          <p:cNvSpPr/>
          <p:nvPr/>
        </p:nvSpPr>
        <p:spPr>
          <a:xfrm>
            <a:off x="5193752" y="1512171"/>
            <a:ext cx="470879" cy="4725141"/>
          </a:xfrm>
          <a:prstGeom prst="leftBrace">
            <a:avLst>
              <a:gd name="adj1" fmla="val 8333"/>
              <a:gd name="adj2" fmla="val 21497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4" name="Right Brace 1063"/>
          <p:cNvSpPr/>
          <p:nvPr/>
        </p:nvSpPr>
        <p:spPr>
          <a:xfrm>
            <a:off x="3975463" y="172306"/>
            <a:ext cx="534979" cy="6610880"/>
          </a:xfrm>
          <a:prstGeom prst="rightBrace">
            <a:avLst>
              <a:gd name="adj1" fmla="val 12702"/>
              <a:gd name="adj2" fmla="val 26698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4" name="Straight Arrow Connector 213"/>
          <p:cNvCxnSpPr>
            <a:cxnSpLocks noChangeAspect="1"/>
          </p:cNvCxnSpPr>
          <p:nvPr/>
        </p:nvCxnSpPr>
        <p:spPr>
          <a:xfrm>
            <a:off x="3350454" y="1916832"/>
            <a:ext cx="0" cy="11560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 noChangeAspect="1"/>
          </p:cNvCxnSpPr>
          <p:nvPr/>
        </p:nvCxnSpPr>
        <p:spPr>
          <a:xfrm>
            <a:off x="3350454" y="3560070"/>
            <a:ext cx="2" cy="2880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7 Rectángulo redondeado"/>
          <p:cNvSpPr>
            <a:spLocks noChangeAspect="1"/>
          </p:cNvSpPr>
          <p:nvPr/>
        </p:nvSpPr>
        <p:spPr>
          <a:xfrm>
            <a:off x="2599444" y="3111878"/>
            <a:ext cx="1428421" cy="461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SanXoT.exe</a:t>
            </a:r>
          </a:p>
          <a:p>
            <a:pPr algn="ctr"/>
            <a:r>
              <a:rPr lang="es-ES" sz="1000" b="1" dirty="0" smtClean="0"/>
              <a:t>(--</a:t>
            </a:r>
            <a:r>
              <a:rPr lang="es-ES" sz="1000" b="1" dirty="0" err="1"/>
              <a:t>tags</a:t>
            </a:r>
            <a:r>
              <a:rPr lang="es-ES" sz="1000" b="1" dirty="0" smtClean="0"/>
              <a:t>=“PTM“)</a:t>
            </a: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9707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154</Words>
  <Application>Microsoft Office PowerPoint</Application>
  <PresentationFormat>On-screen Show (4:3)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J. García Marqués</dc:creator>
  <cp:lastModifiedBy>Elena Bonzón Kulichenko</cp:lastModifiedBy>
  <cp:revision>39</cp:revision>
  <dcterms:created xsi:type="dcterms:W3CDTF">2016-02-02T12:52:09Z</dcterms:created>
  <dcterms:modified xsi:type="dcterms:W3CDTF">2017-07-21T07:43:53Z</dcterms:modified>
</cp:coreProperties>
</file>