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61" r:id="rId6"/>
    <p:sldId id="262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72" y="324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EE11B-25A4-44E8-B69A-8CD4E839A077}" type="datetimeFigureOut">
              <a:rPr lang="en-GB" smtClean="0"/>
              <a:t>05/03/2019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233EC-F29E-4F69-8947-97875DDD5F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8874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EE11B-25A4-44E8-B69A-8CD4E839A077}" type="datetimeFigureOut">
              <a:rPr lang="en-GB" smtClean="0"/>
              <a:t>05/03/2019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233EC-F29E-4F69-8947-97875DDD5F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6823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EE11B-25A4-44E8-B69A-8CD4E839A077}" type="datetimeFigureOut">
              <a:rPr lang="en-GB" smtClean="0"/>
              <a:t>05/03/2019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233EC-F29E-4F69-8947-97875DDD5F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7478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EE11B-25A4-44E8-B69A-8CD4E839A077}" type="datetimeFigureOut">
              <a:rPr lang="en-GB" smtClean="0"/>
              <a:t>05/03/2019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233EC-F29E-4F69-8947-97875DDD5F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8768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EE11B-25A4-44E8-B69A-8CD4E839A077}" type="datetimeFigureOut">
              <a:rPr lang="en-GB" smtClean="0"/>
              <a:t>05/03/2019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233EC-F29E-4F69-8947-97875DDD5F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6274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EE11B-25A4-44E8-B69A-8CD4E839A077}" type="datetimeFigureOut">
              <a:rPr lang="en-GB" smtClean="0"/>
              <a:t>05/03/2019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233EC-F29E-4F69-8947-97875DDD5F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4494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EE11B-25A4-44E8-B69A-8CD4E839A077}" type="datetimeFigureOut">
              <a:rPr lang="en-GB" smtClean="0"/>
              <a:t>05/03/2019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233EC-F29E-4F69-8947-97875DDD5F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4694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EE11B-25A4-44E8-B69A-8CD4E839A077}" type="datetimeFigureOut">
              <a:rPr lang="en-GB" smtClean="0"/>
              <a:t>05/03/2019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233EC-F29E-4F69-8947-97875DDD5F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2949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EE11B-25A4-44E8-B69A-8CD4E839A077}" type="datetimeFigureOut">
              <a:rPr lang="en-GB" smtClean="0"/>
              <a:t>05/03/2019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233EC-F29E-4F69-8947-97875DDD5F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1119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EE11B-25A4-44E8-B69A-8CD4E839A077}" type="datetimeFigureOut">
              <a:rPr lang="en-GB" smtClean="0"/>
              <a:t>05/03/2019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233EC-F29E-4F69-8947-97875DDD5F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1949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EE11B-25A4-44E8-B69A-8CD4E839A077}" type="datetimeFigureOut">
              <a:rPr lang="en-GB" smtClean="0"/>
              <a:t>05/03/2019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233EC-F29E-4F69-8947-97875DDD5F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9870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EE11B-25A4-44E8-B69A-8CD4E839A077}" type="datetimeFigureOut">
              <a:rPr lang="en-GB" smtClean="0"/>
              <a:t>05/03/2019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233EC-F29E-4F69-8947-97875DDD5F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0698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495300"/>
            <a:ext cx="12192000" cy="1508105"/>
          </a:xfrm>
          <a:prstGeom prst="rect">
            <a:avLst/>
          </a:prstGeom>
          <a:solidFill>
            <a:srgbClr val="06505A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3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SHIFTS 0.2</a:t>
            </a:r>
            <a:r>
              <a:rPr lang="en-GB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n-GB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GB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Systematic, Hypothesis-free Identification </a:t>
            </a:r>
            <a:r>
              <a:rPr lang="en-GB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lang="en-GB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controlled FDR </a:t>
            </a:r>
            <a:r>
              <a:rPr lang="en-GB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ultra-Tolerant Search</a:t>
            </a:r>
            <a:r>
              <a:rPr lang="en-GB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</a:p>
        </p:txBody>
      </p:sp>
    </p:spTree>
    <p:extLst>
      <p:ext uri="{BB962C8B-B14F-4D97-AF65-F5344CB8AC3E}">
        <p14:creationId xmlns:p14="http://schemas.microsoft.com/office/powerpoint/2010/main" val="10484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7277" y="511912"/>
            <a:ext cx="5731510" cy="605847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56" y="1235663"/>
            <a:ext cx="2752827" cy="1709764"/>
          </a:xfrm>
          <a:prstGeom prst="rect">
            <a:avLst/>
          </a:prstGeom>
        </p:spPr>
      </p:pic>
      <p:cxnSp>
        <p:nvCxnSpPr>
          <p:cNvPr id="6" name="Elbow Connector 5"/>
          <p:cNvCxnSpPr/>
          <p:nvPr/>
        </p:nvCxnSpPr>
        <p:spPr>
          <a:xfrm rot="10800000">
            <a:off x="2737277" y="2439771"/>
            <a:ext cx="920323" cy="789351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8749115" y="3071540"/>
            <a:ext cx="3257477" cy="939219"/>
            <a:chOff x="302186" y="2435121"/>
            <a:chExt cx="8259711" cy="2154421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2186" y="2439574"/>
              <a:ext cx="2883006" cy="2145514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931192" y="2444028"/>
              <a:ext cx="2891906" cy="2145514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669991" y="2435121"/>
              <a:ext cx="2891906" cy="2149967"/>
            </a:xfrm>
            <a:prstGeom prst="rect">
              <a:avLst/>
            </a:prstGeom>
          </p:spPr>
        </p:pic>
      </p:grpSp>
      <p:cxnSp>
        <p:nvCxnSpPr>
          <p:cNvPr id="11" name="Elbow Connector 10"/>
          <p:cNvCxnSpPr/>
          <p:nvPr/>
        </p:nvCxnSpPr>
        <p:spPr>
          <a:xfrm flipV="1">
            <a:off x="8246902" y="3563880"/>
            <a:ext cx="519797" cy="1002493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436968" y="3789983"/>
            <a:ext cx="2842039" cy="1286495"/>
            <a:chOff x="5885290" y="3253620"/>
            <a:chExt cx="6092162" cy="2757714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7"/>
            <a:srcRect l="13491" t="63686" b="1097"/>
            <a:stretch/>
          </p:blipFill>
          <p:spPr>
            <a:xfrm>
              <a:off x="6192761" y="3253620"/>
              <a:ext cx="5784691" cy="2757714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7"/>
            <a:srcRect l="6835" t="45460" r="87376" b="20251"/>
            <a:stretch/>
          </p:blipFill>
          <p:spPr>
            <a:xfrm>
              <a:off x="5885290" y="3389134"/>
              <a:ext cx="290795" cy="2017388"/>
            </a:xfrm>
            <a:prstGeom prst="rect">
              <a:avLst/>
            </a:prstGeom>
          </p:spPr>
        </p:pic>
      </p:grpSp>
      <p:cxnSp>
        <p:nvCxnSpPr>
          <p:cNvPr id="15" name="Elbow Connector 14"/>
          <p:cNvCxnSpPr/>
          <p:nvPr/>
        </p:nvCxnSpPr>
        <p:spPr>
          <a:xfrm rot="10800000">
            <a:off x="3014172" y="4436900"/>
            <a:ext cx="628593" cy="593051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8"/>
          <a:srcRect l="3755" t="72041"/>
          <a:stretch/>
        </p:blipFill>
        <p:spPr>
          <a:xfrm>
            <a:off x="8863533" y="4794328"/>
            <a:ext cx="2985339" cy="948402"/>
          </a:xfrm>
          <a:prstGeom prst="rect">
            <a:avLst/>
          </a:prstGeom>
        </p:spPr>
      </p:pic>
      <p:cxnSp>
        <p:nvCxnSpPr>
          <p:cNvPr id="17" name="Elbow Connector 16"/>
          <p:cNvCxnSpPr/>
          <p:nvPr/>
        </p:nvCxnSpPr>
        <p:spPr>
          <a:xfrm flipV="1">
            <a:off x="6219138" y="5172683"/>
            <a:ext cx="2644395" cy="869061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1025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281" y="96334"/>
            <a:ext cx="4072481" cy="2066723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 rot="16200000">
            <a:off x="4110671" y="2267175"/>
            <a:ext cx="904740" cy="268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 smtClean="0"/>
              <a:t>Calibration </a:t>
            </a:r>
            <a:endParaRPr lang="en-GB" sz="1100" b="1" dirty="0"/>
          </a:p>
        </p:txBody>
      </p:sp>
      <p:sp>
        <p:nvSpPr>
          <p:cNvPr id="81" name="TextBox 80"/>
          <p:cNvSpPr txBox="1"/>
          <p:nvPr/>
        </p:nvSpPr>
        <p:spPr>
          <a:xfrm rot="16200000">
            <a:off x="3740984" y="2267174"/>
            <a:ext cx="904740" cy="268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 smtClean="0"/>
              <a:t>Calibration </a:t>
            </a:r>
            <a:endParaRPr lang="en-GB" sz="1100" b="1" dirty="0"/>
          </a:p>
        </p:txBody>
      </p:sp>
      <p:sp>
        <p:nvSpPr>
          <p:cNvPr id="82" name="TextBox 81"/>
          <p:cNvSpPr txBox="1"/>
          <p:nvPr/>
        </p:nvSpPr>
        <p:spPr>
          <a:xfrm rot="16200000">
            <a:off x="2924491" y="2267173"/>
            <a:ext cx="904740" cy="268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 smtClean="0"/>
              <a:t>Calibration </a:t>
            </a:r>
            <a:endParaRPr lang="en-GB" sz="1100" b="1" dirty="0"/>
          </a:p>
        </p:txBody>
      </p:sp>
      <p:sp>
        <p:nvSpPr>
          <p:cNvPr id="83" name="TextBox 82"/>
          <p:cNvSpPr txBox="1"/>
          <p:nvPr/>
        </p:nvSpPr>
        <p:spPr>
          <a:xfrm rot="16200000">
            <a:off x="2620906" y="2267172"/>
            <a:ext cx="904740" cy="268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 smtClean="0"/>
              <a:t>Calibration </a:t>
            </a:r>
            <a:endParaRPr lang="en-GB" sz="1100" b="1" dirty="0"/>
          </a:p>
        </p:txBody>
      </p:sp>
      <p:sp>
        <p:nvSpPr>
          <p:cNvPr id="84" name="TextBox 83"/>
          <p:cNvSpPr txBox="1"/>
          <p:nvPr/>
        </p:nvSpPr>
        <p:spPr>
          <a:xfrm rot="16200000">
            <a:off x="2057380" y="2267172"/>
            <a:ext cx="904740" cy="268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 smtClean="0"/>
              <a:t>Calibration </a:t>
            </a:r>
            <a:endParaRPr lang="en-GB" sz="1100" b="1" dirty="0"/>
          </a:p>
        </p:txBody>
      </p:sp>
      <p:sp>
        <p:nvSpPr>
          <p:cNvPr id="85" name="TextBox 84"/>
          <p:cNvSpPr txBox="1"/>
          <p:nvPr/>
        </p:nvSpPr>
        <p:spPr>
          <a:xfrm rot="16200000">
            <a:off x="1687693" y="2267171"/>
            <a:ext cx="904740" cy="268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 smtClean="0"/>
              <a:t>Calibration </a:t>
            </a:r>
            <a:endParaRPr lang="en-GB" sz="1100" b="1" dirty="0"/>
          </a:p>
        </p:txBody>
      </p:sp>
      <p:sp>
        <p:nvSpPr>
          <p:cNvPr id="86" name="TextBox 85"/>
          <p:cNvSpPr txBox="1"/>
          <p:nvPr/>
        </p:nvSpPr>
        <p:spPr>
          <a:xfrm rot="16200000">
            <a:off x="954868" y="2267171"/>
            <a:ext cx="904740" cy="268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 smtClean="0"/>
              <a:t>Calibration </a:t>
            </a:r>
            <a:endParaRPr lang="en-GB" sz="1100" b="1" dirty="0"/>
          </a:p>
        </p:txBody>
      </p:sp>
      <p:sp>
        <p:nvSpPr>
          <p:cNvPr id="87" name="TextBox 86"/>
          <p:cNvSpPr txBox="1"/>
          <p:nvPr/>
        </p:nvSpPr>
        <p:spPr>
          <a:xfrm rot="16200000">
            <a:off x="585181" y="2267170"/>
            <a:ext cx="904740" cy="268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 smtClean="0"/>
              <a:t>Calibration </a:t>
            </a:r>
            <a:endParaRPr lang="en-GB" sz="1100" b="1" dirty="0"/>
          </a:p>
        </p:txBody>
      </p:sp>
      <p:sp>
        <p:nvSpPr>
          <p:cNvPr id="88" name="TextBox 87"/>
          <p:cNvSpPr txBox="1"/>
          <p:nvPr/>
        </p:nvSpPr>
        <p:spPr>
          <a:xfrm>
            <a:off x="8449936" y="189584"/>
            <a:ext cx="2522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 smtClean="0"/>
              <a:t>Module1</a:t>
            </a:r>
            <a:r>
              <a:rPr lang="en-GB" dirty="0" smtClean="0"/>
              <a:t> </a:t>
            </a:r>
          </a:p>
          <a:p>
            <a:pPr algn="ctr"/>
            <a:r>
              <a:rPr lang="en-GB" dirty="0" smtClean="0">
                <a:solidFill>
                  <a:srgbClr val="002060"/>
                </a:solidFill>
              </a:rPr>
              <a:t>Vertex.py</a:t>
            </a:r>
            <a:endParaRPr lang="en-GB" dirty="0">
              <a:solidFill>
                <a:srgbClr val="002060"/>
              </a:solidFill>
            </a:endParaRPr>
          </a:p>
        </p:txBody>
      </p:sp>
      <p:sp>
        <p:nvSpPr>
          <p:cNvPr id="90" name="Left Brace 89"/>
          <p:cNvSpPr/>
          <p:nvPr/>
        </p:nvSpPr>
        <p:spPr>
          <a:xfrm rot="5400000" flipH="1" flipV="1">
            <a:off x="4193354" y="2809138"/>
            <a:ext cx="369687" cy="459005"/>
          </a:xfrm>
          <a:prstGeom prst="leftBrac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Left Brace 90"/>
          <p:cNvSpPr/>
          <p:nvPr/>
        </p:nvSpPr>
        <p:spPr>
          <a:xfrm rot="5400000" flipH="1" flipV="1">
            <a:off x="3012962" y="2809138"/>
            <a:ext cx="369687" cy="459005"/>
          </a:xfrm>
          <a:prstGeom prst="leftBrac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Left Brace 91"/>
          <p:cNvSpPr/>
          <p:nvPr/>
        </p:nvSpPr>
        <p:spPr>
          <a:xfrm rot="5400000" flipH="1" flipV="1">
            <a:off x="2111513" y="2809138"/>
            <a:ext cx="369687" cy="459005"/>
          </a:xfrm>
          <a:prstGeom prst="leftBrac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Left Brace 92"/>
          <p:cNvSpPr/>
          <p:nvPr/>
        </p:nvSpPr>
        <p:spPr>
          <a:xfrm rot="5400000" flipH="1" flipV="1">
            <a:off x="1020719" y="2809138"/>
            <a:ext cx="369687" cy="459005"/>
          </a:xfrm>
          <a:prstGeom prst="leftBrac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/>
          <p:cNvSpPr txBox="1"/>
          <p:nvPr/>
        </p:nvSpPr>
        <p:spPr>
          <a:xfrm>
            <a:off x="3914959" y="3314060"/>
            <a:ext cx="92647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b="1" dirty="0" smtClean="0"/>
              <a:t>Whole Calibrated data</a:t>
            </a:r>
            <a:endParaRPr lang="en-GB" sz="1100" b="1" dirty="0"/>
          </a:p>
        </p:txBody>
      </p:sp>
      <p:cxnSp>
        <p:nvCxnSpPr>
          <p:cNvPr id="96" name="Straight Arrow Connector 95"/>
          <p:cNvCxnSpPr/>
          <p:nvPr/>
        </p:nvCxnSpPr>
        <p:spPr>
          <a:xfrm>
            <a:off x="4371679" y="3914224"/>
            <a:ext cx="0" cy="396607"/>
          </a:xfrm>
          <a:prstGeom prst="straightConnector1">
            <a:avLst/>
          </a:prstGeom>
          <a:ln w="127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3808930" y="4310831"/>
            <a:ext cx="105865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b="1" dirty="0" smtClean="0"/>
              <a:t>Global FDR log file per experiment</a:t>
            </a:r>
            <a:endParaRPr lang="en-GB" sz="1100" b="1" dirty="0"/>
          </a:p>
        </p:txBody>
      </p:sp>
      <p:cxnSp>
        <p:nvCxnSpPr>
          <p:cNvPr id="102" name="Straight Arrow Connector 101"/>
          <p:cNvCxnSpPr/>
          <p:nvPr/>
        </p:nvCxnSpPr>
        <p:spPr>
          <a:xfrm>
            <a:off x="3240956" y="3889658"/>
            <a:ext cx="0" cy="396607"/>
          </a:xfrm>
          <a:prstGeom prst="straightConnector1">
            <a:avLst/>
          </a:prstGeom>
          <a:ln w="127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2678207" y="4286265"/>
            <a:ext cx="105865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b="1" dirty="0" smtClean="0"/>
              <a:t>Global FDR log file per experiment</a:t>
            </a:r>
            <a:endParaRPr lang="en-GB" sz="1100" b="1" dirty="0"/>
          </a:p>
        </p:txBody>
      </p:sp>
      <p:cxnSp>
        <p:nvCxnSpPr>
          <p:cNvPr id="104" name="Straight Arrow Connector 103"/>
          <p:cNvCxnSpPr/>
          <p:nvPr/>
        </p:nvCxnSpPr>
        <p:spPr>
          <a:xfrm>
            <a:off x="2275298" y="3889658"/>
            <a:ext cx="0" cy="396607"/>
          </a:xfrm>
          <a:prstGeom prst="straightConnector1">
            <a:avLst/>
          </a:prstGeom>
          <a:ln w="127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1712549" y="4286265"/>
            <a:ext cx="105865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b="1" dirty="0" smtClean="0"/>
              <a:t>Global FDR log file per experiment</a:t>
            </a:r>
            <a:endParaRPr lang="en-GB" sz="1100" b="1" dirty="0"/>
          </a:p>
        </p:txBody>
      </p:sp>
      <p:cxnSp>
        <p:nvCxnSpPr>
          <p:cNvPr id="106" name="Straight Arrow Connector 105"/>
          <p:cNvCxnSpPr/>
          <p:nvPr/>
        </p:nvCxnSpPr>
        <p:spPr>
          <a:xfrm>
            <a:off x="1205231" y="3889658"/>
            <a:ext cx="0" cy="396607"/>
          </a:xfrm>
          <a:prstGeom prst="straightConnector1">
            <a:avLst/>
          </a:prstGeom>
          <a:ln w="127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642482" y="4286265"/>
            <a:ext cx="105865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b="1" dirty="0" smtClean="0"/>
              <a:t>Global FDR log file per experiment</a:t>
            </a:r>
            <a:endParaRPr lang="en-GB" sz="1100" b="1" dirty="0"/>
          </a:p>
        </p:txBody>
      </p:sp>
      <p:cxnSp>
        <p:nvCxnSpPr>
          <p:cNvPr id="108" name="Straight Arrow Connector 107"/>
          <p:cNvCxnSpPr/>
          <p:nvPr/>
        </p:nvCxnSpPr>
        <p:spPr>
          <a:xfrm>
            <a:off x="2804624" y="4955939"/>
            <a:ext cx="0" cy="396607"/>
          </a:xfrm>
          <a:prstGeom prst="straightConnector1">
            <a:avLst/>
          </a:prstGeom>
          <a:ln w="127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1308683" y="5330512"/>
            <a:ext cx="29250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GB" sz="1100" b="1" dirty="0" smtClean="0"/>
              <a:t>MAD log file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GB" sz="1100" b="1" dirty="0" smtClean="0"/>
              <a:t>Sigma calculation log file (for orphans)</a:t>
            </a:r>
            <a:endParaRPr lang="en-GB" sz="1100" b="1" dirty="0"/>
          </a:p>
        </p:txBody>
      </p:sp>
      <p:cxnSp>
        <p:nvCxnSpPr>
          <p:cNvPr id="111" name="Straight Arrow Connector 110"/>
          <p:cNvCxnSpPr/>
          <p:nvPr/>
        </p:nvCxnSpPr>
        <p:spPr>
          <a:xfrm>
            <a:off x="4867582" y="2401426"/>
            <a:ext cx="311300" cy="0"/>
          </a:xfrm>
          <a:prstGeom prst="straightConnector1">
            <a:avLst/>
          </a:prstGeom>
          <a:ln w="127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5178882" y="2163057"/>
            <a:ext cx="208149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b="1" dirty="0" smtClean="0"/>
              <a:t>Calibration log file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b="1" dirty="0" smtClean="0"/>
              <a:t>Program parameter log file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b="1" dirty="0" smtClean="0">
                <a:solidFill>
                  <a:schemeClr val="accent6">
                    <a:lumMod val="50000"/>
                  </a:schemeClr>
                </a:solidFill>
              </a:rPr>
              <a:t>Experiment path log file</a:t>
            </a:r>
            <a:endParaRPr lang="en-GB" sz="1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5" name="Left Brace 114"/>
          <p:cNvSpPr/>
          <p:nvPr/>
        </p:nvSpPr>
        <p:spPr>
          <a:xfrm rot="5400000" flipH="1" flipV="1">
            <a:off x="2521048" y="4389692"/>
            <a:ext cx="369687" cy="3344611"/>
          </a:xfrm>
          <a:prstGeom prst="leftBrac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Rectangle 115"/>
          <p:cNvSpPr/>
          <p:nvPr/>
        </p:nvSpPr>
        <p:spPr>
          <a:xfrm>
            <a:off x="1143041" y="6397745"/>
            <a:ext cx="32563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400" b="1" dirty="0" smtClean="0">
                <a:solidFill>
                  <a:schemeClr val="accent6">
                    <a:lumMod val="50000"/>
                  </a:schemeClr>
                </a:solidFill>
              </a:rPr>
              <a:t>Gaussian peak modelling (histogram file) </a:t>
            </a:r>
            <a:endParaRPr lang="en-GB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7741958" y="936434"/>
            <a:ext cx="413422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-h	--help	= detailed help</a:t>
            </a:r>
          </a:p>
          <a:p>
            <a:r>
              <a:rPr lang="en-GB" sz="1600" b="1" dirty="0" smtClean="0">
                <a:solidFill>
                  <a:schemeClr val="accent2">
                    <a:lumMod val="75000"/>
                  </a:schemeClr>
                </a:solidFill>
              </a:rPr>
              <a:t>-P	--path	= Masterfile</a:t>
            </a:r>
          </a:p>
          <a:p>
            <a:r>
              <a:rPr lang="en-GB" sz="1600" b="1" dirty="0" smtClean="0">
                <a:solidFill>
                  <a:schemeClr val="accent2">
                    <a:lumMod val="75000"/>
                  </a:schemeClr>
                </a:solidFill>
              </a:rPr>
              <a:t>-B	--bin	= Bin for histogram</a:t>
            </a:r>
          </a:p>
          <a:p>
            <a:r>
              <a:rPr lang="en-GB" sz="1600" b="1" dirty="0" smtClean="0">
                <a:solidFill>
                  <a:schemeClr val="accent2">
                    <a:lumMod val="75000"/>
                  </a:schemeClr>
                </a:solidFill>
              </a:rPr>
              <a:t>-X	--Xcorr	= Xcorr for NM</a:t>
            </a:r>
          </a:p>
          <a:p>
            <a:r>
              <a:rPr lang="en-GB" sz="1600" b="1" dirty="0" smtClean="0">
                <a:solidFill>
                  <a:schemeClr val="accent2">
                    <a:lumMod val="75000"/>
                  </a:schemeClr>
                </a:solidFill>
              </a:rPr>
              <a:t>-f	--FDR	= Global fdr </a:t>
            </a:r>
          </a:p>
          <a:p>
            <a:r>
              <a:rPr lang="en-GB" sz="1600" b="1" dirty="0" smtClean="0">
                <a:solidFill>
                  <a:schemeClr val="accent2">
                    <a:lumMod val="75000"/>
                  </a:schemeClr>
                </a:solidFill>
              </a:rPr>
              <a:t>-O	--name	= Out folder name</a:t>
            </a:r>
          </a:p>
          <a:p>
            <a:r>
              <a:rPr lang="en-GB" sz="1600" b="1" dirty="0" smtClean="0">
                <a:solidFill>
                  <a:schemeClr val="accent2">
                    <a:lumMod val="75000"/>
                  </a:schemeClr>
                </a:solidFill>
              </a:rPr>
              <a:t>-w	--window	= window size</a:t>
            </a:r>
          </a:p>
          <a:p>
            <a:r>
              <a:rPr lang="en-GB" sz="1600" b="1" dirty="0" smtClean="0">
                <a:solidFill>
                  <a:schemeClr val="accent6">
                    <a:lumMod val="50000"/>
                  </a:schemeClr>
                </a:solidFill>
              </a:rPr>
              <a:t>-p	--PeakTF	= Peak rerun True false</a:t>
            </a:r>
          </a:p>
          <a:p>
            <a:r>
              <a:rPr lang="en-GB" sz="1600" b="1" dirty="0" smtClean="0">
                <a:solidFill>
                  <a:schemeClr val="accent6">
                    <a:lumMod val="50000"/>
                  </a:schemeClr>
                </a:solidFill>
              </a:rPr>
              <a:t>-e	--Log file	= path to experiment log</a:t>
            </a:r>
          </a:p>
          <a:p>
            <a:r>
              <a:rPr lang="en-GB" sz="1600" b="1" dirty="0" smtClean="0">
                <a:solidFill>
                  <a:schemeClr val="accent6">
                    <a:lumMod val="50000"/>
                  </a:schemeClr>
                </a:solidFill>
              </a:rPr>
              <a:t>-s	--prefix	= name for peak rerun </a:t>
            </a:r>
            <a:endParaRPr lang="en-GB" sz="16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2811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90" grpId="0" animBg="1"/>
      <p:bldP spid="91" grpId="0" animBg="1"/>
      <p:bldP spid="92" grpId="0" animBg="1"/>
      <p:bldP spid="93" grpId="0" animBg="1"/>
      <p:bldP spid="94" grpId="0"/>
      <p:bldP spid="97" grpId="0"/>
      <p:bldP spid="103" grpId="0"/>
      <p:bldP spid="105" grpId="0"/>
      <p:bldP spid="107" grpId="0"/>
      <p:bldP spid="109" grpId="0"/>
      <p:bldP spid="113" grpId="0"/>
      <p:bldP spid="115" grpId="0" animBg="1"/>
      <p:bldP spid="1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49936" y="22017"/>
            <a:ext cx="2522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 smtClean="0"/>
              <a:t>Module1</a:t>
            </a:r>
            <a:r>
              <a:rPr lang="en-GB" dirty="0" smtClean="0"/>
              <a:t> </a:t>
            </a:r>
          </a:p>
          <a:p>
            <a:pPr algn="ctr"/>
            <a:r>
              <a:rPr lang="en-GB" dirty="0" smtClean="0">
                <a:solidFill>
                  <a:srgbClr val="002060"/>
                </a:solidFill>
              </a:rPr>
              <a:t>Vertex.py</a:t>
            </a:r>
            <a:endParaRPr lang="en-GB" dirty="0">
              <a:solidFill>
                <a:srgbClr val="00206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41956" y="628816"/>
            <a:ext cx="413422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-h	--help	= detailed help</a:t>
            </a:r>
          </a:p>
          <a:p>
            <a:r>
              <a:rPr lang="en-GB" sz="1400" b="1" dirty="0" smtClean="0">
                <a:solidFill>
                  <a:schemeClr val="accent2">
                    <a:lumMod val="75000"/>
                  </a:schemeClr>
                </a:solidFill>
              </a:rPr>
              <a:t>-P	--path	= Masterfile</a:t>
            </a:r>
          </a:p>
          <a:p>
            <a:r>
              <a:rPr lang="en-GB" sz="1400" b="1" dirty="0" smtClean="0">
                <a:solidFill>
                  <a:schemeClr val="accent2">
                    <a:lumMod val="75000"/>
                  </a:schemeClr>
                </a:solidFill>
              </a:rPr>
              <a:t>-B	--bin	= Bin for histogram</a:t>
            </a:r>
          </a:p>
          <a:p>
            <a:r>
              <a:rPr lang="en-GB" sz="1400" b="1" dirty="0" smtClean="0">
                <a:solidFill>
                  <a:schemeClr val="accent2">
                    <a:lumMod val="75000"/>
                  </a:schemeClr>
                </a:solidFill>
              </a:rPr>
              <a:t>-X	--Xcorr	= Xcorr for NM</a:t>
            </a:r>
          </a:p>
          <a:p>
            <a:r>
              <a:rPr lang="en-GB" sz="1400" b="1" dirty="0" smtClean="0">
                <a:solidFill>
                  <a:schemeClr val="accent2">
                    <a:lumMod val="75000"/>
                  </a:schemeClr>
                </a:solidFill>
              </a:rPr>
              <a:t>-f	--FDR	= Global fdr </a:t>
            </a:r>
          </a:p>
          <a:p>
            <a:r>
              <a:rPr lang="en-GB" sz="1400" b="1" dirty="0" smtClean="0">
                <a:solidFill>
                  <a:schemeClr val="accent2">
                    <a:lumMod val="75000"/>
                  </a:schemeClr>
                </a:solidFill>
              </a:rPr>
              <a:t>-O	--name	= Out folder name</a:t>
            </a:r>
          </a:p>
          <a:p>
            <a:r>
              <a:rPr lang="en-GB" sz="1400" b="1" dirty="0" smtClean="0">
                <a:solidFill>
                  <a:schemeClr val="accent2">
                    <a:lumMod val="75000"/>
                  </a:schemeClr>
                </a:solidFill>
              </a:rPr>
              <a:t>-w	--window	= window size</a:t>
            </a:r>
          </a:p>
          <a:p>
            <a:r>
              <a:rPr lang="en-GB" sz="1400" b="1" dirty="0" smtClean="0">
                <a:solidFill>
                  <a:schemeClr val="accent6">
                    <a:lumMod val="50000"/>
                  </a:schemeClr>
                </a:solidFill>
              </a:rPr>
              <a:t>-p	--PeakTF	= Peak rerun True false</a:t>
            </a:r>
          </a:p>
          <a:p>
            <a:r>
              <a:rPr lang="en-GB" sz="1400" b="1" dirty="0" smtClean="0">
                <a:solidFill>
                  <a:schemeClr val="accent6">
                    <a:lumMod val="50000"/>
                  </a:schemeClr>
                </a:solidFill>
              </a:rPr>
              <a:t>-e	--Log file	= path to experiment log</a:t>
            </a:r>
          </a:p>
          <a:p>
            <a:r>
              <a:rPr lang="en-GB" sz="1400" b="1" dirty="0" smtClean="0">
                <a:solidFill>
                  <a:schemeClr val="accent6">
                    <a:lumMod val="50000"/>
                  </a:schemeClr>
                </a:solidFill>
              </a:rPr>
              <a:t>-s	--prefix	= name for peak rerun </a:t>
            </a:r>
            <a:endParaRPr lang="en-GB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53135" y="3755093"/>
            <a:ext cx="2522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 smtClean="0"/>
              <a:t>Module1</a:t>
            </a:r>
            <a:r>
              <a:rPr lang="en-GB" dirty="0" smtClean="0"/>
              <a:t> </a:t>
            </a:r>
          </a:p>
          <a:p>
            <a:pPr algn="ctr"/>
            <a:r>
              <a:rPr lang="en-GB" dirty="0" smtClean="0">
                <a:solidFill>
                  <a:srgbClr val="002060"/>
                </a:solidFill>
              </a:rPr>
              <a:t>peakFiltering.py</a:t>
            </a:r>
            <a:endParaRPr lang="en-GB" dirty="0">
              <a:solidFill>
                <a:srgbClr val="00206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86540" y="4401424"/>
            <a:ext cx="4366915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-h	--help	= detailed help</a:t>
            </a:r>
          </a:p>
          <a:p>
            <a:r>
              <a:rPr lang="en-GB" sz="1400" b="1" dirty="0" smtClean="0">
                <a:solidFill>
                  <a:schemeClr val="accent2">
                    <a:lumMod val="75000"/>
                  </a:schemeClr>
                </a:solidFill>
              </a:rPr>
              <a:t>-i</a:t>
            </a:r>
            <a:r>
              <a:rPr lang="en-GB" sz="1400" b="1" dirty="0">
                <a:solidFill>
                  <a:schemeClr val="accent2">
                    <a:lumMod val="75000"/>
                  </a:schemeClr>
                </a:solidFill>
              </a:rPr>
              <a:t>	--path	= </a:t>
            </a:r>
            <a:r>
              <a:rPr lang="en-GB" sz="1400" b="1" dirty="0" smtClean="0">
                <a:solidFill>
                  <a:schemeClr val="accent2">
                    <a:lumMod val="75000"/>
                  </a:schemeClr>
                </a:solidFill>
              </a:rPr>
              <a:t>Histogram file</a:t>
            </a:r>
            <a:endParaRPr lang="en-GB" sz="1400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GB" sz="1400" b="1" dirty="0" smtClean="0">
                <a:solidFill>
                  <a:schemeClr val="accent2">
                    <a:lumMod val="75000"/>
                  </a:schemeClr>
                </a:solidFill>
              </a:rPr>
              <a:t>-a</a:t>
            </a:r>
            <a:r>
              <a:rPr lang="en-GB" sz="1400" b="1" dirty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GB" sz="1400" b="1" dirty="0" smtClean="0">
                <a:solidFill>
                  <a:schemeClr val="accent2">
                    <a:lumMod val="75000"/>
                  </a:schemeClr>
                </a:solidFill>
              </a:rPr>
              <a:t>--</a:t>
            </a:r>
            <a:r>
              <a:rPr lang="en-GB" sz="1400" b="1" dirty="0" err="1" smtClean="0">
                <a:solidFill>
                  <a:schemeClr val="accent2">
                    <a:lumMod val="75000"/>
                  </a:schemeClr>
                </a:solidFill>
              </a:rPr>
              <a:t>freq</a:t>
            </a:r>
            <a:r>
              <a:rPr lang="en-GB" sz="1400" b="1" dirty="0">
                <a:solidFill>
                  <a:schemeClr val="accent2">
                    <a:lumMod val="75000"/>
                  </a:schemeClr>
                </a:solidFill>
              </a:rPr>
              <a:t>	= </a:t>
            </a:r>
            <a:r>
              <a:rPr lang="en-GB" sz="1400" b="1" dirty="0" smtClean="0">
                <a:solidFill>
                  <a:schemeClr val="accent2">
                    <a:lumMod val="75000"/>
                  </a:schemeClr>
                </a:solidFill>
              </a:rPr>
              <a:t>Frequency filter</a:t>
            </a:r>
            <a:endParaRPr lang="en-GB" sz="1400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GB" sz="1400" b="1" dirty="0" smtClean="0">
                <a:solidFill>
                  <a:schemeClr val="accent2">
                    <a:lumMod val="75000"/>
                  </a:schemeClr>
                </a:solidFill>
              </a:rPr>
              <a:t>-g</a:t>
            </a:r>
            <a:r>
              <a:rPr lang="en-GB" sz="1400" b="1" dirty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GB" sz="1400" b="1" dirty="0" smtClean="0">
                <a:solidFill>
                  <a:schemeClr val="accent2">
                    <a:lumMod val="75000"/>
                  </a:schemeClr>
                </a:solidFill>
              </a:rPr>
              <a:t>--Gauss</a:t>
            </a:r>
            <a:r>
              <a:rPr lang="en-GB" sz="1400" b="1" dirty="0">
                <a:solidFill>
                  <a:schemeClr val="accent2">
                    <a:lumMod val="75000"/>
                  </a:schemeClr>
                </a:solidFill>
              </a:rPr>
              <a:t>	= </a:t>
            </a:r>
            <a:r>
              <a:rPr lang="en-GB" sz="1400" b="1" dirty="0" smtClean="0">
                <a:solidFill>
                  <a:schemeClr val="accent2">
                    <a:lumMod val="75000"/>
                  </a:schemeClr>
                </a:solidFill>
              </a:rPr>
              <a:t>first Gaussian filter</a:t>
            </a:r>
            <a:endParaRPr lang="en-GB" sz="1400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GB" sz="1400" b="1" dirty="0" smtClean="0">
                <a:solidFill>
                  <a:schemeClr val="accent2">
                    <a:lumMod val="75000"/>
                  </a:schemeClr>
                </a:solidFill>
              </a:rPr>
              <a:t>-s</a:t>
            </a:r>
            <a:r>
              <a:rPr lang="en-GB" sz="1400" b="1" dirty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GB" sz="1400" b="1" dirty="0" smtClean="0">
                <a:solidFill>
                  <a:schemeClr val="accent2">
                    <a:lumMod val="75000"/>
                  </a:schemeClr>
                </a:solidFill>
              </a:rPr>
              <a:t>--prefix</a:t>
            </a:r>
            <a:r>
              <a:rPr lang="en-GB" sz="1400" b="1" dirty="0">
                <a:solidFill>
                  <a:schemeClr val="accent2">
                    <a:lumMod val="75000"/>
                  </a:schemeClr>
                </a:solidFill>
              </a:rPr>
              <a:t>	= </a:t>
            </a:r>
            <a:r>
              <a:rPr lang="en-GB" sz="1400" b="1" dirty="0" smtClean="0">
                <a:solidFill>
                  <a:schemeClr val="accent2">
                    <a:lumMod val="75000"/>
                  </a:schemeClr>
                </a:solidFill>
              </a:rPr>
              <a:t>prefix name for output</a:t>
            </a:r>
            <a:endParaRPr lang="en-GB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856" y="595876"/>
            <a:ext cx="5915144" cy="23126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817" y="3326198"/>
            <a:ext cx="5920183" cy="231265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557819" y="3023195"/>
            <a:ext cx="54956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 smtClean="0"/>
              <a:t>vertex.py </a:t>
            </a:r>
            <a:r>
              <a:rPr lang="en-GB" sz="1200" b="1" dirty="0" smtClean="0">
                <a:solidFill>
                  <a:srgbClr val="FF0000"/>
                </a:solidFill>
              </a:rPr>
              <a:t>-P </a:t>
            </a:r>
            <a:r>
              <a:rPr lang="en-GB" sz="1100" b="1" dirty="0" smtClean="0"/>
              <a:t>path\MasterFile.txt</a:t>
            </a:r>
            <a:r>
              <a:rPr lang="en-GB" sz="1200" dirty="0" smtClean="0"/>
              <a:t> </a:t>
            </a:r>
            <a:r>
              <a:rPr lang="en-GB" sz="1200" b="1" dirty="0" smtClean="0">
                <a:solidFill>
                  <a:srgbClr val="FF0000"/>
                </a:solidFill>
              </a:rPr>
              <a:t>-B</a:t>
            </a:r>
            <a:r>
              <a:rPr lang="en-GB" sz="1200" dirty="0" smtClean="0"/>
              <a:t> </a:t>
            </a:r>
            <a:r>
              <a:rPr lang="en-GB" sz="1100" b="1" dirty="0" smtClean="0"/>
              <a:t>0.001</a:t>
            </a:r>
            <a:r>
              <a:rPr lang="en-GB" sz="1200" dirty="0" smtClean="0"/>
              <a:t> </a:t>
            </a:r>
            <a:r>
              <a:rPr lang="en-GB" sz="1200" b="1" dirty="0" smtClean="0">
                <a:solidFill>
                  <a:srgbClr val="FF0000"/>
                </a:solidFill>
              </a:rPr>
              <a:t>-X</a:t>
            </a:r>
            <a:r>
              <a:rPr lang="en-GB" sz="1200" dirty="0" smtClean="0"/>
              <a:t> </a:t>
            </a:r>
            <a:r>
              <a:rPr lang="en-GB" sz="1100" b="1" dirty="0" smtClean="0"/>
              <a:t>0.22</a:t>
            </a:r>
            <a:r>
              <a:rPr lang="en-GB" sz="1200" dirty="0" smtClean="0"/>
              <a:t> </a:t>
            </a:r>
            <a:r>
              <a:rPr lang="en-GB" sz="1200" b="1" dirty="0" smtClean="0">
                <a:solidFill>
                  <a:srgbClr val="FF0000"/>
                </a:solidFill>
              </a:rPr>
              <a:t>-f</a:t>
            </a:r>
            <a:r>
              <a:rPr lang="en-GB" sz="1200" dirty="0" smtClean="0"/>
              <a:t> </a:t>
            </a:r>
            <a:r>
              <a:rPr lang="en-GB" sz="1100" b="1" dirty="0" smtClean="0"/>
              <a:t>0.01</a:t>
            </a:r>
            <a:r>
              <a:rPr lang="en-GB" sz="1200" dirty="0" smtClean="0"/>
              <a:t> </a:t>
            </a:r>
            <a:r>
              <a:rPr lang="en-GB" sz="1200" b="1" dirty="0" smtClean="0">
                <a:solidFill>
                  <a:srgbClr val="FF0000"/>
                </a:solidFill>
              </a:rPr>
              <a:t>-O</a:t>
            </a:r>
            <a:r>
              <a:rPr lang="en-GB" sz="1200" dirty="0" smtClean="0"/>
              <a:t> </a:t>
            </a:r>
            <a:r>
              <a:rPr lang="en-GB" sz="1100" b="1" dirty="0" smtClean="0"/>
              <a:t>output</a:t>
            </a:r>
            <a:r>
              <a:rPr lang="en-GB" sz="1200" dirty="0" smtClean="0"/>
              <a:t> </a:t>
            </a:r>
            <a:r>
              <a:rPr lang="en-GB" sz="1200" b="1" dirty="0" smtClean="0">
                <a:solidFill>
                  <a:srgbClr val="FF0000"/>
                </a:solidFill>
              </a:rPr>
              <a:t>-w</a:t>
            </a:r>
            <a:r>
              <a:rPr lang="en-GB" sz="1200" dirty="0" smtClean="0"/>
              <a:t> </a:t>
            </a:r>
            <a:r>
              <a:rPr lang="en-GB" sz="1100" b="1" dirty="0" smtClean="0"/>
              <a:t>7</a:t>
            </a:r>
            <a:r>
              <a:rPr lang="en-GB" sz="1200" dirty="0" smtClean="0"/>
              <a:t> </a:t>
            </a:r>
            <a:r>
              <a:rPr lang="en-GB" sz="1200" b="1" dirty="0" smtClean="0">
                <a:solidFill>
                  <a:srgbClr val="FF0000"/>
                </a:solidFill>
              </a:rPr>
              <a:t>-p</a:t>
            </a:r>
            <a:r>
              <a:rPr lang="en-GB" sz="1200" dirty="0" smtClean="0"/>
              <a:t> </a:t>
            </a:r>
            <a:r>
              <a:rPr lang="en-GB" sz="1100" b="1" dirty="0" smtClean="0"/>
              <a:t>0</a:t>
            </a:r>
            <a:r>
              <a:rPr lang="en-GB" sz="1200" dirty="0" smtClean="0"/>
              <a:t> </a:t>
            </a:r>
            <a:r>
              <a:rPr lang="en-GB" sz="1200" b="1" dirty="0" smtClean="0">
                <a:solidFill>
                  <a:srgbClr val="FF0000"/>
                </a:solidFill>
              </a:rPr>
              <a:t>-e</a:t>
            </a:r>
            <a:r>
              <a:rPr lang="en-GB" sz="1200" dirty="0" smtClean="0"/>
              <a:t> </a:t>
            </a:r>
            <a:r>
              <a:rPr lang="en-GB" sz="1100" b="1" dirty="0" smtClean="0"/>
              <a:t>NA</a:t>
            </a:r>
            <a:r>
              <a:rPr lang="en-GB" sz="1200" dirty="0" smtClean="0"/>
              <a:t> </a:t>
            </a:r>
            <a:r>
              <a:rPr lang="en-GB" sz="1200" b="1" dirty="0" smtClean="0">
                <a:solidFill>
                  <a:srgbClr val="FF0000"/>
                </a:solidFill>
              </a:rPr>
              <a:t>-s</a:t>
            </a:r>
            <a:r>
              <a:rPr lang="en-GB" sz="1200" dirty="0" smtClean="0"/>
              <a:t> </a:t>
            </a:r>
            <a:r>
              <a:rPr lang="en-GB" sz="1100" b="1" dirty="0" smtClean="0"/>
              <a:t>NA</a:t>
            </a:r>
            <a:endParaRPr lang="en-GB" sz="1100" b="1" dirty="0"/>
          </a:p>
        </p:txBody>
      </p:sp>
      <p:sp>
        <p:nvSpPr>
          <p:cNvPr id="12" name="Rectangle 11"/>
          <p:cNvSpPr/>
          <p:nvPr/>
        </p:nvSpPr>
        <p:spPr>
          <a:xfrm>
            <a:off x="6567054" y="3398293"/>
            <a:ext cx="578196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 smtClean="0"/>
              <a:t>vertex.py </a:t>
            </a:r>
            <a:r>
              <a:rPr lang="en-GB" sz="1200" b="1" dirty="0" smtClean="0">
                <a:solidFill>
                  <a:srgbClr val="FF0000"/>
                </a:solidFill>
              </a:rPr>
              <a:t>-P </a:t>
            </a:r>
            <a:r>
              <a:rPr lang="en-GB" sz="1100" b="1" dirty="0" smtClean="0"/>
              <a:t>NA</a:t>
            </a:r>
            <a:r>
              <a:rPr lang="en-GB" sz="1200" dirty="0" smtClean="0"/>
              <a:t> </a:t>
            </a:r>
            <a:r>
              <a:rPr lang="en-GB" sz="1200" b="1" dirty="0" smtClean="0">
                <a:solidFill>
                  <a:srgbClr val="FF0000"/>
                </a:solidFill>
              </a:rPr>
              <a:t>-B</a:t>
            </a:r>
            <a:r>
              <a:rPr lang="en-GB" sz="1200" dirty="0" smtClean="0"/>
              <a:t> </a:t>
            </a:r>
            <a:r>
              <a:rPr lang="en-GB" sz="1100" b="1" dirty="0" smtClean="0"/>
              <a:t>0.002</a:t>
            </a:r>
            <a:r>
              <a:rPr lang="en-GB" sz="1200" dirty="0" smtClean="0"/>
              <a:t> </a:t>
            </a:r>
            <a:r>
              <a:rPr lang="en-GB" sz="1200" b="1" dirty="0" smtClean="0">
                <a:solidFill>
                  <a:srgbClr val="FF0000"/>
                </a:solidFill>
              </a:rPr>
              <a:t>-X</a:t>
            </a:r>
            <a:r>
              <a:rPr lang="en-GB" sz="1200" dirty="0" smtClean="0"/>
              <a:t> </a:t>
            </a:r>
            <a:r>
              <a:rPr lang="en-GB" sz="1100" b="1" dirty="0" smtClean="0"/>
              <a:t>NA</a:t>
            </a:r>
            <a:r>
              <a:rPr lang="en-GB" sz="1200" dirty="0" smtClean="0"/>
              <a:t> </a:t>
            </a:r>
            <a:r>
              <a:rPr lang="en-GB" sz="1200" b="1" dirty="0" smtClean="0">
                <a:solidFill>
                  <a:srgbClr val="FF0000"/>
                </a:solidFill>
              </a:rPr>
              <a:t>-f</a:t>
            </a:r>
            <a:r>
              <a:rPr lang="en-GB" sz="1200" dirty="0" smtClean="0"/>
              <a:t> </a:t>
            </a:r>
            <a:r>
              <a:rPr lang="en-GB" sz="1100" b="1" dirty="0" smtClean="0"/>
              <a:t>NA</a:t>
            </a:r>
            <a:r>
              <a:rPr lang="en-GB" sz="1200" dirty="0" smtClean="0"/>
              <a:t> </a:t>
            </a:r>
            <a:r>
              <a:rPr lang="en-GB" sz="1200" b="1" dirty="0" smtClean="0">
                <a:solidFill>
                  <a:srgbClr val="FF0000"/>
                </a:solidFill>
              </a:rPr>
              <a:t>-O</a:t>
            </a:r>
            <a:r>
              <a:rPr lang="en-GB" sz="1200" dirty="0" smtClean="0"/>
              <a:t> </a:t>
            </a:r>
            <a:r>
              <a:rPr lang="en-GB" sz="1100" b="1" dirty="0" smtClean="0"/>
              <a:t>NA</a:t>
            </a:r>
            <a:r>
              <a:rPr lang="en-GB" sz="1200" dirty="0" smtClean="0"/>
              <a:t> </a:t>
            </a:r>
            <a:r>
              <a:rPr lang="en-GB" sz="1200" b="1" dirty="0" smtClean="0">
                <a:solidFill>
                  <a:srgbClr val="FF0000"/>
                </a:solidFill>
              </a:rPr>
              <a:t>-w</a:t>
            </a:r>
            <a:r>
              <a:rPr lang="en-GB" sz="1200" dirty="0" smtClean="0"/>
              <a:t> </a:t>
            </a:r>
            <a:r>
              <a:rPr lang="en-GB" sz="1100" b="1" dirty="0" smtClean="0"/>
              <a:t>11</a:t>
            </a:r>
            <a:r>
              <a:rPr lang="en-GB" sz="1200" dirty="0" smtClean="0"/>
              <a:t> </a:t>
            </a:r>
            <a:r>
              <a:rPr lang="en-GB" sz="1200" b="1" dirty="0" smtClean="0">
                <a:solidFill>
                  <a:schemeClr val="accent6">
                    <a:lumMod val="50000"/>
                  </a:schemeClr>
                </a:solidFill>
              </a:rPr>
              <a:t>-p</a:t>
            </a:r>
            <a:r>
              <a:rPr lang="en-GB" sz="1200" dirty="0" smtClean="0"/>
              <a:t> </a:t>
            </a:r>
            <a:r>
              <a:rPr lang="en-GB" sz="1100" b="1" dirty="0"/>
              <a:t>1</a:t>
            </a:r>
            <a:r>
              <a:rPr lang="en-GB" sz="1200" dirty="0" smtClean="0"/>
              <a:t> </a:t>
            </a:r>
            <a:r>
              <a:rPr lang="en-GB" sz="1200" b="1" dirty="0" smtClean="0">
                <a:solidFill>
                  <a:schemeClr val="accent6">
                    <a:lumMod val="50000"/>
                  </a:schemeClr>
                </a:solidFill>
              </a:rPr>
              <a:t>-e</a:t>
            </a:r>
            <a:r>
              <a:rPr lang="en-GB" sz="1200" dirty="0" smtClean="0"/>
              <a:t> </a:t>
            </a:r>
            <a:r>
              <a:rPr lang="en-GB" sz="1100" b="1" dirty="0" smtClean="0"/>
              <a:t>path\</a:t>
            </a:r>
            <a:r>
              <a:rPr lang="en-GB" sz="1100" b="1" dirty="0" err="1" smtClean="0"/>
              <a:t>expLogFile</a:t>
            </a:r>
            <a:r>
              <a:rPr lang="en-GB" sz="1200" dirty="0" smtClean="0"/>
              <a:t> </a:t>
            </a:r>
            <a:r>
              <a:rPr lang="en-GB" sz="1200" b="1" dirty="0" smtClean="0">
                <a:solidFill>
                  <a:schemeClr val="accent6">
                    <a:lumMod val="50000"/>
                  </a:schemeClr>
                </a:solidFill>
              </a:rPr>
              <a:t>-s</a:t>
            </a:r>
            <a:r>
              <a:rPr lang="en-GB" sz="1200" dirty="0" smtClean="0"/>
              <a:t> </a:t>
            </a:r>
            <a:r>
              <a:rPr lang="en-GB" sz="1100" b="1" dirty="0" err="1" smtClean="0"/>
              <a:t>Perfix</a:t>
            </a:r>
            <a:r>
              <a:rPr lang="en-GB" sz="1100" b="1" dirty="0" smtClean="0"/>
              <a:t> name</a:t>
            </a:r>
            <a:endParaRPr lang="en-GB" sz="1100" b="1" dirty="0"/>
          </a:p>
        </p:txBody>
      </p:sp>
      <p:sp>
        <p:nvSpPr>
          <p:cNvPr id="13" name="Rectangle 12"/>
          <p:cNvSpPr/>
          <p:nvPr/>
        </p:nvSpPr>
        <p:spPr>
          <a:xfrm>
            <a:off x="7547051" y="5638848"/>
            <a:ext cx="382197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50" dirty="0" smtClean="0"/>
              <a:t>peakFiltering.py </a:t>
            </a:r>
            <a:r>
              <a:rPr lang="en-GB" sz="1200" b="1" dirty="0" smtClean="0">
                <a:solidFill>
                  <a:srgbClr val="FF0000"/>
                </a:solidFill>
              </a:rPr>
              <a:t>-i</a:t>
            </a:r>
            <a:r>
              <a:rPr lang="en-GB" sz="1050" dirty="0" smtClean="0"/>
              <a:t> path/histogram.txt   </a:t>
            </a:r>
            <a:r>
              <a:rPr lang="en-GB" sz="1200" b="1" dirty="0" smtClean="0">
                <a:solidFill>
                  <a:srgbClr val="FF0000"/>
                </a:solidFill>
              </a:rPr>
              <a:t>-a</a:t>
            </a:r>
            <a:r>
              <a:rPr lang="en-GB" sz="1050" dirty="0" smtClean="0"/>
              <a:t> 10    </a:t>
            </a:r>
            <a:r>
              <a:rPr lang="en-GB" sz="1200" b="1" dirty="0" smtClean="0">
                <a:solidFill>
                  <a:srgbClr val="FF0000"/>
                </a:solidFill>
              </a:rPr>
              <a:t>-g</a:t>
            </a:r>
            <a:r>
              <a:rPr lang="en-GB" sz="1050" dirty="0" smtClean="0"/>
              <a:t> 2000   </a:t>
            </a:r>
            <a:r>
              <a:rPr lang="en-GB" sz="1200" b="1" dirty="0" smtClean="0">
                <a:solidFill>
                  <a:srgbClr val="FF0000"/>
                </a:solidFill>
              </a:rPr>
              <a:t>-s</a:t>
            </a:r>
            <a:r>
              <a:rPr lang="en-GB" sz="1050" dirty="0" smtClean="0"/>
              <a:t> filter</a:t>
            </a:r>
            <a:endParaRPr lang="en-GB" sz="1050" dirty="0"/>
          </a:p>
        </p:txBody>
      </p:sp>
      <p:sp>
        <p:nvSpPr>
          <p:cNvPr id="14" name="TextBox 13"/>
          <p:cNvSpPr txBox="1"/>
          <p:nvPr/>
        </p:nvSpPr>
        <p:spPr>
          <a:xfrm>
            <a:off x="175817" y="6132946"/>
            <a:ext cx="87006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Vertex.py, will allow to control the slope shape and apex identification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peakPicking.py, will allow to filter the output from previous run, by Gauss and frequency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964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777" y="22017"/>
            <a:ext cx="3667095" cy="497339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449936" y="22017"/>
            <a:ext cx="2522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 smtClean="0"/>
              <a:t>Module2</a:t>
            </a:r>
            <a:r>
              <a:rPr lang="en-GB" dirty="0" smtClean="0"/>
              <a:t> </a:t>
            </a:r>
          </a:p>
          <a:p>
            <a:pPr algn="ctr"/>
            <a:r>
              <a:rPr lang="en-GB" dirty="0" smtClean="0">
                <a:solidFill>
                  <a:srgbClr val="002060"/>
                </a:solidFill>
              </a:rPr>
              <a:t>PTMdesignator.py</a:t>
            </a:r>
            <a:endParaRPr lang="en-GB" dirty="0">
              <a:solidFill>
                <a:srgbClr val="00206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054109" y="760711"/>
            <a:ext cx="37776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-h	--help	= detailed help</a:t>
            </a:r>
          </a:p>
          <a:p>
            <a:r>
              <a:rPr lang="en-GB" sz="1200" b="1" dirty="0" smtClean="0">
                <a:solidFill>
                  <a:schemeClr val="accent2">
                    <a:lumMod val="75000"/>
                  </a:schemeClr>
                </a:solidFill>
              </a:rPr>
              <a:t>-e</a:t>
            </a:r>
            <a:r>
              <a:rPr lang="en-GB" sz="1200" b="1" dirty="0">
                <a:solidFill>
                  <a:schemeClr val="accent2">
                    <a:lumMod val="75000"/>
                  </a:schemeClr>
                </a:solidFill>
              </a:rPr>
              <a:t>	--path	= </a:t>
            </a:r>
            <a:r>
              <a:rPr lang="en-GB" sz="1200" b="1" dirty="0" smtClean="0">
                <a:solidFill>
                  <a:schemeClr val="accent2">
                    <a:lumMod val="75000"/>
                  </a:schemeClr>
                </a:solidFill>
              </a:rPr>
              <a:t>path to exp log file</a:t>
            </a:r>
            <a:endParaRPr lang="en-GB" sz="1200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GB" sz="1200" b="1" dirty="0">
                <a:solidFill>
                  <a:schemeClr val="accent2">
                    <a:lumMod val="75000"/>
                  </a:schemeClr>
                </a:solidFill>
              </a:rPr>
              <a:t>-a	</a:t>
            </a:r>
            <a:r>
              <a:rPr lang="en-GB" sz="1200" b="1" dirty="0" smtClean="0">
                <a:solidFill>
                  <a:schemeClr val="accent2">
                    <a:lumMod val="75000"/>
                  </a:schemeClr>
                </a:solidFill>
              </a:rPr>
              <a:t>--apexlist</a:t>
            </a:r>
            <a:r>
              <a:rPr lang="en-GB" sz="1200" b="1" dirty="0">
                <a:solidFill>
                  <a:schemeClr val="accent2">
                    <a:lumMod val="75000"/>
                  </a:schemeClr>
                </a:solidFill>
              </a:rPr>
              <a:t>	= </a:t>
            </a:r>
            <a:r>
              <a:rPr lang="en-GB" sz="1200" b="1" dirty="0" smtClean="0">
                <a:solidFill>
                  <a:schemeClr val="accent2">
                    <a:lumMod val="75000"/>
                  </a:schemeClr>
                </a:solidFill>
              </a:rPr>
              <a:t>path to apex file</a:t>
            </a:r>
          </a:p>
          <a:p>
            <a:r>
              <a:rPr lang="en-GB" sz="1200" b="1" dirty="0" smtClean="0">
                <a:solidFill>
                  <a:schemeClr val="accent2">
                    <a:lumMod val="75000"/>
                  </a:schemeClr>
                </a:solidFill>
              </a:rPr>
              <a:t>-f	--fasta	= path to fasta file</a:t>
            </a:r>
            <a:endParaRPr lang="en-GB" sz="1200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GB" sz="1200" b="1" dirty="0" smtClean="0">
                <a:solidFill>
                  <a:schemeClr val="accent2">
                    <a:lumMod val="75000"/>
                  </a:schemeClr>
                </a:solidFill>
              </a:rPr>
              <a:t>-l</a:t>
            </a:r>
            <a:r>
              <a:rPr lang="en-GB" sz="1200" b="1" dirty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GB" sz="1200" b="1" dirty="0" smtClean="0">
                <a:solidFill>
                  <a:schemeClr val="accent2">
                    <a:lumMod val="75000"/>
                  </a:schemeClr>
                </a:solidFill>
              </a:rPr>
              <a:t>--localFDR</a:t>
            </a:r>
            <a:r>
              <a:rPr lang="en-GB" sz="1200" b="1" dirty="0">
                <a:solidFill>
                  <a:schemeClr val="accent2">
                    <a:lumMod val="75000"/>
                  </a:schemeClr>
                </a:solidFill>
              </a:rPr>
              <a:t>	= </a:t>
            </a:r>
            <a:r>
              <a:rPr lang="en-GB" sz="1200" b="1" dirty="0" smtClean="0">
                <a:solidFill>
                  <a:schemeClr val="accent2">
                    <a:lumMod val="75000"/>
                  </a:schemeClr>
                </a:solidFill>
              </a:rPr>
              <a:t>fdr = 0.01 or 0.05</a:t>
            </a:r>
            <a:endParaRPr lang="en-GB" sz="1200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GB" sz="1200" b="1" dirty="0" smtClean="0">
                <a:solidFill>
                  <a:schemeClr val="accent2">
                    <a:lumMod val="75000"/>
                  </a:schemeClr>
                </a:solidFill>
              </a:rPr>
              <a:t>-p</a:t>
            </a:r>
            <a:r>
              <a:rPr lang="en-GB" sz="1200" b="1" dirty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GB" sz="1200" b="1" dirty="0" smtClean="0">
                <a:solidFill>
                  <a:schemeClr val="accent2">
                    <a:lumMod val="75000"/>
                  </a:schemeClr>
                </a:solidFill>
              </a:rPr>
              <a:t>--PeakFDR</a:t>
            </a:r>
            <a:r>
              <a:rPr lang="en-GB" sz="1200" b="1" dirty="0">
                <a:solidFill>
                  <a:schemeClr val="accent2">
                    <a:lumMod val="75000"/>
                  </a:schemeClr>
                </a:solidFill>
              </a:rPr>
              <a:t>	= </a:t>
            </a:r>
            <a:r>
              <a:rPr lang="en-GB" sz="1200" b="1" dirty="0" smtClean="0">
                <a:solidFill>
                  <a:schemeClr val="accent2">
                    <a:lumMod val="75000"/>
                  </a:schemeClr>
                </a:solidFill>
              </a:rPr>
              <a:t>fdr = 0.01 or 0.05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080972" y="4891288"/>
            <a:ext cx="0" cy="396607"/>
          </a:xfrm>
          <a:prstGeom prst="straightConnector1">
            <a:avLst/>
          </a:prstGeom>
          <a:ln w="127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94267" y="5278659"/>
            <a:ext cx="2925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GB" sz="1100" b="1" dirty="0" smtClean="0"/>
              <a:t>Apex list</a:t>
            </a:r>
            <a:endParaRPr lang="en-GB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972845" y="5486482"/>
            <a:ext cx="823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00" b="1" dirty="0" smtClean="0"/>
              <a:t>FDR data with tags (orphans and non orphans)</a:t>
            </a:r>
            <a:endParaRPr lang="en-GB" sz="9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064841" y="5486482"/>
            <a:ext cx="823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00" b="1" dirty="0" smtClean="0"/>
              <a:t>FDR data with tags (orphans and non orphans)</a:t>
            </a:r>
            <a:endParaRPr lang="en-GB" sz="9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156837" y="5486482"/>
            <a:ext cx="823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00" b="1" dirty="0" smtClean="0"/>
              <a:t>FDR data with tags (orphans and non orphans)</a:t>
            </a:r>
            <a:endParaRPr lang="en-GB" sz="9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20948" y="5479775"/>
            <a:ext cx="823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00" b="1" dirty="0" smtClean="0"/>
              <a:t>FDR data with tags (orphans and non orphans)</a:t>
            </a:r>
            <a:endParaRPr lang="en-GB" sz="900" b="1" dirty="0"/>
          </a:p>
        </p:txBody>
      </p:sp>
      <p:sp>
        <p:nvSpPr>
          <p:cNvPr id="14" name="Rectangle 13"/>
          <p:cNvSpPr/>
          <p:nvPr/>
        </p:nvSpPr>
        <p:spPr>
          <a:xfrm>
            <a:off x="5301673" y="2422358"/>
            <a:ext cx="65301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 smtClean="0"/>
              <a:t>PTmdesignator.py </a:t>
            </a:r>
            <a:r>
              <a:rPr lang="en-GB" b="1" dirty="0" smtClean="0">
                <a:solidFill>
                  <a:srgbClr val="FF0000"/>
                </a:solidFill>
              </a:rPr>
              <a:t>-e</a:t>
            </a:r>
            <a:r>
              <a:rPr lang="en-GB" sz="1400" dirty="0" smtClean="0"/>
              <a:t> path/</a:t>
            </a:r>
            <a:r>
              <a:rPr lang="en-GB" sz="1400" dirty="0" err="1" smtClean="0"/>
              <a:t>expLogFile</a:t>
            </a:r>
            <a:r>
              <a:rPr lang="en-GB" sz="1400" dirty="0" smtClean="0"/>
              <a:t>   </a:t>
            </a:r>
            <a:r>
              <a:rPr lang="en-GB" b="1" dirty="0" smtClean="0">
                <a:solidFill>
                  <a:srgbClr val="FF0000"/>
                </a:solidFill>
              </a:rPr>
              <a:t>-a</a:t>
            </a:r>
            <a:r>
              <a:rPr lang="en-GB" sz="1400" dirty="0"/>
              <a:t> </a:t>
            </a:r>
            <a:r>
              <a:rPr lang="en-GB" sz="1400" dirty="0" smtClean="0"/>
              <a:t>path/apexlist    </a:t>
            </a:r>
            <a:r>
              <a:rPr lang="en-GB" b="1" dirty="0" smtClean="0">
                <a:solidFill>
                  <a:srgbClr val="FF0000"/>
                </a:solidFill>
              </a:rPr>
              <a:t>-f</a:t>
            </a:r>
            <a:r>
              <a:rPr lang="en-GB" sz="1400" dirty="0" smtClean="0"/>
              <a:t> path/fasta   </a:t>
            </a:r>
            <a:r>
              <a:rPr lang="en-GB" b="1" dirty="0" smtClean="0">
                <a:solidFill>
                  <a:srgbClr val="FF0000"/>
                </a:solidFill>
              </a:rPr>
              <a:t>-l</a:t>
            </a:r>
            <a:r>
              <a:rPr lang="en-GB" sz="1400" dirty="0" smtClean="0"/>
              <a:t> 0.01 </a:t>
            </a:r>
            <a:r>
              <a:rPr lang="en-GB" sz="1400" b="1" dirty="0" smtClean="0">
                <a:solidFill>
                  <a:srgbClr val="FF0000"/>
                </a:solidFill>
              </a:rPr>
              <a:t>-p</a:t>
            </a:r>
            <a:r>
              <a:rPr lang="en-GB" sz="1400" dirty="0" smtClean="0"/>
              <a:t> 0.01 </a:t>
            </a:r>
            <a:endParaRPr lang="en-GB" sz="1400" dirty="0"/>
          </a:p>
        </p:txBody>
      </p:sp>
      <p:sp>
        <p:nvSpPr>
          <p:cNvPr id="15" name="Rectangle 14"/>
          <p:cNvSpPr/>
          <p:nvPr/>
        </p:nvSpPr>
        <p:spPr>
          <a:xfrm>
            <a:off x="947476" y="6170804"/>
            <a:ext cx="23996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b="1" dirty="0" smtClean="0">
                <a:solidFill>
                  <a:schemeClr val="accent6">
                    <a:lumMod val="50000"/>
                  </a:schemeClr>
                </a:solidFill>
              </a:rPr>
              <a:t>AllWithSequence-massTag.txt</a:t>
            </a:r>
            <a:endParaRPr lang="en-GB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462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590" y="66777"/>
            <a:ext cx="3033149" cy="538610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129136" y="66777"/>
            <a:ext cx="2522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 smtClean="0"/>
              <a:t>Module3</a:t>
            </a:r>
            <a:r>
              <a:rPr lang="en-GB" dirty="0" smtClean="0"/>
              <a:t> </a:t>
            </a:r>
          </a:p>
          <a:p>
            <a:pPr algn="ctr"/>
            <a:r>
              <a:rPr lang="en-GB" dirty="0" smtClean="0">
                <a:solidFill>
                  <a:srgbClr val="002060"/>
                </a:solidFill>
              </a:rPr>
              <a:t>PTMcorrector.py</a:t>
            </a:r>
            <a:endParaRPr lang="en-GB" dirty="0">
              <a:solidFill>
                <a:srgbClr val="00206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93165" y="760711"/>
            <a:ext cx="533861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-h	--help	= detailed help</a:t>
            </a:r>
          </a:p>
          <a:p>
            <a:r>
              <a:rPr lang="en-GB" sz="1200" b="1" dirty="0" smtClean="0">
                <a:solidFill>
                  <a:schemeClr val="accent2">
                    <a:lumMod val="75000"/>
                  </a:schemeClr>
                </a:solidFill>
              </a:rPr>
              <a:t>-e</a:t>
            </a:r>
            <a:r>
              <a:rPr lang="en-GB" sz="1200" b="1" dirty="0">
                <a:solidFill>
                  <a:schemeClr val="accent2">
                    <a:lumMod val="75000"/>
                  </a:schemeClr>
                </a:solidFill>
              </a:rPr>
              <a:t>	--path	= </a:t>
            </a:r>
            <a:r>
              <a:rPr lang="en-GB" sz="1200" b="1" dirty="0" smtClean="0">
                <a:solidFill>
                  <a:schemeClr val="accent2">
                    <a:lumMod val="75000"/>
                  </a:schemeClr>
                </a:solidFill>
              </a:rPr>
              <a:t>path to exp log file</a:t>
            </a:r>
            <a:endParaRPr lang="en-GB" sz="1200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GB" sz="1200" b="1" dirty="0" smtClean="0">
                <a:solidFill>
                  <a:schemeClr val="accent2">
                    <a:lumMod val="75000"/>
                  </a:schemeClr>
                </a:solidFill>
              </a:rPr>
              <a:t>-s</a:t>
            </a:r>
            <a:r>
              <a:rPr lang="en-GB" sz="1200" b="1" dirty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GB" sz="1200" b="1" dirty="0" smtClean="0">
                <a:solidFill>
                  <a:schemeClr val="accent2">
                    <a:lumMod val="75000"/>
                  </a:schemeClr>
                </a:solidFill>
              </a:rPr>
              <a:t>--</a:t>
            </a:r>
            <a:r>
              <a:rPr lang="en-GB" sz="1200" b="1" dirty="0" err="1" smtClean="0">
                <a:solidFill>
                  <a:schemeClr val="accent2">
                    <a:lumMod val="75000"/>
                  </a:schemeClr>
                </a:solidFill>
              </a:rPr>
              <a:t>sigmaFile</a:t>
            </a:r>
            <a:r>
              <a:rPr lang="en-GB" sz="1200" b="1" dirty="0">
                <a:solidFill>
                  <a:schemeClr val="accent2">
                    <a:lumMod val="75000"/>
                  </a:schemeClr>
                </a:solidFill>
              </a:rPr>
              <a:t>	= </a:t>
            </a:r>
            <a:r>
              <a:rPr lang="en-GB" sz="1200" b="1" dirty="0" smtClean="0">
                <a:solidFill>
                  <a:schemeClr val="accent2">
                    <a:lumMod val="75000"/>
                  </a:schemeClr>
                </a:solidFill>
              </a:rPr>
              <a:t>name of sigma file</a:t>
            </a:r>
          </a:p>
          <a:p>
            <a:r>
              <a:rPr lang="en-GB" sz="1200" b="1" dirty="0" smtClean="0">
                <a:solidFill>
                  <a:schemeClr val="accent2">
                    <a:lumMod val="75000"/>
                  </a:schemeClr>
                </a:solidFill>
              </a:rPr>
              <a:t>-m	--</a:t>
            </a:r>
            <a:r>
              <a:rPr lang="en-GB" sz="1200" b="1" dirty="0" err="1" smtClean="0">
                <a:solidFill>
                  <a:schemeClr val="accent2">
                    <a:lumMod val="75000"/>
                  </a:schemeClr>
                </a:solidFill>
              </a:rPr>
              <a:t>MADFile</a:t>
            </a:r>
            <a:r>
              <a:rPr lang="en-GB" sz="1200" b="1" dirty="0" smtClean="0">
                <a:solidFill>
                  <a:schemeClr val="accent2">
                    <a:lumMod val="75000"/>
                  </a:schemeClr>
                </a:solidFill>
              </a:rPr>
              <a:t>	= name of MAD file</a:t>
            </a:r>
            <a:endParaRPr lang="en-GB" sz="1200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GB" sz="1200" b="1" dirty="0" smtClean="0">
                <a:solidFill>
                  <a:schemeClr val="accent2">
                    <a:lumMod val="75000"/>
                  </a:schemeClr>
                </a:solidFill>
              </a:rPr>
              <a:t>-O</a:t>
            </a:r>
            <a:r>
              <a:rPr lang="en-GB" sz="1200" b="1" dirty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GB" sz="1200" b="1" dirty="0" smtClean="0">
                <a:solidFill>
                  <a:schemeClr val="accent2">
                    <a:lumMod val="75000"/>
                  </a:schemeClr>
                </a:solidFill>
              </a:rPr>
              <a:t>--</a:t>
            </a:r>
            <a:r>
              <a:rPr lang="en-GB" sz="1200" b="1" dirty="0" err="1" smtClean="0">
                <a:solidFill>
                  <a:schemeClr val="accent2">
                    <a:lumMod val="75000"/>
                  </a:schemeClr>
                </a:solidFill>
              </a:rPr>
              <a:t>OrphanOUT</a:t>
            </a:r>
            <a:r>
              <a:rPr lang="en-GB" sz="1200" b="1" dirty="0">
                <a:solidFill>
                  <a:schemeClr val="accent2">
                    <a:lumMod val="75000"/>
                  </a:schemeClr>
                </a:solidFill>
              </a:rPr>
              <a:t>	= </a:t>
            </a:r>
            <a:r>
              <a:rPr lang="en-GB" sz="1200" b="1" dirty="0" smtClean="0">
                <a:solidFill>
                  <a:schemeClr val="accent2">
                    <a:lumMod val="75000"/>
                  </a:schemeClr>
                </a:solidFill>
              </a:rPr>
              <a:t>name for the output file</a:t>
            </a:r>
            <a:endParaRPr lang="en-GB" sz="1200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GB" sz="1200" b="1" dirty="0" smtClean="0">
                <a:solidFill>
                  <a:schemeClr val="accent2">
                    <a:lumMod val="75000"/>
                  </a:schemeClr>
                </a:solidFill>
              </a:rPr>
              <a:t>-I</a:t>
            </a:r>
            <a:r>
              <a:rPr lang="en-GB" sz="1200" b="1" dirty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GB" sz="1200" b="1" dirty="0" smtClean="0">
                <a:solidFill>
                  <a:schemeClr val="accent2">
                    <a:lumMod val="75000"/>
                  </a:schemeClr>
                </a:solidFill>
              </a:rPr>
              <a:t>--</a:t>
            </a:r>
            <a:r>
              <a:rPr lang="en-GB" sz="1200" b="1" dirty="0" err="1" smtClean="0">
                <a:solidFill>
                  <a:schemeClr val="accent2">
                    <a:lumMod val="75000"/>
                  </a:schemeClr>
                </a:solidFill>
              </a:rPr>
              <a:t>IsoTarget</a:t>
            </a:r>
            <a:r>
              <a:rPr lang="en-GB" sz="1200" b="1" dirty="0">
                <a:solidFill>
                  <a:schemeClr val="accent2">
                    <a:lumMod val="75000"/>
                  </a:schemeClr>
                </a:solidFill>
              </a:rPr>
              <a:t>	= </a:t>
            </a:r>
            <a:r>
              <a:rPr lang="en-GB" sz="1200" b="1" dirty="0" smtClean="0">
                <a:solidFill>
                  <a:schemeClr val="accent2">
                    <a:lumMod val="75000"/>
                  </a:schemeClr>
                </a:solidFill>
              </a:rPr>
              <a:t>name for file as input to </a:t>
            </a:r>
            <a:r>
              <a:rPr lang="en-GB" sz="1200" b="1" dirty="0" err="1" smtClean="0">
                <a:solidFill>
                  <a:schemeClr val="accent2">
                    <a:lumMod val="75000"/>
                  </a:schemeClr>
                </a:solidFill>
              </a:rPr>
              <a:t>isotop</a:t>
            </a:r>
            <a:r>
              <a:rPr lang="en-GB" sz="1200" b="1" dirty="0" smtClean="0">
                <a:solidFill>
                  <a:schemeClr val="accent2">
                    <a:lumMod val="75000"/>
                  </a:schemeClr>
                </a:solidFill>
              </a:rPr>
              <a:t> correction</a:t>
            </a:r>
          </a:p>
          <a:p>
            <a:r>
              <a:rPr lang="en-GB" sz="1200" b="1" dirty="0" smtClean="0">
                <a:solidFill>
                  <a:schemeClr val="accent2">
                    <a:lumMod val="75000"/>
                  </a:schemeClr>
                </a:solidFill>
              </a:rPr>
              <a:t>-o	--</a:t>
            </a:r>
            <a:r>
              <a:rPr lang="en-GB" sz="1200" b="1" dirty="0" err="1" smtClean="0">
                <a:solidFill>
                  <a:schemeClr val="accent2">
                    <a:lumMod val="75000"/>
                  </a:schemeClr>
                </a:solidFill>
              </a:rPr>
              <a:t>isoTF</a:t>
            </a:r>
            <a:r>
              <a:rPr lang="en-GB" sz="1200" b="1" dirty="0" smtClean="0">
                <a:solidFill>
                  <a:schemeClr val="accent2">
                    <a:lumMod val="75000"/>
                  </a:schemeClr>
                </a:solidFill>
              </a:rPr>
              <a:t>	= 1  for TRUE</a:t>
            </a:r>
            <a:r>
              <a:rPr lang="en-GB" sz="1200" b="1" dirty="0" smtClean="0">
                <a:solidFill>
                  <a:schemeClr val="accent2">
                    <a:lumMod val="75000"/>
                  </a:schemeClr>
                </a:solidFill>
              </a:rPr>
              <a:t> else 0</a:t>
            </a:r>
          </a:p>
          <a:p>
            <a:r>
              <a:rPr lang="en-GB" sz="1200" b="1" dirty="0" smtClean="0">
                <a:solidFill>
                  <a:schemeClr val="accent2">
                    <a:lumMod val="75000"/>
                  </a:schemeClr>
                </a:solidFill>
              </a:rPr>
              <a:t>-I	--</a:t>
            </a:r>
            <a:r>
              <a:rPr lang="en-GB" sz="1200" b="1" dirty="0" err="1" smtClean="0">
                <a:solidFill>
                  <a:schemeClr val="accent2">
                    <a:lumMod val="75000"/>
                  </a:schemeClr>
                </a:solidFill>
              </a:rPr>
              <a:t>orphanTF</a:t>
            </a:r>
            <a:r>
              <a:rPr lang="en-GB" sz="1200" b="1" dirty="0" smtClean="0">
                <a:solidFill>
                  <a:schemeClr val="accent2">
                    <a:lumMod val="75000"/>
                  </a:schemeClr>
                </a:solidFill>
              </a:rPr>
              <a:t>	= </a:t>
            </a:r>
            <a:r>
              <a:rPr lang="en-GB" sz="1200" b="1" dirty="0" smtClean="0">
                <a:solidFill>
                  <a:schemeClr val="accent2">
                    <a:lumMod val="75000"/>
                  </a:schemeClr>
                </a:solidFill>
              </a:rPr>
              <a:t>1  for TRUE else 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19418" y="2558472"/>
            <a:ext cx="807258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/>
              <a:t>Example 1: if you want to do orphan classification and </a:t>
            </a:r>
            <a:r>
              <a:rPr lang="en-GB" sz="1400" b="1" dirty="0" err="1" smtClean="0"/>
              <a:t>isotop</a:t>
            </a:r>
            <a:r>
              <a:rPr lang="en-GB" sz="1400" b="1" dirty="0" smtClean="0"/>
              <a:t> correction both in one go.</a:t>
            </a:r>
          </a:p>
          <a:p>
            <a:endParaRPr lang="en-GB" sz="1400" b="1" dirty="0" smtClean="0"/>
          </a:p>
          <a:p>
            <a:r>
              <a:rPr lang="en-GB" sz="1200" b="1" dirty="0" smtClean="0"/>
              <a:t>PTMdesignator.py </a:t>
            </a:r>
            <a:r>
              <a:rPr lang="en-GB" sz="1200" b="1" dirty="0" smtClean="0">
                <a:solidFill>
                  <a:srgbClr val="FF0000"/>
                </a:solidFill>
              </a:rPr>
              <a:t>–e </a:t>
            </a:r>
            <a:r>
              <a:rPr lang="en-GB" sz="1200" b="1" dirty="0" smtClean="0"/>
              <a:t>path/exp </a:t>
            </a:r>
            <a:r>
              <a:rPr lang="en-GB" sz="1200" b="1" dirty="0" err="1" smtClean="0"/>
              <a:t>logfile</a:t>
            </a:r>
            <a:r>
              <a:rPr lang="en-GB" sz="1200" b="1" dirty="0" smtClean="0"/>
              <a:t> </a:t>
            </a:r>
            <a:r>
              <a:rPr lang="en-GB" sz="1200" b="1" dirty="0" smtClean="0">
                <a:solidFill>
                  <a:srgbClr val="FF0000"/>
                </a:solidFill>
              </a:rPr>
              <a:t>–s </a:t>
            </a:r>
            <a:r>
              <a:rPr lang="en-GB" sz="1200" b="1" dirty="0" err="1" smtClean="0"/>
              <a:t>sigmaFile</a:t>
            </a:r>
            <a:r>
              <a:rPr lang="en-GB" sz="1200" b="1" dirty="0" smtClean="0"/>
              <a:t> </a:t>
            </a:r>
            <a:r>
              <a:rPr lang="en-GB" sz="1200" b="1" dirty="0" smtClean="0">
                <a:solidFill>
                  <a:srgbClr val="FF0000"/>
                </a:solidFill>
              </a:rPr>
              <a:t>–m </a:t>
            </a:r>
            <a:r>
              <a:rPr lang="en-GB" sz="1200" b="1" dirty="0" err="1" smtClean="0"/>
              <a:t>madfile</a:t>
            </a:r>
            <a:r>
              <a:rPr lang="en-GB" sz="1200" b="1" dirty="0" smtClean="0">
                <a:solidFill>
                  <a:srgbClr val="FF0000"/>
                </a:solidFill>
              </a:rPr>
              <a:t> –O </a:t>
            </a:r>
            <a:r>
              <a:rPr lang="en-GB" sz="1200" b="1" dirty="0" smtClean="0"/>
              <a:t>Orphan.txt </a:t>
            </a:r>
            <a:r>
              <a:rPr lang="en-GB" sz="1200" b="1" dirty="0" smtClean="0">
                <a:solidFill>
                  <a:srgbClr val="FF0000"/>
                </a:solidFill>
              </a:rPr>
              <a:t>–I </a:t>
            </a:r>
            <a:r>
              <a:rPr lang="en-GB" sz="1200" b="1" dirty="0" smtClean="0"/>
              <a:t>Orphan.txt </a:t>
            </a:r>
            <a:r>
              <a:rPr lang="en-GB" sz="1200" b="1" dirty="0" smtClean="0">
                <a:solidFill>
                  <a:srgbClr val="FF0000"/>
                </a:solidFill>
              </a:rPr>
              <a:t>–o </a:t>
            </a:r>
            <a:r>
              <a:rPr lang="en-GB" sz="1200" b="1" dirty="0" smtClean="0"/>
              <a:t>1</a:t>
            </a:r>
            <a:r>
              <a:rPr lang="en-GB" sz="1200" b="1" dirty="0" smtClean="0">
                <a:solidFill>
                  <a:srgbClr val="FF0000"/>
                </a:solidFill>
              </a:rPr>
              <a:t> –I </a:t>
            </a:r>
            <a:r>
              <a:rPr lang="en-GB" sz="1200" b="1" dirty="0" smtClean="0"/>
              <a:t>1</a:t>
            </a:r>
          </a:p>
          <a:p>
            <a:endParaRPr lang="en-GB" sz="1200" b="1" dirty="0"/>
          </a:p>
          <a:p>
            <a:r>
              <a:rPr lang="en-GB" sz="1200" b="1" dirty="0" smtClean="0"/>
              <a:t>Program first classifies Orphans and creates a output file according to –O parameter. Than it will preform </a:t>
            </a:r>
            <a:r>
              <a:rPr lang="en-GB" sz="1200" b="1" dirty="0" err="1" smtClean="0"/>
              <a:t>isotop</a:t>
            </a:r>
            <a:r>
              <a:rPr lang="en-GB" sz="1200" b="1" dirty="0" smtClean="0"/>
              <a:t> correction, for which it need an inputFile, created after orphan classification, for this reason –I is exactly the same as –O.</a:t>
            </a:r>
            <a:endParaRPr lang="en-GB" sz="1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119418" y="4233123"/>
            <a:ext cx="77123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/>
              <a:t>Example 2: if you want to do only orphan classification.</a:t>
            </a:r>
          </a:p>
          <a:p>
            <a:endParaRPr lang="en-GB" sz="1400" b="1" dirty="0" smtClean="0"/>
          </a:p>
          <a:p>
            <a:r>
              <a:rPr lang="en-GB" sz="1200" b="1" dirty="0" smtClean="0"/>
              <a:t>PTMdesignator.py </a:t>
            </a:r>
            <a:r>
              <a:rPr lang="en-GB" sz="1200" b="1" dirty="0" smtClean="0">
                <a:solidFill>
                  <a:srgbClr val="FF0000"/>
                </a:solidFill>
              </a:rPr>
              <a:t>–e </a:t>
            </a:r>
            <a:r>
              <a:rPr lang="en-GB" sz="1200" b="1" dirty="0" smtClean="0"/>
              <a:t>path/exp </a:t>
            </a:r>
            <a:r>
              <a:rPr lang="en-GB" sz="1200" b="1" dirty="0" err="1" smtClean="0"/>
              <a:t>logfile</a:t>
            </a:r>
            <a:r>
              <a:rPr lang="en-GB" sz="1200" b="1" dirty="0" smtClean="0"/>
              <a:t> </a:t>
            </a:r>
            <a:r>
              <a:rPr lang="en-GB" sz="1200" b="1" dirty="0" smtClean="0">
                <a:solidFill>
                  <a:srgbClr val="FF0000"/>
                </a:solidFill>
              </a:rPr>
              <a:t>–s </a:t>
            </a:r>
            <a:r>
              <a:rPr lang="en-GB" sz="1200" b="1" dirty="0" err="1" smtClean="0"/>
              <a:t>sigmaFile</a:t>
            </a:r>
            <a:r>
              <a:rPr lang="en-GB" sz="1200" b="1" dirty="0" smtClean="0"/>
              <a:t> </a:t>
            </a:r>
            <a:r>
              <a:rPr lang="en-GB" sz="1200" b="1" dirty="0" smtClean="0">
                <a:solidFill>
                  <a:srgbClr val="FF0000"/>
                </a:solidFill>
              </a:rPr>
              <a:t>–m </a:t>
            </a:r>
            <a:r>
              <a:rPr lang="en-GB" sz="1200" b="1" dirty="0" err="1" smtClean="0"/>
              <a:t>madfile</a:t>
            </a:r>
            <a:r>
              <a:rPr lang="en-GB" sz="1200" b="1" dirty="0" smtClean="0">
                <a:solidFill>
                  <a:srgbClr val="FF0000"/>
                </a:solidFill>
              </a:rPr>
              <a:t> –O </a:t>
            </a:r>
            <a:r>
              <a:rPr lang="en-GB" sz="1200" b="1" dirty="0" smtClean="0"/>
              <a:t>Orphan.txt </a:t>
            </a:r>
            <a:r>
              <a:rPr lang="en-GB" sz="1200" b="1" dirty="0" smtClean="0">
                <a:solidFill>
                  <a:srgbClr val="FF0000"/>
                </a:solidFill>
              </a:rPr>
              <a:t>–I </a:t>
            </a:r>
            <a:r>
              <a:rPr lang="en-GB" sz="1200" b="1" dirty="0" smtClean="0"/>
              <a:t>NA </a:t>
            </a:r>
            <a:r>
              <a:rPr lang="en-GB" sz="1200" b="1" dirty="0" smtClean="0">
                <a:solidFill>
                  <a:srgbClr val="FF0000"/>
                </a:solidFill>
              </a:rPr>
              <a:t>–o </a:t>
            </a:r>
            <a:r>
              <a:rPr lang="en-GB" sz="1200" b="1" dirty="0" smtClean="0"/>
              <a:t>1</a:t>
            </a:r>
            <a:r>
              <a:rPr lang="en-GB" sz="1200" b="1" dirty="0" smtClean="0">
                <a:solidFill>
                  <a:srgbClr val="FF0000"/>
                </a:solidFill>
              </a:rPr>
              <a:t> –I </a:t>
            </a:r>
            <a:r>
              <a:rPr lang="en-GB" sz="1200" b="1" dirty="0"/>
              <a:t>0</a:t>
            </a:r>
            <a:endParaRPr lang="en-GB" sz="1200" b="1" dirty="0" smtClean="0"/>
          </a:p>
          <a:p>
            <a:endParaRPr lang="en-GB" sz="1200" b="1" dirty="0"/>
          </a:p>
          <a:p>
            <a:r>
              <a:rPr lang="en-GB" sz="1200" b="1" dirty="0" smtClean="0"/>
              <a:t>Program first classifies Orphans and creates a output file according to –O parameter. </a:t>
            </a:r>
            <a:endParaRPr lang="en-GB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119418" y="5538442"/>
            <a:ext cx="74167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/>
              <a:t>Example 3: if you want to do only Isotopic correction.</a:t>
            </a:r>
          </a:p>
          <a:p>
            <a:endParaRPr lang="en-GB" sz="1400" b="1" dirty="0" smtClean="0"/>
          </a:p>
          <a:p>
            <a:r>
              <a:rPr lang="en-GB" sz="1200" b="1" dirty="0" smtClean="0"/>
              <a:t>PTMdesignator.py </a:t>
            </a:r>
            <a:r>
              <a:rPr lang="en-GB" sz="1200" b="1" dirty="0" smtClean="0">
                <a:solidFill>
                  <a:srgbClr val="FF0000"/>
                </a:solidFill>
              </a:rPr>
              <a:t>–e </a:t>
            </a:r>
            <a:r>
              <a:rPr lang="en-GB" sz="1200" b="1" dirty="0" smtClean="0"/>
              <a:t>path/exp </a:t>
            </a:r>
            <a:r>
              <a:rPr lang="en-GB" sz="1200" b="1" dirty="0" err="1" smtClean="0"/>
              <a:t>logfile</a:t>
            </a:r>
            <a:r>
              <a:rPr lang="en-GB" sz="1200" b="1" dirty="0" smtClean="0"/>
              <a:t> </a:t>
            </a:r>
            <a:r>
              <a:rPr lang="en-GB" sz="1200" b="1" dirty="0" smtClean="0">
                <a:solidFill>
                  <a:srgbClr val="FF0000"/>
                </a:solidFill>
              </a:rPr>
              <a:t>–s </a:t>
            </a:r>
            <a:r>
              <a:rPr lang="en-GB" sz="1200" b="1" dirty="0" err="1" smtClean="0"/>
              <a:t>sigmaFile</a:t>
            </a:r>
            <a:r>
              <a:rPr lang="en-GB" sz="1200" b="1" dirty="0" smtClean="0"/>
              <a:t> </a:t>
            </a:r>
            <a:r>
              <a:rPr lang="en-GB" sz="1200" b="1" dirty="0" smtClean="0">
                <a:solidFill>
                  <a:srgbClr val="FF0000"/>
                </a:solidFill>
              </a:rPr>
              <a:t>–m </a:t>
            </a:r>
            <a:r>
              <a:rPr lang="en-GB" sz="1200" b="1" dirty="0" err="1" smtClean="0"/>
              <a:t>madfile</a:t>
            </a:r>
            <a:r>
              <a:rPr lang="en-GB" sz="1200" b="1" dirty="0" smtClean="0">
                <a:solidFill>
                  <a:srgbClr val="FF0000"/>
                </a:solidFill>
              </a:rPr>
              <a:t> –O </a:t>
            </a:r>
            <a:r>
              <a:rPr lang="en-GB" sz="1200" b="1" dirty="0" smtClean="0"/>
              <a:t>NA </a:t>
            </a:r>
            <a:r>
              <a:rPr lang="en-GB" sz="1200" b="1" dirty="0" smtClean="0">
                <a:solidFill>
                  <a:srgbClr val="FF0000"/>
                </a:solidFill>
              </a:rPr>
              <a:t>–I </a:t>
            </a:r>
            <a:r>
              <a:rPr lang="en-GB" sz="1200" b="1" dirty="0" smtClean="0"/>
              <a:t>AllWithSequence-massTag.txt </a:t>
            </a:r>
            <a:r>
              <a:rPr lang="en-GB" sz="1200" b="1" dirty="0" smtClean="0">
                <a:solidFill>
                  <a:srgbClr val="FF0000"/>
                </a:solidFill>
              </a:rPr>
              <a:t>–o </a:t>
            </a:r>
            <a:r>
              <a:rPr lang="en-GB" sz="1200" b="1" dirty="0" smtClean="0"/>
              <a:t>0</a:t>
            </a:r>
            <a:r>
              <a:rPr lang="en-GB" sz="1200" b="1" dirty="0" smtClean="0">
                <a:solidFill>
                  <a:srgbClr val="FF0000"/>
                </a:solidFill>
              </a:rPr>
              <a:t> –I </a:t>
            </a:r>
            <a:r>
              <a:rPr lang="en-GB" sz="1200" b="1" dirty="0" smtClean="0"/>
              <a:t>1</a:t>
            </a:r>
          </a:p>
          <a:p>
            <a:endParaRPr lang="en-GB" sz="1200" b="1" dirty="0"/>
          </a:p>
          <a:p>
            <a:r>
              <a:rPr lang="en-GB" sz="1200" b="1" dirty="0" smtClean="0"/>
              <a:t>Program first classifies Orphans and creates a output file according to –O parameter. </a:t>
            </a:r>
            <a:endParaRPr lang="en-GB" sz="1200" b="1" dirty="0"/>
          </a:p>
        </p:txBody>
      </p:sp>
    </p:spTree>
    <p:extLst>
      <p:ext uri="{BB962C8B-B14F-4D97-AF65-F5344CB8AC3E}">
        <p14:creationId xmlns:p14="http://schemas.microsoft.com/office/powerpoint/2010/main" val="200653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85553" y="451692"/>
            <a:ext cx="705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chemeClr val="accent2">
                    <a:lumMod val="50000"/>
                  </a:schemeClr>
                </a:solidFill>
              </a:rPr>
              <a:t>PESA</a:t>
            </a:r>
            <a:endParaRPr lang="en-GB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5916059" y="776956"/>
            <a:ext cx="0" cy="192528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4990641" y="969484"/>
            <a:ext cx="925418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5916059" y="969484"/>
            <a:ext cx="925418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999823" y="958467"/>
            <a:ext cx="0" cy="192528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830460" y="953742"/>
            <a:ext cx="0" cy="192528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758369" y="1141544"/>
            <a:ext cx="464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chemeClr val="accent2">
                    <a:lumMod val="50000"/>
                  </a:schemeClr>
                </a:solidFill>
              </a:rPr>
              <a:t>C1</a:t>
            </a:r>
            <a:endParaRPr lang="en-GB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09205" y="1137333"/>
            <a:ext cx="464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chemeClr val="accent2">
                    <a:lumMod val="50000"/>
                  </a:schemeClr>
                </a:solidFill>
              </a:rPr>
              <a:t>C2</a:t>
            </a:r>
            <a:endParaRPr lang="en-GB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4946573" y="1480200"/>
            <a:ext cx="0" cy="192528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4322066" y="1672728"/>
            <a:ext cx="632073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4939008" y="1672728"/>
            <a:ext cx="632073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331247" y="1672728"/>
            <a:ext cx="0" cy="192528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561687" y="1661711"/>
            <a:ext cx="0" cy="192528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893110" y="1480200"/>
            <a:ext cx="0" cy="192528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6268603" y="1672728"/>
            <a:ext cx="632073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6885545" y="1672728"/>
            <a:ext cx="632073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277784" y="1672728"/>
            <a:ext cx="0" cy="192528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508224" y="1661711"/>
            <a:ext cx="0" cy="192528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58098" y="1854239"/>
            <a:ext cx="838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>
                <a:solidFill>
                  <a:schemeClr val="accent2">
                    <a:lumMod val="50000"/>
                  </a:schemeClr>
                </a:solidFill>
              </a:rPr>
              <a:t>TMT1</a:t>
            </a:r>
            <a:endParaRPr lang="en-GB" sz="1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243221" y="1854239"/>
            <a:ext cx="838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>
                <a:solidFill>
                  <a:schemeClr val="accent2">
                    <a:lumMod val="50000"/>
                  </a:schemeClr>
                </a:solidFill>
              </a:rPr>
              <a:t>TMT2</a:t>
            </a:r>
            <a:endParaRPr lang="en-GB" sz="1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009813" y="1854239"/>
            <a:ext cx="838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>
                <a:solidFill>
                  <a:schemeClr val="accent2">
                    <a:lumMod val="50000"/>
                  </a:schemeClr>
                </a:solidFill>
              </a:rPr>
              <a:t>TMT1</a:t>
            </a:r>
            <a:endParaRPr lang="en-GB" sz="1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183919" y="1854239"/>
            <a:ext cx="838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>
                <a:solidFill>
                  <a:schemeClr val="accent2">
                    <a:lumMod val="50000"/>
                  </a:schemeClr>
                </a:solidFill>
              </a:rPr>
              <a:t>TMT2</a:t>
            </a:r>
            <a:endParaRPr lang="en-GB" sz="1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954357" y="2162016"/>
            <a:ext cx="880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1.txt, 2.txt</a:t>
            </a:r>
            <a:endParaRPr lang="en-GB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5050995" y="2162016"/>
            <a:ext cx="880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1.txt, 2.txt</a:t>
            </a:r>
            <a:endParaRPr lang="en-GB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5937176" y="2162015"/>
            <a:ext cx="880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1.txt, 2.txt</a:t>
            </a:r>
            <a:endParaRPr lang="en-GB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7064920" y="2162014"/>
            <a:ext cx="880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1.txt, 2.txt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65854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1749</TotalTime>
  <Words>462</Words>
  <Application>Microsoft Office PowerPoint</Application>
  <PresentationFormat>Widescreen</PresentationFormat>
  <Paragraphs>108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Navratan Bagwan</dc:creator>
  <cp:lastModifiedBy>Navratan Bagwan</cp:lastModifiedBy>
  <cp:revision>22</cp:revision>
  <dcterms:created xsi:type="dcterms:W3CDTF">2019-03-05T08:57:01Z</dcterms:created>
  <dcterms:modified xsi:type="dcterms:W3CDTF">2019-03-06T14:06:58Z</dcterms:modified>
</cp:coreProperties>
</file>