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3.jpg" ContentType="image/jpg"/>
  <Override PartName="/ppt/media/image4.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361" r:id="rId7"/>
    <p:sldId id="383" r:id="rId8"/>
    <p:sldId id="362" r:id="rId9"/>
    <p:sldId id="368" r:id="rId10"/>
    <p:sldId id="384" r:id="rId11"/>
    <p:sldId id="385" r:id="rId12"/>
    <p:sldId id="386" r:id="rId13"/>
    <p:sldId id="380" r:id="rId14"/>
    <p:sldId id="373" r:id="rId15"/>
    <p:sldId id="381" r:id="rId16"/>
    <p:sldId id="382" r:id="rId17"/>
    <p:sldId id="389" r:id="rId18"/>
    <p:sldId id="387" r:id="rId19"/>
    <p:sldId id="388" r:id="rId20"/>
    <p:sldId id="390" r:id="rId21"/>
    <p:sldId id="391"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1697F1-A50D-40EB-A949-615640E131AB}" v="136" dt="2022-03-16T07:22:48.905"/>
    <p1510:client id="{E2265751-F048-F62E-20F2-1B515F6DB039}" v="39" dt="2022-03-16T17:05:44.234"/>
    <p1510:client id="{E940E8CC-DDE9-9ECD-E690-6C2D63675857}" v="576" dt="2022-03-16T09:46:36.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94660"/>
  </p:normalViewPr>
  <p:slideViewPr>
    <p:cSldViewPr snapToGrid="0">
      <p:cViewPr varScale="1">
        <p:scale>
          <a:sx n="72" d="100"/>
          <a:sy n="72" d="100"/>
        </p:scale>
        <p:origin x="5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9186C-4051-4EB5-9C96-0990C794AB9B}"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IN"/>
        </a:p>
      </dgm:t>
    </dgm:pt>
    <dgm:pt modelId="{A456AC69-FBF3-4C1A-8A6E-83AE5D38F705}">
      <dgm:prSet phldrT="[Text]" custT="1"/>
      <dgm:spPr/>
      <dgm:t>
        <a:bodyPr/>
        <a:lstStyle/>
        <a:p>
          <a:pPr>
            <a:buFont typeface="Symbol" panose="05050102010706020507" pitchFamily="18" charset="2"/>
            <a:buChar char=""/>
          </a:pPr>
          <a:r>
            <a:rPr lang="en-IN" sz="1800" dirty="0"/>
            <a:t>During a pandemic, there is a need for a quick and responsive automation system that can help doctors and nurses </a:t>
          </a:r>
          <a:r>
            <a:rPr lang="en-IN" sz="1800" dirty="0">
              <a:latin typeface="Calibri Light" panose="020F0302020204030204"/>
            </a:rPr>
            <a:t>minimize</a:t>
          </a:r>
          <a:r>
            <a:rPr lang="en-IN" sz="1800" dirty="0"/>
            <a:t> their workload, therefore a patient automation system could be an effective solution.</a:t>
          </a:r>
        </a:p>
      </dgm:t>
    </dgm:pt>
    <dgm:pt modelId="{9CF53733-345F-4476-BBCF-977179878B38}" type="parTrans" cxnId="{B53AF37A-3CA9-4DFB-A235-5BF6D5BCCFE7}">
      <dgm:prSet/>
      <dgm:spPr/>
      <dgm:t>
        <a:bodyPr/>
        <a:lstStyle/>
        <a:p>
          <a:endParaRPr lang="en-IN"/>
        </a:p>
      </dgm:t>
    </dgm:pt>
    <dgm:pt modelId="{B18946BE-7B5E-4808-90D5-64D5E2F951F2}" type="sibTrans" cxnId="{B53AF37A-3CA9-4DFB-A235-5BF6D5BCCFE7}">
      <dgm:prSet/>
      <dgm:spPr/>
      <dgm:t>
        <a:bodyPr/>
        <a:lstStyle/>
        <a:p>
          <a:endParaRPr lang="en-IN"/>
        </a:p>
      </dgm:t>
    </dgm:pt>
    <dgm:pt modelId="{FC0AB94B-3EEA-4747-82E2-F769622E1357}">
      <dgm:prSet phldrT="[Text]" custT="1"/>
      <dgm:spPr/>
      <dgm:t>
        <a:bodyPr/>
        <a:lstStyle/>
        <a:p>
          <a:pPr>
            <a:buFont typeface="Symbol" panose="05050102010706020507" pitchFamily="18" charset="2"/>
            <a:buChar char=""/>
          </a:pPr>
          <a:r>
            <a:rPr lang="en-IN" sz="1800" dirty="0"/>
            <a:t>This system will be a user-friendly application. The hardware used is a combination of Raspberry Pi, a Relay Module, a light bulb, various sensors like oximeter &amp; pulse meter to record patient data &amp; allow patient to alert doctor or nurse in case of any requirement or emergency.</a:t>
          </a:r>
        </a:p>
      </dgm:t>
    </dgm:pt>
    <dgm:pt modelId="{254EF1C5-250C-4B5F-95EE-E139AE1E91E9}" type="parTrans" cxnId="{7AD9A3DB-1419-483C-8BB4-7AC0E80619ED}">
      <dgm:prSet/>
      <dgm:spPr/>
      <dgm:t>
        <a:bodyPr/>
        <a:lstStyle/>
        <a:p>
          <a:endParaRPr lang="en-IN"/>
        </a:p>
      </dgm:t>
    </dgm:pt>
    <dgm:pt modelId="{93744B80-E136-4BE9-B6CD-45E3B00EA891}" type="sibTrans" cxnId="{7AD9A3DB-1419-483C-8BB4-7AC0E80619ED}">
      <dgm:prSet/>
      <dgm:spPr/>
      <dgm:t>
        <a:bodyPr/>
        <a:lstStyle/>
        <a:p>
          <a:endParaRPr lang="en-IN"/>
        </a:p>
      </dgm:t>
    </dgm:pt>
    <dgm:pt modelId="{E9EFA13C-8FED-4E5E-8744-C9D61436B5EF}">
      <dgm:prSet phldr="0" custT="1"/>
      <dgm:spPr/>
      <dgm:t>
        <a:bodyPr/>
        <a:lstStyle/>
        <a:p>
          <a:pPr rtl="0"/>
          <a:r>
            <a:rPr lang="en-IN" sz="1800" dirty="0">
              <a:latin typeface="Calibri Light" panose="020F0302020204030204"/>
            </a:rPr>
            <a:t>This</a:t>
          </a:r>
          <a:r>
            <a:rPr lang="en-IN" sz="1800" dirty="0"/>
            <a:t> system can act as a bridge between doctors and patients</a:t>
          </a:r>
          <a:r>
            <a:rPr lang="en-IN" sz="1800" dirty="0">
              <a:latin typeface="Calibri Light" panose="020F0302020204030204"/>
            </a:rPr>
            <a:t>.</a:t>
          </a:r>
          <a:r>
            <a:rPr lang="en-IN" sz="1800" dirty="0"/>
            <a:t> Patients will benefit from early medication reminders and the convenience of bed automation and room automation, etc. In the case of an emergency, the IoT system will notify the staff &amp; assists our doctors.</a:t>
          </a:r>
          <a:endParaRPr lang="en-IN" sz="1800" dirty="0">
            <a:latin typeface="Calibri Light" panose="020F0302020204030204"/>
          </a:endParaRPr>
        </a:p>
      </dgm:t>
    </dgm:pt>
    <dgm:pt modelId="{6AEF91C5-EBF6-4603-AB72-A7A7202CFCE0}" type="parTrans" cxnId="{ED0EA362-9365-46CA-8895-BC9041098748}">
      <dgm:prSet/>
      <dgm:spPr/>
      <dgm:t>
        <a:bodyPr/>
        <a:lstStyle/>
        <a:p>
          <a:endParaRPr lang="en-IN"/>
        </a:p>
      </dgm:t>
    </dgm:pt>
    <dgm:pt modelId="{0CC598CA-1A22-4CF2-93FC-FA5FDE1D168B}" type="sibTrans" cxnId="{ED0EA362-9365-46CA-8895-BC9041098748}">
      <dgm:prSet/>
      <dgm:spPr/>
      <dgm:t>
        <a:bodyPr/>
        <a:lstStyle/>
        <a:p>
          <a:endParaRPr lang="en-IN"/>
        </a:p>
      </dgm:t>
    </dgm:pt>
    <dgm:pt modelId="{CA011821-2A96-4E9A-A502-A9A65A246FFA}" type="pres">
      <dgm:prSet presAssocID="{7879186C-4051-4EB5-9C96-0990C794AB9B}" presName="Name0" presStyleCnt="0">
        <dgm:presLayoutVars>
          <dgm:chMax val="7"/>
          <dgm:chPref val="7"/>
          <dgm:dir/>
        </dgm:presLayoutVars>
      </dgm:prSet>
      <dgm:spPr/>
    </dgm:pt>
    <dgm:pt modelId="{C5D2DB79-075F-4D17-A034-4642DB010D7F}" type="pres">
      <dgm:prSet presAssocID="{7879186C-4051-4EB5-9C96-0990C794AB9B}" presName="Name1" presStyleCnt="0"/>
      <dgm:spPr/>
    </dgm:pt>
    <dgm:pt modelId="{F3D3F679-8B83-424D-9A96-370E596DC3F8}" type="pres">
      <dgm:prSet presAssocID="{7879186C-4051-4EB5-9C96-0990C794AB9B}" presName="cycle" presStyleCnt="0"/>
      <dgm:spPr/>
    </dgm:pt>
    <dgm:pt modelId="{A097E42C-8771-4C71-BBF7-41BEE46F535F}" type="pres">
      <dgm:prSet presAssocID="{7879186C-4051-4EB5-9C96-0990C794AB9B}" presName="srcNode" presStyleLbl="node1" presStyleIdx="0" presStyleCnt="3"/>
      <dgm:spPr/>
    </dgm:pt>
    <dgm:pt modelId="{16382E25-91FA-488D-9AA4-0CECBBBBDBDF}" type="pres">
      <dgm:prSet presAssocID="{7879186C-4051-4EB5-9C96-0990C794AB9B}" presName="conn" presStyleLbl="parChTrans1D2" presStyleIdx="0" presStyleCnt="1"/>
      <dgm:spPr/>
    </dgm:pt>
    <dgm:pt modelId="{A9411091-03F8-4090-ACD3-29CF0E14AD5F}" type="pres">
      <dgm:prSet presAssocID="{7879186C-4051-4EB5-9C96-0990C794AB9B}" presName="extraNode" presStyleLbl="node1" presStyleIdx="0" presStyleCnt="3"/>
      <dgm:spPr/>
    </dgm:pt>
    <dgm:pt modelId="{0EF0670E-1243-4317-B413-8D96CD17FDE3}" type="pres">
      <dgm:prSet presAssocID="{7879186C-4051-4EB5-9C96-0990C794AB9B}" presName="dstNode" presStyleLbl="node1" presStyleIdx="0" presStyleCnt="3"/>
      <dgm:spPr/>
    </dgm:pt>
    <dgm:pt modelId="{EB94BD0B-E89A-4067-A42A-25A65B65409D}" type="pres">
      <dgm:prSet presAssocID="{A456AC69-FBF3-4C1A-8A6E-83AE5D38F705}" presName="text_1" presStyleLbl="node1" presStyleIdx="0" presStyleCnt="3">
        <dgm:presLayoutVars>
          <dgm:bulletEnabled val="1"/>
        </dgm:presLayoutVars>
      </dgm:prSet>
      <dgm:spPr/>
    </dgm:pt>
    <dgm:pt modelId="{41060A25-5A5D-42DF-91A7-D706BAD8EC88}" type="pres">
      <dgm:prSet presAssocID="{A456AC69-FBF3-4C1A-8A6E-83AE5D38F705}" presName="accent_1" presStyleCnt="0"/>
      <dgm:spPr/>
    </dgm:pt>
    <dgm:pt modelId="{473F4389-2CE7-485F-A74A-C182E0B143F8}" type="pres">
      <dgm:prSet presAssocID="{A456AC69-FBF3-4C1A-8A6E-83AE5D38F705}" presName="accentRepeatNode" presStyleLbl="solidFgAcc1" presStyleIdx="0" presStyleCnt="3"/>
      <dgm:spPr/>
    </dgm:pt>
    <dgm:pt modelId="{E58F3611-5E86-4FC8-B5F3-2159DDC80B0A}" type="pres">
      <dgm:prSet presAssocID="{E9EFA13C-8FED-4E5E-8744-C9D61436B5EF}" presName="text_2" presStyleLbl="node1" presStyleIdx="1" presStyleCnt="3">
        <dgm:presLayoutVars>
          <dgm:bulletEnabled val="1"/>
        </dgm:presLayoutVars>
      </dgm:prSet>
      <dgm:spPr/>
    </dgm:pt>
    <dgm:pt modelId="{7BF4D961-D5BB-4F26-9840-9FDE46F08EDF}" type="pres">
      <dgm:prSet presAssocID="{E9EFA13C-8FED-4E5E-8744-C9D61436B5EF}" presName="accent_2" presStyleCnt="0"/>
      <dgm:spPr/>
    </dgm:pt>
    <dgm:pt modelId="{89228A8F-2919-44F5-8125-1486A146D5C7}" type="pres">
      <dgm:prSet presAssocID="{E9EFA13C-8FED-4E5E-8744-C9D61436B5EF}" presName="accentRepeatNode" presStyleLbl="solidFgAcc1" presStyleIdx="1" presStyleCnt="3"/>
      <dgm:spPr/>
    </dgm:pt>
    <dgm:pt modelId="{67E9FD13-C989-4419-B50F-A4F8FCF38B39}" type="pres">
      <dgm:prSet presAssocID="{FC0AB94B-3EEA-4747-82E2-F769622E1357}" presName="text_3" presStyleLbl="node1" presStyleIdx="2" presStyleCnt="3">
        <dgm:presLayoutVars>
          <dgm:bulletEnabled val="1"/>
        </dgm:presLayoutVars>
      </dgm:prSet>
      <dgm:spPr/>
    </dgm:pt>
    <dgm:pt modelId="{384E7D6D-8F09-4EC5-8D4F-9E777D7A2122}" type="pres">
      <dgm:prSet presAssocID="{FC0AB94B-3EEA-4747-82E2-F769622E1357}" presName="accent_3" presStyleCnt="0"/>
      <dgm:spPr/>
    </dgm:pt>
    <dgm:pt modelId="{C2738786-9330-400A-BD2B-4235F60254D6}" type="pres">
      <dgm:prSet presAssocID="{FC0AB94B-3EEA-4747-82E2-F769622E1357}" presName="accentRepeatNode" presStyleLbl="solidFgAcc1" presStyleIdx="2" presStyleCnt="3"/>
      <dgm:spPr/>
    </dgm:pt>
  </dgm:ptLst>
  <dgm:cxnLst>
    <dgm:cxn modelId="{ED0EA362-9365-46CA-8895-BC9041098748}" srcId="{7879186C-4051-4EB5-9C96-0990C794AB9B}" destId="{E9EFA13C-8FED-4E5E-8744-C9D61436B5EF}" srcOrd="1" destOrd="0" parTransId="{6AEF91C5-EBF6-4603-AB72-A7A7202CFCE0}" sibTransId="{0CC598CA-1A22-4CF2-93FC-FA5FDE1D168B}"/>
    <dgm:cxn modelId="{82B59763-9F44-4FF3-8B5D-4AFA8B0D42D2}" type="presOf" srcId="{E9EFA13C-8FED-4E5E-8744-C9D61436B5EF}" destId="{E58F3611-5E86-4FC8-B5F3-2159DDC80B0A}" srcOrd="0" destOrd="0" presId="urn:microsoft.com/office/officeart/2008/layout/VerticalCurvedList"/>
    <dgm:cxn modelId="{8EEE3F68-EDF6-49DF-BACF-9DF80D38C70B}" type="presOf" srcId="{7879186C-4051-4EB5-9C96-0990C794AB9B}" destId="{CA011821-2A96-4E9A-A502-A9A65A246FFA}" srcOrd="0" destOrd="0" presId="urn:microsoft.com/office/officeart/2008/layout/VerticalCurvedList"/>
    <dgm:cxn modelId="{B53AF37A-3CA9-4DFB-A235-5BF6D5BCCFE7}" srcId="{7879186C-4051-4EB5-9C96-0990C794AB9B}" destId="{A456AC69-FBF3-4C1A-8A6E-83AE5D38F705}" srcOrd="0" destOrd="0" parTransId="{9CF53733-345F-4476-BBCF-977179878B38}" sibTransId="{B18946BE-7B5E-4808-90D5-64D5E2F951F2}"/>
    <dgm:cxn modelId="{2E8389A0-5102-4BCC-87A0-38F0A52E893B}" type="presOf" srcId="{FC0AB94B-3EEA-4747-82E2-F769622E1357}" destId="{67E9FD13-C989-4419-B50F-A4F8FCF38B39}" srcOrd="0" destOrd="0" presId="urn:microsoft.com/office/officeart/2008/layout/VerticalCurvedList"/>
    <dgm:cxn modelId="{59471BD3-B9D2-4B41-8717-EECD92DE0FF5}" type="presOf" srcId="{B18946BE-7B5E-4808-90D5-64D5E2F951F2}" destId="{16382E25-91FA-488D-9AA4-0CECBBBBDBDF}" srcOrd="0" destOrd="0" presId="urn:microsoft.com/office/officeart/2008/layout/VerticalCurvedList"/>
    <dgm:cxn modelId="{7AD9A3DB-1419-483C-8BB4-7AC0E80619ED}" srcId="{7879186C-4051-4EB5-9C96-0990C794AB9B}" destId="{FC0AB94B-3EEA-4747-82E2-F769622E1357}" srcOrd="2" destOrd="0" parTransId="{254EF1C5-250C-4B5F-95EE-E139AE1E91E9}" sibTransId="{93744B80-E136-4BE9-B6CD-45E3B00EA891}"/>
    <dgm:cxn modelId="{832217F6-DF98-47AF-A47B-4E297625C25C}" type="presOf" srcId="{A456AC69-FBF3-4C1A-8A6E-83AE5D38F705}" destId="{EB94BD0B-E89A-4067-A42A-25A65B65409D}" srcOrd="0" destOrd="0" presId="urn:microsoft.com/office/officeart/2008/layout/VerticalCurvedList"/>
    <dgm:cxn modelId="{AB28D9E2-B3BC-4C23-A9EA-7A3C1B99259D}" type="presParOf" srcId="{CA011821-2A96-4E9A-A502-A9A65A246FFA}" destId="{C5D2DB79-075F-4D17-A034-4642DB010D7F}" srcOrd="0" destOrd="0" presId="urn:microsoft.com/office/officeart/2008/layout/VerticalCurvedList"/>
    <dgm:cxn modelId="{E15890E6-105B-46A7-A98D-FEFCC5C8E54D}" type="presParOf" srcId="{C5D2DB79-075F-4D17-A034-4642DB010D7F}" destId="{F3D3F679-8B83-424D-9A96-370E596DC3F8}" srcOrd="0" destOrd="0" presId="urn:microsoft.com/office/officeart/2008/layout/VerticalCurvedList"/>
    <dgm:cxn modelId="{3AA6F767-9B33-4DA8-A42F-ED78431AED77}" type="presParOf" srcId="{F3D3F679-8B83-424D-9A96-370E596DC3F8}" destId="{A097E42C-8771-4C71-BBF7-41BEE46F535F}" srcOrd="0" destOrd="0" presId="urn:microsoft.com/office/officeart/2008/layout/VerticalCurvedList"/>
    <dgm:cxn modelId="{47A8F879-D627-4E5A-BEB7-0ACB142666EB}" type="presParOf" srcId="{F3D3F679-8B83-424D-9A96-370E596DC3F8}" destId="{16382E25-91FA-488D-9AA4-0CECBBBBDBDF}" srcOrd="1" destOrd="0" presId="urn:microsoft.com/office/officeart/2008/layout/VerticalCurvedList"/>
    <dgm:cxn modelId="{E35A78CC-4972-472E-9B10-6FC2AC8E1B80}" type="presParOf" srcId="{F3D3F679-8B83-424D-9A96-370E596DC3F8}" destId="{A9411091-03F8-4090-ACD3-29CF0E14AD5F}" srcOrd="2" destOrd="0" presId="urn:microsoft.com/office/officeart/2008/layout/VerticalCurvedList"/>
    <dgm:cxn modelId="{ED3E480C-FFA7-4F8B-ACCD-EF2E510523F5}" type="presParOf" srcId="{F3D3F679-8B83-424D-9A96-370E596DC3F8}" destId="{0EF0670E-1243-4317-B413-8D96CD17FDE3}" srcOrd="3" destOrd="0" presId="urn:microsoft.com/office/officeart/2008/layout/VerticalCurvedList"/>
    <dgm:cxn modelId="{50A78974-1839-45BE-96C0-388F0CA2E2A0}" type="presParOf" srcId="{C5D2DB79-075F-4D17-A034-4642DB010D7F}" destId="{EB94BD0B-E89A-4067-A42A-25A65B65409D}" srcOrd="1" destOrd="0" presId="urn:microsoft.com/office/officeart/2008/layout/VerticalCurvedList"/>
    <dgm:cxn modelId="{9471AAEF-0D75-45CD-A92C-FAF752576842}" type="presParOf" srcId="{C5D2DB79-075F-4D17-A034-4642DB010D7F}" destId="{41060A25-5A5D-42DF-91A7-D706BAD8EC88}" srcOrd="2" destOrd="0" presId="urn:microsoft.com/office/officeart/2008/layout/VerticalCurvedList"/>
    <dgm:cxn modelId="{0ACD4500-A720-4035-96C1-C2607629C08E}" type="presParOf" srcId="{41060A25-5A5D-42DF-91A7-D706BAD8EC88}" destId="{473F4389-2CE7-485F-A74A-C182E0B143F8}" srcOrd="0" destOrd="0" presId="urn:microsoft.com/office/officeart/2008/layout/VerticalCurvedList"/>
    <dgm:cxn modelId="{A10D093F-DB1C-4894-B8A9-6EFDED84D58D}" type="presParOf" srcId="{C5D2DB79-075F-4D17-A034-4642DB010D7F}" destId="{E58F3611-5E86-4FC8-B5F3-2159DDC80B0A}" srcOrd="3" destOrd="0" presId="urn:microsoft.com/office/officeart/2008/layout/VerticalCurvedList"/>
    <dgm:cxn modelId="{34CAAFC9-2186-4863-8BEE-9A80A97D908C}" type="presParOf" srcId="{C5D2DB79-075F-4D17-A034-4642DB010D7F}" destId="{7BF4D961-D5BB-4F26-9840-9FDE46F08EDF}" srcOrd="4" destOrd="0" presId="urn:microsoft.com/office/officeart/2008/layout/VerticalCurvedList"/>
    <dgm:cxn modelId="{7CE0515F-35DD-4B2D-9227-F50F149BFCDA}" type="presParOf" srcId="{7BF4D961-D5BB-4F26-9840-9FDE46F08EDF}" destId="{89228A8F-2919-44F5-8125-1486A146D5C7}" srcOrd="0" destOrd="0" presId="urn:microsoft.com/office/officeart/2008/layout/VerticalCurvedList"/>
    <dgm:cxn modelId="{DA1AA282-E7A8-4277-A17C-F2B7CAE7EE20}" type="presParOf" srcId="{C5D2DB79-075F-4D17-A034-4642DB010D7F}" destId="{67E9FD13-C989-4419-B50F-A4F8FCF38B39}" srcOrd="5" destOrd="0" presId="urn:microsoft.com/office/officeart/2008/layout/VerticalCurvedList"/>
    <dgm:cxn modelId="{4D18B6A8-4C13-46F1-8227-039C501E7751}" type="presParOf" srcId="{C5D2DB79-075F-4D17-A034-4642DB010D7F}" destId="{384E7D6D-8F09-4EC5-8D4F-9E777D7A2122}" srcOrd="6" destOrd="0" presId="urn:microsoft.com/office/officeart/2008/layout/VerticalCurvedList"/>
    <dgm:cxn modelId="{5AA9FAB6-F48E-42B0-BBD5-5EBCF0F81DF7}" type="presParOf" srcId="{384E7D6D-8F09-4EC5-8D4F-9E777D7A2122}" destId="{C2738786-9330-400A-BD2B-4235F60254D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223A6-FDEB-4522-ADBF-58CA0143E86F}" type="doc">
      <dgm:prSet loTypeId="urn:microsoft.com/office/officeart/2005/8/layout/hProcess11" loCatId="process" qsTypeId="urn:microsoft.com/office/officeart/2005/8/quickstyle/simple1" qsCatId="simple" csTypeId="urn:microsoft.com/office/officeart/2005/8/colors/colorful1" csCatId="colorful" phldr="1"/>
      <dgm:spPr/>
    </dgm:pt>
    <dgm:pt modelId="{1820128B-0A85-493E-85DC-7FDE2F5FD5E9}">
      <dgm:prSet phldr="0"/>
      <dgm:spPr/>
      <dgm:t>
        <a:bodyPr/>
        <a:lstStyle/>
        <a:p>
          <a:r>
            <a:rPr lang="en-US" dirty="0"/>
            <a:t>Manually managing is a very tough and time-consuming process</a:t>
          </a:r>
          <a:r>
            <a:rPr lang="en-US" dirty="0">
              <a:latin typeface="Calibri Light"/>
              <a:cs typeface="Calibri Light"/>
            </a:rPr>
            <a:t> &amp; requires more workload.</a:t>
          </a:r>
        </a:p>
      </dgm:t>
    </dgm:pt>
    <dgm:pt modelId="{7F037E06-2764-4277-9C50-462486E39B67}" type="parTrans" cxnId="{1A676CDD-B39B-4981-8681-A0E08E6E08C9}">
      <dgm:prSet/>
      <dgm:spPr/>
      <dgm:t>
        <a:bodyPr/>
        <a:lstStyle/>
        <a:p>
          <a:endParaRPr lang="en-IN"/>
        </a:p>
      </dgm:t>
    </dgm:pt>
    <dgm:pt modelId="{47995243-BECB-411A-9E60-611CE1258E8D}" type="sibTrans" cxnId="{1A676CDD-B39B-4981-8681-A0E08E6E08C9}">
      <dgm:prSet/>
      <dgm:spPr/>
      <dgm:t>
        <a:bodyPr/>
        <a:lstStyle/>
        <a:p>
          <a:endParaRPr lang="en-IN"/>
        </a:p>
      </dgm:t>
    </dgm:pt>
    <dgm:pt modelId="{1186EBAA-AE95-44F1-BE59-4FC016DF690D}">
      <dgm:prSet phldr="0"/>
      <dgm:spPr/>
      <dgm:t>
        <a:bodyPr/>
        <a:lstStyle/>
        <a:p>
          <a:pPr rtl="0"/>
          <a:r>
            <a:rPr lang="en-US" dirty="0"/>
            <a:t>Sometimes, it is not feasible for the patient and the staff/doctor to stay connected</a:t>
          </a:r>
          <a:r>
            <a:rPr lang="en-US" dirty="0">
              <a:latin typeface="Calibri Light"/>
            </a:rPr>
            <a:t> throughout.</a:t>
          </a:r>
        </a:p>
      </dgm:t>
    </dgm:pt>
    <dgm:pt modelId="{0A776D9C-4BF9-4577-B31F-DFFF2C6A1FE4}" type="parTrans" cxnId="{4CEA7EF5-6A1D-4E19-B94F-FCE382D31D2F}">
      <dgm:prSet/>
      <dgm:spPr/>
      <dgm:t>
        <a:bodyPr/>
        <a:lstStyle/>
        <a:p>
          <a:endParaRPr lang="en-IN"/>
        </a:p>
      </dgm:t>
    </dgm:pt>
    <dgm:pt modelId="{C2E54E72-8793-48E4-8754-6F9BAFEE5065}" type="sibTrans" cxnId="{4CEA7EF5-6A1D-4E19-B94F-FCE382D31D2F}">
      <dgm:prSet/>
      <dgm:spPr/>
      <dgm:t>
        <a:bodyPr/>
        <a:lstStyle/>
        <a:p>
          <a:endParaRPr lang="en-IN"/>
        </a:p>
      </dgm:t>
    </dgm:pt>
    <dgm:pt modelId="{56C90351-1555-4F5C-8E3E-D4208A51BF60}">
      <dgm:prSet phldr="0"/>
      <dgm:spPr/>
      <dgm:t>
        <a:bodyPr/>
        <a:lstStyle/>
        <a:p>
          <a:pPr rtl="0"/>
          <a:r>
            <a:rPr lang="en-US" dirty="0"/>
            <a:t>There are so many basic needs of a patient that should be taken care </a:t>
          </a:r>
          <a:r>
            <a:rPr lang="en-US" dirty="0">
              <a:latin typeface="Calibri Light" panose="020F0302020204030204"/>
            </a:rPr>
            <a:t>but due</a:t>
          </a:r>
          <a:r>
            <a:rPr lang="en-US" dirty="0"/>
            <a:t> to limited staff in critical situations like ongoing pandemic, it's nearly impossible for them to manage large number of patients with </a:t>
          </a:r>
          <a:r>
            <a:rPr lang="en-US" dirty="0">
              <a:latin typeface="Calibri Light" panose="020F0302020204030204"/>
            </a:rPr>
            <a:t>equal assistance.</a:t>
          </a:r>
          <a:endParaRPr lang="en-US" dirty="0"/>
        </a:p>
      </dgm:t>
    </dgm:pt>
    <dgm:pt modelId="{2F43C29F-C109-4648-9A97-22CA688408C1}" type="parTrans" cxnId="{315D7E7C-B038-439F-B4CC-98CF1FDE71BA}">
      <dgm:prSet/>
      <dgm:spPr/>
      <dgm:t>
        <a:bodyPr/>
        <a:lstStyle/>
        <a:p>
          <a:endParaRPr lang="en-IN"/>
        </a:p>
      </dgm:t>
    </dgm:pt>
    <dgm:pt modelId="{6F077A7D-E4B6-4B34-BFA9-D2D0393A8F76}" type="sibTrans" cxnId="{315D7E7C-B038-439F-B4CC-98CF1FDE71BA}">
      <dgm:prSet/>
      <dgm:spPr/>
      <dgm:t>
        <a:bodyPr/>
        <a:lstStyle/>
        <a:p>
          <a:endParaRPr lang="en-IN"/>
        </a:p>
      </dgm:t>
    </dgm:pt>
    <dgm:pt modelId="{B3F44769-42C5-46B8-9484-0D06EF3D3EE4}" type="pres">
      <dgm:prSet presAssocID="{D56223A6-FDEB-4522-ADBF-58CA0143E86F}" presName="Name0" presStyleCnt="0">
        <dgm:presLayoutVars>
          <dgm:dir/>
          <dgm:resizeHandles val="exact"/>
        </dgm:presLayoutVars>
      </dgm:prSet>
      <dgm:spPr/>
    </dgm:pt>
    <dgm:pt modelId="{41B0151C-F2E9-4639-B5B6-9608C39B5235}" type="pres">
      <dgm:prSet presAssocID="{D56223A6-FDEB-4522-ADBF-58CA0143E86F}" presName="arrow" presStyleLbl="bgShp" presStyleIdx="0" presStyleCnt="1"/>
      <dgm:spPr/>
    </dgm:pt>
    <dgm:pt modelId="{04F5B2F3-281F-47D2-BD7A-B45C001BA4F9}" type="pres">
      <dgm:prSet presAssocID="{D56223A6-FDEB-4522-ADBF-58CA0143E86F}" presName="points" presStyleCnt="0"/>
      <dgm:spPr/>
    </dgm:pt>
    <dgm:pt modelId="{8F239588-2A90-4B6A-887B-09BDD7977D64}" type="pres">
      <dgm:prSet presAssocID="{56C90351-1555-4F5C-8E3E-D4208A51BF60}" presName="compositeA" presStyleCnt="0"/>
      <dgm:spPr/>
    </dgm:pt>
    <dgm:pt modelId="{E03032B0-0335-479D-8858-F1842730926F}" type="pres">
      <dgm:prSet presAssocID="{56C90351-1555-4F5C-8E3E-D4208A51BF60}" presName="textA" presStyleLbl="revTx" presStyleIdx="0" presStyleCnt="3">
        <dgm:presLayoutVars>
          <dgm:bulletEnabled val="1"/>
        </dgm:presLayoutVars>
      </dgm:prSet>
      <dgm:spPr/>
    </dgm:pt>
    <dgm:pt modelId="{83E0E23E-C53C-4889-A845-716CF1676888}" type="pres">
      <dgm:prSet presAssocID="{56C90351-1555-4F5C-8E3E-D4208A51BF60}" presName="circleA" presStyleLbl="node1" presStyleIdx="0" presStyleCnt="3"/>
      <dgm:spPr/>
    </dgm:pt>
    <dgm:pt modelId="{450CDB6C-6A88-4A14-8C4C-20F5F687A573}" type="pres">
      <dgm:prSet presAssocID="{56C90351-1555-4F5C-8E3E-D4208A51BF60}" presName="spaceA" presStyleCnt="0"/>
      <dgm:spPr/>
    </dgm:pt>
    <dgm:pt modelId="{A1A13845-37FE-43E3-ABED-E94E4E2B2305}" type="pres">
      <dgm:prSet presAssocID="{6F077A7D-E4B6-4B34-BFA9-D2D0393A8F76}" presName="space" presStyleCnt="0"/>
      <dgm:spPr/>
    </dgm:pt>
    <dgm:pt modelId="{C9978586-3968-4EDC-877F-A34F9433CA17}" type="pres">
      <dgm:prSet presAssocID="{1820128B-0A85-493E-85DC-7FDE2F5FD5E9}" presName="compositeB" presStyleCnt="0"/>
      <dgm:spPr/>
    </dgm:pt>
    <dgm:pt modelId="{F1AD245B-B0B1-435B-A541-17DB2C03D346}" type="pres">
      <dgm:prSet presAssocID="{1820128B-0A85-493E-85DC-7FDE2F5FD5E9}" presName="textB" presStyleLbl="revTx" presStyleIdx="1" presStyleCnt="3">
        <dgm:presLayoutVars>
          <dgm:bulletEnabled val="1"/>
        </dgm:presLayoutVars>
      </dgm:prSet>
      <dgm:spPr/>
    </dgm:pt>
    <dgm:pt modelId="{AB928A85-6087-4390-B4FD-2F4B7A2382E1}" type="pres">
      <dgm:prSet presAssocID="{1820128B-0A85-493E-85DC-7FDE2F5FD5E9}" presName="circleB" presStyleLbl="node1" presStyleIdx="1" presStyleCnt="3"/>
      <dgm:spPr/>
    </dgm:pt>
    <dgm:pt modelId="{EF67E67E-7B45-4586-9602-928E499977CB}" type="pres">
      <dgm:prSet presAssocID="{1820128B-0A85-493E-85DC-7FDE2F5FD5E9}" presName="spaceB" presStyleCnt="0"/>
      <dgm:spPr/>
    </dgm:pt>
    <dgm:pt modelId="{CFF1189F-C5B7-4FC2-AEA7-A361BB2CD4A9}" type="pres">
      <dgm:prSet presAssocID="{47995243-BECB-411A-9E60-611CE1258E8D}" presName="space" presStyleCnt="0"/>
      <dgm:spPr/>
    </dgm:pt>
    <dgm:pt modelId="{D6C9DB9A-A6D5-42F7-A07F-250557BA984E}" type="pres">
      <dgm:prSet presAssocID="{1186EBAA-AE95-44F1-BE59-4FC016DF690D}" presName="compositeA" presStyleCnt="0"/>
      <dgm:spPr/>
    </dgm:pt>
    <dgm:pt modelId="{5DF72E62-2B37-4966-B743-50A347D4292B}" type="pres">
      <dgm:prSet presAssocID="{1186EBAA-AE95-44F1-BE59-4FC016DF690D}" presName="textA" presStyleLbl="revTx" presStyleIdx="2" presStyleCnt="3">
        <dgm:presLayoutVars>
          <dgm:bulletEnabled val="1"/>
        </dgm:presLayoutVars>
      </dgm:prSet>
      <dgm:spPr/>
    </dgm:pt>
    <dgm:pt modelId="{3D0BCC21-9422-414A-923D-86F1142AAAA5}" type="pres">
      <dgm:prSet presAssocID="{1186EBAA-AE95-44F1-BE59-4FC016DF690D}" presName="circleA" presStyleLbl="node1" presStyleIdx="2" presStyleCnt="3"/>
      <dgm:spPr/>
    </dgm:pt>
    <dgm:pt modelId="{700CD673-C667-45AD-BFC6-F181B7752601}" type="pres">
      <dgm:prSet presAssocID="{1186EBAA-AE95-44F1-BE59-4FC016DF690D}" presName="spaceA" presStyleCnt="0"/>
      <dgm:spPr/>
    </dgm:pt>
  </dgm:ptLst>
  <dgm:cxnLst>
    <dgm:cxn modelId="{FEBC1633-4013-4EA0-A565-F2777F2721AF}" type="presOf" srcId="{D56223A6-FDEB-4522-ADBF-58CA0143E86F}" destId="{B3F44769-42C5-46B8-9484-0D06EF3D3EE4}" srcOrd="0" destOrd="0" presId="urn:microsoft.com/office/officeart/2005/8/layout/hProcess11"/>
    <dgm:cxn modelId="{60ECAA5C-759C-47F6-A61A-298750D70149}" type="presOf" srcId="{56C90351-1555-4F5C-8E3E-D4208A51BF60}" destId="{E03032B0-0335-479D-8858-F1842730926F}" srcOrd="0" destOrd="0" presId="urn:microsoft.com/office/officeart/2005/8/layout/hProcess11"/>
    <dgm:cxn modelId="{74F56577-6E4A-4609-81D0-7BBFFCC93D85}" type="presOf" srcId="{1820128B-0A85-493E-85DC-7FDE2F5FD5E9}" destId="{F1AD245B-B0B1-435B-A541-17DB2C03D346}" srcOrd="0" destOrd="0" presId="urn:microsoft.com/office/officeart/2005/8/layout/hProcess11"/>
    <dgm:cxn modelId="{315D7E7C-B038-439F-B4CC-98CF1FDE71BA}" srcId="{D56223A6-FDEB-4522-ADBF-58CA0143E86F}" destId="{56C90351-1555-4F5C-8E3E-D4208A51BF60}" srcOrd="0" destOrd="0" parTransId="{2F43C29F-C109-4648-9A97-22CA688408C1}" sibTransId="{6F077A7D-E4B6-4B34-BFA9-D2D0393A8F76}"/>
    <dgm:cxn modelId="{58B0E97C-5BBB-4279-B390-3943DE569CB7}" type="presOf" srcId="{1186EBAA-AE95-44F1-BE59-4FC016DF690D}" destId="{5DF72E62-2B37-4966-B743-50A347D4292B}" srcOrd="0" destOrd="0" presId="urn:microsoft.com/office/officeart/2005/8/layout/hProcess11"/>
    <dgm:cxn modelId="{1A676CDD-B39B-4981-8681-A0E08E6E08C9}" srcId="{D56223A6-FDEB-4522-ADBF-58CA0143E86F}" destId="{1820128B-0A85-493E-85DC-7FDE2F5FD5E9}" srcOrd="1" destOrd="0" parTransId="{7F037E06-2764-4277-9C50-462486E39B67}" sibTransId="{47995243-BECB-411A-9E60-611CE1258E8D}"/>
    <dgm:cxn modelId="{4CEA7EF5-6A1D-4E19-B94F-FCE382D31D2F}" srcId="{D56223A6-FDEB-4522-ADBF-58CA0143E86F}" destId="{1186EBAA-AE95-44F1-BE59-4FC016DF690D}" srcOrd="2" destOrd="0" parTransId="{0A776D9C-4BF9-4577-B31F-DFFF2C6A1FE4}" sibTransId="{C2E54E72-8793-48E4-8754-6F9BAFEE5065}"/>
    <dgm:cxn modelId="{70F6FC00-B1B3-4602-B0D9-95E447F470C1}" type="presParOf" srcId="{B3F44769-42C5-46B8-9484-0D06EF3D3EE4}" destId="{41B0151C-F2E9-4639-B5B6-9608C39B5235}" srcOrd="0" destOrd="0" presId="urn:microsoft.com/office/officeart/2005/8/layout/hProcess11"/>
    <dgm:cxn modelId="{7086B433-A073-4630-9408-875345C50896}" type="presParOf" srcId="{B3F44769-42C5-46B8-9484-0D06EF3D3EE4}" destId="{04F5B2F3-281F-47D2-BD7A-B45C001BA4F9}" srcOrd="1" destOrd="0" presId="urn:microsoft.com/office/officeart/2005/8/layout/hProcess11"/>
    <dgm:cxn modelId="{2FA116B7-8630-4B5D-A446-7DE2D3D7C4D5}" type="presParOf" srcId="{04F5B2F3-281F-47D2-BD7A-B45C001BA4F9}" destId="{8F239588-2A90-4B6A-887B-09BDD7977D64}" srcOrd="0" destOrd="0" presId="urn:microsoft.com/office/officeart/2005/8/layout/hProcess11"/>
    <dgm:cxn modelId="{0A6A14EE-4D64-433A-BE10-7686EB243F1A}" type="presParOf" srcId="{8F239588-2A90-4B6A-887B-09BDD7977D64}" destId="{E03032B0-0335-479D-8858-F1842730926F}" srcOrd="0" destOrd="0" presId="urn:microsoft.com/office/officeart/2005/8/layout/hProcess11"/>
    <dgm:cxn modelId="{61B6E71A-3398-4D4F-899F-DE0B71D9BDC3}" type="presParOf" srcId="{8F239588-2A90-4B6A-887B-09BDD7977D64}" destId="{83E0E23E-C53C-4889-A845-716CF1676888}" srcOrd="1" destOrd="0" presId="urn:microsoft.com/office/officeart/2005/8/layout/hProcess11"/>
    <dgm:cxn modelId="{9B9AFE3E-19F8-49D3-8323-C0506A51A909}" type="presParOf" srcId="{8F239588-2A90-4B6A-887B-09BDD7977D64}" destId="{450CDB6C-6A88-4A14-8C4C-20F5F687A573}" srcOrd="2" destOrd="0" presId="urn:microsoft.com/office/officeart/2005/8/layout/hProcess11"/>
    <dgm:cxn modelId="{D862F860-8A10-4915-B3A3-39665714F208}" type="presParOf" srcId="{04F5B2F3-281F-47D2-BD7A-B45C001BA4F9}" destId="{A1A13845-37FE-43E3-ABED-E94E4E2B2305}" srcOrd="1" destOrd="0" presId="urn:microsoft.com/office/officeart/2005/8/layout/hProcess11"/>
    <dgm:cxn modelId="{CD6038B2-F454-42A1-8C23-3C8E203CC757}" type="presParOf" srcId="{04F5B2F3-281F-47D2-BD7A-B45C001BA4F9}" destId="{C9978586-3968-4EDC-877F-A34F9433CA17}" srcOrd="2" destOrd="0" presId="urn:microsoft.com/office/officeart/2005/8/layout/hProcess11"/>
    <dgm:cxn modelId="{E0F1A819-1977-4829-8491-E78E709B33B0}" type="presParOf" srcId="{C9978586-3968-4EDC-877F-A34F9433CA17}" destId="{F1AD245B-B0B1-435B-A541-17DB2C03D346}" srcOrd="0" destOrd="0" presId="urn:microsoft.com/office/officeart/2005/8/layout/hProcess11"/>
    <dgm:cxn modelId="{A1040E2C-D846-4366-9B6E-2DA53F420928}" type="presParOf" srcId="{C9978586-3968-4EDC-877F-A34F9433CA17}" destId="{AB928A85-6087-4390-B4FD-2F4B7A2382E1}" srcOrd="1" destOrd="0" presId="urn:microsoft.com/office/officeart/2005/8/layout/hProcess11"/>
    <dgm:cxn modelId="{FD42E7E4-93D6-4EAD-A6C9-AEAB49EE860F}" type="presParOf" srcId="{C9978586-3968-4EDC-877F-A34F9433CA17}" destId="{EF67E67E-7B45-4586-9602-928E499977CB}" srcOrd="2" destOrd="0" presId="urn:microsoft.com/office/officeart/2005/8/layout/hProcess11"/>
    <dgm:cxn modelId="{97009472-A031-4DA3-A3FA-4F89F0179BF9}" type="presParOf" srcId="{04F5B2F3-281F-47D2-BD7A-B45C001BA4F9}" destId="{CFF1189F-C5B7-4FC2-AEA7-A361BB2CD4A9}" srcOrd="3" destOrd="0" presId="urn:microsoft.com/office/officeart/2005/8/layout/hProcess11"/>
    <dgm:cxn modelId="{DB9B6529-01D6-41F1-B363-2A49912B17A4}" type="presParOf" srcId="{04F5B2F3-281F-47D2-BD7A-B45C001BA4F9}" destId="{D6C9DB9A-A6D5-42F7-A07F-250557BA984E}" srcOrd="4" destOrd="0" presId="urn:microsoft.com/office/officeart/2005/8/layout/hProcess11"/>
    <dgm:cxn modelId="{372EC327-E985-41E0-9AF3-C433F051DFF6}" type="presParOf" srcId="{D6C9DB9A-A6D5-42F7-A07F-250557BA984E}" destId="{5DF72E62-2B37-4966-B743-50A347D4292B}" srcOrd="0" destOrd="0" presId="urn:microsoft.com/office/officeart/2005/8/layout/hProcess11"/>
    <dgm:cxn modelId="{1A7DCE0E-B033-4FEA-A912-B035A43E5C97}" type="presParOf" srcId="{D6C9DB9A-A6D5-42F7-A07F-250557BA984E}" destId="{3D0BCC21-9422-414A-923D-86F1142AAAA5}" srcOrd="1" destOrd="0" presId="urn:microsoft.com/office/officeart/2005/8/layout/hProcess11"/>
    <dgm:cxn modelId="{F98E8AB7-E4C1-46F3-AA91-1C534595EF31}" type="presParOf" srcId="{D6C9DB9A-A6D5-42F7-A07F-250557BA984E}" destId="{700CD673-C667-45AD-BFC6-F181B775260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381F17-59D0-4852-B48F-C834D71AF8A7}" type="doc">
      <dgm:prSet loTypeId="urn:microsoft.com/office/officeart/2005/8/layout/pyramid2" loCatId="list" qsTypeId="urn:microsoft.com/office/officeart/2005/8/quickstyle/simple5" qsCatId="simple" csTypeId="urn:microsoft.com/office/officeart/2005/8/colors/colorful1" csCatId="colorful" phldr="1"/>
      <dgm:spPr/>
    </dgm:pt>
    <dgm:pt modelId="{F80FE810-7699-418A-AC01-97285A0B362E}">
      <dgm:prSet phldr="0"/>
      <dgm:spPr/>
      <dgm:t>
        <a:bodyPr/>
        <a:lstStyle/>
        <a:p>
          <a:pPr algn="l" rtl="0"/>
          <a:r>
            <a:rPr lang="en-IN" dirty="0"/>
            <a:t>Our goal is to build a smart hospital ward automation system based on Internet of Things (IoT) technology.</a:t>
          </a:r>
          <a:endParaRPr lang="en-IN" dirty="0">
            <a:latin typeface="Times New Roman"/>
            <a:cs typeface="Times New Roman"/>
          </a:endParaRPr>
        </a:p>
      </dgm:t>
    </dgm:pt>
    <dgm:pt modelId="{059468F9-2049-4B05-A518-B75CA8876D4B}" type="parTrans" cxnId="{EBE1144E-7001-4B23-98AE-AD3829472DE2}">
      <dgm:prSet/>
      <dgm:spPr/>
      <dgm:t>
        <a:bodyPr/>
        <a:lstStyle/>
        <a:p>
          <a:endParaRPr lang="en-IN"/>
        </a:p>
      </dgm:t>
    </dgm:pt>
    <dgm:pt modelId="{D3D56919-2C3A-4B67-9C2A-3A032C767211}" type="sibTrans" cxnId="{EBE1144E-7001-4B23-98AE-AD3829472DE2}">
      <dgm:prSet/>
      <dgm:spPr/>
      <dgm:t>
        <a:bodyPr/>
        <a:lstStyle/>
        <a:p>
          <a:endParaRPr lang="en-IN"/>
        </a:p>
      </dgm:t>
    </dgm:pt>
    <dgm:pt modelId="{D5344FD6-FC6C-41E4-AA5C-97D51D55018C}">
      <dgm:prSet phldr="0"/>
      <dgm:spPr/>
      <dgm:t>
        <a:bodyPr/>
        <a:lstStyle/>
        <a:p>
          <a:pPr algn="l" rtl="0"/>
          <a:r>
            <a:rPr lang="en-IN" dirty="0">
              <a:latin typeface="Calibri Light" panose="020F0302020204030204"/>
            </a:rPr>
            <a:t>Create a system</a:t>
          </a:r>
          <a:r>
            <a:rPr lang="en-IN" dirty="0"/>
            <a:t> </a:t>
          </a:r>
          <a:r>
            <a:rPr lang="en-IN" dirty="0">
              <a:latin typeface="Calibri Light" panose="020F0302020204030204"/>
            </a:rPr>
            <a:t>that can</a:t>
          </a:r>
          <a:r>
            <a:rPr lang="en-IN" dirty="0"/>
            <a:t> automate wards to a certain extent and help infrequent health monitoring and observation of patients in hospital</a:t>
          </a:r>
          <a:r>
            <a:rPr lang="en-IN" dirty="0">
              <a:latin typeface="Calibri Light" panose="020F0302020204030204"/>
            </a:rPr>
            <a:t> </a:t>
          </a:r>
          <a:r>
            <a:rPr lang="en-IN" dirty="0"/>
            <a:t>wards, resulting in early diagnosis and treatment.</a:t>
          </a:r>
        </a:p>
      </dgm:t>
    </dgm:pt>
    <dgm:pt modelId="{93FA640C-B370-4015-AD37-D0A2FE9262A9}" type="parTrans" cxnId="{050DB5CF-12C4-4B9A-AC2A-DC5B2DF746B2}">
      <dgm:prSet/>
      <dgm:spPr/>
      <dgm:t>
        <a:bodyPr/>
        <a:lstStyle/>
        <a:p>
          <a:endParaRPr lang="en-IN"/>
        </a:p>
      </dgm:t>
    </dgm:pt>
    <dgm:pt modelId="{98068B0E-AA68-42AA-93B6-72D9E1DA806C}" type="sibTrans" cxnId="{050DB5CF-12C4-4B9A-AC2A-DC5B2DF746B2}">
      <dgm:prSet/>
      <dgm:spPr/>
      <dgm:t>
        <a:bodyPr/>
        <a:lstStyle/>
        <a:p>
          <a:endParaRPr lang="en-IN"/>
        </a:p>
      </dgm:t>
    </dgm:pt>
    <dgm:pt modelId="{A7AEBDC5-D006-42FD-AB34-F1CDEFC0C909}" type="pres">
      <dgm:prSet presAssocID="{CD381F17-59D0-4852-B48F-C834D71AF8A7}" presName="compositeShape" presStyleCnt="0">
        <dgm:presLayoutVars>
          <dgm:dir/>
          <dgm:resizeHandles/>
        </dgm:presLayoutVars>
      </dgm:prSet>
      <dgm:spPr/>
    </dgm:pt>
    <dgm:pt modelId="{6F9841F9-F5CC-43E9-A086-40E6120940D9}" type="pres">
      <dgm:prSet presAssocID="{CD381F17-59D0-4852-B48F-C834D71AF8A7}" presName="pyramid" presStyleLbl="node1" presStyleIdx="0" presStyleCnt="1" custLinFactNeighborX="-10456" custLinFactNeighborY="-1308"/>
      <dgm:spPr/>
    </dgm:pt>
    <dgm:pt modelId="{2EDA5609-B077-4751-BB8A-130502F37CA1}" type="pres">
      <dgm:prSet presAssocID="{CD381F17-59D0-4852-B48F-C834D71AF8A7}" presName="theList" presStyleCnt="0"/>
      <dgm:spPr/>
    </dgm:pt>
    <dgm:pt modelId="{EAFADB75-748B-4898-B066-9D799CBEDF0D}" type="pres">
      <dgm:prSet presAssocID="{F80FE810-7699-418A-AC01-97285A0B362E}" presName="aNode" presStyleLbl="fgAcc1" presStyleIdx="0" presStyleCnt="2">
        <dgm:presLayoutVars>
          <dgm:bulletEnabled val="1"/>
        </dgm:presLayoutVars>
      </dgm:prSet>
      <dgm:spPr/>
    </dgm:pt>
    <dgm:pt modelId="{5B2A40A3-09C5-4B53-9E63-C9DEACE06141}" type="pres">
      <dgm:prSet presAssocID="{F80FE810-7699-418A-AC01-97285A0B362E}" presName="aSpace" presStyleCnt="0"/>
      <dgm:spPr/>
    </dgm:pt>
    <dgm:pt modelId="{BF246348-FBE4-495A-A8E4-021566211774}" type="pres">
      <dgm:prSet presAssocID="{D5344FD6-FC6C-41E4-AA5C-97D51D55018C}" presName="aNode" presStyleLbl="fgAcc1" presStyleIdx="1" presStyleCnt="2">
        <dgm:presLayoutVars>
          <dgm:bulletEnabled val="1"/>
        </dgm:presLayoutVars>
      </dgm:prSet>
      <dgm:spPr/>
    </dgm:pt>
    <dgm:pt modelId="{1149D022-791B-4776-AA9C-7AEF9CFF6517}" type="pres">
      <dgm:prSet presAssocID="{D5344FD6-FC6C-41E4-AA5C-97D51D55018C}" presName="aSpace" presStyleCnt="0"/>
      <dgm:spPr/>
    </dgm:pt>
  </dgm:ptLst>
  <dgm:cxnLst>
    <dgm:cxn modelId="{C249330F-D4AB-47B2-AD9A-32B306B2BD1A}" type="presOf" srcId="{D5344FD6-FC6C-41E4-AA5C-97D51D55018C}" destId="{BF246348-FBE4-495A-A8E4-021566211774}" srcOrd="0" destOrd="0" presId="urn:microsoft.com/office/officeart/2005/8/layout/pyramid2"/>
    <dgm:cxn modelId="{53FEFD2C-F094-4A1E-81D9-E3F1C98C3F50}" type="presOf" srcId="{CD381F17-59D0-4852-B48F-C834D71AF8A7}" destId="{A7AEBDC5-D006-42FD-AB34-F1CDEFC0C909}" srcOrd="0" destOrd="0" presId="urn:microsoft.com/office/officeart/2005/8/layout/pyramid2"/>
    <dgm:cxn modelId="{EBE1144E-7001-4B23-98AE-AD3829472DE2}" srcId="{CD381F17-59D0-4852-B48F-C834D71AF8A7}" destId="{F80FE810-7699-418A-AC01-97285A0B362E}" srcOrd="0" destOrd="0" parTransId="{059468F9-2049-4B05-A518-B75CA8876D4B}" sibTransId="{D3D56919-2C3A-4B67-9C2A-3A032C767211}"/>
    <dgm:cxn modelId="{F71C909B-2BFB-4873-8201-C6A28FF3ECD1}" type="presOf" srcId="{F80FE810-7699-418A-AC01-97285A0B362E}" destId="{EAFADB75-748B-4898-B066-9D799CBEDF0D}" srcOrd="0" destOrd="0" presId="urn:microsoft.com/office/officeart/2005/8/layout/pyramid2"/>
    <dgm:cxn modelId="{050DB5CF-12C4-4B9A-AC2A-DC5B2DF746B2}" srcId="{CD381F17-59D0-4852-B48F-C834D71AF8A7}" destId="{D5344FD6-FC6C-41E4-AA5C-97D51D55018C}" srcOrd="1" destOrd="0" parTransId="{93FA640C-B370-4015-AD37-D0A2FE9262A9}" sibTransId="{98068B0E-AA68-42AA-93B6-72D9E1DA806C}"/>
    <dgm:cxn modelId="{44729E0B-BDF1-40E7-8F38-0BFCB92155DF}" type="presParOf" srcId="{A7AEBDC5-D006-42FD-AB34-F1CDEFC0C909}" destId="{6F9841F9-F5CC-43E9-A086-40E6120940D9}" srcOrd="0" destOrd="0" presId="urn:microsoft.com/office/officeart/2005/8/layout/pyramid2"/>
    <dgm:cxn modelId="{46FF285E-CD1C-424C-A648-518194F3C6E1}" type="presParOf" srcId="{A7AEBDC5-D006-42FD-AB34-F1CDEFC0C909}" destId="{2EDA5609-B077-4751-BB8A-130502F37CA1}" srcOrd="1" destOrd="0" presId="urn:microsoft.com/office/officeart/2005/8/layout/pyramid2"/>
    <dgm:cxn modelId="{31EB59CC-6900-4DC0-A6F2-4F4D25FA790A}" type="presParOf" srcId="{2EDA5609-B077-4751-BB8A-130502F37CA1}" destId="{EAFADB75-748B-4898-B066-9D799CBEDF0D}" srcOrd="0" destOrd="0" presId="urn:microsoft.com/office/officeart/2005/8/layout/pyramid2"/>
    <dgm:cxn modelId="{63F37E51-5134-416C-9264-294FE88787FD}" type="presParOf" srcId="{2EDA5609-B077-4751-BB8A-130502F37CA1}" destId="{5B2A40A3-09C5-4B53-9E63-C9DEACE06141}" srcOrd="1" destOrd="0" presId="urn:microsoft.com/office/officeart/2005/8/layout/pyramid2"/>
    <dgm:cxn modelId="{AC9C2362-11E3-4650-ACE8-6F5A55B8ABD1}" type="presParOf" srcId="{2EDA5609-B077-4751-BB8A-130502F37CA1}" destId="{BF246348-FBE4-495A-A8E4-021566211774}" srcOrd="2" destOrd="0" presId="urn:microsoft.com/office/officeart/2005/8/layout/pyramid2"/>
    <dgm:cxn modelId="{E2680F87-4EF2-454C-8884-67A67E3F2A19}" type="presParOf" srcId="{2EDA5609-B077-4751-BB8A-130502F37CA1}" destId="{1149D022-791B-4776-AA9C-7AEF9CFF6517}"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E15653-7B70-4A5D-875D-69CC7525A859}" type="doc">
      <dgm:prSet loTypeId="urn:microsoft.com/office/officeart/2005/8/layout/matrix2" loCatId="matrix" qsTypeId="urn:microsoft.com/office/officeart/2005/8/quickstyle/simple4" qsCatId="simple" csTypeId="urn:microsoft.com/office/officeart/2005/8/colors/accent1_2" csCatId="accent1" phldr="1"/>
      <dgm:spPr/>
      <dgm:t>
        <a:bodyPr/>
        <a:lstStyle/>
        <a:p>
          <a:endParaRPr lang="en-IN"/>
        </a:p>
      </dgm:t>
    </dgm:pt>
    <dgm:pt modelId="{FDA8F286-4B01-4DE4-BE75-23FDFC6C06FA}">
      <dgm:prSet phldrT="[Text]" custT="1"/>
      <dgm:spPr/>
      <dgm:t>
        <a:bodyPr/>
        <a:lstStyle/>
        <a:p>
          <a:pPr algn="ctr"/>
          <a:endParaRPr lang="en-IN" sz="1400" dirty="0"/>
        </a:p>
        <a:p>
          <a:pPr algn="ctr"/>
          <a:endParaRPr lang="en-IN" sz="1400" dirty="0"/>
        </a:p>
        <a:p>
          <a:pPr algn="ctr"/>
          <a:r>
            <a:rPr lang="en-IN" sz="1400" dirty="0"/>
            <a:t>STRENGTH</a:t>
          </a:r>
        </a:p>
        <a:p>
          <a:pPr algn="l"/>
          <a:r>
            <a:rPr lang="en-IN" sz="1400" dirty="0"/>
            <a:t>Reduces manual workload with the help of automation</a:t>
          </a:r>
        </a:p>
        <a:p>
          <a:pPr algn="l"/>
          <a:r>
            <a:rPr lang="en-IN" sz="1400" dirty="0"/>
            <a:t>Faster response</a:t>
          </a:r>
        </a:p>
        <a:p>
          <a:pPr algn="l"/>
          <a:r>
            <a:rPr lang="en-IN" sz="1400" dirty="0"/>
            <a:t>User-Friendly Interface</a:t>
          </a:r>
        </a:p>
        <a:p>
          <a:pPr algn="l"/>
          <a:r>
            <a:rPr lang="en-IN" sz="1400" dirty="0"/>
            <a:t>Regular get in touch with Doctor/staff</a:t>
          </a:r>
        </a:p>
        <a:p>
          <a:pPr algn="l"/>
          <a:r>
            <a:rPr lang="en-IN" sz="1400" dirty="0"/>
            <a:t>Convenient Patient monitoring</a:t>
          </a:r>
          <a:r>
            <a:rPr lang="en-IN" sz="2000" dirty="0"/>
            <a:t> </a:t>
          </a:r>
        </a:p>
        <a:p>
          <a:pPr algn="ctr"/>
          <a:endParaRPr lang="en-IN" sz="2000" dirty="0"/>
        </a:p>
        <a:p>
          <a:pPr algn="ctr"/>
          <a:endParaRPr lang="en-IN" sz="2000" dirty="0"/>
        </a:p>
      </dgm:t>
    </dgm:pt>
    <dgm:pt modelId="{A0D5CF7C-4B0C-49E0-A60F-FDBA3AC827C5}" type="parTrans" cxnId="{4D75DCFD-0091-4EFD-B990-EA12DC6DC6A2}">
      <dgm:prSet/>
      <dgm:spPr/>
      <dgm:t>
        <a:bodyPr/>
        <a:lstStyle/>
        <a:p>
          <a:endParaRPr lang="en-IN"/>
        </a:p>
      </dgm:t>
    </dgm:pt>
    <dgm:pt modelId="{9F384A26-C0B3-4214-863E-D7F96F43D217}" type="sibTrans" cxnId="{4D75DCFD-0091-4EFD-B990-EA12DC6DC6A2}">
      <dgm:prSet/>
      <dgm:spPr/>
      <dgm:t>
        <a:bodyPr/>
        <a:lstStyle/>
        <a:p>
          <a:endParaRPr lang="en-IN"/>
        </a:p>
      </dgm:t>
    </dgm:pt>
    <dgm:pt modelId="{7C87A897-F247-4BE9-A9B6-8822C4D7C858}">
      <dgm:prSet phldrT="[Text]" phldr="1"/>
      <dgm:spPr/>
      <dgm:t>
        <a:bodyPr/>
        <a:lstStyle/>
        <a:p>
          <a:endParaRPr lang="en-IN"/>
        </a:p>
      </dgm:t>
    </dgm:pt>
    <dgm:pt modelId="{11EAB32A-5C44-48FC-A80F-6A83DA3BC4E1}" type="parTrans" cxnId="{A90A1D8D-83DC-42B3-8F66-12E421ACB2F5}">
      <dgm:prSet/>
      <dgm:spPr/>
      <dgm:t>
        <a:bodyPr/>
        <a:lstStyle/>
        <a:p>
          <a:endParaRPr lang="en-IN"/>
        </a:p>
      </dgm:t>
    </dgm:pt>
    <dgm:pt modelId="{3055D47D-38F0-4CF6-A8FA-979D52B33A5F}" type="sibTrans" cxnId="{A90A1D8D-83DC-42B3-8F66-12E421ACB2F5}">
      <dgm:prSet/>
      <dgm:spPr/>
      <dgm:t>
        <a:bodyPr/>
        <a:lstStyle/>
        <a:p>
          <a:endParaRPr lang="en-IN"/>
        </a:p>
      </dgm:t>
    </dgm:pt>
    <dgm:pt modelId="{43B88192-5D8D-4CFC-B89D-9CB0FA5C3246}">
      <dgm:prSet phldrT="[Text]" phldr="1"/>
      <dgm:spPr/>
      <dgm:t>
        <a:bodyPr/>
        <a:lstStyle/>
        <a:p>
          <a:endParaRPr lang="en-IN"/>
        </a:p>
      </dgm:t>
    </dgm:pt>
    <dgm:pt modelId="{AB212929-45DB-4175-9C37-ACDCA8801496}" type="parTrans" cxnId="{005D208E-6281-40A5-BCA3-A1AADFDD3AFF}">
      <dgm:prSet/>
      <dgm:spPr/>
      <dgm:t>
        <a:bodyPr/>
        <a:lstStyle/>
        <a:p>
          <a:endParaRPr lang="en-IN"/>
        </a:p>
      </dgm:t>
    </dgm:pt>
    <dgm:pt modelId="{B149E3CE-E9EB-4547-9F92-F87C4FEA42D3}" type="sibTrans" cxnId="{005D208E-6281-40A5-BCA3-A1AADFDD3AFF}">
      <dgm:prSet/>
      <dgm:spPr/>
      <dgm:t>
        <a:bodyPr/>
        <a:lstStyle/>
        <a:p>
          <a:endParaRPr lang="en-IN"/>
        </a:p>
      </dgm:t>
    </dgm:pt>
    <dgm:pt modelId="{FFCDBE33-1016-4CE4-A6F6-79DBC176668C}">
      <dgm:prSet phldrT="[Text]" phldr="1"/>
      <dgm:spPr/>
      <dgm:t>
        <a:bodyPr/>
        <a:lstStyle/>
        <a:p>
          <a:endParaRPr lang="en-IN"/>
        </a:p>
      </dgm:t>
    </dgm:pt>
    <dgm:pt modelId="{B32E237C-F4EF-4905-8C74-A77E0A5D62BC}" type="parTrans" cxnId="{02BC5DD8-062A-47EE-8409-B525260D6073}">
      <dgm:prSet/>
      <dgm:spPr/>
      <dgm:t>
        <a:bodyPr/>
        <a:lstStyle/>
        <a:p>
          <a:endParaRPr lang="en-IN"/>
        </a:p>
      </dgm:t>
    </dgm:pt>
    <dgm:pt modelId="{42DEBBB0-58A6-485C-8724-71C78E14F6FE}" type="sibTrans" cxnId="{02BC5DD8-062A-47EE-8409-B525260D6073}">
      <dgm:prSet/>
      <dgm:spPr/>
      <dgm:t>
        <a:bodyPr/>
        <a:lstStyle/>
        <a:p>
          <a:endParaRPr lang="en-IN"/>
        </a:p>
      </dgm:t>
    </dgm:pt>
    <dgm:pt modelId="{7D79347C-CFEE-4B12-AE8C-9725433927E7}">
      <dgm:prSet phldrT="[Text]" custT="1"/>
      <dgm:spPr/>
      <dgm:t>
        <a:bodyPr/>
        <a:lstStyle/>
        <a:p>
          <a:pPr algn="ctr"/>
          <a:r>
            <a:rPr lang="en-IN" sz="1400" dirty="0"/>
            <a:t>THREATS</a:t>
          </a:r>
        </a:p>
        <a:p>
          <a:pPr algn="l"/>
          <a:r>
            <a:rPr lang="en-IN" sz="1400" dirty="0"/>
            <a:t>Privacy of patient data/information can be exploited</a:t>
          </a:r>
        </a:p>
        <a:p>
          <a:pPr algn="l"/>
          <a:r>
            <a:rPr lang="en-IN" sz="1400" dirty="0"/>
            <a:t>Delay in Notification can cause harm to the patient’s health</a:t>
          </a:r>
        </a:p>
      </dgm:t>
    </dgm:pt>
    <dgm:pt modelId="{6E8BC20B-FE68-4242-B9A5-94CE02806C88}" type="parTrans" cxnId="{A5CA0E1B-C14F-4684-BA83-D50D36AEFA6A}">
      <dgm:prSet/>
      <dgm:spPr/>
      <dgm:t>
        <a:bodyPr/>
        <a:lstStyle/>
        <a:p>
          <a:endParaRPr lang="en-IN"/>
        </a:p>
      </dgm:t>
    </dgm:pt>
    <dgm:pt modelId="{439C3D9E-7E09-41C9-99C5-18D0B91C1ACC}" type="sibTrans" cxnId="{A5CA0E1B-C14F-4684-BA83-D50D36AEFA6A}">
      <dgm:prSet/>
      <dgm:spPr/>
      <dgm:t>
        <a:bodyPr/>
        <a:lstStyle/>
        <a:p>
          <a:endParaRPr lang="en-IN"/>
        </a:p>
      </dgm:t>
    </dgm:pt>
    <dgm:pt modelId="{B0C6AC38-FA01-460A-A041-D71E4D2211C5}">
      <dgm:prSet phldrT="[Text]" custT="1"/>
      <dgm:spPr/>
      <dgm:t>
        <a:bodyPr/>
        <a:lstStyle/>
        <a:p>
          <a:pPr algn="ctr"/>
          <a:r>
            <a:rPr lang="en-IN" sz="1400" dirty="0"/>
            <a:t>WEAKNESS</a:t>
          </a:r>
        </a:p>
        <a:p>
          <a:pPr algn="l"/>
          <a:r>
            <a:rPr lang="en-IN" sz="1400" dirty="0"/>
            <a:t>Over congestion of notification</a:t>
          </a:r>
        </a:p>
        <a:p>
          <a:pPr algn="l"/>
          <a:r>
            <a:rPr lang="en-IN" sz="1400" dirty="0"/>
            <a:t>Traffic can cause the delay</a:t>
          </a:r>
        </a:p>
        <a:p>
          <a:pPr algn="l"/>
          <a:r>
            <a:rPr lang="en-IN" sz="1400" dirty="0"/>
            <a:t>Installation cost is high</a:t>
          </a:r>
        </a:p>
        <a:p>
          <a:pPr algn="l"/>
          <a:r>
            <a:rPr lang="en-IN" sz="1400" dirty="0"/>
            <a:t>Internet connectivity is must</a:t>
          </a:r>
        </a:p>
      </dgm:t>
    </dgm:pt>
    <dgm:pt modelId="{43706050-5CCA-46B9-B6C4-33644016292F}" type="parTrans" cxnId="{07BDE13E-8003-4D59-B5ED-241108F50000}">
      <dgm:prSet/>
      <dgm:spPr/>
      <dgm:t>
        <a:bodyPr/>
        <a:lstStyle/>
        <a:p>
          <a:endParaRPr lang="en-IN"/>
        </a:p>
      </dgm:t>
    </dgm:pt>
    <dgm:pt modelId="{BFF934C3-3C9C-4FAB-9207-6ADBADDFCBBF}" type="sibTrans" cxnId="{07BDE13E-8003-4D59-B5ED-241108F50000}">
      <dgm:prSet/>
      <dgm:spPr/>
      <dgm:t>
        <a:bodyPr/>
        <a:lstStyle/>
        <a:p>
          <a:endParaRPr lang="en-IN"/>
        </a:p>
      </dgm:t>
    </dgm:pt>
    <dgm:pt modelId="{8EB5FD20-877E-4E59-8D60-F12E92F1272C}">
      <dgm:prSet phldrT="[Text]" custT="1"/>
      <dgm:spPr/>
      <dgm:t>
        <a:bodyPr/>
        <a:lstStyle/>
        <a:p>
          <a:pPr algn="ctr"/>
          <a:r>
            <a:rPr lang="en-IN" sz="1400" dirty="0"/>
            <a:t>OPPORTUNITIES</a:t>
          </a:r>
        </a:p>
        <a:p>
          <a:pPr algn="l"/>
          <a:r>
            <a:rPr lang="en-US" sz="1400" dirty="0"/>
            <a:t>Looking towards the common scenarios nowadays, automation is must.</a:t>
          </a:r>
          <a:endParaRPr lang="en-IN" sz="1400" dirty="0"/>
        </a:p>
        <a:p>
          <a:pPr algn="l"/>
          <a:r>
            <a:rPr lang="en-IN" sz="1400" dirty="0"/>
            <a:t>Enable HealthTech revolution </a:t>
          </a:r>
          <a:endParaRPr lang="en-US" sz="1400" b="0" i="0" dirty="0"/>
        </a:p>
        <a:p>
          <a:pPr algn="l"/>
          <a:r>
            <a:rPr lang="en-US" sz="1400" b="0" i="0" dirty="0"/>
            <a:t>IOT helps provide advanced healthcare facilities to patients, doctors, and researchers.</a:t>
          </a:r>
          <a:endParaRPr lang="en-IN" sz="2000" b="0" dirty="0"/>
        </a:p>
      </dgm:t>
    </dgm:pt>
    <dgm:pt modelId="{E0CC9298-BA90-4490-8DA8-C1D1A6F2B1AC}" type="parTrans" cxnId="{04AB8A0B-D16A-45DA-932F-F71C6B558F23}">
      <dgm:prSet/>
      <dgm:spPr/>
      <dgm:t>
        <a:bodyPr/>
        <a:lstStyle/>
        <a:p>
          <a:endParaRPr lang="en-IN"/>
        </a:p>
      </dgm:t>
    </dgm:pt>
    <dgm:pt modelId="{6F738C82-8BC5-4953-B0A2-CCEDA9465798}" type="sibTrans" cxnId="{04AB8A0B-D16A-45DA-932F-F71C6B558F23}">
      <dgm:prSet/>
      <dgm:spPr/>
      <dgm:t>
        <a:bodyPr/>
        <a:lstStyle/>
        <a:p>
          <a:endParaRPr lang="en-IN"/>
        </a:p>
      </dgm:t>
    </dgm:pt>
    <dgm:pt modelId="{EF3F19BF-3F8A-40F5-9EEA-FC09E30D6895}" type="pres">
      <dgm:prSet presAssocID="{64E15653-7B70-4A5D-875D-69CC7525A859}" presName="matrix" presStyleCnt="0">
        <dgm:presLayoutVars>
          <dgm:chMax val="1"/>
          <dgm:dir/>
          <dgm:resizeHandles val="exact"/>
        </dgm:presLayoutVars>
      </dgm:prSet>
      <dgm:spPr/>
    </dgm:pt>
    <dgm:pt modelId="{07AE0F5D-E805-433A-A255-3F7D408785C2}" type="pres">
      <dgm:prSet presAssocID="{64E15653-7B70-4A5D-875D-69CC7525A859}" presName="axisShape" presStyleLbl="bgShp" presStyleIdx="0" presStyleCnt="1"/>
      <dgm:spPr/>
    </dgm:pt>
    <dgm:pt modelId="{47AD8E26-02A6-4E6D-94D4-5A132CAA0FA6}" type="pres">
      <dgm:prSet presAssocID="{64E15653-7B70-4A5D-875D-69CC7525A859}" presName="rect1" presStyleLbl="node1" presStyleIdx="0" presStyleCnt="4" custScaleX="143180" custScaleY="109640" custLinFactNeighborX="-19555" custLinFactNeighborY="-2849">
        <dgm:presLayoutVars>
          <dgm:chMax val="0"/>
          <dgm:chPref val="0"/>
          <dgm:bulletEnabled val="1"/>
        </dgm:presLayoutVars>
      </dgm:prSet>
      <dgm:spPr/>
    </dgm:pt>
    <dgm:pt modelId="{E210919D-FFEA-4F81-94AA-C7DFF07843FD}" type="pres">
      <dgm:prSet presAssocID="{64E15653-7B70-4A5D-875D-69CC7525A859}" presName="rect2" presStyleLbl="node1" presStyleIdx="1" presStyleCnt="4" custScaleX="134844" custScaleY="103065" custLinFactNeighborX="17511" custLinFactNeighborY="-1834">
        <dgm:presLayoutVars>
          <dgm:chMax val="0"/>
          <dgm:chPref val="0"/>
          <dgm:bulletEnabled val="1"/>
        </dgm:presLayoutVars>
      </dgm:prSet>
      <dgm:spPr/>
    </dgm:pt>
    <dgm:pt modelId="{596B5B7A-BB2D-4B3B-B758-9C193A81D7A4}" type="pres">
      <dgm:prSet presAssocID="{64E15653-7B70-4A5D-875D-69CC7525A859}" presName="rect3" presStyleLbl="node1" presStyleIdx="2" presStyleCnt="4" custScaleX="143620" custScaleY="112869" custLinFactNeighborX="-18722" custLinFactNeighborY="5536">
        <dgm:presLayoutVars>
          <dgm:chMax val="0"/>
          <dgm:chPref val="0"/>
          <dgm:bulletEnabled val="1"/>
        </dgm:presLayoutVars>
      </dgm:prSet>
      <dgm:spPr/>
    </dgm:pt>
    <dgm:pt modelId="{E5188B0C-4D34-4244-BBF8-59F0A53F3EAC}" type="pres">
      <dgm:prSet presAssocID="{64E15653-7B70-4A5D-875D-69CC7525A859}" presName="rect4" presStyleLbl="node1" presStyleIdx="3" presStyleCnt="4" custScaleX="135700" custScaleY="109574" custLinFactNeighborX="17909" custLinFactNeighborY="5078">
        <dgm:presLayoutVars>
          <dgm:chMax val="0"/>
          <dgm:chPref val="0"/>
          <dgm:bulletEnabled val="1"/>
        </dgm:presLayoutVars>
      </dgm:prSet>
      <dgm:spPr/>
    </dgm:pt>
  </dgm:ptLst>
  <dgm:cxnLst>
    <dgm:cxn modelId="{2BD24105-99DB-457F-96BE-521F386904C0}" type="presOf" srcId="{7D79347C-CFEE-4B12-AE8C-9725433927E7}" destId="{E5188B0C-4D34-4244-BBF8-59F0A53F3EAC}" srcOrd="0" destOrd="0" presId="urn:microsoft.com/office/officeart/2005/8/layout/matrix2"/>
    <dgm:cxn modelId="{04AB8A0B-D16A-45DA-932F-F71C6B558F23}" srcId="{64E15653-7B70-4A5D-875D-69CC7525A859}" destId="{8EB5FD20-877E-4E59-8D60-F12E92F1272C}" srcOrd="2" destOrd="0" parTransId="{E0CC9298-BA90-4490-8DA8-C1D1A6F2B1AC}" sibTransId="{6F738C82-8BC5-4953-B0A2-CCEDA9465798}"/>
    <dgm:cxn modelId="{6BB12713-00A5-4430-8F68-0366C79D004D}" type="presOf" srcId="{64E15653-7B70-4A5D-875D-69CC7525A859}" destId="{EF3F19BF-3F8A-40F5-9EEA-FC09E30D6895}" srcOrd="0" destOrd="0" presId="urn:microsoft.com/office/officeart/2005/8/layout/matrix2"/>
    <dgm:cxn modelId="{A5CA0E1B-C14F-4684-BA83-D50D36AEFA6A}" srcId="{64E15653-7B70-4A5D-875D-69CC7525A859}" destId="{7D79347C-CFEE-4B12-AE8C-9725433927E7}" srcOrd="3" destOrd="0" parTransId="{6E8BC20B-FE68-4242-B9A5-94CE02806C88}" sibTransId="{439C3D9E-7E09-41C9-99C5-18D0B91C1ACC}"/>
    <dgm:cxn modelId="{07BDE13E-8003-4D59-B5ED-241108F50000}" srcId="{64E15653-7B70-4A5D-875D-69CC7525A859}" destId="{B0C6AC38-FA01-460A-A041-D71E4D2211C5}" srcOrd="1" destOrd="0" parTransId="{43706050-5CCA-46B9-B6C4-33644016292F}" sibTransId="{BFF934C3-3C9C-4FAB-9207-6ADBADDFCBBF}"/>
    <dgm:cxn modelId="{8251A450-CB66-4BE3-868C-45AABB686F47}" type="presOf" srcId="{B0C6AC38-FA01-460A-A041-D71E4D2211C5}" destId="{E210919D-FFEA-4F81-94AA-C7DFF07843FD}" srcOrd="0" destOrd="0" presId="urn:microsoft.com/office/officeart/2005/8/layout/matrix2"/>
    <dgm:cxn modelId="{5E2AB47D-62A9-4E68-A7C7-6C8FB80EE496}" type="presOf" srcId="{8EB5FD20-877E-4E59-8D60-F12E92F1272C}" destId="{596B5B7A-BB2D-4B3B-B758-9C193A81D7A4}" srcOrd="0" destOrd="0" presId="urn:microsoft.com/office/officeart/2005/8/layout/matrix2"/>
    <dgm:cxn modelId="{A90A1D8D-83DC-42B3-8F66-12E421ACB2F5}" srcId="{64E15653-7B70-4A5D-875D-69CC7525A859}" destId="{7C87A897-F247-4BE9-A9B6-8822C4D7C858}" srcOrd="4" destOrd="0" parTransId="{11EAB32A-5C44-48FC-A80F-6A83DA3BC4E1}" sibTransId="{3055D47D-38F0-4CF6-A8FA-979D52B33A5F}"/>
    <dgm:cxn modelId="{005D208E-6281-40A5-BCA3-A1AADFDD3AFF}" srcId="{64E15653-7B70-4A5D-875D-69CC7525A859}" destId="{43B88192-5D8D-4CFC-B89D-9CB0FA5C3246}" srcOrd="5" destOrd="0" parTransId="{AB212929-45DB-4175-9C37-ACDCA8801496}" sibTransId="{B149E3CE-E9EB-4547-9F92-F87C4FEA42D3}"/>
    <dgm:cxn modelId="{51622090-22BD-46A5-AB30-0C4F919FCD70}" type="presOf" srcId="{FDA8F286-4B01-4DE4-BE75-23FDFC6C06FA}" destId="{47AD8E26-02A6-4E6D-94D4-5A132CAA0FA6}" srcOrd="0" destOrd="0" presId="urn:microsoft.com/office/officeart/2005/8/layout/matrix2"/>
    <dgm:cxn modelId="{02BC5DD8-062A-47EE-8409-B525260D6073}" srcId="{64E15653-7B70-4A5D-875D-69CC7525A859}" destId="{FFCDBE33-1016-4CE4-A6F6-79DBC176668C}" srcOrd="6" destOrd="0" parTransId="{B32E237C-F4EF-4905-8C74-A77E0A5D62BC}" sibTransId="{42DEBBB0-58A6-485C-8724-71C78E14F6FE}"/>
    <dgm:cxn modelId="{4D75DCFD-0091-4EFD-B990-EA12DC6DC6A2}" srcId="{64E15653-7B70-4A5D-875D-69CC7525A859}" destId="{FDA8F286-4B01-4DE4-BE75-23FDFC6C06FA}" srcOrd="0" destOrd="0" parTransId="{A0D5CF7C-4B0C-49E0-A60F-FDBA3AC827C5}" sibTransId="{9F384A26-C0B3-4214-863E-D7F96F43D217}"/>
    <dgm:cxn modelId="{2EB74A96-B73B-4AE4-8897-8554A3919AE8}" type="presParOf" srcId="{EF3F19BF-3F8A-40F5-9EEA-FC09E30D6895}" destId="{07AE0F5D-E805-433A-A255-3F7D408785C2}" srcOrd="0" destOrd="0" presId="urn:microsoft.com/office/officeart/2005/8/layout/matrix2"/>
    <dgm:cxn modelId="{802B180E-13E0-4BEE-8E39-BF1F90D53AB9}" type="presParOf" srcId="{EF3F19BF-3F8A-40F5-9EEA-FC09E30D6895}" destId="{47AD8E26-02A6-4E6D-94D4-5A132CAA0FA6}" srcOrd="1" destOrd="0" presId="urn:microsoft.com/office/officeart/2005/8/layout/matrix2"/>
    <dgm:cxn modelId="{AABAA931-44AF-4156-9B9B-D05C41F0A786}" type="presParOf" srcId="{EF3F19BF-3F8A-40F5-9EEA-FC09E30D6895}" destId="{E210919D-FFEA-4F81-94AA-C7DFF07843FD}" srcOrd="2" destOrd="0" presId="urn:microsoft.com/office/officeart/2005/8/layout/matrix2"/>
    <dgm:cxn modelId="{4051F18E-59CF-4607-B92A-8564971272FC}" type="presParOf" srcId="{EF3F19BF-3F8A-40F5-9EEA-FC09E30D6895}" destId="{596B5B7A-BB2D-4B3B-B758-9C193A81D7A4}" srcOrd="3" destOrd="0" presId="urn:microsoft.com/office/officeart/2005/8/layout/matrix2"/>
    <dgm:cxn modelId="{DC374D31-1EEF-4246-967A-6022A2AD5D03}" type="presParOf" srcId="{EF3F19BF-3F8A-40F5-9EEA-FC09E30D6895}" destId="{E5188B0C-4D34-4244-BBF8-59F0A53F3EAC}"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82E25-91FA-488D-9AA4-0CECBBBBDBDF}">
      <dsp:nvSpPr>
        <dsp:cNvPr id="0" name=""/>
        <dsp:cNvSpPr/>
      </dsp:nvSpPr>
      <dsp:spPr>
        <a:xfrm>
          <a:off x="-6591658" y="-1008453"/>
          <a:ext cx="7848612" cy="7848612"/>
        </a:xfrm>
        <a:prstGeom prst="blockArc">
          <a:avLst>
            <a:gd name="adj1" fmla="val 18900000"/>
            <a:gd name="adj2" fmla="val 2700000"/>
            <a:gd name="adj3" fmla="val 275"/>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94BD0B-E89A-4067-A42A-25A65B65409D}">
      <dsp:nvSpPr>
        <dsp:cNvPr id="0" name=""/>
        <dsp:cNvSpPr/>
      </dsp:nvSpPr>
      <dsp:spPr>
        <a:xfrm>
          <a:off x="809440" y="583170"/>
          <a:ext cx="10988201" cy="11663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5783" tIns="45720" rIns="45720" bIns="4572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IN" sz="1800" kern="1200" dirty="0"/>
            <a:t>During a pandemic, there is a need for a quick and responsive automation system that can help doctors and nurses </a:t>
          </a:r>
          <a:r>
            <a:rPr lang="en-IN" sz="1800" kern="1200" dirty="0">
              <a:latin typeface="Calibri Light" panose="020F0302020204030204"/>
            </a:rPr>
            <a:t>minimize</a:t>
          </a:r>
          <a:r>
            <a:rPr lang="en-IN" sz="1800" kern="1200" dirty="0"/>
            <a:t> their workload, therefore a patient automation system could be an effective solution.</a:t>
          </a:r>
        </a:p>
      </dsp:txBody>
      <dsp:txXfrm>
        <a:off x="809440" y="583170"/>
        <a:ext cx="10988201" cy="1166341"/>
      </dsp:txXfrm>
    </dsp:sp>
    <dsp:sp modelId="{473F4389-2CE7-485F-A74A-C182E0B143F8}">
      <dsp:nvSpPr>
        <dsp:cNvPr id="0" name=""/>
        <dsp:cNvSpPr/>
      </dsp:nvSpPr>
      <dsp:spPr>
        <a:xfrm>
          <a:off x="80477" y="437377"/>
          <a:ext cx="1457926" cy="145792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8F3611-5E86-4FC8-B5F3-2159DDC80B0A}">
      <dsp:nvSpPr>
        <dsp:cNvPr id="0" name=""/>
        <dsp:cNvSpPr/>
      </dsp:nvSpPr>
      <dsp:spPr>
        <a:xfrm>
          <a:off x="1233405" y="2332682"/>
          <a:ext cx="10564236" cy="116634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5783"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dirty="0">
              <a:latin typeface="Calibri Light" panose="020F0302020204030204"/>
            </a:rPr>
            <a:t>This</a:t>
          </a:r>
          <a:r>
            <a:rPr lang="en-IN" sz="1800" kern="1200" dirty="0"/>
            <a:t> system can act as a bridge between doctors and patients</a:t>
          </a:r>
          <a:r>
            <a:rPr lang="en-IN" sz="1800" kern="1200" dirty="0">
              <a:latin typeface="Calibri Light" panose="020F0302020204030204"/>
            </a:rPr>
            <a:t>.</a:t>
          </a:r>
          <a:r>
            <a:rPr lang="en-IN" sz="1800" kern="1200" dirty="0"/>
            <a:t> Patients will benefit from early medication reminders and the convenience of bed automation and room automation, etc. In the case of an emergency, the IoT system will notify the staff &amp; assists our doctors.</a:t>
          </a:r>
          <a:endParaRPr lang="en-IN" sz="1800" kern="1200" dirty="0">
            <a:latin typeface="Calibri Light" panose="020F0302020204030204"/>
          </a:endParaRPr>
        </a:p>
      </dsp:txBody>
      <dsp:txXfrm>
        <a:off x="1233405" y="2332682"/>
        <a:ext cx="10564236" cy="1166341"/>
      </dsp:txXfrm>
    </dsp:sp>
    <dsp:sp modelId="{89228A8F-2919-44F5-8125-1486A146D5C7}">
      <dsp:nvSpPr>
        <dsp:cNvPr id="0" name=""/>
        <dsp:cNvSpPr/>
      </dsp:nvSpPr>
      <dsp:spPr>
        <a:xfrm>
          <a:off x="504442" y="2186889"/>
          <a:ext cx="1457926" cy="145792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E9FD13-C989-4419-B50F-A4F8FCF38B39}">
      <dsp:nvSpPr>
        <dsp:cNvPr id="0" name=""/>
        <dsp:cNvSpPr/>
      </dsp:nvSpPr>
      <dsp:spPr>
        <a:xfrm>
          <a:off x="809440" y="4082194"/>
          <a:ext cx="10988201" cy="116634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5783" tIns="45720" rIns="45720" bIns="4572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IN" sz="1800" kern="1200" dirty="0"/>
            <a:t>This system will be a user-friendly application. The hardware used is a combination of Raspberry Pi, a Relay Module, a light bulb, various sensors like oximeter &amp; pulse meter to record patient data &amp; allow patient to alert doctor or nurse in case of any requirement or emergency.</a:t>
          </a:r>
        </a:p>
      </dsp:txBody>
      <dsp:txXfrm>
        <a:off x="809440" y="4082194"/>
        <a:ext cx="10988201" cy="1166341"/>
      </dsp:txXfrm>
    </dsp:sp>
    <dsp:sp modelId="{C2738786-9330-400A-BD2B-4235F60254D6}">
      <dsp:nvSpPr>
        <dsp:cNvPr id="0" name=""/>
        <dsp:cNvSpPr/>
      </dsp:nvSpPr>
      <dsp:spPr>
        <a:xfrm>
          <a:off x="80477" y="3936401"/>
          <a:ext cx="1457926" cy="1457926"/>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0151C-F2E9-4639-B5B6-9608C39B5235}">
      <dsp:nvSpPr>
        <dsp:cNvPr id="0" name=""/>
        <dsp:cNvSpPr/>
      </dsp:nvSpPr>
      <dsp:spPr>
        <a:xfrm>
          <a:off x="0" y="1619177"/>
          <a:ext cx="11717543" cy="2158903"/>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032B0-0335-479D-8858-F1842730926F}">
      <dsp:nvSpPr>
        <dsp:cNvPr id="0" name=""/>
        <dsp:cNvSpPr/>
      </dsp:nvSpPr>
      <dsp:spPr>
        <a:xfrm>
          <a:off x="5149" y="0"/>
          <a:ext cx="3398545" cy="2158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rtl="0">
            <a:lnSpc>
              <a:spcPct val="90000"/>
            </a:lnSpc>
            <a:spcBef>
              <a:spcPct val="0"/>
            </a:spcBef>
            <a:spcAft>
              <a:spcPct val="35000"/>
            </a:spcAft>
            <a:buNone/>
          </a:pPr>
          <a:r>
            <a:rPr lang="en-US" sz="1700" kern="1200" dirty="0"/>
            <a:t>There are so many basic needs of a patient that should be taken care </a:t>
          </a:r>
          <a:r>
            <a:rPr lang="en-US" sz="1700" kern="1200" dirty="0">
              <a:latin typeface="Calibri Light" panose="020F0302020204030204"/>
            </a:rPr>
            <a:t>but due</a:t>
          </a:r>
          <a:r>
            <a:rPr lang="en-US" sz="1700" kern="1200" dirty="0"/>
            <a:t> to limited staff in critical situations like ongoing pandemic, it's nearly impossible for them to manage large number of patients with </a:t>
          </a:r>
          <a:r>
            <a:rPr lang="en-US" sz="1700" kern="1200" dirty="0">
              <a:latin typeface="Calibri Light" panose="020F0302020204030204"/>
            </a:rPr>
            <a:t>equal assistance.</a:t>
          </a:r>
          <a:endParaRPr lang="en-US" sz="1700" kern="1200" dirty="0"/>
        </a:p>
      </dsp:txBody>
      <dsp:txXfrm>
        <a:off x="5149" y="0"/>
        <a:ext cx="3398545" cy="2158903"/>
      </dsp:txXfrm>
    </dsp:sp>
    <dsp:sp modelId="{83E0E23E-C53C-4889-A845-716CF1676888}">
      <dsp:nvSpPr>
        <dsp:cNvPr id="0" name=""/>
        <dsp:cNvSpPr/>
      </dsp:nvSpPr>
      <dsp:spPr>
        <a:xfrm>
          <a:off x="1434559" y="2428766"/>
          <a:ext cx="539725" cy="53972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D245B-B0B1-435B-A541-17DB2C03D346}">
      <dsp:nvSpPr>
        <dsp:cNvPr id="0" name=""/>
        <dsp:cNvSpPr/>
      </dsp:nvSpPr>
      <dsp:spPr>
        <a:xfrm>
          <a:off x="3573621" y="3238354"/>
          <a:ext cx="3398545" cy="2158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t>Manually managing is a very tough and time-consuming process</a:t>
          </a:r>
          <a:r>
            <a:rPr lang="en-US" sz="1700" kern="1200" dirty="0">
              <a:latin typeface="Calibri Light"/>
              <a:cs typeface="Calibri Light"/>
            </a:rPr>
            <a:t> &amp; requires more workload.</a:t>
          </a:r>
        </a:p>
      </dsp:txBody>
      <dsp:txXfrm>
        <a:off x="3573621" y="3238354"/>
        <a:ext cx="3398545" cy="2158903"/>
      </dsp:txXfrm>
    </dsp:sp>
    <dsp:sp modelId="{AB928A85-6087-4390-B4FD-2F4B7A2382E1}">
      <dsp:nvSpPr>
        <dsp:cNvPr id="0" name=""/>
        <dsp:cNvSpPr/>
      </dsp:nvSpPr>
      <dsp:spPr>
        <a:xfrm>
          <a:off x="5003031" y="2428766"/>
          <a:ext cx="539725" cy="53972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F72E62-2B37-4966-B743-50A347D4292B}">
      <dsp:nvSpPr>
        <dsp:cNvPr id="0" name=""/>
        <dsp:cNvSpPr/>
      </dsp:nvSpPr>
      <dsp:spPr>
        <a:xfrm>
          <a:off x="7142094" y="0"/>
          <a:ext cx="3398545" cy="2158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rtl="0">
            <a:lnSpc>
              <a:spcPct val="90000"/>
            </a:lnSpc>
            <a:spcBef>
              <a:spcPct val="0"/>
            </a:spcBef>
            <a:spcAft>
              <a:spcPct val="35000"/>
            </a:spcAft>
            <a:buNone/>
          </a:pPr>
          <a:r>
            <a:rPr lang="en-US" sz="1700" kern="1200" dirty="0"/>
            <a:t>Sometimes, it is not feasible for the patient and the staff/doctor to stay connected</a:t>
          </a:r>
          <a:r>
            <a:rPr lang="en-US" sz="1700" kern="1200" dirty="0">
              <a:latin typeface="Calibri Light"/>
            </a:rPr>
            <a:t> throughout.</a:t>
          </a:r>
        </a:p>
      </dsp:txBody>
      <dsp:txXfrm>
        <a:off x="7142094" y="0"/>
        <a:ext cx="3398545" cy="2158903"/>
      </dsp:txXfrm>
    </dsp:sp>
    <dsp:sp modelId="{3D0BCC21-9422-414A-923D-86F1142AAAA5}">
      <dsp:nvSpPr>
        <dsp:cNvPr id="0" name=""/>
        <dsp:cNvSpPr/>
      </dsp:nvSpPr>
      <dsp:spPr>
        <a:xfrm>
          <a:off x="8571503" y="2428766"/>
          <a:ext cx="539725" cy="53972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841F9-F5CC-43E9-A086-40E6120940D9}">
      <dsp:nvSpPr>
        <dsp:cNvPr id="0" name=""/>
        <dsp:cNvSpPr/>
      </dsp:nvSpPr>
      <dsp:spPr>
        <a:xfrm>
          <a:off x="3333575" y="0"/>
          <a:ext cx="5524842" cy="5524842"/>
        </a:xfrm>
        <a:prstGeom prst="triangl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AFADB75-748B-4898-B066-9D799CBEDF0D}">
      <dsp:nvSpPr>
        <dsp:cNvPr id="0" name=""/>
        <dsp:cNvSpPr/>
      </dsp:nvSpPr>
      <dsp:spPr>
        <a:xfrm>
          <a:off x="6673673" y="553023"/>
          <a:ext cx="3591147" cy="1963908"/>
        </a:xfrm>
        <a:prstGeom prst="round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N" sz="1800" kern="1200" dirty="0"/>
            <a:t>Our goal is to build a smart hospital ward automation system based on Internet of Things (IoT) technology.</a:t>
          </a:r>
          <a:endParaRPr lang="en-IN" sz="1800" kern="1200" dirty="0">
            <a:latin typeface="Times New Roman"/>
            <a:cs typeface="Times New Roman"/>
          </a:endParaRPr>
        </a:p>
      </dsp:txBody>
      <dsp:txXfrm>
        <a:off x="6769543" y="648893"/>
        <a:ext cx="3399407" cy="1772168"/>
      </dsp:txXfrm>
    </dsp:sp>
    <dsp:sp modelId="{BF246348-FBE4-495A-A8E4-021566211774}">
      <dsp:nvSpPr>
        <dsp:cNvPr id="0" name=""/>
        <dsp:cNvSpPr/>
      </dsp:nvSpPr>
      <dsp:spPr>
        <a:xfrm>
          <a:off x="6673673" y="2762420"/>
          <a:ext cx="3591147" cy="1963908"/>
        </a:xfrm>
        <a:prstGeom prst="round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N" sz="1800" kern="1200" dirty="0">
              <a:latin typeface="Calibri Light" panose="020F0302020204030204"/>
            </a:rPr>
            <a:t>Create a system</a:t>
          </a:r>
          <a:r>
            <a:rPr lang="en-IN" sz="1800" kern="1200" dirty="0"/>
            <a:t> </a:t>
          </a:r>
          <a:r>
            <a:rPr lang="en-IN" sz="1800" kern="1200" dirty="0">
              <a:latin typeface="Calibri Light" panose="020F0302020204030204"/>
            </a:rPr>
            <a:t>that can</a:t>
          </a:r>
          <a:r>
            <a:rPr lang="en-IN" sz="1800" kern="1200" dirty="0"/>
            <a:t> automate wards to a certain extent and help infrequent health monitoring and observation of patients in hospital</a:t>
          </a:r>
          <a:r>
            <a:rPr lang="en-IN" sz="1800" kern="1200" dirty="0">
              <a:latin typeface="Calibri Light" panose="020F0302020204030204"/>
            </a:rPr>
            <a:t> </a:t>
          </a:r>
          <a:r>
            <a:rPr lang="en-IN" sz="1800" kern="1200" dirty="0"/>
            <a:t>wards, resulting in early diagnosis and treatment.</a:t>
          </a:r>
        </a:p>
      </dsp:txBody>
      <dsp:txXfrm>
        <a:off x="6769543" y="2858290"/>
        <a:ext cx="3399407" cy="17721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E0F5D-E805-433A-A255-3F7D408785C2}">
      <dsp:nvSpPr>
        <dsp:cNvPr id="0" name=""/>
        <dsp:cNvSpPr/>
      </dsp:nvSpPr>
      <dsp:spPr>
        <a:xfrm>
          <a:off x="1843738" y="0"/>
          <a:ext cx="5418667" cy="5418667"/>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7AD8E26-02A6-4E6D-94D4-5A132CAA0FA6}">
      <dsp:nvSpPr>
        <dsp:cNvPr id="0" name=""/>
        <dsp:cNvSpPr/>
      </dsp:nvSpPr>
      <dsp:spPr>
        <a:xfrm>
          <a:off x="1304147" y="185990"/>
          <a:ext cx="3103378" cy="237641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r>
            <a:rPr lang="en-IN" sz="1400" kern="1200" dirty="0"/>
            <a:t>STRENGTH</a:t>
          </a:r>
        </a:p>
        <a:p>
          <a:pPr marL="0" lvl="0" indent="0" algn="l" defTabSz="622300">
            <a:lnSpc>
              <a:spcPct val="90000"/>
            </a:lnSpc>
            <a:spcBef>
              <a:spcPct val="0"/>
            </a:spcBef>
            <a:spcAft>
              <a:spcPct val="35000"/>
            </a:spcAft>
            <a:buNone/>
          </a:pPr>
          <a:r>
            <a:rPr lang="en-IN" sz="1400" kern="1200" dirty="0"/>
            <a:t>Reduces manual workload with the help of automation</a:t>
          </a:r>
        </a:p>
        <a:p>
          <a:pPr marL="0" lvl="0" indent="0" algn="l" defTabSz="622300">
            <a:lnSpc>
              <a:spcPct val="90000"/>
            </a:lnSpc>
            <a:spcBef>
              <a:spcPct val="0"/>
            </a:spcBef>
            <a:spcAft>
              <a:spcPct val="35000"/>
            </a:spcAft>
            <a:buNone/>
          </a:pPr>
          <a:r>
            <a:rPr lang="en-IN" sz="1400" kern="1200" dirty="0"/>
            <a:t>Faster response</a:t>
          </a:r>
        </a:p>
        <a:p>
          <a:pPr marL="0" lvl="0" indent="0" algn="l" defTabSz="622300">
            <a:lnSpc>
              <a:spcPct val="90000"/>
            </a:lnSpc>
            <a:spcBef>
              <a:spcPct val="0"/>
            </a:spcBef>
            <a:spcAft>
              <a:spcPct val="35000"/>
            </a:spcAft>
            <a:buNone/>
          </a:pPr>
          <a:r>
            <a:rPr lang="en-IN" sz="1400" kern="1200" dirty="0"/>
            <a:t>User-Friendly Interface</a:t>
          </a:r>
        </a:p>
        <a:p>
          <a:pPr marL="0" lvl="0" indent="0" algn="l" defTabSz="622300">
            <a:lnSpc>
              <a:spcPct val="90000"/>
            </a:lnSpc>
            <a:spcBef>
              <a:spcPct val="0"/>
            </a:spcBef>
            <a:spcAft>
              <a:spcPct val="35000"/>
            </a:spcAft>
            <a:buNone/>
          </a:pPr>
          <a:r>
            <a:rPr lang="en-IN" sz="1400" kern="1200" dirty="0"/>
            <a:t>Regular get in touch with Doctor/staff</a:t>
          </a:r>
        </a:p>
        <a:p>
          <a:pPr marL="0" lvl="0" indent="0" algn="l" defTabSz="622300">
            <a:lnSpc>
              <a:spcPct val="90000"/>
            </a:lnSpc>
            <a:spcBef>
              <a:spcPct val="0"/>
            </a:spcBef>
            <a:spcAft>
              <a:spcPct val="35000"/>
            </a:spcAft>
            <a:buNone/>
          </a:pPr>
          <a:r>
            <a:rPr lang="en-IN" sz="1400" kern="1200" dirty="0"/>
            <a:t>Convenient Patient monitoring</a:t>
          </a:r>
          <a:r>
            <a:rPr lang="en-IN" sz="2000" kern="1200" dirty="0"/>
            <a:t> </a:t>
          </a:r>
        </a:p>
        <a:p>
          <a:pPr marL="0" lvl="0" indent="0" algn="ctr" defTabSz="622300">
            <a:lnSpc>
              <a:spcPct val="90000"/>
            </a:lnSpc>
            <a:spcBef>
              <a:spcPct val="0"/>
            </a:spcBef>
            <a:spcAft>
              <a:spcPct val="35000"/>
            </a:spcAft>
            <a:buNone/>
          </a:pPr>
          <a:endParaRPr lang="en-IN" sz="2000" kern="1200" dirty="0"/>
        </a:p>
        <a:p>
          <a:pPr marL="0" lvl="0" indent="0" algn="ctr" defTabSz="622300">
            <a:lnSpc>
              <a:spcPct val="90000"/>
            </a:lnSpc>
            <a:spcBef>
              <a:spcPct val="0"/>
            </a:spcBef>
            <a:spcAft>
              <a:spcPct val="35000"/>
            </a:spcAft>
            <a:buNone/>
          </a:pPr>
          <a:endParaRPr lang="en-IN" sz="2000" kern="1200" dirty="0"/>
        </a:p>
      </dsp:txBody>
      <dsp:txXfrm>
        <a:off x="1420154" y="301997"/>
        <a:ext cx="2871364" cy="2144396"/>
      </dsp:txXfrm>
    </dsp:sp>
    <dsp:sp modelId="{E210919D-FFEA-4F81-94AA-C7DFF07843FD}">
      <dsp:nvSpPr>
        <dsp:cNvPr id="0" name=""/>
        <dsp:cNvSpPr/>
      </dsp:nvSpPr>
      <dsp:spPr>
        <a:xfrm>
          <a:off x="4744654" y="279245"/>
          <a:ext cx="2922698" cy="223389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WEAKNESS</a:t>
          </a:r>
        </a:p>
        <a:p>
          <a:pPr marL="0" lvl="0" indent="0" algn="l" defTabSz="622300">
            <a:lnSpc>
              <a:spcPct val="90000"/>
            </a:lnSpc>
            <a:spcBef>
              <a:spcPct val="0"/>
            </a:spcBef>
            <a:spcAft>
              <a:spcPct val="35000"/>
            </a:spcAft>
            <a:buNone/>
          </a:pPr>
          <a:r>
            <a:rPr lang="en-IN" sz="1400" kern="1200" dirty="0"/>
            <a:t>Over congestion of notification</a:t>
          </a:r>
        </a:p>
        <a:p>
          <a:pPr marL="0" lvl="0" indent="0" algn="l" defTabSz="622300">
            <a:lnSpc>
              <a:spcPct val="90000"/>
            </a:lnSpc>
            <a:spcBef>
              <a:spcPct val="0"/>
            </a:spcBef>
            <a:spcAft>
              <a:spcPct val="35000"/>
            </a:spcAft>
            <a:buNone/>
          </a:pPr>
          <a:r>
            <a:rPr lang="en-IN" sz="1400" kern="1200" dirty="0"/>
            <a:t>Traffic can cause the delay</a:t>
          </a:r>
        </a:p>
        <a:p>
          <a:pPr marL="0" lvl="0" indent="0" algn="l" defTabSz="622300">
            <a:lnSpc>
              <a:spcPct val="90000"/>
            </a:lnSpc>
            <a:spcBef>
              <a:spcPct val="0"/>
            </a:spcBef>
            <a:spcAft>
              <a:spcPct val="35000"/>
            </a:spcAft>
            <a:buNone/>
          </a:pPr>
          <a:r>
            <a:rPr lang="en-IN" sz="1400" kern="1200" dirty="0"/>
            <a:t>Installation cost is high</a:t>
          </a:r>
        </a:p>
        <a:p>
          <a:pPr marL="0" lvl="0" indent="0" algn="l" defTabSz="622300">
            <a:lnSpc>
              <a:spcPct val="90000"/>
            </a:lnSpc>
            <a:spcBef>
              <a:spcPct val="0"/>
            </a:spcBef>
            <a:spcAft>
              <a:spcPct val="35000"/>
            </a:spcAft>
            <a:buNone/>
          </a:pPr>
          <a:r>
            <a:rPr lang="en-IN" sz="1400" kern="1200" dirty="0"/>
            <a:t>Internet connectivity is must</a:t>
          </a:r>
        </a:p>
      </dsp:txBody>
      <dsp:txXfrm>
        <a:off x="4853704" y="388295"/>
        <a:ext cx="2704598" cy="2015799"/>
      </dsp:txXfrm>
    </dsp:sp>
    <dsp:sp modelId="{596B5B7A-BB2D-4B3B-B758-9C193A81D7A4}">
      <dsp:nvSpPr>
        <dsp:cNvPr id="0" name=""/>
        <dsp:cNvSpPr/>
      </dsp:nvSpPr>
      <dsp:spPr>
        <a:xfrm>
          <a:off x="1317434" y="2879512"/>
          <a:ext cx="3112915" cy="24463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OPPORTUNITIES</a:t>
          </a:r>
        </a:p>
        <a:p>
          <a:pPr marL="0" lvl="0" indent="0" algn="l" defTabSz="622300">
            <a:lnSpc>
              <a:spcPct val="90000"/>
            </a:lnSpc>
            <a:spcBef>
              <a:spcPct val="0"/>
            </a:spcBef>
            <a:spcAft>
              <a:spcPct val="35000"/>
            </a:spcAft>
            <a:buNone/>
          </a:pPr>
          <a:r>
            <a:rPr lang="en-US" sz="1400" kern="1200" dirty="0"/>
            <a:t>Looking towards the common scenarios nowadays, automation is must.</a:t>
          </a:r>
          <a:endParaRPr lang="en-IN" sz="1400" kern="1200" dirty="0"/>
        </a:p>
        <a:p>
          <a:pPr marL="0" lvl="0" indent="0" algn="l" defTabSz="622300">
            <a:lnSpc>
              <a:spcPct val="90000"/>
            </a:lnSpc>
            <a:spcBef>
              <a:spcPct val="0"/>
            </a:spcBef>
            <a:spcAft>
              <a:spcPct val="35000"/>
            </a:spcAft>
            <a:buNone/>
          </a:pPr>
          <a:r>
            <a:rPr lang="en-IN" sz="1400" kern="1200" dirty="0"/>
            <a:t>Enable HealthTech revolution </a:t>
          </a:r>
          <a:endParaRPr lang="en-US" sz="1400" b="0" i="0" kern="1200" dirty="0"/>
        </a:p>
        <a:p>
          <a:pPr marL="0" lvl="0" indent="0" algn="l" defTabSz="622300">
            <a:lnSpc>
              <a:spcPct val="90000"/>
            </a:lnSpc>
            <a:spcBef>
              <a:spcPct val="0"/>
            </a:spcBef>
            <a:spcAft>
              <a:spcPct val="35000"/>
            </a:spcAft>
            <a:buNone/>
          </a:pPr>
          <a:r>
            <a:rPr lang="en-US" sz="1400" b="0" i="0" kern="1200" dirty="0"/>
            <a:t>IOT helps provide advanced healthcare facilities to patients, doctors, and researchers.</a:t>
          </a:r>
          <a:endParaRPr lang="en-IN" sz="2000" b="0" kern="1200" dirty="0"/>
        </a:p>
      </dsp:txBody>
      <dsp:txXfrm>
        <a:off x="1436857" y="2998935"/>
        <a:ext cx="2874069" cy="2207552"/>
      </dsp:txXfrm>
    </dsp:sp>
    <dsp:sp modelId="{E5188B0C-4D34-4244-BBF8-59F0A53F3EAC}">
      <dsp:nvSpPr>
        <dsp:cNvPr id="0" name=""/>
        <dsp:cNvSpPr/>
      </dsp:nvSpPr>
      <dsp:spPr>
        <a:xfrm>
          <a:off x="4744004" y="2905294"/>
          <a:ext cx="2941252" cy="23749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THREATS</a:t>
          </a:r>
        </a:p>
        <a:p>
          <a:pPr marL="0" lvl="0" indent="0" algn="l" defTabSz="622300">
            <a:lnSpc>
              <a:spcPct val="90000"/>
            </a:lnSpc>
            <a:spcBef>
              <a:spcPct val="0"/>
            </a:spcBef>
            <a:spcAft>
              <a:spcPct val="35000"/>
            </a:spcAft>
            <a:buNone/>
          </a:pPr>
          <a:r>
            <a:rPr lang="en-IN" sz="1400" kern="1200" dirty="0"/>
            <a:t>Privacy of patient data/information can be exploited</a:t>
          </a:r>
        </a:p>
        <a:p>
          <a:pPr marL="0" lvl="0" indent="0" algn="l" defTabSz="622300">
            <a:lnSpc>
              <a:spcPct val="90000"/>
            </a:lnSpc>
            <a:spcBef>
              <a:spcPct val="0"/>
            </a:spcBef>
            <a:spcAft>
              <a:spcPct val="35000"/>
            </a:spcAft>
            <a:buNone/>
          </a:pPr>
          <a:r>
            <a:rPr lang="en-IN" sz="1400" kern="1200" dirty="0"/>
            <a:t>Delay in Notification can cause harm to the patient’s health</a:t>
          </a:r>
        </a:p>
      </dsp:txBody>
      <dsp:txXfrm>
        <a:off x="4859941" y="3021231"/>
        <a:ext cx="2709378" cy="214310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1455C-C48C-4228-B8B9-681A02B86C4B}" type="datetimeFigureOut">
              <a:rPr lang="en-IN" smtClean="0"/>
              <a:t>14-05-2022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3D99A-5E22-436C-B27E-F82F206CAB9A}" type="slidenum">
              <a:rPr lang="en-IN" smtClean="0"/>
              <a:t>‹#›</a:t>
            </a:fld>
            <a:endParaRPr lang="en-IN"/>
          </a:p>
        </p:txBody>
      </p:sp>
    </p:spTree>
    <p:extLst>
      <p:ext uri="{BB962C8B-B14F-4D97-AF65-F5344CB8AC3E}">
        <p14:creationId xmlns:p14="http://schemas.microsoft.com/office/powerpoint/2010/main" val="370019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D486-D439-461B-B536-92ACDABD9A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2DEFC2-8674-4292-AFFF-34DEC7CD8D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3ACB29-30BB-4933-91D7-A799753017B0}"/>
              </a:ext>
            </a:extLst>
          </p:cNvPr>
          <p:cNvSpPr>
            <a:spLocks noGrp="1"/>
          </p:cNvSpPr>
          <p:nvPr>
            <p:ph type="dt" sz="half" idx="10"/>
          </p:nvPr>
        </p:nvSpPr>
        <p:spPr/>
        <p:txBody>
          <a:bodyPr/>
          <a:lstStyle/>
          <a:p>
            <a:fld id="{0A553487-7F23-4DA1-A420-CBBABC3F7042}" type="datetimeFigureOut">
              <a:rPr lang="en-IN" smtClean="0"/>
              <a:t>14-05-2022</a:t>
            </a:fld>
            <a:endParaRPr lang="en-IN"/>
          </a:p>
        </p:txBody>
      </p:sp>
      <p:sp>
        <p:nvSpPr>
          <p:cNvPr id="5" name="Footer Placeholder 4">
            <a:extLst>
              <a:ext uri="{FF2B5EF4-FFF2-40B4-BE49-F238E27FC236}">
                <a16:creationId xmlns:a16="http://schemas.microsoft.com/office/drawing/2014/main" id="{D6111984-E2EF-4DA2-9922-1E65ACD9E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F5341-5560-4ACF-A7B9-5A47C7F72AE5}"/>
              </a:ext>
            </a:extLst>
          </p:cNvPr>
          <p:cNvSpPr>
            <a:spLocks noGrp="1"/>
          </p:cNvSpPr>
          <p:nvPr>
            <p:ph type="sldNum" sz="quarter" idx="12"/>
          </p:nvPr>
        </p:nvSpPr>
        <p:spPr/>
        <p:txBody>
          <a:bodyPr/>
          <a:lstStyle/>
          <a:p>
            <a:fld id="{BF6D9365-473D-47FA-8361-211AC05C0D1E}" type="slidenum">
              <a:rPr lang="en-IN" smtClean="0"/>
              <a:t>‹#›</a:t>
            </a:fld>
            <a:endParaRPr lang="en-IN"/>
          </a:p>
        </p:txBody>
      </p:sp>
    </p:spTree>
    <p:extLst>
      <p:ext uri="{BB962C8B-B14F-4D97-AF65-F5344CB8AC3E}">
        <p14:creationId xmlns:p14="http://schemas.microsoft.com/office/powerpoint/2010/main" val="32594072"/>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112AD-C0B2-4F14-8875-5431C7974B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465450-0965-4E77-A6D6-14A7CC594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764742-4100-4C60-B863-1025A4E775E8}"/>
              </a:ext>
            </a:extLst>
          </p:cNvPr>
          <p:cNvSpPr>
            <a:spLocks noGrp="1"/>
          </p:cNvSpPr>
          <p:nvPr>
            <p:ph type="dt" sz="half" idx="10"/>
          </p:nvPr>
        </p:nvSpPr>
        <p:spPr/>
        <p:txBody>
          <a:bodyPr/>
          <a:lstStyle/>
          <a:p>
            <a:fld id="{0A553487-7F23-4DA1-A420-CBBABC3F7042}" type="datetimeFigureOut">
              <a:rPr lang="en-IN" smtClean="0"/>
              <a:t>14-05-2022</a:t>
            </a:fld>
            <a:endParaRPr lang="en-IN"/>
          </a:p>
        </p:txBody>
      </p:sp>
      <p:sp>
        <p:nvSpPr>
          <p:cNvPr id="5" name="Footer Placeholder 4">
            <a:extLst>
              <a:ext uri="{FF2B5EF4-FFF2-40B4-BE49-F238E27FC236}">
                <a16:creationId xmlns:a16="http://schemas.microsoft.com/office/drawing/2014/main" id="{E221C292-2CE7-4DAD-AF4E-5CE6866CD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C2F7F0-3049-4E57-A118-89EF9DBF0F17}"/>
              </a:ext>
            </a:extLst>
          </p:cNvPr>
          <p:cNvSpPr>
            <a:spLocks noGrp="1"/>
          </p:cNvSpPr>
          <p:nvPr>
            <p:ph type="sldNum" sz="quarter" idx="12"/>
          </p:nvPr>
        </p:nvSpPr>
        <p:spPr/>
        <p:txBody>
          <a:bodyPr/>
          <a:lstStyle/>
          <a:p>
            <a:fld id="{BF6D9365-473D-47FA-8361-211AC05C0D1E}" type="slidenum">
              <a:rPr lang="en-IN" smtClean="0"/>
              <a:t>‹#›</a:t>
            </a:fld>
            <a:endParaRPr lang="en-IN"/>
          </a:p>
        </p:txBody>
      </p:sp>
    </p:spTree>
    <p:extLst>
      <p:ext uri="{BB962C8B-B14F-4D97-AF65-F5344CB8AC3E}">
        <p14:creationId xmlns:p14="http://schemas.microsoft.com/office/powerpoint/2010/main" val="3440489152"/>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87D084-6763-4EB9-AC72-2D40F6CFDF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17564A-AFED-415D-A1E7-430F5C3A2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9D652E-DD44-4508-A6FF-C46C7441E238}"/>
              </a:ext>
            </a:extLst>
          </p:cNvPr>
          <p:cNvSpPr>
            <a:spLocks noGrp="1"/>
          </p:cNvSpPr>
          <p:nvPr>
            <p:ph type="dt" sz="half" idx="10"/>
          </p:nvPr>
        </p:nvSpPr>
        <p:spPr/>
        <p:txBody>
          <a:bodyPr/>
          <a:lstStyle/>
          <a:p>
            <a:fld id="{0A553487-7F23-4DA1-A420-CBBABC3F7042}" type="datetimeFigureOut">
              <a:rPr lang="en-IN" smtClean="0"/>
              <a:t>14-05-2022</a:t>
            </a:fld>
            <a:endParaRPr lang="en-IN"/>
          </a:p>
        </p:txBody>
      </p:sp>
      <p:sp>
        <p:nvSpPr>
          <p:cNvPr id="5" name="Footer Placeholder 4">
            <a:extLst>
              <a:ext uri="{FF2B5EF4-FFF2-40B4-BE49-F238E27FC236}">
                <a16:creationId xmlns:a16="http://schemas.microsoft.com/office/drawing/2014/main" id="{5916DC48-E2C8-460B-969E-395E063225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142FCF-5F03-4ACC-8BEE-2EC012212290}"/>
              </a:ext>
            </a:extLst>
          </p:cNvPr>
          <p:cNvSpPr>
            <a:spLocks noGrp="1"/>
          </p:cNvSpPr>
          <p:nvPr>
            <p:ph type="sldNum" sz="quarter" idx="12"/>
          </p:nvPr>
        </p:nvSpPr>
        <p:spPr/>
        <p:txBody>
          <a:bodyPr/>
          <a:lstStyle/>
          <a:p>
            <a:fld id="{BF6D9365-473D-47FA-8361-211AC05C0D1E}" type="slidenum">
              <a:rPr lang="en-IN" smtClean="0"/>
              <a:t>‹#›</a:t>
            </a:fld>
            <a:endParaRPr lang="en-IN"/>
          </a:p>
        </p:txBody>
      </p:sp>
    </p:spTree>
    <p:extLst>
      <p:ext uri="{BB962C8B-B14F-4D97-AF65-F5344CB8AC3E}">
        <p14:creationId xmlns:p14="http://schemas.microsoft.com/office/powerpoint/2010/main" val="4016857655"/>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5/14/2022</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a:solidFill>
                  <a:schemeClr val="tx2">
                    <a:lumMod val="75000"/>
                  </a:schemeClr>
                </a:solidFill>
              </a:rPr>
              <a:t>TITLE</a:t>
            </a:r>
          </a:p>
        </p:txBody>
      </p:sp>
    </p:spTree>
    <p:extLst>
      <p:ext uri="{BB962C8B-B14F-4D97-AF65-F5344CB8AC3E}">
        <p14:creationId xmlns:p14="http://schemas.microsoft.com/office/powerpoint/2010/main" val="9001498"/>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2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97724753"/>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02BD-52A3-4AA8-8C59-63769873B7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E927B7-23C7-4608-9365-4E3E34F79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B5C842-BE59-4AF2-864B-68D0C1B8CB02}"/>
              </a:ext>
            </a:extLst>
          </p:cNvPr>
          <p:cNvSpPr>
            <a:spLocks noGrp="1"/>
          </p:cNvSpPr>
          <p:nvPr>
            <p:ph type="dt" sz="half" idx="10"/>
          </p:nvPr>
        </p:nvSpPr>
        <p:spPr/>
        <p:txBody>
          <a:bodyPr/>
          <a:lstStyle/>
          <a:p>
            <a:fld id="{0A553487-7F23-4DA1-A420-CBBABC3F7042}" type="datetimeFigureOut">
              <a:rPr lang="en-IN" smtClean="0"/>
              <a:t>14-05-2022</a:t>
            </a:fld>
            <a:endParaRPr lang="en-IN"/>
          </a:p>
        </p:txBody>
      </p:sp>
      <p:sp>
        <p:nvSpPr>
          <p:cNvPr id="5" name="Footer Placeholder 4">
            <a:extLst>
              <a:ext uri="{FF2B5EF4-FFF2-40B4-BE49-F238E27FC236}">
                <a16:creationId xmlns:a16="http://schemas.microsoft.com/office/drawing/2014/main" id="{74DAA75B-45FA-4F2C-AEB7-49E3BF1399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9EA16-CE72-4CE4-8BDB-F4CF8E1E9D53}"/>
              </a:ext>
            </a:extLst>
          </p:cNvPr>
          <p:cNvSpPr>
            <a:spLocks noGrp="1"/>
          </p:cNvSpPr>
          <p:nvPr>
            <p:ph type="sldNum" sz="quarter" idx="12"/>
          </p:nvPr>
        </p:nvSpPr>
        <p:spPr/>
        <p:txBody>
          <a:bodyPr/>
          <a:lstStyle/>
          <a:p>
            <a:fld id="{BF6D9365-473D-47FA-8361-211AC05C0D1E}" type="slidenum">
              <a:rPr lang="en-IN" smtClean="0"/>
              <a:t>‹#›</a:t>
            </a:fld>
            <a:endParaRPr lang="en-IN"/>
          </a:p>
        </p:txBody>
      </p:sp>
    </p:spTree>
    <p:extLst>
      <p:ext uri="{BB962C8B-B14F-4D97-AF65-F5344CB8AC3E}">
        <p14:creationId xmlns:p14="http://schemas.microsoft.com/office/powerpoint/2010/main" val="3429304904"/>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8D1D-5A03-4F3A-B274-3B8717FF3E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CE9970-9CCB-4557-BC26-EAFA85802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E3ADD8-A808-4842-97AB-08107D9B622D}"/>
              </a:ext>
            </a:extLst>
          </p:cNvPr>
          <p:cNvSpPr>
            <a:spLocks noGrp="1"/>
          </p:cNvSpPr>
          <p:nvPr>
            <p:ph type="dt" sz="half" idx="10"/>
          </p:nvPr>
        </p:nvSpPr>
        <p:spPr/>
        <p:txBody>
          <a:bodyPr/>
          <a:lstStyle/>
          <a:p>
            <a:fld id="{0A553487-7F23-4DA1-A420-CBBABC3F7042}" type="datetimeFigureOut">
              <a:rPr lang="en-IN" smtClean="0"/>
              <a:t>14-05-2022</a:t>
            </a:fld>
            <a:endParaRPr lang="en-IN"/>
          </a:p>
        </p:txBody>
      </p:sp>
      <p:sp>
        <p:nvSpPr>
          <p:cNvPr id="5" name="Footer Placeholder 4">
            <a:extLst>
              <a:ext uri="{FF2B5EF4-FFF2-40B4-BE49-F238E27FC236}">
                <a16:creationId xmlns:a16="http://schemas.microsoft.com/office/drawing/2014/main" id="{695AA771-678A-47DC-B703-A9F706F0BF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954BF-9B1E-49E3-B319-08C7C963C0AC}"/>
              </a:ext>
            </a:extLst>
          </p:cNvPr>
          <p:cNvSpPr>
            <a:spLocks noGrp="1"/>
          </p:cNvSpPr>
          <p:nvPr>
            <p:ph type="sldNum" sz="quarter" idx="12"/>
          </p:nvPr>
        </p:nvSpPr>
        <p:spPr/>
        <p:txBody>
          <a:bodyPr/>
          <a:lstStyle/>
          <a:p>
            <a:fld id="{BF6D9365-473D-47FA-8361-211AC05C0D1E}" type="slidenum">
              <a:rPr lang="en-IN" smtClean="0"/>
              <a:t>‹#›</a:t>
            </a:fld>
            <a:endParaRPr lang="en-IN"/>
          </a:p>
        </p:txBody>
      </p:sp>
    </p:spTree>
    <p:extLst>
      <p:ext uri="{BB962C8B-B14F-4D97-AF65-F5344CB8AC3E}">
        <p14:creationId xmlns:p14="http://schemas.microsoft.com/office/powerpoint/2010/main" val="876863708"/>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A6F5-8E1E-481E-B255-C5BBBD444E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4BAACE-DFF7-4DC1-BFFF-3806F0F5CB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72D61C-5DA4-4BF0-AFBE-EEB9F97328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9089B7-A6DF-4D79-9CE6-E6712ABE61E9}"/>
              </a:ext>
            </a:extLst>
          </p:cNvPr>
          <p:cNvSpPr>
            <a:spLocks noGrp="1"/>
          </p:cNvSpPr>
          <p:nvPr>
            <p:ph type="dt" sz="half" idx="10"/>
          </p:nvPr>
        </p:nvSpPr>
        <p:spPr/>
        <p:txBody>
          <a:bodyPr/>
          <a:lstStyle/>
          <a:p>
            <a:fld id="{0A553487-7F23-4DA1-A420-CBBABC3F7042}" type="datetimeFigureOut">
              <a:rPr lang="en-IN" smtClean="0"/>
              <a:t>14-05-2022</a:t>
            </a:fld>
            <a:endParaRPr lang="en-IN"/>
          </a:p>
        </p:txBody>
      </p:sp>
      <p:sp>
        <p:nvSpPr>
          <p:cNvPr id="6" name="Footer Placeholder 5">
            <a:extLst>
              <a:ext uri="{FF2B5EF4-FFF2-40B4-BE49-F238E27FC236}">
                <a16:creationId xmlns:a16="http://schemas.microsoft.com/office/drawing/2014/main" id="{8F07D87E-960E-4765-977F-97A6524DC0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489144-88A4-4A54-BCE6-7C7613903AD3}"/>
              </a:ext>
            </a:extLst>
          </p:cNvPr>
          <p:cNvSpPr>
            <a:spLocks noGrp="1"/>
          </p:cNvSpPr>
          <p:nvPr>
            <p:ph type="sldNum" sz="quarter" idx="12"/>
          </p:nvPr>
        </p:nvSpPr>
        <p:spPr/>
        <p:txBody>
          <a:bodyPr/>
          <a:lstStyle/>
          <a:p>
            <a:fld id="{BF6D9365-473D-47FA-8361-211AC05C0D1E}" type="slidenum">
              <a:rPr lang="en-IN" smtClean="0"/>
              <a:t>‹#›</a:t>
            </a:fld>
            <a:endParaRPr lang="en-IN"/>
          </a:p>
        </p:txBody>
      </p:sp>
    </p:spTree>
    <p:extLst>
      <p:ext uri="{BB962C8B-B14F-4D97-AF65-F5344CB8AC3E}">
        <p14:creationId xmlns:p14="http://schemas.microsoft.com/office/powerpoint/2010/main" val="147927837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7800-7CF2-4807-92CE-EFF1909C89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39AAB-7F5C-479A-A762-280900F0B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710640-2068-4E8E-8925-D95A33FD9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B1F695-0B74-4B55-9B6C-27C3BF47B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728859-EAA7-4795-B87C-3CCFDDADC3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1589C6-C65C-4CFD-A6BB-E092FE0ED3EB}"/>
              </a:ext>
            </a:extLst>
          </p:cNvPr>
          <p:cNvSpPr>
            <a:spLocks noGrp="1"/>
          </p:cNvSpPr>
          <p:nvPr>
            <p:ph type="dt" sz="half" idx="10"/>
          </p:nvPr>
        </p:nvSpPr>
        <p:spPr/>
        <p:txBody>
          <a:bodyPr/>
          <a:lstStyle/>
          <a:p>
            <a:fld id="{0A553487-7F23-4DA1-A420-CBBABC3F7042}" type="datetimeFigureOut">
              <a:rPr lang="en-IN" smtClean="0"/>
              <a:t>14-05-2022</a:t>
            </a:fld>
            <a:endParaRPr lang="en-IN"/>
          </a:p>
        </p:txBody>
      </p:sp>
      <p:sp>
        <p:nvSpPr>
          <p:cNvPr id="8" name="Footer Placeholder 7">
            <a:extLst>
              <a:ext uri="{FF2B5EF4-FFF2-40B4-BE49-F238E27FC236}">
                <a16:creationId xmlns:a16="http://schemas.microsoft.com/office/drawing/2014/main" id="{4C00D4FE-496D-4B19-96D7-5BD9B6F77D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7C303C-2A14-4C70-864D-F95CE4051EAD}"/>
              </a:ext>
            </a:extLst>
          </p:cNvPr>
          <p:cNvSpPr>
            <a:spLocks noGrp="1"/>
          </p:cNvSpPr>
          <p:nvPr>
            <p:ph type="sldNum" sz="quarter" idx="12"/>
          </p:nvPr>
        </p:nvSpPr>
        <p:spPr/>
        <p:txBody>
          <a:bodyPr/>
          <a:lstStyle/>
          <a:p>
            <a:fld id="{BF6D9365-473D-47FA-8361-211AC05C0D1E}" type="slidenum">
              <a:rPr lang="en-IN" smtClean="0"/>
              <a:t>‹#›</a:t>
            </a:fld>
            <a:endParaRPr lang="en-IN"/>
          </a:p>
        </p:txBody>
      </p:sp>
    </p:spTree>
    <p:extLst>
      <p:ext uri="{BB962C8B-B14F-4D97-AF65-F5344CB8AC3E}">
        <p14:creationId xmlns:p14="http://schemas.microsoft.com/office/powerpoint/2010/main" val="4270852770"/>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08EF-698C-4C8F-ADFC-D5CBE76BAD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7F54A6-72C2-49A5-A680-930BD94E79C7}"/>
              </a:ext>
            </a:extLst>
          </p:cNvPr>
          <p:cNvSpPr>
            <a:spLocks noGrp="1"/>
          </p:cNvSpPr>
          <p:nvPr>
            <p:ph type="dt" sz="half" idx="10"/>
          </p:nvPr>
        </p:nvSpPr>
        <p:spPr/>
        <p:txBody>
          <a:bodyPr/>
          <a:lstStyle/>
          <a:p>
            <a:fld id="{0A553487-7F23-4DA1-A420-CBBABC3F7042}" type="datetimeFigureOut">
              <a:rPr lang="en-IN" smtClean="0"/>
              <a:t>14-05-2022</a:t>
            </a:fld>
            <a:endParaRPr lang="en-IN"/>
          </a:p>
        </p:txBody>
      </p:sp>
      <p:sp>
        <p:nvSpPr>
          <p:cNvPr id="4" name="Footer Placeholder 3">
            <a:extLst>
              <a:ext uri="{FF2B5EF4-FFF2-40B4-BE49-F238E27FC236}">
                <a16:creationId xmlns:a16="http://schemas.microsoft.com/office/drawing/2014/main" id="{9D5A0A90-74C8-4D3F-AD73-997D73DC75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97B932-ADCC-4113-934A-377E73AB0FE3}"/>
              </a:ext>
            </a:extLst>
          </p:cNvPr>
          <p:cNvSpPr>
            <a:spLocks noGrp="1"/>
          </p:cNvSpPr>
          <p:nvPr>
            <p:ph type="sldNum" sz="quarter" idx="12"/>
          </p:nvPr>
        </p:nvSpPr>
        <p:spPr/>
        <p:txBody>
          <a:bodyPr/>
          <a:lstStyle/>
          <a:p>
            <a:fld id="{BF6D9365-473D-47FA-8361-211AC05C0D1E}" type="slidenum">
              <a:rPr lang="en-IN" smtClean="0"/>
              <a:t>‹#›</a:t>
            </a:fld>
            <a:endParaRPr lang="en-IN"/>
          </a:p>
        </p:txBody>
      </p:sp>
    </p:spTree>
    <p:extLst>
      <p:ext uri="{BB962C8B-B14F-4D97-AF65-F5344CB8AC3E}">
        <p14:creationId xmlns:p14="http://schemas.microsoft.com/office/powerpoint/2010/main" val="2249878828"/>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C1B47-A1DB-431A-8D1C-BF1BBF11520B}"/>
              </a:ext>
            </a:extLst>
          </p:cNvPr>
          <p:cNvSpPr>
            <a:spLocks noGrp="1"/>
          </p:cNvSpPr>
          <p:nvPr>
            <p:ph type="dt" sz="half" idx="10"/>
          </p:nvPr>
        </p:nvSpPr>
        <p:spPr/>
        <p:txBody>
          <a:bodyPr/>
          <a:lstStyle/>
          <a:p>
            <a:fld id="{0A553487-7F23-4DA1-A420-CBBABC3F7042}" type="datetimeFigureOut">
              <a:rPr lang="en-IN" smtClean="0"/>
              <a:t>14-05-2022</a:t>
            </a:fld>
            <a:endParaRPr lang="en-IN"/>
          </a:p>
        </p:txBody>
      </p:sp>
      <p:sp>
        <p:nvSpPr>
          <p:cNvPr id="3" name="Footer Placeholder 2">
            <a:extLst>
              <a:ext uri="{FF2B5EF4-FFF2-40B4-BE49-F238E27FC236}">
                <a16:creationId xmlns:a16="http://schemas.microsoft.com/office/drawing/2014/main" id="{E556EF80-341C-46F4-945E-F521CB38AD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86D574-8D0D-44B6-844E-957372164DEA}"/>
              </a:ext>
            </a:extLst>
          </p:cNvPr>
          <p:cNvSpPr>
            <a:spLocks noGrp="1"/>
          </p:cNvSpPr>
          <p:nvPr>
            <p:ph type="sldNum" sz="quarter" idx="12"/>
          </p:nvPr>
        </p:nvSpPr>
        <p:spPr/>
        <p:txBody>
          <a:bodyPr/>
          <a:lstStyle/>
          <a:p>
            <a:fld id="{BF6D9365-473D-47FA-8361-211AC05C0D1E}" type="slidenum">
              <a:rPr lang="en-IN" smtClean="0"/>
              <a:t>‹#›</a:t>
            </a:fld>
            <a:endParaRPr lang="en-IN"/>
          </a:p>
        </p:txBody>
      </p:sp>
    </p:spTree>
    <p:extLst>
      <p:ext uri="{BB962C8B-B14F-4D97-AF65-F5344CB8AC3E}">
        <p14:creationId xmlns:p14="http://schemas.microsoft.com/office/powerpoint/2010/main" val="607316469"/>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7C84-9F13-4A1B-9919-632EF98F0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257745-93A5-4144-90AA-035954C59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6274FA-751A-4E2F-90CD-50E846AA0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12C23-2F60-4FFF-9227-D84822064FCF}"/>
              </a:ext>
            </a:extLst>
          </p:cNvPr>
          <p:cNvSpPr>
            <a:spLocks noGrp="1"/>
          </p:cNvSpPr>
          <p:nvPr>
            <p:ph type="dt" sz="half" idx="10"/>
          </p:nvPr>
        </p:nvSpPr>
        <p:spPr/>
        <p:txBody>
          <a:bodyPr/>
          <a:lstStyle/>
          <a:p>
            <a:fld id="{0A553487-7F23-4DA1-A420-CBBABC3F7042}" type="datetimeFigureOut">
              <a:rPr lang="en-IN" smtClean="0"/>
              <a:t>14-05-2022</a:t>
            </a:fld>
            <a:endParaRPr lang="en-IN"/>
          </a:p>
        </p:txBody>
      </p:sp>
      <p:sp>
        <p:nvSpPr>
          <p:cNvPr id="6" name="Footer Placeholder 5">
            <a:extLst>
              <a:ext uri="{FF2B5EF4-FFF2-40B4-BE49-F238E27FC236}">
                <a16:creationId xmlns:a16="http://schemas.microsoft.com/office/drawing/2014/main" id="{B8EE5749-2CC8-48B0-BE11-6D1C02FED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720425-9FE3-4AB5-95B8-D9DF50A4DCC8}"/>
              </a:ext>
            </a:extLst>
          </p:cNvPr>
          <p:cNvSpPr>
            <a:spLocks noGrp="1"/>
          </p:cNvSpPr>
          <p:nvPr>
            <p:ph type="sldNum" sz="quarter" idx="12"/>
          </p:nvPr>
        </p:nvSpPr>
        <p:spPr/>
        <p:txBody>
          <a:bodyPr/>
          <a:lstStyle/>
          <a:p>
            <a:fld id="{BF6D9365-473D-47FA-8361-211AC05C0D1E}" type="slidenum">
              <a:rPr lang="en-IN" smtClean="0"/>
              <a:t>‹#›</a:t>
            </a:fld>
            <a:endParaRPr lang="en-IN"/>
          </a:p>
        </p:txBody>
      </p:sp>
    </p:spTree>
    <p:extLst>
      <p:ext uri="{BB962C8B-B14F-4D97-AF65-F5344CB8AC3E}">
        <p14:creationId xmlns:p14="http://schemas.microsoft.com/office/powerpoint/2010/main" val="749481726"/>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180A-EF54-4FCE-947A-731F1FFC9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01750D-E28C-4351-BB89-881ABED68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F38D63-62B6-46A0-B532-0048DE898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8A921-F083-48D5-A6A2-F625075F610D}"/>
              </a:ext>
            </a:extLst>
          </p:cNvPr>
          <p:cNvSpPr>
            <a:spLocks noGrp="1"/>
          </p:cNvSpPr>
          <p:nvPr>
            <p:ph type="dt" sz="half" idx="10"/>
          </p:nvPr>
        </p:nvSpPr>
        <p:spPr/>
        <p:txBody>
          <a:bodyPr/>
          <a:lstStyle/>
          <a:p>
            <a:fld id="{0A553487-7F23-4DA1-A420-CBBABC3F7042}" type="datetimeFigureOut">
              <a:rPr lang="en-IN" smtClean="0"/>
              <a:t>14-05-2022</a:t>
            </a:fld>
            <a:endParaRPr lang="en-IN"/>
          </a:p>
        </p:txBody>
      </p:sp>
      <p:sp>
        <p:nvSpPr>
          <p:cNvPr id="6" name="Footer Placeholder 5">
            <a:extLst>
              <a:ext uri="{FF2B5EF4-FFF2-40B4-BE49-F238E27FC236}">
                <a16:creationId xmlns:a16="http://schemas.microsoft.com/office/drawing/2014/main" id="{7EFA80EF-C743-4C27-B5BD-F8A2AE22F2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04072A-4B34-4432-9828-C5F77D01245C}"/>
              </a:ext>
            </a:extLst>
          </p:cNvPr>
          <p:cNvSpPr>
            <a:spLocks noGrp="1"/>
          </p:cNvSpPr>
          <p:nvPr>
            <p:ph type="sldNum" sz="quarter" idx="12"/>
          </p:nvPr>
        </p:nvSpPr>
        <p:spPr/>
        <p:txBody>
          <a:bodyPr/>
          <a:lstStyle/>
          <a:p>
            <a:fld id="{BF6D9365-473D-47FA-8361-211AC05C0D1E}" type="slidenum">
              <a:rPr lang="en-IN" smtClean="0"/>
              <a:t>‹#›</a:t>
            </a:fld>
            <a:endParaRPr lang="en-IN"/>
          </a:p>
        </p:txBody>
      </p:sp>
    </p:spTree>
    <p:extLst>
      <p:ext uri="{BB962C8B-B14F-4D97-AF65-F5344CB8AC3E}">
        <p14:creationId xmlns:p14="http://schemas.microsoft.com/office/powerpoint/2010/main" val="3308656341"/>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19C7D5-5CC5-4A4E-8B97-715353DC5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C84C56-6E32-46B6-B102-EFBEA3E1A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F27E7-A195-47F4-840D-537EC0C02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53487-7F23-4DA1-A420-CBBABC3F7042}" type="datetimeFigureOut">
              <a:rPr lang="en-IN" smtClean="0"/>
              <a:t>14-05-2022</a:t>
            </a:fld>
            <a:endParaRPr lang="en-IN"/>
          </a:p>
        </p:txBody>
      </p:sp>
      <p:sp>
        <p:nvSpPr>
          <p:cNvPr id="5" name="Footer Placeholder 4">
            <a:extLst>
              <a:ext uri="{FF2B5EF4-FFF2-40B4-BE49-F238E27FC236}">
                <a16:creationId xmlns:a16="http://schemas.microsoft.com/office/drawing/2014/main" id="{89B25FD2-E738-4829-96FE-3B6DA006E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53987F-1760-4220-AAF4-C004DC918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D9365-473D-47FA-8361-211AC05C0D1E}" type="slidenum">
              <a:rPr lang="en-IN" smtClean="0"/>
              <a:t>‹#›</a:t>
            </a:fld>
            <a:endParaRPr lang="en-IN"/>
          </a:p>
        </p:txBody>
      </p:sp>
    </p:spTree>
    <p:extLst>
      <p:ext uri="{BB962C8B-B14F-4D97-AF65-F5344CB8AC3E}">
        <p14:creationId xmlns:p14="http://schemas.microsoft.com/office/powerpoint/2010/main" val="3270206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9.png"/><Relationship Id="rId5" Type="http://schemas.openxmlformats.org/officeDocument/2006/relationships/diagramColors" Target="../diagrams/colors1.xml"/><Relationship Id="rId10" Type="http://schemas.openxmlformats.org/officeDocument/2006/relationships/image" Target="../media/image8.sv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1999" cy="68029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82BE-82E3-475B-BE41-7B8817C36083}"/>
              </a:ext>
            </a:extLst>
          </p:cNvPr>
          <p:cNvSpPr>
            <a:spLocks noGrp="1"/>
          </p:cNvSpPr>
          <p:nvPr>
            <p:ph type="title"/>
          </p:nvPr>
        </p:nvSpPr>
        <p:spPr>
          <a:xfrm>
            <a:off x="0" y="419025"/>
            <a:ext cx="12192000" cy="564910"/>
          </a:xfrm>
        </p:spPr>
        <p:txBody>
          <a:bodyPr>
            <a:normAutofit fontScale="90000"/>
          </a:bodyPr>
          <a:lstStyle/>
          <a:p>
            <a:r>
              <a:rPr lang="en-US" b="1" dirty="0">
                <a:solidFill>
                  <a:schemeClr val="tx1"/>
                </a:solidFill>
                <a:cs typeface="Calibri"/>
              </a:rPr>
              <a:t>ARCHITECTURE</a:t>
            </a:r>
          </a:p>
        </p:txBody>
      </p:sp>
      <p:sp>
        <p:nvSpPr>
          <p:cNvPr id="5" name="TextBox 4">
            <a:extLst>
              <a:ext uri="{FF2B5EF4-FFF2-40B4-BE49-F238E27FC236}">
                <a16:creationId xmlns:a16="http://schemas.microsoft.com/office/drawing/2014/main" id="{54612D78-0BFB-45E2-914B-A2BC71766FD1}"/>
              </a:ext>
            </a:extLst>
          </p:cNvPr>
          <p:cNvSpPr txBox="1"/>
          <p:nvPr/>
        </p:nvSpPr>
        <p:spPr>
          <a:xfrm>
            <a:off x="212034" y="1055579"/>
            <a:ext cx="11767931" cy="1200329"/>
          </a:xfrm>
          <a:prstGeom prst="rect">
            <a:avLst/>
          </a:prstGeom>
          <a:noFill/>
        </p:spPr>
        <p:txBody>
          <a:bodyPr wrap="square" rtlCol="0">
            <a:spAutoFit/>
          </a:bodyPr>
          <a:lstStyle/>
          <a:p>
            <a:pPr marL="342900" indent="-342900">
              <a:buFont typeface="+mj-lt"/>
              <a:buAutoNum type="arabicPeriod"/>
            </a:pPr>
            <a:r>
              <a:rPr lang="en-US" dirty="0"/>
              <a:t>The patient is using the proposed user interface to get access to all the given facilities which is there to automate the ward. </a:t>
            </a:r>
          </a:p>
          <a:p>
            <a:pPr marL="342900" indent="-342900">
              <a:buFont typeface="+mj-lt"/>
              <a:buAutoNum type="arabicPeriod"/>
            </a:pPr>
            <a:r>
              <a:rPr lang="en-US" dirty="0"/>
              <a:t>In the next step Raspberry Pi/Hardware will receive the request from the patient in the form of a Notification/Alert which will then get forwarded to the staff so that the patient request will be taken care of without failure.</a:t>
            </a:r>
            <a:endParaRPr lang="en-IN" dirty="0"/>
          </a:p>
        </p:txBody>
      </p:sp>
    </p:spTree>
    <p:extLst>
      <p:ext uri="{BB962C8B-B14F-4D97-AF65-F5344CB8AC3E}">
        <p14:creationId xmlns:p14="http://schemas.microsoft.com/office/powerpoint/2010/main" val="391024703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D2AB-AEB4-4CCA-8253-05211B189785}"/>
              </a:ext>
            </a:extLst>
          </p:cNvPr>
          <p:cNvSpPr>
            <a:spLocks noGrp="1"/>
          </p:cNvSpPr>
          <p:nvPr>
            <p:ph type="title"/>
          </p:nvPr>
        </p:nvSpPr>
        <p:spPr>
          <a:xfrm>
            <a:off x="224161" y="798584"/>
            <a:ext cx="12192000" cy="564910"/>
          </a:xfrm>
        </p:spPr>
        <p:txBody>
          <a:bodyPr>
            <a:normAutofit fontScale="90000"/>
          </a:bodyPr>
          <a:lstStyle/>
          <a:p>
            <a:r>
              <a:rPr lang="en-IN" sz="3600" b="1" u="sng" dirty="0">
                <a:solidFill>
                  <a:schemeClr val="tx1"/>
                </a:solidFill>
                <a:latin typeface="Times New Roman" panose="02020603050405020304" pitchFamily="18" charset="0"/>
                <a:cs typeface="Times New Roman" panose="02020603050405020304" pitchFamily="18" charset="0"/>
              </a:rPr>
              <a:t>TECHNOLOGIES</a:t>
            </a:r>
            <a:r>
              <a:rPr lang="en-IN" sz="3600" b="1" u="sng" spc="-45" dirty="0">
                <a:solidFill>
                  <a:schemeClr val="tx1"/>
                </a:solidFill>
                <a:latin typeface="Times New Roman" panose="02020603050405020304" pitchFamily="18" charset="0"/>
                <a:cs typeface="Times New Roman" panose="02020603050405020304" pitchFamily="18" charset="0"/>
              </a:rPr>
              <a:t> </a:t>
            </a:r>
            <a:r>
              <a:rPr lang="en-IN" sz="3600" b="1" u="sng" dirty="0">
                <a:solidFill>
                  <a:schemeClr val="tx1"/>
                </a:solidFill>
                <a:latin typeface="Times New Roman" panose="02020603050405020304" pitchFamily="18" charset="0"/>
                <a:cs typeface="Times New Roman" panose="02020603050405020304" pitchFamily="18" charset="0"/>
              </a:rPr>
              <a:t>USED</a:t>
            </a:r>
            <a:endParaRPr lang="en-IN" b="1" u="sng"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5590F031-7F0A-4DF9-AA30-4CCD9F94567A}"/>
              </a:ext>
            </a:extLst>
          </p:cNvPr>
          <p:cNvGraphicFramePr>
            <a:graphicFrameLocks noGrp="1"/>
          </p:cNvGraphicFramePr>
          <p:nvPr>
            <p:extLst>
              <p:ext uri="{D42A27DB-BD31-4B8C-83A1-F6EECF244321}">
                <p14:modId xmlns:p14="http://schemas.microsoft.com/office/powerpoint/2010/main" val="2859854815"/>
              </p:ext>
            </p:extLst>
          </p:nvPr>
        </p:nvGraphicFramePr>
        <p:xfrm>
          <a:off x="1068425" y="1821972"/>
          <a:ext cx="10211925" cy="3214056"/>
        </p:xfrm>
        <a:graphic>
          <a:graphicData uri="http://schemas.openxmlformats.org/drawingml/2006/table">
            <a:tbl>
              <a:tblPr firstRow="1" bandRow="1">
                <a:tableStyleId>{00A15C55-8517-42AA-B614-E9B94910E393}</a:tableStyleId>
              </a:tblPr>
              <a:tblGrid>
                <a:gridCol w="3403975">
                  <a:extLst>
                    <a:ext uri="{9D8B030D-6E8A-4147-A177-3AD203B41FA5}">
                      <a16:colId xmlns:a16="http://schemas.microsoft.com/office/drawing/2014/main" val="715356848"/>
                    </a:ext>
                  </a:extLst>
                </a:gridCol>
                <a:gridCol w="3403975">
                  <a:extLst>
                    <a:ext uri="{9D8B030D-6E8A-4147-A177-3AD203B41FA5}">
                      <a16:colId xmlns:a16="http://schemas.microsoft.com/office/drawing/2014/main" val="4190412647"/>
                    </a:ext>
                  </a:extLst>
                </a:gridCol>
                <a:gridCol w="3403975">
                  <a:extLst>
                    <a:ext uri="{9D8B030D-6E8A-4147-A177-3AD203B41FA5}">
                      <a16:colId xmlns:a16="http://schemas.microsoft.com/office/drawing/2014/main" val="2245851897"/>
                    </a:ext>
                  </a:extLst>
                </a:gridCol>
              </a:tblGrid>
              <a:tr h="559751">
                <a:tc>
                  <a:txBody>
                    <a:bodyPr/>
                    <a:lstStyle/>
                    <a:p>
                      <a:pPr algn="ctr"/>
                      <a:r>
                        <a:rPr lang="en-US" dirty="0">
                          <a:solidFill>
                            <a:sysClr val="windowText" lastClr="000000"/>
                          </a:solidFill>
                        </a:rPr>
                        <a:t>Software Required</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ysClr val="windowText" lastClr="000000"/>
                          </a:solidFill>
                        </a:rPr>
                        <a:t>System Required</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ysClr val="windowText" lastClr="000000"/>
                          </a:solidFill>
                        </a:rPr>
                        <a:t>Libraries</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362913"/>
                  </a:ext>
                </a:extLst>
              </a:tr>
              <a:tr h="2654305">
                <a:tc>
                  <a:txBody>
                    <a:bodyPr/>
                    <a:lstStyle/>
                    <a:p>
                      <a:pPr marL="0" indent="0" algn="l">
                        <a:buNone/>
                      </a:pPr>
                      <a:r>
                        <a:rPr lang="en-US" sz="1800" b="0" i="0" u="none" strike="noStrike" noProof="0" dirty="0">
                          <a:latin typeface="Calibri"/>
                        </a:rPr>
                        <a:t>Operating System: </a:t>
                      </a:r>
                      <a:endParaRPr lang="en-US" dirty="0"/>
                    </a:p>
                    <a:p>
                      <a:pPr marL="0" lvl="0" indent="0" algn="l">
                        <a:buNone/>
                      </a:pPr>
                      <a:r>
                        <a:rPr lang="en-US" sz="1800" b="0" i="0" u="none" strike="noStrike" noProof="0" dirty="0">
                          <a:latin typeface="Calibri"/>
                        </a:rPr>
                        <a:t>Window or Mac, </a:t>
                      </a:r>
                      <a:endParaRPr lang="en-US" dirty="0"/>
                    </a:p>
                    <a:p>
                      <a:pPr marL="0" lvl="0" indent="0" algn="l">
                        <a:buNone/>
                      </a:pPr>
                      <a:r>
                        <a:rPr lang="en-US" sz="1800" b="0" i="0" u="none" strike="noStrike" noProof="0" dirty="0">
                          <a:latin typeface="Calibri"/>
                        </a:rPr>
                        <a:t>Raspbian OS Technology: Python, </a:t>
                      </a:r>
                      <a:endParaRPr lang="en-US" dirty="0"/>
                    </a:p>
                    <a:p>
                      <a:pPr marL="0" lvl="0" indent="0" algn="l">
                        <a:buNone/>
                      </a:pPr>
                      <a:r>
                        <a:rPr lang="en-US" sz="1800" b="0" i="0" u="none" strike="noStrike" noProof="0" dirty="0">
                          <a:latin typeface="Calibri"/>
                        </a:rPr>
                        <a:t>Micro-python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sz="1800" b="0" i="0" u="none" strike="noStrike" noProof="0" dirty="0">
                          <a:latin typeface="Calibri"/>
                        </a:rPr>
                        <a:t>Raspberry pie 3 B+ Minimum Sensor Requirements: • MLX90614 </a:t>
                      </a:r>
                      <a:endParaRPr lang="en-US" dirty="0"/>
                    </a:p>
                    <a:p>
                      <a:pPr marL="0" lvl="0" indent="0" algn="l">
                        <a:buNone/>
                      </a:pPr>
                      <a:r>
                        <a:rPr lang="en-US" sz="1800" b="0" i="0" u="none" strike="noStrike" noProof="0" dirty="0">
                          <a:latin typeface="Calibri"/>
                        </a:rPr>
                        <a:t>      • Servo motors </a:t>
                      </a:r>
                      <a:endParaRPr lang="en-US" dirty="0"/>
                    </a:p>
                    <a:p>
                      <a:pPr marL="0" lvl="0" indent="0" algn="l">
                        <a:buNone/>
                      </a:pPr>
                      <a:r>
                        <a:rPr lang="en-US" sz="1800" b="0" i="0" u="none" strike="noStrike" noProof="0" dirty="0">
                          <a:latin typeface="Calibri"/>
                        </a:rPr>
                        <a:t>      • Relay module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dirty="0" err="1"/>
                        <a:t>Tkinter</a:t>
                      </a:r>
                      <a:r>
                        <a:rPr lang="en-US" dirty="0"/>
                        <a:t> </a:t>
                      </a:r>
                    </a:p>
                    <a:p>
                      <a:pPr marL="285750" lvl="0" indent="-285750" algn="l">
                        <a:buFont typeface="Arial" panose="020B0604020202020204" pitchFamily="34" charset="0"/>
                        <a:buChar char="•"/>
                      </a:pPr>
                      <a:r>
                        <a:rPr lang="en-US" dirty="0"/>
                        <a:t>SQLite3</a:t>
                      </a:r>
                    </a:p>
                    <a:p>
                      <a:pPr marL="285750" lvl="0" indent="-285750" algn="l">
                        <a:buFont typeface="Arial" panose="020B0604020202020204" pitchFamily="34" charset="0"/>
                        <a:buChar char="•"/>
                      </a:pPr>
                      <a:r>
                        <a:rPr lang="en-IN" sz="1800" b="0" i="0" kern="1200" dirty="0">
                          <a:solidFill>
                            <a:schemeClr val="dk1"/>
                          </a:solidFill>
                          <a:effectLst/>
                          <a:latin typeface="+mn-lt"/>
                          <a:ea typeface="+mn-ea"/>
                          <a:cs typeface="+mn-cs"/>
                        </a:rPr>
                        <a:t>Datetime</a:t>
                      </a:r>
                    </a:p>
                    <a:p>
                      <a:pPr marL="285750" lvl="0" indent="-285750" algn="l">
                        <a:buFont typeface="Arial" panose="020B0604020202020204" pitchFamily="34" charset="0"/>
                        <a:buChar char="•"/>
                      </a:pPr>
                      <a:r>
                        <a:rPr lang="en-IN" sz="1800" b="0" i="0" kern="1200" dirty="0">
                          <a:solidFill>
                            <a:schemeClr val="dk1"/>
                          </a:solidFill>
                          <a:effectLst/>
                          <a:latin typeface="+mn-lt"/>
                          <a:ea typeface="+mn-ea"/>
                          <a:cs typeface="+mn-cs"/>
                        </a:rPr>
                        <a:t>Threads</a:t>
                      </a:r>
                    </a:p>
                    <a:p>
                      <a:pPr marL="285750" lvl="0" indent="-285750" algn="l">
                        <a:buFont typeface="Arial" panose="020B0604020202020204" pitchFamily="34" charset="0"/>
                        <a:buChar char="•"/>
                      </a:pPr>
                      <a:r>
                        <a:rPr lang="en-IN" sz="1800" b="0" i="0" kern="1200" dirty="0">
                          <a:solidFill>
                            <a:schemeClr val="dk1"/>
                          </a:solidFill>
                          <a:effectLst/>
                          <a:latin typeface="+mn-lt"/>
                          <a:ea typeface="+mn-ea"/>
                          <a:cs typeface="+mn-cs"/>
                        </a:rPr>
                        <a:t>PIL</a:t>
                      </a:r>
                    </a:p>
                    <a:p>
                      <a:pPr marL="285750" lvl="0" indent="-285750" algn="l">
                        <a:buFont typeface="Arial" panose="020B0604020202020204" pitchFamily="34" charset="0"/>
                        <a:buChar char="•"/>
                      </a:pPr>
                      <a:r>
                        <a:rPr lang="en-IN" sz="1800" b="0" i="0" kern="1200" dirty="0" err="1">
                          <a:solidFill>
                            <a:schemeClr val="dk1"/>
                          </a:solidFill>
                          <a:effectLst/>
                          <a:latin typeface="+mn-lt"/>
                          <a:ea typeface="+mn-ea"/>
                          <a:cs typeface="+mn-cs"/>
                        </a:rPr>
                        <a:t>smtplib</a:t>
                      </a:r>
                      <a:endParaRPr lang="en-IN" sz="1800" b="0" i="0" kern="1200" dirty="0">
                        <a:solidFill>
                          <a:schemeClr val="dk1"/>
                        </a:solidFill>
                        <a:effectLst/>
                        <a:latin typeface="+mn-lt"/>
                        <a:ea typeface="+mn-ea"/>
                        <a:cs typeface="+mn-cs"/>
                      </a:endParaRPr>
                    </a:p>
                    <a:p>
                      <a:pPr marL="285750" lvl="0" indent="-285750" algn="l">
                        <a:buFont typeface="Arial" panose="020B0604020202020204" pitchFamily="34" charset="0"/>
                        <a:buChar char="•"/>
                      </a:pPr>
                      <a:endParaRPr lang="en-US" dirty="0"/>
                    </a:p>
                    <a:p>
                      <a:pPr marL="0" lvl="0" indent="0" algn="l">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436507"/>
                  </a:ext>
                </a:extLst>
              </a:tr>
            </a:tbl>
          </a:graphicData>
        </a:graphic>
      </p:graphicFrame>
    </p:spTree>
    <p:extLst>
      <p:ext uri="{BB962C8B-B14F-4D97-AF65-F5344CB8AC3E}">
        <p14:creationId xmlns:p14="http://schemas.microsoft.com/office/powerpoint/2010/main" val="150261093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FEE9-3E13-4E69-AD46-03E40C7B5FFF}"/>
              </a:ext>
            </a:extLst>
          </p:cNvPr>
          <p:cNvSpPr>
            <a:spLocks noGrp="1"/>
          </p:cNvSpPr>
          <p:nvPr>
            <p:ph type="title"/>
          </p:nvPr>
        </p:nvSpPr>
        <p:spPr>
          <a:xfrm>
            <a:off x="43132" y="406769"/>
            <a:ext cx="12192000" cy="564910"/>
          </a:xfrm>
        </p:spPr>
        <p:txBody>
          <a:bodyPr>
            <a:normAutofit fontScale="90000"/>
          </a:bodyPr>
          <a:lstStyle/>
          <a:p>
            <a:r>
              <a:rPr lang="en-US" b="1" dirty="0">
                <a:solidFill>
                  <a:schemeClr val="tx1"/>
                </a:solidFill>
                <a:cs typeface="Calibri"/>
              </a:rPr>
              <a:t>SWOT ANALYSIS</a:t>
            </a:r>
          </a:p>
        </p:txBody>
      </p:sp>
      <p:graphicFrame>
        <p:nvGraphicFramePr>
          <p:cNvPr id="3" name="Diagram 2">
            <a:extLst>
              <a:ext uri="{FF2B5EF4-FFF2-40B4-BE49-F238E27FC236}">
                <a16:creationId xmlns:a16="http://schemas.microsoft.com/office/drawing/2014/main" id="{5CE1C7D8-53CD-4F69-92F2-85FE42C54CA6}"/>
              </a:ext>
            </a:extLst>
          </p:cNvPr>
          <p:cNvGraphicFramePr/>
          <p:nvPr>
            <p:extLst>
              <p:ext uri="{D42A27DB-BD31-4B8C-83A1-F6EECF244321}">
                <p14:modId xmlns:p14="http://schemas.microsoft.com/office/powerpoint/2010/main" val="3055495355"/>
              </p:ext>
            </p:extLst>
          </p:nvPr>
        </p:nvGraphicFramePr>
        <p:xfrm>
          <a:off x="1731617" y="1170962"/>
          <a:ext cx="902031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08582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AFF1-AA36-4EB4-95F3-7488576660BC}"/>
              </a:ext>
            </a:extLst>
          </p:cNvPr>
          <p:cNvSpPr>
            <a:spLocks noGrp="1"/>
          </p:cNvSpPr>
          <p:nvPr>
            <p:ph type="title"/>
          </p:nvPr>
        </p:nvSpPr>
        <p:spPr>
          <a:xfrm>
            <a:off x="100642" y="679939"/>
            <a:ext cx="12192000" cy="564910"/>
          </a:xfrm>
        </p:spPr>
        <p:txBody>
          <a:bodyPr>
            <a:normAutofit fontScale="90000"/>
          </a:bodyPr>
          <a:lstStyle/>
          <a:p>
            <a:r>
              <a:rPr lang="en-US" b="1" dirty="0">
                <a:solidFill>
                  <a:schemeClr val="tx1"/>
                </a:solidFill>
                <a:cs typeface="Calibri"/>
              </a:rPr>
              <a:t>AREA OF APPLICATION </a:t>
            </a:r>
            <a:endParaRPr lang="en-US" dirty="0">
              <a:solidFill>
                <a:schemeClr val="tx1"/>
              </a:solidFill>
              <a:cs typeface="Calibri" panose="020F0502020204030204"/>
            </a:endParaRPr>
          </a:p>
        </p:txBody>
      </p:sp>
      <p:sp>
        <p:nvSpPr>
          <p:cNvPr id="3" name="TextBox 2">
            <a:extLst>
              <a:ext uri="{FF2B5EF4-FFF2-40B4-BE49-F238E27FC236}">
                <a16:creationId xmlns:a16="http://schemas.microsoft.com/office/drawing/2014/main" id="{3E37CD84-FB70-430C-AFB1-6A33B6B1F920}"/>
              </a:ext>
            </a:extLst>
          </p:cNvPr>
          <p:cNvSpPr txBox="1"/>
          <p:nvPr/>
        </p:nvSpPr>
        <p:spPr>
          <a:xfrm>
            <a:off x="368060" y="1791419"/>
            <a:ext cx="1145587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Calibri"/>
              </a:rPr>
              <a:t>Hospital Ward</a:t>
            </a:r>
          </a:p>
          <a:p>
            <a:pPr marL="285750" indent="-285750" algn="just">
              <a:buFont typeface="Arial"/>
              <a:buChar char="•"/>
            </a:pPr>
            <a:r>
              <a:rPr lang="en-US" sz="2000" dirty="0">
                <a:latin typeface="Times New Roman"/>
                <a:ea typeface="+mn-lt"/>
                <a:cs typeface="+mn-lt"/>
              </a:rPr>
              <a:t>It will help to show all patients vital sign observations, Patient can also alert the ward manager in case of emergency or any other requirement. </a:t>
            </a:r>
          </a:p>
          <a:p>
            <a:pPr algn="just"/>
            <a:endParaRPr lang="en-US" sz="2000" dirty="0">
              <a:latin typeface="Times New Roman"/>
              <a:ea typeface="+mn-lt"/>
              <a:cs typeface="+mn-lt"/>
            </a:endParaRPr>
          </a:p>
          <a:p>
            <a:pPr marL="285750" indent="-285750" algn="just">
              <a:buFont typeface="Arial"/>
              <a:buChar char="•"/>
            </a:pPr>
            <a:r>
              <a:rPr lang="en-US" sz="2000" dirty="0">
                <a:latin typeface="Times New Roman"/>
                <a:ea typeface="+mn-lt"/>
                <a:cs typeface="+mn-lt"/>
              </a:rPr>
              <a:t>It helps hospital authorities for developing comprehensive healthcare policies to enhance overall healthcare facilities like drug usage monitoring systems etc.</a:t>
            </a:r>
          </a:p>
          <a:p>
            <a:pPr algn="just"/>
            <a:endParaRPr lang="en-US" sz="2000" dirty="0">
              <a:latin typeface="Times New Roman"/>
              <a:ea typeface="+mn-lt"/>
              <a:cs typeface="+mn-lt"/>
            </a:endParaRPr>
          </a:p>
          <a:p>
            <a:pPr marL="285750" indent="-285750" algn="just">
              <a:buFont typeface="Arial"/>
              <a:buChar char="•"/>
            </a:pPr>
            <a:r>
              <a:rPr lang="en-US" sz="2000" dirty="0">
                <a:latin typeface="Times New Roman"/>
                <a:ea typeface="+mn-lt"/>
                <a:cs typeface="+mn-lt"/>
              </a:rPr>
              <a:t> It will allow patients to control things on their own making things easier for patients.</a:t>
            </a:r>
            <a:endParaRPr lang="en-US" sz="2000" dirty="0">
              <a:latin typeface="Times New Roman"/>
              <a:cs typeface="Calibri"/>
            </a:endParaRPr>
          </a:p>
          <a:p>
            <a:r>
              <a:rPr lang="en-US" sz="2000" dirty="0">
                <a:latin typeface="Times New Roman"/>
                <a:cs typeface="Calibri"/>
              </a:rPr>
              <a:t>    </a:t>
            </a:r>
          </a:p>
        </p:txBody>
      </p:sp>
    </p:spTree>
    <p:extLst>
      <p:ext uri="{BB962C8B-B14F-4D97-AF65-F5344CB8AC3E}">
        <p14:creationId xmlns:p14="http://schemas.microsoft.com/office/powerpoint/2010/main" val="304749893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B7CF-C10B-2D0D-03B5-7527BCBF0754}"/>
              </a:ext>
            </a:extLst>
          </p:cNvPr>
          <p:cNvSpPr>
            <a:spLocks noGrp="1"/>
          </p:cNvSpPr>
          <p:nvPr>
            <p:ph type="title"/>
          </p:nvPr>
        </p:nvSpPr>
        <p:spPr>
          <a:xfrm>
            <a:off x="0" y="341009"/>
            <a:ext cx="12192000" cy="564910"/>
          </a:xfrm>
        </p:spPr>
        <p:txBody>
          <a:bodyPr>
            <a:normAutofit fontScale="90000"/>
          </a:bodyPr>
          <a:lstStyle/>
          <a:p>
            <a:r>
              <a:rPr lang="en-IN" b="1" dirty="0">
                <a:solidFill>
                  <a:schemeClr val="tx1"/>
                </a:solidFill>
              </a:rPr>
              <a:t>OUTPUT</a:t>
            </a:r>
          </a:p>
        </p:txBody>
      </p:sp>
      <p:pic>
        <p:nvPicPr>
          <p:cNvPr id="4" name="Picture 3">
            <a:extLst>
              <a:ext uri="{FF2B5EF4-FFF2-40B4-BE49-F238E27FC236}">
                <a16:creationId xmlns:a16="http://schemas.microsoft.com/office/drawing/2014/main" id="{D694F004-E201-5C18-7755-942C470200A4}"/>
              </a:ext>
            </a:extLst>
          </p:cNvPr>
          <p:cNvPicPr>
            <a:picLocks noChangeAspect="1"/>
          </p:cNvPicPr>
          <p:nvPr/>
        </p:nvPicPr>
        <p:blipFill rotWithShape="1">
          <a:blip r:embed="rId2">
            <a:extLst>
              <a:ext uri="{28A0092B-C50C-407E-A947-70E740481C1C}">
                <a14:useLocalDpi xmlns:a14="http://schemas.microsoft.com/office/drawing/2010/main" val="0"/>
              </a:ext>
            </a:extLst>
          </a:blip>
          <a:srcRect t="12174" b="5893"/>
          <a:stretch/>
        </p:blipFill>
        <p:spPr>
          <a:xfrm>
            <a:off x="493581" y="905919"/>
            <a:ext cx="10754264" cy="4956314"/>
          </a:xfrm>
          <a:prstGeom prst="rect">
            <a:avLst/>
          </a:prstGeom>
        </p:spPr>
      </p:pic>
    </p:spTree>
    <p:extLst>
      <p:ext uri="{BB962C8B-B14F-4D97-AF65-F5344CB8AC3E}">
        <p14:creationId xmlns:p14="http://schemas.microsoft.com/office/powerpoint/2010/main" val="3684723339"/>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3061-C384-CBBB-C7E8-325B9B412CB3}"/>
              </a:ext>
            </a:extLst>
          </p:cNvPr>
          <p:cNvSpPr>
            <a:spLocks noGrp="1"/>
          </p:cNvSpPr>
          <p:nvPr>
            <p:ph type="title"/>
          </p:nvPr>
        </p:nvSpPr>
        <p:spPr>
          <a:xfrm>
            <a:off x="0" y="460278"/>
            <a:ext cx="12192000" cy="564910"/>
          </a:xfrm>
        </p:spPr>
        <p:txBody>
          <a:bodyPr>
            <a:normAutofit fontScale="90000"/>
          </a:bodyPr>
          <a:lstStyle/>
          <a:p>
            <a:r>
              <a:rPr lang="en-IN" b="1" dirty="0">
                <a:solidFill>
                  <a:schemeClr val="tx1"/>
                </a:solidFill>
              </a:rPr>
              <a:t>OUTPUTS </a:t>
            </a:r>
          </a:p>
        </p:txBody>
      </p:sp>
      <p:pic>
        <p:nvPicPr>
          <p:cNvPr id="4" name="Picture 3">
            <a:extLst>
              <a:ext uri="{FF2B5EF4-FFF2-40B4-BE49-F238E27FC236}">
                <a16:creationId xmlns:a16="http://schemas.microsoft.com/office/drawing/2014/main" id="{70665D20-17B6-4E22-A6BE-BBABB60F27B2}"/>
              </a:ext>
            </a:extLst>
          </p:cNvPr>
          <p:cNvPicPr>
            <a:picLocks noChangeAspect="1"/>
          </p:cNvPicPr>
          <p:nvPr/>
        </p:nvPicPr>
        <p:blipFill rotWithShape="1">
          <a:blip r:embed="rId2">
            <a:extLst>
              <a:ext uri="{28A0092B-C50C-407E-A947-70E740481C1C}">
                <a14:useLocalDpi xmlns:a14="http://schemas.microsoft.com/office/drawing/2010/main" val="0"/>
              </a:ext>
            </a:extLst>
          </a:blip>
          <a:srcRect l="9239" r="12391"/>
          <a:stretch/>
        </p:blipFill>
        <p:spPr>
          <a:xfrm>
            <a:off x="2120346" y="1144706"/>
            <a:ext cx="8359837" cy="5017555"/>
          </a:xfrm>
          <a:prstGeom prst="rect">
            <a:avLst/>
          </a:prstGeom>
        </p:spPr>
      </p:pic>
    </p:spTree>
    <p:extLst>
      <p:ext uri="{BB962C8B-B14F-4D97-AF65-F5344CB8AC3E}">
        <p14:creationId xmlns:p14="http://schemas.microsoft.com/office/powerpoint/2010/main" val="4040167412"/>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67F6-5C8F-7594-AE62-ECF5B7533807}"/>
              </a:ext>
            </a:extLst>
          </p:cNvPr>
          <p:cNvSpPr>
            <a:spLocks noGrp="1"/>
          </p:cNvSpPr>
          <p:nvPr>
            <p:ph type="title"/>
          </p:nvPr>
        </p:nvSpPr>
        <p:spPr>
          <a:xfrm>
            <a:off x="0" y="314505"/>
            <a:ext cx="12192000" cy="564910"/>
          </a:xfrm>
        </p:spPr>
        <p:txBody>
          <a:bodyPr>
            <a:normAutofit fontScale="90000"/>
          </a:bodyPr>
          <a:lstStyle/>
          <a:p>
            <a:r>
              <a:rPr lang="en-IN" b="1" dirty="0">
                <a:solidFill>
                  <a:schemeClr val="tx1"/>
                </a:solidFill>
              </a:rPr>
              <a:t>OUTPUTS</a:t>
            </a:r>
          </a:p>
        </p:txBody>
      </p:sp>
      <p:pic>
        <p:nvPicPr>
          <p:cNvPr id="4" name="Picture 3">
            <a:extLst>
              <a:ext uri="{FF2B5EF4-FFF2-40B4-BE49-F238E27FC236}">
                <a16:creationId xmlns:a16="http://schemas.microsoft.com/office/drawing/2014/main" id="{A1DDCE6C-F514-16AE-377E-9F889B1065E6}"/>
              </a:ext>
            </a:extLst>
          </p:cNvPr>
          <p:cNvPicPr>
            <a:picLocks noChangeAspect="1"/>
          </p:cNvPicPr>
          <p:nvPr/>
        </p:nvPicPr>
        <p:blipFill rotWithShape="1">
          <a:blip r:embed="rId2">
            <a:extLst>
              <a:ext uri="{28A0092B-C50C-407E-A947-70E740481C1C}">
                <a14:useLocalDpi xmlns:a14="http://schemas.microsoft.com/office/drawing/2010/main" val="0"/>
              </a:ext>
            </a:extLst>
          </a:blip>
          <a:srcRect l="10760" t="12823" r="9891" b="4585"/>
          <a:stretch/>
        </p:blipFill>
        <p:spPr>
          <a:xfrm>
            <a:off x="1311965" y="879415"/>
            <a:ext cx="8984974" cy="5260612"/>
          </a:xfrm>
          <a:prstGeom prst="rect">
            <a:avLst/>
          </a:prstGeom>
        </p:spPr>
      </p:pic>
    </p:spTree>
    <p:extLst>
      <p:ext uri="{BB962C8B-B14F-4D97-AF65-F5344CB8AC3E}">
        <p14:creationId xmlns:p14="http://schemas.microsoft.com/office/powerpoint/2010/main" val="363938004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55E9-89DC-937D-0C68-9F2AD242AFFA}"/>
              </a:ext>
            </a:extLst>
          </p:cNvPr>
          <p:cNvSpPr>
            <a:spLocks noGrp="1"/>
          </p:cNvSpPr>
          <p:nvPr>
            <p:ph type="title"/>
          </p:nvPr>
        </p:nvSpPr>
        <p:spPr>
          <a:xfrm>
            <a:off x="0" y="513287"/>
            <a:ext cx="12192000" cy="564910"/>
          </a:xfrm>
        </p:spPr>
        <p:txBody>
          <a:bodyPr>
            <a:normAutofit fontScale="90000"/>
          </a:bodyPr>
          <a:lstStyle/>
          <a:p>
            <a:r>
              <a:rPr lang="en-IN" b="1" dirty="0">
                <a:solidFill>
                  <a:schemeClr val="tx1"/>
                </a:solidFill>
              </a:rPr>
              <a:t>OUTPUTS</a:t>
            </a:r>
          </a:p>
        </p:txBody>
      </p:sp>
      <p:pic>
        <p:nvPicPr>
          <p:cNvPr id="4" name="Picture 3">
            <a:extLst>
              <a:ext uri="{FF2B5EF4-FFF2-40B4-BE49-F238E27FC236}">
                <a16:creationId xmlns:a16="http://schemas.microsoft.com/office/drawing/2014/main" id="{2C61255B-07B9-08A8-6EF5-64BAB80CB239}"/>
              </a:ext>
            </a:extLst>
          </p:cNvPr>
          <p:cNvPicPr>
            <a:picLocks noChangeAspect="1"/>
          </p:cNvPicPr>
          <p:nvPr/>
        </p:nvPicPr>
        <p:blipFill rotWithShape="1">
          <a:blip r:embed="rId2">
            <a:extLst>
              <a:ext uri="{28A0092B-C50C-407E-A947-70E740481C1C}">
                <a14:useLocalDpi xmlns:a14="http://schemas.microsoft.com/office/drawing/2010/main" val="0"/>
              </a:ext>
            </a:extLst>
          </a:blip>
          <a:srcRect l="18913" t="5797" r="12174" b="20579"/>
          <a:stretch/>
        </p:blipFill>
        <p:spPr>
          <a:xfrm>
            <a:off x="2001078" y="1295635"/>
            <a:ext cx="8401879" cy="5049078"/>
          </a:xfrm>
          <a:prstGeom prst="rect">
            <a:avLst/>
          </a:prstGeom>
        </p:spPr>
      </p:pic>
    </p:spTree>
    <p:extLst>
      <p:ext uri="{BB962C8B-B14F-4D97-AF65-F5344CB8AC3E}">
        <p14:creationId xmlns:p14="http://schemas.microsoft.com/office/powerpoint/2010/main" val="193696239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1A8E-E4B9-C083-4356-58D31200F73B}"/>
              </a:ext>
            </a:extLst>
          </p:cNvPr>
          <p:cNvSpPr>
            <a:spLocks noGrp="1"/>
          </p:cNvSpPr>
          <p:nvPr>
            <p:ph type="title"/>
          </p:nvPr>
        </p:nvSpPr>
        <p:spPr>
          <a:xfrm>
            <a:off x="0" y="420521"/>
            <a:ext cx="12192000" cy="564910"/>
          </a:xfrm>
        </p:spPr>
        <p:txBody>
          <a:bodyPr>
            <a:normAutofit fontScale="90000"/>
          </a:bodyPr>
          <a:lstStyle/>
          <a:p>
            <a:r>
              <a:rPr lang="en-IN" b="1" dirty="0">
                <a:solidFill>
                  <a:schemeClr val="tx1"/>
                </a:solidFill>
              </a:rPr>
              <a:t>REFERENCES </a:t>
            </a:r>
          </a:p>
        </p:txBody>
      </p:sp>
      <p:sp>
        <p:nvSpPr>
          <p:cNvPr id="3" name="TextBox 2">
            <a:extLst>
              <a:ext uri="{FF2B5EF4-FFF2-40B4-BE49-F238E27FC236}">
                <a16:creationId xmlns:a16="http://schemas.microsoft.com/office/drawing/2014/main" id="{99C0CECA-B53E-9751-A7F4-CF2BF0765AA2}"/>
              </a:ext>
            </a:extLst>
          </p:cNvPr>
          <p:cNvSpPr txBox="1"/>
          <p:nvPr/>
        </p:nvSpPr>
        <p:spPr>
          <a:xfrm>
            <a:off x="218661" y="985431"/>
            <a:ext cx="11754678"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D. M. H. T. </a:t>
            </a:r>
            <a:r>
              <a:rPr lang="en-IN" dirty="0" err="1"/>
              <a:t>Dasanayake</a:t>
            </a:r>
            <a:r>
              <a:rPr lang="en-IN" dirty="0"/>
              <a:t>, P. S. </a:t>
            </a:r>
            <a:r>
              <a:rPr lang="en-IN" dirty="0" err="1"/>
              <a:t>Gunasekara</a:t>
            </a:r>
            <a:r>
              <a:rPr lang="en-IN" dirty="0"/>
              <a:t>, H. D. </a:t>
            </a:r>
            <a:r>
              <a:rPr lang="en-IN" dirty="0" err="1"/>
              <a:t>Wickramasinghe</a:t>
            </a:r>
            <a:r>
              <a:rPr lang="en-IN" dirty="0"/>
              <a:t>, S. Fernando and A. L. </a:t>
            </a:r>
            <a:r>
              <a:rPr lang="en-IN" dirty="0" err="1"/>
              <a:t>Kulasekera</a:t>
            </a:r>
            <a:r>
              <a:rPr lang="en-IN" dirty="0"/>
              <a:t>, "Automated Hospital Ward Management System Interacting with Mobile Robot Platform WDBOT," 2018 IEEE International Conference on Mechatronics and Automation (ICMA), 2018, pp. 557-562, </a:t>
            </a:r>
            <a:r>
              <a:rPr lang="en-IN" dirty="0" err="1"/>
              <a:t>doi</a:t>
            </a:r>
            <a:r>
              <a:rPr lang="en-IN" dirty="0"/>
              <a:t>: 10.1109/ICMA.2018.8484356. </a:t>
            </a:r>
          </a:p>
          <a:p>
            <a:pPr marL="285750" indent="-285750">
              <a:lnSpc>
                <a:spcPct val="150000"/>
              </a:lnSpc>
              <a:buFont typeface="Arial" panose="020B0604020202020204" pitchFamily="34" charset="0"/>
              <a:buChar char="•"/>
            </a:pPr>
            <a:r>
              <a:rPr lang="en-IN" dirty="0"/>
              <a:t> Green, C.F., Hughes, D., &amp; Baird, R. (2009). Ward automation: an opportunity to improve the management of medicines. The Pharmaceutical Journal, 283, 395-398. </a:t>
            </a:r>
          </a:p>
          <a:p>
            <a:pPr marL="285750" indent="-285750">
              <a:lnSpc>
                <a:spcPct val="150000"/>
              </a:lnSpc>
              <a:buFont typeface="Arial" panose="020B0604020202020204" pitchFamily="34" charset="0"/>
              <a:buChar char="•"/>
            </a:pPr>
            <a:r>
              <a:rPr lang="en-IN" dirty="0" err="1"/>
              <a:t>Dharm</a:t>
            </a:r>
            <a:r>
              <a:rPr lang="en-IN" dirty="0"/>
              <a:t> Singh </a:t>
            </a:r>
            <a:r>
              <a:rPr lang="en-IN" dirty="0" err="1"/>
              <a:t>Jat</a:t>
            </a:r>
            <a:r>
              <a:rPr lang="en-IN" dirty="0"/>
              <a:t>, Anton S. Limbo, </a:t>
            </a:r>
            <a:r>
              <a:rPr lang="en-IN" dirty="0" err="1"/>
              <a:t>Charu</a:t>
            </a:r>
            <a:r>
              <a:rPr lang="en-IN" dirty="0"/>
              <a:t> Singh, Chapter 11 - Speech-based automation system for the patient in </a:t>
            </a:r>
            <a:r>
              <a:rPr lang="en-IN" dirty="0" err="1"/>
              <a:t>orthopedic</a:t>
            </a:r>
            <a:r>
              <a:rPr lang="en-IN" dirty="0"/>
              <a:t> trauma ward, In Advances in ubiquitous sensing applications for </a:t>
            </a:r>
            <a:r>
              <a:rPr lang="en-IN" dirty="0" err="1"/>
              <a:t>healthcare,Smart</a:t>
            </a:r>
            <a:r>
              <a:rPr lang="en-IN" dirty="0"/>
              <a:t> Biosensors in Medical Care, Academic Press, 2020, Pages 201-214, ISSN 25891014, ISBN 9780128207819,</a:t>
            </a:r>
          </a:p>
          <a:p>
            <a:pPr marL="285750" indent="-285750">
              <a:lnSpc>
                <a:spcPct val="150000"/>
              </a:lnSpc>
              <a:buFont typeface="Arial" panose="020B0604020202020204" pitchFamily="34" charset="0"/>
              <a:buChar char="•"/>
            </a:pPr>
            <a:r>
              <a:rPr lang="en-IN" dirty="0" err="1"/>
              <a:t>Subbe</a:t>
            </a:r>
            <a:r>
              <a:rPr lang="en-IN" dirty="0"/>
              <a:t>, C.P., Duller, B. &amp; </a:t>
            </a:r>
            <a:r>
              <a:rPr lang="en-IN" dirty="0" err="1"/>
              <a:t>Bellomo</a:t>
            </a:r>
            <a:r>
              <a:rPr lang="en-IN" dirty="0"/>
              <a:t>, R. Effect of an automated notification system for deteriorating ward patients on clinical outcomes. Crit Care 21, 52 (2017). https://doi.org/10.1186/s13054-017-1635-z </a:t>
            </a:r>
          </a:p>
          <a:p>
            <a:pPr marL="285750" indent="-285750">
              <a:lnSpc>
                <a:spcPct val="150000"/>
              </a:lnSpc>
              <a:buFont typeface="Arial" panose="020B0604020202020204" pitchFamily="34" charset="0"/>
              <a:buChar char="•"/>
            </a:pPr>
            <a:r>
              <a:rPr lang="en-IN" dirty="0"/>
              <a:t>Silber JH, Williams SV, Krakauer H, Schwartz JS. Hospital and patient characteristics associated with death after surgery: a study of adverse occurrence and failure to rescue. Med Care. 1992;30(7):615–29.</a:t>
            </a:r>
          </a:p>
        </p:txBody>
      </p:sp>
    </p:spTree>
    <p:extLst>
      <p:ext uri="{BB962C8B-B14F-4D97-AF65-F5344CB8AC3E}">
        <p14:creationId xmlns:p14="http://schemas.microsoft.com/office/powerpoint/2010/main" val="129545133"/>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1999" cy="685577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430195" y="543576"/>
            <a:ext cx="360997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Times New Roman"/>
                <a:cs typeface="Times New Roman"/>
              </a:rPr>
              <a:t>MAJOR PROJECT –</a:t>
            </a:r>
            <a:r>
              <a:rPr sz="2800" b="1" spc="-40" dirty="0">
                <a:latin typeface="Times New Roman"/>
                <a:cs typeface="Times New Roman"/>
              </a:rPr>
              <a:t> </a:t>
            </a:r>
            <a:r>
              <a:rPr lang="en-IN" sz="2800" b="1" spc="-5" dirty="0">
                <a:latin typeface="Times New Roman"/>
                <a:cs typeface="Times New Roman"/>
              </a:rPr>
              <a:t>2</a:t>
            </a:r>
            <a:endParaRPr sz="2800" dirty="0">
              <a:latin typeface="Times New Roman"/>
              <a:cs typeface="Times New Roman"/>
            </a:endParaRPr>
          </a:p>
        </p:txBody>
      </p:sp>
      <p:sp>
        <p:nvSpPr>
          <p:cNvPr id="4" name="object 4"/>
          <p:cNvSpPr txBox="1">
            <a:spLocks noGrp="1"/>
          </p:cNvSpPr>
          <p:nvPr>
            <p:ph type="title"/>
          </p:nvPr>
        </p:nvSpPr>
        <p:spPr>
          <a:xfrm>
            <a:off x="3715024" y="1323810"/>
            <a:ext cx="4761947" cy="381515"/>
          </a:xfrm>
          <a:prstGeom prst="rect">
            <a:avLst/>
          </a:prstGeom>
        </p:spPr>
        <p:txBody>
          <a:bodyPr vert="horz" wrap="square" lIns="0" tIns="12065" rIns="0" bIns="0" rtlCol="0">
            <a:spAutoFit/>
          </a:bodyPr>
          <a:lstStyle/>
          <a:p>
            <a:pPr marL="12700" algn="ctr">
              <a:lnSpc>
                <a:spcPct val="100000"/>
              </a:lnSpc>
              <a:spcBef>
                <a:spcPts val="95"/>
              </a:spcBef>
            </a:pPr>
            <a:r>
              <a:rPr lang="en-IN" sz="2400" b="1"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PATIENT WARD AUTOMATION  </a:t>
            </a:r>
            <a:endParaRPr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object 5"/>
          <p:cNvSpPr txBox="1"/>
          <p:nvPr/>
        </p:nvSpPr>
        <p:spPr>
          <a:xfrm>
            <a:off x="430694" y="1829089"/>
            <a:ext cx="11330609" cy="3903184"/>
          </a:xfrm>
          <a:prstGeom prst="rect">
            <a:avLst/>
          </a:prstGeom>
        </p:spPr>
        <p:txBody>
          <a:bodyPr vert="horz" wrap="square" lIns="0" tIns="3810" rIns="0" bIns="0" rtlCol="0">
            <a:spAutoFit/>
          </a:bodyPr>
          <a:lstStyle/>
          <a:p>
            <a:pPr algn="ctr">
              <a:lnSpc>
                <a:spcPct val="150000"/>
              </a:lnSpc>
            </a:pPr>
            <a:r>
              <a:rPr lang="en-US" sz="2000" dirty="0">
                <a:latin typeface="Times New Roman" panose="02020603050405020304" pitchFamily="18" charset="0"/>
                <a:cs typeface="Times New Roman" panose="02020603050405020304" pitchFamily="18" charset="0"/>
              </a:rPr>
              <a:t>Under the guidance of</a:t>
            </a:r>
          </a:p>
          <a:p>
            <a:pPr algn="ctr">
              <a:lnSpc>
                <a:spcPct val="150000"/>
              </a:lnSpc>
            </a:pPr>
            <a:r>
              <a:rPr lang="en-US" sz="2400" b="1" dirty="0">
                <a:latin typeface="Times New Roman" panose="02020603050405020304" pitchFamily="18" charset="0"/>
                <a:cs typeface="Times New Roman" panose="02020603050405020304" pitchFamily="18" charset="0"/>
              </a:rPr>
              <a:t>Dr. Varun </a:t>
            </a:r>
            <a:r>
              <a:rPr lang="en-US" sz="2400" b="1" dirty="0" err="1">
                <a:latin typeface="Times New Roman" panose="02020603050405020304" pitchFamily="18" charset="0"/>
                <a:cs typeface="Times New Roman" panose="02020603050405020304" pitchFamily="18" charset="0"/>
              </a:rPr>
              <a:t>Sapra</a:t>
            </a:r>
            <a:endParaRPr lang="en-US" sz="2400" b="1" dirty="0">
              <a:latin typeface="Times New Roman" panose="02020603050405020304" pitchFamily="18" charset="0"/>
              <a:cs typeface="Times New Roman" panose="02020603050405020304" pitchFamily="18" charset="0"/>
            </a:endParaRPr>
          </a:p>
          <a:p>
            <a:pPr algn="ctr">
              <a:lnSpc>
                <a:spcPct val="150000"/>
              </a:lnSpc>
            </a:pPr>
            <a:r>
              <a:rPr lang="en-US" sz="2000" dirty="0">
                <a:latin typeface="Times New Roman" panose="02020603050405020304" pitchFamily="18" charset="0"/>
                <a:cs typeface="Times New Roman" panose="02020603050405020304" pitchFamily="18" charset="0"/>
              </a:rPr>
              <a:t>Assistant Professor, Department of </a:t>
            </a:r>
            <a:r>
              <a:rPr lang="en-US" sz="2000" dirty="0">
                <a:solidFill>
                  <a:srgbClr val="00000A"/>
                </a:solidFill>
                <a:latin typeface="Times New Roman" panose="02020603050405020304" pitchFamily="18" charset="0"/>
                <a:cs typeface="Times New Roman" panose="02020603050405020304" pitchFamily="18" charset="0"/>
              </a:rPr>
              <a:t>Career Services </a:t>
            </a:r>
            <a:endParaRPr lang="en-US" sz="2000" dirty="0">
              <a:latin typeface="Times New Roman" panose="02020603050405020304" pitchFamily="18" charset="0"/>
              <a:cs typeface="Times New Roman" panose="02020603050405020304" pitchFamily="18" charset="0"/>
            </a:endParaRPr>
          </a:p>
          <a:p>
            <a:pPr algn="ctr">
              <a:lnSpc>
                <a:spcPct val="150000"/>
              </a:lnSpc>
            </a:pPr>
            <a:r>
              <a:rPr lang="en-US" sz="2000" dirty="0" err="1">
                <a:latin typeface="Times New Roman" panose="02020603050405020304" pitchFamily="18" charset="0"/>
                <a:cs typeface="Times New Roman" panose="02020603050405020304" pitchFamily="18" charset="0"/>
              </a:rPr>
              <a:t>SoCS</a:t>
            </a:r>
            <a:r>
              <a:rPr lang="en-US" sz="2000" dirty="0">
                <a:latin typeface="Times New Roman" panose="02020603050405020304" pitchFamily="18" charset="0"/>
                <a:cs typeface="Times New Roman" panose="02020603050405020304" pitchFamily="18" charset="0"/>
              </a:rPr>
              <a:t>, UPES</a:t>
            </a:r>
            <a:endParaRPr lang="en-US" sz="2000" b="1" dirty="0">
              <a:latin typeface="Times New Roman" panose="02020603050405020304" pitchFamily="18" charset="0"/>
              <a:cs typeface="Times New Roman" panose="02020603050405020304" pitchFamily="18" charset="0"/>
            </a:endParaRPr>
          </a:p>
          <a:p>
            <a:pPr algn="ctr">
              <a:lnSpc>
                <a:spcPct val="150000"/>
              </a:lnSpc>
            </a:pPr>
            <a:r>
              <a:rPr lang="en-US" sz="2400" b="1" dirty="0">
                <a:latin typeface="Times New Roman" panose="02020603050405020304" pitchFamily="18" charset="0"/>
                <a:cs typeface="Times New Roman" panose="02020603050405020304" pitchFamily="18" charset="0"/>
              </a:rPr>
              <a:t>Submitted By</a:t>
            </a:r>
          </a:p>
          <a:p>
            <a:pPr algn="ctr">
              <a:lnSpc>
                <a:spcPct val="150000"/>
              </a:lnSpc>
            </a:pPr>
            <a:endParaRPr lang="en-US" sz="3600" b="1" dirty="0">
              <a:latin typeface="Times New Roman" panose="02020603050405020304" pitchFamily="18" charset="0"/>
              <a:cs typeface="Times New Roman" panose="02020603050405020304" pitchFamily="18" charset="0"/>
            </a:endParaRPr>
          </a:p>
          <a:p>
            <a:pPr marL="12700" marR="2332990" algn="ctr">
              <a:lnSpc>
                <a:spcPct val="152100"/>
              </a:lnSpc>
              <a:spcBef>
                <a:spcPts val="30"/>
              </a:spcBef>
            </a:pPr>
            <a:endParaRPr sz="2800" dirty="0">
              <a:latin typeface="Times New Roman"/>
              <a:cs typeface="Times New Roman"/>
            </a:endParaRPr>
          </a:p>
        </p:txBody>
      </p:sp>
      <p:graphicFrame>
        <p:nvGraphicFramePr>
          <p:cNvPr id="6" name="Table 6">
            <a:extLst>
              <a:ext uri="{FF2B5EF4-FFF2-40B4-BE49-F238E27FC236}">
                <a16:creationId xmlns:a16="http://schemas.microsoft.com/office/drawing/2014/main" id="{B38C6D3F-0A90-44DA-BD52-3BA77399DF01}"/>
              </a:ext>
            </a:extLst>
          </p:cNvPr>
          <p:cNvGraphicFramePr>
            <a:graphicFrameLocks noGrp="1"/>
          </p:cNvGraphicFramePr>
          <p:nvPr>
            <p:extLst>
              <p:ext uri="{D42A27DB-BD31-4B8C-83A1-F6EECF244321}">
                <p14:modId xmlns:p14="http://schemas.microsoft.com/office/powerpoint/2010/main" val="4200298434"/>
              </p:ext>
            </p:extLst>
          </p:nvPr>
        </p:nvGraphicFramePr>
        <p:xfrm>
          <a:off x="3191600" y="4687057"/>
          <a:ext cx="6087164" cy="1854200"/>
        </p:xfrm>
        <a:graphic>
          <a:graphicData uri="http://schemas.openxmlformats.org/drawingml/2006/table">
            <a:tbl>
              <a:tblPr firstRow="1" bandRow="1">
                <a:tableStyleId>{00A15C55-8517-42AA-B614-E9B94910E393}</a:tableStyleId>
              </a:tblPr>
              <a:tblGrid>
                <a:gridCol w="2168088">
                  <a:extLst>
                    <a:ext uri="{9D8B030D-6E8A-4147-A177-3AD203B41FA5}">
                      <a16:colId xmlns:a16="http://schemas.microsoft.com/office/drawing/2014/main" val="2714907983"/>
                    </a:ext>
                  </a:extLst>
                </a:gridCol>
                <a:gridCol w="1753102">
                  <a:extLst>
                    <a:ext uri="{9D8B030D-6E8A-4147-A177-3AD203B41FA5}">
                      <a16:colId xmlns:a16="http://schemas.microsoft.com/office/drawing/2014/main" val="1795821644"/>
                    </a:ext>
                  </a:extLst>
                </a:gridCol>
                <a:gridCol w="2165974">
                  <a:extLst>
                    <a:ext uri="{9D8B030D-6E8A-4147-A177-3AD203B41FA5}">
                      <a16:colId xmlns:a16="http://schemas.microsoft.com/office/drawing/2014/main" val="93817285"/>
                    </a:ext>
                  </a:extLst>
                </a:gridCol>
              </a:tblGrid>
              <a:tr h="370840">
                <a:tc>
                  <a:txBody>
                    <a:bodyPr/>
                    <a:lstStyle/>
                    <a:p>
                      <a:pPr marL="366395" indent="-6350" algn="l">
                        <a:lnSpc>
                          <a:spcPct val="106000"/>
                        </a:lnSpc>
                        <a:spcAft>
                          <a:spcPts val="15"/>
                        </a:spcAft>
                      </a:pPr>
                      <a:r>
                        <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NAME</a:t>
                      </a:r>
                    </a:p>
                  </a:txBody>
                  <a:tcPr marL="68580" marR="73025" marT="5715" marB="0"/>
                </a:tc>
                <a:tc>
                  <a:txBody>
                    <a:bodyPr/>
                    <a:lstStyle/>
                    <a:p>
                      <a:pPr marL="366395" indent="-6350" algn="l">
                        <a:lnSpc>
                          <a:spcPct val="106000"/>
                        </a:lnSpc>
                        <a:spcAft>
                          <a:spcPts val="15"/>
                        </a:spcAft>
                      </a:pPr>
                      <a:r>
                        <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SAP ID</a:t>
                      </a:r>
                    </a:p>
                  </a:txBody>
                  <a:tcPr marL="68580" marR="73025" marT="5715" marB="0"/>
                </a:tc>
                <a:tc>
                  <a:txBody>
                    <a:bodyPr/>
                    <a:lstStyle/>
                    <a:p>
                      <a:pPr marL="366395" indent="-6350" algn="l">
                        <a:lnSpc>
                          <a:spcPct val="106000"/>
                        </a:lnSpc>
                        <a:spcAft>
                          <a:spcPts val="15"/>
                        </a:spcAft>
                      </a:pPr>
                      <a:r>
                        <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ROLL NO </a:t>
                      </a:r>
                    </a:p>
                  </a:txBody>
                  <a:tcPr marL="68580" marR="73025" marT="5715" marB="0"/>
                </a:tc>
                <a:extLst>
                  <a:ext uri="{0D108BD9-81ED-4DB2-BD59-A6C34878D82A}">
                    <a16:rowId xmlns:a16="http://schemas.microsoft.com/office/drawing/2014/main" val="1309877667"/>
                  </a:ext>
                </a:extLst>
              </a:tr>
              <a:tr h="370840">
                <a:tc>
                  <a:txBody>
                    <a:bodyPr/>
                    <a:lstStyle/>
                    <a:p>
                      <a:pPr marL="366395" indent="-6350" algn="l">
                        <a:lnSpc>
                          <a:spcPct val="106000"/>
                        </a:lnSpc>
                        <a:spcAft>
                          <a:spcPts val="15"/>
                        </a:spcAft>
                      </a:pP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Swati Chaturvedi</a:t>
                      </a:r>
                      <a:endPar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tc>
                  <a:txBody>
                    <a:bodyPr/>
                    <a:lstStyle/>
                    <a:p>
                      <a:pPr marL="366395" indent="-6350" algn="l">
                        <a:lnSpc>
                          <a:spcPct val="106000"/>
                        </a:lnSpc>
                        <a:spcAft>
                          <a:spcPts val="15"/>
                        </a:spcAft>
                      </a:pP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500067613</a:t>
                      </a:r>
                      <a:endPar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tc>
                  <a:txBody>
                    <a:bodyPr/>
                    <a:lstStyle/>
                    <a:p>
                      <a:pPr marL="366395" indent="-6350" algn="l">
                        <a:lnSpc>
                          <a:spcPct val="106000"/>
                        </a:lnSpc>
                        <a:spcAft>
                          <a:spcPts val="15"/>
                        </a:spcAft>
                      </a:pPr>
                      <a:r>
                        <a:rPr lang="en-US"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R164218078</a:t>
                      </a:r>
                      <a:endPar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extLst>
                  <a:ext uri="{0D108BD9-81ED-4DB2-BD59-A6C34878D82A}">
                    <a16:rowId xmlns:a16="http://schemas.microsoft.com/office/drawing/2014/main" val="201589061"/>
                  </a:ext>
                </a:extLst>
              </a:tr>
              <a:tr h="370840">
                <a:tc>
                  <a:txBody>
                    <a:bodyPr/>
                    <a:lstStyle/>
                    <a:p>
                      <a:pPr marL="366395" indent="-6350" algn="l">
                        <a:lnSpc>
                          <a:spcPct val="106000"/>
                        </a:lnSpc>
                        <a:spcAft>
                          <a:spcPts val="15"/>
                        </a:spcAft>
                      </a:pP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Shubh</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Gaur</a:t>
                      </a:r>
                      <a:endPar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tc>
                  <a:txBody>
                    <a:bodyPr/>
                    <a:lstStyle/>
                    <a:p>
                      <a:pPr marL="366395" indent="-6350" algn="l">
                        <a:lnSpc>
                          <a:spcPct val="106000"/>
                        </a:lnSpc>
                        <a:spcAft>
                          <a:spcPts val="15"/>
                        </a:spcAft>
                      </a:pP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500069538</a:t>
                      </a:r>
                      <a:endPar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tc>
                  <a:txBody>
                    <a:bodyPr/>
                    <a:lstStyle/>
                    <a:p>
                      <a:pPr marL="366395" indent="-6350" algn="l">
                        <a:lnSpc>
                          <a:spcPct val="106000"/>
                        </a:lnSpc>
                        <a:spcAft>
                          <a:spcPts val="15"/>
                        </a:spcAft>
                      </a:pPr>
                      <a:r>
                        <a:rPr lang="en-US"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R164218071</a:t>
                      </a:r>
                      <a:endPar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extLst>
                  <a:ext uri="{0D108BD9-81ED-4DB2-BD59-A6C34878D82A}">
                    <a16:rowId xmlns:a16="http://schemas.microsoft.com/office/drawing/2014/main" val="2758567081"/>
                  </a:ext>
                </a:extLst>
              </a:tr>
              <a:tr h="370840">
                <a:tc>
                  <a:txBody>
                    <a:bodyPr/>
                    <a:lstStyle/>
                    <a:p>
                      <a:pPr marL="366395" indent="-6350" algn="l">
                        <a:lnSpc>
                          <a:spcPct val="106000"/>
                        </a:lnSpc>
                        <a:spcAft>
                          <a:spcPts val="15"/>
                        </a:spcAft>
                      </a:pP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Shivansh</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Gupta</a:t>
                      </a:r>
                      <a:endPar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tc>
                  <a:txBody>
                    <a:bodyPr/>
                    <a:lstStyle/>
                    <a:p>
                      <a:pPr marL="366395" indent="-6350" algn="l">
                        <a:lnSpc>
                          <a:spcPct val="106000"/>
                        </a:lnSpc>
                        <a:spcAft>
                          <a:spcPts val="15"/>
                        </a:spcAft>
                      </a:pP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500069013</a:t>
                      </a:r>
                      <a:endPar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tc>
                  <a:txBody>
                    <a:bodyPr/>
                    <a:lstStyle/>
                    <a:p>
                      <a:pPr marL="366395" indent="-6350" algn="l">
                        <a:lnSpc>
                          <a:spcPct val="106000"/>
                        </a:lnSpc>
                        <a:spcAft>
                          <a:spcPts val="15"/>
                        </a:spcAft>
                      </a:pP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R164218065</a:t>
                      </a:r>
                      <a:endPar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extLst>
                  <a:ext uri="{0D108BD9-81ED-4DB2-BD59-A6C34878D82A}">
                    <a16:rowId xmlns:a16="http://schemas.microsoft.com/office/drawing/2014/main" val="3120324246"/>
                  </a:ext>
                </a:extLst>
              </a:tr>
              <a:tr h="370840">
                <a:tc>
                  <a:txBody>
                    <a:bodyPr/>
                    <a:lstStyle/>
                    <a:p>
                      <a:pPr marL="366395" indent="-6350" algn="l">
                        <a:lnSpc>
                          <a:spcPct val="106000"/>
                        </a:lnSpc>
                        <a:spcAft>
                          <a:spcPts val="15"/>
                        </a:spcAft>
                      </a:pP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Jay Mittal </a:t>
                      </a:r>
                      <a:endPar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tc>
                  <a:txBody>
                    <a:bodyPr/>
                    <a:lstStyle/>
                    <a:p>
                      <a:pPr marL="366395" indent="-6350" algn="l">
                        <a:lnSpc>
                          <a:spcPct val="106000"/>
                        </a:lnSpc>
                        <a:spcAft>
                          <a:spcPts val="15"/>
                        </a:spcAft>
                      </a:pP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500069171</a:t>
                      </a:r>
                      <a:endPar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tc>
                  <a:txBody>
                    <a:bodyPr/>
                    <a:lstStyle/>
                    <a:p>
                      <a:pPr marL="366395" indent="-6350" algn="l">
                        <a:lnSpc>
                          <a:spcPct val="106000"/>
                        </a:lnSpc>
                        <a:spcAft>
                          <a:spcPts val="15"/>
                        </a:spcAft>
                      </a:pP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R164218033</a:t>
                      </a:r>
                      <a:endParaRPr lang="en-IN"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5715" marB="0"/>
                </a:tc>
                <a:extLst>
                  <a:ext uri="{0D108BD9-81ED-4DB2-BD59-A6C34878D82A}">
                    <a16:rowId xmlns:a16="http://schemas.microsoft.com/office/drawing/2014/main" val="1185678098"/>
                  </a:ext>
                </a:extLst>
              </a:tr>
            </a:tbl>
          </a:graphicData>
        </a:graphic>
      </p:graphicFrame>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64" y="273127"/>
            <a:ext cx="12058650" cy="1077218"/>
          </a:xfrm>
          <a:prstGeom prst="rect">
            <a:avLst/>
          </a:prstGeom>
          <a:noFill/>
        </p:spPr>
        <p:txBody>
          <a:bodyPr wrap="square" lIns="91440" tIns="45720" rIns="91440" bIns="45720" rtlCol="0" anchor="t">
            <a:spAutoFit/>
          </a:bodyPr>
          <a:lstStyle/>
          <a:p>
            <a:pPr algn="ctr"/>
            <a:r>
              <a:rPr lang="en-US" sz="3200" b="1" u="sng" dirty="0">
                <a:cs typeface="Times New Roman"/>
              </a:rPr>
              <a:t>INTRODUCTION</a:t>
            </a:r>
          </a:p>
          <a:p>
            <a:pPr algn="ctr"/>
            <a:endParaRPr lang="en-US" sz="3200" b="1" u="sng" dirty="0">
              <a:latin typeface="Times New Roman"/>
              <a:cs typeface="Times New Roman"/>
            </a:endParaRPr>
          </a:p>
        </p:txBody>
      </p:sp>
      <p:graphicFrame>
        <p:nvGraphicFramePr>
          <p:cNvPr id="2" name="Diagram 1">
            <a:extLst>
              <a:ext uri="{FF2B5EF4-FFF2-40B4-BE49-F238E27FC236}">
                <a16:creationId xmlns:a16="http://schemas.microsoft.com/office/drawing/2014/main" id="{C94A5CEC-DF89-4640-9F2B-1779FE1533ED}"/>
              </a:ext>
            </a:extLst>
          </p:cNvPr>
          <p:cNvGraphicFramePr/>
          <p:nvPr>
            <p:extLst>
              <p:ext uri="{D42A27DB-BD31-4B8C-83A1-F6EECF244321}">
                <p14:modId xmlns:p14="http://schemas.microsoft.com/office/powerpoint/2010/main" val="1277739664"/>
              </p:ext>
            </p:extLst>
          </p:nvPr>
        </p:nvGraphicFramePr>
        <p:xfrm>
          <a:off x="104596" y="515835"/>
          <a:ext cx="11878120" cy="5831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5" name="Graphic 45" descr="Doctor female with solid fill">
            <a:extLst>
              <a:ext uri="{FF2B5EF4-FFF2-40B4-BE49-F238E27FC236}">
                <a16:creationId xmlns:a16="http://schemas.microsoft.com/office/drawing/2014/main" id="{1F993208-4EAD-4BE9-A82F-03FAB7594DD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951" y="1217762"/>
            <a:ext cx="914400" cy="914400"/>
          </a:xfrm>
          <a:prstGeom prst="rect">
            <a:avLst/>
          </a:prstGeom>
        </p:spPr>
      </p:pic>
      <p:pic>
        <p:nvPicPr>
          <p:cNvPr id="47" name="Graphic 47" descr="Inpatient with solid fill">
            <a:extLst>
              <a:ext uri="{FF2B5EF4-FFF2-40B4-BE49-F238E27FC236}">
                <a16:creationId xmlns:a16="http://schemas.microsoft.com/office/drawing/2014/main" id="{130722B9-2F83-4F17-92EE-F7CCFB588CE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95555" y="3072441"/>
            <a:ext cx="727495" cy="727495"/>
          </a:xfrm>
          <a:prstGeom prst="rect">
            <a:avLst/>
          </a:prstGeom>
        </p:spPr>
      </p:pic>
      <p:pic>
        <p:nvPicPr>
          <p:cNvPr id="48" name="Graphic 48" descr="Heart with pulse with solid fill">
            <a:extLst>
              <a:ext uri="{FF2B5EF4-FFF2-40B4-BE49-F238E27FC236}">
                <a16:creationId xmlns:a16="http://schemas.microsoft.com/office/drawing/2014/main" id="{6EA51C8F-C343-4884-A3A0-8F1D640BA18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2951" y="4783348"/>
            <a:ext cx="799382" cy="770627"/>
          </a:xfrm>
          <a:prstGeom prst="rect">
            <a:avLst/>
          </a:prstGeom>
        </p:spPr>
      </p:pic>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076" y="380424"/>
            <a:ext cx="12058650" cy="1077218"/>
          </a:xfrm>
          <a:prstGeom prst="rect">
            <a:avLst/>
          </a:prstGeom>
          <a:noFill/>
        </p:spPr>
        <p:txBody>
          <a:bodyPr wrap="square" lIns="91440" tIns="45720" rIns="91440" bIns="45720" rtlCol="0" anchor="t">
            <a:spAutoFit/>
          </a:bodyPr>
          <a:lstStyle/>
          <a:p>
            <a:pPr algn="ctr"/>
            <a:r>
              <a:rPr lang="en-US" sz="3200" b="1" u="sng" dirty="0">
                <a:cs typeface="Times New Roman"/>
              </a:rPr>
              <a:t>PROJECT FEATURES</a:t>
            </a:r>
          </a:p>
          <a:p>
            <a:pPr algn="ctr"/>
            <a:endParaRPr lang="en-US" sz="3200" b="1" u="sng" dirty="0">
              <a:latin typeface="Times New Roman"/>
              <a:cs typeface="Times New Roman"/>
            </a:endParaRPr>
          </a:p>
        </p:txBody>
      </p:sp>
      <p:sp>
        <p:nvSpPr>
          <p:cNvPr id="3" name="TextBox 2">
            <a:extLst>
              <a:ext uri="{FF2B5EF4-FFF2-40B4-BE49-F238E27FC236}">
                <a16:creationId xmlns:a16="http://schemas.microsoft.com/office/drawing/2014/main" id="{D9FC806E-E376-4AEE-88C8-779F64F09E31}"/>
              </a:ext>
            </a:extLst>
          </p:cNvPr>
          <p:cNvSpPr txBox="1"/>
          <p:nvPr/>
        </p:nvSpPr>
        <p:spPr>
          <a:xfrm>
            <a:off x="311426" y="1087189"/>
            <a:ext cx="11721548" cy="53553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Automation is revolutionizing many industries, including healthcare. </a:t>
            </a:r>
            <a:r>
              <a:rPr lang="en-IN" sz="1800" dirty="0">
                <a:effectLst/>
                <a:latin typeface="Calibri" panose="020F0502020204030204" pitchFamily="34" charset="0"/>
                <a:ea typeface="Calibri" panose="020F0502020204030204" pitchFamily="34" charset="0"/>
                <a:cs typeface="Times New Roman" panose="02020603050405020304" pitchFamily="18" charset="0"/>
              </a:rPr>
              <a:t>Automation helps improve patient outcomes by supporting technological advancements, making processes more efficient and effective. </a:t>
            </a:r>
          </a:p>
          <a:p>
            <a:pPr marL="285750" indent="-285750">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It is re-imagining healthcare by enabling efficiencies that would be impossible with manual processes. As a result of freeing staff from less human-facing work, patients receive better care. </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IN" sz="1800" dirty="0">
                <a:effectLst/>
                <a:latin typeface="Times New Roman" panose="02020603050405020304" pitchFamily="18" charset="0"/>
                <a:ea typeface="Tahoma" panose="020B0604030504040204" pitchFamily="34" charset="0"/>
                <a:cs typeface="Times New Roman" panose="02020603050405020304" pitchFamily="18" charset="0"/>
              </a:rPr>
              <a:t>One of the effective smart automation technologies can be smart ward automation solution enable medical care staff to more accurately plan nursing services, coordinate clinical services, and create a warm environment through timely, reliable application. </a:t>
            </a:r>
          </a:p>
          <a:p>
            <a:pPr marL="285750" indent="-285750">
              <a:lnSpc>
                <a:spcPct val="150000"/>
              </a:lnSpc>
              <a:buFont typeface="Arial" panose="020B0604020202020204" pitchFamily="34" charset="0"/>
              <a:buChar char="•"/>
            </a:pPr>
            <a:r>
              <a:rPr lang="en-IN" dirty="0">
                <a:latin typeface="Times New Roman" panose="02020603050405020304" pitchFamily="18" charset="0"/>
                <a:ea typeface="Tahoma" panose="020B0604030504040204" pitchFamily="34" charset="0"/>
                <a:cs typeface="Times New Roman" panose="02020603050405020304" pitchFamily="18" charset="0"/>
              </a:rPr>
              <a:t>Will help to </a:t>
            </a:r>
            <a:r>
              <a:rPr lang="en-IN" sz="1800" dirty="0">
                <a:effectLst/>
                <a:latin typeface="Times New Roman" panose="02020603050405020304" pitchFamily="18" charset="0"/>
                <a:ea typeface="Tahoma" panose="020B0604030504040204" pitchFamily="34" charset="0"/>
                <a:cs typeface="Times New Roman" panose="02020603050405020304" pitchFamily="18" charset="0"/>
              </a:rPr>
              <a:t>Achieve intelligence, refinement &amp; emotionalization of ward management.</a:t>
            </a:r>
            <a:endParaRPr lang="en-IN"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ea typeface="Tahoma" panose="020B0604030504040204" pitchFamily="34" charset="0"/>
                <a:cs typeface="Times New Roman" panose="02020603050405020304" pitchFamily="18" charset="0"/>
              </a:rPr>
              <a:t>T</a:t>
            </a:r>
            <a:r>
              <a:rPr lang="en-IN" sz="1800" dirty="0">
                <a:effectLst/>
                <a:latin typeface="Times New Roman" panose="02020603050405020304" pitchFamily="18" charset="0"/>
                <a:ea typeface="Tahoma" panose="020B0604030504040204" pitchFamily="34" charset="0"/>
                <a:cs typeface="Times New Roman" panose="02020603050405020304" pitchFamily="18" charset="0"/>
              </a:rPr>
              <a:t>he workload of nursing staff is reduced with the help of the one-click help and emergency contact function is integrated. </a:t>
            </a:r>
          </a:p>
          <a:p>
            <a:pPr marL="285750" indent="-285750">
              <a:lnSpc>
                <a:spcPct val="150000"/>
              </a:lnSpc>
              <a:buFont typeface="Arial" panose="020B0604020202020204" pitchFamily="34" charset="0"/>
              <a:buChar char="•"/>
            </a:pPr>
            <a:r>
              <a:rPr lang="en-IN" sz="1800" dirty="0">
                <a:effectLst/>
                <a:latin typeface="Times New Roman" panose="02020603050405020304" pitchFamily="18" charset="0"/>
                <a:ea typeface="Tahoma" panose="020B0604030504040204" pitchFamily="34" charset="0"/>
                <a:cs typeface="Times New Roman" panose="02020603050405020304" pitchFamily="18" charset="0"/>
              </a:rPr>
              <a:t>Light/air conditioning and other electrical systems that can be controlled by the patient via wireless or bedside touch panel.</a:t>
            </a:r>
          </a:p>
          <a:p>
            <a:pPr marL="285750" indent="-285750">
              <a:lnSpc>
                <a:spcPct val="150000"/>
              </a:lnSpc>
              <a:buFont typeface="Arial" panose="020B0604020202020204" pitchFamily="34" charset="0"/>
              <a:buChar char="•"/>
            </a:pP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3678862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5E65-2D78-498D-9706-8D6AB02CF196}"/>
              </a:ext>
            </a:extLst>
          </p:cNvPr>
          <p:cNvSpPr>
            <a:spLocks noGrp="1"/>
          </p:cNvSpPr>
          <p:nvPr>
            <p:ph type="title"/>
          </p:nvPr>
        </p:nvSpPr>
        <p:spPr>
          <a:xfrm>
            <a:off x="989787" y="773580"/>
            <a:ext cx="10614992" cy="564910"/>
          </a:xfrm>
        </p:spPr>
        <p:txBody>
          <a:bodyPr>
            <a:normAutofit fontScale="90000"/>
          </a:bodyPr>
          <a:lstStyle/>
          <a:p>
            <a:r>
              <a:rPr lang="en-IN" b="1" u="sng" dirty="0">
                <a:solidFill>
                  <a:schemeClr val="tx1"/>
                </a:solidFill>
              </a:rPr>
              <a:t>PROBLEM STATEMENT</a:t>
            </a:r>
          </a:p>
        </p:txBody>
      </p:sp>
      <p:sp>
        <p:nvSpPr>
          <p:cNvPr id="68" name="TextBox 67">
            <a:extLst>
              <a:ext uri="{FF2B5EF4-FFF2-40B4-BE49-F238E27FC236}">
                <a16:creationId xmlns:a16="http://schemas.microsoft.com/office/drawing/2014/main" id="{770D70C5-5A80-4063-B13C-3455C362E63C}"/>
              </a:ext>
            </a:extLst>
          </p:cNvPr>
          <p:cNvSpPr txBox="1"/>
          <p:nvPr/>
        </p:nvSpPr>
        <p:spPr>
          <a:xfrm>
            <a:off x="296174" y="4738778"/>
            <a:ext cx="491418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IN" sz="2000" dirty="0">
              <a:latin typeface="Times New Roman"/>
              <a:cs typeface="Times New Roman"/>
            </a:endParaRPr>
          </a:p>
          <a:p>
            <a:pPr algn="just"/>
            <a:endParaRPr lang="en-US" sz="2000" dirty="0">
              <a:cs typeface="Calibri"/>
            </a:endParaRPr>
          </a:p>
          <a:p>
            <a:pPr algn="just"/>
            <a:endParaRPr lang="en-IN">
              <a:latin typeface="Calibri" panose="020F0502020204030204"/>
              <a:cs typeface="Calibri" panose="020F0502020204030204"/>
            </a:endParaRPr>
          </a:p>
          <a:p>
            <a:pPr algn="just"/>
            <a:endParaRPr lang="en-US" sz="2000" dirty="0">
              <a:latin typeface="Times New Roman"/>
              <a:cs typeface="Times New Roman"/>
            </a:endParaRPr>
          </a:p>
        </p:txBody>
      </p:sp>
      <p:graphicFrame>
        <p:nvGraphicFramePr>
          <p:cNvPr id="3" name="Diagram 3">
            <a:extLst>
              <a:ext uri="{FF2B5EF4-FFF2-40B4-BE49-F238E27FC236}">
                <a16:creationId xmlns:a16="http://schemas.microsoft.com/office/drawing/2014/main" id="{E912B72D-C883-4444-B881-368221D2F58B}"/>
              </a:ext>
            </a:extLst>
          </p:cNvPr>
          <p:cNvGraphicFramePr/>
          <p:nvPr>
            <p:extLst>
              <p:ext uri="{D42A27DB-BD31-4B8C-83A1-F6EECF244321}">
                <p14:modId xmlns:p14="http://schemas.microsoft.com/office/powerpoint/2010/main" val="3170412833"/>
              </p:ext>
            </p:extLst>
          </p:nvPr>
        </p:nvGraphicFramePr>
        <p:xfrm>
          <a:off x="373814" y="1456427"/>
          <a:ext cx="11717543" cy="5397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56658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7074-C42D-4117-B8DF-336619F14C3F}"/>
              </a:ext>
            </a:extLst>
          </p:cNvPr>
          <p:cNvSpPr>
            <a:spLocks noGrp="1"/>
          </p:cNvSpPr>
          <p:nvPr>
            <p:ph type="title"/>
          </p:nvPr>
        </p:nvSpPr>
        <p:spPr>
          <a:xfrm>
            <a:off x="0" y="848139"/>
            <a:ext cx="12192000" cy="385564"/>
          </a:xfrm>
        </p:spPr>
        <p:txBody>
          <a:bodyPr>
            <a:normAutofit fontScale="90000"/>
          </a:bodyPr>
          <a:lstStyle/>
          <a:p>
            <a:pPr lvl="0"/>
            <a:r>
              <a:rPr lang="en-IN" sz="4000" b="1" u="sng" dirty="0">
                <a:solidFill>
                  <a:schemeClr val="tx1"/>
                </a:solidFill>
              </a:rPr>
              <a:t>OBJECTIVE</a:t>
            </a:r>
            <a:br>
              <a:rPr lang="en-IN" sz="4000" b="1" u="sng" dirty="0">
                <a:solidFill>
                  <a:schemeClr val="tx1"/>
                </a:solidFill>
              </a:rPr>
            </a:br>
            <a:br>
              <a:rPr lang="en-IN" sz="2000" b="1" u="sng" dirty="0">
                <a:solidFill>
                  <a:schemeClr val="tx1"/>
                </a:solidFill>
              </a:rPr>
            </a:br>
            <a:endParaRPr lang="en-IN" dirty="0"/>
          </a:p>
        </p:txBody>
      </p:sp>
      <p:graphicFrame>
        <p:nvGraphicFramePr>
          <p:cNvPr id="4" name="Diagram 4">
            <a:extLst>
              <a:ext uri="{FF2B5EF4-FFF2-40B4-BE49-F238E27FC236}">
                <a16:creationId xmlns:a16="http://schemas.microsoft.com/office/drawing/2014/main" id="{131CD1BA-1DEB-4058-8185-37B3F5EE128E}"/>
              </a:ext>
            </a:extLst>
          </p:cNvPr>
          <p:cNvGraphicFramePr/>
          <p:nvPr>
            <p:extLst>
              <p:ext uri="{D42A27DB-BD31-4B8C-83A1-F6EECF244321}">
                <p14:modId xmlns:p14="http://schemas.microsoft.com/office/powerpoint/2010/main" val="3914187516"/>
              </p:ext>
            </p:extLst>
          </p:nvPr>
        </p:nvGraphicFramePr>
        <p:xfrm>
          <a:off x="0" y="1113183"/>
          <a:ext cx="14176074" cy="552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3153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9CF0-F2A3-9CB0-3175-EF9C2CD95C3F}"/>
              </a:ext>
            </a:extLst>
          </p:cNvPr>
          <p:cNvSpPr>
            <a:spLocks noGrp="1"/>
          </p:cNvSpPr>
          <p:nvPr>
            <p:ph type="title"/>
          </p:nvPr>
        </p:nvSpPr>
        <p:spPr>
          <a:xfrm>
            <a:off x="59635" y="500034"/>
            <a:ext cx="12192000" cy="564910"/>
          </a:xfrm>
        </p:spPr>
        <p:txBody>
          <a:bodyPr>
            <a:normAutofit fontScale="90000"/>
          </a:bodyPr>
          <a:lstStyle/>
          <a:p>
            <a:r>
              <a:rPr lang="en-IN" b="1" dirty="0">
                <a:solidFill>
                  <a:schemeClr val="tx1"/>
                </a:solidFill>
              </a:rPr>
              <a:t>LITERATURE REVIEW </a:t>
            </a:r>
          </a:p>
        </p:txBody>
      </p:sp>
      <p:sp>
        <p:nvSpPr>
          <p:cNvPr id="3" name="TextBox 2">
            <a:extLst>
              <a:ext uri="{FF2B5EF4-FFF2-40B4-BE49-F238E27FC236}">
                <a16:creationId xmlns:a16="http://schemas.microsoft.com/office/drawing/2014/main" id="{44C15A83-FBA4-5244-552D-52DA1A5CB9FE}"/>
              </a:ext>
            </a:extLst>
          </p:cNvPr>
          <p:cNvSpPr txBox="1"/>
          <p:nvPr/>
        </p:nvSpPr>
        <p:spPr>
          <a:xfrm>
            <a:off x="357809" y="1325217"/>
            <a:ext cx="11595652" cy="53553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D. M. H. T. </a:t>
            </a:r>
            <a:r>
              <a:rPr lang="en-IN" dirty="0" err="1"/>
              <a:t>Dasanayake</a:t>
            </a:r>
            <a:r>
              <a:rPr lang="en-IN" dirty="0"/>
              <a:t>, P. S. </a:t>
            </a:r>
            <a:r>
              <a:rPr lang="en-IN" dirty="0" err="1"/>
              <a:t>Gunasekara</a:t>
            </a:r>
            <a:r>
              <a:rPr lang="en-IN" dirty="0"/>
              <a:t>, H. D. </a:t>
            </a:r>
            <a:r>
              <a:rPr lang="en-IN" dirty="0" err="1"/>
              <a:t>Wickramasinghe</a:t>
            </a:r>
            <a:r>
              <a:rPr lang="en-IN" dirty="0"/>
              <a:t>, S. Fernando and A. L. researched about </a:t>
            </a:r>
            <a:r>
              <a:rPr lang="en-IN" sz="1800" dirty="0">
                <a:effectLst/>
                <a:ea typeface="Calibri" panose="020F0502020204030204" pitchFamily="34" charset="0"/>
                <a:cs typeface="Times New Roman" panose="02020603050405020304" pitchFamily="18" charset="0"/>
              </a:rPr>
              <a:t>a novel intelligent Automated Hospital Ward Management System (AHWMS) based on a mobile robotic platform named WDBOT for a hospital ward. The aim research is to provide an automated mobile robot based solution to improve the effectiveness of ward management and medicine management and distribution processes. AHWMS interacts with WDBOT via wireless network to achieve the abovementioned tasks with the help of controlling, image analysis, processing and communication. Verification of the system was done with the help of simulation and physical modelling of some units. </a:t>
            </a:r>
          </a:p>
          <a:p>
            <a:pPr marL="285750" indent="-285750">
              <a:lnSpc>
                <a:spcPct val="150000"/>
              </a:lnSpc>
              <a:buFont typeface="Arial" panose="020B0604020202020204" pitchFamily="34" charset="0"/>
              <a:buChar char="•"/>
            </a:pPr>
            <a:r>
              <a:rPr lang="en-US" b="0" i="0" dirty="0" err="1">
                <a:solidFill>
                  <a:srgbClr val="2E2E2E"/>
                </a:solidFill>
                <a:effectLst/>
                <a:latin typeface="NexusSerif"/>
              </a:rPr>
              <a:t>Dharm</a:t>
            </a:r>
            <a:r>
              <a:rPr lang="en-US" b="0" i="0" dirty="0">
                <a:solidFill>
                  <a:srgbClr val="2E2E2E"/>
                </a:solidFill>
                <a:effectLst/>
                <a:latin typeface="NexusSerif"/>
              </a:rPr>
              <a:t> </a:t>
            </a:r>
            <a:r>
              <a:rPr lang="en-US" b="0" i="0" dirty="0" err="1">
                <a:solidFill>
                  <a:srgbClr val="2E2E2E"/>
                </a:solidFill>
                <a:effectLst/>
                <a:latin typeface="NexusSerif"/>
              </a:rPr>
              <a:t>SinghJat</a:t>
            </a:r>
            <a:r>
              <a:rPr lang="en-US" b="0" i="0" dirty="0">
                <a:solidFill>
                  <a:srgbClr val="2E2E2E"/>
                </a:solidFill>
                <a:effectLst/>
                <a:latin typeface="NexusSerif"/>
              </a:rPr>
              <a:t>, Anton </a:t>
            </a:r>
            <a:r>
              <a:rPr lang="en-US" b="0" i="0" dirty="0" err="1">
                <a:solidFill>
                  <a:srgbClr val="2E2E2E"/>
                </a:solidFill>
                <a:effectLst/>
                <a:latin typeface="NexusSerif"/>
              </a:rPr>
              <a:t>S.Limboa,CharuSingh</a:t>
            </a:r>
            <a:r>
              <a:rPr lang="en-US" b="0" i="0" dirty="0">
                <a:solidFill>
                  <a:srgbClr val="2E2E2E"/>
                </a:solidFill>
                <a:effectLst/>
                <a:latin typeface="NexusSerif"/>
              </a:rPr>
              <a:t> presents a speech-based automation system to assist patients in an orthopedic ward to automate processes using voice commands. The system is beneficial to patients who have little ability to move around as it enables them to automate processes using voice commands, hence reducing reliance on nursing staff and caregivers.</a:t>
            </a:r>
            <a:endParaRPr lang="en-IN"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18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5379249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DC83-24BF-EEAD-D300-9471BD8BB738}"/>
              </a:ext>
            </a:extLst>
          </p:cNvPr>
          <p:cNvSpPr>
            <a:spLocks noGrp="1"/>
          </p:cNvSpPr>
          <p:nvPr>
            <p:ph type="title"/>
          </p:nvPr>
        </p:nvSpPr>
        <p:spPr>
          <a:xfrm>
            <a:off x="159026" y="526538"/>
            <a:ext cx="12192000" cy="564910"/>
          </a:xfrm>
        </p:spPr>
        <p:txBody>
          <a:bodyPr>
            <a:normAutofit fontScale="90000"/>
          </a:bodyPr>
          <a:lstStyle/>
          <a:p>
            <a:r>
              <a:rPr lang="en-IN" b="1" dirty="0">
                <a:solidFill>
                  <a:schemeClr val="tx1"/>
                </a:solidFill>
              </a:rPr>
              <a:t>APPLICATION WORKFLOW</a:t>
            </a:r>
          </a:p>
        </p:txBody>
      </p:sp>
      <p:pic>
        <p:nvPicPr>
          <p:cNvPr id="4" name="Picture 3">
            <a:extLst>
              <a:ext uri="{FF2B5EF4-FFF2-40B4-BE49-F238E27FC236}">
                <a16:creationId xmlns:a16="http://schemas.microsoft.com/office/drawing/2014/main" id="{88FFA719-39E2-830B-0C41-08A917D0F205}"/>
              </a:ext>
            </a:extLst>
          </p:cNvPr>
          <p:cNvPicPr>
            <a:picLocks noChangeAspect="1"/>
          </p:cNvPicPr>
          <p:nvPr/>
        </p:nvPicPr>
        <p:blipFill>
          <a:blip r:embed="rId2"/>
          <a:stretch>
            <a:fillRect/>
          </a:stretch>
        </p:blipFill>
        <p:spPr>
          <a:xfrm>
            <a:off x="1788214" y="1282644"/>
            <a:ext cx="8309941" cy="4770522"/>
          </a:xfrm>
          <a:prstGeom prst="rect">
            <a:avLst/>
          </a:prstGeom>
        </p:spPr>
      </p:pic>
    </p:spTree>
    <p:extLst>
      <p:ext uri="{BB962C8B-B14F-4D97-AF65-F5344CB8AC3E}">
        <p14:creationId xmlns:p14="http://schemas.microsoft.com/office/powerpoint/2010/main" val="123052718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4ECC-1D77-DD04-5CFE-CD61E97163ED}"/>
              </a:ext>
            </a:extLst>
          </p:cNvPr>
          <p:cNvSpPr>
            <a:spLocks noGrp="1"/>
          </p:cNvSpPr>
          <p:nvPr>
            <p:ph type="title"/>
          </p:nvPr>
        </p:nvSpPr>
        <p:spPr>
          <a:xfrm>
            <a:off x="92766" y="433774"/>
            <a:ext cx="12192000" cy="564910"/>
          </a:xfrm>
        </p:spPr>
        <p:txBody>
          <a:bodyPr>
            <a:normAutofit fontScale="90000"/>
          </a:bodyPr>
          <a:lstStyle/>
          <a:p>
            <a:r>
              <a:rPr lang="en-IN" b="1" dirty="0">
                <a:solidFill>
                  <a:schemeClr val="tx1"/>
                </a:solidFill>
              </a:rPr>
              <a:t>USE CASE DIAGRAM</a:t>
            </a:r>
          </a:p>
        </p:txBody>
      </p:sp>
      <p:pic>
        <p:nvPicPr>
          <p:cNvPr id="4" name="Picture 3">
            <a:extLst>
              <a:ext uri="{FF2B5EF4-FFF2-40B4-BE49-F238E27FC236}">
                <a16:creationId xmlns:a16="http://schemas.microsoft.com/office/drawing/2014/main" id="{C2EC424E-9F19-969B-DA7A-7B36D11D022C}"/>
              </a:ext>
            </a:extLst>
          </p:cNvPr>
          <p:cNvPicPr>
            <a:picLocks noChangeAspect="1"/>
          </p:cNvPicPr>
          <p:nvPr/>
        </p:nvPicPr>
        <p:blipFill>
          <a:blip r:embed="rId2"/>
          <a:stretch>
            <a:fillRect/>
          </a:stretch>
        </p:blipFill>
        <p:spPr>
          <a:xfrm>
            <a:off x="3158883" y="998684"/>
            <a:ext cx="6059766" cy="5433626"/>
          </a:xfrm>
          <a:prstGeom prst="rect">
            <a:avLst/>
          </a:prstGeom>
        </p:spPr>
      </p:pic>
    </p:spTree>
    <p:extLst>
      <p:ext uri="{BB962C8B-B14F-4D97-AF65-F5344CB8AC3E}">
        <p14:creationId xmlns:p14="http://schemas.microsoft.com/office/powerpoint/2010/main" val="577803497"/>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9DE8150771D1439046C78FF6CAD47D" ma:contentTypeVersion="4" ma:contentTypeDescription="Create a new document." ma:contentTypeScope="" ma:versionID="bc2b1194b1a4a812ce7160393c7507ef">
  <xsd:schema xmlns:xsd="http://www.w3.org/2001/XMLSchema" xmlns:xs="http://www.w3.org/2001/XMLSchema" xmlns:p="http://schemas.microsoft.com/office/2006/metadata/properties" xmlns:ns3="5e8410e5-244a-4e3e-a8c8-b1708ce9ded3" targetNamespace="http://schemas.microsoft.com/office/2006/metadata/properties" ma:root="true" ma:fieldsID="fa52bfb4b6b1df9972a9c1aba7f5b243" ns3:_="">
    <xsd:import namespace="5e8410e5-244a-4e3e-a8c8-b1708ce9ded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8410e5-244a-4e3e-a8c8-b1708ce9de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8266E3-CB72-4A4B-8F56-93BB07D128EA}">
  <ds:schemaRefs>
    <ds:schemaRef ds:uri="http://purl.org/dc/elements/1.1/"/>
    <ds:schemaRef ds:uri="http://schemas.microsoft.com/office/2006/metadata/properties"/>
    <ds:schemaRef ds:uri="http://purl.org/dc/terms/"/>
    <ds:schemaRef ds:uri="http://schemas.openxmlformats.org/package/2006/metadata/core-properties"/>
    <ds:schemaRef ds:uri="5e8410e5-244a-4e3e-a8c8-b1708ce9ded3"/>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18D1B88-5010-4D9C-8951-55C0D43C4735}">
  <ds:schemaRefs>
    <ds:schemaRef ds:uri="http://schemas.microsoft.com/sharepoint/v3/contenttype/forms"/>
  </ds:schemaRefs>
</ds:datastoreItem>
</file>

<file path=customXml/itemProps3.xml><?xml version="1.0" encoding="utf-8"?>
<ds:datastoreItem xmlns:ds="http://schemas.openxmlformats.org/officeDocument/2006/customXml" ds:itemID="{957D5E4A-CAE3-4CCA-A786-094237C420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8410e5-244a-4e3e-a8c8-b1708ce9de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379</TotalTime>
  <Words>1199</Words>
  <Application>Microsoft Office PowerPoint</Application>
  <PresentationFormat>Widescreen</PresentationFormat>
  <Paragraphs>106</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NexusSerif</vt:lpstr>
      <vt:lpstr>Symbol</vt:lpstr>
      <vt:lpstr>Times New Roman</vt:lpstr>
      <vt:lpstr>Office Theme</vt:lpstr>
      <vt:lpstr>PowerPoint Presentation</vt:lpstr>
      <vt:lpstr>PATIENT WARD AUTOMATION  </vt:lpstr>
      <vt:lpstr>PowerPoint Presentation</vt:lpstr>
      <vt:lpstr>PowerPoint Presentation</vt:lpstr>
      <vt:lpstr>PROBLEM STATEMENT</vt:lpstr>
      <vt:lpstr>OBJECTIVE  </vt:lpstr>
      <vt:lpstr>LITERATURE REVIEW </vt:lpstr>
      <vt:lpstr>APPLICATION WORKFLOW</vt:lpstr>
      <vt:lpstr>USE CASE DIAGRAM</vt:lpstr>
      <vt:lpstr>ARCHITECTURE</vt:lpstr>
      <vt:lpstr>TECHNOLOGIES USED</vt:lpstr>
      <vt:lpstr>SWOT ANALYSIS</vt:lpstr>
      <vt:lpstr>AREA OF APPLICATION </vt:lpstr>
      <vt:lpstr>OUTPUT</vt:lpstr>
      <vt:lpstr>OUTPUTS </vt:lpstr>
      <vt:lpstr>OUTPUTS</vt:lpstr>
      <vt:lpstr>OUTPUTS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CHATURVEDI.</dc:creator>
  <cp:lastModifiedBy>SWATI CHATURVEDI.</cp:lastModifiedBy>
  <cp:revision>646</cp:revision>
  <dcterms:created xsi:type="dcterms:W3CDTF">2021-10-23T05:18:07Z</dcterms:created>
  <dcterms:modified xsi:type="dcterms:W3CDTF">2022-05-14T16:11:07Z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0x010100A69DE8150771D1439046C78FF6CAD47D</vt:lpwstr>
  </property>
</Properties>
</file>