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19" autoAdjust="0"/>
  </p:normalViewPr>
  <p:slideViewPr>
    <p:cSldViewPr snapToGrid="0" snapToObjects="1">
      <p:cViewPr>
        <p:scale>
          <a:sx n="50" d="100"/>
          <a:sy n="50" d="100"/>
        </p:scale>
        <p:origin x="852" y="-114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https://www.tessian.com/blog/phishing-statistics-2020/#:~:text=According%20to%20Verizon's%202020%20Data,likely%20to%20cause%20a%20breach.</a:t>
            </a:r>
          </a:p>
          <a:p>
            <a:endParaRPr lang="en-US" dirty="0"/>
          </a:p>
          <a:p>
            <a:r>
              <a:rPr lang="en-AU" dirty="0"/>
              <a:t>https://retruster.com/blog/2019-phishing-and-email-fraud-statistics.html</a:t>
            </a:r>
          </a:p>
          <a:p>
            <a:endParaRPr lang="en-US" dirty="0"/>
          </a:p>
          <a:p>
            <a:r>
              <a:rPr lang="en-AU" dirty="0"/>
              <a:t>https://www.itgovernance.eu/blog/en/the-5-most-common-types-of-phishing-attack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5256C-919A-4817-B7EE-7D55C0BCBE5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5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 b="1" dirty="0">
                <a:latin typeface="Bodoni MT" charset="0"/>
                <a:cs typeface="Helvetica Neue" charset="0"/>
              </a:rPr>
              <a:t>Background Information</a:t>
            </a:r>
          </a:p>
          <a:p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Phishing: </a:t>
            </a:r>
            <a:r>
              <a:rPr lang="en-US" dirty="0">
                <a:latin typeface="Helvetica Neue" charset="0"/>
                <a:cs typeface="Helvetica Neue" charset="0"/>
              </a:rPr>
              <a:t>impersonating a trustworthy entity to gain sensitive information</a:t>
            </a: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Helvetica Neue" charset="0"/>
                <a:cs typeface="Helvetica Neue" charset="0"/>
              </a:rPr>
              <a:t>70% of cyber attacks employ a form of phishing techniques [ref]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Helvetica Neue" charset="0"/>
                <a:cs typeface="Helvetica Neue" charset="0"/>
              </a:rPr>
              <a:t>Email phishing are commonly used with a phishing site which accounts for 96% of all phishing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Helvetica Neue" charset="0"/>
                <a:cs typeface="Helvetica Neue" charset="0"/>
              </a:rPr>
              <a:t>Spear, whaling, and pharming are common techniques employed</a:t>
            </a:r>
          </a:p>
          <a:p>
            <a:pPr marL="285750" indent="-285750">
              <a:buFontTx/>
              <a:buChar char="-"/>
            </a:pPr>
            <a:endParaRPr lang="en-US" dirty="0">
              <a:latin typeface="Helvetica Neue" charset="0"/>
              <a:cs typeface="Helvetica Neue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Helvetica Neue" charset="0"/>
                <a:cs typeface="Helvetica Neue" charset="0"/>
              </a:rPr>
              <a:t>There are many advanced anti-phishing tools but phishing rate is growing exponentially, 65% growth in 2019 compared to past years</a:t>
            </a:r>
          </a:p>
          <a:p>
            <a:pPr marL="285750" indent="-285750">
              <a:buFontTx/>
              <a:buChar char="-"/>
            </a:pPr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Why does anti-phishing software fails?</a:t>
            </a:r>
          </a:p>
          <a:p>
            <a:pPr marL="342900" indent="-342900">
              <a:buAutoNum type="arabicParenR"/>
            </a:pPr>
            <a:r>
              <a:rPr lang="en-US" dirty="0">
                <a:latin typeface="Helvetica Neue" charset="0"/>
                <a:cs typeface="Helvetica Neue" charset="0"/>
              </a:rPr>
              <a:t>Users are ignoring the warnings</a:t>
            </a:r>
          </a:p>
          <a:p>
            <a:pPr marL="342900" indent="-342900">
              <a:buAutoNum type="arabicParenR"/>
            </a:pPr>
            <a:r>
              <a:rPr lang="en-US" dirty="0">
                <a:latin typeface="Helvetica Neue" charset="0"/>
                <a:cs typeface="Helvetica Neue" charset="0"/>
              </a:rPr>
              <a:t>Security indicators are ineffective</a:t>
            </a:r>
          </a:p>
          <a:p>
            <a:pPr marL="342900" indent="-342900">
              <a:buAutoNum type="arabicParenR"/>
            </a:pPr>
            <a:r>
              <a:rPr lang="en-US" dirty="0">
                <a:latin typeface="Helvetica Neue" charset="0"/>
                <a:cs typeface="Helvetica Neue" charset="0"/>
              </a:rPr>
              <a:t>Overlooked the nature of human psychology</a:t>
            </a:r>
          </a:p>
          <a:p>
            <a:r>
              <a:rPr lang="en-US" b="1" dirty="0">
                <a:latin typeface="Helvetica Neue" charset="0"/>
                <a:cs typeface="Helvetica Neue" charset="0"/>
              </a:rPr>
              <a:t>Human centric research here??</a:t>
            </a: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112713" y="-25400"/>
            <a:ext cx="14649450" cy="698500"/>
          </a:xfrm>
        </p:spPr>
        <p:txBody>
          <a:bodyPr/>
          <a:lstStyle/>
          <a:p>
            <a:r>
              <a:rPr lang="en-US" sz="4000" cap="none" dirty="0" err="1">
                <a:latin typeface="Bodoni MT" charset="0"/>
                <a:cs typeface="Didot" charset="0"/>
              </a:rPr>
              <a:t>Characterisation</a:t>
            </a:r>
            <a:r>
              <a:rPr lang="en-US" sz="4000" cap="none" dirty="0">
                <a:latin typeface="Bodoni MT" charset="0"/>
                <a:cs typeface="Didot" charset="0"/>
              </a:rPr>
              <a:t> of Human </a:t>
            </a:r>
            <a:r>
              <a:rPr lang="en-US" sz="4000" cap="none" dirty="0" err="1">
                <a:latin typeface="Bodoni MT" charset="0"/>
                <a:cs typeface="Didot" charset="0"/>
              </a:rPr>
              <a:t>Behaviours</a:t>
            </a:r>
            <a:r>
              <a:rPr lang="en-US" sz="4000" cap="none" dirty="0">
                <a:latin typeface="Bodoni MT" charset="0"/>
                <a:cs typeface="Didot" charset="0"/>
              </a:rPr>
              <a:t> Against Cyber Attacks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Chanon Kachornvuthidej 44456553, Supervisor: Dr. Dan Kim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sz="1800" b="1" dirty="0">
                <a:latin typeface="Bodoni MT" panose="02070603080606020203" pitchFamily="18" charset="0"/>
                <a:cs typeface="Helvetica Neue" charset="0"/>
              </a:rPr>
              <a:t>Current research design</a:t>
            </a: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Aim </a:t>
            </a:r>
            <a:r>
              <a:rPr lang="en-US" i="1" dirty="0">
                <a:latin typeface="Helvetica Neue" charset="0"/>
                <a:cs typeface="Helvetica Neue" charset="0"/>
              </a:rPr>
              <a:t>: </a:t>
            </a:r>
            <a:r>
              <a:rPr lang="en-US" dirty="0">
                <a:latin typeface="Helvetica Neue" charset="0"/>
                <a:cs typeface="Helvetica Neue" charset="0"/>
              </a:rPr>
              <a:t>Develop a generic framework to conduct human centric cybersecurity research with a demonstrated example of an email phishing study design. The exemplar study will investigate what visual components of email does user use to gauge whether it is a genuine or phishing email, and how improvements can be made.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Participants: </a:t>
            </a:r>
            <a:r>
              <a:rPr lang="en-US" dirty="0">
                <a:latin typeface="Helvetica Neue" charset="0"/>
                <a:cs typeface="Helvetica Neue" charset="0"/>
              </a:rPr>
              <a:t>10 participants were included all are students of Bachelors and Masters level in various study discipline</a:t>
            </a:r>
          </a:p>
          <a:p>
            <a:endParaRPr lang="en-US" b="1" i="1" dirty="0">
              <a:latin typeface="Helvetica Neue" charset="0"/>
              <a:cs typeface="Helvetica Neue" charset="0"/>
            </a:endParaRP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Apparatus</a:t>
            </a:r>
            <a:r>
              <a:rPr lang="en-US" dirty="0">
                <a:latin typeface="Helvetica Neue" charset="0"/>
                <a:cs typeface="Helvetica Neue" charset="0"/>
              </a:rPr>
              <a:t>: 40 sample emails (20 real and 20 phishing) were used to represent common emails received from well-known companies and government </a:t>
            </a:r>
            <a:r>
              <a:rPr lang="en-US" dirty="0" err="1">
                <a:latin typeface="Helvetica Neue" charset="0"/>
                <a:cs typeface="Helvetica Neue" charset="0"/>
              </a:rPr>
              <a:t>oragnisations</a:t>
            </a:r>
            <a:r>
              <a:rPr lang="en-US" dirty="0">
                <a:latin typeface="Helvetica Neue" charset="0"/>
                <a:cs typeface="Helvetica Neue" charset="0"/>
              </a:rPr>
              <a:t>. Gaming Grade </a:t>
            </a:r>
            <a:r>
              <a:rPr lang="en-US" dirty="0" err="1">
                <a:latin typeface="Helvetica Neue" charset="0"/>
                <a:cs typeface="Helvetica Neue" charset="0"/>
              </a:rPr>
              <a:t>Tobii</a:t>
            </a:r>
            <a:r>
              <a:rPr lang="en-US" dirty="0">
                <a:latin typeface="Helvetica Neue" charset="0"/>
                <a:cs typeface="Helvetica Neue" charset="0"/>
              </a:rPr>
              <a:t> 4C eye tracker model were used to capture eye gaze.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Methods</a:t>
            </a:r>
            <a:r>
              <a:rPr lang="en-US" i="1" dirty="0">
                <a:latin typeface="Helvetica Neue" charset="0"/>
                <a:cs typeface="Helvetica Neue" charset="0"/>
              </a:rPr>
              <a:t>: </a:t>
            </a:r>
            <a:r>
              <a:rPr lang="en-US" dirty="0">
                <a:latin typeface="Helvetica Neue" charset="0"/>
                <a:cs typeface="Helvetica Neue" charset="0"/>
              </a:rPr>
              <a:t>Participants will view series of emails and have to classify them as phishing or genuine while their gaze are captured with an eye-tracker. This is followed by answering a short survey about the task and demographics.</a:t>
            </a:r>
          </a:p>
          <a:p>
            <a:endParaRPr lang="en-US" b="1" i="1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r>
              <a:rPr lang="en-US" b="1" i="1" dirty="0">
                <a:latin typeface="Helvetica Neue" charset="0"/>
                <a:cs typeface="Helvetica Neue" charset="0"/>
              </a:rPr>
              <a:t>Result: </a:t>
            </a:r>
            <a:r>
              <a:rPr lang="en-US" dirty="0">
                <a:latin typeface="Helvetica Neue" charset="0"/>
                <a:cs typeface="Helvetica Neue" charset="0"/>
              </a:rPr>
              <a:t>Users spent on average 26 seconds reading each email with 70% correct response rate. Government email samples have the highest incorrect response rate. Social media has 100% correct response rate. Area of interest includes the email subject line and sender address. Including corporate logo, hyperlinks and buttons.</a:t>
            </a:r>
          </a:p>
          <a:p>
            <a:endParaRPr lang="en-US" sz="1800" b="1" dirty="0">
              <a:latin typeface="Bodoni MT" panose="02070603080606020203" pitchFamily="18" charset="0"/>
            </a:endParaRPr>
          </a:p>
          <a:p>
            <a:r>
              <a:rPr lang="en-US" sz="1800" b="1" dirty="0">
                <a:latin typeface="Bodoni MT" panose="02070603080606020203" pitchFamily="18" charset="0"/>
              </a:rPr>
              <a:t>The framework</a:t>
            </a:r>
          </a:p>
          <a:p>
            <a:pPr marL="342900" indent="-342900">
              <a:buAutoNum type="arabicPeriod"/>
            </a:pPr>
            <a:r>
              <a:rPr lang="en-US" dirty="0"/>
              <a:t>Stimuli design</a:t>
            </a:r>
          </a:p>
          <a:p>
            <a:pPr marL="342900" indent="-342900">
              <a:buAutoNum type="arabicPeriod"/>
            </a:pPr>
            <a:r>
              <a:rPr lang="en-US" dirty="0"/>
              <a:t>Research and selection of the apparatus</a:t>
            </a:r>
          </a:p>
          <a:p>
            <a:pPr marL="342900" indent="-342900">
              <a:buAutoNum type="arabicPeriod"/>
            </a:pPr>
            <a:r>
              <a:rPr lang="en-US" dirty="0"/>
              <a:t>Data gathering and analysis</a:t>
            </a:r>
          </a:p>
          <a:p>
            <a:pPr marL="342900" indent="-342900">
              <a:buAutoNum type="arabicPeriod"/>
            </a:pPr>
            <a:r>
              <a:rPr lang="en-US" dirty="0"/>
              <a:t>Discussion and improvement suggestions</a:t>
            </a:r>
          </a:p>
          <a:p>
            <a:endParaRPr lang="en-US" b="1" dirty="0"/>
          </a:p>
          <a:p>
            <a:r>
              <a:rPr lang="en-US" b="1" dirty="0"/>
              <a:t>Implications and Limitations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Finance was the key limitation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framework can help structure future human centric cybersecurity research projects</a:t>
            </a:r>
          </a:p>
          <a:p>
            <a:pPr marL="285750" indent="-285750">
              <a:buFontTx/>
              <a:buChar char="-"/>
            </a:pPr>
            <a:r>
              <a:rPr lang="en-US" dirty="0"/>
              <a:t>Helps understand basic cognitive process of users when performing online </a:t>
            </a:r>
            <a:r>
              <a:rPr lang="en-US" dirty="0" err="1"/>
              <a:t>activites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Data could be used to improve the UX/UI design of the automated-phishing tools for better protection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r>
              <a:rPr lang="en-US" dirty="0">
                <a:latin typeface="Helvetica Neue" charset="0"/>
                <a:cs typeface="Helvetica Neue" charset="0"/>
              </a:rPr>
              <a:t>*images here*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457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Bodoni MT</vt:lpstr>
      <vt:lpstr>Calibri</vt:lpstr>
      <vt:lpstr>Didot</vt:lpstr>
      <vt:lpstr>Geneva</vt:lpstr>
      <vt:lpstr>Helvetica Neue</vt:lpstr>
      <vt:lpstr>poster</vt:lpstr>
      <vt:lpstr>Characterisation of Human Behaviours Against Cyber Attacks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Chanon Kachornvuthidej</cp:lastModifiedBy>
  <cp:revision>31</cp:revision>
  <cp:lastPrinted>2011-10-04T02:16:03Z</cp:lastPrinted>
  <dcterms:created xsi:type="dcterms:W3CDTF">2011-10-04T02:18:07Z</dcterms:created>
  <dcterms:modified xsi:type="dcterms:W3CDTF">2020-09-25T01:19:51Z</dcterms:modified>
</cp:coreProperties>
</file>