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19" autoAdjust="0"/>
  </p:normalViewPr>
  <p:slideViewPr>
    <p:cSldViewPr snapToGrid="0" snapToObjects="1">
      <p:cViewPr>
        <p:scale>
          <a:sx n="70" d="100"/>
          <a:sy n="70" d="100"/>
        </p:scale>
        <p:origin x="1302" y="10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b="1" dirty="0">
                <a:latin typeface="Bodoni MT" charset="0"/>
                <a:cs typeface="Helvetica Neue" charset="0"/>
              </a:rPr>
              <a:t>Background Information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Phishing: </a:t>
            </a:r>
            <a:r>
              <a:rPr lang="en-US" dirty="0">
                <a:latin typeface="Helvetica Neue" charset="0"/>
                <a:cs typeface="Helvetica Neue" charset="0"/>
              </a:rPr>
              <a:t>impersonating a trustworthy entity to gain sensitive information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70% of cyber attacks employ a form of phishing techniques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Email phishing are commonly used with a phishing site which accounts for 96% of all phishing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Spear, whaling, and pharming are common techniques employed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Neue" charset="0"/>
                <a:cs typeface="Helvetica Neue" charset="0"/>
              </a:rPr>
              <a:t>There are many advanced anti-phishing tools but phishing rate is growing exponentially, 65% growth in 2019 compared to past years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Why does anti-phishing software fails?</a:t>
            </a:r>
          </a:p>
          <a:p>
            <a:pPr marL="342900" indent="-342900">
              <a:buAutoNum type="arabicParenR"/>
            </a:pPr>
            <a:r>
              <a:rPr lang="en-US" dirty="0">
                <a:latin typeface="Helvetica Neue" charset="0"/>
                <a:cs typeface="Helvetica Neue" charset="0"/>
              </a:rPr>
              <a:t>Users are ignoring the warnings</a:t>
            </a:r>
          </a:p>
          <a:p>
            <a:pPr marL="342900" indent="-342900">
              <a:buAutoNum type="arabicParenR"/>
            </a:pPr>
            <a:r>
              <a:rPr lang="en-US" dirty="0">
                <a:latin typeface="Helvetica Neue" charset="0"/>
                <a:cs typeface="Helvetica Neue" charset="0"/>
              </a:rPr>
              <a:t>Security indicators are ineffective</a:t>
            </a:r>
          </a:p>
          <a:p>
            <a:pPr marL="342900" indent="-342900">
              <a:buAutoNum type="arabicParenR"/>
            </a:pPr>
            <a:r>
              <a:rPr lang="en-US" dirty="0">
                <a:latin typeface="Helvetica Neue" charset="0"/>
                <a:cs typeface="Helvetica Neue" charset="0"/>
              </a:rPr>
              <a:t>Overlooked the nature of human psychology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Very little efforts are made to investigate the human factors and thought processes of online users when encountering phishing scams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112713" y="-25400"/>
            <a:ext cx="14649450" cy="698500"/>
          </a:xfrm>
        </p:spPr>
        <p:txBody>
          <a:bodyPr/>
          <a:lstStyle/>
          <a:p>
            <a:r>
              <a:rPr lang="en-US" sz="4000" cap="none" dirty="0" err="1">
                <a:latin typeface="Bodoni MT" charset="0"/>
                <a:cs typeface="Didot" charset="0"/>
              </a:rPr>
              <a:t>Characterisation</a:t>
            </a:r>
            <a:r>
              <a:rPr lang="en-US" sz="4000" cap="none" dirty="0">
                <a:latin typeface="Bodoni MT" charset="0"/>
                <a:cs typeface="Didot" charset="0"/>
              </a:rPr>
              <a:t> of Human </a:t>
            </a:r>
            <a:r>
              <a:rPr lang="en-US" sz="4000" cap="none" dirty="0" err="1">
                <a:latin typeface="Bodoni MT" charset="0"/>
                <a:cs typeface="Didot" charset="0"/>
              </a:rPr>
              <a:t>Behaviours</a:t>
            </a:r>
            <a:r>
              <a:rPr lang="en-US" sz="4000" cap="none" dirty="0">
                <a:latin typeface="Bodoni MT" charset="0"/>
                <a:cs typeface="Didot" charset="0"/>
              </a:rPr>
              <a:t> Against Cyber Attacks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Chanon Kachornvuthidej 44456553, Supervisor: Dr. Dan Kim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b="1" dirty="0">
                <a:latin typeface="Bodoni MT" panose="02070603080606020203" pitchFamily="18" charset="0"/>
                <a:cs typeface="Helvetica Neue" charset="0"/>
              </a:rPr>
              <a:t>Current research design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Aim </a:t>
            </a:r>
            <a:r>
              <a:rPr lang="en-US" i="1" dirty="0">
                <a:latin typeface="Helvetica Neue" charset="0"/>
                <a:cs typeface="Helvetica Neue" charset="0"/>
              </a:rPr>
              <a:t>: </a:t>
            </a:r>
            <a:r>
              <a:rPr lang="en-US" dirty="0">
                <a:latin typeface="Helvetica Neue" charset="0"/>
                <a:cs typeface="Helvetica Neue" charset="0"/>
              </a:rPr>
              <a:t>Develop a generic framework to conduct human centric cybersecurity research with a demonstrated example of an email phishing study design. The exemplar study will investigate what visual components of email does user use to gauge whether it is a genuine or phishing email, and how improvements can be made.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Participants: </a:t>
            </a:r>
            <a:r>
              <a:rPr lang="en-US" dirty="0">
                <a:latin typeface="Helvetica Neue" charset="0"/>
                <a:cs typeface="Helvetica Neue" charset="0"/>
              </a:rPr>
              <a:t>12 participants were included all are students of Bachelors and Masters level in various study discipline</a:t>
            </a:r>
          </a:p>
          <a:p>
            <a:endParaRPr lang="en-US" b="1" i="1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Apparatus</a:t>
            </a:r>
            <a:r>
              <a:rPr lang="en-US" dirty="0">
                <a:latin typeface="Helvetica Neue" charset="0"/>
                <a:cs typeface="Helvetica Neue" charset="0"/>
              </a:rPr>
              <a:t>: 40 sample emails (20 real and 20 phishing) were used to represent common emails received from well-known companies and government </a:t>
            </a:r>
            <a:r>
              <a:rPr lang="en-US" dirty="0" err="1">
                <a:latin typeface="Helvetica Neue" charset="0"/>
                <a:cs typeface="Helvetica Neue" charset="0"/>
              </a:rPr>
              <a:t>oragnisations</a:t>
            </a:r>
            <a:r>
              <a:rPr lang="en-US" dirty="0">
                <a:latin typeface="Helvetica Neue" charset="0"/>
                <a:cs typeface="Helvetica Neue" charset="0"/>
              </a:rPr>
              <a:t>. Gaming Grade </a:t>
            </a:r>
            <a:r>
              <a:rPr lang="en-US" dirty="0" err="1">
                <a:latin typeface="Helvetica Neue" charset="0"/>
                <a:cs typeface="Helvetica Neue" charset="0"/>
              </a:rPr>
              <a:t>Tobii</a:t>
            </a:r>
            <a:r>
              <a:rPr lang="en-US" dirty="0">
                <a:latin typeface="Helvetica Neue" charset="0"/>
                <a:cs typeface="Helvetica Neue" charset="0"/>
              </a:rPr>
              <a:t> 4C eye tracker model were used to capture eye gaze.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Methods</a:t>
            </a:r>
            <a:r>
              <a:rPr lang="en-US" i="1" dirty="0">
                <a:latin typeface="Helvetica Neue" charset="0"/>
                <a:cs typeface="Helvetica Neue" charset="0"/>
              </a:rPr>
              <a:t>: </a:t>
            </a:r>
            <a:r>
              <a:rPr lang="en-US" dirty="0">
                <a:latin typeface="Helvetica Neue" charset="0"/>
                <a:cs typeface="Helvetica Neue" charset="0"/>
              </a:rPr>
              <a:t>Participants will view series of emails and have to classify them as phishing or genuine while their gaze are captured with an eye-tracker. This is followed by answering a short survey about the task and demographics.</a:t>
            </a:r>
          </a:p>
          <a:p>
            <a:endParaRPr lang="en-US" b="1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10964864" y="1269998"/>
            <a:ext cx="3500437" cy="765651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1" dirty="0">
                <a:latin typeface="Helvetica Neue" charset="0"/>
                <a:cs typeface="Helvetica Neue" charset="0"/>
              </a:rPr>
              <a:t>Result: </a:t>
            </a:r>
            <a:r>
              <a:rPr lang="en-US" dirty="0">
                <a:latin typeface="Helvetica Neue" charset="0"/>
                <a:cs typeface="Helvetica Neue" charset="0"/>
              </a:rPr>
              <a:t>Users spent on average 26 seconds reading each email with 70% correct response rate. Government email samples have the highest incorrect response rate. Social media has 100% correct response rate. Area of interest includes the email subject line, sender address, corporate logo, hyperlinks and buttons.</a:t>
            </a:r>
          </a:p>
          <a:p>
            <a:endParaRPr lang="en-US" sz="1800" b="1" dirty="0">
              <a:latin typeface="Bodoni MT" panose="02070603080606020203" pitchFamily="18" charset="0"/>
            </a:endParaRPr>
          </a:p>
          <a:p>
            <a:r>
              <a:rPr lang="en-US" sz="1800" b="1" dirty="0">
                <a:latin typeface="Bodoni MT" panose="02070603080606020203" pitchFamily="18" charset="0"/>
              </a:rPr>
              <a:t>The framework</a:t>
            </a:r>
          </a:p>
          <a:p>
            <a:pPr marL="342900" indent="-342900">
              <a:buAutoNum type="arabicPeriod"/>
            </a:pPr>
            <a:r>
              <a:rPr lang="en-US" dirty="0"/>
              <a:t>Stimuli design</a:t>
            </a:r>
          </a:p>
          <a:p>
            <a:pPr marL="342900" indent="-342900">
              <a:buAutoNum type="arabicPeriod"/>
            </a:pPr>
            <a:r>
              <a:rPr lang="en-US" dirty="0"/>
              <a:t>Research and selection of the apparatus</a:t>
            </a:r>
          </a:p>
          <a:p>
            <a:pPr marL="342900" indent="-342900">
              <a:buAutoNum type="arabicPeriod"/>
            </a:pPr>
            <a:r>
              <a:rPr lang="en-US" dirty="0"/>
              <a:t>Data gathering and analysis</a:t>
            </a:r>
          </a:p>
          <a:p>
            <a:pPr marL="342900" indent="-342900">
              <a:buAutoNum type="arabicPeriod"/>
            </a:pPr>
            <a:r>
              <a:rPr lang="en-US" dirty="0"/>
              <a:t>Discussion and improvement suggestions</a:t>
            </a:r>
          </a:p>
          <a:p>
            <a:endParaRPr lang="en-US" b="1" dirty="0"/>
          </a:p>
          <a:p>
            <a:r>
              <a:rPr lang="en-US" b="1" dirty="0"/>
              <a:t>Implications and Limitations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Finance was the key limitation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framework can help structure future human centric cybersecurity research projects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Helps understand basic cognitive process of users when performing online </a:t>
            </a:r>
            <a:r>
              <a:rPr lang="en-US" dirty="0" err="1"/>
              <a:t>activites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could be used to improve the UX/UI design of the automated-phishing tools for better protection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59C06-CCD9-41FB-A8F2-2427755F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475" y="1308930"/>
            <a:ext cx="1941334" cy="2588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F8500-77D6-4C34-992C-C9A26E2DB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3" t="19758" r="54443" b="17580"/>
          <a:stretch/>
        </p:blipFill>
        <p:spPr>
          <a:xfrm>
            <a:off x="7372432" y="3975802"/>
            <a:ext cx="3500436" cy="2036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4C5A5-94F7-4B23-8A91-C73D253D7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10" t="4905" b="4446"/>
          <a:stretch/>
        </p:blipFill>
        <p:spPr>
          <a:xfrm>
            <a:off x="7372431" y="6119367"/>
            <a:ext cx="3500437" cy="28062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408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Characterisation of Human Behaviours Against Cyber Attacks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Chanon Kachornvuthidej</cp:lastModifiedBy>
  <cp:revision>39</cp:revision>
  <cp:lastPrinted>2011-10-04T02:16:03Z</cp:lastPrinted>
  <dcterms:created xsi:type="dcterms:W3CDTF">2011-10-04T02:18:07Z</dcterms:created>
  <dcterms:modified xsi:type="dcterms:W3CDTF">2020-10-28T08:02:50Z</dcterms:modified>
</cp:coreProperties>
</file>