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35ECD-5C35-4411-BBAB-4F88A86E01A7}">
          <p14:sldIdLst>
            <p14:sldId id="256"/>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77" autoAdjust="0"/>
  </p:normalViewPr>
  <p:slideViewPr>
    <p:cSldViewPr snapToGrid="0">
      <p:cViewPr varScale="1">
        <p:scale>
          <a:sx n="73" d="100"/>
          <a:sy n="73"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2F549D-15A0-4CC3-BB78-2A252ADA90E8}"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5E80F-4330-48C0-A6A3-2BF5961916FE}" type="slidenum">
              <a:rPr lang="en-US" smtClean="0"/>
              <a:t>‹#›</a:t>
            </a:fld>
            <a:endParaRPr lang="en-US"/>
          </a:p>
        </p:txBody>
      </p:sp>
    </p:spTree>
    <p:extLst>
      <p:ext uri="{BB962C8B-B14F-4D97-AF65-F5344CB8AC3E}">
        <p14:creationId xmlns:p14="http://schemas.microsoft.com/office/powerpoint/2010/main" val="367919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25E80F-4330-48C0-A6A3-2BF5961916FE}" type="slidenum">
              <a:rPr lang="en-US" smtClean="0"/>
              <a:t>2</a:t>
            </a:fld>
            <a:endParaRPr lang="en-US"/>
          </a:p>
        </p:txBody>
      </p:sp>
    </p:spTree>
    <p:extLst>
      <p:ext uri="{BB962C8B-B14F-4D97-AF65-F5344CB8AC3E}">
        <p14:creationId xmlns:p14="http://schemas.microsoft.com/office/powerpoint/2010/main" val="95304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10108009</a:t>
            </a:r>
          </a:p>
        </p:txBody>
      </p:sp>
      <p:sp>
        <p:nvSpPr>
          <p:cNvPr id="4" name="Slide Number Placeholder 3"/>
          <p:cNvSpPr>
            <a:spLocks noGrp="1"/>
          </p:cNvSpPr>
          <p:nvPr>
            <p:ph type="sldNum" sz="quarter" idx="10"/>
          </p:nvPr>
        </p:nvSpPr>
        <p:spPr/>
        <p:txBody>
          <a:bodyPr/>
          <a:lstStyle/>
          <a:p>
            <a:fld id="{0625E80F-4330-48C0-A6A3-2BF5961916FE}" type="slidenum">
              <a:rPr lang="en-US" smtClean="0"/>
              <a:t>11</a:t>
            </a:fld>
            <a:endParaRPr lang="en-US"/>
          </a:p>
        </p:txBody>
      </p:sp>
    </p:spTree>
    <p:extLst>
      <p:ext uri="{BB962C8B-B14F-4D97-AF65-F5344CB8AC3E}">
        <p14:creationId xmlns:p14="http://schemas.microsoft.com/office/powerpoint/2010/main" val="233211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10108007</a:t>
            </a:r>
          </a:p>
          <a:p>
            <a:endParaRPr lang="en-US" dirty="0"/>
          </a:p>
        </p:txBody>
      </p:sp>
      <p:sp>
        <p:nvSpPr>
          <p:cNvPr id="4" name="Slide Number Placeholder 3"/>
          <p:cNvSpPr>
            <a:spLocks noGrp="1"/>
          </p:cNvSpPr>
          <p:nvPr>
            <p:ph type="sldNum" sz="quarter" idx="10"/>
          </p:nvPr>
        </p:nvSpPr>
        <p:spPr/>
        <p:txBody>
          <a:bodyPr/>
          <a:lstStyle/>
          <a:p>
            <a:fld id="{0625E80F-4330-48C0-A6A3-2BF5961916FE}" type="slidenum">
              <a:rPr lang="en-US" smtClean="0"/>
              <a:t>3</a:t>
            </a:fld>
            <a:endParaRPr lang="en-US"/>
          </a:p>
        </p:txBody>
      </p:sp>
    </p:spTree>
    <p:extLst>
      <p:ext uri="{BB962C8B-B14F-4D97-AF65-F5344CB8AC3E}">
        <p14:creationId xmlns:p14="http://schemas.microsoft.com/office/powerpoint/2010/main" val="232341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10108008</a:t>
            </a:r>
          </a:p>
        </p:txBody>
      </p:sp>
      <p:sp>
        <p:nvSpPr>
          <p:cNvPr id="4" name="Slide Number Placeholder 3"/>
          <p:cNvSpPr>
            <a:spLocks noGrp="1"/>
          </p:cNvSpPr>
          <p:nvPr>
            <p:ph type="sldNum" sz="quarter" idx="10"/>
          </p:nvPr>
        </p:nvSpPr>
        <p:spPr/>
        <p:txBody>
          <a:bodyPr/>
          <a:lstStyle/>
          <a:p>
            <a:fld id="{0625E80F-4330-48C0-A6A3-2BF5961916FE}" type="slidenum">
              <a:rPr lang="en-US" smtClean="0"/>
              <a:t>4</a:t>
            </a:fld>
            <a:endParaRPr lang="en-US"/>
          </a:p>
        </p:txBody>
      </p:sp>
    </p:spTree>
    <p:extLst>
      <p:ext uri="{BB962C8B-B14F-4D97-AF65-F5344CB8AC3E}">
        <p14:creationId xmlns:p14="http://schemas.microsoft.com/office/powerpoint/2010/main" val="369317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10108006</a:t>
            </a:r>
          </a:p>
        </p:txBody>
      </p:sp>
      <p:sp>
        <p:nvSpPr>
          <p:cNvPr id="4" name="Slide Number Placeholder 3"/>
          <p:cNvSpPr>
            <a:spLocks noGrp="1"/>
          </p:cNvSpPr>
          <p:nvPr>
            <p:ph type="sldNum" sz="quarter" idx="10"/>
          </p:nvPr>
        </p:nvSpPr>
        <p:spPr/>
        <p:txBody>
          <a:bodyPr/>
          <a:lstStyle/>
          <a:p>
            <a:fld id="{0625E80F-4330-48C0-A6A3-2BF5961916FE}" type="slidenum">
              <a:rPr lang="en-US" smtClean="0"/>
              <a:t>5</a:t>
            </a:fld>
            <a:endParaRPr lang="en-US"/>
          </a:p>
        </p:txBody>
      </p:sp>
    </p:spTree>
    <p:extLst>
      <p:ext uri="{BB962C8B-B14F-4D97-AF65-F5344CB8AC3E}">
        <p14:creationId xmlns:p14="http://schemas.microsoft.com/office/powerpoint/2010/main" val="320992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10108004</a:t>
            </a:r>
          </a:p>
        </p:txBody>
      </p:sp>
      <p:sp>
        <p:nvSpPr>
          <p:cNvPr id="4" name="Slide Number Placeholder 3"/>
          <p:cNvSpPr>
            <a:spLocks noGrp="1"/>
          </p:cNvSpPr>
          <p:nvPr>
            <p:ph type="sldNum" sz="quarter" idx="10"/>
          </p:nvPr>
        </p:nvSpPr>
        <p:spPr/>
        <p:txBody>
          <a:bodyPr/>
          <a:lstStyle/>
          <a:p>
            <a:fld id="{0625E80F-4330-48C0-A6A3-2BF5961916FE}" type="slidenum">
              <a:rPr lang="en-US" smtClean="0"/>
              <a:t>6</a:t>
            </a:fld>
            <a:endParaRPr lang="en-US"/>
          </a:p>
        </p:txBody>
      </p:sp>
    </p:spTree>
    <p:extLst>
      <p:ext uri="{BB962C8B-B14F-4D97-AF65-F5344CB8AC3E}">
        <p14:creationId xmlns:p14="http://schemas.microsoft.com/office/powerpoint/2010/main" val="219313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10108009</a:t>
            </a:r>
          </a:p>
        </p:txBody>
      </p:sp>
      <p:sp>
        <p:nvSpPr>
          <p:cNvPr id="4" name="Slide Number Placeholder 3"/>
          <p:cNvSpPr>
            <a:spLocks noGrp="1"/>
          </p:cNvSpPr>
          <p:nvPr>
            <p:ph type="sldNum" sz="quarter" idx="10"/>
          </p:nvPr>
        </p:nvSpPr>
        <p:spPr/>
        <p:txBody>
          <a:bodyPr/>
          <a:lstStyle/>
          <a:p>
            <a:fld id="{0625E80F-4330-48C0-A6A3-2BF5961916FE}" type="slidenum">
              <a:rPr lang="en-US" smtClean="0"/>
              <a:t>7</a:t>
            </a:fld>
            <a:endParaRPr lang="en-US"/>
          </a:p>
        </p:txBody>
      </p:sp>
    </p:spTree>
    <p:extLst>
      <p:ext uri="{BB962C8B-B14F-4D97-AF65-F5344CB8AC3E}">
        <p14:creationId xmlns:p14="http://schemas.microsoft.com/office/powerpoint/2010/main" val="21084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10108009</a:t>
            </a:r>
          </a:p>
        </p:txBody>
      </p:sp>
      <p:sp>
        <p:nvSpPr>
          <p:cNvPr id="4" name="Slide Number Placeholder 3"/>
          <p:cNvSpPr>
            <a:spLocks noGrp="1"/>
          </p:cNvSpPr>
          <p:nvPr>
            <p:ph type="sldNum" sz="quarter" idx="10"/>
          </p:nvPr>
        </p:nvSpPr>
        <p:spPr/>
        <p:txBody>
          <a:bodyPr/>
          <a:lstStyle/>
          <a:p>
            <a:fld id="{0625E80F-4330-48C0-A6A3-2BF5961916FE}" type="slidenum">
              <a:rPr lang="en-US" smtClean="0"/>
              <a:t>8</a:t>
            </a:fld>
            <a:endParaRPr lang="en-US"/>
          </a:p>
        </p:txBody>
      </p:sp>
    </p:spTree>
    <p:extLst>
      <p:ext uri="{BB962C8B-B14F-4D97-AF65-F5344CB8AC3E}">
        <p14:creationId xmlns:p14="http://schemas.microsoft.com/office/powerpoint/2010/main" val="10022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10108004</a:t>
            </a:r>
          </a:p>
          <a:p>
            <a:endParaRPr lang="en-US" dirty="0"/>
          </a:p>
          <a:p>
            <a:endParaRPr lang="en-US" dirty="0"/>
          </a:p>
        </p:txBody>
      </p:sp>
      <p:sp>
        <p:nvSpPr>
          <p:cNvPr id="4" name="Slide Number Placeholder 3"/>
          <p:cNvSpPr>
            <a:spLocks noGrp="1"/>
          </p:cNvSpPr>
          <p:nvPr>
            <p:ph type="sldNum" sz="quarter" idx="10"/>
          </p:nvPr>
        </p:nvSpPr>
        <p:spPr/>
        <p:txBody>
          <a:bodyPr/>
          <a:lstStyle/>
          <a:p>
            <a:fld id="{0625E80F-4330-48C0-A6A3-2BF5961916FE}" type="slidenum">
              <a:rPr lang="en-US" smtClean="0"/>
              <a:t>9</a:t>
            </a:fld>
            <a:endParaRPr lang="en-US"/>
          </a:p>
        </p:txBody>
      </p:sp>
    </p:spTree>
    <p:extLst>
      <p:ext uri="{BB962C8B-B14F-4D97-AF65-F5344CB8AC3E}">
        <p14:creationId xmlns:p14="http://schemas.microsoft.com/office/powerpoint/2010/main" val="11020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10108009</a:t>
            </a:r>
          </a:p>
        </p:txBody>
      </p:sp>
      <p:sp>
        <p:nvSpPr>
          <p:cNvPr id="4" name="Slide Number Placeholder 3"/>
          <p:cNvSpPr>
            <a:spLocks noGrp="1"/>
          </p:cNvSpPr>
          <p:nvPr>
            <p:ph type="sldNum" sz="quarter" idx="10"/>
          </p:nvPr>
        </p:nvSpPr>
        <p:spPr/>
        <p:txBody>
          <a:bodyPr/>
          <a:lstStyle/>
          <a:p>
            <a:fld id="{0625E80F-4330-48C0-A6A3-2BF5961916FE}" type="slidenum">
              <a:rPr lang="en-US" smtClean="0"/>
              <a:t>10</a:t>
            </a:fld>
            <a:endParaRPr lang="en-US"/>
          </a:p>
        </p:txBody>
      </p:sp>
    </p:spTree>
    <p:extLst>
      <p:ext uri="{BB962C8B-B14F-4D97-AF65-F5344CB8AC3E}">
        <p14:creationId xmlns:p14="http://schemas.microsoft.com/office/powerpoint/2010/main" val="301511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1FAC-5D10-4FFC-A88C-22E663E01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B756E-2449-413C-ACDE-DE75EE972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74FBAC-F28B-4FFE-81D5-EA0C169CCCBB}"/>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5" name="Footer Placeholder 4">
            <a:extLst>
              <a:ext uri="{FF2B5EF4-FFF2-40B4-BE49-F238E27FC236}">
                <a16:creationId xmlns:a16="http://schemas.microsoft.com/office/drawing/2014/main" id="{ED2FDB16-0516-4587-9B07-4CB1B6FDF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233C6-C0F4-4C31-B81E-9ED00968DE70}"/>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303736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96CB-1FD3-4210-B586-6595F7C03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0194FF-E31D-4073-B01D-BA88D1409C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5591C-3381-4849-8BBE-AEA38211989D}"/>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5" name="Footer Placeholder 4">
            <a:extLst>
              <a:ext uri="{FF2B5EF4-FFF2-40B4-BE49-F238E27FC236}">
                <a16:creationId xmlns:a16="http://schemas.microsoft.com/office/drawing/2014/main" id="{637B7C06-D4D9-4CEA-A72D-DF2B9CC9D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69DE6-C277-4BDC-8079-61EE1F29C6D3}"/>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253256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6F31E-806E-46D9-BE1E-B3D8EAAB95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6034A-B523-4B0B-9803-50CD869F69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3BEED-56B3-46D6-A79E-A0BB3622AF6B}"/>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5" name="Footer Placeholder 4">
            <a:extLst>
              <a:ext uri="{FF2B5EF4-FFF2-40B4-BE49-F238E27FC236}">
                <a16:creationId xmlns:a16="http://schemas.microsoft.com/office/drawing/2014/main" id="{72166D22-DDE9-4774-B4B1-0ADC89978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18C7C-A506-4711-860D-3F636652CC00}"/>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140538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4407-903F-4435-9F7A-EE915D14DB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28975-1812-476A-8B06-9B2F27AF58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0979A-5029-404B-A96F-28F40EA7BDCE}"/>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5" name="Footer Placeholder 4">
            <a:extLst>
              <a:ext uri="{FF2B5EF4-FFF2-40B4-BE49-F238E27FC236}">
                <a16:creationId xmlns:a16="http://schemas.microsoft.com/office/drawing/2014/main" id="{58C62358-FE97-4712-BD2A-004F3FCA5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85F12-AD4F-486D-972E-56853797AC5C}"/>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24490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D865-0154-4D89-8770-7030DC2738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A9030-17AA-4A49-9D73-94FA93B7E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8379D0-AB1A-460C-9DF8-8BFDFA136F33}"/>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5" name="Footer Placeholder 4">
            <a:extLst>
              <a:ext uri="{FF2B5EF4-FFF2-40B4-BE49-F238E27FC236}">
                <a16:creationId xmlns:a16="http://schemas.microsoft.com/office/drawing/2014/main" id="{90BF03C8-2762-44A8-8AB9-4947342F8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EBA4B-DC87-4F6C-BC7E-DD69ABC1EE7F}"/>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399220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1D35-842B-48C9-8DB3-D84891922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C0470-6C3C-4226-B6D8-C854C27529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186792-D01E-41D1-8508-86D59046B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117306-6DE7-4AF9-BA6E-974C19073396}"/>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6" name="Footer Placeholder 5">
            <a:extLst>
              <a:ext uri="{FF2B5EF4-FFF2-40B4-BE49-F238E27FC236}">
                <a16:creationId xmlns:a16="http://schemas.microsoft.com/office/drawing/2014/main" id="{CAAAECC9-2A7D-4221-B5E8-DF4878282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65973-A80E-482C-9B63-7A3D3E78833E}"/>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250985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21CF-7B5E-4223-B8C7-5A22C6195A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657BD8-88A6-4D2C-A0EE-97FF2D5BB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55384-CA33-4850-93E7-FEFF2BA223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98601-CA7E-46EE-8AC6-8ABF18F20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F70B67-61F9-4F54-AF80-DA27FC642C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1138EB-E1B3-4AD2-94F1-17D9B6C1EA96}"/>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8" name="Footer Placeholder 7">
            <a:extLst>
              <a:ext uri="{FF2B5EF4-FFF2-40B4-BE49-F238E27FC236}">
                <a16:creationId xmlns:a16="http://schemas.microsoft.com/office/drawing/2014/main" id="{D9AC7D98-1B2C-4624-ABFB-EA9BB630F9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A1204B-DF23-4519-B6D6-87C5AD4E7BE5}"/>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338135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7CD7-AD2D-4DCC-B849-4A4A3AB57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F2691-477F-464A-BA54-EB1ADC57999F}"/>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4" name="Footer Placeholder 3">
            <a:extLst>
              <a:ext uri="{FF2B5EF4-FFF2-40B4-BE49-F238E27FC236}">
                <a16:creationId xmlns:a16="http://schemas.microsoft.com/office/drawing/2014/main" id="{0A5E7679-7EEC-41CC-8C45-ECD307CE76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83DC1-F578-4D34-9D6E-DDD4DDABA0A8}"/>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198032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F4EA0-E453-4809-A423-AB9E03D6E4A8}"/>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3" name="Footer Placeholder 2">
            <a:extLst>
              <a:ext uri="{FF2B5EF4-FFF2-40B4-BE49-F238E27FC236}">
                <a16:creationId xmlns:a16="http://schemas.microsoft.com/office/drawing/2014/main" id="{C417CA7C-F367-413C-972B-08149E61C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DB73F1-5B6C-4343-81ED-D50E5BF35B49}"/>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382592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4A71-4199-4C32-9BB5-91A8762F4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E05C3-E39B-4F72-B979-18BBBF0BA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AED68-3226-476E-90F7-A3DD00E5C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7E7857-72C5-47A9-9117-343532DA411F}"/>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6" name="Footer Placeholder 5">
            <a:extLst>
              <a:ext uri="{FF2B5EF4-FFF2-40B4-BE49-F238E27FC236}">
                <a16:creationId xmlns:a16="http://schemas.microsoft.com/office/drawing/2014/main" id="{D6632B87-5C84-494E-9BAE-659449EBD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862E03-097C-4409-8157-A6286BAF595B}"/>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177960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82F1-AFAD-46BC-BFE6-B24F755AE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E61179-61D8-47ED-B43A-8B79BCA89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804564-29F3-4FCE-A584-26ACF882C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D7521D-C559-4094-B7FE-777123FB11FB}"/>
              </a:ext>
            </a:extLst>
          </p:cNvPr>
          <p:cNvSpPr>
            <a:spLocks noGrp="1"/>
          </p:cNvSpPr>
          <p:nvPr>
            <p:ph type="dt" sz="half" idx="10"/>
          </p:nvPr>
        </p:nvSpPr>
        <p:spPr/>
        <p:txBody>
          <a:bodyPr/>
          <a:lstStyle/>
          <a:p>
            <a:fld id="{B2EEE4CD-4559-4EB9-8D9E-120F0C617416}" type="datetimeFigureOut">
              <a:rPr lang="en-US" smtClean="0"/>
              <a:t>10/22/2018</a:t>
            </a:fld>
            <a:endParaRPr lang="en-US"/>
          </a:p>
        </p:txBody>
      </p:sp>
      <p:sp>
        <p:nvSpPr>
          <p:cNvPr id="6" name="Footer Placeholder 5">
            <a:extLst>
              <a:ext uri="{FF2B5EF4-FFF2-40B4-BE49-F238E27FC236}">
                <a16:creationId xmlns:a16="http://schemas.microsoft.com/office/drawing/2014/main" id="{911627A3-7CB0-4457-ACC3-7883BA1AF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0D1B0-E401-475F-9C06-D9C02A60FE6E}"/>
              </a:ext>
            </a:extLst>
          </p:cNvPr>
          <p:cNvSpPr>
            <a:spLocks noGrp="1"/>
          </p:cNvSpPr>
          <p:nvPr>
            <p:ph type="sldNum" sz="quarter" idx="12"/>
          </p:nvPr>
        </p:nvSpPr>
        <p:spPr/>
        <p:txBody>
          <a:bodyPr/>
          <a:lstStyle/>
          <a:p>
            <a:fld id="{430CAB27-C4A9-400E-8435-54DE4C139747}" type="slidenum">
              <a:rPr lang="en-US" smtClean="0"/>
              <a:t>‹#›</a:t>
            </a:fld>
            <a:endParaRPr lang="en-US"/>
          </a:p>
        </p:txBody>
      </p:sp>
    </p:spTree>
    <p:extLst>
      <p:ext uri="{BB962C8B-B14F-4D97-AF65-F5344CB8AC3E}">
        <p14:creationId xmlns:p14="http://schemas.microsoft.com/office/powerpoint/2010/main" val="217109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A8143-A58E-4A95-B6ED-157F6056F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979A1-CB06-4843-93FC-A10ED4744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F0B04-4442-4C14-AD22-21F5A0999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EE4CD-4559-4EB9-8D9E-120F0C617416}" type="datetimeFigureOut">
              <a:rPr lang="en-US" smtClean="0"/>
              <a:t>10/22/2018</a:t>
            </a:fld>
            <a:endParaRPr lang="en-US"/>
          </a:p>
        </p:txBody>
      </p:sp>
      <p:sp>
        <p:nvSpPr>
          <p:cNvPr id="5" name="Footer Placeholder 4">
            <a:extLst>
              <a:ext uri="{FF2B5EF4-FFF2-40B4-BE49-F238E27FC236}">
                <a16:creationId xmlns:a16="http://schemas.microsoft.com/office/drawing/2014/main" id="{978BBF76-F487-4541-85DC-660047046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0C28B-B5EE-40C9-8CD2-63BFFC15AB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CAB27-C4A9-400E-8435-54DE4C139747}" type="slidenum">
              <a:rPr lang="en-US" smtClean="0"/>
              <a:t>‹#›</a:t>
            </a:fld>
            <a:endParaRPr lang="en-US"/>
          </a:p>
        </p:txBody>
      </p:sp>
    </p:spTree>
    <p:extLst>
      <p:ext uri="{BB962C8B-B14F-4D97-AF65-F5344CB8AC3E}">
        <p14:creationId xmlns:p14="http://schemas.microsoft.com/office/powerpoint/2010/main" val="3469799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B389-D88A-4AE8-B85F-A78CBDE106D0}"/>
              </a:ext>
            </a:extLst>
          </p:cNvPr>
          <p:cNvSpPr>
            <a:spLocks noGrp="1"/>
          </p:cNvSpPr>
          <p:nvPr>
            <p:ph type="ctrTitle"/>
          </p:nvPr>
        </p:nvSpPr>
        <p:spPr/>
        <p:txBody>
          <a:bodyPr/>
          <a:lstStyle/>
          <a:p>
            <a:r>
              <a:rPr lang="en-US" dirty="0">
                <a:latin typeface="Helvetica" panose="020B0604020202020204" pitchFamily="34" charset="0"/>
                <a:cs typeface="Helvetica" panose="020B0604020202020204" pitchFamily="34" charset="0"/>
              </a:rPr>
              <a:t>SMART-IE Behavioral Pilot Data</a:t>
            </a:r>
          </a:p>
        </p:txBody>
      </p:sp>
      <p:sp>
        <p:nvSpPr>
          <p:cNvPr id="3" name="Subtitle 2">
            <a:extLst>
              <a:ext uri="{FF2B5EF4-FFF2-40B4-BE49-F238E27FC236}">
                <a16:creationId xmlns:a16="http://schemas.microsoft.com/office/drawing/2014/main" id="{F7DA9DC8-17B5-44D3-B291-D8EB9EF76FF4}"/>
              </a:ext>
            </a:extLst>
          </p:cNvPr>
          <p:cNvSpPr>
            <a:spLocks noGrp="1"/>
          </p:cNvSpPr>
          <p:nvPr>
            <p:ph type="subTitle" idx="1"/>
          </p:nvPr>
        </p:nvSpPr>
        <p:spPr/>
        <p:txBody>
          <a:bodyPr/>
          <a:lstStyle/>
          <a:p>
            <a:r>
              <a:rPr lang="en-US" dirty="0"/>
              <a:t>Allen Chen</a:t>
            </a:r>
          </a:p>
        </p:txBody>
      </p:sp>
    </p:spTree>
    <p:extLst>
      <p:ext uri="{BB962C8B-B14F-4D97-AF65-F5344CB8AC3E}">
        <p14:creationId xmlns:p14="http://schemas.microsoft.com/office/powerpoint/2010/main" val="1161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5 – might be due to fatigue</a:t>
            </a:r>
          </a:p>
        </p:txBody>
      </p:sp>
      <p:sp>
        <p:nvSpPr>
          <p:cNvPr id="5" name="TextBox 4">
            <a:extLst>
              <a:ext uri="{FF2B5EF4-FFF2-40B4-BE49-F238E27FC236}">
                <a16:creationId xmlns:a16="http://schemas.microsoft.com/office/drawing/2014/main" id="{6BA4289A-B576-4AF6-BB24-4049A1934FE8}"/>
              </a:ext>
            </a:extLst>
          </p:cNvPr>
          <p:cNvSpPr txBox="1"/>
          <p:nvPr/>
        </p:nvSpPr>
        <p:spPr>
          <a:xfrm>
            <a:off x="8181358" y="1506022"/>
            <a:ext cx="1476366" cy="369332"/>
          </a:xfrm>
          <a:prstGeom prst="rect">
            <a:avLst/>
          </a:prstGeom>
          <a:noFill/>
        </p:spPr>
        <p:txBody>
          <a:bodyPr wrap="none" rtlCol="0">
            <a:spAutoFit/>
          </a:bodyPr>
          <a:lstStyle/>
          <a:p>
            <a:r>
              <a:rPr lang="en-US" dirty="0"/>
              <a:t>Second Phase</a:t>
            </a:r>
          </a:p>
        </p:txBody>
      </p:sp>
      <p:sp>
        <p:nvSpPr>
          <p:cNvPr id="9" name="TextBox 8">
            <a:extLst>
              <a:ext uri="{FF2B5EF4-FFF2-40B4-BE49-F238E27FC236}">
                <a16:creationId xmlns:a16="http://schemas.microsoft.com/office/drawing/2014/main" id="{4A575727-0CD0-45CD-8683-D0061E009966}"/>
              </a:ext>
            </a:extLst>
          </p:cNvPr>
          <p:cNvSpPr txBox="1"/>
          <p:nvPr/>
        </p:nvSpPr>
        <p:spPr>
          <a:xfrm>
            <a:off x="2623419" y="1506022"/>
            <a:ext cx="1593257" cy="369332"/>
          </a:xfrm>
          <a:prstGeom prst="rect">
            <a:avLst/>
          </a:prstGeom>
          <a:noFill/>
        </p:spPr>
        <p:txBody>
          <a:bodyPr wrap="none" rtlCol="0">
            <a:spAutoFit/>
          </a:bodyPr>
          <a:lstStyle/>
          <a:p>
            <a:r>
              <a:rPr lang="en-US" dirty="0"/>
              <a:t>Titration Phase</a:t>
            </a:r>
          </a:p>
        </p:txBody>
      </p:sp>
      <p:pic>
        <p:nvPicPr>
          <p:cNvPr id="6" name="Picture 5">
            <a:extLst>
              <a:ext uri="{FF2B5EF4-FFF2-40B4-BE49-F238E27FC236}">
                <a16:creationId xmlns:a16="http://schemas.microsoft.com/office/drawing/2014/main" id="{7E0AD620-C089-46CC-983E-4991D3AA5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047" y="1903445"/>
            <a:ext cx="4848002" cy="3636001"/>
          </a:xfrm>
          <a:prstGeom prst="rect">
            <a:avLst/>
          </a:prstGeom>
        </p:spPr>
      </p:pic>
      <p:pic>
        <p:nvPicPr>
          <p:cNvPr id="10" name="Picture 9">
            <a:extLst>
              <a:ext uri="{FF2B5EF4-FFF2-40B4-BE49-F238E27FC236}">
                <a16:creationId xmlns:a16="http://schemas.microsoft.com/office/drawing/2014/main" id="{75905E0E-13C6-46B9-A60B-32D324A15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408" y="1903445"/>
            <a:ext cx="4844266" cy="3633199"/>
          </a:xfrm>
          <a:prstGeom prst="rect">
            <a:avLst/>
          </a:prstGeom>
        </p:spPr>
      </p:pic>
      <p:sp>
        <p:nvSpPr>
          <p:cNvPr id="11" name="TextBox 10">
            <a:extLst>
              <a:ext uri="{FF2B5EF4-FFF2-40B4-BE49-F238E27FC236}">
                <a16:creationId xmlns:a16="http://schemas.microsoft.com/office/drawing/2014/main" id="{DEBE3674-AEF1-4ED4-AB9E-53A3E07E9136}"/>
              </a:ext>
            </a:extLst>
          </p:cNvPr>
          <p:cNvSpPr txBox="1"/>
          <p:nvPr/>
        </p:nvSpPr>
        <p:spPr>
          <a:xfrm>
            <a:off x="2081452" y="5846544"/>
            <a:ext cx="9174306" cy="646331"/>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Each block has 55 stimuli, 5 of each intensity value</a:t>
            </a:r>
          </a:p>
          <a:p>
            <a:r>
              <a:rPr lang="en-US" dirty="0">
                <a:latin typeface="Helvetica" panose="020B0604020202020204" pitchFamily="34" charset="0"/>
                <a:cs typeface="Helvetica" panose="020B0604020202020204" pitchFamily="34" charset="0"/>
              </a:rPr>
              <a:t>Mean performance on nth block is the hit rate across all of the intensities binned together</a:t>
            </a:r>
          </a:p>
        </p:txBody>
      </p:sp>
    </p:spTree>
    <p:extLst>
      <p:ext uri="{BB962C8B-B14F-4D97-AF65-F5344CB8AC3E}">
        <p14:creationId xmlns:p14="http://schemas.microsoft.com/office/powerpoint/2010/main" val="302067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Summary</a:t>
            </a:r>
          </a:p>
        </p:txBody>
      </p:sp>
      <p:sp>
        <p:nvSpPr>
          <p:cNvPr id="8" name="TextBox 7">
            <a:extLst>
              <a:ext uri="{FF2B5EF4-FFF2-40B4-BE49-F238E27FC236}">
                <a16:creationId xmlns:a16="http://schemas.microsoft.com/office/drawing/2014/main" id="{9874A57A-7C97-41E7-8ACD-9FEE26B70F8F}"/>
              </a:ext>
            </a:extLst>
          </p:cNvPr>
          <p:cNvSpPr txBox="1"/>
          <p:nvPr/>
        </p:nvSpPr>
        <p:spPr>
          <a:xfrm>
            <a:off x="727788" y="1604865"/>
            <a:ext cx="10431624" cy="3693319"/>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After plotting subject 4 and 5’s behavior over time, it seems like there is a sudden visual performance drop between the end of the initial phase and the beginning of the second phase for subject 4. This is not explained by a decrease in performance over time in the titration phase. For subject 5, there is a quick fall of visual performance between the first and fourth visual blocks in phase II. Subject 5’s bad visual performance may be due to fatigue. </a:t>
            </a:r>
          </a:p>
          <a:p>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Other Possible Reasons:</a:t>
            </a:r>
          </a:p>
          <a:p>
            <a:pPr marL="514350" indent="-514350">
              <a:buAutoNum type="romanLcPeriod"/>
            </a:pPr>
            <a:r>
              <a:rPr lang="en-US" dirty="0">
                <a:latin typeface="Helvetica" panose="020B0604020202020204" pitchFamily="34" charset="0"/>
                <a:cs typeface="Helvetica" panose="020B0604020202020204" pitchFamily="34" charset="0"/>
              </a:rPr>
              <a:t>Context change going from titration phase to second phase. We use very similar stimuli, but it’s not perfectly matched. For example, the titration phase has more points on the asymptotes of the psych curve while the second phase has more points along the steep part of the curve. </a:t>
            </a:r>
          </a:p>
          <a:p>
            <a:endParaRPr lang="en-US" dirty="0">
              <a:latin typeface="Helvetica" panose="020B0604020202020204" pitchFamily="34" charset="0"/>
              <a:cs typeface="Helvetica" panose="020B0604020202020204" pitchFamily="34" charset="0"/>
            </a:endParaRPr>
          </a:p>
          <a:p>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0655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Experiment Set-up</a:t>
            </a:r>
          </a:p>
        </p:txBody>
      </p:sp>
      <p:sp>
        <p:nvSpPr>
          <p:cNvPr id="7" name="Content Placeholder 6">
            <a:extLst>
              <a:ext uri="{FF2B5EF4-FFF2-40B4-BE49-F238E27FC236}">
                <a16:creationId xmlns:a16="http://schemas.microsoft.com/office/drawing/2014/main" id="{7CB07E9A-7142-4F8C-8938-7ABAA3D8A17D}"/>
              </a:ext>
            </a:extLst>
          </p:cNvPr>
          <p:cNvSpPr>
            <a:spLocks noGrp="1"/>
          </p:cNvSpPr>
          <p:nvPr>
            <p:ph idx="1"/>
          </p:nvPr>
        </p:nvSpPr>
        <p:spPr/>
        <p:txBody>
          <a:bodyPr>
            <a:normAutofit lnSpcReduction="10000"/>
          </a:bodyPr>
          <a:lstStyle/>
          <a:p>
            <a:r>
              <a:rPr lang="en-US" dirty="0">
                <a:latin typeface="Helvetica" panose="020B0604020202020204" pitchFamily="34" charset="0"/>
                <a:cs typeface="Helvetica" panose="020B0604020202020204" pitchFamily="34" charset="0"/>
              </a:rPr>
              <a:t>Initial titration phase and testing done on the same day.</a:t>
            </a:r>
          </a:p>
          <a:p>
            <a:r>
              <a:rPr lang="en-US" dirty="0">
                <a:latin typeface="Helvetica" panose="020B0604020202020204" pitchFamily="34" charset="0"/>
                <a:cs typeface="Helvetica" panose="020B0604020202020204" pitchFamily="34" charset="0"/>
              </a:rPr>
              <a:t>11 Points Tested. (0, 10%, 20%, 30%, …, 100%)</a:t>
            </a:r>
          </a:p>
          <a:p>
            <a:r>
              <a:rPr lang="en-US" dirty="0">
                <a:latin typeface="Helvetica" panose="020B0604020202020204" pitchFamily="34" charset="0"/>
                <a:cs typeface="Helvetica" panose="020B0604020202020204" pitchFamily="34" charset="0"/>
              </a:rPr>
              <a:t>50 repetitions of each stimulus</a:t>
            </a:r>
          </a:p>
          <a:p>
            <a:r>
              <a:rPr lang="en-US" dirty="0">
                <a:latin typeface="Helvetica" panose="020B0604020202020204" pitchFamily="34" charset="0"/>
                <a:cs typeface="Helvetica" panose="020B0604020202020204" pitchFamily="34" charset="0"/>
              </a:rPr>
              <a:t>Total experiment time with no EEG: 2 and a half hours to 3 hours</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We’re currently struggling with an auditory glitch that caused auditory to be distorted ~halfway through an experiment for two of the five data sets. These data sets had the affected portion of the experiment discarded. </a:t>
            </a:r>
          </a:p>
        </p:txBody>
      </p:sp>
    </p:spTree>
    <p:extLst>
      <p:ext uri="{BB962C8B-B14F-4D97-AF65-F5344CB8AC3E}">
        <p14:creationId xmlns:p14="http://schemas.microsoft.com/office/powerpoint/2010/main" val="40456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1</a:t>
            </a:r>
          </a:p>
        </p:txBody>
      </p:sp>
      <p:sp>
        <p:nvSpPr>
          <p:cNvPr id="3" name="TextBox 2">
            <a:extLst>
              <a:ext uri="{FF2B5EF4-FFF2-40B4-BE49-F238E27FC236}">
                <a16:creationId xmlns:a16="http://schemas.microsoft.com/office/drawing/2014/main" id="{8CB5151A-1BF1-4EBB-8174-40FEB7E4D50F}"/>
              </a:ext>
            </a:extLst>
          </p:cNvPr>
          <p:cNvSpPr txBox="1"/>
          <p:nvPr/>
        </p:nvSpPr>
        <p:spPr>
          <a:xfrm>
            <a:off x="6774024" y="1690688"/>
            <a:ext cx="4366727" cy="1477328"/>
          </a:xfrm>
          <a:prstGeom prst="rect">
            <a:avLst/>
          </a:prstGeom>
          <a:noFill/>
        </p:spPr>
        <p:txBody>
          <a:bodyPr wrap="square" rtlCol="0">
            <a:spAutoFit/>
          </a:bodyPr>
          <a:lstStyle/>
          <a:p>
            <a:r>
              <a:rPr lang="en-US" dirty="0">
                <a:solidFill>
                  <a:srgbClr val="FF0000"/>
                </a:solidFill>
              </a:rPr>
              <a:t>Auditory Glitch</a:t>
            </a:r>
          </a:p>
          <a:p>
            <a:r>
              <a:rPr lang="en-US" dirty="0"/>
              <a:t>Salvaged Data:</a:t>
            </a:r>
          </a:p>
          <a:p>
            <a:pPr marL="285750" indent="-285750">
              <a:buFontTx/>
              <a:buChar char="-"/>
            </a:pPr>
            <a:r>
              <a:rPr lang="en-US" dirty="0"/>
              <a:t>30 reps of each auditory stimulus</a:t>
            </a:r>
          </a:p>
          <a:p>
            <a:pPr marL="285750" indent="-285750">
              <a:buFontTx/>
              <a:buChar char="-"/>
            </a:pPr>
            <a:r>
              <a:rPr lang="en-US" dirty="0"/>
              <a:t>25 reps of each visual stimulus</a:t>
            </a:r>
          </a:p>
          <a:p>
            <a:pPr marL="285750" indent="-285750">
              <a:buFontTx/>
              <a:buChar char="-"/>
            </a:pPr>
            <a:r>
              <a:rPr lang="en-US" dirty="0"/>
              <a:t>35 reps of each audiovisual stimulus</a:t>
            </a:r>
          </a:p>
        </p:txBody>
      </p:sp>
      <p:pic>
        <p:nvPicPr>
          <p:cNvPr id="8" name="Content Placeholder 7">
            <a:extLst>
              <a:ext uri="{FF2B5EF4-FFF2-40B4-BE49-F238E27FC236}">
                <a16:creationId xmlns:a16="http://schemas.microsoft.com/office/drawing/2014/main" id="{D22B7EBE-5400-44BC-B0CD-3DEAC50A6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3004" y="1690688"/>
            <a:ext cx="5801784" cy="4351338"/>
          </a:xfrm>
        </p:spPr>
      </p:pic>
      <p:pic>
        <p:nvPicPr>
          <p:cNvPr id="10" name="Picture 9">
            <a:extLst>
              <a:ext uri="{FF2B5EF4-FFF2-40B4-BE49-F238E27FC236}">
                <a16:creationId xmlns:a16="http://schemas.microsoft.com/office/drawing/2014/main" id="{60F25671-4203-42C3-9BCE-837F193CF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024" y="3151068"/>
            <a:ext cx="4944461" cy="3706932"/>
          </a:xfrm>
          <a:prstGeom prst="rect">
            <a:avLst/>
          </a:prstGeom>
        </p:spPr>
      </p:pic>
    </p:spTree>
    <p:extLst>
      <p:ext uri="{BB962C8B-B14F-4D97-AF65-F5344CB8AC3E}">
        <p14:creationId xmlns:p14="http://schemas.microsoft.com/office/powerpoint/2010/main" val="296174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2</a:t>
            </a:r>
          </a:p>
        </p:txBody>
      </p:sp>
      <p:sp>
        <p:nvSpPr>
          <p:cNvPr id="3" name="TextBox 2">
            <a:extLst>
              <a:ext uri="{FF2B5EF4-FFF2-40B4-BE49-F238E27FC236}">
                <a16:creationId xmlns:a16="http://schemas.microsoft.com/office/drawing/2014/main" id="{8CB5151A-1BF1-4EBB-8174-40FEB7E4D50F}"/>
              </a:ext>
            </a:extLst>
          </p:cNvPr>
          <p:cNvSpPr txBox="1"/>
          <p:nvPr/>
        </p:nvSpPr>
        <p:spPr>
          <a:xfrm>
            <a:off x="6774024" y="1690688"/>
            <a:ext cx="4366727" cy="1477328"/>
          </a:xfrm>
          <a:prstGeom prst="rect">
            <a:avLst/>
          </a:prstGeom>
          <a:noFill/>
        </p:spPr>
        <p:txBody>
          <a:bodyPr wrap="square" rtlCol="0">
            <a:spAutoFit/>
          </a:bodyPr>
          <a:lstStyle/>
          <a:p>
            <a:r>
              <a:rPr lang="en-US" dirty="0">
                <a:solidFill>
                  <a:srgbClr val="FF0000"/>
                </a:solidFill>
              </a:rPr>
              <a:t>Auditory Glitch</a:t>
            </a:r>
          </a:p>
          <a:p>
            <a:r>
              <a:rPr lang="en-US" dirty="0"/>
              <a:t>Salvaged Data:</a:t>
            </a:r>
          </a:p>
          <a:p>
            <a:pPr marL="285750" indent="-285750">
              <a:buFontTx/>
              <a:buChar char="-"/>
            </a:pPr>
            <a:r>
              <a:rPr lang="en-US" dirty="0"/>
              <a:t>30 reps of each auditory stimulus</a:t>
            </a:r>
          </a:p>
          <a:p>
            <a:pPr marL="285750" indent="-285750">
              <a:buFontTx/>
              <a:buChar char="-"/>
            </a:pPr>
            <a:r>
              <a:rPr lang="en-US" dirty="0"/>
              <a:t>20 reps of each visual stimulus</a:t>
            </a:r>
          </a:p>
          <a:p>
            <a:pPr marL="285750" indent="-285750">
              <a:buFontTx/>
              <a:buChar char="-"/>
            </a:pPr>
            <a:r>
              <a:rPr lang="en-US" dirty="0"/>
              <a:t>20 reps of each audiovisual stimulus</a:t>
            </a:r>
          </a:p>
        </p:txBody>
      </p:sp>
      <p:pic>
        <p:nvPicPr>
          <p:cNvPr id="8" name="Content Placeholder 7">
            <a:extLst>
              <a:ext uri="{FF2B5EF4-FFF2-40B4-BE49-F238E27FC236}">
                <a16:creationId xmlns:a16="http://schemas.microsoft.com/office/drawing/2014/main" id="{E0866113-736B-45BA-9485-0E147616D7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7851" y="1686296"/>
            <a:ext cx="5801784" cy="4351338"/>
          </a:xfrm>
        </p:spPr>
      </p:pic>
      <p:pic>
        <p:nvPicPr>
          <p:cNvPr id="10" name="Picture 9">
            <a:extLst>
              <a:ext uri="{FF2B5EF4-FFF2-40B4-BE49-F238E27FC236}">
                <a16:creationId xmlns:a16="http://schemas.microsoft.com/office/drawing/2014/main" id="{955167FF-CE88-4C5C-A262-D5A7D3BE1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293" y="3168016"/>
            <a:ext cx="4921856" cy="3689984"/>
          </a:xfrm>
          <a:prstGeom prst="rect">
            <a:avLst/>
          </a:prstGeom>
        </p:spPr>
      </p:pic>
    </p:spTree>
    <p:extLst>
      <p:ext uri="{BB962C8B-B14F-4D97-AF65-F5344CB8AC3E}">
        <p14:creationId xmlns:p14="http://schemas.microsoft.com/office/powerpoint/2010/main" val="144531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3</a:t>
            </a:r>
          </a:p>
        </p:txBody>
      </p:sp>
      <p:sp>
        <p:nvSpPr>
          <p:cNvPr id="3" name="TextBox 2">
            <a:extLst>
              <a:ext uri="{FF2B5EF4-FFF2-40B4-BE49-F238E27FC236}">
                <a16:creationId xmlns:a16="http://schemas.microsoft.com/office/drawing/2014/main" id="{8CB5151A-1BF1-4EBB-8174-40FEB7E4D50F}"/>
              </a:ext>
            </a:extLst>
          </p:cNvPr>
          <p:cNvSpPr txBox="1"/>
          <p:nvPr/>
        </p:nvSpPr>
        <p:spPr>
          <a:xfrm>
            <a:off x="6716849" y="1808811"/>
            <a:ext cx="4366727" cy="646331"/>
          </a:xfrm>
          <a:prstGeom prst="rect">
            <a:avLst/>
          </a:prstGeom>
          <a:noFill/>
        </p:spPr>
        <p:txBody>
          <a:bodyPr wrap="square" rtlCol="0">
            <a:spAutoFit/>
          </a:bodyPr>
          <a:lstStyle/>
          <a:p>
            <a:r>
              <a:rPr lang="en-US" dirty="0"/>
              <a:t>No Auditory Glitch</a:t>
            </a:r>
          </a:p>
          <a:p>
            <a:r>
              <a:rPr lang="en-US" dirty="0"/>
              <a:t>50 reps of each stimulus</a:t>
            </a:r>
          </a:p>
        </p:txBody>
      </p:sp>
      <p:pic>
        <p:nvPicPr>
          <p:cNvPr id="7" name="Content Placeholder 6">
            <a:extLst>
              <a:ext uri="{FF2B5EF4-FFF2-40B4-BE49-F238E27FC236}">
                <a16:creationId xmlns:a16="http://schemas.microsoft.com/office/drawing/2014/main" id="{82E060CF-12E7-4E9A-B442-142F8B72C3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3206" y="1816294"/>
            <a:ext cx="5801784" cy="4351338"/>
          </a:xfrm>
        </p:spPr>
      </p:pic>
      <p:pic>
        <p:nvPicPr>
          <p:cNvPr id="12" name="Picture 11">
            <a:extLst>
              <a:ext uri="{FF2B5EF4-FFF2-40B4-BE49-F238E27FC236}">
                <a16:creationId xmlns:a16="http://schemas.microsoft.com/office/drawing/2014/main" id="{D28B2D29-35EF-4C6E-96EF-F4F545B77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500" y="2573265"/>
            <a:ext cx="5172294" cy="4079927"/>
          </a:xfrm>
          <a:prstGeom prst="rect">
            <a:avLst/>
          </a:prstGeom>
        </p:spPr>
      </p:pic>
    </p:spTree>
    <p:extLst>
      <p:ext uri="{BB962C8B-B14F-4D97-AF65-F5344CB8AC3E}">
        <p14:creationId xmlns:p14="http://schemas.microsoft.com/office/powerpoint/2010/main" val="302392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4</a:t>
            </a:r>
          </a:p>
        </p:txBody>
      </p:sp>
      <p:sp>
        <p:nvSpPr>
          <p:cNvPr id="3" name="TextBox 2">
            <a:extLst>
              <a:ext uri="{FF2B5EF4-FFF2-40B4-BE49-F238E27FC236}">
                <a16:creationId xmlns:a16="http://schemas.microsoft.com/office/drawing/2014/main" id="{8CB5151A-1BF1-4EBB-8174-40FEB7E4D50F}"/>
              </a:ext>
            </a:extLst>
          </p:cNvPr>
          <p:cNvSpPr txBox="1"/>
          <p:nvPr/>
        </p:nvSpPr>
        <p:spPr>
          <a:xfrm>
            <a:off x="6716849" y="1808811"/>
            <a:ext cx="4366727" cy="646331"/>
          </a:xfrm>
          <a:prstGeom prst="rect">
            <a:avLst/>
          </a:prstGeom>
          <a:noFill/>
        </p:spPr>
        <p:txBody>
          <a:bodyPr wrap="square" rtlCol="0">
            <a:spAutoFit/>
          </a:bodyPr>
          <a:lstStyle/>
          <a:p>
            <a:r>
              <a:rPr lang="en-US" dirty="0"/>
              <a:t>No Auditory Glitch</a:t>
            </a:r>
          </a:p>
          <a:p>
            <a:r>
              <a:rPr lang="en-US" dirty="0"/>
              <a:t>50 reps of each stimulus</a:t>
            </a:r>
          </a:p>
        </p:txBody>
      </p:sp>
      <p:pic>
        <p:nvPicPr>
          <p:cNvPr id="8" name="Content Placeholder 7">
            <a:extLst>
              <a:ext uri="{FF2B5EF4-FFF2-40B4-BE49-F238E27FC236}">
                <a16:creationId xmlns:a16="http://schemas.microsoft.com/office/drawing/2014/main" id="{EAB04817-6ADF-49FF-B0AB-C00765A735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222" y="1690688"/>
            <a:ext cx="5801784" cy="4351338"/>
          </a:xfrm>
        </p:spPr>
      </p:pic>
      <p:pic>
        <p:nvPicPr>
          <p:cNvPr id="10" name="Picture 9">
            <a:extLst>
              <a:ext uri="{FF2B5EF4-FFF2-40B4-BE49-F238E27FC236}">
                <a16:creationId xmlns:a16="http://schemas.microsoft.com/office/drawing/2014/main" id="{F973308E-0129-4190-81ED-38BB8D4F64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644" y="2483532"/>
            <a:ext cx="5120156" cy="3838654"/>
          </a:xfrm>
          <a:prstGeom prst="rect">
            <a:avLst/>
          </a:prstGeom>
        </p:spPr>
      </p:pic>
    </p:spTree>
    <p:extLst>
      <p:ext uri="{BB962C8B-B14F-4D97-AF65-F5344CB8AC3E}">
        <p14:creationId xmlns:p14="http://schemas.microsoft.com/office/powerpoint/2010/main" val="103106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5</a:t>
            </a:r>
          </a:p>
        </p:txBody>
      </p:sp>
      <p:sp>
        <p:nvSpPr>
          <p:cNvPr id="3" name="TextBox 2">
            <a:extLst>
              <a:ext uri="{FF2B5EF4-FFF2-40B4-BE49-F238E27FC236}">
                <a16:creationId xmlns:a16="http://schemas.microsoft.com/office/drawing/2014/main" id="{8CB5151A-1BF1-4EBB-8174-40FEB7E4D50F}"/>
              </a:ext>
            </a:extLst>
          </p:cNvPr>
          <p:cNvSpPr txBox="1"/>
          <p:nvPr/>
        </p:nvSpPr>
        <p:spPr>
          <a:xfrm>
            <a:off x="6716849" y="1808811"/>
            <a:ext cx="4366727" cy="646331"/>
          </a:xfrm>
          <a:prstGeom prst="rect">
            <a:avLst/>
          </a:prstGeom>
          <a:noFill/>
        </p:spPr>
        <p:txBody>
          <a:bodyPr wrap="square" rtlCol="0">
            <a:spAutoFit/>
          </a:bodyPr>
          <a:lstStyle/>
          <a:p>
            <a:r>
              <a:rPr lang="en-US" dirty="0"/>
              <a:t>No Auditory Glitch</a:t>
            </a:r>
          </a:p>
          <a:p>
            <a:r>
              <a:rPr lang="en-US" dirty="0"/>
              <a:t>50 reps of each stimulus</a:t>
            </a:r>
          </a:p>
        </p:txBody>
      </p:sp>
      <p:pic>
        <p:nvPicPr>
          <p:cNvPr id="7" name="Content Placeholder 6">
            <a:extLst>
              <a:ext uri="{FF2B5EF4-FFF2-40B4-BE49-F238E27FC236}">
                <a16:creationId xmlns:a16="http://schemas.microsoft.com/office/drawing/2014/main" id="{112CF330-0508-45DB-A340-76E942BEFF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722" y="1808811"/>
            <a:ext cx="5333559" cy="3998645"/>
          </a:xfrm>
        </p:spPr>
      </p:pic>
      <p:pic>
        <p:nvPicPr>
          <p:cNvPr id="10" name="Picture 9">
            <a:extLst>
              <a:ext uri="{FF2B5EF4-FFF2-40B4-BE49-F238E27FC236}">
                <a16:creationId xmlns:a16="http://schemas.microsoft.com/office/drawing/2014/main" id="{E0B5CECF-0BAB-4277-8E19-EA987E210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444" y="2455142"/>
            <a:ext cx="5651900" cy="4237310"/>
          </a:xfrm>
          <a:prstGeom prst="rect">
            <a:avLst/>
          </a:prstGeom>
        </p:spPr>
      </p:pic>
    </p:spTree>
    <p:extLst>
      <p:ext uri="{BB962C8B-B14F-4D97-AF65-F5344CB8AC3E}">
        <p14:creationId xmlns:p14="http://schemas.microsoft.com/office/powerpoint/2010/main" val="280481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Summary</a:t>
            </a:r>
          </a:p>
        </p:txBody>
      </p:sp>
      <p:sp>
        <p:nvSpPr>
          <p:cNvPr id="8" name="TextBox 7">
            <a:extLst>
              <a:ext uri="{FF2B5EF4-FFF2-40B4-BE49-F238E27FC236}">
                <a16:creationId xmlns:a16="http://schemas.microsoft.com/office/drawing/2014/main" id="{9874A57A-7C97-41E7-8ACD-9FEE26B70F8F}"/>
              </a:ext>
            </a:extLst>
          </p:cNvPr>
          <p:cNvSpPr txBox="1"/>
          <p:nvPr/>
        </p:nvSpPr>
        <p:spPr>
          <a:xfrm>
            <a:off x="727788" y="1604865"/>
            <a:ext cx="10431624" cy="4524315"/>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2/5 participants showed decrease in visual performance during the second part of the experiment. This is associated of an audiovisual curve that is lower than the auditory curve? Perhaps these individuals normally bias to their visual system in an audiovisual block, and then their visual performance decreases, dragging down performance in the audiovisual block. </a:t>
            </a:r>
          </a:p>
          <a:p>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Next two slides? </a:t>
            </a:r>
            <a:r>
              <a:rPr lang="en-US" sz="2400" b="1" dirty="0">
                <a:latin typeface="Helvetica" panose="020B0604020202020204" pitchFamily="34" charset="0"/>
                <a:cs typeface="Helvetica" panose="020B0604020202020204" pitchFamily="34" charset="0"/>
              </a:rPr>
              <a:t>Why are these participants performing so poorly in the visual task?</a:t>
            </a:r>
          </a:p>
          <a:p>
            <a:endParaRPr lang="en-US" sz="2400" b="1"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To investigate this, I plotted hit rate (</a:t>
            </a:r>
            <a:r>
              <a:rPr lang="en-US" sz="2400" dirty="0" err="1">
                <a:latin typeface="Helvetica" panose="020B0604020202020204" pitchFamily="34" charset="0"/>
                <a:cs typeface="Helvetica" panose="020B0604020202020204" pitchFamily="34" charset="0"/>
              </a:rPr>
              <a:t>meaned</a:t>
            </a:r>
            <a:r>
              <a:rPr lang="en-US" sz="2400" dirty="0">
                <a:latin typeface="Helvetica" panose="020B0604020202020204" pitchFamily="34" charset="0"/>
                <a:cs typeface="Helvetica" panose="020B0604020202020204" pitchFamily="34" charset="0"/>
              </a:rPr>
              <a:t> across all stimuli types) for each block.  </a:t>
            </a:r>
          </a:p>
        </p:txBody>
      </p:sp>
    </p:spTree>
    <p:extLst>
      <p:ext uri="{BB962C8B-B14F-4D97-AF65-F5344CB8AC3E}">
        <p14:creationId xmlns:p14="http://schemas.microsoft.com/office/powerpoint/2010/main" val="390244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1FD2-7312-4A2E-9430-666F8E14245B}"/>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Subject 4 - Unclear</a:t>
            </a:r>
          </a:p>
        </p:txBody>
      </p:sp>
      <p:pic>
        <p:nvPicPr>
          <p:cNvPr id="4" name="Picture 3">
            <a:extLst>
              <a:ext uri="{FF2B5EF4-FFF2-40B4-BE49-F238E27FC236}">
                <a16:creationId xmlns:a16="http://schemas.microsoft.com/office/drawing/2014/main" id="{0DEA44C9-9E34-424F-9B21-88DCCDABB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588" y="1903445"/>
            <a:ext cx="5325520" cy="3994140"/>
          </a:xfrm>
          <a:prstGeom prst="rect">
            <a:avLst/>
          </a:prstGeom>
        </p:spPr>
      </p:pic>
      <p:sp>
        <p:nvSpPr>
          <p:cNvPr id="5" name="TextBox 4">
            <a:extLst>
              <a:ext uri="{FF2B5EF4-FFF2-40B4-BE49-F238E27FC236}">
                <a16:creationId xmlns:a16="http://schemas.microsoft.com/office/drawing/2014/main" id="{6BA4289A-B576-4AF6-BB24-4049A1934FE8}"/>
              </a:ext>
            </a:extLst>
          </p:cNvPr>
          <p:cNvSpPr txBox="1"/>
          <p:nvPr/>
        </p:nvSpPr>
        <p:spPr>
          <a:xfrm>
            <a:off x="8181358" y="1321356"/>
            <a:ext cx="1476366" cy="369332"/>
          </a:xfrm>
          <a:prstGeom prst="rect">
            <a:avLst/>
          </a:prstGeom>
          <a:noFill/>
        </p:spPr>
        <p:txBody>
          <a:bodyPr wrap="none" rtlCol="0">
            <a:spAutoFit/>
          </a:bodyPr>
          <a:lstStyle/>
          <a:p>
            <a:r>
              <a:rPr lang="en-US" dirty="0"/>
              <a:t>Second Phase</a:t>
            </a:r>
          </a:p>
        </p:txBody>
      </p:sp>
      <p:pic>
        <p:nvPicPr>
          <p:cNvPr id="7" name="Picture 6">
            <a:extLst>
              <a:ext uri="{FF2B5EF4-FFF2-40B4-BE49-F238E27FC236}">
                <a16:creationId xmlns:a16="http://schemas.microsoft.com/office/drawing/2014/main" id="{901E272B-2429-41C1-95C6-A53CD7993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34" y="1903444"/>
            <a:ext cx="5325522" cy="3994141"/>
          </a:xfrm>
          <a:prstGeom prst="rect">
            <a:avLst/>
          </a:prstGeom>
        </p:spPr>
      </p:pic>
      <p:sp>
        <p:nvSpPr>
          <p:cNvPr id="9" name="TextBox 8">
            <a:extLst>
              <a:ext uri="{FF2B5EF4-FFF2-40B4-BE49-F238E27FC236}">
                <a16:creationId xmlns:a16="http://schemas.microsoft.com/office/drawing/2014/main" id="{4A575727-0CD0-45CD-8683-D0061E009966}"/>
              </a:ext>
            </a:extLst>
          </p:cNvPr>
          <p:cNvSpPr txBox="1"/>
          <p:nvPr/>
        </p:nvSpPr>
        <p:spPr>
          <a:xfrm>
            <a:off x="2623420" y="1321356"/>
            <a:ext cx="1593257" cy="369332"/>
          </a:xfrm>
          <a:prstGeom prst="rect">
            <a:avLst/>
          </a:prstGeom>
          <a:noFill/>
        </p:spPr>
        <p:txBody>
          <a:bodyPr wrap="none" rtlCol="0">
            <a:spAutoFit/>
          </a:bodyPr>
          <a:lstStyle/>
          <a:p>
            <a:r>
              <a:rPr lang="en-US" dirty="0"/>
              <a:t>Titration Phase</a:t>
            </a:r>
          </a:p>
        </p:txBody>
      </p:sp>
      <p:sp>
        <p:nvSpPr>
          <p:cNvPr id="10" name="TextBox 9">
            <a:extLst>
              <a:ext uri="{FF2B5EF4-FFF2-40B4-BE49-F238E27FC236}">
                <a16:creationId xmlns:a16="http://schemas.microsoft.com/office/drawing/2014/main" id="{FA5AB80B-F7AD-4B54-82E0-C42E9244027D}"/>
              </a:ext>
            </a:extLst>
          </p:cNvPr>
          <p:cNvSpPr txBox="1"/>
          <p:nvPr/>
        </p:nvSpPr>
        <p:spPr>
          <a:xfrm>
            <a:off x="2102473" y="6124682"/>
            <a:ext cx="9174306" cy="646331"/>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Each block has 55 stimuli, 5 of each intensity value</a:t>
            </a:r>
          </a:p>
          <a:p>
            <a:r>
              <a:rPr lang="en-US" dirty="0">
                <a:latin typeface="Helvetica" panose="020B0604020202020204" pitchFamily="34" charset="0"/>
                <a:cs typeface="Helvetica" panose="020B0604020202020204" pitchFamily="34" charset="0"/>
              </a:rPr>
              <a:t>Mean performance on nth block is the hit rate across all of the intensities binned together</a:t>
            </a:r>
          </a:p>
        </p:txBody>
      </p:sp>
    </p:spTree>
    <p:extLst>
      <p:ext uri="{BB962C8B-B14F-4D97-AF65-F5344CB8AC3E}">
        <p14:creationId xmlns:p14="http://schemas.microsoft.com/office/powerpoint/2010/main" val="632262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507</Words>
  <Application>Microsoft Office PowerPoint</Application>
  <PresentationFormat>Widescreen</PresentationFormat>
  <Paragraphs>71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vt:lpstr>
      <vt:lpstr>Office Theme</vt:lpstr>
      <vt:lpstr>SMART-IE Behavioral Pilot Data</vt:lpstr>
      <vt:lpstr>Experiment Set-up</vt:lpstr>
      <vt:lpstr>Subject 1</vt:lpstr>
      <vt:lpstr>Subject 2</vt:lpstr>
      <vt:lpstr>Subject 3</vt:lpstr>
      <vt:lpstr>Subject 4</vt:lpstr>
      <vt:lpstr>Subject 5</vt:lpstr>
      <vt:lpstr>Summary</vt:lpstr>
      <vt:lpstr>Subject 4 - Unclear</vt:lpstr>
      <vt:lpstr>Subject 5 – might be due to fatigue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SMART-IE Behavioral Pilot Data</dc:title>
  <dc:creator>Allen Chen</dc:creator>
  <cp:lastModifiedBy>Allen Chen</cp:lastModifiedBy>
  <cp:revision>15</cp:revision>
  <dcterms:created xsi:type="dcterms:W3CDTF">2018-10-22T16:47:02Z</dcterms:created>
  <dcterms:modified xsi:type="dcterms:W3CDTF">2018-10-23T18:46:02Z</dcterms:modified>
</cp:coreProperties>
</file>