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8" r:id="rId7"/>
    <p:sldId id="279" r:id="rId8"/>
    <p:sldId id="280" r:id="rId9"/>
    <p:sldId id="262" r:id="rId10"/>
    <p:sldId id="261" r:id="rId11"/>
    <p:sldId id="263" r:id="rId12"/>
    <p:sldId id="273" r:id="rId13"/>
    <p:sldId id="264" r:id="rId14"/>
    <p:sldId id="284" r:id="rId15"/>
    <p:sldId id="265" r:id="rId16"/>
    <p:sldId id="266" r:id="rId17"/>
    <p:sldId id="277" r:id="rId18"/>
    <p:sldId id="267" r:id="rId19"/>
    <p:sldId id="278" r:id="rId20"/>
    <p:sldId id="269" r:id="rId21"/>
    <p:sldId id="281" r:id="rId22"/>
    <p:sldId id="270" r:id="rId23"/>
    <p:sldId id="271" r:id="rId24"/>
    <p:sldId id="272" r:id="rId25"/>
    <p:sldId id="274" r:id="rId26"/>
    <p:sldId id="282" r:id="rId27"/>
    <p:sldId id="276" r:id="rId28"/>
    <p:sldId id="283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635" autoAdjust="0"/>
  </p:normalViewPr>
  <p:slideViewPr>
    <p:cSldViewPr snapToGrid="0">
      <p:cViewPr varScale="1">
        <p:scale>
          <a:sx n="62" d="100"/>
          <a:sy n="62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b1b0579bd3325a9" providerId="LiveId" clId="{6916C97F-1606-438E-A19C-CC8E4D0BE35A}"/>
    <pc:docChg chg="modSld">
      <pc:chgData name="" userId="db1b0579bd3325a9" providerId="LiveId" clId="{6916C97F-1606-438E-A19C-CC8E4D0BE35A}" dt="2018-08-26T03:04:08.487" v="0"/>
      <pc:docMkLst>
        <pc:docMk/>
      </pc:docMkLst>
      <pc:sldChg chg="modTransition">
        <pc:chgData name="" userId="db1b0579bd3325a9" providerId="LiveId" clId="{6916C97F-1606-438E-A19C-CC8E4D0BE35A}" dt="2018-08-26T03:04:08.487" v="0"/>
        <pc:sldMkLst>
          <pc:docMk/>
          <pc:sldMk cId="190121312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scan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omposer-playground.mybluemix.ne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bennett2000" TargetMode="External"/><Relationship Id="rId7" Type="http://schemas.openxmlformats.org/officeDocument/2006/relationships/hyperlink" Target="http://composer-playground.mybluemix.net/" TargetMode="External"/><Relationship Id="rId2" Type="http://schemas.openxmlformats.org/officeDocument/2006/relationships/hyperlink" Target="mailto:kbennett@blockchaintrainingallianc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yperledger-fabric.readthedocs.io/en/release-1.1/tutorials.html" TargetMode="External"/><Relationship Id="rId5" Type="http://schemas.openxmlformats.org/officeDocument/2006/relationships/hyperlink" Target="https://hyperledger.github.io/composer/v0.16/tutorials/tutorials.html" TargetMode="External"/><Relationship Id="rId4" Type="http://schemas.openxmlformats.org/officeDocument/2006/relationships/hyperlink" Target="http://www.blockchaintrainingallianc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Public vs Private </a:t>
            </a:r>
            <a:r>
              <a:rPr lang="en-US" sz="8000" dirty="0" err="1"/>
              <a:t>Blockchain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6074" y="3710003"/>
            <a:ext cx="6407726" cy="754025"/>
          </a:xfrm>
        </p:spPr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Training Alliance presents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1352273"/>
            <a:ext cx="8033896" cy="202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7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Ethereum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Open source, managed by </a:t>
            </a:r>
            <a:r>
              <a:rPr lang="en-US" dirty="0" err="1"/>
              <a:t>Ethereum</a:t>
            </a:r>
            <a:r>
              <a:rPr lang="en-US" dirty="0"/>
              <a:t> Foundation</a:t>
            </a:r>
          </a:p>
          <a:p>
            <a:pPr lvl="1"/>
            <a:r>
              <a:rPr lang="en-US" dirty="0"/>
              <a:t>Supported by Microsoft</a:t>
            </a:r>
          </a:p>
          <a:p>
            <a:r>
              <a:rPr lang="en-US" dirty="0"/>
              <a:t>Launched in July 2015</a:t>
            </a:r>
          </a:p>
          <a:p>
            <a:r>
              <a:rPr lang="en-US" dirty="0"/>
              <a:t>Reaction to Bitcoin’s shortcomings</a:t>
            </a:r>
          </a:p>
          <a:p>
            <a:r>
              <a:rPr lang="en-US" dirty="0"/>
              <a:t>Cryptocurrency – Ether</a:t>
            </a:r>
          </a:p>
          <a:p>
            <a:r>
              <a:rPr lang="en-US" dirty="0"/>
              <a:t>Smart Contracts</a:t>
            </a:r>
          </a:p>
          <a:p>
            <a:pPr lvl="1"/>
            <a:r>
              <a:rPr lang="en-US" dirty="0" err="1"/>
              <a:t>Ethereum</a:t>
            </a:r>
            <a:r>
              <a:rPr lang="en-US" dirty="0"/>
              <a:t> Virtual Machine</a:t>
            </a:r>
          </a:p>
          <a:p>
            <a:pPr lvl="1"/>
            <a:r>
              <a:rPr lang="en-US" dirty="0"/>
              <a:t>Behaves like typical client-server</a:t>
            </a:r>
          </a:p>
          <a:p>
            <a:r>
              <a:rPr lang="en-US" dirty="0"/>
              <a:t>Public </a:t>
            </a:r>
            <a:r>
              <a:rPr lang="en-US" dirty="0" err="1"/>
              <a:t>blockchain</a:t>
            </a:r>
            <a:endParaRPr lang="en-US" dirty="0"/>
          </a:p>
          <a:p>
            <a:pPr lvl="1"/>
            <a:r>
              <a:rPr lang="en-US" dirty="0"/>
              <a:t>Anyone can use it, fully-transparent</a:t>
            </a:r>
          </a:p>
          <a:p>
            <a:pPr lvl="2"/>
            <a:r>
              <a:rPr lang="en-US" dirty="0"/>
              <a:t>Anyone can read data</a:t>
            </a:r>
          </a:p>
          <a:p>
            <a:pPr lvl="2"/>
            <a:r>
              <a:rPr lang="en-US" dirty="0"/>
              <a:t>Anyone can write data</a:t>
            </a:r>
          </a:p>
          <a:p>
            <a:pPr lvl="1"/>
            <a:r>
              <a:rPr lang="en-US" dirty="0"/>
              <a:t>Anonymous == </a:t>
            </a:r>
            <a:r>
              <a:rPr lang="en-US" dirty="0" err="1"/>
              <a:t>permissionless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018" y="2165624"/>
            <a:ext cx="5742709" cy="452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Ethereum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Large ecosystem</a:t>
            </a:r>
          </a:p>
          <a:p>
            <a:pPr lvl="1"/>
            <a:r>
              <a:rPr lang="en-US" dirty="0"/>
              <a:t>Many learning resources</a:t>
            </a:r>
          </a:p>
          <a:p>
            <a:r>
              <a:rPr lang="en-US" dirty="0"/>
              <a:t>Development Languages</a:t>
            </a:r>
          </a:p>
          <a:p>
            <a:pPr lvl="1"/>
            <a:r>
              <a:rPr lang="en-US" dirty="0"/>
              <a:t>Solidity – C-style language</a:t>
            </a:r>
          </a:p>
          <a:p>
            <a:pPr lvl="1"/>
            <a:r>
              <a:rPr lang="en-US" dirty="0"/>
              <a:t>Viper – Python-style language</a:t>
            </a:r>
          </a:p>
          <a:p>
            <a:r>
              <a:rPr lang="en-US" dirty="0"/>
              <a:t>Built-in coin/token architecture</a:t>
            </a:r>
          </a:p>
          <a:p>
            <a:pPr lvl="1"/>
            <a:r>
              <a:rPr lang="en-US" dirty="0"/>
              <a:t>Used for fractional asset ownership solutions</a:t>
            </a:r>
          </a:p>
          <a:p>
            <a:pPr lvl="1"/>
            <a:r>
              <a:rPr lang="en-US" dirty="0"/>
              <a:t>Used for customer loyalty / rewards</a:t>
            </a:r>
          </a:p>
          <a:p>
            <a:pPr lvl="1"/>
            <a:r>
              <a:rPr lang="en-US" dirty="0"/>
              <a:t>Used for gaming</a:t>
            </a:r>
          </a:p>
          <a:p>
            <a:r>
              <a:rPr lang="en-US" dirty="0"/>
              <a:t>Consumer-focused</a:t>
            </a:r>
          </a:p>
          <a:p>
            <a:pPr lvl="1"/>
            <a:r>
              <a:rPr lang="en-US" dirty="0"/>
              <a:t>Tends to be used in B2C scenarios</a:t>
            </a:r>
          </a:p>
          <a:p>
            <a:r>
              <a:rPr lang="en-US" dirty="0"/>
              <a:t>Large focus on identity management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900" y="1965120"/>
            <a:ext cx="5650923" cy="44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9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Ethereum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look at an </a:t>
            </a:r>
            <a:r>
              <a:rPr lang="en-US" dirty="0" err="1"/>
              <a:t>Ethereum</a:t>
            </a:r>
            <a:r>
              <a:rPr lang="en-US" dirty="0"/>
              <a:t> transaction</a:t>
            </a:r>
          </a:p>
          <a:p>
            <a:r>
              <a:rPr lang="en-US" dirty="0">
                <a:hlinkClick r:id="rId2"/>
              </a:rPr>
              <a:t>https://etherscan.io/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8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Hyperledger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Launched in December 2015</a:t>
            </a:r>
          </a:p>
          <a:p>
            <a:r>
              <a:rPr lang="en-US" dirty="0"/>
              <a:t>Open source project</a:t>
            </a:r>
          </a:p>
          <a:p>
            <a:pPr lvl="1"/>
            <a:r>
              <a:rPr lang="en-US" dirty="0"/>
              <a:t>Managed by the Linux Foundation</a:t>
            </a:r>
          </a:p>
          <a:p>
            <a:pPr lvl="1"/>
            <a:r>
              <a:rPr lang="en-US" dirty="0"/>
              <a:t>Supported by IBM</a:t>
            </a:r>
          </a:p>
          <a:p>
            <a:r>
              <a:rPr lang="en-US" dirty="0"/>
              <a:t>Private, permissioned </a:t>
            </a:r>
            <a:r>
              <a:rPr lang="en-US" dirty="0" err="1"/>
              <a:t>blockchain</a:t>
            </a:r>
            <a:endParaRPr lang="en-US" dirty="0"/>
          </a:p>
          <a:p>
            <a:pPr lvl="1"/>
            <a:r>
              <a:rPr lang="en-US" dirty="0"/>
              <a:t>Named users</a:t>
            </a:r>
          </a:p>
          <a:p>
            <a:pPr lvl="1"/>
            <a:r>
              <a:rPr lang="en-US" dirty="0"/>
              <a:t>Permissions and role-based access</a:t>
            </a:r>
          </a:p>
          <a:p>
            <a:pPr lvl="1"/>
            <a:r>
              <a:rPr lang="en-US" dirty="0"/>
              <a:t>No transparency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16" y="2982191"/>
            <a:ext cx="6000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7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Hyperledger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Business-focused</a:t>
            </a:r>
          </a:p>
          <a:p>
            <a:pPr lvl="1"/>
            <a:r>
              <a:rPr lang="en-US" dirty="0"/>
              <a:t>Tends to be used in B2B solutions</a:t>
            </a:r>
          </a:p>
          <a:p>
            <a:r>
              <a:rPr lang="en-US" dirty="0"/>
              <a:t>No native coin / token model</a:t>
            </a:r>
          </a:p>
          <a:p>
            <a:pPr lvl="1"/>
            <a:r>
              <a:rPr lang="en-US" dirty="0"/>
              <a:t>Have to build your own</a:t>
            </a:r>
          </a:p>
          <a:p>
            <a:r>
              <a:rPr lang="en-US" dirty="0" err="1"/>
              <a:t>Blockchain</a:t>
            </a:r>
            <a:r>
              <a:rPr lang="en-US" dirty="0"/>
              <a:t> for Business</a:t>
            </a:r>
          </a:p>
          <a:p>
            <a:pPr lvl="1"/>
            <a:r>
              <a:rPr lang="en-US" dirty="0"/>
              <a:t>Supply / Value chain</a:t>
            </a:r>
          </a:p>
          <a:p>
            <a:pPr lvl="1"/>
            <a:r>
              <a:rPr lang="en-US" dirty="0"/>
              <a:t>Item Provenance / lifecycle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16" y="2982191"/>
            <a:ext cx="60007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4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Ethereum</a:t>
            </a:r>
            <a:r>
              <a:rPr lang="en-US" dirty="0"/>
              <a:t> vs </a:t>
            </a:r>
            <a:r>
              <a:rPr lang="en-US" dirty="0" err="1"/>
              <a:t>Hyperledger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133426"/>
              </p:ext>
            </p:extLst>
          </p:nvPr>
        </p:nvGraphicFramePr>
        <p:xfrm>
          <a:off x="1120775" y="1441437"/>
          <a:ext cx="10233026" cy="5181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3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ETHEREUM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HYPERLEDGER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34">
                <a:tc>
                  <a:txBody>
                    <a:bodyPr/>
                    <a:lstStyle/>
                    <a:p>
                      <a:r>
                        <a:rPr lang="en-US" dirty="0"/>
                        <a:t>Anonymous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Named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634">
                <a:tc>
                  <a:txBody>
                    <a:bodyPr/>
                    <a:lstStyle/>
                    <a:p>
                      <a:r>
                        <a:rPr lang="en-US" dirty="0"/>
                        <a:t>Fully-transparent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Permissioned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634">
                <a:tc>
                  <a:txBody>
                    <a:bodyPr/>
                    <a:lstStyle/>
                    <a:p>
                      <a:r>
                        <a:rPr lang="en-US" dirty="0"/>
                        <a:t>Open to the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 to the 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634">
                <a:tc>
                  <a:txBody>
                    <a:bodyPr/>
                    <a:lstStyle/>
                    <a:p>
                      <a:r>
                        <a:rPr lang="en-US" dirty="0"/>
                        <a:t>One single ledger (</a:t>
                      </a:r>
                      <a:r>
                        <a:rPr lang="en-US" dirty="0" err="1"/>
                        <a:t>blockchain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ledgers (</a:t>
                      </a:r>
                      <a:r>
                        <a:rPr lang="en-US" dirty="0" err="1"/>
                        <a:t>blockchains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634">
                <a:tc>
                  <a:txBody>
                    <a:bodyPr/>
                    <a:lstStyle/>
                    <a:p>
                      <a:r>
                        <a:rPr lang="en-US" dirty="0"/>
                        <a:t>Extremely</a:t>
                      </a:r>
                      <a:r>
                        <a:rPr lang="en-US" baseline="0" dirty="0"/>
                        <a:t> Large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Smaller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634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  <a:r>
                        <a:rPr lang="en-US" baseline="0" dirty="0"/>
                        <a:t> derived from Network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derived from ACL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634">
                <a:tc>
                  <a:txBody>
                    <a:bodyPr/>
                    <a:lstStyle/>
                    <a:p>
                      <a:r>
                        <a:rPr lang="en-US" dirty="0"/>
                        <a:t>All nodes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Endorser,</a:t>
                      </a:r>
                      <a:r>
                        <a:rPr lang="en-US" baseline="0" dirty="0"/>
                        <a:t> Peer, </a:t>
                      </a:r>
                      <a:r>
                        <a:rPr lang="en-US" baseline="0" dirty="0" err="1"/>
                        <a:t>Orderer</a:t>
                      </a:r>
                      <a:r>
                        <a:rPr lang="en-US" baseline="0" dirty="0"/>
                        <a:t> nodes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634"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634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634">
                <a:tc>
                  <a:txBody>
                    <a:bodyPr/>
                    <a:lstStyle/>
                    <a:p>
                      <a:r>
                        <a:rPr lang="en-US" dirty="0"/>
                        <a:t>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634">
                <a:tc>
                  <a:txBody>
                    <a:bodyPr/>
                    <a:lstStyle/>
                    <a:p>
                      <a:r>
                        <a:rPr lang="en-US" dirty="0"/>
                        <a:t>Economic Incentive towards Honesty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Honesty to protect Reputation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r>
                        <a:rPr lang="en-US" dirty="0"/>
                        <a:t>Getting all the attention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getting enough love 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51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public </a:t>
            </a:r>
            <a:r>
              <a:rPr lang="en-US" dirty="0" err="1"/>
              <a:t>blockchain</a:t>
            </a:r>
            <a:r>
              <a:rPr lang="en-US" dirty="0"/>
              <a:t> transaction…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anonymous user ‘announces’ a transaction</a:t>
            </a:r>
          </a:p>
          <a:p>
            <a:pPr lvl="1"/>
            <a:r>
              <a:rPr lang="en-US" dirty="0"/>
              <a:t>Alice (</a:t>
            </a:r>
            <a:r>
              <a:rPr lang="en-US" i="1" dirty="0"/>
              <a:t>0x12345</a:t>
            </a:r>
            <a:r>
              <a:rPr lang="en-US" dirty="0"/>
              <a:t>) pays Bob (</a:t>
            </a:r>
            <a:r>
              <a:rPr lang="en-US" i="1" dirty="0"/>
              <a:t>0x98765</a:t>
            </a:r>
            <a:r>
              <a:rPr lang="en-US" dirty="0"/>
              <a:t>) 2.5 Ether </a:t>
            </a:r>
          </a:p>
          <a:p>
            <a:pPr lvl="1"/>
            <a:r>
              <a:rPr lang="en-US" dirty="0"/>
              <a:t>That transaction is recorded by all nodes on the current block</a:t>
            </a:r>
          </a:p>
          <a:p>
            <a:r>
              <a:rPr lang="en-US" dirty="0"/>
              <a:t>Nodes continue to record transactions until block is full</a:t>
            </a:r>
          </a:p>
          <a:p>
            <a:r>
              <a:rPr lang="en-US" dirty="0"/>
              <a:t>Once block is filled, nodes will compare block contents</a:t>
            </a:r>
          </a:p>
          <a:p>
            <a:r>
              <a:rPr lang="en-US" dirty="0"/>
              <a:t>The version of the block data held by the majority of nodes is considered to be the truth</a:t>
            </a:r>
          </a:p>
        </p:txBody>
      </p:sp>
    </p:spTree>
    <p:extLst>
      <p:ext uri="{BB962C8B-B14F-4D97-AF65-F5344CB8AC3E}">
        <p14:creationId xmlns:p14="http://schemas.microsoft.com/office/powerpoint/2010/main" val="867677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public </a:t>
            </a:r>
            <a:r>
              <a:rPr lang="en-US" dirty="0" err="1"/>
              <a:t>blockchain</a:t>
            </a:r>
            <a:r>
              <a:rPr lang="en-US" dirty="0"/>
              <a:t> transaction…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version is ‘chained’ to the previous ‘mined’ blocks</a:t>
            </a:r>
          </a:p>
          <a:p>
            <a:r>
              <a:rPr lang="en-US" dirty="0"/>
              <a:t>Anyone can see the details of this transaction</a:t>
            </a:r>
          </a:p>
          <a:p>
            <a:r>
              <a:rPr lang="en-US" dirty="0"/>
              <a:t>Nodes begin adding transactions to a new block</a:t>
            </a:r>
          </a:p>
          <a:p>
            <a:r>
              <a:rPr lang="en-US" dirty="0"/>
              <a:t>Financial Incentive towards good behavior</a:t>
            </a:r>
          </a:p>
        </p:txBody>
      </p:sp>
    </p:spTree>
    <p:extLst>
      <p:ext uri="{BB962C8B-B14F-4D97-AF65-F5344CB8AC3E}">
        <p14:creationId xmlns:p14="http://schemas.microsoft.com/office/powerpoint/2010/main" val="319996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private </a:t>
            </a:r>
            <a:r>
              <a:rPr lang="en-US" dirty="0" err="1"/>
              <a:t>blockchain</a:t>
            </a:r>
            <a:r>
              <a:rPr lang="en-US" dirty="0"/>
              <a:t> transaction…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named user ‘announces’ a transaction</a:t>
            </a:r>
          </a:p>
          <a:p>
            <a:pPr lvl="1"/>
            <a:r>
              <a:rPr lang="en-US" dirty="0"/>
              <a:t>Alice Johnson of ACME Inc. delivers wheels to Bob’s Motor Co. (Charlie Smith)</a:t>
            </a:r>
          </a:p>
          <a:p>
            <a:r>
              <a:rPr lang="en-US" dirty="0"/>
              <a:t>The transaction is managed by a Smart Contract (</a:t>
            </a:r>
            <a:r>
              <a:rPr lang="en-US" dirty="0" err="1"/>
              <a:t>chaincode</a:t>
            </a:r>
            <a:r>
              <a:rPr lang="en-US" dirty="0"/>
              <a:t>)</a:t>
            </a:r>
          </a:p>
          <a:p>
            <a:r>
              <a:rPr lang="en-US" dirty="0"/>
              <a:t>Smart Contract function is executed ONLY by selected Endorsement Nodes</a:t>
            </a:r>
          </a:p>
          <a:p>
            <a:pPr lvl="1"/>
            <a:r>
              <a:rPr lang="en-US" dirty="0"/>
              <a:t>Only ACME and Bob’s Motor Co. execute the transaction</a:t>
            </a:r>
          </a:p>
          <a:p>
            <a:r>
              <a:rPr lang="en-US" dirty="0"/>
              <a:t>Endorsement nodes agree on the result of code execution / transaction state</a:t>
            </a:r>
          </a:p>
        </p:txBody>
      </p:sp>
    </p:spTree>
    <p:extLst>
      <p:ext uri="{BB962C8B-B14F-4D97-AF65-F5344CB8AC3E}">
        <p14:creationId xmlns:p14="http://schemas.microsoft.com/office/powerpoint/2010/main" val="474852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private </a:t>
            </a:r>
            <a:r>
              <a:rPr lang="en-US" dirty="0" err="1"/>
              <a:t>blockchain</a:t>
            </a:r>
            <a:r>
              <a:rPr lang="en-US" dirty="0"/>
              <a:t> transaction…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added to the ledger in the ACME / Bob’s Motor Co. ‘channel’</a:t>
            </a:r>
          </a:p>
          <a:p>
            <a:pPr lvl="1"/>
            <a:r>
              <a:rPr lang="en-US" dirty="0"/>
              <a:t>By definition, the transactions in the ledger are ones that ACME &amp; Bob’s Motor Co agree on</a:t>
            </a:r>
          </a:p>
          <a:p>
            <a:pPr lvl="1"/>
            <a:r>
              <a:rPr lang="en-US" dirty="0"/>
              <a:t>One source of truth</a:t>
            </a:r>
          </a:p>
          <a:p>
            <a:pPr lvl="1"/>
            <a:r>
              <a:rPr lang="en-US" dirty="0"/>
              <a:t>No need for further audit</a:t>
            </a:r>
          </a:p>
          <a:p>
            <a:r>
              <a:rPr lang="en-US" dirty="0"/>
              <a:t>Details of the transaction only visible / accessible to transaction participants</a:t>
            </a:r>
          </a:p>
          <a:p>
            <a:r>
              <a:rPr lang="en-US" dirty="0"/>
              <a:t>Protecting reputation is incentive towards good behavior</a:t>
            </a:r>
          </a:p>
        </p:txBody>
      </p:sp>
    </p:spTree>
    <p:extLst>
      <p:ext uri="{BB962C8B-B14F-4D97-AF65-F5344CB8AC3E}">
        <p14:creationId xmlns:p14="http://schemas.microsoft.com/office/powerpoint/2010/main" val="275183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Kris Bennett</a:t>
            </a:r>
          </a:p>
          <a:p>
            <a:pPr lvl="1"/>
            <a:r>
              <a:rPr lang="en-US" dirty="0"/>
              <a:t>Instructor and Course Developer</a:t>
            </a:r>
          </a:p>
          <a:p>
            <a:pPr lvl="1"/>
            <a:r>
              <a:rPr lang="en-US" dirty="0"/>
              <a:t>Solutions Architecture Consultant</a:t>
            </a:r>
          </a:p>
          <a:p>
            <a:r>
              <a:rPr lang="en-US" dirty="0" err="1"/>
              <a:t>Blockchain</a:t>
            </a:r>
            <a:r>
              <a:rPr lang="en-US" dirty="0"/>
              <a:t> Training Alliance</a:t>
            </a:r>
          </a:p>
          <a:p>
            <a:pPr lvl="1"/>
            <a:r>
              <a:rPr lang="en-US" dirty="0"/>
              <a:t>Training &amp; Certification on:</a:t>
            </a:r>
          </a:p>
          <a:p>
            <a:pPr lvl="2"/>
            <a:r>
              <a:rPr lang="en-US" dirty="0" err="1"/>
              <a:t>Blockchain</a:t>
            </a:r>
            <a:r>
              <a:rPr lang="en-US" dirty="0"/>
              <a:t> Solutions Architecture</a:t>
            </a:r>
          </a:p>
          <a:p>
            <a:pPr lvl="2"/>
            <a:r>
              <a:rPr lang="en-US" dirty="0" err="1"/>
              <a:t>Blockchain</a:t>
            </a:r>
            <a:r>
              <a:rPr lang="en-US" dirty="0"/>
              <a:t> Development (</a:t>
            </a:r>
            <a:r>
              <a:rPr lang="en-US" dirty="0" err="1"/>
              <a:t>Hyperledger</a:t>
            </a:r>
            <a:r>
              <a:rPr lang="en-US" dirty="0"/>
              <a:t> &amp; </a:t>
            </a:r>
            <a:r>
              <a:rPr lang="en-US" dirty="0" err="1"/>
              <a:t>Ethereum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Blockchain</a:t>
            </a:r>
            <a:r>
              <a:rPr lang="en-US" dirty="0"/>
              <a:t> Cybersecurity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68" y="5120709"/>
            <a:ext cx="5161550" cy="130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</a:t>
            </a:r>
            <a:r>
              <a:rPr lang="en-US" dirty="0" err="1"/>
              <a:t>Blockchains</a:t>
            </a:r>
            <a:r>
              <a:rPr lang="en-US" dirty="0"/>
              <a:t> provide: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Consensus</a:t>
            </a:r>
          </a:p>
          <a:p>
            <a:pPr lvl="1"/>
            <a:r>
              <a:rPr lang="en-US" dirty="0"/>
              <a:t>All participants in a transaction must agree to the outcome before it’s recorded to the ledger.</a:t>
            </a:r>
          </a:p>
          <a:p>
            <a:r>
              <a:rPr lang="en-US" dirty="0"/>
              <a:t>Provenance</a:t>
            </a:r>
          </a:p>
          <a:p>
            <a:pPr lvl="1"/>
            <a:r>
              <a:rPr lang="en-US" dirty="0"/>
              <a:t>All recorded transactions are permanent</a:t>
            </a:r>
          </a:p>
          <a:p>
            <a:pPr lvl="1"/>
            <a:r>
              <a:rPr lang="en-US" dirty="0"/>
              <a:t>The entire lifecycle of an asset can be tracked and managed</a:t>
            </a:r>
          </a:p>
          <a:p>
            <a:r>
              <a:rPr lang="en-US" dirty="0"/>
              <a:t>Immutability</a:t>
            </a:r>
          </a:p>
          <a:p>
            <a:pPr lvl="1"/>
            <a:r>
              <a:rPr lang="en-US" dirty="0"/>
              <a:t>Ledger transactions are highly secure</a:t>
            </a:r>
          </a:p>
          <a:p>
            <a:pPr lvl="1"/>
            <a:r>
              <a:rPr lang="en-US" dirty="0"/>
              <a:t>Cryptographically linked, ledger cannot be tampered with</a:t>
            </a:r>
          </a:p>
        </p:txBody>
      </p:sp>
    </p:spTree>
    <p:extLst>
      <p:ext uri="{BB962C8B-B14F-4D97-AF65-F5344CB8AC3E}">
        <p14:creationId xmlns:p14="http://schemas.microsoft.com/office/powerpoint/2010/main" val="14380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</a:t>
            </a:r>
            <a:r>
              <a:rPr lang="en-US" dirty="0" err="1"/>
              <a:t>Blockchains</a:t>
            </a:r>
            <a:r>
              <a:rPr lang="en-US" dirty="0"/>
              <a:t> provide: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Finality</a:t>
            </a:r>
          </a:p>
          <a:p>
            <a:pPr lvl="1"/>
            <a:r>
              <a:rPr lang="en-US" dirty="0"/>
              <a:t>Single source of truth for all participants in business network</a:t>
            </a:r>
          </a:p>
          <a:p>
            <a:pPr lvl="1"/>
            <a:r>
              <a:rPr lang="en-US" dirty="0"/>
              <a:t>No need to audit and reconcile multiple data sources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Control who gets access to what data</a:t>
            </a:r>
          </a:p>
        </p:txBody>
      </p:sp>
    </p:spTree>
    <p:extLst>
      <p:ext uri="{BB962C8B-B14F-4D97-AF65-F5344CB8AC3E}">
        <p14:creationId xmlns:p14="http://schemas.microsoft.com/office/powerpoint/2010/main" val="311511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a </a:t>
            </a:r>
            <a:r>
              <a:rPr lang="en-US" dirty="0" err="1"/>
              <a:t>Hyperledger</a:t>
            </a:r>
            <a:r>
              <a:rPr lang="en-US" dirty="0"/>
              <a:t>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701261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Participants</a:t>
            </a:r>
          </a:p>
          <a:p>
            <a:pPr lvl="1"/>
            <a:r>
              <a:rPr lang="en-US" dirty="0"/>
              <a:t>Who are the actors?</a:t>
            </a:r>
          </a:p>
          <a:p>
            <a:r>
              <a:rPr lang="en-US" dirty="0"/>
              <a:t>Assets</a:t>
            </a:r>
          </a:p>
          <a:p>
            <a:pPr lvl="1"/>
            <a:r>
              <a:rPr lang="en-US" dirty="0"/>
              <a:t>What do the actors interact with?</a:t>
            </a:r>
          </a:p>
          <a:p>
            <a:pPr lvl="1"/>
            <a:r>
              <a:rPr lang="en-US" dirty="0"/>
              <a:t>Assets have Properties / Attributes</a:t>
            </a:r>
          </a:p>
          <a:p>
            <a:pPr lvl="1"/>
            <a:r>
              <a:rPr lang="en-US" dirty="0"/>
              <a:t>Assets have a lifecycle</a:t>
            </a:r>
          </a:p>
          <a:p>
            <a:r>
              <a:rPr lang="en-US" dirty="0"/>
              <a:t>Transactions</a:t>
            </a:r>
          </a:p>
          <a:p>
            <a:pPr lvl="1"/>
            <a:r>
              <a:rPr lang="en-US" dirty="0"/>
              <a:t>How do Participants interact with Assets?</a:t>
            </a:r>
          </a:p>
          <a:p>
            <a:pPr lvl="1"/>
            <a:r>
              <a:rPr lang="en-US" dirty="0"/>
              <a:t>How are the Properties / Attributes of an Asset changed by Participants?</a:t>
            </a:r>
          </a:p>
          <a:p>
            <a:pPr lvl="1"/>
            <a:r>
              <a:rPr lang="en-US" dirty="0"/>
              <a:t>Transactions are permanent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33" y="3894282"/>
            <a:ext cx="5697142" cy="25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98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Car Auction Network</a:t>
            </a:r>
          </a:p>
          <a:p>
            <a:pPr lvl="1"/>
            <a:r>
              <a:rPr lang="en-US" dirty="0"/>
              <a:t>Participants:</a:t>
            </a:r>
          </a:p>
          <a:p>
            <a:pPr lvl="2"/>
            <a:r>
              <a:rPr lang="en-US" dirty="0"/>
              <a:t>Auctioneer</a:t>
            </a:r>
          </a:p>
          <a:p>
            <a:pPr lvl="2"/>
            <a:r>
              <a:rPr lang="en-US" dirty="0"/>
              <a:t>Member</a:t>
            </a:r>
          </a:p>
          <a:p>
            <a:pPr lvl="3"/>
            <a:r>
              <a:rPr lang="en-US" dirty="0"/>
              <a:t>Email Address</a:t>
            </a:r>
          </a:p>
          <a:p>
            <a:pPr lvl="3"/>
            <a:r>
              <a:rPr lang="en-US" dirty="0"/>
              <a:t>Balance</a:t>
            </a:r>
          </a:p>
          <a:p>
            <a:pPr lvl="1"/>
            <a:r>
              <a:rPr lang="en-US" dirty="0"/>
              <a:t>Assets:</a:t>
            </a:r>
          </a:p>
          <a:p>
            <a:pPr lvl="2"/>
            <a:r>
              <a:rPr lang="en-US" dirty="0"/>
              <a:t>Vehicle</a:t>
            </a:r>
          </a:p>
          <a:p>
            <a:pPr lvl="3"/>
            <a:r>
              <a:rPr lang="en-US" dirty="0"/>
              <a:t>Owner</a:t>
            </a:r>
          </a:p>
          <a:p>
            <a:pPr lvl="2"/>
            <a:r>
              <a:rPr lang="en-US" dirty="0"/>
              <a:t>Vehicle Listing</a:t>
            </a:r>
          </a:p>
          <a:p>
            <a:pPr lvl="3"/>
            <a:r>
              <a:rPr lang="en-US" dirty="0"/>
              <a:t>Reserve Price</a:t>
            </a:r>
          </a:p>
          <a:p>
            <a:pPr lvl="1"/>
            <a:r>
              <a:rPr lang="en-US" dirty="0"/>
              <a:t>Transactions:</a:t>
            </a:r>
          </a:p>
          <a:p>
            <a:pPr lvl="2"/>
            <a:r>
              <a:rPr lang="en-US" dirty="0"/>
              <a:t>Offer</a:t>
            </a:r>
          </a:p>
          <a:p>
            <a:pPr lvl="2"/>
            <a:r>
              <a:rPr lang="en-US" dirty="0"/>
              <a:t>Close Bidding</a:t>
            </a:r>
          </a:p>
          <a:p>
            <a:pPr lvl="3"/>
            <a:r>
              <a:rPr lang="en-US" dirty="0"/>
              <a:t>Ownership transferred to Member with highest bid</a:t>
            </a:r>
          </a:p>
          <a:p>
            <a:pPr lvl="4"/>
            <a:r>
              <a:rPr lang="en-US" dirty="0"/>
              <a:t>Reserve Price must be met!</a:t>
            </a:r>
          </a:p>
        </p:txBody>
      </p:sp>
    </p:spTree>
    <p:extLst>
      <p:ext uri="{BB962C8B-B14F-4D97-AF65-F5344CB8AC3E}">
        <p14:creationId xmlns:p14="http://schemas.microsoft.com/office/powerpoint/2010/main" val="374925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Car Auction Network</a:t>
            </a:r>
          </a:p>
          <a:p>
            <a:pPr lvl="1"/>
            <a:r>
              <a:rPr lang="en-US" dirty="0"/>
              <a:t>Let’s see it in action!</a:t>
            </a:r>
          </a:p>
          <a:p>
            <a:pPr lvl="1"/>
            <a:r>
              <a:rPr lang="en-US" dirty="0">
                <a:hlinkClick r:id="rId2"/>
              </a:rPr>
              <a:t>http://composer-playground.mybluemix.net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2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 Components:</a:t>
            </a:r>
          </a:p>
          <a:p>
            <a:pPr lvl="1"/>
            <a:r>
              <a:rPr lang="en-US" dirty="0"/>
              <a:t>Model file (</a:t>
            </a:r>
            <a:r>
              <a:rPr lang="en-US" i="1" dirty="0" err="1"/>
              <a:t>auction.cto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Composer modeling language</a:t>
            </a:r>
          </a:p>
          <a:p>
            <a:pPr lvl="1"/>
            <a:r>
              <a:rPr lang="en-US" dirty="0"/>
              <a:t>Script file (</a:t>
            </a:r>
            <a:r>
              <a:rPr lang="en-US" i="1" dirty="0"/>
              <a:t>logic.js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JavaScript</a:t>
            </a:r>
          </a:p>
          <a:p>
            <a:pPr lvl="1"/>
            <a:r>
              <a:rPr lang="en-US" dirty="0"/>
              <a:t>Access Control (</a:t>
            </a:r>
            <a:r>
              <a:rPr lang="en-US" i="1" dirty="0" err="1"/>
              <a:t>permissions.acl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Composer access language</a:t>
            </a:r>
          </a:p>
          <a:p>
            <a:r>
              <a:rPr lang="en-US" dirty="0" err="1"/>
              <a:t>Hyperledger</a:t>
            </a:r>
            <a:r>
              <a:rPr lang="en-US" dirty="0"/>
              <a:t> builds a REST API for the solution</a:t>
            </a:r>
          </a:p>
          <a:p>
            <a:pPr lvl="1"/>
            <a:r>
              <a:rPr lang="en-US" dirty="0"/>
              <a:t>Developers code against the REST API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614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</a:t>
            </a:r>
            <a:r>
              <a:rPr lang="en-US" dirty="0" err="1"/>
              <a:t>Hyperledger</a:t>
            </a:r>
            <a:r>
              <a:rPr lang="en-US" dirty="0"/>
              <a:t> being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Manufacturing</a:t>
            </a:r>
          </a:p>
          <a:p>
            <a:r>
              <a:rPr lang="en-US" dirty="0"/>
              <a:t>Food Supply Chain</a:t>
            </a:r>
          </a:p>
          <a:p>
            <a:r>
              <a:rPr lang="en-US" dirty="0"/>
              <a:t>Auctions and Online Marketplaces</a:t>
            </a:r>
          </a:p>
          <a:p>
            <a:r>
              <a:rPr lang="en-US" dirty="0"/>
              <a:t>Advertising and Media Sales</a:t>
            </a:r>
          </a:p>
          <a:p>
            <a:r>
              <a:rPr lang="en-US" dirty="0"/>
              <a:t>Cable Television</a:t>
            </a:r>
          </a:p>
          <a:p>
            <a:r>
              <a:rPr lang="en-US" dirty="0"/>
              <a:t>Aviation &amp; Aerospace</a:t>
            </a:r>
          </a:p>
          <a:p>
            <a:r>
              <a:rPr lang="en-US" dirty="0"/>
              <a:t>Healthcare</a:t>
            </a:r>
          </a:p>
          <a:p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903040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</a:t>
            </a:r>
            <a:r>
              <a:rPr lang="en-US" dirty="0" err="1"/>
              <a:t>Hyperledger</a:t>
            </a:r>
            <a:r>
              <a:rPr lang="en-US" dirty="0"/>
              <a:t> being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Inventory Management</a:t>
            </a:r>
          </a:p>
          <a:p>
            <a:r>
              <a:rPr lang="en-US" dirty="0" err="1"/>
              <a:t>IoT</a:t>
            </a:r>
            <a:r>
              <a:rPr lang="en-US" dirty="0"/>
              <a:t> / Smart Devices / Autonomous Devices</a:t>
            </a:r>
          </a:p>
          <a:p>
            <a:r>
              <a:rPr lang="en-US" dirty="0"/>
              <a:t>Banking &amp; Financial Services</a:t>
            </a:r>
          </a:p>
          <a:p>
            <a:r>
              <a:rPr lang="en-US" dirty="0" err="1"/>
              <a:t>eCommerce</a:t>
            </a:r>
            <a:endParaRPr lang="en-US" dirty="0"/>
          </a:p>
          <a:p>
            <a:r>
              <a:rPr lang="en-US" dirty="0"/>
              <a:t>Hospitality and Tourism</a:t>
            </a:r>
          </a:p>
          <a:p>
            <a:r>
              <a:rPr lang="en-US" dirty="0"/>
              <a:t>Law Enforcement</a:t>
            </a:r>
          </a:p>
          <a:p>
            <a:r>
              <a:rPr lang="en-US" dirty="0"/>
              <a:t>Government Operations</a:t>
            </a:r>
          </a:p>
          <a:p>
            <a:r>
              <a:rPr lang="en-US" dirty="0"/>
              <a:t>Insurance</a:t>
            </a:r>
          </a:p>
        </p:txBody>
      </p:sp>
    </p:spTree>
    <p:extLst>
      <p:ext uri="{BB962C8B-B14F-4D97-AF65-F5344CB8AC3E}">
        <p14:creationId xmlns:p14="http://schemas.microsoft.com/office/powerpoint/2010/main" val="547769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spot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business networks</a:t>
            </a:r>
          </a:p>
          <a:p>
            <a:r>
              <a:rPr lang="en-US" dirty="0"/>
              <a:t>Swivel-chair integrations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audits</a:t>
            </a:r>
          </a:p>
          <a:p>
            <a:r>
              <a:rPr lang="en-US" dirty="0"/>
              <a:t>No single source of truth</a:t>
            </a:r>
          </a:p>
          <a:p>
            <a:r>
              <a:rPr lang="en-US" dirty="0"/>
              <a:t>Known inefficient processes</a:t>
            </a:r>
          </a:p>
          <a:p>
            <a:r>
              <a:rPr lang="en-US" dirty="0"/>
              <a:t>Large geographical / time zone separation</a:t>
            </a:r>
          </a:p>
          <a:p>
            <a:r>
              <a:rPr lang="en-US" dirty="0"/>
              <a:t>Inconsistent business processes</a:t>
            </a:r>
          </a:p>
          <a:p>
            <a:r>
              <a:rPr lang="en-US" dirty="0"/>
              <a:t>Low / Zero value-add processes</a:t>
            </a:r>
          </a:p>
        </p:txBody>
      </p:sp>
    </p:spTree>
    <p:extLst>
      <p:ext uri="{BB962C8B-B14F-4D97-AF65-F5344CB8AC3E}">
        <p14:creationId xmlns:p14="http://schemas.microsoft.com/office/powerpoint/2010/main" val="2206891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Talk!</a:t>
            </a:r>
          </a:p>
          <a:p>
            <a:pPr lvl="1"/>
            <a:r>
              <a:rPr lang="en-US" dirty="0">
                <a:hlinkClick r:id="rId2"/>
              </a:rPr>
              <a:t>kbennett@blockchaintrainingalliance.com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https://www.linkedin.com/in/kbennett2000</a:t>
            </a:r>
            <a:endParaRPr lang="en-US" dirty="0"/>
          </a:p>
          <a:p>
            <a:r>
              <a:rPr lang="en-US" dirty="0"/>
              <a:t>Training and Certification</a:t>
            </a:r>
          </a:p>
          <a:p>
            <a:pPr lvl="1"/>
            <a:r>
              <a:rPr lang="en-US" dirty="0">
                <a:hlinkClick r:id="rId4"/>
              </a:rPr>
              <a:t>www.blockchaintrainingalliance.com</a:t>
            </a:r>
            <a:endParaRPr lang="en-US" dirty="0"/>
          </a:p>
          <a:p>
            <a:r>
              <a:rPr lang="en-US" dirty="0"/>
              <a:t>Self-Paced Learning</a:t>
            </a:r>
          </a:p>
          <a:p>
            <a:pPr lvl="1"/>
            <a:r>
              <a:rPr lang="en-US" dirty="0">
                <a:hlinkClick r:id="rId5"/>
              </a:rPr>
              <a:t>https://hyperledger.github.io/composer/v0.16/tutorials/tutorials.html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https://hyperledger-fabric.readthedocs.io/en/release-1.1/tutorials.html</a:t>
            </a:r>
            <a:endParaRPr lang="en-US" dirty="0"/>
          </a:p>
          <a:p>
            <a:r>
              <a:rPr lang="en-US" dirty="0"/>
              <a:t>Get hands-on with the </a:t>
            </a:r>
            <a:r>
              <a:rPr lang="en-US" dirty="0" err="1"/>
              <a:t>Hyperledger</a:t>
            </a:r>
            <a:r>
              <a:rPr lang="en-US" dirty="0"/>
              <a:t> Composer playground.</a:t>
            </a:r>
          </a:p>
          <a:p>
            <a:pPr lvl="1"/>
            <a:r>
              <a:rPr lang="en-US" dirty="0">
                <a:hlinkClick r:id="rId7"/>
              </a:rPr>
              <a:t>http://composer-playground.mybluemix.net/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8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Blockchain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Decentralized Ledger Technology</a:t>
            </a:r>
          </a:p>
          <a:p>
            <a:r>
              <a:rPr lang="en-US" dirty="0"/>
              <a:t>The Rai Stones of Yap Island</a:t>
            </a:r>
          </a:p>
          <a:p>
            <a:pPr lvl="1"/>
            <a:r>
              <a:rPr lang="en-US" dirty="0"/>
              <a:t>Multiple copies of the ledger were kept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Fault Tolerance</a:t>
            </a:r>
          </a:p>
          <a:p>
            <a:pPr lvl="1"/>
            <a:r>
              <a:rPr lang="en-US" dirty="0"/>
              <a:t>Provides banking services</a:t>
            </a:r>
          </a:p>
          <a:p>
            <a:pPr lvl="2"/>
            <a:r>
              <a:rPr lang="en-US" dirty="0"/>
              <a:t>Take deposits, issue credits</a:t>
            </a:r>
          </a:p>
          <a:p>
            <a:pPr lvl="2"/>
            <a:r>
              <a:rPr lang="en-US" dirty="0"/>
              <a:t>Act as a trust broker</a:t>
            </a:r>
          </a:p>
          <a:p>
            <a:pPr lvl="2"/>
            <a:r>
              <a:rPr lang="en-US" dirty="0"/>
              <a:t>Decouples Possession &amp; Ownership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49" y="3175196"/>
            <a:ext cx="4009951" cy="300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9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Blockchain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Provides:</a:t>
            </a:r>
          </a:p>
          <a:p>
            <a:pPr lvl="1"/>
            <a:r>
              <a:rPr lang="en-US" dirty="0"/>
              <a:t>Record-keeping </a:t>
            </a:r>
          </a:p>
          <a:p>
            <a:pPr lvl="2"/>
            <a:r>
              <a:rPr lang="en-US" dirty="0"/>
              <a:t>Triple-entry accounting</a:t>
            </a:r>
          </a:p>
          <a:p>
            <a:pPr lvl="1"/>
            <a:r>
              <a:rPr lang="en-US" dirty="0"/>
              <a:t>Data Immutability</a:t>
            </a:r>
          </a:p>
          <a:p>
            <a:pPr lvl="2"/>
            <a:r>
              <a:rPr lang="en-US" dirty="0"/>
              <a:t>Cryptographic Hashing</a:t>
            </a:r>
          </a:p>
          <a:p>
            <a:pPr lvl="1"/>
            <a:r>
              <a:rPr lang="en-US" dirty="0"/>
              <a:t>Redundancy &amp; Fault Tolerance</a:t>
            </a:r>
          </a:p>
          <a:p>
            <a:pPr lvl="1"/>
            <a:r>
              <a:rPr lang="en-US" dirty="0"/>
              <a:t>Decentralization</a:t>
            </a:r>
          </a:p>
          <a:p>
            <a:pPr lvl="2"/>
            <a:r>
              <a:rPr lang="en-US" dirty="0"/>
              <a:t>Shared Infrastructure</a:t>
            </a:r>
          </a:p>
          <a:p>
            <a:pPr lvl="1"/>
            <a:r>
              <a:rPr lang="en-US" dirty="0"/>
              <a:t>Security &gt; 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66" y="2902529"/>
            <a:ext cx="3274434" cy="327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0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that Bitcoin?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7595632" cy="4351338"/>
          </a:xfrm>
        </p:spPr>
        <p:txBody>
          <a:bodyPr/>
          <a:lstStyle/>
          <a:p>
            <a:r>
              <a:rPr lang="en-US" dirty="0"/>
              <a:t>Bitcoin launched 2009</a:t>
            </a:r>
          </a:p>
          <a:p>
            <a:r>
              <a:rPr lang="en-US" dirty="0"/>
              <a:t>Bitcoin is like email…</a:t>
            </a:r>
          </a:p>
          <a:p>
            <a:pPr lvl="1"/>
            <a:r>
              <a:rPr lang="en-US" dirty="0"/>
              <a:t>First consumer-grade application deployed at scale on a new platform</a:t>
            </a:r>
          </a:p>
          <a:p>
            <a:r>
              <a:rPr lang="en-US" dirty="0"/>
              <a:t>Bitcoin is just a currency, limited ability to make it ‘smart’…</a:t>
            </a:r>
          </a:p>
          <a:p>
            <a:pPr lvl="1"/>
            <a:r>
              <a:rPr lang="en-US" dirty="0"/>
              <a:t>Bitcoin Script – no loops or iterations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346" y="3729385"/>
            <a:ext cx="2664488" cy="26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that a shared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5904255" cy="4351338"/>
          </a:xfrm>
        </p:spPr>
        <p:txBody>
          <a:bodyPr/>
          <a:lstStyle/>
          <a:p>
            <a:r>
              <a:rPr lang="en-US" dirty="0"/>
              <a:t>Append-only ledger</a:t>
            </a:r>
          </a:p>
          <a:p>
            <a:r>
              <a:rPr lang="en-US" dirty="0"/>
              <a:t>No Update or Delete functions</a:t>
            </a:r>
          </a:p>
          <a:p>
            <a:r>
              <a:rPr lang="en-US" dirty="0"/>
              <a:t>Full history vs. current snapshot</a:t>
            </a:r>
          </a:p>
          <a:p>
            <a:r>
              <a:rPr lang="en-US" dirty="0"/>
              <a:t>Non-relational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03" y="2169989"/>
            <a:ext cx="4006974" cy="400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2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vs. Private</a:t>
            </a:r>
          </a:p>
          <a:p>
            <a:pPr lvl="1"/>
            <a:r>
              <a:rPr lang="en-US" dirty="0"/>
              <a:t>Who can write data to the </a:t>
            </a:r>
            <a:r>
              <a:rPr lang="en-US" dirty="0" err="1"/>
              <a:t>blockchain</a:t>
            </a:r>
            <a:r>
              <a:rPr lang="en-US" dirty="0"/>
              <a:t>?</a:t>
            </a:r>
          </a:p>
          <a:p>
            <a:r>
              <a:rPr lang="en-US" dirty="0"/>
              <a:t>Open vs. Closed</a:t>
            </a:r>
          </a:p>
          <a:p>
            <a:pPr lvl="1"/>
            <a:r>
              <a:rPr lang="en-US" dirty="0"/>
              <a:t>Who can read data from the </a:t>
            </a:r>
            <a:r>
              <a:rPr lang="en-US" dirty="0" err="1"/>
              <a:t>blockchain</a:t>
            </a:r>
            <a:r>
              <a:rPr lang="en-US" dirty="0"/>
              <a:t>?</a:t>
            </a:r>
          </a:p>
          <a:p>
            <a:r>
              <a:rPr lang="en-US" dirty="0" err="1"/>
              <a:t>Permissionless</a:t>
            </a:r>
            <a:r>
              <a:rPr lang="en-US" dirty="0"/>
              <a:t> vs. Permissioned</a:t>
            </a:r>
          </a:p>
          <a:p>
            <a:pPr lvl="1"/>
            <a:r>
              <a:rPr lang="en-US" dirty="0"/>
              <a:t>Are all users equal or not?</a:t>
            </a:r>
          </a:p>
        </p:txBody>
      </p:sp>
    </p:spTree>
    <p:extLst>
      <p:ext uri="{BB962C8B-B14F-4D97-AF65-F5344CB8AC3E}">
        <p14:creationId xmlns:p14="http://schemas.microsoft.com/office/powerpoint/2010/main" val="135676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53FDA7-B86F-4247-B603-AF919168224E}"/>
              </a:ext>
            </a:extLst>
          </p:cNvPr>
          <p:cNvSpPr/>
          <p:nvPr/>
        </p:nvSpPr>
        <p:spPr>
          <a:xfrm>
            <a:off x="2583133" y="6155145"/>
            <a:ext cx="6915152" cy="288071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28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D17F49-CFED-49BA-B307-35E13D309ACE}"/>
              </a:ext>
            </a:extLst>
          </p:cNvPr>
          <p:cNvGrpSpPr/>
          <p:nvPr/>
        </p:nvGrpSpPr>
        <p:grpSpPr>
          <a:xfrm>
            <a:off x="2913295" y="1690688"/>
            <a:ext cx="6234219" cy="2232248"/>
            <a:chOff x="1293490" y="1340768"/>
            <a:chExt cx="6234219" cy="223224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3159E7F-9BF8-4A64-B2DE-D62EB7B9E404}"/>
                </a:ext>
              </a:extLst>
            </p:cNvPr>
            <p:cNvSpPr/>
            <p:nvPr/>
          </p:nvSpPr>
          <p:spPr>
            <a:xfrm>
              <a:off x="1293490" y="1340768"/>
              <a:ext cx="3115419" cy="223224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C59B863-6E32-4DDE-8E86-D9E11514D0F2}"/>
                </a:ext>
              </a:extLst>
            </p:cNvPr>
            <p:cNvSpPr/>
            <p:nvPr/>
          </p:nvSpPr>
          <p:spPr>
            <a:xfrm>
              <a:off x="4412290" y="1340768"/>
              <a:ext cx="3115419" cy="223224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B2D0E7E-AE91-4663-997B-5ED626F5A83F}"/>
              </a:ext>
            </a:extLst>
          </p:cNvPr>
          <p:cNvGrpSpPr/>
          <p:nvPr/>
        </p:nvGrpSpPr>
        <p:grpSpPr>
          <a:xfrm>
            <a:off x="2913295" y="3924626"/>
            <a:ext cx="6234219" cy="2232248"/>
            <a:chOff x="1309312" y="3585592"/>
            <a:chExt cx="6234219" cy="223224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C17DBC-6D49-4416-80EF-E1EED8F9CC03}"/>
                </a:ext>
              </a:extLst>
            </p:cNvPr>
            <p:cNvSpPr/>
            <p:nvPr/>
          </p:nvSpPr>
          <p:spPr>
            <a:xfrm>
              <a:off x="1309312" y="3585592"/>
              <a:ext cx="3115419" cy="223224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3070D1A-4600-49D1-BF36-C75C16715305}"/>
                </a:ext>
              </a:extLst>
            </p:cNvPr>
            <p:cNvSpPr/>
            <p:nvPr/>
          </p:nvSpPr>
          <p:spPr>
            <a:xfrm>
              <a:off x="4428112" y="3585592"/>
              <a:ext cx="3115419" cy="2232248"/>
            </a:xfrm>
            <a:prstGeom prst="rect">
              <a:avLst/>
            </a:prstGeom>
            <a:gradFill>
              <a:gsLst>
                <a:gs pos="0">
                  <a:schemeClr val="bg1">
                    <a:alpha val="46000"/>
                  </a:schemeClr>
                </a:gs>
                <a:gs pos="77000">
                  <a:schemeClr val="tx2">
                    <a:lumMod val="20000"/>
                    <a:lumOff val="80000"/>
                    <a:alpha val="77000"/>
                  </a:schemeClr>
                </a:gs>
              </a:gsLst>
              <a:lin ang="2700000" scaled="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dirty="0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8003AD8A-DCB7-4976-A9DF-28B5B53C5CD7}"/>
              </a:ext>
            </a:extLst>
          </p:cNvPr>
          <p:cNvSpPr>
            <a:spLocks noChangeAspect="1"/>
          </p:cNvSpPr>
          <p:nvPr/>
        </p:nvSpPr>
        <p:spPr>
          <a:xfrm>
            <a:off x="3459554" y="2194232"/>
            <a:ext cx="243880" cy="243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12B3216-5F40-4DC6-B0F7-D19C36EEBE83}"/>
              </a:ext>
            </a:extLst>
          </p:cNvPr>
          <p:cNvSpPr>
            <a:spLocks noChangeAspect="1"/>
          </p:cNvSpPr>
          <p:nvPr/>
        </p:nvSpPr>
        <p:spPr>
          <a:xfrm>
            <a:off x="3459554" y="4484293"/>
            <a:ext cx="243880" cy="243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3615B55-863C-428F-9769-B9AE8B23D218}"/>
              </a:ext>
            </a:extLst>
          </p:cNvPr>
          <p:cNvSpPr>
            <a:spLocks noChangeAspect="1"/>
          </p:cNvSpPr>
          <p:nvPr/>
        </p:nvSpPr>
        <p:spPr>
          <a:xfrm>
            <a:off x="6912342" y="2216541"/>
            <a:ext cx="243880" cy="243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2AFA30-5569-4EE2-B425-A6689D51DE97}"/>
              </a:ext>
            </a:extLst>
          </p:cNvPr>
          <p:cNvSpPr txBox="1"/>
          <p:nvPr/>
        </p:nvSpPr>
        <p:spPr>
          <a:xfrm rot="16200000">
            <a:off x="2234018" y="5595961"/>
            <a:ext cx="10055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Private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912D06-98FC-4C2C-B5F2-0C303C5EC805}"/>
              </a:ext>
            </a:extLst>
          </p:cNvPr>
          <p:cNvSpPr txBox="1"/>
          <p:nvPr/>
        </p:nvSpPr>
        <p:spPr>
          <a:xfrm>
            <a:off x="2814332" y="6136421"/>
            <a:ext cx="10055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Closed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76583B-A0A8-4C6C-925B-D8F1AEE97823}"/>
              </a:ext>
            </a:extLst>
          </p:cNvPr>
          <p:cNvSpPr txBox="1"/>
          <p:nvPr/>
        </p:nvSpPr>
        <p:spPr>
          <a:xfrm>
            <a:off x="8226159" y="6141473"/>
            <a:ext cx="10055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400" dirty="0">
                <a:latin typeface="Arial" pitchFamily="34" charset="0"/>
                <a:cs typeface="Arial" pitchFamily="34" charset="0"/>
              </a:rPr>
              <a:t>Open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3C18C1-E0C4-437D-A009-09771FBC5517}"/>
              </a:ext>
            </a:extLst>
          </p:cNvPr>
          <p:cNvSpPr txBox="1"/>
          <p:nvPr/>
        </p:nvSpPr>
        <p:spPr>
          <a:xfrm>
            <a:off x="3455134" y="2456836"/>
            <a:ext cx="193624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Voting</a:t>
            </a:r>
          </a:p>
          <a:p>
            <a:r>
              <a:rPr lang="en-US" dirty="0"/>
              <a:t>Voting records</a:t>
            </a:r>
          </a:p>
          <a:p>
            <a:r>
              <a:rPr lang="en-US" dirty="0"/>
              <a:t>Whistleblowers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DEAB78-869E-4B63-902A-A5B2A72ADF17}"/>
              </a:ext>
            </a:extLst>
          </p:cNvPr>
          <p:cNvSpPr txBox="1"/>
          <p:nvPr/>
        </p:nvSpPr>
        <p:spPr>
          <a:xfrm>
            <a:off x="6912342" y="2474093"/>
            <a:ext cx="193624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Currencies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Betting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Video games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767840-B91A-4562-842B-E42011505B97}"/>
              </a:ext>
            </a:extLst>
          </p:cNvPr>
          <p:cNvSpPr txBox="1"/>
          <p:nvPr/>
        </p:nvSpPr>
        <p:spPr>
          <a:xfrm>
            <a:off x="3455134" y="4723706"/>
            <a:ext cx="193624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Construction</a:t>
            </a:r>
          </a:p>
          <a:p>
            <a:r>
              <a:rPr lang="en-US" dirty="0"/>
              <a:t>National defense</a:t>
            </a:r>
          </a:p>
          <a:p>
            <a:r>
              <a:rPr lang="en-US" dirty="0"/>
              <a:t>Law enforcement</a:t>
            </a:r>
          </a:p>
          <a:p>
            <a:r>
              <a:rPr lang="en-US" dirty="0"/>
              <a:t>Military</a:t>
            </a:r>
          </a:p>
          <a:p>
            <a:r>
              <a:rPr lang="en-US" dirty="0"/>
              <a:t>Tax Returns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C6138B-CE18-448C-A888-75A975418883}"/>
              </a:ext>
            </a:extLst>
          </p:cNvPr>
          <p:cNvSpPr txBox="1"/>
          <p:nvPr/>
        </p:nvSpPr>
        <p:spPr>
          <a:xfrm>
            <a:off x="6912342" y="4736458"/>
            <a:ext cx="193624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Supply Chain</a:t>
            </a:r>
          </a:p>
          <a:p>
            <a:r>
              <a:rPr lang="en-US" dirty="0"/>
              <a:t>Government financial records</a:t>
            </a:r>
          </a:p>
          <a:p>
            <a:r>
              <a:rPr lang="en-US" dirty="0"/>
              <a:t>Corporate earning statements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9D7C52E-BCD4-4423-B62B-4118B3DB6317}"/>
              </a:ext>
            </a:extLst>
          </p:cNvPr>
          <p:cNvSpPr txBox="1"/>
          <p:nvPr/>
        </p:nvSpPr>
        <p:spPr>
          <a:xfrm>
            <a:off x="6155781" y="1723205"/>
            <a:ext cx="28181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Public &amp; 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7C1E4A-2DE7-44AE-B784-31C465347C19}"/>
              </a:ext>
            </a:extLst>
          </p:cNvPr>
          <p:cNvSpPr txBox="1"/>
          <p:nvPr/>
        </p:nvSpPr>
        <p:spPr>
          <a:xfrm>
            <a:off x="6180742" y="3941520"/>
            <a:ext cx="28181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Private &amp; Open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DFD2265-52A2-4C67-A84B-987C6E9AAE73}"/>
              </a:ext>
            </a:extLst>
          </p:cNvPr>
          <p:cNvSpPr>
            <a:spLocks noChangeAspect="1"/>
          </p:cNvSpPr>
          <p:nvPr/>
        </p:nvSpPr>
        <p:spPr>
          <a:xfrm>
            <a:off x="6912342" y="4478906"/>
            <a:ext cx="243880" cy="2438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EBA59E-1C80-471E-A76A-E7741EE2008E}"/>
              </a:ext>
            </a:extLst>
          </p:cNvPr>
          <p:cNvSpPr txBox="1"/>
          <p:nvPr/>
        </p:nvSpPr>
        <p:spPr>
          <a:xfrm>
            <a:off x="3014193" y="3936406"/>
            <a:ext cx="28181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Private &amp; Closed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F35FB0-E2E6-47FE-9FAA-1B7B3010E770}"/>
              </a:ext>
            </a:extLst>
          </p:cNvPr>
          <p:cNvSpPr txBox="1"/>
          <p:nvPr/>
        </p:nvSpPr>
        <p:spPr>
          <a:xfrm>
            <a:off x="3061942" y="1724611"/>
            <a:ext cx="281812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Public &amp; Closed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082" y="661747"/>
            <a:ext cx="1355334" cy="220783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9" y="5247059"/>
            <a:ext cx="2774055" cy="13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4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Onion Model of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723316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or more parties, exchange of monetary value</a:t>
            </a:r>
          </a:p>
          <a:p>
            <a:pPr lvl="1"/>
            <a:r>
              <a:rPr lang="en-US" dirty="0"/>
              <a:t>Cryptocurrency</a:t>
            </a:r>
          </a:p>
          <a:p>
            <a:pPr lvl="1"/>
            <a:r>
              <a:rPr lang="en-US" dirty="0"/>
              <a:t>Most familiar</a:t>
            </a:r>
          </a:p>
          <a:p>
            <a:endParaRPr lang="en-US" dirty="0"/>
          </a:p>
          <a:p>
            <a:r>
              <a:rPr lang="en-US" dirty="0"/>
              <a:t>Peel back the idea of monetary exchange</a:t>
            </a:r>
          </a:p>
          <a:p>
            <a:pPr lvl="1"/>
            <a:r>
              <a:rPr lang="en-US" dirty="0"/>
              <a:t>Two or more parties, but no exchange of monetary value</a:t>
            </a:r>
          </a:p>
          <a:p>
            <a:pPr lvl="1"/>
            <a:r>
              <a:rPr lang="en-US" dirty="0"/>
              <a:t>Update to medical records, notary services</a:t>
            </a:r>
          </a:p>
          <a:p>
            <a:endParaRPr lang="en-US" dirty="0"/>
          </a:p>
          <a:p>
            <a:r>
              <a:rPr lang="en-US" dirty="0"/>
              <a:t>Peel back the idea of two or more parties</a:t>
            </a:r>
          </a:p>
          <a:p>
            <a:pPr lvl="1"/>
            <a:r>
              <a:rPr lang="en-US" dirty="0"/>
              <a:t>One party "announcing" an important "event"</a:t>
            </a:r>
          </a:p>
          <a:p>
            <a:pPr lvl="1"/>
            <a:r>
              <a:rPr lang="en-US" dirty="0"/>
              <a:t>Supply chain management, business process automation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982" y="3648076"/>
            <a:ext cx="3561813" cy="25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0550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4510</TotalTime>
  <Words>1237</Words>
  <Application>Microsoft Office PowerPoint</Application>
  <PresentationFormat>Widescreen</PresentationFormat>
  <Paragraphs>280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Wingdings</vt:lpstr>
      <vt:lpstr>Depth</vt:lpstr>
      <vt:lpstr>Public vs Private Blockchain</vt:lpstr>
      <vt:lpstr>Introduction</vt:lpstr>
      <vt:lpstr>What is Blockchain?</vt:lpstr>
      <vt:lpstr>What is Blockchain?</vt:lpstr>
      <vt:lpstr>Isn’t that Bitcoin?</vt:lpstr>
      <vt:lpstr>Isn’t that a shared database?</vt:lpstr>
      <vt:lpstr>Types of Blockchain</vt:lpstr>
      <vt:lpstr>Types of Blockchain</vt:lpstr>
      <vt:lpstr>The Onion Model of Transactions</vt:lpstr>
      <vt:lpstr>What is Ethereum?</vt:lpstr>
      <vt:lpstr>What is Ethereum?</vt:lpstr>
      <vt:lpstr>What is Ethereum?</vt:lpstr>
      <vt:lpstr>What is Hyperledger?</vt:lpstr>
      <vt:lpstr>What is Hyperledger?</vt:lpstr>
      <vt:lpstr>Ethereum vs Hyperledger</vt:lpstr>
      <vt:lpstr>A public blockchain transaction…</vt:lpstr>
      <vt:lpstr>A public blockchain transaction…</vt:lpstr>
      <vt:lpstr>A private blockchain transaction…</vt:lpstr>
      <vt:lpstr>A private blockchain transaction…</vt:lpstr>
      <vt:lpstr>Private Blockchains provide:</vt:lpstr>
      <vt:lpstr>Private Blockchains provide:</vt:lpstr>
      <vt:lpstr>Components of a Hyperledger Solution</vt:lpstr>
      <vt:lpstr>Sample Solution</vt:lpstr>
      <vt:lpstr>Sample Solution</vt:lpstr>
      <vt:lpstr>Sample Solution</vt:lpstr>
      <vt:lpstr>Where is Hyperledger being used?</vt:lpstr>
      <vt:lpstr>Where is Hyperledger being used?</vt:lpstr>
      <vt:lpstr>How to spot use cases</vt:lpstr>
      <vt:lpstr>Where to go from here?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vs Private Blockchain</dc:title>
  <dc:creator>Windows User</dc:creator>
  <cp:lastModifiedBy>Jones, Brian</cp:lastModifiedBy>
  <cp:revision>47</cp:revision>
  <dcterms:created xsi:type="dcterms:W3CDTF">2018-06-22T10:09:11Z</dcterms:created>
  <dcterms:modified xsi:type="dcterms:W3CDTF">2018-08-29T02:48:50Z</dcterms:modified>
</cp:coreProperties>
</file>