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715125" cy="9239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4">
          <p15:clr>
            <a:srgbClr val="A4A3A4"/>
          </p15:clr>
        </p15:guide>
        <p15:guide id="2" orient="horz" pos="13464">
          <p15:clr>
            <a:srgbClr val="A4A3A4"/>
          </p15:clr>
        </p15:guide>
        <p15:guide id="3" orient="horz" pos="1432">
          <p15:clr>
            <a:srgbClr val="A4A3A4"/>
          </p15:clr>
        </p15:guide>
        <p15:guide id="4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ED8"/>
    <a:srgbClr val="CBE2E9"/>
    <a:srgbClr val="A7C4FF"/>
    <a:srgbClr val="C0C0C0"/>
    <a:srgbClr val="0046D2"/>
    <a:srgbClr val="FF0000"/>
    <a:srgbClr val="698ED9"/>
    <a:srgbClr val="003064"/>
    <a:srgbClr val="0033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howGuides="1">
      <p:cViewPr>
        <p:scale>
          <a:sx n="34" d="100"/>
          <a:sy n="34" d="100"/>
        </p:scale>
        <p:origin x="-106" y="-360"/>
      </p:cViewPr>
      <p:guideLst>
        <p:guide orient="horz" pos="3224"/>
        <p:guide orient="horz" pos="13464"/>
        <p:guide orient="horz" pos="143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692150"/>
            <a:ext cx="51958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8E1AE7-D96E-49CD-9398-4FA3E8F920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891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9CD7A-492C-466A-B0F1-D7B5135B13C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9530" y="1907261"/>
            <a:ext cx="27037822" cy="10284742"/>
          </a:xfrm>
        </p:spPr>
        <p:txBody>
          <a:bodyPr anchor="b">
            <a:normAutofit/>
          </a:bodyPr>
          <a:lstStyle>
            <a:lvl1pPr algn="ctr">
              <a:defRPr sz="12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9530" y="12435840"/>
            <a:ext cx="27037822" cy="7101146"/>
          </a:xfrm>
        </p:spPr>
        <p:txBody>
          <a:bodyPr anchor="t">
            <a:normAutofit/>
          </a:bodyPr>
          <a:lstStyle>
            <a:lvl1pPr marL="0" indent="0" algn="ctr">
              <a:buNone/>
              <a:defRPr sz="576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8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639" y="14007954"/>
            <a:ext cx="26686825" cy="2904016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3643" y="3187802"/>
            <a:ext cx="26285137" cy="953960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3639" y="16911968"/>
            <a:ext cx="26686825" cy="2614624"/>
          </a:xfrm>
        </p:spPr>
        <p:txBody>
          <a:bodyPr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3641" y="19780302"/>
            <a:ext cx="19214201" cy="116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4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049" y="1907258"/>
            <a:ext cx="27041306" cy="10040902"/>
          </a:xfrm>
        </p:spPr>
        <p:txBody>
          <a:bodyPr anchor="ctr">
            <a:normAutofit/>
          </a:bodyPr>
          <a:lstStyle>
            <a:lvl1pPr algn="l">
              <a:defRPr sz="89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049" y="13898880"/>
            <a:ext cx="27041306" cy="5627712"/>
          </a:xfrm>
        </p:spPr>
        <p:txBody>
          <a:bodyPr anchor="ctr">
            <a:normAutofit/>
          </a:bodyPr>
          <a:lstStyle>
            <a:lvl1pPr marL="0" indent="0" algn="l">
              <a:buNone/>
              <a:defRPr sz="576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01747" y="2752883"/>
            <a:ext cx="1646348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56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99761" y="9554954"/>
            <a:ext cx="1646348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56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793" y="1907259"/>
            <a:ext cx="25106814" cy="9741053"/>
          </a:xfrm>
        </p:spPr>
        <p:txBody>
          <a:bodyPr anchor="ctr">
            <a:normAutofit/>
          </a:bodyPr>
          <a:lstStyle>
            <a:lvl1pPr algn="l">
              <a:defRPr sz="896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23170" y="11681939"/>
            <a:ext cx="23872061" cy="12192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4480"/>
            </a:lvl1pPr>
            <a:lvl2pPr marL="1463040" indent="0">
              <a:buFontTx/>
              <a:buNone/>
              <a:defRPr/>
            </a:lvl2pPr>
            <a:lvl3pPr marL="2926080" indent="0">
              <a:buFontTx/>
              <a:buNone/>
              <a:defRPr/>
            </a:lvl3pPr>
            <a:lvl4pPr marL="4389120" indent="0">
              <a:buFontTx/>
              <a:buNone/>
              <a:defRPr/>
            </a:lvl4pPr>
            <a:lvl5pPr marL="585216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051" y="14851859"/>
            <a:ext cx="27041303" cy="4632960"/>
          </a:xfrm>
        </p:spPr>
        <p:txBody>
          <a:bodyPr anchor="ctr">
            <a:normAutofit/>
          </a:bodyPr>
          <a:lstStyle>
            <a:lvl1pPr marL="0" indent="0" algn="l">
              <a:buNone/>
              <a:defRPr sz="576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42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049" y="11531411"/>
            <a:ext cx="27044417" cy="4700160"/>
          </a:xfrm>
        </p:spPr>
        <p:txBody>
          <a:bodyPr anchor="b">
            <a:normAutofit/>
          </a:bodyPr>
          <a:lstStyle>
            <a:lvl1pPr algn="l">
              <a:defRPr sz="89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5656" y="16231571"/>
            <a:ext cx="27044420" cy="3295021"/>
          </a:xfrm>
        </p:spPr>
        <p:txBody>
          <a:bodyPr anchor="t">
            <a:normAutofit/>
          </a:bodyPr>
          <a:lstStyle>
            <a:lvl1pPr marL="0" indent="0" algn="l">
              <a:buNone/>
              <a:defRPr sz="576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65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01747" y="2412323"/>
            <a:ext cx="1646348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56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395204" y="9214394"/>
            <a:ext cx="1646348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56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793" y="1907259"/>
            <a:ext cx="25106814" cy="9101981"/>
          </a:xfrm>
        </p:spPr>
        <p:txBody>
          <a:bodyPr anchor="ctr">
            <a:normAutofit/>
          </a:bodyPr>
          <a:lstStyle>
            <a:lvl1pPr algn="l">
              <a:defRPr sz="896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46049" y="12435840"/>
            <a:ext cx="27044417" cy="337171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049" y="15807558"/>
            <a:ext cx="27044417" cy="3719034"/>
          </a:xfrm>
        </p:spPr>
        <p:txBody>
          <a:bodyPr anchor="t">
            <a:normAutofit/>
          </a:bodyPr>
          <a:lstStyle>
            <a:lvl1pPr marL="0" indent="0" algn="l">
              <a:buNone/>
              <a:defRPr sz="512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4630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63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047" y="1907259"/>
            <a:ext cx="27041303" cy="88217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896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46047" y="11785413"/>
            <a:ext cx="27041303" cy="335770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768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049" y="15143117"/>
            <a:ext cx="27041299" cy="4383475"/>
          </a:xfrm>
        </p:spPr>
        <p:txBody>
          <a:bodyPr anchor="t">
            <a:normAutofit/>
          </a:bodyPr>
          <a:lstStyle>
            <a:lvl1pPr marL="0" indent="0" algn="l">
              <a:buNone/>
              <a:defRPr sz="512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4630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29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46051" y="1907258"/>
            <a:ext cx="27041303" cy="41999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47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86149" y="1907258"/>
            <a:ext cx="6401203" cy="176193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6051" y="1907258"/>
            <a:ext cx="20246893" cy="176193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530" y="10466235"/>
            <a:ext cx="27037822" cy="5834576"/>
          </a:xfrm>
        </p:spPr>
        <p:txBody>
          <a:bodyPr anchor="b">
            <a:normAutofit/>
          </a:bodyPr>
          <a:lstStyle>
            <a:lvl1pPr algn="r">
              <a:defRPr sz="89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9530" y="16332192"/>
            <a:ext cx="27037822" cy="3194400"/>
          </a:xfrm>
        </p:spPr>
        <p:txBody>
          <a:bodyPr anchor="t">
            <a:normAutofit/>
          </a:bodyPr>
          <a:lstStyle>
            <a:lvl1pPr marL="0" indent="0" algn="r">
              <a:buNone/>
              <a:defRPr sz="576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5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6051" y="6594875"/>
            <a:ext cx="13266263" cy="12900259"/>
          </a:xfrm>
        </p:spPr>
        <p:txBody>
          <a:bodyPr>
            <a:normAutofit/>
          </a:bodyPr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520"/>
            </a:lvl4pPr>
            <a:lvl5pPr>
              <a:defRPr sz="3520"/>
            </a:lvl5pPr>
            <a:lvl6pPr>
              <a:defRPr sz="3520"/>
            </a:lvl6pPr>
            <a:lvl7pPr>
              <a:defRPr sz="3520"/>
            </a:lvl7pPr>
            <a:lvl8pPr>
              <a:defRPr sz="3520"/>
            </a:lvl8pPr>
            <a:lvl9pPr>
              <a:defRPr sz="35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6090" y="6594874"/>
            <a:ext cx="13281260" cy="12900256"/>
          </a:xfrm>
        </p:spPr>
        <p:txBody>
          <a:bodyPr>
            <a:normAutofit/>
          </a:bodyPr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520"/>
            </a:lvl4pPr>
            <a:lvl5pPr>
              <a:defRPr sz="3520"/>
            </a:lvl5pPr>
            <a:lvl6pPr>
              <a:defRPr sz="3520"/>
            </a:lvl6pPr>
            <a:lvl7pPr>
              <a:defRPr sz="3520"/>
            </a:lvl7pPr>
            <a:lvl8pPr>
              <a:defRPr sz="3520"/>
            </a:lvl8pPr>
            <a:lvl9pPr>
              <a:defRPr sz="35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8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2703" y="6594874"/>
            <a:ext cx="12229607" cy="2347507"/>
          </a:xfrm>
        </p:spPr>
        <p:txBody>
          <a:bodyPr anchor="b">
            <a:noAutofit/>
          </a:bodyPr>
          <a:lstStyle>
            <a:lvl1pPr marL="0" indent="0">
              <a:buNone/>
              <a:defRPr sz="7040" b="0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6051" y="8915288"/>
            <a:ext cx="13266263" cy="10611306"/>
          </a:xfrm>
        </p:spPr>
        <p:txBody>
          <a:bodyPr anchor="t">
            <a:normAutofit/>
          </a:bodyPr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520"/>
            </a:lvl4pPr>
            <a:lvl5pPr>
              <a:defRPr sz="3520"/>
            </a:lvl5pPr>
            <a:lvl6pPr>
              <a:defRPr sz="3520"/>
            </a:lvl6pPr>
            <a:lvl7pPr>
              <a:defRPr sz="3520"/>
            </a:lvl7pPr>
            <a:lvl8pPr>
              <a:defRPr sz="3520"/>
            </a:lvl8pPr>
            <a:lvl9pPr>
              <a:defRPr sz="35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676540" y="6594875"/>
            <a:ext cx="12310812" cy="2320413"/>
          </a:xfrm>
        </p:spPr>
        <p:txBody>
          <a:bodyPr anchor="b">
            <a:noAutofit/>
          </a:bodyPr>
          <a:lstStyle>
            <a:lvl1pPr marL="0" indent="0">
              <a:buNone/>
              <a:defRPr sz="7040" b="0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94" y="8915288"/>
            <a:ext cx="13325472" cy="10611306"/>
          </a:xfrm>
        </p:spPr>
        <p:txBody>
          <a:bodyPr anchor="t">
            <a:normAutofit/>
          </a:bodyPr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520"/>
            </a:lvl4pPr>
            <a:lvl5pPr>
              <a:defRPr sz="3520"/>
            </a:lvl5pPr>
            <a:lvl6pPr>
              <a:defRPr sz="3520"/>
            </a:lvl6pPr>
            <a:lvl7pPr>
              <a:defRPr sz="3520"/>
            </a:lvl7pPr>
            <a:lvl8pPr>
              <a:defRPr sz="3520"/>
            </a:lvl8pPr>
            <a:lvl9pPr>
              <a:defRPr sz="35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8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2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051" y="5615770"/>
            <a:ext cx="9826283" cy="4389120"/>
          </a:xfrm>
        </p:spPr>
        <p:txBody>
          <a:bodyPr anchor="b">
            <a:normAutofit/>
          </a:bodyPr>
          <a:lstStyle>
            <a:lvl1pPr algn="l">
              <a:defRPr sz="7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3882" y="1907259"/>
            <a:ext cx="16203470" cy="17619331"/>
          </a:xfrm>
        </p:spPr>
        <p:txBody>
          <a:bodyPr anchor="ctr"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520"/>
            </a:lvl5pPr>
            <a:lvl6pPr>
              <a:defRPr sz="3520"/>
            </a:lvl6pPr>
            <a:lvl7pPr>
              <a:defRPr sz="3520"/>
            </a:lvl7pPr>
            <a:lvl8pPr>
              <a:defRPr sz="3520"/>
            </a:lvl8pPr>
            <a:lvl9pPr>
              <a:defRPr sz="35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6051" y="10004890"/>
            <a:ext cx="9826283" cy="5852160"/>
          </a:xfrm>
        </p:spPr>
        <p:txBody>
          <a:bodyPr>
            <a:normAutofit/>
          </a:bodyPr>
          <a:lstStyle>
            <a:lvl1pPr marL="0" indent="0">
              <a:buNone/>
              <a:defRPr sz="512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051" y="6074461"/>
            <a:ext cx="15925691" cy="4389120"/>
          </a:xfrm>
        </p:spPr>
        <p:txBody>
          <a:bodyPr anchor="b">
            <a:normAutofit/>
          </a:bodyPr>
          <a:lstStyle>
            <a:lvl1pPr algn="l">
              <a:defRPr sz="76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55591" y="-58522"/>
            <a:ext cx="9000223" cy="22091904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2347" y="10463581"/>
            <a:ext cx="15925691" cy="5852160"/>
          </a:xfrm>
        </p:spPr>
        <p:txBody>
          <a:bodyPr>
            <a:normAutofit/>
          </a:bodyPr>
          <a:lstStyle>
            <a:lvl1pPr marL="0" indent="0">
              <a:buNone/>
              <a:defRPr sz="512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285137" y="19780302"/>
            <a:ext cx="2586607" cy="1168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46053" y="19780302"/>
            <a:ext cx="13339080" cy="116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87343" y="19780301"/>
            <a:ext cx="1098670" cy="10536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4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6051" y="1907258"/>
            <a:ext cx="27041303" cy="419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053" y="6594874"/>
            <a:ext cx="27041299" cy="1293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86149" y="19770434"/>
            <a:ext cx="463487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46051" y="19770434"/>
            <a:ext cx="20246893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01929" y="19770434"/>
            <a:ext cx="1488539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 userDrawn="1"/>
        </p:nvGraphicFramePr>
        <p:xfrm>
          <a:off x="26763663" y="21605875"/>
          <a:ext cx="52641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CorelDRAW" r:id="rId20" imgW="8828280" imgH="313200" progId="CorelDRAW.Graphic.13">
                  <p:embed/>
                </p:oleObj>
              </mc:Choice>
              <mc:Fallback>
                <p:oleObj name="CorelDRAW" r:id="rId20" imgW="8828280" imgH="313200" progId="CorelDRAW.Graphic.13">
                  <p:embed/>
                  <p:pic>
                    <p:nvPicPr>
                      <p:cNvPr id="10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3663" y="21605875"/>
                        <a:ext cx="526415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340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1463040" rtl="0" eaLnBrk="1" latinLnBrk="0" hangingPunct="1">
        <a:spcBef>
          <a:spcPct val="0"/>
        </a:spcBef>
        <a:buNone/>
        <a:defRPr sz="896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914400" indent="-914400" algn="l" defTabSz="1463040" rtl="0" eaLnBrk="1" latinLnBrk="0" hangingPunct="1">
        <a:spcBef>
          <a:spcPct val="20000"/>
        </a:spcBef>
        <a:spcAft>
          <a:spcPts val="1920"/>
        </a:spcAft>
        <a:buClr>
          <a:schemeClr val="tx1"/>
        </a:buClr>
        <a:buSzPct val="130000"/>
        <a:buFont typeface="Arial"/>
        <a:buChar char="•"/>
        <a:defRPr sz="576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2377440" indent="-914400" algn="l" defTabSz="1463040" rtl="0" eaLnBrk="1" latinLnBrk="0" hangingPunct="1">
        <a:spcBef>
          <a:spcPct val="20000"/>
        </a:spcBef>
        <a:spcAft>
          <a:spcPts val="1920"/>
        </a:spcAft>
        <a:buClr>
          <a:schemeClr val="tx1"/>
        </a:buClr>
        <a:buSzPct val="130000"/>
        <a:buFont typeface="Arial"/>
        <a:buChar char="•"/>
        <a:defRPr sz="512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3840480" indent="-914400" algn="l" defTabSz="1463040" rtl="0" eaLnBrk="1" latinLnBrk="0" hangingPunct="1">
        <a:spcBef>
          <a:spcPct val="20000"/>
        </a:spcBef>
        <a:spcAft>
          <a:spcPts val="1920"/>
        </a:spcAft>
        <a:buClr>
          <a:schemeClr val="tx1"/>
        </a:buClr>
        <a:buSzPct val="130000"/>
        <a:buFont typeface="Arial"/>
        <a:buChar char="•"/>
        <a:defRPr sz="448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4937760" indent="-548640" algn="l" defTabSz="1463040" rtl="0" eaLnBrk="1" latinLnBrk="0" hangingPunct="1">
        <a:spcBef>
          <a:spcPct val="20000"/>
        </a:spcBef>
        <a:spcAft>
          <a:spcPts val="1920"/>
        </a:spcAft>
        <a:buClr>
          <a:schemeClr val="tx1"/>
        </a:buClr>
        <a:buSzPct val="130000"/>
        <a:buFont typeface="Arial"/>
        <a:buChar char="•"/>
        <a:defRPr sz="448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6400800" indent="-548640" algn="l" defTabSz="1463040" rtl="0" eaLnBrk="1" latinLnBrk="0" hangingPunct="1">
        <a:spcBef>
          <a:spcPct val="20000"/>
        </a:spcBef>
        <a:spcAft>
          <a:spcPts val="1920"/>
        </a:spcAft>
        <a:buClr>
          <a:schemeClr val="tx1"/>
        </a:buClr>
        <a:buSzPct val="130000"/>
        <a:buFont typeface="Arial"/>
        <a:buChar char="•"/>
        <a:defRPr sz="384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8046720" indent="-731520" algn="l" defTabSz="1463040" rtl="0" eaLnBrk="1" latinLnBrk="0" hangingPunct="1">
        <a:spcBef>
          <a:spcPct val="20000"/>
        </a:spcBef>
        <a:spcAft>
          <a:spcPts val="1920"/>
        </a:spcAft>
        <a:buClr>
          <a:schemeClr val="tx1"/>
        </a:buClr>
        <a:buSzPct val="130000"/>
        <a:buFont typeface="Arial"/>
        <a:buChar char="•"/>
        <a:defRPr sz="352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9509760" indent="-731520" algn="l" defTabSz="1463040" rtl="0" eaLnBrk="1" latinLnBrk="0" hangingPunct="1">
        <a:spcBef>
          <a:spcPct val="20000"/>
        </a:spcBef>
        <a:spcAft>
          <a:spcPts val="1920"/>
        </a:spcAft>
        <a:buClr>
          <a:schemeClr val="tx1"/>
        </a:buClr>
        <a:buSzPct val="130000"/>
        <a:buFont typeface="Arial"/>
        <a:buChar char="•"/>
        <a:defRPr sz="352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10972800" indent="-731520" algn="l" defTabSz="1463040" rtl="0" eaLnBrk="1" latinLnBrk="0" hangingPunct="1">
        <a:spcBef>
          <a:spcPct val="20000"/>
        </a:spcBef>
        <a:spcAft>
          <a:spcPts val="1920"/>
        </a:spcAft>
        <a:buClr>
          <a:schemeClr val="tx1"/>
        </a:buClr>
        <a:buSzPct val="130000"/>
        <a:buFont typeface="Arial"/>
        <a:buChar char="•"/>
        <a:defRPr sz="352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12435840" indent="-731520" algn="l" defTabSz="1463040" rtl="0" eaLnBrk="1" latinLnBrk="0" hangingPunct="1">
        <a:spcBef>
          <a:spcPct val="20000"/>
        </a:spcBef>
        <a:spcAft>
          <a:spcPts val="1920"/>
        </a:spcAft>
        <a:buClr>
          <a:schemeClr val="tx1"/>
        </a:buClr>
        <a:buSzPct val="100000"/>
        <a:buFont typeface="Arial"/>
        <a:buChar char="•"/>
        <a:defRPr sz="352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utoShape 30"/>
          <p:cNvSpPr>
            <a:spLocks noChangeArrowheads="1"/>
          </p:cNvSpPr>
          <p:nvPr/>
        </p:nvSpPr>
        <p:spPr bwMode="auto">
          <a:xfrm>
            <a:off x="18869929" y="11734800"/>
            <a:ext cx="7324941" cy="6003958"/>
          </a:xfrm>
          <a:prstGeom prst="roundRect">
            <a:avLst>
              <a:gd name="adj" fmla="val 7000"/>
            </a:avLst>
          </a:prstGeom>
          <a:solidFill>
            <a:schemeClr val="tx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AutoShape 4"/>
          <p:cNvSpPr>
            <a:spLocks noChangeArrowheads="1"/>
          </p:cNvSpPr>
          <p:nvPr/>
        </p:nvSpPr>
        <p:spPr bwMode="auto">
          <a:xfrm>
            <a:off x="516513" y="10653121"/>
            <a:ext cx="9215495" cy="10852996"/>
          </a:xfrm>
          <a:prstGeom prst="roundRect">
            <a:avLst>
              <a:gd name="adj" fmla="val 7000"/>
            </a:avLst>
          </a:prstGeom>
          <a:solidFill>
            <a:schemeClr val="tx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54" name="AutoShape 29"/>
          <p:cNvSpPr>
            <a:spLocks noChangeArrowheads="1"/>
          </p:cNvSpPr>
          <p:nvPr/>
        </p:nvSpPr>
        <p:spPr bwMode="auto">
          <a:xfrm>
            <a:off x="18869930" y="18019236"/>
            <a:ext cx="13534120" cy="3427599"/>
          </a:xfrm>
          <a:prstGeom prst="roundRect">
            <a:avLst>
              <a:gd name="adj" fmla="val 7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" name="AutoShape 29"/>
          <p:cNvSpPr>
            <a:spLocks noChangeArrowheads="1"/>
          </p:cNvSpPr>
          <p:nvPr/>
        </p:nvSpPr>
        <p:spPr bwMode="auto">
          <a:xfrm>
            <a:off x="10010888" y="10574491"/>
            <a:ext cx="8526131" cy="10872344"/>
          </a:xfrm>
          <a:prstGeom prst="roundRect">
            <a:avLst>
              <a:gd name="adj" fmla="val 7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AutoShape 30"/>
          <p:cNvSpPr>
            <a:spLocks noChangeArrowheads="1"/>
          </p:cNvSpPr>
          <p:nvPr/>
        </p:nvSpPr>
        <p:spPr bwMode="auto">
          <a:xfrm>
            <a:off x="26445882" y="11684389"/>
            <a:ext cx="5958168" cy="6003958"/>
          </a:xfrm>
          <a:prstGeom prst="roundRect">
            <a:avLst>
              <a:gd name="adj" fmla="val 7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29"/>
          <p:cNvSpPr>
            <a:spLocks noChangeArrowheads="1"/>
          </p:cNvSpPr>
          <p:nvPr/>
        </p:nvSpPr>
        <p:spPr bwMode="auto">
          <a:xfrm>
            <a:off x="9915525" y="4002595"/>
            <a:ext cx="8599938" cy="6328500"/>
          </a:xfrm>
          <a:prstGeom prst="roundRect">
            <a:avLst>
              <a:gd name="adj" fmla="val 7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58" name="AutoShape 31"/>
          <p:cNvSpPr>
            <a:spLocks noChangeArrowheads="1"/>
          </p:cNvSpPr>
          <p:nvPr/>
        </p:nvSpPr>
        <p:spPr bwMode="auto">
          <a:xfrm>
            <a:off x="18869930" y="4064000"/>
            <a:ext cx="13534120" cy="7366000"/>
          </a:xfrm>
          <a:prstGeom prst="roundRect">
            <a:avLst>
              <a:gd name="adj" fmla="val 7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AutoShape 4"/>
          <p:cNvSpPr>
            <a:spLocks noChangeArrowheads="1"/>
          </p:cNvSpPr>
          <p:nvPr/>
        </p:nvSpPr>
        <p:spPr bwMode="auto">
          <a:xfrm>
            <a:off x="457200" y="4064000"/>
            <a:ext cx="9215496" cy="6077527"/>
          </a:xfrm>
          <a:prstGeom prst="roundRect">
            <a:avLst>
              <a:gd name="adj" fmla="val 7000"/>
            </a:avLst>
          </a:prstGeom>
          <a:solidFill>
            <a:schemeClr val="tx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699127" y="4651706"/>
            <a:ext cx="8861931" cy="5387401"/>
          </a:xfrm>
          <a:prstGeom prst="rect">
            <a:avLst/>
          </a:prstGeom>
          <a:solidFill>
            <a:srgbClr val="CBE2E9"/>
          </a:solidFill>
          <a:ln>
            <a:noFill/>
          </a:ln>
          <a:effectLst/>
          <a:extLst/>
        </p:spPr>
        <p:txBody>
          <a:bodyPr wrap="square"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5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learning problems involve inferring properties of temporally extended sequences given an objective function. For instance, in reinforcement learning (RL), the task is to find a policy that maximizes expected future discounted rewards (value). RL algorithms fall into two main classes:</a:t>
            </a:r>
          </a:p>
          <a:p>
            <a:pPr eaLnBrk="0" hangingPunct="0">
              <a:lnSpc>
                <a:spcPct val="95000"/>
              </a:lnSpc>
            </a:pPr>
            <a:b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model-free algorithms that learn cached value functions directly from sample trajectories, and</a:t>
            </a:r>
            <a:b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model-based algorithms that estimate transition and reward functions, from which values can be computed using tree-search or dynamic programming. </a:t>
            </a:r>
          </a:p>
          <a:p>
            <a:pPr eaLnBrk="0" hangingPunct="0">
              <a:lnSpc>
                <a:spcPct val="95000"/>
              </a:lnSpc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95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third alternative called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Successor Representation (SR)-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decomposes the value function into two components – a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 predictor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successor map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successor map represents the expected future state occupancy from any given state and the reward predictor maps states to scalar rewards. It combines computational efficiency comparable to model-free algorithms with some of the flexibility of model-based algorithms. 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SR? </a:t>
            </a:r>
          </a:p>
          <a:p>
            <a:pPr eaLnBrk="0" hangingPunct="0">
              <a:lnSpc>
                <a:spcPct val="95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Generalizing SR within an end-to-end deep reinforcement learning framework has several appealing properties including: </a:t>
            </a:r>
          </a:p>
          <a:p>
            <a:pPr eaLnBrk="0" hangingPunct="0">
              <a:lnSpc>
                <a:spcPct val="95000"/>
              </a:lnSpc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sensitivity to distal reward changes due to factorization of reward and world dynamics</a:t>
            </a:r>
          </a:p>
          <a:p>
            <a:pPr marL="285750" indent="-285750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 to extract bottleneck states (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subgoals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given successor maps trained under a random policy. </a:t>
            </a:r>
          </a:p>
          <a:p>
            <a:pPr eaLnBrk="0" hangingPunct="0">
              <a:lnSpc>
                <a:spcPct val="95000"/>
              </a:lnSpc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95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goal-directed behavior with sparse rewards is a fundamental challenge for existing reinforcement learning algorithms. The DSR can enable efficient exploration by periodically extracting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subgoals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learning policies to satisfy these intrinsic goals (skills), and subsequently learning hierarchical policy over these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subgoals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an options framework.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Subgoal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extraction scheme can be run periodically within a hierarchical reinforcement learning framework to aid exploration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10643624" y="3961414"/>
            <a:ext cx="7372350" cy="55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</a:rPr>
              <a:t>Model Architecture</a:t>
            </a:r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27489351" y="11760889"/>
            <a:ext cx="4114599" cy="68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63" name="AutoShape 13"/>
          <p:cNvSpPr>
            <a:spLocks noChangeArrowheads="1"/>
          </p:cNvSpPr>
          <p:nvPr/>
        </p:nvSpPr>
        <p:spPr bwMode="auto">
          <a:xfrm>
            <a:off x="514350" y="254000"/>
            <a:ext cx="31889700" cy="35052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306" tIns="32653" rIns="65306" bIns="32653" anchor="ctr"/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914400" y="660400"/>
            <a:ext cx="30689550" cy="255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6600" b="1" dirty="0"/>
              <a:t> </a:t>
            </a:r>
            <a:r>
              <a:rPr lang="en-US" altLang="en-US" sz="6000" b="1" dirty="0"/>
              <a:t>Deep Successor Reinforcement Learning for Maze Navigation</a:t>
            </a:r>
          </a:p>
          <a:p>
            <a:pPr algn="ctr"/>
            <a:r>
              <a:rPr lang="en-US" altLang="en-US" sz="4400" b="1" dirty="0"/>
              <a:t>Nitin Kishore Sai </a:t>
            </a:r>
            <a:r>
              <a:rPr lang="en-US" altLang="en-US" sz="4400" b="1" dirty="0" err="1"/>
              <a:t>Samala</a:t>
            </a:r>
            <a:r>
              <a:rPr lang="en-US" altLang="en-US" sz="4400" b="1" dirty="0"/>
              <a:t>, </a:t>
            </a:r>
            <a:r>
              <a:rPr lang="en-US" altLang="en-US" sz="4400" b="1" dirty="0" err="1"/>
              <a:t>Wenchao</a:t>
            </a:r>
            <a:r>
              <a:rPr lang="en-US" altLang="en-US" sz="4400" b="1"/>
              <a:t> Wang</a:t>
            </a:r>
            <a:r>
              <a:rPr lang="en-US" altLang="en-US" sz="4400" b="1" dirty="0"/>
              <a:t>, Xingjian Chen</a:t>
            </a:r>
          </a:p>
          <a:p>
            <a:pPr algn="ctr"/>
            <a:r>
              <a:rPr lang="en-US" altLang="en-US" sz="3400" b="1" i="1" dirty="0"/>
              <a:t>UNIVERSTY OF MASSACHUSETTS AMHERST</a:t>
            </a:r>
          </a:p>
          <a:p>
            <a:pPr algn="ctr"/>
            <a:endParaRPr lang="en-US" altLang="en-US" dirty="0"/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20677819" y="18019237"/>
            <a:ext cx="9585431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600" dirty="0">
                <a:solidFill>
                  <a:schemeClr val="bg1"/>
                </a:solidFill>
              </a:rPr>
              <a:t>Bibliography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19146993" y="18808823"/>
            <a:ext cx="13127504" cy="2413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688" tIns="21843" rIns="43688" bIns="21843">
            <a:spAutoFit/>
          </a:bodyPr>
          <a:lstStyle>
            <a:lvl1pPr marL="244475" indent="-244475"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463550" indent="-2444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682625" indent="-244475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898525" indent="-244475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1117600" indent="-24447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5748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320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4892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464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[1] Andrew G </a:t>
            </a:r>
            <a:r>
              <a:rPr lang="en-US" sz="1400" dirty="0" err="1">
                <a:solidFill>
                  <a:schemeClr val="bg1"/>
                </a:solidFill>
              </a:rPr>
              <a:t>Barto</a:t>
            </a:r>
            <a:r>
              <a:rPr lang="en-US" sz="1400" dirty="0">
                <a:solidFill>
                  <a:schemeClr val="bg1"/>
                </a:solidFill>
              </a:rPr>
              <a:t> and Sridhar Mahadevan. Recent advances in hierarchical reinforcement learning. Discrete Event Dynamic Systems, 13(4):341–379, 2003.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[2] Dane S </a:t>
            </a:r>
            <a:r>
              <a:rPr lang="en-US" sz="1400" dirty="0" err="1">
                <a:solidFill>
                  <a:schemeClr val="bg1"/>
                </a:solidFill>
              </a:rPr>
              <a:t>Corneil</a:t>
            </a:r>
            <a:r>
              <a:rPr lang="en-US" sz="1400" dirty="0">
                <a:solidFill>
                  <a:schemeClr val="bg1"/>
                </a:solidFill>
              </a:rPr>
              <a:t> and </a:t>
            </a:r>
            <a:r>
              <a:rPr lang="en-US" sz="1400" dirty="0" err="1">
                <a:solidFill>
                  <a:schemeClr val="bg1"/>
                </a:solidFill>
              </a:rPr>
              <a:t>Wulfram</a:t>
            </a:r>
            <a:r>
              <a:rPr lang="en-US" sz="1400" dirty="0">
                <a:solidFill>
                  <a:schemeClr val="bg1"/>
                </a:solidFill>
              </a:rPr>
              <a:t> Gerstner. Attractor network dynamics enable </a:t>
            </a:r>
            <a:r>
              <a:rPr lang="en-US" sz="1400" dirty="0" err="1">
                <a:solidFill>
                  <a:schemeClr val="bg1"/>
                </a:solidFill>
              </a:rPr>
              <a:t>preplay</a:t>
            </a:r>
            <a:r>
              <a:rPr lang="en-US" sz="1400" dirty="0">
                <a:solidFill>
                  <a:schemeClr val="bg1"/>
                </a:solidFill>
              </a:rPr>
              <a:t> and rapid path planning in maze–like environments. In Advances in Neural Information Processing Systems, pages 1675–1683, 2015.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[3] Nathaniel D </a:t>
            </a:r>
            <a:r>
              <a:rPr lang="en-US" sz="1400" dirty="0" err="1">
                <a:solidFill>
                  <a:schemeClr val="bg1"/>
                </a:solidFill>
              </a:rPr>
              <a:t>Daw</a:t>
            </a:r>
            <a:r>
              <a:rPr lang="en-US" sz="1400" dirty="0">
                <a:solidFill>
                  <a:schemeClr val="bg1"/>
                </a:solidFill>
              </a:rPr>
              <a:t> and Peter Dayan. The algorithmic anatomy of model-based evaluation. Philosophical Transactions of the Royal Society of London B: Biological Sciences, 369(1655):20130478, 2014.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[4] </a:t>
            </a:r>
            <a:r>
              <a:rPr lang="en-US" sz="1400" dirty="0" err="1">
                <a:solidFill>
                  <a:schemeClr val="bg1"/>
                </a:solidFill>
              </a:rPr>
              <a:t>Tejas</a:t>
            </a:r>
            <a:r>
              <a:rPr lang="en-US" sz="1400" dirty="0">
                <a:solidFill>
                  <a:schemeClr val="bg1"/>
                </a:solidFill>
              </a:rPr>
              <a:t> D. Kulkarni, </a:t>
            </a:r>
            <a:r>
              <a:rPr lang="en-US" sz="1400" dirty="0" err="1">
                <a:solidFill>
                  <a:schemeClr val="bg1"/>
                </a:solidFill>
              </a:rPr>
              <a:t>Ardavan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Saeedi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Simanta</a:t>
            </a:r>
            <a:r>
              <a:rPr lang="en-US" sz="1400" dirty="0">
                <a:solidFill>
                  <a:schemeClr val="bg1"/>
                </a:solidFill>
              </a:rPr>
              <a:t> Gautam, Deep Successor Reinforcement Learning. </a:t>
            </a:r>
            <a:r>
              <a:rPr lang="en-US" sz="1400" dirty="0" err="1">
                <a:solidFill>
                  <a:schemeClr val="bg1"/>
                </a:solidFill>
              </a:rPr>
              <a:t>arXiv</a:t>
            </a:r>
            <a:r>
              <a:rPr lang="en-US" sz="1400" dirty="0">
                <a:solidFill>
                  <a:schemeClr val="bg1"/>
                </a:solidFill>
              </a:rPr>
              <a:t> preprint arXiv:1606.02396v1[stat.ML], 2016.</a:t>
            </a:r>
          </a:p>
          <a:p>
            <a:r>
              <a:rPr lang="en-US" sz="1400" dirty="0">
                <a:solidFill>
                  <a:schemeClr val="bg1"/>
                </a:solidFill>
              </a:rPr>
              <a:t>[5] Peter Dayan. Improving generalization for temporal difference learning: The successor representation. Neural Computation, 5(4):613–624, 1993.</a:t>
            </a:r>
          </a:p>
          <a:p>
            <a:r>
              <a:rPr lang="en-US" sz="1400" dirty="0">
                <a:solidFill>
                  <a:schemeClr val="bg1"/>
                </a:solidFill>
              </a:rPr>
              <a:t>[6] Sandeep </a:t>
            </a:r>
            <a:r>
              <a:rPr lang="en-US" sz="1400" dirty="0" err="1">
                <a:solidFill>
                  <a:schemeClr val="bg1"/>
                </a:solidFill>
              </a:rPr>
              <a:t>Goel</a:t>
            </a:r>
            <a:r>
              <a:rPr lang="en-US" sz="1400" dirty="0">
                <a:solidFill>
                  <a:schemeClr val="bg1"/>
                </a:solidFill>
              </a:rPr>
              <a:t> and Manfred Huber. </a:t>
            </a:r>
            <a:r>
              <a:rPr lang="en-US" sz="1400" dirty="0" err="1">
                <a:solidFill>
                  <a:schemeClr val="bg1"/>
                </a:solidFill>
              </a:rPr>
              <a:t>Subgoal</a:t>
            </a:r>
            <a:r>
              <a:rPr lang="en-US" sz="1400" dirty="0">
                <a:solidFill>
                  <a:schemeClr val="bg1"/>
                </a:solidFill>
              </a:rPr>
              <a:t> discovery for hierarchical reinforcement learning using learned policies. In FLAIRS conference, pages 346–350, 2003.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[7] Klaus </a:t>
            </a:r>
            <a:r>
              <a:rPr lang="en-US" sz="1400" dirty="0" err="1">
                <a:solidFill>
                  <a:schemeClr val="bg1"/>
                </a:solidFill>
              </a:rPr>
              <a:t>Greff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Rupesh</a:t>
            </a:r>
            <a:r>
              <a:rPr lang="en-US" sz="1400" dirty="0">
                <a:solidFill>
                  <a:schemeClr val="bg1"/>
                </a:solidFill>
              </a:rPr>
              <a:t> Kumar Srivastava, and Jürgen </a:t>
            </a:r>
            <a:r>
              <a:rPr lang="en-US" sz="1400" dirty="0" err="1">
                <a:solidFill>
                  <a:schemeClr val="bg1"/>
                </a:solidFill>
              </a:rPr>
              <a:t>Schmidhuber</a:t>
            </a:r>
            <a:r>
              <a:rPr lang="en-US" sz="1400" dirty="0">
                <a:solidFill>
                  <a:schemeClr val="bg1"/>
                </a:solidFill>
              </a:rPr>
              <a:t>. Binding via reconstruction clustering. </a:t>
            </a:r>
            <a:r>
              <a:rPr lang="en-US" sz="1400" dirty="0" err="1">
                <a:solidFill>
                  <a:schemeClr val="bg1"/>
                </a:solidFill>
              </a:rPr>
              <a:t>arXiv</a:t>
            </a:r>
            <a:r>
              <a:rPr lang="en-US" sz="1400" dirty="0">
                <a:solidFill>
                  <a:schemeClr val="bg1"/>
                </a:solidFill>
              </a:rPr>
              <a:t> preprint arXiv:1511.06418, 2015.</a:t>
            </a:r>
          </a:p>
          <a:p>
            <a:r>
              <a:rPr lang="en-US" sz="1400" dirty="0">
                <a:solidFill>
                  <a:schemeClr val="bg1"/>
                </a:solidFill>
              </a:rPr>
              <a:t>[8] Karol Gregor, Ivo </a:t>
            </a:r>
            <a:r>
              <a:rPr lang="en-US" sz="1400" dirty="0" err="1">
                <a:solidFill>
                  <a:schemeClr val="bg1"/>
                </a:solidFill>
              </a:rPr>
              <a:t>Danihelka</a:t>
            </a:r>
            <a:r>
              <a:rPr lang="en-US" sz="1400" dirty="0">
                <a:solidFill>
                  <a:schemeClr val="bg1"/>
                </a:solidFill>
              </a:rPr>
              <a:t>, Alex Graves, and </a:t>
            </a:r>
            <a:r>
              <a:rPr lang="en-US" sz="1400" dirty="0" err="1">
                <a:solidFill>
                  <a:schemeClr val="bg1"/>
                </a:solidFill>
              </a:rPr>
              <a:t>Daan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Wierstra</a:t>
            </a:r>
            <a:r>
              <a:rPr lang="en-US" sz="1400" dirty="0">
                <a:solidFill>
                  <a:schemeClr val="bg1"/>
                </a:solidFill>
              </a:rPr>
              <a:t>. Draw: A recurrent neural network for image generation. </a:t>
            </a:r>
            <a:r>
              <a:rPr lang="en-US" sz="1400" dirty="0" err="1">
                <a:solidFill>
                  <a:schemeClr val="bg1"/>
                </a:solidFill>
              </a:rPr>
              <a:t>arXiv</a:t>
            </a:r>
            <a:r>
              <a:rPr lang="en-US" sz="1400" dirty="0">
                <a:solidFill>
                  <a:schemeClr val="bg1"/>
                </a:solidFill>
              </a:rPr>
              <a:t> preprint arXiv:1502.04623, 2015.</a:t>
            </a:r>
          </a:p>
          <a:p>
            <a:r>
              <a:rPr lang="en-US" sz="1400" dirty="0">
                <a:solidFill>
                  <a:schemeClr val="bg1"/>
                </a:solidFill>
              </a:rPr>
              <a:t>[9] </a:t>
            </a:r>
            <a:r>
              <a:rPr lang="en-US" sz="1400" b="1" dirty="0" err="1">
                <a:solidFill>
                  <a:schemeClr val="bg1"/>
                </a:solidFill>
              </a:rPr>
              <a:t>Tejas</a:t>
            </a:r>
            <a:r>
              <a:rPr lang="en-US" sz="1400" b="1" dirty="0">
                <a:solidFill>
                  <a:schemeClr val="bg1"/>
                </a:solidFill>
              </a:rPr>
              <a:t> D. Kulkarni, </a:t>
            </a:r>
            <a:r>
              <a:rPr lang="en-US" sz="1400" b="1" dirty="0" err="1">
                <a:solidFill>
                  <a:schemeClr val="bg1"/>
                </a:solidFill>
              </a:rPr>
              <a:t>Ardavan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Saeedi</a:t>
            </a:r>
            <a:r>
              <a:rPr lang="en-US" sz="1400" b="1" dirty="0">
                <a:solidFill>
                  <a:schemeClr val="bg1"/>
                </a:solidFill>
              </a:rPr>
              <a:t>, </a:t>
            </a:r>
            <a:r>
              <a:rPr lang="en-US" sz="1400" b="1" dirty="0" err="1">
                <a:solidFill>
                  <a:schemeClr val="bg1"/>
                </a:solidFill>
              </a:rPr>
              <a:t>Simanta</a:t>
            </a:r>
            <a:r>
              <a:rPr lang="en-US" sz="1400" b="1" dirty="0">
                <a:solidFill>
                  <a:schemeClr val="bg1"/>
                </a:solidFill>
              </a:rPr>
              <a:t> Gautam, and Samuel J. </a:t>
            </a:r>
            <a:r>
              <a:rPr lang="en-US" sz="1400" b="1" dirty="0" err="1">
                <a:solidFill>
                  <a:schemeClr val="bg1"/>
                </a:solidFill>
              </a:rPr>
              <a:t>Gershman</a:t>
            </a:r>
            <a:r>
              <a:rPr lang="en-US" sz="1400" b="1" dirty="0">
                <a:solidFill>
                  <a:schemeClr val="bg1"/>
                </a:solidFill>
              </a:rPr>
              <a:t>. Deep successor reinforcement learning. arXiv:1606.02396, 2016b.</a:t>
            </a:r>
            <a:endParaRPr lang="en-US" altLang="en-US" sz="1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7" name="Text Box 40"/>
          <p:cNvSpPr txBox="1">
            <a:spLocks noChangeArrowheads="1"/>
          </p:cNvSpPr>
          <p:nvPr/>
        </p:nvSpPr>
        <p:spPr bwMode="auto">
          <a:xfrm>
            <a:off x="435369" y="12394321"/>
            <a:ext cx="7267575" cy="54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688" tIns="21843" rIns="43688" bIns="21843">
            <a:spAutoFit/>
          </a:bodyPr>
          <a:lstStyle>
            <a:lvl1pPr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2190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438150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654050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87312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3303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7875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447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019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5000"/>
              </a:lnSpc>
            </a:pPr>
            <a:endParaRPr lang="en-US" altLang="en-US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0" hangingPunct="0">
              <a:lnSpc>
                <a:spcPct val="95000"/>
              </a:lnSpc>
            </a:pPr>
            <a:endParaRPr lang="en-US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8" name="Text Box 42"/>
          <p:cNvSpPr txBox="1">
            <a:spLocks noChangeArrowheads="1"/>
          </p:cNvSpPr>
          <p:nvPr/>
        </p:nvSpPr>
        <p:spPr bwMode="auto">
          <a:xfrm>
            <a:off x="1762539" y="4048493"/>
            <a:ext cx="6490507" cy="61994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69" name="Text Box 43"/>
          <p:cNvSpPr txBox="1">
            <a:spLocks noChangeArrowheads="1"/>
          </p:cNvSpPr>
          <p:nvPr/>
        </p:nvSpPr>
        <p:spPr bwMode="auto">
          <a:xfrm>
            <a:off x="1887446" y="10680793"/>
            <a:ext cx="5915025" cy="55838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</a:rPr>
              <a:t>Math Involved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9999"/>
            <a:ext cx="3154757" cy="278685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6349" y="400985"/>
            <a:ext cx="3318139" cy="290695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9788" y="4433197"/>
            <a:ext cx="8142846" cy="458035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386" y="9054979"/>
            <a:ext cx="7748588" cy="173829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457" y="4898220"/>
            <a:ext cx="4417394" cy="305076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375" y="4898219"/>
            <a:ext cx="4459532" cy="306592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769" y="4898219"/>
            <a:ext cx="4552391" cy="308709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457" y="8203371"/>
            <a:ext cx="4330918" cy="2907626"/>
          </a:xfrm>
          <a:prstGeom prst="rect">
            <a:avLst/>
          </a:prstGeom>
        </p:spPr>
      </p:pic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21742010" y="4108046"/>
            <a:ext cx="7372350" cy="6814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</a:rPr>
              <a:t>DSR vs DQN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72906" y="15060444"/>
            <a:ext cx="2409825" cy="2038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69818" y="15060444"/>
            <a:ext cx="2400300" cy="214312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6763" y="8199488"/>
            <a:ext cx="4447399" cy="29115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554765" y="11734799"/>
            <a:ext cx="2843281" cy="28432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499" y="8211500"/>
            <a:ext cx="4569998" cy="2899497"/>
          </a:xfrm>
          <a:prstGeom prst="rect">
            <a:avLst/>
          </a:prstGeom>
        </p:spPr>
      </p:pic>
      <p:sp>
        <p:nvSpPr>
          <p:cNvPr id="83" name="Text Box 11"/>
          <p:cNvSpPr txBox="1">
            <a:spLocks noChangeArrowheads="1"/>
          </p:cNvSpPr>
          <p:nvPr/>
        </p:nvSpPr>
        <p:spPr bwMode="auto">
          <a:xfrm>
            <a:off x="19878316" y="11734799"/>
            <a:ext cx="5491802" cy="68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</a:rPr>
              <a:t>Sub-goal Extraction</a:t>
            </a:r>
          </a:p>
        </p:txBody>
      </p:sp>
      <p:sp>
        <p:nvSpPr>
          <p:cNvPr id="84" name="Text Box 38"/>
          <p:cNvSpPr txBox="1">
            <a:spLocks noChangeArrowheads="1"/>
          </p:cNvSpPr>
          <p:nvPr/>
        </p:nvSpPr>
        <p:spPr bwMode="auto">
          <a:xfrm>
            <a:off x="10357073" y="14592769"/>
            <a:ext cx="7716842" cy="6568976"/>
          </a:xfrm>
          <a:prstGeom prst="rect">
            <a:avLst/>
          </a:prstGeom>
          <a:solidFill>
            <a:srgbClr val="B6FED8"/>
          </a:solidFill>
          <a:ln>
            <a:noFill/>
          </a:ln>
          <a:effectLst/>
          <a:extLst/>
        </p:spPr>
        <p:txBody>
          <a:bodyPr wrap="square" lIns="43688" tIns="21843" rIns="43688" bIns="21843">
            <a:spAutoFit/>
          </a:bodyPr>
          <a:lstStyle>
            <a:lvl1pPr marL="244475" indent="-244475"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463550" indent="-2444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682625" indent="-244475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898525" indent="-244475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1117600" indent="-24447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5748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320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4892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464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Environment: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Each game is played in a 2D rectangular grid. Each location in the grid can be empty, or may contain one or more items such as: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Block:</a:t>
            </a:r>
            <a:r>
              <a:rPr lang="en-US" sz="1400" dirty="0">
                <a:solidFill>
                  <a:schemeClr val="bg1"/>
                </a:solidFill>
              </a:rPr>
              <a:t> an impassible obstacle that does not allow the agent to move to that grid location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Water:</a:t>
            </a:r>
            <a:r>
              <a:rPr lang="en-US" sz="1400" dirty="0">
                <a:solidFill>
                  <a:schemeClr val="bg1"/>
                </a:solidFill>
              </a:rPr>
              <a:t> the agent may move to a grid location with water, but incurs an additional cost of for doing so.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Switch:</a:t>
            </a:r>
            <a:r>
              <a:rPr lang="en-US" sz="1400" dirty="0">
                <a:solidFill>
                  <a:schemeClr val="bg1"/>
                </a:solidFill>
              </a:rPr>
              <a:t> a switch can be in one of M states, which we refer to as colors. The agent can toggle through the states cyclically by a toggle action when it is at the location of the switch 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Door:</a:t>
            </a:r>
            <a:r>
              <a:rPr lang="en-US" sz="1400" dirty="0">
                <a:solidFill>
                  <a:schemeClr val="bg1"/>
                </a:solidFill>
              </a:rPr>
              <a:t> a door has a color, matched to a particular switch. The agent may only move to the door’s grid location if the state of the switch matches the state of the door.</a:t>
            </a:r>
          </a:p>
          <a:p>
            <a:pPr lvl="0"/>
            <a:r>
              <a:rPr lang="en-US" sz="1400" b="1" dirty="0" err="1">
                <a:solidFill>
                  <a:schemeClr val="bg1"/>
                </a:solidFill>
              </a:rPr>
              <a:t>Pushable</a:t>
            </a:r>
            <a:r>
              <a:rPr lang="en-US" sz="1400" b="1" dirty="0">
                <a:solidFill>
                  <a:schemeClr val="bg1"/>
                </a:solidFill>
              </a:rPr>
              <a:t>-Block:</a:t>
            </a:r>
            <a:r>
              <a:rPr lang="en-US" sz="1400" dirty="0">
                <a:solidFill>
                  <a:schemeClr val="bg1"/>
                </a:solidFill>
              </a:rPr>
              <a:t> This block is impassable, but can be moved with a separate “push” actions. The block moves in the direction of the push, and the agent must be located adjacent to the block opposite the direction of the push.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Corner:</a:t>
            </a:r>
            <a:r>
              <a:rPr lang="en-US" sz="1400" dirty="0">
                <a:solidFill>
                  <a:schemeClr val="bg1"/>
                </a:solidFill>
              </a:rPr>
              <a:t> This item simply marks a corner of the board.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Goal:</a:t>
            </a:r>
            <a:r>
              <a:rPr lang="en-US" sz="1400" dirty="0">
                <a:solidFill>
                  <a:schemeClr val="bg1"/>
                </a:solidFill>
              </a:rPr>
              <a:t> depending on the game, one or more goals may exist, each named individually.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Info:</a:t>
            </a:r>
            <a:r>
              <a:rPr lang="en-US" sz="1400" dirty="0">
                <a:solidFill>
                  <a:schemeClr val="bg1"/>
                </a:solidFill>
              </a:rPr>
              <a:t> these items do not have a grid location, but can specify a or give information necessary for its completion.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The environment is presented to the agent as a raw pixel observation, each describing an item in the game. The environments are generated randomly with some distribution on the various items. For example, we usually specify a uniform distribution over height and width, and a percentage of wall blocks and water blocks. Four the purpose of our project we limited the tasks to four levels of difficulty: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Moving Goals,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Moving Goals Easy,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Moving Goals Medium,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Moving Goals Hard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The agent starts at an arbitrary location and needs to get to the goal state. The agent gets penalty of -0.5 per-step, -1 to step on the water-block (blue) and +1 for reaching the goal state. The model observes raw pixel images during learning.</a:t>
            </a:r>
          </a:p>
        </p:txBody>
      </p:sp>
      <p:sp>
        <p:nvSpPr>
          <p:cNvPr id="85" name="Text Box 43"/>
          <p:cNvSpPr txBox="1">
            <a:spLocks noChangeArrowheads="1"/>
          </p:cNvSpPr>
          <p:nvPr/>
        </p:nvSpPr>
        <p:spPr bwMode="auto">
          <a:xfrm>
            <a:off x="10700736" y="10747818"/>
            <a:ext cx="6510527" cy="6814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000" dirty="0" err="1">
                <a:solidFill>
                  <a:schemeClr val="bg1"/>
                </a:solidFill>
              </a:rPr>
              <a:t>MazeBase</a:t>
            </a:r>
            <a:r>
              <a:rPr lang="en-US" altLang="en-US" sz="4000" dirty="0">
                <a:solidFill>
                  <a:schemeClr val="bg1"/>
                </a:solidFill>
              </a:rPr>
              <a:t>, </a:t>
            </a:r>
            <a:r>
              <a:rPr lang="en-US" altLang="en-US" sz="2800" dirty="0">
                <a:solidFill>
                  <a:schemeClr val="bg1"/>
                </a:solidFill>
              </a:rPr>
              <a:t>A Grid-world domain</a:t>
            </a:r>
          </a:p>
        </p:txBody>
      </p:sp>
      <p:sp>
        <p:nvSpPr>
          <p:cNvPr id="86" name="Text Box 38"/>
          <p:cNvSpPr txBox="1">
            <a:spLocks noChangeArrowheads="1"/>
          </p:cNvSpPr>
          <p:nvPr/>
        </p:nvSpPr>
        <p:spPr bwMode="auto">
          <a:xfrm>
            <a:off x="19276545" y="12460543"/>
            <a:ext cx="6685421" cy="21985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square" lIns="43688" tIns="21843" rIns="43688" bIns="21843">
            <a:spAutoFit/>
          </a:bodyPr>
          <a:lstStyle>
            <a:lvl1pPr marL="244475" indent="-244475"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463550" indent="-2444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682625" indent="-244475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898525" indent="-244475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1117600" indent="-24447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5748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320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4892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464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     </a:t>
            </a:r>
            <a:r>
              <a:rPr lang="en-US" sz="1400" dirty="0" err="1">
                <a:solidFill>
                  <a:schemeClr val="bg1"/>
                </a:solidFill>
              </a:rPr>
              <a:t>Subgoals</a:t>
            </a:r>
            <a:r>
              <a:rPr lang="en-US" sz="1400" dirty="0">
                <a:solidFill>
                  <a:schemeClr val="bg1"/>
                </a:solidFill>
              </a:rPr>
              <a:t> are states which separate different partitions of the environments under the normalized-cut algorithm. One inherent limitation of this approach is that due to the random policy, the </a:t>
            </a:r>
            <a:r>
              <a:rPr lang="en-US" sz="1400" dirty="0" err="1">
                <a:solidFill>
                  <a:schemeClr val="bg1"/>
                </a:solidFill>
              </a:rPr>
              <a:t>subgoal</a:t>
            </a:r>
            <a:r>
              <a:rPr lang="en-US" sz="1400" dirty="0">
                <a:solidFill>
                  <a:schemeClr val="bg1"/>
                </a:solidFill>
              </a:rPr>
              <a:t> candidates are often quite noisy. Given a random policy, we train DSR until convergence and collect a large number of sample transitions and their corresponding successor </a:t>
            </a:r>
            <a:r>
              <a:rPr lang="en-US" sz="1400" dirty="0" err="1">
                <a:solidFill>
                  <a:schemeClr val="bg1"/>
                </a:solidFill>
              </a:rPr>
              <a:t>representations.Applying</a:t>
            </a:r>
            <a:r>
              <a:rPr lang="en-US" sz="1400" dirty="0">
                <a:solidFill>
                  <a:schemeClr val="bg1"/>
                </a:solidFill>
              </a:rPr>
              <a:t>  a normalized cut-based  algorithm on the SRs we obtained a partition of the environment as well as the bottleneck states (which correspond to goals). Additionally, this </a:t>
            </a:r>
            <a:r>
              <a:rPr lang="en-US" sz="1400" dirty="0" err="1">
                <a:solidFill>
                  <a:schemeClr val="bg1"/>
                </a:solidFill>
              </a:rPr>
              <a:t>subgoal</a:t>
            </a:r>
            <a:r>
              <a:rPr lang="en-US" sz="1400" dirty="0">
                <a:solidFill>
                  <a:schemeClr val="bg1"/>
                </a:solidFill>
              </a:rPr>
              <a:t> extraction algorithm is non-parametric and can handle flexible number of </a:t>
            </a:r>
            <a:r>
              <a:rPr lang="en-US" sz="1400" dirty="0" err="1">
                <a:solidFill>
                  <a:schemeClr val="bg1"/>
                </a:solidFill>
              </a:rPr>
              <a:t>subgoals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endParaRPr lang="en-US" altLang="en-US" sz="1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834473" y="11511166"/>
                <a:ext cx="8618655" cy="965867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Background: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Consider an MDP with a set of states </a:t>
                </a:r>
                <a:r>
                  <a:rPr lang="en-US" sz="14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set of actions </a:t>
                </a:r>
                <a:r>
                  <a:rPr lang="en-US" sz="14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reward function R:S-&gt;Real Numbers, discount factor </a:t>
                </a:r>
                <a:r>
                  <a:rPr lang="en-US" altLang="zh-CN" sz="14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γ</a:t>
                </a:r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and a transition distribution </a:t>
                </a:r>
                <a:r>
                  <a:rPr lang="en-US" sz="14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T:S×A</a:t>
                </a:r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-&gt; [0,1], the Q-value function for selecting action </a:t>
                </a:r>
                <a:r>
                  <a:rPr lang="en-US" sz="14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state </a:t>
                </a:r>
                <a:r>
                  <a:rPr lang="en-US" sz="14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 </a:t>
                </a:r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defined as the expected future discounted return. The agent’s goal is to find the optimal policy </a:t>
                </a:r>
                <a:r>
                  <a:rPr lang="en-US" sz="14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Q*</a:t>
                </a:r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which follows the Bellman equation.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func>
                        <m:func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′))</m:t>
                          </m:r>
                        </m:e>
                      </m:func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successor representation: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SR is defined as the expected discounted future state occupancy: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  <m: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:r>
                  <a: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[:] = 1 when its argument is true and zero otherwise. This implicitly captures the state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visitation count. we can express the SR in a recursive form: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endPara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Q-value for selecting action </a:t>
                </a:r>
                <a:r>
                  <a:rPr lang="en-US" sz="14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state </a:t>
                </a:r>
                <a:r>
                  <a:rPr lang="en-US" sz="14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can be expressed as the inner product of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immediate reward and the SR: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</m:sSup>
                      <m:d>
                        <m:d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′∈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nary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Deep successor representation: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</m:sSup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≈ 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𝒔𝒂</m:t>
                          </m:r>
                        </m:sub>
                      </m:sSub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SR for the optimal policy in the non-linear function approximation case can then be obtained from the following Bellman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𝒔𝒂</m:t>
                          </m:r>
                        </m:sub>
                      </m:sSub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𝛄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sz="14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𝒂𝒓𝒈𝒎𝒂𝒙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sSub>
                      <m:sSubPr>
                        <m:ctrlPr>
                          <a:rPr 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1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sSub>
                          <m:sSubPr>
                            <m:ctrlPr>
                              <a:rPr lang="en-US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1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sz="1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1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· </m:t>
                    </m:r>
                    <m:r>
                      <a:rPr lang="en-US" sz="1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0"/>
                <a:r>
                  <a: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Learning: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parameters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can be learned online through stochastic gradient descent.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loss function for α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bSup>
                      <m:d>
                        <m:d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𝛗</m:t>
                      </m:r>
                      <m:d>
                        <m:d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𝛄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𝒑𝒓𝒆𝒗</m:t>
                              </m:r>
                            </m:sub>
                          </m:sSub>
                        </m:sub>
                      </m:sSub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𝛗</m:t>
                      </m:r>
                      <m:d>
                        <m:d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𝛗</m:t>
                      </m:r>
                      <m:d>
                        <m:d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· </m:t>
                    </m:r>
                    <m:r>
                      <a:rPr lang="en-US" sz="1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prev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denotes a previously cached parameter value, set periodically to α. This is essential for stable Q-learning with function approximations.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learning w, the weights for the reward approximation function,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bSup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sSup>
                        <m:sSup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Parameter θ is used for obtaining the φ(s), the shared feature representation for both reward prediction and SR approximation. An ideal φ(s) should be: 1) a good predictor for the immediate reward for that state and 2) a good discriminator for the states. The first condition can be handled by minimizing loss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; however, we also need a loss function to help in the second condition. To this end, we use a deep convolutional auto-encoder to reconstruct images under an L2 loss function. This dense feedback signal can be interpreted as an intrinsic reward function. The loss function can be stated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bSup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1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sz="1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zh-CN" alt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composite loss function is the sum of the three loss functions given above: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</m:d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bSup>
                      <m:d>
                        <m:d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bSup>
                      <m:d>
                        <m:d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bSup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73" y="11511166"/>
                <a:ext cx="8618655" cy="9658670"/>
              </a:xfrm>
              <a:prstGeom prst="rect">
                <a:avLst/>
              </a:prstGeom>
              <a:blipFill>
                <a:blip r:embed="rId16"/>
                <a:stretch>
                  <a:fillRect l="-212" t="-63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 Box 38"/>
          <p:cNvSpPr txBox="1">
            <a:spLocks noChangeArrowheads="1"/>
          </p:cNvSpPr>
          <p:nvPr/>
        </p:nvSpPr>
        <p:spPr bwMode="auto">
          <a:xfrm>
            <a:off x="26601485" y="12518885"/>
            <a:ext cx="5493003" cy="4968538"/>
          </a:xfrm>
          <a:prstGeom prst="rect">
            <a:avLst/>
          </a:prstGeom>
          <a:solidFill>
            <a:srgbClr val="A7C4FF"/>
          </a:solidFill>
          <a:ln>
            <a:noFill/>
          </a:ln>
          <a:effectLst/>
          <a:extLst/>
        </p:spPr>
        <p:txBody>
          <a:bodyPr wrap="square" lIns="43688" tIns="21843" rIns="43688" bIns="21843">
            <a:spAutoFit/>
          </a:bodyPr>
          <a:lstStyle>
            <a:lvl1pPr marL="244475" indent="-244475"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463550" indent="-2444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682625" indent="-244475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898525" indent="-244475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1117600" indent="-24447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5748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320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4892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464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We presented the DSR, a novel deep reinforcement learning framework to learn goal-directed behavior given raw sensory observations.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converges faster than DQN and gives better results for greater distal rewards.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SR has been used in neuroscience as a model for describing different cognitive phenomena and is interpreted as an attractor</a:t>
            </a:r>
            <a:br>
              <a:rPr lang="en-US" dirty="0"/>
            </a:br>
            <a:r>
              <a:rPr lang="en-US" dirty="0"/>
              <a:t>network in a low–dimensional space.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network is stimulated with a goal location</a:t>
            </a:r>
            <a:br>
              <a:rPr lang="en-US" dirty="0"/>
            </a:br>
            <a:r>
              <a:rPr lang="en-US" dirty="0"/>
              <a:t>it can generate a path to the goal and is a suggested a model for tying the problems of navigation and reward maximization in the brain.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factorization of the value function gives rise to several appealing properties over existing deep reinforcement learning methods.</a:t>
            </a:r>
            <a:br>
              <a:rPr lang="en-US" dirty="0"/>
            </a:br>
            <a:endParaRPr lang="en-US" altLang="en-US" sz="1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735</TotalTime>
  <Words>1327</Words>
  <Application>Microsoft Office PowerPoint</Application>
  <PresentationFormat>Custom</PresentationFormat>
  <Paragraphs>103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宋体</vt:lpstr>
      <vt:lpstr>Arial</vt:lpstr>
      <vt:lpstr>Calibri</vt:lpstr>
      <vt:lpstr>Cambria Math</vt:lpstr>
      <vt:lpstr>Century Gothic</vt:lpstr>
      <vt:lpstr>NimbusRomNo9L-Regu</vt:lpstr>
      <vt:lpstr>Times New Roman</vt:lpstr>
      <vt:lpstr>Mesh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48x72 Horizontal Template</dc:title>
  <dc:creator>Ethan Shulda</dc:creator>
  <dc:description>©MegaPrint Inc. 2009</dc:description>
  <cp:lastModifiedBy>Nitin Kishore</cp:lastModifiedBy>
  <cp:revision>66</cp:revision>
  <dcterms:created xsi:type="dcterms:W3CDTF">2008-12-04T00:20:37Z</dcterms:created>
  <dcterms:modified xsi:type="dcterms:W3CDTF">2016-12-14T00:39:29Z</dcterms:modified>
  <cp:category>Research Poster</cp:category>
</cp:coreProperties>
</file>