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5" r:id="rId3"/>
    <p:sldId id="303" r:id="rId4"/>
    <p:sldId id="297" r:id="rId5"/>
    <p:sldId id="298" r:id="rId6"/>
    <p:sldId id="301" r:id="rId7"/>
    <p:sldId id="299" r:id="rId8"/>
    <p:sldId id="300" r:id="rId9"/>
    <p:sldId id="302" r:id="rId10"/>
    <p:sldId id="261" r:id="rId11"/>
    <p:sldId id="294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E52E78-7E4A-4096-B65F-9CBD8D6FA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FC7E06-4B96-441A-92E4-6851F13F4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CEF6EF-CEC7-49D0-A001-44A83FBC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714F-5CF7-42B8-B1D8-067C02637288}" type="datetimeFigureOut">
              <a:rPr lang="zh-TW" altLang="en-US" smtClean="0"/>
              <a:t>2021/8/25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536922-9F11-435F-B823-B4FABC3E3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C3B258-2CDA-4A5C-B1DC-DA008241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9F09-39F7-48A2-8527-4AF1B8C081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786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A56A63-8DB0-4EB3-9622-D5F833AA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5975CED-86DE-4969-A2F7-D115F08FE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959BC5-BC47-4867-84A7-69BEAB55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714F-5CF7-42B8-B1D8-067C02637288}" type="datetimeFigureOut">
              <a:rPr lang="zh-TW" altLang="en-US" smtClean="0"/>
              <a:t>2021/8/25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79C531-D377-44D9-BC1E-13AE426AE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B96C29-802B-4674-AE3D-DBACC1FC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9F09-39F7-48A2-8527-4AF1B8C081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65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12D51AF-8036-4F3C-BC9B-B54F7183B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FC9CB05-16DD-4928-9CF7-2BA1F525B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C73BD4-D4B5-4CDD-94FC-0270056BD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714F-5CF7-42B8-B1D8-067C02637288}" type="datetimeFigureOut">
              <a:rPr lang="zh-TW" altLang="en-US" smtClean="0"/>
              <a:t>2021/8/25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FCFACB-5527-49C2-8ECE-0937E8FA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ACB83C-E128-49C7-862C-B29D867D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9F09-39F7-48A2-8527-4AF1B8C081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25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5198C1-3BAF-4D51-B30F-CAFEE585A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AE6488-E055-4C4A-A4C0-F35B635E1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DD3668-9C1B-458C-B560-F805F8D5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714F-5CF7-42B8-B1D8-067C02637288}" type="datetimeFigureOut">
              <a:rPr lang="zh-TW" altLang="en-US" smtClean="0"/>
              <a:t>2021/8/25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8E3CEC-2771-4DA3-ACB4-8557F1F9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801628-D646-4887-9AE3-DEA2F57A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9F09-39F7-48A2-8527-4AF1B8C081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35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6FAA73-988C-435D-AAAE-8C73FD01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F4F138-4EFC-4755-A9CE-25C80DA0C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C9CF7B-220C-48F3-8647-5BC221A09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714F-5CF7-42B8-B1D8-067C02637288}" type="datetimeFigureOut">
              <a:rPr lang="zh-TW" altLang="en-US" smtClean="0"/>
              <a:t>2021/8/25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5601C1-4574-4E30-8EF2-D6702BEC2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D92B43-CC33-421E-93BD-A7975FD3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9F09-39F7-48A2-8527-4AF1B8C081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4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676BC3-88F0-4276-AA1B-5E91F570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3DFEFA-032A-422E-8E30-A7E1FAD2D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C915C87-0182-4FB5-B06C-3B139DC5A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631639-0E31-47CC-8959-080DC4BA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714F-5CF7-42B8-B1D8-067C02637288}" type="datetimeFigureOut">
              <a:rPr lang="zh-TW" altLang="en-US" smtClean="0"/>
              <a:t>2021/8/25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922D07-D212-413C-9308-1065EB0D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283E65-F048-49F8-83EC-4AD686A8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9F09-39F7-48A2-8527-4AF1B8C081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CC8C6-C2A7-4CA6-B011-97607D35A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063A66-5DDF-45B6-8290-ABB351C74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2AB1CF-4FE3-4971-9E02-E9FB963E1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5D3BA8F-5EA3-4C57-AF80-7D0A2BAFB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F15457D-8FEC-45EC-BF41-35C8A898D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84F124E-EEE1-44D6-931B-E6A47749D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714F-5CF7-42B8-B1D8-067C02637288}" type="datetimeFigureOut">
              <a:rPr lang="zh-TW" altLang="en-US" smtClean="0"/>
              <a:t>2021/8/25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D0EC547-74CB-4563-A2E5-218C493D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85B8BDE-0A67-4401-B268-9DDAC6CF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9F09-39F7-48A2-8527-4AF1B8C081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34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56C94-8E7A-43CC-B956-51D57A9D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E5AFC4D-4596-400A-997E-5E1D709F0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714F-5CF7-42B8-B1D8-067C02637288}" type="datetimeFigureOut">
              <a:rPr lang="zh-TW" altLang="en-US" smtClean="0"/>
              <a:t>2021/8/25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C6A5ADF-5D9D-49D0-9705-EE0930AE2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098893-37D7-45F0-8F81-0A4418BCD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9F09-39F7-48A2-8527-4AF1B8C081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97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B307BA0-2313-4EB9-AC78-D99FEEEB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714F-5CF7-42B8-B1D8-067C02637288}" type="datetimeFigureOut">
              <a:rPr lang="zh-TW" altLang="en-US" smtClean="0"/>
              <a:t>2021/8/25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93444F3-4569-41C2-8FBD-4107C40D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FCD090-92B9-4E49-8FFF-87DB06A5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9F09-39F7-48A2-8527-4AF1B8C081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16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79DDE5-59F7-4120-A5B4-ED1380ED0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A5B457-D225-420D-9EE4-EFF1B8286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709A97D-FA01-4D05-B4A8-010F439FE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8390D3-CBC2-434B-ADA1-6AD8A827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714F-5CF7-42B8-B1D8-067C02637288}" type="datetimeFigureOut">
              <a:rPr lang="zh-TW" altLang="en-US" smtClean="0"/>
              <a:t>2021/8/25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F9736A-AAAE-4C5C-B757-3D693718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C7545B-C81E-41A1-BE28-5FE8474F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9F09-39F7-48A2-8527-4AF1B8C081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654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997D40-B4C1-48BD-81A7-E57137426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02DF5CB-BBB6-4848-98AB-2C1FA105C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FD875DD-E126-4A4E-B010-C8F11E199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BF480C-F550-4B69-98BD-52FB9C07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714F-5CF7-42B8-B1D8-067C02637288}" type="datetimeFigureOut">
              <a:rPr lang="zh-TW" altLang="en-US" smtClean="0"/>
              <a:t>2021/8/25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75E1610-19CE-471B-B415-30A760E3A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A8AF2D-3F74-4D62-97AD-2410A3357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9F09-39F7-48A2-8527-4AF1B8C081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9AD25E7-2E24-4F01-82B9-B70771E2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88E868-97C1-4DA9-8E4B-5CF1AC282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316292-8426-4616-8534-A85C6929B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F714F-5CF7-42B8-B1D8-067C02637288}" type="datetimeFigureOut">
              <a:rPr lang="zh-TW" altLang="en-US" smtClean="0"/>
              <a:t>2021/8/25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013EBE-B501-42F3-9B9D-B5532FE9B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A9A466-398B-45B6-BF44-EF3FC21510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89F09-39F7-48A2-8527-4AF1B8C081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75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cppreference.com/w/cpp/language/operator_comparison" TargetMode="External"/><Relationship Id="rId3" Type="http://schemas.openxmlformats.org/officeDocument/2006/relationships/hyperlink" Target="https://en.cppreference.com/w/cpp/language/operator_logical" TargetMode="External"/><Relationship Id="rId7" Type="http://schemas.openxmlformats.org/officeDocument/2006/relationships/hyperlink" Target="https://en.cppreference.com/w/cpp/language/operator_arithmetic#Additive_operators" TargetMode="External"/><Relationship Id="rId2" Type="http://schemas.openxmlformats.org/officeDocument/2006/relationships/hyperlink" Target="https://en.cppreference.com/w/cpp/language/operator_arithmetic#Unary_arithmetic_operato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cppreference.com/w/cpp/language/operator_arithmetic#Multiplicative_operators" TargetMode="External"/><Relationship Id="rId5" Type="http://schemas.openxmlformats.org/officeDocument/2006/relationships/hyperlink" Target="https://en.cppreference.com/w/cpp/language/explicit_cast" TargetMode="External"/><Relationship Id="rId4" Type="http://schemas.openxmlformats.org/officeDocument/2006/relationships/hyperlink" Target="https://en.cppreference.com/w/cpp/language/operator_arithmetic#Bitwise_logic_operators" TargetMode="External"/><Relationship Id="rId9" Type="http://schemas.openxmlformats.org/officeDocument/2006/relationships/hyperlink" Target="https://en.cppreference.com/w/cpp/language/operator_assignment#Builtin_direct_assignmen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cppreference.com/w/cpp/language/operator_comparison" TargetMode="External"/><Relationship Id="rId3" Type="http://schemas.openxmlformats.org/officeDocument/2006/relationships/hyperlink" Target="https://en.cppreference.com/w/cpp/language/operator_logical" TargetMode="External"/><Relationship Id="rId7" Type="http://schemas.openxmlformats.org/officeDocument/2006/relationships/hyperlink" Target="https://en.cppreference.com/w/cpp/language/operator_arithmetic#Additive_operators" TargetMode="External"/><Relationship Id="rId2" Type="http://schemas.openxmlformats.org/officeDocument/2006/relationships/hyperlink" Target="https://en.cppreference.com/w/cpp/language/operator_arithmetic#Unary_arithmetic_operato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cppreference.com/w/cpp/language/operator_arithmetic#Multiplicative_operators" TargetMode="External"/><Relationship Id="rId5" Type="http://schemas.openxmlformats.org/officeDocument/2006/relationships/hyperlink" Target="https://en.cppreference.com/w/cpp/language/explicit_cast" TargetMode="External"/><Relationship Id="rId4" Type="http://schemas.openxmlformats.org/officeDocument/2006/relationships/hyperlink" Target="https://en.cppreference.com/w/cpp/language/operator_arithmetic#Bitwise_logic_operators" TargetMode="External"/><Relationship Id="rId9" Type="http://schemas.openxmlformats.org/officeDocument/2006/relationships/hyperlink" Target="https://en.cppreference.com/w/cpp/language/operator_assignment#Builtin_direct_assignment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cppreference.com/w/cpp/language/operator_comparison" TargetMode="External"/><Relationship Id="rId3" Type="http://schemas.openxmlformats.org/officeDocument/2006/relationships/hyperlink" Target="https://en.cppreference.com/w/cpp/language/operator_logical" TargetMode="External"/><Relationship Id="rId7" Type="http://schemas.openxmlformats.org/officeDocument/2006/relationships/hyperlink" Target="https://en.cppreference.com/w/cpp/language/operator_arithmetic#Additive_operators" TargetMode="External"/><Relationship Id="rId2" Type="http://schemas.openxmlformats.org/officeDocument/2006/relationships/hyperlink" Target="https://en.cppreference.com/w/cpp/language/operator_arithmetic#Unary_arithmetic_operato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cppreference.com/w/cpp/language/operator_arithmetic#Multiplicative_operators" TargetMode="External"/><Relationship Id="rId5" Type="http://schemas.openxmlformats.org/officeDocument/2006/relationships/hyperlink" Target="https://en.cppreference.com/w/cpp/language/explicit_cast" TargetMode="External"/><Relationship Id="rId4" Type="http://schemas.openxmlformats.org/officeDocument/2006/relationships/hyperlink" Target="https://en.cppreference.com/w/cpp/language/operator_arithmetic#Bitwise_logic_operators" TargetMode="External"/><Relationship Id="rId9" Type="http://schemas.openxmlformats.org/officeDocument/2006/relationships/hyperlink" Target="https://en.cppreference.com/w/cpp/language/operator_assignment#Builtin_direct_assignmen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cppreference.com/w/cpp/language/operator_comparison" TargetMode="External"/><Relationship Id="rId3" Type="http://schemas.openxmlformats.org/officeDocument/2006/relationships/hyperlink" Target="https://en.cppreference.com/w/cpp/language/operator_logical" TargetMode="External"/><Relationship Id="rId7" Type="http://schemas.openxmlformats.org/officeDocument/2006/relationships/hyperlink" Target="https://en.cppreference.com/w/cpp/language/operator_arithmetic#Additive_operators" TargetMode="External"/><Relationship Id="rId2" Type="http://schemas.openxmlformats.org/officeDocument/2006/relationships/hyperlink" Target="https://en.cppreference.com/w/cpp/language/operator_arithmetic#Unary_arithmetic_operato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cppreference.com/w/cpp/language/operator_arithmetic#Multiplicative_operators" TargetMode="External"/><Relationship Id="rId5" Type="http://schemas.openxmlformats.org/officeDocument/2006/relationships/hyperlink" Target="https://en.cppreference.com/w/cpp/language/explicit_cast" TargetMode="External"/><Relationship Id="rId4" Type="http://schemas.openxmlformats.org/officeDocument/2006/relationships/hyperlink" Target="https://en.cppreference.com/w/cpp/language/operator_arithmetic#Bitwise_logic_operators" TargetMode="External"/><Relationship Id="rId9" Type="http://schemas.openxmlformats.org/officeDocument/2006/relationships/hyperlink" Target="https://en.cppreference.com/w/cpp/language/operator_assignment#Builtin_direct_assignment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cppreference.com/w/cpp/language/operator_comparison" TargetMode="External"/><Relationship Id="rId3" Type="http://schemas.openxmlformats.org/officeDocument/2006/relationships/hyperlink" Target="https://en.cppreference.com/w/cpp/language/operator_logical" TargetMode="External"/><Relationship Id="rId7" Type="http://schemas.openxmlformats.org/officeDocument/2006/relationships/hyperlink" Target="https://en.cppreference.com/w/cpp/language/operator_arithmetic#Additive_operators" TargetMode="External"/><Relationship Id="rId2" Type="http://schemas.openxmlformats.org/officeDocument/2006/relationships/hyperlink" Target="https://en.cppreference.com/w/cpp/language/operator_arithmetic#Unary_arithmetic_operato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cppreference.com/w/cpp/language/operator_arithmetic#Multiplicative_operators" TargetMode="External"/><Relationship Id="rId5" Type="http://schemas.openxmlformats.org/officeDocument/2006/relationships/hyperlink" Target="https://en.cppreference.com/w/cpp/language/explicit_cast" TargetMode="External"/><Relationship Id="rId4" Type="http://schemas.openxmlformats.org/officeDocument/2006/relationships/hyperlink" Target="https://en.cppreference.com/w/cpp/language/operator_arithmetic#Bitwise_logic_operators" TargetMode="External"/><Relationship Id="rId9" Type="http://schemas.openxmlformats.org/officeDocument/2006/relationships/hyperlink" Target="https://en.cppreference.com/w/cpp/language/operator_assignment#Builtin_direct_assignment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cppreference.com/w/cpp/language/operator_comparison" TargetMode="External"/><Relationship Id="rId3" Type="http://schemas.openxmlformats.org/officeDocument/2006/relationships/hyperlink" Target="https://en.cppreference.com/w/cpp/language/operator_logical" TargetMode="External"/><Relationship Id="rId7" Type="http://schemas.openxmlformats.org/officeDocument/2006/relationships/hyperlink" Target="https://en.cppreference.com/w/cpp/language/operator_arithmetic#Additive_operators" TargetMode="External"/><Relationship Id="rId2" Type="http://schemas.openxmlformats.org/officeDocument/2006/relationships/hyperlink" Target="https://en.cppreference.com/w/cpp/language/operator_arithmetic#Unary_arithmetic_operato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cppreference.com/w/cpp/language/operator_arithmetic#Multiplicative_operators" TargetMode="External"/><Relationship Id="rId5" Type="http://schemas.openxmlformats.org/officeDocument/2006/relationships/hyperlink" Target="https://en.cppreference.com/w/cpp/language/explicit_cast" TargetMode="External"/><Relationship Id="rId4" Type="http://schemas.openxmlformats.org/officeDocument/2006/relationships/hyperlink" Target="https://en.cppreference.com/w/cpp/language/operator_arithmetic#Bitwise_logic_operators" TargetMode="External"/><Relationship Id="rId9" Type="http://schemas.openxmlformats.org/officeDocument/2006/relationships/hyperlink" Target="https://en.cppreference.com/w/cpp/language/operator_assignment#Builtin_direct_assignm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FBEF21-A122-4A5A-8BFE-C1892B524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zh-TW" altLang="en-US" sz="7200"/>
              <a:t>程式設計一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0F10AF-3622-48B0-85FE-18DA62346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altLang="zh-TW" sz="2800" dirty="0"/>
              <a:t>Relational/Logical Operators</a:t>
            </a:r>
            <a:endParaRPr lang="zh-TW" alt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91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30CA8-5D79-4ECB-9A1F-7A0DDD34C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C++ Operator Precedence (Again)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321326-73B9-4AF5-914D-72B43218E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!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!(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|| !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7511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49FCC-4E37-42D9-9F70-1AFA136E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 i="1"/>
              <a:t>Questions</a:t>
            </a:r>
          </a:p>
        </p:txBody>
      </p:sp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478FF4FD-58E0-4672-8112-25C88FA0A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431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BF85B67-5A1C-48A0-B037-E1817C6D8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400"/>
              <a:t>C++ Operator Precedence</a:t>
            </a:r>
            <a:endParaRPr lang="zh-TW" altLang="en-US" sz="5400"/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E4D1542C-2B9F-4E83-9D62-DBA3973645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2757914"/>
              </p:ext>
            </p:extLst>
          </p:nvPr>
        </p:nvGraphicFramePr>
        <p:xfrm>
          <a:off x="838200" y="2334838"/>
          <a:ext cx="10515602" cy="413727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23141">
                  <a:extLst>
                    <a:ext uri="{9D8B030D-6E8A-4147-A177-3AD203B41FA5}">
                      <a16:colId xmlns:a16="http://schemas.microsoft.com/office/drawing/2014/main" val="1057525092"/>
                    </a:ext>
                  </a:extLst>
                </a:gridCol>
                <a:gridCol w="1771534">
                  <a:extLst>
                    <a:ext uri="{9D8B030D-6E8A-4147-A177-3AD203B41FA5}">
                      <a16:colId xmlns:a16="http://schemas.microsoft.com/office/drawing/2014/main" val="3069392313"/>
                    </a:ext>
                  </a:extLst>
                </a:gridCol>
                <a:gridCol w="4631430">
                  <a:extLst>
                    <a:ext uri="{9D8B030D-6E8A-4147-A177-3AD203B41FA5}">
                      <a16:colId xmlns:a16="http://schemas.microsoft.com/office/drawing/2014/main" val="3364080758"/>
                    </a:ext>
                  </a:extLst>
                </a:gridCol>
                <a:gridCol w="2289497">
                  <a:extLst>
                    <a:ext uri="{9D8B030D-6E8A-4147-A177-3AD203B41FA5}">
                      <a16:colId xmlns:a16="http://schemas.microsoft.com/office/drawing/2014/main" val="3311799588"/>
                    </a:ext>
                  </a:extLst>
                </a:gridCol>
              </a:tblGrid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Precedence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Operator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Description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Associativity </a:t>
                      </a:r>
                    </a:p>
                  </a:txBody>
                  <a:tcPr marL="44233" marR="44233" marT="22116" marB="22116" anchor="ctr"/>
                </a:tc>
                <a:extLst>
                  <a:ext uri="{0D108BD9-81ED-4DB2-BD59-A6C34878D82A}">
                    <a16:rowId xmlns:a16="http://schemas.microsoft.com/office/drawing/2014/main" val="10961796"/>
                  </a:ext>
                </a:extLst>
              </a:tr>
              <a:tr h="281401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</a:t>
                      </a:r>
                    </a:p>
                  </a:txBody>
                  <a:tcPr marL="194267" marR="194267" marT="97134" marB="97134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+a   -a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Unary </a:t>
                      </a:r>
                      <a:r>
                        <a:rPr lang="en-US" sz="1300">
                          <a:effectLst/>
                          <a:hlinkClick r:id="rId2" tooltip="cpp/language/operator arithmetic"/>
                        </a:rPr>
                        <a:t>plus and minus</a:t>
                      </a:r>
                      <a:r>
                        <a:rPr lang="en-US" sz="1300">
                          <a:effectLst/>
                        </a:rPr>
                        <a:t> </a:t>
                      </a:r>
                    </a:p>
                  </a:txBody>
                  <a:tcPr marL="44233" marR="44233" marT="22116" marB="22116" anchor="ctr"/>
                </a:tc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altLang="zh-TW" sz="1400" dirty="0"/>
                        <a:t>Right-to-left </a:t>
                      </a:r>
                      <a:endParaRPr lang="en-US" sz="1300" dirty="0">
                        <a:effectLst/>
                      </a:endParaRPr>
                    </a:p>
                  </a:txBody>
                  <a:tcPr marL="194267" marR="194267" marT="97134" marB="97134" anchor="ctr"/>
                </a:tc>
                <a:extLst>
                  <a:ext uri="{0D108BD9-81ED-4DB2-BD59-A6C34878D82A}">
                    <a16:rowId xmlns:a16="http://schemas.microsoft.com/office/drawing/2014/main" val="2232829385"/>
                  </a:ext>
                </a:extLst>
              </a:tr>
              <a:tr h="281401">
                <a:tc vMerge="1">
                  <a:txBody>
                    <a:bodyPr/>
                    <a:lstStyle/>
                    <a:p>
                      <a:endParaRPr lang="en-US" altLang="zh-TW" sz="700" dirty="0"/>
                    </a:p>
                  </a:txBody>
                  <a:tcPr marL="150248" marR="150248" marT="75124" marB="7512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300">
                          <a:effectLst/>
                        </a:rPr>
                        <a:t>!   ~ </a:t>
                      </a:r>
                    </a:p>
                  </a:txBody>
                  <a:tcPr marL="44233" marR="44233" marT="22116" marB="22116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  <a:hlinkClick r:id="rId3" tooltip="cpp/language/operator logical"/>
                        </a:rPr>
                        <a:t>Logical NOT</a:t>
                      </a:r>
                      <a:r>
                        <a:rPr lang="en-US" sz="1300" dirty="0">
                          <a:effectLst/>
                        </a:rPr>
                        <a:t> and </a:t>
                      </a:r>
                      <a:r>
                        <a:rPr lang="en-US" sz="1300" dirty="0">
                          <a:effectLst/>
                          <a:hlinkClick r:id="rId4" tooltip="cpp/language/operator arithmetic"/>
                        </a:rPr>
                        <a:t>bitwise NOT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</a:p>
                  </a:txBody>
                  <a:tcPr marL="44233" marR="44233" marT="22116" marB="22116" anchor="ctr"/>
                </a:tc>
                <a:tc vMerge="1">
                  <a:txBody>
                    <a:bodyPr/>
                    <a:lstStyle/>
                    <a:p>
                      <a:pPr fontAlgn="t"/>
                      <a:endParaRPr lang="en-US" sz="700">
                        <a:effectLst/>
                      </a:endParaRPr>
                    </a:p>
                  </a:txBody>
                  <a:tcPr marL="150248" marR="150248" marT="75124" marB="751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431506"/>
                  </a:ext>
                </a:extLst>
              </a:tr>
              <a:tr h="281401">
                <a:tc vMerge="1">
                  <a:txBody>
                    <a:bodyPr/>
                    <a:lstStyle/>
                    <a:p>
                      <a:endParaRPr lang="en-US" altLang="zh-TW" sz="700" dirty="0"/>
                    </a:p>
                  </a:txBody>
                  <a:tcPr marL="150248" marR="150248" marT="75124" marB="751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(type) </a:t>
                      </a:r>
                    </a:p>
                  </a:txBody>
                  <a:tcPr marL="44233" marR="44233" marT="22116" marB="22116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  <a:hlinkClick r:id="rId5" tooltip="cpp/language/explicit cast"/>
                        </a:rPr>
                        <a:t>C-style cast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</a:p>
                  </a:txBody>
                  <a:tcPr marL="44233" marR="44233" marT="22116" marB="22116" anchor="ctr"/>
                </a:tc>
                <a:tc vMerge="1">
                  <a:txBody>
                    <a:bodyPr/>
                    <a:lstStyle/>
                    <a:p>
                      <a:pPr fontAlgn="t"/>
                      <a:endParaRPr lang="en-US" sz="700">
                        <a:effectLst/>
                      </a:endParaRPr>
                    </a:p>
                  </a:txBody>
                  <a:tcPr marL="150248" marR="150248" marT="75124" marB="751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197946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2 </a:t>
                      </a:r>
                    </a:p>
                  </a:txBody>
                  <a:tcPr marL="44233" marR="44233" marT="22116" marB="22116" anchor="ctr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sz="1300"/>
                        <a:t>a*b   a/b   a%b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6" tooltip="cpp/language/operator arithmetic"/>
                        </a:rPr>
                        <a:t>Multiplication, division, and remainder</a:t>
                      </a:r>
                      <a:r>
                        <a:rPr lang="en-US" sz="1300"/>
                        <a:t> </a:t>
                      </a:r>
                    </a:p>
                  </a:txBody>
                  <a:tcPr marL="44233" marR="44233" marT="22116" marB="22116" anchor="ctr"/>
                </a:tc>
                <a:tc rowSpan="9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Left-to-right </a:t>
                      </a:r>
                    </a:p>
                    <a:p>
                      <a:pPr algn="ctr"/>
                      <a:endParaRPr lang="zh-TW" altLang="en-US" sz="3400" dirty="0"/>
                    </a:p>
                  </a:txBody>
                  <a:tcPr marL="118230" marR="118230" marT="59115" marB="59115" anchor="ctr"/>
                </a:tc>
                <a:extLst>
                  <a:ext uri="{0D108BD9-81ED-4DB2-BD59-A6C34878D82A}">
                    <a16:rowId xmlns:a16="http://schemas.microsoft.com/office/drawing/2014/main" val="199407586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3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a+b</a:t>
                      </a:r>
                      <a:r>
                        <a:rPr lang="en-US" sz="1300" dirty="0"/>
                        <a:t>   a-b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7" tooltip="cpp/language/operator arithmetic"/>
                        </a:rPr>
                        <a:t>Addition and subtraction</a:t>
                      </a:r>
                      <a:r>
                        <a:rPr lang="en-US" sz="1300"/>
                        <a:t> </a:t>
                      </a:r>
                    </a:p>
                  </a:txBody>
                  <a:tcPr marL="44233" marR="44233" marT="22116" marB="22116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99536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4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altLang="zh-TW" sz="1300" dirty="0"/>
                        <a:t>&lt;   &lt;=   &gt;   &gt;=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For </a:t>
                      </a:r>
                      <a:r>
                        <a:rPr lang="en-US" altLang="zh-TW" sz="1400" dirty="0">
                          <a:hlinkClick r:id="rId8" tooltip="cpp/language/operator comparison"/>
                        </a:rPr>
                        <a:t>relational operators</a:t>
                      </a:r>
                      <a:r>
                        <a:rPr lang="en-US" altLang="zh-TW" sz="1400" dirty="0"/>
                        <a:t> &lt; and ≤ and &gt; and ≥ respectively</a:t>
                      </a:r>
                      <a:endParaRPr lang="en-US" sz="1300" dirty="0"/>
                    </a:p>
                  </a:txBody>
                  <a:tcPr marL="44233" marR="44233" marT="22116" marB="22116"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541810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5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altLang="zh-TW" sz="1300" dirty="0"/>
                        <a:t>==   !=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For </a:t>
                      </a:r>
                      <a:r>
                        <a:rPr lang="en-US" sz="1300">
                          <a:hlinkClick r:id="rId8" tooltip="cpp/language/operator comparison"/>
                        </a:rPr>
                        <a:t>equality operators</a:t>
                      </a:r>
                      <a:r>
                        <a:rPr lang="en-US" sz="1300"/>
                        <a:t> = and ≠ respectively </a:t>
                      </a:r>
                    </a:p>
                  </a:txBody>
                  <a:tcPr marL="44233" marR="44233" marT="22116" marB="22116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43960586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6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altLang="zh-TW" sz="1300"/>
                        <a:t>&amp;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4" tooltip="cpp/language/operator arithmetic"/>
                        </a:rPr>
                        <a:t>Bitwise AND</a:t>
                      </a:r>
                      <a:r>
                        <a:rPr lang="en-US" sz="1300"/>
                        <a:t> </a:t>
                      </a:r>
                    </a:p>
                  </a:txBody>
                  <a:tcPr marL="44233" marR="44233" marT="22116" marB="22116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109501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7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altLang="zh-TW" sz="1300"/>
                        <a:t>^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4" tooltip="cpp/language/operator arithmetic"/>
                        </a:rPr>
                        <a:t>Bitwise XOR</a:t>
                      </a:r>
                      <a:r>
                        <a:rPr lang="en-US" sz="1300"/>
                        <a:t> (exclusive or) </a:t>
                      </a:r>
                    </a:p>
                  </a:txBody>
                  <a:tcPr marL="44233" marR="44233" marT="22116" marB="22116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750181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8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altLang="zh-TW" sz="1300"/>
                        <a:t>|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4" tooltip="cpp/language/operator arithmetic"/>
                        </a:rPr>
                        <a:t>Bitwise OR</a:t>
                      </a:r>
                      <a:r>
                        <a:rPr lang="en-US" sz="1300"/>
                        <a:t> (inclusive or) </a:t>
                      </a:r>
                    </a:p>
                  </a:txBody>
                  <a:tcPr marL="44233" marR="44233" marT="22116" marB="22116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326504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9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altLang="zh-TW" sz="1300"/>
                        <a:t>&amp;&amp;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3" tooltip="cpp/language/operator logical"/>
                        </a:rPr>
                        <a:t>Logical AND</a:t>
                      </a:r>
                      <a:r>
                        <a:rPr lang="en-US" sz="1300"/>
                        <a:t> </a:t>
                      </a:r>
                    </a:p>
                  </a:txBody>
                  <a:tcPr marL="44233" marR="44233" marT="22116" marB="22116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770629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10</a:t>
                      </a:r>
                    </a:p>
                  </a:txBody>
                  <a:tcPr marL="174493" marR="174493" marT="87246" marB="87246" anchor="ctr"/>
                </a:tc>
                <a:tc>
                  <a:txBody>
                    <a:bodyPr/>
                    <a:lstStyle/>
                    <a:p>
                      <a:r>
                        <a:rPr lang="en-US" altLang="zh-TW" sz="1300"/>
                        <a:t>||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3" tooltip="cpp/language/operator logical"/>
                        </a:rPr>
                        <a:t>Logical OR</a:t>
                      </a:r>
                      <a:r>
                        <a:rPr lang="en-US" sz="1300"/>
                        <a:t> </a:t>
                      </a:r>
                    </a:p>
                  </a:txBody>
                  <a:tcPr marL="44233" marR="44233" marT="22116" marB="22116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408345"/>
                  </a:ext>
                </a:extLst>
              </a:tr>
              <a:tr h="3585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11</a:t>
                      </a:r>
                    </a:p>
                  </a:txBody>
                  <a:tcPr marL="174493" marR="174493" marT="87246" marB="87246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300" dirty="0">
                          <a:effectLst/>
                        </a:rPr>
                        <a:t>= </a:t>
                      </a:r>
                    </a:p>
                  </a:txBody>
                  <a:tcPr marL="44233" marR="44233" marT="22116" marB="22116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hlinkClick r:id="rId9" tooltip="cpp/language/operator assignment"/>
                        </a:rPr>
                        <a:t>Direct assignment</a:t>
                      </a:r>
                      <a:r>
                        <a:rPr lang="en-US" sz="1300">
                          <a:effectLst/>
                        </a:rPr>
                        <a:t> (provided by default for C++ classes)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400" dirty="0"/>
                        <a:t>Right-to-left </a:t>
                      </a:r>
                      <a:endParaRPr lang="en-US" altLang="zh-TW" sz="1400" dirty="0">
                        <a:effectLst/>
                      </a:endParaRPr>
                    </a:p>
                  </a:txBody>
                  <a:tcPr marL="174493" marR="174493" marT="87246" marB="87246" anchor="ctr"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035224"/>
                  </a:ext>
                </a:extLst>
              </a:tr>
            </a:tbl>
          </a:graphicData>
        </a:graphic>
      </p:graphicFrame>
      <p:sp>
        <p:nvSpPr>
          <p:cNvPr id="25" name="文字方塊 24">
            <a:extLst>
              <a:ext uri="{FF2B5EF4-FFF2-40B4-BE49-F238E27FC236}">
                <a16:creationId xmlns:a16="http://schemas.microsoft.com/office/drawing/2014/main" id="{484AB1A5-3C15-4484-A322-719AC50E6604}"/>
              </a:ext>
            </a:extLst>
          </p:cNvPr>
          <p:cNvSpPr txBox="1"/>
          <p:nvPr/>
        </p:nvSpPr>
        <p:spPr>
          <a:xfrm>
            <a:off x="0" y="6472114"/>
            <a:ext cx="7804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https://en.cppreference.com/w/cpp/language/operator_precedence</a:t>
            </a:r>
          </a:p>
        </p:txBody>
      </p:sp>
    </p:spTree>
    <p:extLst>
      <p:ext uri="{BB962C8B-B14F-4D97-AF65-F5344CB8AC3E}">
        <p14:creationId xmlns:p14="http://schemas.microsoft.com/office/powerpoint/2010/main" val="290165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195FB36-89BA-48FD-921E-7C0AB57831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85813"/>
                <a:ext cx="10515600" cy="329115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r>
                  <a:rPr lang="en-US" altLang="zh-TW" dirty="0"/>
                  <a:t>Case 1: x1 &gt; 0 and x2 &lt; 0</a:t>
                </a:r>
              </a:p>
              <a:p>
                <a:r>
                  <a:rPr lang="en-US" altLang="zh-TW" dirty="0"/>
                  <a:t>Case 2: x1 &lt; 0 and x2 &gt; 0</a:t>
                </a:r>
              </a:p>
              <a:p>
                <a:r>
                  <a:rPr lang="en-US" altLang="zh-TW" dirty="0"/>
                  <a:t>Return Case 1 or Case 2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195FB36-89BA-48FD-921E-7C0AB5783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85813"/>
                <a:ext cx="10515600" cy="329115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52ED07C8-CB40-4571-A328-D138AA1A830C}"/>
              </a:ext>
            </a:extLst>
          </p:cNvPr>
          <p:cNvSpPr txBox="1"/>
          <p:nvPr/>
        </p:nvSpPr>
        <p:spPr>
          <a:xfrm>
            <a:off x="838200" y="681037"/>
            <a:ext cx="10369492" cy="1945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Q:</a:t>
            </a:r>
            <a:r>
              <a:rPr lang="zh-TW" altLang="en-US" sz="3600" dirty="0"/>
              <a:t> </a:t>
            </a:r>
            <a:r>
              <a:rPr lang="en-US" altLang="zh-TW" sz="3600" dirty="0"/>
              <a:t>Suppose x1 and x2 be the roots of the quadratic equation ax + by + c = 0. </a:t>
            </a:r>
          </a:p>
          <a:p>
            <a:pPr>
              <a:lnSpc>
                <a:spcPct val="150000"/>
              </a:lnSpc>
            </a:pPr>
            <a:r>
              <a:rPr lang="en-US" altLang="zh-TW" sz="3600" dirty="0"/>
              <a:t>Return “true” if product of the roots is negative.</a:t>
            </a:r>
          </a:p>
        </p:txBody>
      </p:sp>
    </p:spTree>
    <p:extLst>
      <p:ext uri="{BB962C8B-B14F-4D97-AF65-F5344CB8AC3E}">
        <p14:creationId xmlns:p14="http://schemas.microsoft.com/office/powerpoint/2010/main" val="331430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BF85B67-5A1C-48A0-B037-E1817C6D8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400" dirty="0"/>
              <a:t>Arithmetic Operators</a:t>
            </a:r>
            <a:endParaRPr lang="zh-TW" altLang="en-US" sz="5400" dirty="0"/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E4D1542C-2B9F-4E83-9D62-DBA3973645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4629274"/>
              </p:ext>
            </p:extLst>
          </p:nvPr>
        </p:nvGraphicFramePr>
        <p:xfrm>
          <a:off x="838200" y="2334838"/>
          <a:ext cx="10515602" cy="413727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23141">
                  <a:extLst>
                    <a:ext uri="{9D8B030D-6E8A-4147-A177-3AD203B41FA5}">
                      <a16:colId xmlns:a16="http://schemas.microsoft.com/office/drawing/2014/main" val="1057525092"/>
                    </a:ext>
                  </a:extLst>
                </a:gridCol>
                <a:gridCol w="1771534">
                  <a:extLst>
                    <a:ext uri="{9D8B030D-6E8A-4147-A177-3AD203B41FA5}">
                      <a16:colId xmlns:a16="http://schemas.microsoft.com/office/drawing/2014/main" val="3069392313"/>
                    </a:ext>
                  </a:extLst>
                </a:gridCol>
                <a:gridCol w="4631430">
                  <a:extLst>
                    <a:ext uri="{9D8B030D-6E8A-4147-A177-3AD203B41FA5}">
                      <a16:colId xmlns:a16="http://schemas.microsoft.com/office/drawing/2014/main" val="3364080758"/>
                    </a:ext>
                  </a:extLst>
                </a:gridCol>
                <a:gridCol w="2289497">
                  <a:extLst>
                    <a:ext uri="{9D8B030D-6E8A-4147-A177-3AD203B41FA5}">
                      <a16:colId xmlns:a16="http://schemas.microsoft.com/office/drawing/2014/main" val="3311799588"/>
                    </a:ext>
                  </a:extLst>
                </a:gridCol>
              </a:tblGrid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Precedence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Operator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Description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Associativity </a:t>
                      </a:r>
                    </a:p>
                  </a:txBody>
                  <a:tcPr marL="44233" marR="44233" marT="22116" marB="22116" anchor="ctr"/>
                </a:tc>
                <a:extLst>
                  <a:ext uri="{0D108BD9-81ED-4DB2-BD59-A6C34878D82A}">
                    <a16:rowId xmlns:a16="http://schemas.microsoft.com/office/drawing/2014/main" val="10961796"/>
                  </a:ext>
                </a:extLst>
              </a:tr>
              <a:tr h="281401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</a:t>
                      </a:r>
                    </a:p>
                  </a:txBody>
                  <a:tcPr marL="194267" marR="194267" marT="97134" marB="97134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+a   -a </a:t>
                      </a:r>
                    </a:p>
                  </a:txBody>
                  <a:tcPr marL="44233" marR="44233" marT="22116" marB="2211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Unary </a:t>
                      </a:r>
                      <a:r>
                        <a:rPr lang="en-US" sz="1300" dirty="0">
                          <a:effectLst/>
                          <a:hlinkClick r:id="rId2" tooltip="cpp/language/operator arithmetic"/>
                        </a:rPr>
                        <a:t>plus and minus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</a:p>
                  </a:txBody>
                  <a:tcPr marL="44233" marR="44233" marT="22116" marB="2211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altLang="zh-TW" sz="1400" dirty="0"/>
                        <a:t>Right-to-left </a:t>
                      </a:r>
                      <a:endParaRPr lang="en-US" sz="1300" dirty="0">
                        <a:effectLst/>
                      </a:endParaRPr>
                    </a:p>
                  </a:txBody>
                  <a:tcPr marL="194267" marR="194267" marT="97134" marB="97134" anchor="ctr"/>
                </a:tc>
                <a:extLst>
                  <a:ext uri="{0D108BD9-81ED-4DB2-BD59-A6C34878D82A}">
                    <a16:rowId xmlns:a16="http://schemas.microsoft.com/office/drawing/2014/main" val="2232829385"/>
                  </a:ext>
                </a:extLst>
              </a:tr>
              <a:tr h="281401">
                <a:tc vMerge="1">
                  <a:txBody>
                    <a:bodyPr/>
                    <a:lstStyle/>
                    <a:p>
                      <a:endParaRPr lang="en-US" altLang="zh-TW" sz="700"/>
                    </a:p>
                  </a:txBody>
                  <a:tcPr marL="150248" marR="150248" marT="75124" marB="751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300">
                          <a:effectLst/>
                        </a:rPr>
                        <a:t>!   ~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  <a:hlinkClick r:id="rId3" tooltip="cpp/language/operator logical"/>
                        </a:rPr>
                        <a:t>Logical NOT</a:t>
                      </a:r>
                      <a:r>
                        <a:rPr lang="en-US" sz="1300" dirty="0">
                          <a:effectLst/>
                        </a:rPr>
                        <a:t> and </a:t>
                      </a:r>
                      <a:r>
                        <a:rPr lang="en-US" sz="1300" dirty="0">
                          <a:effectLst/>
                          <a:hlinkClick r:id="rId4" tooltip="cpp/language/operator arithmetic"/>
                        </a:rPr>
                        <a:t>bitwise NOT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</a:p>
                  </a:txBody>
                  <a:tcPr marL="44233" marR="44233" marT="22116" marB="22116" anchor="ctr"/>
                </a:tc>
                <a:tc vMerge="1">
                  <a:txBody>
                    <a:bodyPr/>
                    <a:lstStyle/>
                    <a:p>
                      <a:pPr fontAlgn="t"/>
                      <a:endParaRPr lang="en-US" sz="700">
                        <a:effectLst/>
                      </a:endParaRPr>
                    </a:p>
                  </a:txBody>
                  <a:tcPr marL="150248" marR="150248" marT="75124" marB="751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431506"/>
                  </a:ext>
                </a:extLst>
              </a:tr>
              <a:tr h="281401">
                <a:tc vMerge="1">
                  <a:txBody>
                    <a:bodyPr/>
                    <a:lstStyle/>
                    <a:p>
                      <a:endParaRPr lang="en-US" altLang="zh-TW" sz="700"/>
                    </a:p>
                  </a:txBody>
                  <a:tcPr marL="150248" marR="150248" marT="75124" marB="751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(type)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  <a:hlinkClick r:id="rId5" tooltip="cpp/language/explicit cast"/>
                        </a:rPr>
                        <a:t>C-style cast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</a:p>
                  </a:txBody>
                  <a:tcPr marL="44233" marR="44233" marT="22116" marB="22116" anchor="ctr"/>
                </a:tc>
                <a:tc vMerge="1">
                  <a:txBody>
                    <a:bodyPr/>
                    <a:lstStyle/>
                    <a:p>
                      <a:pPr fontAlgn="t"/>
                      <a:endParaRPr lang="en-US" sz="700">
                        <a:effectLst/>
                      </a:endParaRPr>
                    </a:p>
                  </a:txBody>
                  <a:tcPr marL="150248" marR="150248" marT="75124" marB="751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197946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2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a*b   a/b   a%b </a:t>
                      </a:r>
                    </a:p>
                  </a:txBody>
                  <a:tcPr marL="44233" marR="44233" marT="22116" marB="2211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hlinkClick r:id="rId6" tooltip="cpp/language/operator arithmetic"/>
                        </a:rPr>
                        <a:t>Multiplication, division, and remainder</a:t>
                      </a:r>
                      <a:r>
                        <a:rPr lang="en-US" sz="1300" dirty="0"/>
                        <a:t> </a:t>
                      </a:r>
                    </a:p>
                  </a:txBody>
                  <a:tcPr marL="44233" marR="44233" marT="22116" marB="2211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Left-to-right </a:t>
                      </a:r>
                    </a:p>
                    <a:p>
                      <a:pPr algn="ctr"/>
                      <a:endParaRPr lang="zh-TW" altLang="en-US" sz="3400" dirty="0"/>
                    </a:p>
                  </a:txBody>
                  <a:tcPr marL="118230" marR="118230" marT="59115" marB="59115" anchor="ctr"/>
                </a:tc>
                <a:extLst>
                  <a:ext uri="{0D108BD9-81ED-4DB2-BD59-A6C34878D82A}">
                    <a16:rowId xmlns:a16="http://schemas.microsoft.com/office/drawing/2014/main" val="199407586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/>
                        <a:t>3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a+b</a:t>
                      </a:r>
                      <a:r>
                        <a:rPr lang="en-US" sz="1300" dirty="0"/>
                        <a:t>   a-b </a:t>
                      </a:r>
                    </a:p>
                  </a:txBody>
                  <a:tcPr marL="44233" marR="44233" marT="22116" marB="2211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hlinkClick r:id="rId7" tooltip="cpp/language/operator arithmetic"/>
                        </a:rPr>
                        <a:t>Addition and subtraction</a:t>
                      </a:r>
                      <a:r>
                        <a:rPr lang="en-US" sz="1300" dirty="0"/>
                        <a:t> </a:t>
                      </a:r>
                    </a:p>
                  </a:txBody>
                  <a:tcPr marL="44233" marR="44233" marT="22116" marB="2211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99536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4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altLang="zh-TW" sz="1300" dirty="0"/>
                        <a:t>&lt;   &lt;=   &gt;   &gt;=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For </a:t>
                      </a:r>
                      <a:r>
                        <a:rPr lang="en-US" altLang="zh-TW" sz="1400" dirty="0">
                          <a:hlinkClick r:id="rId8" tooltip="cpp/language/operator comparison"/>
                        </a:rPr>
                        <a:t>relational operators</a:t>
                      </a:r>
                      <a:r>
                        <a:rPr lang="en-US" altLang="zh-TW" sz="1400" dirty="0"/>
                        <a:t> &lt; and ≤ and &gt; and ≥ respectively</a:t>
                      </a:r>
                      <a:endParaRPr lang="en-US" sz="1300" dirty="0"/>
                    </a:p>
                  </a:txBody>
                  <a:tcPr marL="44233" marR="44233" marT="22116" marB="22116"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541810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5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altLang="zh-TW" sz="1300" dirty="0"/>
                        <a:t>==   !=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For </a:t>
                      </a:r>
                      <a:r>
                        <a:rPr lang="en-US" sz="1300">
                          <a:hlinkClick r:id="rId8" tooltip="cpp/language/operator comparison"/>
                        </a:rPr>
                        <a:t>equality operators</a:t>
                      </a:r>
                      <a:r>
                        <a:rPr lang="en-US" sz="1300"/>
                        <a:t> = and ≠ respectively </a:t>
                      </a:r>
                    </a:p>
                  </a:txBody>
                  <a:tcPr marL="44233" marR="44233" marT="22116" marB="22116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43960586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6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altLang="zh-TW" sz="1300"/>
                        <a:t>&amp;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4" tooltip="cpp/language/operator arithmetic"/>
                        </a:rPr>
                        <a:t>Bitwise AND</a:t>
                      </a:r>
                      <a:r>
                        <a:rPr lang="en-US" sz="1300"/>
                        <a:t> </a:t>
                      </a:r>
                    </a:p>
                  </a:txBody>
                  <a:tcPr marL="44233" marR="44233" marT="22116" marB="22116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109501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7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altLang="zh-TW" sz="1300"/>
                        <a:t>^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4" tooltip="cpp/language/operator arithmetic"/>
                        </a:rPr>
                        <a:t>Bitwise XOR</a:t>
                      </a:r>
                      <a:r>
                        <a:rPr lang="en-US" sz="1300"/>
                        <a:t> (exclusive or) </a:t>
                      </a:r>
                    </a:p>
                  </a:txBody>
                  <a:tcPr marL="44233" marR="44233" marT="22116" marB="22116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750181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8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altLang="zh-TW" sz="1300"/>
                        <a:t>|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4" tooltip="cpp/language/operator arithmetic"/>
                        </a:rPr>
                        <a:t>Bitwise OR</a:t>
                      </a:r>
                      <a:r>
                        <a:rPr lang="en-US" sz="1300"/>
                        <a:t> (inclusive or) </a:t>
                      </a:r>
                    </a:p>
                  </a:txBody>
                  <a:tcPr marL="44233" marR="44233" marT="22116" marB="22116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326504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9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altLang="zh-TW" sz="1300"/>
                        <a:t>&amp;&amp;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3" tooltip="cpp/language/operator logical"/>
                        </a:rPr>
                        <a:t>Logical AND</a:t>
                      </a:r>
                      <a:r>
                        <a:rPr lang="en-US" sz="1300"/>
                        <a:t> </a:t>
                      </a:r>
                    </a:p>
                  </a:txBody>
                  <a:tcPr marL="44233" marR="44233" marT="22116" marB="22116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770629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10</a:t>
                      </a:r>
                    </a:p>
                  </a:txBody>
                  <a:tcPr marL="174493" marR="174493" marT="87246" marB="87246" anchor="ctr"/>
                </a:tc>
                <a:tc>
                  <a:txBody>
                    <a:bodyPr/>
                    <a:lstStyle/>
                    <a:p>
                      <a:r>
                        <a:rPr lang="en-US" altLang="zh-TW" sz="1300"/>
                        <a:t>||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3" tooltip="cpp/language/operator logical"/>
                        </a:rPr>
                        <a:t>Logical OR</a:t>
                      </a:r>
                      <a:r>
                        <a:rPr lang="en-US" sz="1300"/>
                        <a:t> </a:t>
                      </a:r>
                    </a:p>
                  </a:txBody>
                  <a:tcPr marL="44233" marR="44233" marT="22116" marB="22116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408345"/>
                  </a:ext>
                </a:extLst>
              </a:tr>
              <a:tr h="3585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11</a:t>
                      </a:r>
                    </a:p>
                  </a:txBody>
                  <a:tcPr marL="174493" marR="174493" marT="87246" marB="87246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300">
                          <a:effectLst/>
                        </a:rPr>
                        <a:t>= </a:t>
                      </a:r>
                    </a:p>
                  </a:txBody>
                  <a:tcPr marL="44233" marR="44233" marT="22116" marB="22116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hlinkClick r:id="rId9" tooltip="cpp/language/operator assignment"/>
                        </a:rPr>
                        <a:t>Direct assignment</a:t>
                      </a:r>
                      <a:r>
                        <a:rPr lang="en-US" sz="1300">
                          <a:effectLst/>
                        </a:rPr>
                        <a:t> (provided by default for C++ classes)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400" dirty="0"/>
                        <a:t>Right-to-left </a:t>
                      </a:r>
                      <a:endParaRPr lang="en-US" altLang="zh-TW" sz="1400" dirty="0">
                        <a:effectLst/>
                      </a:endParaRPr>
                    </a:p>
                  </a:txBody>
                  <a:tcPr marL="174493" marR="174493" marT="87246" marB="87246" anchor="ctr"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035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868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BF85B67-5A1C-48A0-B037-E1817C6D8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400" dirty="0"/>
              <a:t>Relational Operators</a:t>
            </a:r>
            <a:endParaRPr lang="zh-TW" altLang="en-US" sz="5400" dirty="0"/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E4D1542C-2B9F-4E83-9D62-DBA3973645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1357448"/>
              </p:ext>
            </p:extLst>
          </p:nvPr>
        </p:nvGraphicFramePr>
        <p:xfrm>
          <a:off x="838200" y="2334838"/>
          <a:ext cx="10515602" cy="413727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23141">
                  <a:extLst>
                    <a:ext uri="{9D8B030D-6E8A-4147-A177-3AD203B41FA5}">
                      <a16:colId xmlns:a16="http://schemas.microsoft.com/office/drawing/2014/main" val="1057525092"/>
                    </a:ext>
                  </a:extLst>
                </a:gridCol>
                <a:gridCol w="1771534">
                  <a:extLst>
                    <a:ext uri="{9D8B030D-6E8A-4147-A177-3AD203B41FA5}">
                      <a16:colId xmlns:a16="http://schemas.microsoft.com/office/drawing/2014/main" val="3069392313"/>
                    </a:ext>
                  </a:extLst>
                </a:gridCol>
                <a:gridCol w="4631430">
                  <a:extLst>
                    <a:ext uri="{9D8B030D-6E8A-4147-A177-3AD203B41FA5}">
                      <a16:colId xmlns:a16="http://schemas.microsoft.com/office/drawing/2014/main" val="3364080758"/>
                    </a:ext>
                  </a:extLst>
                </a:gridCol>
                <a:gridCol w="2289497">
                  <a:extLst>
                    <a:ext uri="{9D8B030D-6E8A-4147-A177-3AD203B41FA5}">
                      <a16:colId xmlns:a16="http://schemas.microsoft.com/office/drawing/2014/main" val="3311799588"/>
                    </a:ext>
                  </a:extLst>
                </a:gridCol>
              </a:tblGrid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Precedence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Operator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Description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Associativity </a:t>
                      </a:r>
                    </a:p>
                  </a:txBody>
                  <a:tcPr marL="44233" marR="44233" marT="22116" marB="22116" anchor="ctr"/>
                </a:tc>
                <a:extLst>
                  <a:ext uri="{0D108BD9-81ED-4DB2-BD59-A6C34878D82A}">
                    <a16:rowId xmlns:a16="http://schemas.microsoft.com/office/drawing/2014/main" val="10961796"/>
                  </a:ext>
                </a:extLst>
              </a:tr>
              <a:tr h="281401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</a:t>
                      </a:r>
                    </a:p>
                  </a:txBody>
                  <a:tcPr marL="194267" marR="194267" marT="97134" marB="97134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+a   -a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Unary </a:t>
                      </a:r>
                      <a:r>
                        <a:rPr lang="en-US" sz="1300">
                          <a:effectLst/>
                          <a:hlinkClick r:id="rId2" tooltip="cpp/language/operator arithmetic"/>
                        </a:rPr>
                        <a:t>plus and minus</a:t>
                      </a:r>
                      <a:r>
                        <a:rPr lang="en-US" sz="1300">
                          <a:effectLst/>
                        </a:rPr>
                        <a:t> </a:t>
                      </a:r>
                    </a:p>
                  </a:txBody>
                  <a:tcPr marL="44233" marR="44233" marT="22116" marB="22116" anchor="ctr"/>
                </a:tc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altLang="zh-TW" sz="1400" dirty="0"/>
                        <a:t>Right-to-left </a:t>
                      </a:r>
                      <a:endParaRPr lang="en-US" sz="1300" dirty="0">
                        <a:effectLst/>
                      </a:endParaRPr>
                    </a:p>
                  </a:txBody>
                  <a:tcPr marL="194267" marR="194267" marT="97134" marB="97134" anchor="ctr"/>
                </a:tc>
                <a:extLst>
                  <a:ext uri="{0D108BD9-81ED-4DB2-BD59-A6C34878D82A}">
                    <a16:rowId xmlns:a16="http://schemas.microsoft.com/office/drawing/2014/main" val="2232829385"/>
                  </a:ext>
                </a:extLst>
              </a:tr>
              <a:tr h="281401">
                <a:tc vMerge="1">
                  <a:txBody>
                    <a:bodyPr/>
                    <a:lstStyle/>
                    <a:p>
                      <a:endParaRPr lang="en-US" altLang="zh-TW" sz="700"/>
                    </a:p>
                  </a:txBody>
                  <a:tcPr marL="150248" marR="150248" marT="75124" marB="751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300">
                          <a:effectLst/>
                        </a:rPr>
                        <a:t>!   ~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  <a:hlinkClick r:id="rId3" tooltip="cpp/language/operator logical"/>
                        </a:rPr>
                        <a:t>Logical NOT</a:t>
                      </a:r>
                      <a:r>
                        <a:rPr lang="en-US" sz="1300" dirty="0">
                          <a:effectLst/>
                        </a:rPr>
                        <a:t> and </a:t>
                      </a:r>
                      <a:r>
                        <a:rPr lang="en-US" sz="1300" dirty="0">
                          <a:effectLst/>
                          <a:hlinkClick r:id="rId4" tooltip="cpp/language/operator arithmetic"/>
                        </a:rPr>
                        <a:t>bitwise NOT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</a:p>
                  </a:txBody>
                  <a:tcPr marL="44233" marR="44233" marT="22116" marB="22116" anchor="ctr"/>
                </a:tc>
                <a:tc vMerge="1">
                  <a:txBody>
                    <a:bodyPr/>
                    <a:lstStyle/>
                    <a:p>
                      <a:pPr fontAlgn="t"/>
                      <a:endParaRPr lang="en-US" sz="700">
                        <a:effectLst/>
                      </a:endParaRPr>
                    </a:p>
                  </a:txBody>
                  <a:tcPr marL="150248" marR="150248" marT="75124" marB="751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431506"/>
                  </a:ext>
                </a:extLst>
              </a:tr>
              <a:tr h="281401">
                <a:tc vMerge="1">
                  <a:txBody>
                    <a:bodyPr/>
                    <a:lstStyle/>
                    <a:p>
                      <a:endParaRPr lang="en-US" altLang="zh-TW" sz="700"/>
                    </a:p>
                  </a:txBody>
                  <a:tcPr marL="150248" marR="150248" marT="75124" marB="751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(type)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  <a:hlinkClick r:id="rId5" tooltip="cpp/language/explicit cast"/>
                        </a:rPr>
                        <a:t>C-style cast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</a:p>
                  </a:txBody>
                  <a:tcPr marL="44233" marR="44233" marT="22116" marB="22116" anchor="ctr"/>
                </a:tc>
                <a:tc vMerge="1">
                  <a:txBody>
                    <a:bodyPr/>
                    <a:lstStyle/>
                    <a:p>
                      <a:pPr fontAlgn="t"/>
                      <a:endParaRPr lang="en-US" sz="700">
                        <a:effectLst/>
                      </a:endParaRPr>
                    </a:p>
                  </a:txBody>
                  <a:tcPr marL="150248" marR="150248" marT="75124" marB="751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197946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2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pt-BR" sz="1300"/>
                        <a:t>a*b   a/b   a%b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6" tooltip="cpp/language/operator arithmetic"/>
                        </a:rPr>
                        <a:t>Multiplication, division, and remainder</a:t>
                      </a:r>
                      <a:r>
                        <a:rPr lang="en-US" sz="1300"/>
                        <a:t> </a:t>
                      </a:r>
                    </a:p>
                  </a:txBody>
                  <a:tcPr marL="44233" marR="44233" marT="22116" marB="22116" anchor="ctr"/>
                </a:tc>
                <a:tc rowSpan="9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Left-to-right </a:t>
                      </a:r>
                    </a:p>
                    <a:p>
                      <a:pPr algn="ctr"/>
                      <a:endParaRPr lang="zh-TW" altLang="en-US" sz="3400" dirty="0"/>
                    </a:p>
                  </a:txBody>
                  <a:tcPr marL="118230" marR="118230" marT="59115" marB="59115" anchor="ctr"/>
                </a:tc>
                <a:extLst>
                  <a:ext uri="{0D108BD9-81ED-4DB2-BD59-A6C34878D82A}">
                    <a16:rowId xmlns:a16="http://schemas.microsoft.com/office/drawing/2014/main" val="199407586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/>
                        <a:t>3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a+b   a-b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7" tooltip="cpp/language/operator arithmetic"/>
                        </a:rPr>
                        <a:t>Addition and subtraction</a:t>
                      </a:r>
                      <a:r>
                        <a:rPr lang="en-US" sz="1300"/>
                        <a:t> </a:t>
                      </a:r>
                    </a:p>
                  </a:txBody>
                  <a:tcPr marL="44233" marR="44233" marT="22116" marB="22116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99536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4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altLang="zh-TW" sz="1300" dirty="0"/>
                        <a:t>&lt;   &lt;=   &gt;   &gt;=</a:t>
                      </a:r>
                    </a:p>
                  </a:txBody>
                  <a:tcPr marL="44233" marR="44233" marT="22116" marB="2211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For </a:t>
                      </a:r>
                      <a:r>
                        <a:rPr lang="en-US" altLang="zh-TW" sz="1400" dirty="0">
                          <a:hlinkClick r:id="rId8" tooltip="cpp/language/operator comparison"/>
                        </a:rPr>
                        <a:t>relational operators</a:t>
                      </a:r>
                      <a:r>
                        <a:rPr lang="en-US" altLang="zh-TW" sz="1400" dirty="0"/>
                        <a:t> &lt; and ≤ and &gt; and ≥ respectively</a:t>
                      </a:r>
                      <a:endParaRPr lang="en-US" sz="1300" dirty="0"/>
                    </a:p>
                  </a:txBody>
                  <a:tcPr marL="44233" marR="44233" marT="22116" marB="2211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541810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5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altLang="zh-TW" sz="1300" dirty="0"/>
                        <a:t>==   != </a:t>
                      </a:r>
                    </a:p>
                  </a:txBody>
                  <a:tcPr marL="44233" marR="44233" marT="22116" marB="2211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For </a:t>
                      </a:r>
                      <a:r>
                        <a:rPr lang="en-US" sz="1300" dirty="0">
                          <a:hlinkClick r:id="rId8" tooltip="cpp/language/operator comparison"/>
                        </a:rPr>
                        <a:t>equality operators</a:t>
                      </a:r>
                      <a:r>
                        <a:rPr lang="en-US" sz="1300" dirty="0"/>
                        <a:t> = and ≠ respectively </a:t>
                      </a:r>
                    </a:p>
                  </a:txBody>
                  <a:tcPr marL="44233" marR="44233" marT="22116" marB="2211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43960586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6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altLang="zh-TW" sz="1300"/>
                        <a:t>&amp;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4" tooltip="cpp/language/operator arithmetic"/>
                        </a:rPr>
                        <a:t>Bitwise AND</a:t>
                      </a:r>
                      <a:r>
                        <a:rPr lang="en-US" sz="1300"/>
                        <a:t> </a:t>
                      </a:r>
                    </a:p>
                  </a:txBody>
                  <a:tcPr marL="44233" marR="44233" marT="22116" marB="22116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109501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7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altLang="zh-TW" sz="1300"/>
                        <a:t>^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4" tooltip="cpp/language/operator arithmetic"/>
                        </a:rPr>
                        <a:t>Bitwise XOR</a:t>
                      </a:r>
                      <a:r>
                        <a:rPr lang="en-US" sz="1300"/>
                        <a:t> (exclusive or) </a:t>
                      </a:r>
                    </a:p>
                  </a:txBody>
                  <a:tcPr marL="44233" marR="44233" marT="22116" marB="22116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750181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8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altLang="zh-TW" sz="1300"/>
                        <a:t>|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4" tooltip="cpp/language/operator arithmetic"/>
                        </a:rPr>
                        <a:t>Bitwise OR</a:t>
                      </a:r>
                      <a:r>
                        <a:rPr lang="en-US" sz="1300"/>
                        <a:t> (inclusive or) </a:t>
                      </a:r>
                    </a:p>
                  </a:txBody>
                  <a:tcPr marL="44233" marR="44233" marT="22116" marB="22116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326504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9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altLang="zh-TW" sz="1300"/>
                        <a:t>&amp;&amp;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3" tooltip="cpp/language/operator logical"/>
                        </a:rPr>
                        <a:t>Logical AND</a:t>
                      </a:r>
                      <a:r>
                        <a:rPr lang="en-US" sz="1300"/>
                        <a:t> </a:t>
                      </a:r>
                    </a:p>
                  </a:txBody>
                  <a:tcPr marL="44233" marR="44233" marT="22116" marB="22116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770629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10</a:t>
                      </a:r>
                    </a:p>
                  </a:txBody>
                  <a:tcPr marL="174493" marR="174493" marT="87246" marB="87246" anchor="ctr"/>
                </a:tc>
                <a:tc>
                  <a:txBody>
                    <a:bodyPr/>
                    <a:lstStyle/>
                    <a:p>
                      <a:r>
                        <a:rPr lang="en-US" altLang="zh-TW" sz="1300"/>
                        <a:t>||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3" tooltip="cpp/language/operator logical"/>
                        </a:rPr>
                        <a:t>Logical OR</a:t>
                      </a:r>
                      <a:r>
                        <a:rPr lang="en-US" sz="1300"/>
                        <a:t> </a:t>
                      </a:r>
                    </a:p>
                  </a:txBody>
                  <a:tcPr marL="44233" marR="44233" marT="22116" marB="22116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408345"/>
                  </a:ext>
                </a:extLst>
              </a:tr>
              <a:tr h="3585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11</a:t>
                      </a:r>
                    </a:p>
                  </a:txBody>
                  <a:tcPr marL="174493" marR="174493" marT="87246" marB="87246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300" dirty="0">
                          <a:effectLst/>
                        </a:rPr>
                        <a:t>= </a:t>
                      </a:r>
                    </a:p>
                  </a:txBody>
                  <a:tcPr marL="44233" marR="44233" marT="22116" marB="22116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hlinkClick r:id="rId9" tooltip="cpp/language/operator assignment"/>
                        </a:rPr>
                        <a:t>Direct assignment</a:t>
                      </a:r>
                      <a:r>
                        <a:rPr lang="en-US" sz="1300">
                          <a:effectLst/>
                        </a:rPr>
                        <a:t> (provided by default for C++ classes)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400" dirty="0"/>
                        <a:t>Right-to-left </a:t>
                      </a:r>
                      <a:endParaRPr lang="en-US" altLang="zh-TW" sz="1400" dirty="0">
                        <a:effectLst/>
                      </a:endParaRPr>
                    </a:p>
                  </a:txBody>
                  <a:tcPr marL="174493" marR="174493" marT="87246" marB="87246" anchor="ctr"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035224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45BFA0B9-4CF3-450D-A2CA-13B60264384F}"/>
              </a:ext>
            </a:extLst>
          </p:cNvPr>
          <p:cNvSpPr txBox="1"/>
          <p:nvPr/>
        </p:nvSpPr>
        <p:spPr>
          <a:xfrm>
            <a:off x="166480" y="648039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Caveats: = and ==</a:t>
            </a:r>
            <a:r>
              <a:rPr lang="zh-TW" altLang="en-US" dirty="0"/>
              <a:t> </a:t>
            </a:r>
            <a:r>
              <a:rPr lang="en-US" altLang="zh-TW" dirty="0"/>
              <a:t>are different.</a:t>
            </a:r>
          </a:p>
        </p:txBody>
      </p:sp>
    </p:spTree>
    <p:extLst>
      <p:ext uri="{BB962C8B-B14F-4D97-AF65-F5344CB8AC3E}">
        <p14:creationId xmlns:p14="http://schemas.microsoft.com/office/powerpoint/2010/main" val="1223553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95E37-4468-45AD-A191-6511074C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Relational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100AD0-01F8-463E-9BF7-14B424B38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Boolean and integer converter</a:t>
            </a:r>
          </a:p>
          <a:p>
            <a:endParaRPr lang="zh-TW" altLang="en-US" dirty="0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2B823068-E035-4BC3-B656-4F053D075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094" y="548134"/>
            <a:ext cx="6192114" cy="6134956"/>
          </a:xfrm>
          <a:prstGeom prst="rect">
            <a:avLst/>
          </a:prstGeom>
        </p:spPr>
      </p:pic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8EB211B3-B16A-47E8-9BC6-26BA61DDB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926" y="4990859"/>
            <a:ext cx="1116040" cy="1612057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30738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BF85B67-5A1C-48A0-B037-E1817C6D8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400" dirty="0"/>
              <a:t>Logical Operators</a:t>
            </a:r>
            <a:endParaRPr lang="zh-TW" altLang="en-US" sz="5400" dirty="0"/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E4D1542C-2B9F-4E83-9D62-DBA3973645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291179"/>
              </p:ext>
            </p:extLst>
          </p:nvPr>
        </p:nvGraphicFramePr>
        <p:xfrm>
          <a:off x="838200" y="2334838"/>
          <a:ext cx="10515602" cy="413727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23141">
                  <a:extLst>
                    <a:ext uri="{9D8B030D-6E8A-4147-A177-3AD203B41FA5}">
                      <a16:colId xmlns:a16="http://schemas.microsoft.com/office/drawing/2014/main" val="1057525092"/>
                    </a:ext>
                  </a:extLst>
                </a:gridCol>
                <a:gridCol w="1771534">
                  <a:extLst>
                    <a:ext uri="{9D8B030D-6E8A-4147-A177-3AD203B41FA5}">
                      <a16:colId xmlns:a16="http://schemas.microsoft.com/office/drawing/2014/main" val="3069392313"/>
                    </a:ext>
                  </a:extLst>
                </a:gridCol>
                <a:gridCol w="4631430">
                  <a:extLst>
                    <a:ext uri="{9D8B030D-6E8A-4147-A177-3AD203B41FA5}">
                      <a16:colId xmlns:a16="http://schemas.microsoft.com/office/drawing/2014/main" val="3364080758"/>
                    </a:ext>
                  </a:extLst>
                </a:gridCol>
                <a:gridCol w="2289497">
                  <a:extLst>
                    <a:ext uri="{9D8B030D-6E8A-4147-A177-3AD203B41FA5}">
                      <a16:colId xmlns:a16="http://schemas.microsoft.com/office/drawing/2014/main" val="3311799588"/>
                    </a:ext>
                  </a:extLst>
                </a:gridCol>
              </a:tblGrid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Precedence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Operator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Description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Associativity </a:t>
                      </a:r>
                    </a:p>
                  </a:txBody>
                  <a:tcPr marL="44233" marR="44233" marT="22116" marB="22116" anchor="ctr"/>
                </a:tc>
                <a:extLst>
                  <a:ext uri="{0D108BD9-81ED-4DB2-BD59-A6C34878D82A}">
                    <a16:rowId xmlns:a16="http://schemas.microsoft.com/office/drawing/2014/main" val="10961796"/>
                  </a:ext>
                </a:extLst>
              </a:tr>
              <a:tr h="281401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</a:t>
                      </a:r>
                    </a:p>
                  </a:txBody>
                  <a:tcPr marL="194267" marR="194267" marT="97134" marB="97134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+a   -a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Unary </a:t>
                      </a:r>
                      <a:r>
                        <a:rPr lang="en-US" sz="1300">
                          <a:effectLst/>
                          <a:hlinkClick r:id="rId2" tooltip="cpp/language/operator arithmetic"/>
                        </a:rPr>
                        <a:t>plus and minus</a:t>
                      </a:r>
                      <a:r>
                        <a:rPr lang="en-US" sz="1300">
                          <a:effectLst/>
                        </a:rPr>
                        <a:t> </a:t>
                      </a:r>
                    </a:p>
                  </a:txBody>
                  <a:tcPr marL="44233" marR="44233" marT="22116" marB="22116" anchor="ctr"/>
                </a:tc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altLang="zh-TW" sz="1400" dirty="0"/>
                        <a:t>Right-to-left </a:t>
                      </a:r>
                      <a:endParaRPr lang="en-US" sz="1300" dirty="0">
                        <a:effectLst/>
                      </a:endParaRPr>
                    </a:p>
                  </a:txBody>
                  <a:tcPr marL="194267" marR="194267" marT="97134" marB="97134" anchor="ctr"/>
                </a:tc>
                <a:extLst>
                  <a:ext uri="{0D108BD9-81ED-4DB2-BD59-A6C34878D82A}">
                    <a16:rowId xmlns:a16="http://schemas.microsoft.com/office/drawing/2014/main" val="2232829385"/>
                  </a:ext>
                </a:extLst>
              </a:tr>
              <a:tr h="281401">
                <a:tc vMerge="1">
                  <a:txBody>
                    <a:bodyPr/>
                    <a:lstStyle/>
                    <a:p>
                      <a:endParaRPr lang="en-US" altLang="zh-TW" sz="700"/>
                    </a:p>
                  </a:txBody>
                  <a:tcPr marL="150248" marR="150248" marT="75124" marB="751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300" dirty="0">
                          <a:effectLst/>
                        </a:rPr>
                        <a:t>!   ~ </a:t>
                      </a:r>
                    </a:p>
                  </a:txBody>
                  <a:tcPr marL="44233" marR="44233" marT="22116" marB="2211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  <a:hlinkClick r:id="rId3" tooltip="cpp/language/operator logical"/>
                        </a:rPr>
                        <a:t>Logical NOT</a:t>
                      </a:r>
                      <a:r>
                        <a:rPr lang="en-US" sz="1300" dirty="0">
                          <a:effectLst/>
                        </a:rPr>
                        <a:t> and </a:t>
                      </a:r>
                      <a:r>
                        <a:rPr lang="en-US" sz="1300" dirty="0">
                          <a:effectLst/>
                          <a:hlinkClick r:id="rId4" tooltip="cpp/language/operator arithmetic"/>
                        </a:rPr>
                        <a:t>bitwise NOT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</a:p>
                  </a:txBody>
                  <a:tcPr marL="44233" marR="44233" marT="22116" marB="2211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fontAlgn="t"/>
                      <a:endParaRPr lang="en-US" sz="700">
                        <a:effectLst/>
                      </a:endParaRPr>
                    </a:p>
                  </a:txBody>
                  <a:tcPr marL="150248" marR="150248" marT="75124" marB="751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431506"/>
                  </a:ext>
                </a:extLst>
              </a:tr>
              <a:tr h="281401">
                <a:tc vMerge="1">
                  <a:txBody>
                    <a:bodyPr/>
                    <a:lstStyle/>
                    <a:p>
                      <a:endParaRPr lang="en-US" altLang="zh-TW" sz="700"/>
                    </a:p>
                  </a:txBody>
                  <a:tcPr marL="150248" marR="150248" marT="75124" marB="751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(type)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  <a:hlinkClick r:id="rId5" tooltip="cpp/language/explicit cast"/>
                        </a:rPr>
                        <a:t>C-style cast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</a:p>
                  </a:txBody>
                  <a:tcPr marL="44233" marR="44233" marT="22116" marB="22116" anchor="ctr"/>
                </a:tc>
                <a:tc vMerge="1">
                  <a:txBody>
                    <a:bodyPr/>
                    <a:lstStyle/>
                    <a:p>
                      <a:pPr fontAlgn="t"/>
                      <a:endParaRPr lang="en-US" sz="700">
                        <a:effectLst/>
                      </a:endParaRPr>
                    </a:p>
                  </a:txBody>
                  <a:tcPr marL="150248" marR="150248" marT="75124" marB="751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197946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2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pt-BR" sz="1300"/>
                        <a:t>a*b   a/b   a%b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6" tooltip="cpp/language/operator arithmetic"/>
                        </a:rPr>
                        <a:t>Multiplication, division, and remainder</a:t>
                      </a:r>
                      <a:r>
                        <a:rPr lang="en-US" sz="1300"/>
                        <a:t> </a:t>
                      </a:r>
                    </a:p>
                  </a:txBody>
                  <a:tcPr marL="44233" marR="44233" marT="22116" marB="22116" anchor="ctr"/>
                </a:tc>
                <a:tc rowSpan="9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Left-to-right </a:t>
                      </a:r>
                    </a:p>
                    <a:p>
                      <a:pPr algn="ctr"/>
                      <a:endParaRPr lang="zh-TW" altLang="en-US" sz="3400" dirty="0"/>
                    </a:p>
                  </a:txBody>
                  <a:tcPr marL="118230" marR="118230" marT="59115" marB="59115" anchor="ctr"/>
                </a:tc>
                <a:extLst>
                  <a:ext uri="{0D108BD9-81ED-4DB2-BD59-A6C34878D82A}">
                    <a16:rowId xmlns:a16="http://schemas.microsoft.com/office/drawing/2014/main" val="199407586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/>
                        <a:t>3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a+b   a-b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7" tooltip="cpp/language/operator arithmetic"/>
                        </a:rPr>
                        <a:t>Addition and subtraction</a:t>
                      </a:r>
                      <a:r>
                        <a:rPr lang="en-US" sz="1300"/>
                        <a:t> </a:t>
                      </a:r>
                    </a:p>
                  </a:txBody>
                  <a:tcPr marL="44233" marR="44233" marT="22116" marB="22116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99536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4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altLang="zh-TW" sz="1300" dirty="0"/>
                        <a:t>&lt;   &lt;=   &gt;   &gt;=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For </a:t>
                      </a:r>
                      <a:r>
                        <a:rPr lang="en-US" altLang="zh-TW" sz="1400" dirty="0">
                          <a:hlinkClick r:id="rId8" tooltip="cpp/language/operator comparison"/>
                        </a:rPr>
                        <a:t>relational operators</a:t>
                      </a:r>
                      <a:r>
                        <a:rPr lang="en-US" altLang="zh-TW" sz="1400" dirty="0"/>
                        <a:t> &lt; and ≤ and &gt; and ≥ respectively</a:t>
                      </a:r>
                      <a:endParaRPr lang="en-US" sz="1300" dirty="0"/>
                    </a:p>
                  </a:txBody>
                  <a:tcPr marL="44233" marR="44233" marT="22116" marB="22116"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541810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5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altLang="zh-TW" sz="1300" dirty="0"/>
                        <a:t>==   !=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For </a:t>
                      </a:r>
                      <a:r>
                        <a:rPr lang="en-US" sz="1300">
                          <a:hlinkClick r:id="rId8" tooltip="cpp/language/operator comparison"/>
                        </a:rPr>
                        <a:t>equality operators</a:t>
                      </a:r>
                      <a:r>
                        <a:rPr lang="en-US" sz="1300"/>
                        <a:t> = and ≠ respectively </a:t>
                      </a:r>
                    </a:p>
                  </a:txBody>
                  <a:tcPr marL="44233" marR="44233" marT="22116" marB="22116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43960586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6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altLang="zh-TW" sz="1300"/>
                        <a:t>&amp;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4" tooltip="cpp/language/operator arithmetic"/>
                        </a:rPr>
                        <a:t>Bitwise AND</a:t>
                      </a:r>
                      <a:r>
                        <a:rPr lang="en-US" sz="1300"/>
                        <a:t> </a:t>
                      </a:r>
                    </a:p>
                  </a:txBody>
                  <a:tcPr marL="44233" marR="44233" marT="22116" marB="22116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109501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7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altLang="zh-TW" sz="1300"/>
                        <a:t>^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4" tooltip="cpp/language/operator arithmetic"/>
                        </a:rPr>
                        <a:t>Bitwise XOR</a:t>
                      </a:r>
                      <a:r>
                        <a:rPr lang="en-US" sz="1300"/>
                        <a:t> (exclusive or) </a:t>
                      </a:r>
                    </a:p>
                  </a:txBody>
                  <a:tcPr marL="44233" marR="44233" marT="22116" marB="22116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750181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8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altLang="zh-TW" sz="1300"/>
                        <a:t>|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4" tooltip="cpp/language/operator arithmetic"/>
                        </a:rPr>
                        <a:t>Bitwise OR</a:t>
                      </a:r>
                      <a:r>
                        <a:rPr lang="en-US" sz="1300"/>
                        <a:t> (inclusive or) </a:t>
                      </a:r>
                    </a:p>
                  </a:txBody>
                  <a:tcPr marL="44233" marR="44233" marT="22116" marB="22116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326504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9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altLang="zh-TW" sz="1300" dirty="0"/>
                        <a:t>&amp;&amp; </a:t>
                      </a:r>
                    </a:p>
                  </a:txBody>
                  <a:tcPr marL="44233" marR="44233" marT="22116" marB="2211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3" tooltip="cpp/language/operator logical"/>
                        </a:rPr>
                        <a:t>Logical AND</a:t>
                      </a:r>
                      <a:r>
                        <a:rPr lang="en-US" sz="1300"/>
                        <a:t> </a:t>
                      </a:r>
                    </a:p>
                  </a:txBody>
                  <a:tcPr marL="44233" marR="44233" marT="22116" marB="2211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770629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10</a:t>
                      </a:r>
                    </a:p>
                  </a:txBody>
                  <a:tcPr marL="174493" marR="174493" marT="87246" marB="87246" anchor="ctr"/>
                </a:tc>
                <a:tc>
                  <a:txBody>
                    <a:bodyPr/>
                    <a:lstStyle/>
                    <a:p>
                      <a:r>
                        <a:rPr lang="en-US" altLang="zh-TW" sz="1300"/>
                        <a:t>|| </a:t>
                      </a:r>
                    </a:p>
                  </a:txBody>
                  <a:tcPr marL="44233" marR="44233" marT="22116" marB="2211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hlinkClick r:id="rId3" tooltip="cpp/language/operator logical"/>
                        </a:rPr>
                        <a:t>Logical OR</a:t>
                      </a:r>
                      <a:r>
                        <a:rPr lang="en-US" sz="1300" dirty="0"/>
                        <a:t> </a:t>
                      </a:r>
                    </a:p>
                  </a:txBody>
                  <a:tcPr marL="44233" marR="44233" marT="22116" marB="2211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408345"/>
                  </a:ext>
                </a:extLst>
              </a:tr>
              <a:tr h="3585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11</a:t>
                      </a:r>
                    </a:p>
                  </a:txBody>
                  <a:tcPr marL="174493" marR="174493" marT="87246" marB="87246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300">
                          <a:effectLst/>
                        </a:rPr>
                        <a:t>= </a:t>
                      </a:r>
                    </a:p>
                  </a:txBody>
                  <a:tcPr marL="44233" marR="44233" marT="22116" marB="22116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hlinkClick r:id="rId9" tooltip="cpp/language/operator assignment"/>
                        </a:rPr>
                        <a:t>Direct assignment</a:t>
                      </a:r>
                      <a:r>
                        <a:rPr lang="en-US" sz="1300">
                          <a:effectLst/>
                        </a:rPr>
                        <a:t> (provided by default for C++ classes)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400" dirty="0"/>
                        <a:t>Right-to-left </a:t>
                      </a:r>
                      <a:endParaRPr lang="en-US" altLang="zh-TW" sz="1400" dirty="0">
                        <a:effectLst/>
                      </a:endParaRPr>
                    </a:p>
                  </a:txBody>
                  <a:tcPr marL="174493" marR="174493" marT="87246" marB="87246" anchor="ctr"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035224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7606EF00-664D-4A03-A922-3897E0A07E85}"/>
              </a:ext>
            </a:extLst>
          </p:cNvPr>
          <p:cNvSpPr txBox="1"/>
          <p:nvPr/>
        </p:nvSpPr>
        <p:spPr>
          <a:xfrm>
            <a:off x="166480" y="648039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Caveats: (|, ||) and (&amp;, &amp;&amp;)</a:t>
            </a:r>
            <a:r>
              <a:rPr lang="zh-TW" altLang="en-US" dirty="0"/>
              <a:t> </a:t>
            </a:r>
            <a:r>
              <a:rPr lang="en-US" altLang="zh-TW" dirty="0"/>
              <a:t>are different.</a:t>
            </a:r>
          </a:p>
        </p:txBody>
      </p:sp>
    </p:spTree>
    <p:extLst>
      <p:ext uri="{BB962C8B-B14F-4D97-AF65-F5344CB8AC3E}">
        <p14:creationId xmlns:p14="http://schemas.microsoft.com/office/powerpoint/2010/main" val="294085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BF85B67-5A1C-48A0-B037-E1817C6D8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400" dirty="0"/>
              <a:t>Bitwise Operators (Do not cover)</a:t>
            </a:r>
            <a:endParaRPr lang="zh-TW" altLang="en-US" sz="5400" dirty="0"/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E4D1542C-2B9F-4E83-9D62-DBA3973645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863815"/>
              </p:ext>
            </p:extLst>
          </p:nvPr>
        </p:nvGraphicFramePr>
        <p:xfrm>
          <a:off x="838200" y="2334838"/>
          <a:ext cx="10515602" cy="413727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23141">
                  <a:extLst>
                    <a:ext uri="{9D8B030D-6E8A-4147-A177-3AD203B41FA5}">
                      <a16:colId xmlns:a16="http://schemas.microsoft.com/office/drawing/2014/main" val="1057525092"/>
                    </a:ext>
                  </a:extLst>
                </a:gridCol>
                <a:gridCol w="1771534">
                  <a:extLst>
                    <a:ext uri="{9D8B030D-6E8A-4147-A177-3AD203B41FA5}">
                      <a16:colId xmlns:a16="http://schemas.microsoft.com/office/drawing/2014/main" val="3069392313"/>
                    </a:ext>
                  </a:extLst>
                </a:gridCol>
                <a:gridCol w="4631430">
                  <a:extLst>
                    <a:ext uri="{9D8B030D-6E8A-4147-A177-3AD203B41FA5}">
                      <a16:colId xmlns:a16="http://schemas.microsoft.com/office/drawing/2014/main" val="3364080758"/>
                    </a:ext>
                  </a:extLst>
                </a:gridCol>
                <a:gridCol w="2289497">
                  <a:extLst>
                    <a:ext uri="{9D8B030D-6E8A-4147-A177-3AD203B41FA5}">
                      <a16:colId xmlns:a16="http://schemas.microsoft.com/office/drawing/2014/main" val="3311799588"/>
                    </a:ext>
                  </a:extLst>
                </a:gridCol>
              </a:tblGrid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Precedence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Operator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Description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Associativity </a:t>
                      </a:r>
                    </a:p>
                  </a:txBody>
                  <a:tcPr marL="44233" marR="44233" marT="22116" marB="22116" anchor="ctr"/>
                </a:tc>
                <a:extLst>
                  <a:ext uri="{0D108BD9-81ED-4DB2-BD59-A6C34878D82A}">
                    <a16:rowId xmlns:a16="http://schemas.microsoft.com/office/drawing/2014/main" val="10961796"/>
                  </a:ext>
                </a:extLst>
              </a:tr>
              <a:tr h="281401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</a:t>
                      </a:r>
                    </a:p>
                  </a:txBody>
                  <a:tcPr marL="194267" marR="194267" marT="97134" marB="97134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+a   -a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Unary </a:t>
                      </a:r>
                      <a:r>
                        <a:rPr lang="en-US" sz="1300">
                          <a:effectLst/>
                          <a:hlinkClick r:id="rId2" tooltip="cpp/language/operator arithmetic"/>
                        </a:rPr>
                        <a:t>plus and minus</a:t>
                      </a:r>
                      <a:r>
                        <a:rPr lang="en-US" sz="1300">
                          <a:effectLst/>
                        </a:rPr>
                        <a:t> </a:t>
                      </a:r>
                    </a:p>
                  </a:txBody>
                  <a:tcPr marL="44233" marR="44233" marT="22116" marB="22116" anchor="ctr"/>
                </a:tc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altLang="zh-TW" sz="1400" dirty="0"/>
                        <a:t>Right-to-left </a:t>
                      </a:r>
                      <a:endParaRPr lang="en-US" sz="1300" dirty="0">
                        <a:effectLst/>
                      </a:endParaRPr>
                    </a:p>
                  </a:txBody>
                  <a:tcPr marL="194267" marR="194267" marT="97134" marB="97134" anchor="ctr"/>
                </a:tc>
                <a:extLst>
                  <a:ext uri="{0D108BD9-81ED-4DB2-BD59-A6C34878D82A}">
                    <a16:rowId xmlns:a16="http://schemas.microsoft.com/office/drawing/2014/main" val="2232829385"/>
                  </a:ext>
                </a:extLst>
              </a:tr>
              <a:tr h="281401">
                <a:tc vMerge="1">
                  <a:txBody>
                    <a:bodyPr/>
                    <a:lstStyle/>
                    <a:p>
                      <a:endParaRPr lang="en-US" altLang="zh-TW" sz="700"/>
                    </a:p>
                  </a:txBody>
                  <a:tcPr marL="150248" marR="150248" marT="75124" marB="751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300">
                          <a:effectLst/>
                        </a:rPr>
                        <a:t>!   ~ </a:t>
                      </a:r>
                    </a:p>
                  </a:txBody>
                  <a:tcPr marL="44233" marR="44233" marT="22116" marB="2211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  <a:hlinkClick r:id="rId3" tooltip="cpp/language/operator logical"/>
                        </a:rPr>
                        <a:t>Logical NOT</a:t>
                      </a:r>
                      <a:r>
                        <a:rPr lang="en-US" sz="1300" dirty="0">
                          <a:effectLst/>
                        </a:rPr>
                        <a:t> and </a:t>
                      </a:r>
                      <a:r>
                        <a:rPr lang="en-US" sz="1300" dirty="0">
                          <a:effectLst/>
                          <a:hlinkClick r:id="rId4" tooltip="cpp/language/operator arithmetic"/>
                        </a:rPr>
                        <a:t>bitwise NOT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</a:p>
                  </a:txBody>
                  <a:tcPr marL="44233" marR="44233" marT="22116" marB="2211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fontAlgn="t"/>
                      <a:endParaRPr lang="en-US" sz="700">
                        <a:effectLst/>
                      </a:endParaRPr>
                    </a:p>
                  </a:txBody>
                  <a:tcPr marL="150248" marR="150248" marT="75124" marB="751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431506"/>
                  </a:ext>
                </a:extLst>
              </a:tr>
              <a:tr h="281401">
                <a:tc vMerge="1">
                  <a:txBody>
                    <a:bodyPr/>
                    <a:lstStyle/>
                    <a:p>
                      <a:endParaRPr lang="en-US" altLang="zh-TW" sz="700"/>
                    </a:p>
                  </a:txBody>
                  <a:tcPr marL="150248" marR="150248" marT="75124" marB="751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(type)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  <a:hlinkClick r:id="rId5" tooltip="cpp/language/explicit cast"/>
                        </a:rPr>
                        <a:t>C-style cast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</a:p>
                  </a:txBody>
                  <a:tcPr marL="44233" marR="44233" marT="22116" marB="22116" anchor="ctr"/>
                </a:tc>
                <a:tc vMerge="1">
                  <a:txBody>
                    <a:bodyPr/>
                    <a:lstStyle/>
                    <a:p>
                      <a:pPr fontAlgn="t"/>
                      <a:endParaRPr lang="en-US" sz="700">
                        <a:effectLst/>
                      </a:endParaRPr>
                    </a:p>
                  </a:txBody>
                  <a:tcPr marL="150248" marR="150248" marT="75124" marB="751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197946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2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pt-BR" sz="1300"/>
                        <a:t>a*b   a/b   a%b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6" tooltip="cpp/language/operator arithmetic"/>
                        </a:rPr>
                        <a:t>Multiplication, division, and remainder</a:t>
                      </a:r>
                      <a:r>
                        <a:rPr lang="en-US" sz="1300"/>
                        <a:t> </a:t>
                      </a:r>
                    </a:p>
                  </a:txBody>
                  <a:tcPr marL="44233" marR="44233" marT="22116" marB="22116" anchor="ctr"/>
                </a:tc>
                <a:tc rowSpan="9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Left-to-right </a:t>
                      </a:r>
                    </a:p>
                    <a:p>
                      <a:pPr algn="ctr"/>
                      <a:endParaRPr lang="zh-TW" altLang="en-US" sz="3400" dirty="0"/>
                    </a:p>
                  </a:txBody>
                  <a:tcPr marL="118230" marR="118230" marT="59115" marB="59115" anchor="ctr"/>
                </a:tc>
                <a:extLst>
                  <a:ext uri="{0D108BD9-81ED-4DB2-BD59-A6C34878D82A}">
                    <a16:rowId xmlns:a16="http://schemas.microsoft.com/office/drawing/2014/main" val="199407586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/>
                        <a:t>3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a+b   a-b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7" tooltip="cpp/language/operator arithmetic"/>
                        </a:rPr>
                        <a:t>Addition and subtraction</a:t>
                      </a:r>
                      <a:r>
                        <a:rPr lang="en-US" sz="1300"/>
                        <a:t> </a:t>
                      </a:r>
                    </a:p>
                  </a:txBody>
                  <a:tcPr marL="44233" marR="44233" marT="22116" marB="22116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99536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4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altLang="zh-TW" sz="1300" dirty="0"/>
                        <a:t>&lt;   &lt;=   &gt;   &gt;=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For </a:t>
                      </a:r>
                      <a:r>
                        <a:rPr lang="en-US" altLang="zh-TW" sz="1400" dirty="0">
                          <a:hlinkClick r:id="rId8" tooltip="cpp/language/operator comparison"/>
                        </a:rPr>
                        <a:t>relational operators</a:t>
                      </a:r>
                      <a:r>
                        <a:rPr lang="en-US" altLang="zh-TW" sz="1400" dirty="0"/>
                        <a:t> &lt; and ≤ and &gt; and ≥ respectively</a:t>
                      </a:r>
                      <a:endParaRPr lang="en-US" sz="1300" dirty="0"/>
                    </a:p>
                  </a:txBody>
                  <a:tcPr marL="44233" marR="44233" marT="22116" marB="22116"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541810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5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altLang="zh-TW" sz="1300" dirty="0"/>
                        <a:t>==   !=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For </a:t>
                      </a:r>
                      <a:r>
                        <a:rPr lang="en-US" sz="1300">
                          <a:hlinkClick r:id="rId8" tooltip="cpp/language/operator comparison"/>
                        </a:rPr>
                        <a:t>equality operators</a:t>
                      </a:r>
                      <a:r>
                        <a:rPr lang="en-US" sz="1300"/>
                        <a:t> = and ≠ respectively </a:t>
                      </a:r>
                    </a:p>
                  </a:txBody>
                  <a:tcPr marL="44233" marR="44233" marT="22116" marB="22116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43960586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6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altLang="zh-TW" sz="1300" dirty="0"/>
                        <a:t>&amp; </a:t>
                      </a:r>
                    </a:p>
                  </a:txBody>
                  <a:tcPr marL="44233" marR="44233" marT="22116" marB="2211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4" tooltip="cpp/language/operator arithmetic"/>
                        </a:rPr>
                        <a:t>Bitwise AND</a:t>
                      </a:r>
                      <a:r>
                        <a:rPr lang="en-US" sz="1300"/>
                        <a:t> </a:t>
                      </a:r>
                    </a:p>
                  </a:txBody>
                  <a:tcPr marL="44233" marR="44233" marT="22116" marB="2211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109501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7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altLang="zh-TW" sz="1300" dirty="0"/>
                        <a:t>^ </a:t>
                      </a:r>
                    </a:p>
                  </a:txBody>
                  <a:tcPr marL="44233" marR="44233" marT="22116" marB="2211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4" tooltip="cpp/language/operator arithmetic"/>
                        </a:rPr>
                        <a:t>Bitwise XOR</a:t>
                      </a:r>
                      <a:r>
                        <a:rPr lang="en-US" sz="1300"/>
                        <a:t> (exclusive or) </a:t>
                      </a:r>
                    </a:p>
                  </a:txBody>
                  <a:tcPr marL="44233" marR="44233" marT="22116" marB="2211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750181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8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altLang="zh-TW" sz="1300" dirty="0"/>
                        <a:t>| </a:t>
                      </a:r>
                    </a:p>
                  </a:txBody>
                  <a:tcPr marL="44233" marR="44233" marT="22116" marB="2211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hlinkClick r:id="rId4" tooltip="cpp/language/operator arithmetic"/>
                        </a:rPr>
                        <a:t>Bitwise OR</a:t>
                      </a:r>
                      <a:r>
                        <a:rPr lang="en-US" sz="1300" dirty="0"/>
                        <a:t> (inclusive or) </a:t>
                      </a:r>
                    </a:p>
                  </a:txBody>
                  <a:tcPr marL="44233" marR="44233" marT="22116" marB="2211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326504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9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altLang="zh-TW" sz="1300"/>
                        <a:t>&amp;&amp;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hlinkClick r:id="rId3" tooltip="cpp/language/operator logical"/>
                        </a:rPr>
                        <a:t>Logical AND</a:t>
                      </a:r>
                      <a:r>
                        <a:rPr lang="en-US" sz="1300" dirty="0"/>
                        <a:t> </a:t>
                      </a:r>
                    </a:p>
                  </a:txBody>
                  <a:tcPr marL="44233" marR="44233" marT="22116" marB="22116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770629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10</a:t>
                      </a:r>
                    </a:p>
                  </a:txBody>
                  <a:tcPr marL="174493" marR="174493" marT="87246" marB="87246" anchor="ctr"/>
                </a:tc>
                <a:tc>
                  <a:txBody>
                    <a:bodyPr/>
                    <a:lstStyle/>
                    <a:p>
                      <a:r>
                        <a:rPr lang="en-US" altLang="zh-TW" sz="1300"/>
                        <a:t>||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3" tooltip="cpp/language/operator logical"/>
                        </a:rPr>
                        <a:t>Logical OR</a:t>
                      </a:r>
                      <a:r>
                        <a:rPr lang="en-US" sz="1300"/>
                        <a:t> </a:t>
                      </a:r>
                    </a:p>
                  </a:txBody>
                  <a:tcPr marL="44233" marR="44233" marT="22116" marB="22116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408345"/>
                  </a:ext>
                </a:extLst>
              </a:tr>
              <a:tr h="3585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11</a:t>
                      </a:r>
                    </a:p>
                  </a:txBody>
                  <a:tcPr marL="174493" marR="174493" marT="87246" marB="87246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300">
                          <a:effectLst/>
                        </a:rPr>
                        <a:t>= </a:t>
                      </a:r>
                    </a:p>
                  </a:txBody>
                  <a:tcPr marL="44233" marR="44233" marT="22116" marB="22116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hlinkClick r:id="rId9" tooltip="cpp/language/operator assignment"/>
                        </a:rPr>
                        <a:t>Direct assignment</a:t>
                      </a:r>
                      <a:r>
                        <a:rPr lang="en-US" sz="1300">
                          <a:effectLst/>
                        </a:rPr>
                        <a:t> (provided by default for C++ classes)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400" dirty="0"/>
                        <a:t>Right-to-left </a:t>
                      </a:r>
                      <a:endParaRPr lang="en-US" altLang="zh-TW" sz="1400" dirty="0">
                        <a:effectLst/>
                      </a:endParaRPr>
                    </a:p>
                  </a:txBody>
                  <a:tcPr marL="174493" marR="174493" marT="87246" marB="87246" anchor="ctr"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035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591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BF85B67-5A1C-48A0-B037-E1817C6D8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400" dirty="0"/>
              <a:t>C++ Operator Precedence (Again)</a:t>
            </a:r>
            <a:endParaRPr lang="zh-TW" altLang="en-US" sz="5400" dirty="0"/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E4D1542C-2B9F-4E83-9D62-DBA3973645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237383"/>
              </p:ext>
            </p:extLst>
          </p:nvPr>
        </p:nvGraphicFramePr>
        <p:xfrm>
          <a:off x="838200" y="2611675"/>
          <a:ext cx="10515602" cy="413727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23141">
                  <a:extLst>
                    <a:ext uri="{9D8B030D-6E8A-4147-A177-3AD203B41FA5}">
                      <a16:colId xmlns:a16="http://schemas.microsoft.com/office/drawing/2014/main" val="1057525092"/>
                    </a:ext>
                  </a:extLst>
                </a:gridCol>
                <a:gridCol w="1771534">
                  <a:extLst>
                    <a:ext uri="{9D8B030D-6E8A-4147-A177-3AD203B41FA5}">
                      <a16:colId xmlns:a16="http://schemas.microsoft.com/office/drawing/2014/main" val="3069392313"/>
                    </a:ext>
                  </a:extLst>
                </a:gridCol>
                <a:gridCol w="4631430">
                  <a:extLst>
                    <a:ext uri="{9D8B030D-6E8A-4147-A177-3AD203B41FA5}">
                      <a16:colId xmlns:a16="http://schemas.microsoft.com/office/drawing/2014/main" val="3364080758"/>
                    </a:ext>
                  </a:extLst>
                </a:gridCol>
                <a:gridCol w="2289497">
                  <a:extLst>
                    <a:ext uri="{9D8B030D-6E8A-4147-A177-3AD203B41FA5}">
                      <a16:colId xmlns:a16="http://schemas.microsoft.com/office/drawing/2014/main" val="3311799588"/>
                    </a:ext>
                  </a:extLst>
                </a:gridCol>
              </a:tblGrid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Precedence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Operator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Description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Associativity </a:t>
                      </a:r>
                    </a:p>
                  </a:txBody>
                  <a:tcPr marL="44233" marR="44233" marT="22116" marB="22116" anchor="ctr"/>
                </a:tc>
                <a:extLst>
                  <a:ext uri="{0D108BD9-81ED-4DB2-BD59-A6C34878D82A}">
                    <a16:rowId xmlns:a16="http://schemas.microsoft.com/office/drawing/2014/main" val="10961796"/>
                  </a:ext>
                </a:extLst>
              </a:tr>
              <a:tr h="281401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</a:t>
                      </a:r>
                    </a:p>
                  </a:txBody>
                  <a:tcPr marL="194267" marR="194267" marT="97134" marB="97134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+a   -a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Unary </a:t>
                      </a:r>
                      <a:r>
                        <a:rPr lang="en-US" sz="1300">
                          <a:effectLst/>
                          <a:hlinkClick r:id="rId2" tooltip="cpp/language/operator arithmetic"/>
                        </a:rPr>
                        <a:t>plus and minus</a:t>
                      </a:r>
                      <a:r>
                        <a:rPr lang="en-US" sz="1300">
                          <a:effectLst/>
                        </a:rPr>
                        <a:t> </a:t>
                      </a:r>
                    </a:p>
                  </a:txBody>
                  <a:tcPr marL="44233" marR="44233" marT="22116" marB="22116" anchor="ctr"/>
                </a:tc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altLang="zh-TW" sz="1400" dirty="0"/>
                        <a:t>Right-to-left </a:t>
                      </a:r>
                      <a:endParaRPr lang="en-US" sz="1300" dirty="0">
                        <a:effectLst/>
                      </a:endParaRPr>
                    </a:p>
                  </a:txBody>
                  <a:tcPr marL="194267" marR="194267" marT="97134" marB="97134" anchor="ctr"/>
                </a:tc>
                <a:extLst>
                  <a:ext uri="{0D108BD9-81ED-4DB2-BD59-A6C34878D82A}">
                    <a16:rowId xmlns:a16="http://schemas.microsoft.com/office/drawing/2014/main" val="2232829385"/>
                  </a:ext>
                </a:extLst>
              </a:tr>
              <a:tr h="281401">
                <a:tc vMerge="1">
                  <a:txBody>
                    <a:bodyPr/>
                    <a:lstStyle/>
                    <a:p>
                      <a:endParaRPr lang="en-US" altLang="zh-TW" sz="700"/>
                    </a:p>
                  </a:txBody>
                  <a:tcPr marL="150248" marR="150248" marT="75124" marB="751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300">
                          <a:effectLst/>
                        </a:rPr>
                        <a:t>!   ~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  <a:hlinkClick r:id="rId3" tooltip="cpp/language/operator logical"/>
                        </a:rPr>
                        <a:t>Logical NOT</a:t>
                      </a:r>
                      <a:r>
                        <a:rPr lang="en-US" sz="1300" dirty="0">
                          <a:effectLst/>
                        </a:rPr>
                        <a:t> and </a:t>
                      </a:r>
                      <a:r>
                        <a:rPr lang="en-US" sz="1300" dirty="0">
                          <a:effectLst/>
                          <a:hlinkClick r:id="rId4" tooltip="cpp/language/operator arithmetic"/>
                        </a:rPr>
                        <a:t>bitwise NOT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</a:p>
                  </a:txBody>
                  <a:tcPr marL="44233" marR="44233" marT="22116" marB="22116" anchor="ctr"/>
                </a:tc>
                <a:tc vMerge="1">
                  <a:txBody>
                    <a:bodyPr/>
                    <a:lstStyle/>
                    <a:p>
                      <a:pPr fontAlgn="t"/>
                      <a:endParaRPr lang="en-US" sz="700">
                        <a:effectLst/>
                      </a:endParaRPr>
                    </a:p>
                  </a:txBody>
                  <a:tcPr marL="150248" marR="150248" marT="75124" marB="751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431506"/>
                  </a:ext>
                </a:extLst>
              </a:tr>
              <a:tr h="281401">
                <a:tc vMerge="1">
                  <a:txBody>
                    <a:bodyPr/>
                    <a:lstStyle/>
                    <a:p>
                      <a:endParaRPr lang="en-US" altLang="zh-TW" sz="700"/>
                    </a:p>
                  </a:txBody>
                  <a:tcPr marL="150248" marR="150248" marT="75124" marB="751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(type)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  <a:hlinkClick r:id="rId5" tooltip="cpp/language/explicit cast"/>
                        </a:rPr>
                        <a:t>C-style cast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</a:p>
                  </a:txBody>
                  <a:tcPr marL="44233" marR="44233" marT="22116" marB="22116" anchor="ctr"/>
                </a:tc>
                <a:tc vMerge="1">
                  <a:txBody>
                    <a:bodyPr/>
                    <a:lstStyle/>
                    <a:p>
                      <a:pPr fontAlgn="t"/>
                      <a:endParaRPr lang="en-US" sz="700">
                        <a:effectLst/>
                      </a:endParaRPr>
                    </a:p>
                  </a:txBody>
                  <a:tcPr marL="150248" marR="150248" marT="75124" marB="751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197946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2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pt-BR" sz="1300"/>
                        <a:t>a*b   a/b   a%b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6" tooltip="cpp/language/operator arithmetic"/>
                        </a:rPr>
                        <a:t>Multiplication, division, and remainder</a:t>
                      </a:r>
                      <a:r>
                        <a:rPr lang="en-US" sz="1300"/>
                        <a:t> </a:t>
                      </a:r>
                    </a:p>
                  </a:txBody>
                  <a:tcPr marL="44233" marR="44233" marT="22116" marB="22116" anchor="ctr"/>
                </a:tc>
                <a:tc rowSpan="9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Left-to-right </a:t>
                      </a:r>
                    </a:p>
                    <a:p>
                      <a:pPr algn="ctr"/>
                      <a:endParaRPr lang="zh-TW" altLang="en-US" sz="3400" dirty="0"/>
                    </a:p>
                  </a:txBody>
                  <a:tcPr marL="118230" marR="118230" marT="59115" marB="59115" anchor="ctr"/>
                </a:tc>
                <a:extLst>
                  <a:ext uri="{0D108BD9-81ED-4DB2-BD59-A6C34878D82A}">
                    <a16:rowId xmlns:a16="http://schemas.microsoft.com/office/drawing/2014/main" val="199407586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3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a+b   a-b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7" tooltip="cpp/language/operator arithmetic"/>
                        </a:rPr>
                        <a:t>Addition and subtraction</a:t>
                      </a:r>
                      <a:r>
                        <a:rPr lang="en-US" sz="1300"/>
                        <a:t> </a:t>
                      </a:r>
                    </a:p>
                  </a:txBody>
                  <a:tcPr marL="44233" marR="44233" marT="22116" marB="22116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99536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4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altLang="zh-TW" sz="1300" dirty="0"/>
                        <a:t>&lt;   &lt;=   &gt;   &gt;=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For </a:t>
                      </a:r>
                      <a:r>
                        <a:rPr lang="en-US" altLang="zh-TW" sz="1400" dirty="0">
                          <a:hlinkClick r:id="rId8" tooltip="cpp/language/operator comparison"/>
                        </a:rPr>
                        <a:t>relational operators</a:t>
                      </a:r>
                      <a:r>
                        <a:rPr lang="en-US" altLang="zh-TW" sz="1400" dirty="0"/>
                        <a:t> &lt; and ≤ and &gt; and ≥ respectively</a:t>
                      </a:r>
                      <a:endParaRPr lang="en-US" sz="1300" dirty="0"/>
                    </a:p>
                  </a:txBody>
                  <a:tcPr marL="44233" marR="44233" marT="22116" marB="22116"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541810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5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altLang="zh-TW" sz="1300" dirty="0"/>
                        <a:t>==   !=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For </a:t>
                      </a:r>
                      <a:r>
                        <a:rPr lang="en-US" sz="1300">
                          <a:hlinkClick r:id="rId8" tooltip="cpp/language/operator comparison"/>
                        </a:rPr>
                        <a:t>equality operators</a:t>
                      </a:r>
                      <a:r>
                        <a:rPr lang="en-US" sz="1300"/>
                        <a:t> = and ≠ respectively </a:t>
                      </a:r>
                    </a:p>
                  </a:txBody>
                  <a:tcPr marL="44233" marR="44233" marT="22116" marB="22116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43960586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6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altLang="zh-TW" sz="1300"/>
                        <a:t>&amp;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4" tooltip="cpp/language/operator arithmetic"/>
                        </a:rPr>
                        <a:t>Bitwise AND</a:t>
                      </a:r>
                      <a:r>
                        <a:rPr lang="en-US" sz="1300"/>
                        <a:t> </a:t>
                      </a:r>
                    </a:p>
                  </a:txBody>
                  <a:tcPr marL="44233" marR="44233" marT="22116" marB="22116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109501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7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altLang="zh-TW" sz="1300"/>
                        <a:t>^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4" tooltip="cpp/language/operator arithmetic"/>
                        </a:rPr>
                        <a:t>Bitwise XOR</a:t>
                      </a:r>
                      <a:r>
                        <a:rPr lang="en-US" sz="1300"/>
                        <a:t> (exclusive or) </a:t>
                      </a:r>
                    </a:p>
                  </a:txBody>
                  <a:tcPr marL="44233" marR="44233" marT="22116" marB="22116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750181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8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altLang="zh-TW" sz="1300"/>
                        <a:t>|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4" tooltip="cpp/language/operator arithmetic"/>
                        </a:rPr>
                        <a:t>Bitwise OR</a:t>
                      </a:r>
                      <a:r>
                        <a:rPr lang="en-US" sz="1300"/>
                        <a:t> (inclusive or) </a:t>
                      </a:r>
                    </a:p>
                  </a:txBody>
                  <a:tcPr marL="44233" marR="44233" marT="22116" marB="22116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326504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9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altLang="zh-TW" sz="1300"/>
                        <a:t>&amp;&amp;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3" tooltip="cpp/language/operator logical"/>
                        </a:rPr>
                        <a:t>Logical AND</a:t>
                      </a:r>
                      <a:r>
                        <a:rPr lang="en-US" sz="1300"/>
                        <a:t> </a:t>
                      </a:r>
                    </a:p>
                  </a:txBody>
                  <a:tcPr marL="44233" marR="44233" marT="22116" marB="22116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770629"/>
                  </a:ext>
                </a:extLst>
              </a:tr>
              <a:tr h="281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10</a:t>
                      </a:r>
                    </a:p>
                  </a:txBody>
                  <a:tcPr marL="174493" marR="174493" marT="87246" marB="87246" anchor="ctr"/>
                </a:tc>
                <a:tc>
                  <a:txBody>
                    <a:bodyPr/>
                    <a:lstStyle/>
                    <a:p>
                      <a:r>
                        <a:rPr lang="en-US" altLang="zh-TW" sz="1300"/>
                        <a:t>||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3" tooltip="cpp/language/operator logical"/>
                        </a:rPr>
                        <a:t>Logical OR</a:t>
                      </a:r>
                      <a:r>
                        <a:rPr lang="en-US" sz="1300"/>
                        <a:t> </a:t>
                      </a:r>
                    </a:p>
                  </a:txBody>
                  <a:tcPr marL="44233" marR="44233" marT="22116" marB="22116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408345"/>
                  </a:ext>
                </a:extLst>
              </a:tr>
              <a:tr h="3585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11</a:t>
                      </a:r>
                    </a:p>
                  </a:txBody>
                  <a:tcPr marL="174493" marR="174493" marT="87246" marB="87246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300">
                          <a:effectLst/>
                        </a:rPr>
                        <a:t>= </a:t>
                      </a:r>
                    </a:p>
                  </a:txBody>
                  <a:tcPr marL="44233" marR="44233" marT="22116" marB="22116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hlinkClick r:id="rId9" tooltip="cpp/language/operator assignment"/>
                        </a:rPr>
                        <a:t>Direct assignment</a:t>
                      </a:r>
                      <a:r>
                        <a:rPr lang="en-US" sz="1300">
                          <a:effectLst/>
                        </a:rPr>
                        <a:t> (provided by default for C++ classes) </a:t>
                      </a:r>
                    </a:p>
                  </a:txBody>
                  <a:tcPr marL="44233" marR="44233" marT="22116" marB="22116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400" dirty="0"/>
                        <a:t>Right-to-left </a:t>
                      </a:r>
                      <a:endParaRPr lang="en-US" altLang="zh-TW" sz="1400" dirty="0">
                        <a:effectLst/>
                      </a:endParaRPr>
                    </a:p>
                  </a:txBody>
                  <a:tcPr marL="174493" marR="174493" marT="87246" marB="87246" anchor="ctr"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035224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7C857F74-80FF-4890-8E59-C94D600F63B5}"/>
              </a:ext>
            </a:extLst>
          </p:cNvPr>
          <p:cNvSpPr txBox="1"/>
          <p:nvPr/>
        </p:nvSpPr>
        <p:spPr>
          <a:xfrm>
            <a:off x="2363318" y="1999297"/>
            <a:ext cx="7373923" cy="4616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Unary -&gt; Arithmetic -&gt; Relational -&gt; Logical -&gt; Assignment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27741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937</Words>
  <Application>Microsoft Office PowerPoint</Application>
  <PresentationFormat>寬螢幕</PresentationFormat>
  <Paragraphs>290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Consolas</vt:lpstr>
      <vt:lpstr>Office 佈景主題</vt:lpstr>
      <vt:lpstr>程式設計一</vt:lpstr>
      <vt:lpstr>C++ Operator Precedence</vt:lpstr>
      <vt:lpstr>PowerPoint 簡報</vt:lpstr>
      <vt:lpstr>Arithmetic Operators</vt:lpstr>
      <vt:lpstr>Relational Operators</vt:lpstr>
      <vt:lpstr>Relational Operators</vt:lpstr>
      <vt:lpstr>Logical Operators</vt:lpstr>
      <vt:lpstr>Bitwise Operators (Do not cover)</vt:lpstr>
      <vt:lpstr>C++ Operator Precedence (Again)</vt:lpstr>
      <vt:lpstr>C++ Operator Precedence (Again)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程式設計一</dc:title>
  <dc:creator>陳二中</dc:creator>
  <cp:lastModifiedBy>陳二中</cp:lastModifiedBy>
  <cp:revision>15</cp:revision>
  <dcterms:created xsi:type="dcterms:W3CDTF">2021-08-16T03:45:22Z</dcterms:created>
  <dcterms:modified xsi:type="dcterms:W3CDTF">2021-08-25T04:03:05Z</dcterms:modified>
</cp:coreProperties>
</file>