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4" r:id="rId3"/>
    <p:sldId id="299" r:id="rId4"/>
    <p:sldId id="270" r:id="rId5"/>
    <p:sldId id="300" r:id="rId6"/>
    <p:sldId id="301" r:id="rId7"/>
    <p:sldId id="302" r:id="rId8"/>
    <p:sldId id="303" r:id="rId9"/>
    <p:sldId id="317" r:id="rId10"/>
    <p:sldId id="318" r:id="rId11"/>
    <p:sldId id="319" r:id="rId12"/>
    <p:sldId id="308" r:id="rId13"/>
    <p:sldId id="309" r:id="rId14"/>
    <p:sldId id="320" r:id="rId15"/>
    <p:sldId id="311" r:id="rId16"/>
    <p:sldId id="321" r:id="rId17"/>
    <p:sldId id="305" r:id="rId18"/>
    <p:sldId id="325" r:id="rId19"/>
    <p:sldId id="322" r:id="rId20"/>
    <p:sldId id="306" r:id="rId21"/>
    <p:sldId id="315" r:id="rId22"/>
    <p:sldId id="323" r:id="rId23"/>
    <p:sldId id="324" r:id="rId24"/>
    <p:sldId id="326" r:id="rId25"/>
    <p:sldId id="313" r:id="rId26"/>
    <p:sldId id="328" r:id="rId27"/>
    <p:sldId id="327" r:id="rId28"/>
    <p:sldId id="329" r:id="rId29"/>
    <p:sldId id="330" r:id="rId30"/>
    <p:sldId id="307" r:id="rId31"/>
    <p:sldId id="331" r:id="rId32"/>
    <p:sldId id="294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73BE6-1605-4E44-932A-3C518A444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373508-005B-46CC-A8A0-D43977FAC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B9BA44-4750-4E2C-BBD2-77F86B32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3751B9-AC24-47D3-8140-9544604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B80EC8-2092-472B-8E94-22A682F0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80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2CAB-289D-4E64-942A-A4B77746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327A36-0ECE-4957-9575-A0BFFEBBA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F014ED-F380-4980-9558-99445420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654CC3-4095-416F-A668-7F769FCA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FA1FE8-C1BA-4839-90FB-FCB5DDC7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38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280FE5-5B71-4564-AA12-307493E6F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F31CF9-7A84-4F92-B0BA-848A3D819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A419B3-1154-467A-9B0D-DD84CD94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2A7E0-B90C-40F2-B623-81F62812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05EE31-372A-4F41-8CD8-43925BFF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88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F875C-B330-4D3F-8B7C-BAAB7AD9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9601A8-2938-49DD-B950-DE95074A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B67E27-FA02-4B00-B36A-7765752C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394A98-DFD4-458C-AD6E-A9328BA9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2884A1-0751-4662-92BF-DCFEA099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24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C26BB-A590-474F-8185-5332DDB3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A9DED-CD05-4F71-AC7C-DD737CEAE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35430-CACF-4450-BA7E-7CF7C2D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141048-604C-4089-8C54-11071055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96AE79-2C20-4752-A262-AB739733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87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A0815-6786-46AA-AC5C-661EC68E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08851B-C2FF-473E-B2EA-B3CD98B54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28DDA6-3B10-4DBC-AB90-C3460C45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FCEC5B-89E3-4BB0-9AA9-C02C968A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4B614F-33B4-4471-845B-D40B0914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487D86-5793-40FB-8720-11780BFA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68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C7406-3C23-4747-892E-0887789A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99992B-BBE0-4831-86A6-63BAA8AB7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EB3159-7470-476E-9A2B-52AD49C76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401B0D-6D9A-48C1-B495-A127A57BD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81FBDD-B542-49C9-8E9E-CA0954472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57E142-9328-4B4E-873A-23D7E835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6EA0B3-26E6-43BD-B400-49F5653F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C1FD9AD-D815-4E24-AF72-F98F8041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24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AB4A9-8E72-47D6-BA03-83429FF9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B803149-2A75-4D1D-A065-0631C933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57D91D-7BB3-4AE3-95EF-15B9E052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810B4F-FC1C-478B-A314-2C564696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30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6D52C9-6078-4D04-A541-A3EA2130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4B4552-E61F-4A50-BA6E-7F37EAC3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55E0C4-274B-4FBC-A270-301B2B14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99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5679B-6A8E-4458-A4F4-F908B301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01CE14-ACBD-44A2-9534-F9D458C0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05A798-16D7-427A-B182-DB7386ADB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2B4DA3-43B9-49C1-AF35-77394B89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50BA46-1733-41FF-9130-0C4344A5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D8F88E-536A-4F1B-A5FB-6E7F3B66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31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6B127-6FB7-420D-9293-861FB1E7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E30F66-D5F3-435B-92C7-929274A1A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49F45E-0E3C-4876-ADAC-4026F0DE8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61AA89-17AC-4475-9ADE-4445C8E1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06D7F4-F45B-48F4-BB9C-9E324F51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AF71DF-F65D-4491-B1C9-EE8BF4F4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48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2C3201-1CD3-4F55-BF0C-4F2451AD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135FC2-0299-47BF-AD9B-CD07563E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762B7F-2976-4701-90BB-B57AE604E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C27343-A3C4-44B3-AF98-CB4A906B4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B68C66-F74C-4798-A9C3-03849FEE1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34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FBEF21-A122-4A5A-8BFE-C1892B52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程式設計一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0F10AF-3622-48B0-85FE-18DA6234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Function</a:t>
            </a:r>
            <a:endParaRPr lang="zh-TW" alt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9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C5344-5451-4381-9F9B-49D8B819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Arguments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4D6598-2FF6-45FC-8582-0B1BB7F50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u="sng" dirty="0" err="1"/>
              <a:t>argc</a:t>
            </a:r>
            <a:r>
              <a:rPr lang="en-US" altLang="zh-TW" dirty="0"/>
              <a:t> and </a:t>
            </a:r>
            <a:r>
              <a:rPr lang="en-US" altLang="zh-TW" i="1" u="sng" dirty="0" err="1"/>
              <a:t>argv</a:t>
            </a:r>
            <a:r>
              <a:rPr lang="en-US" altLang="zh-TW" dirty="0"/>
              <a:t> are special variable for main function.</a:t>
            </a:r>
          </a:p>
          <a:p>
            <a:r>
              <a:rPr lang="en-US" altLang="zh-TW" dirty="0" err="1"/>
              <a:t>argc</a:t>
            </a:r>
            <a:r>
              <a:rPr lang="en-US" altLang="zh-TW" dirty="0"/>
              <a:t> represents the number of arguments passed to the program from the environment in which the program is run. </a:t>
            </a:r>
          </a:p>
          <a:p>
            <a:r>
              <a:rPr lang="en-US" altLang="zh-TW" dirty="0" err="1"/>
              <a:t>argv</a:t>
            </a:r>
            <a:r>
              <a:rPr lang="en-US" altLang="zh-TW" dirty="0"/>
              <a:t> stores each command-line arguments in a 2D array.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D7AEFCB-D2C5-4CF9-AAB7-55F59A5BD635}"/>
              </a:ext>
            </a:extLst>
          </p:cNvPr>
          <p:cNvSpPr txBox="1"/>
          <p:nvPr/>
        </p:nvSpPr>
        <p:spPr>
          <a:xfrm>
            <a:off x="1398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https://en.cppreference.com/w/cpp/language/main_function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B184AA3-99FF-4F56-914C-CCECE379FFC1}"/>
              </a:ext>
            </a:extLst>
          </p:cNvPr>
          <p:cNvSpPr txBox="1"/>
          <p:nvPr/>
        </p:nvSpPr>
        <p:spPr>
          <a:xfrm>
            <a:off x="1046527" y="4001294"/>
            <a:ext cx="6119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//The following two representations are valid</a:t>
            </a:r>
            <a:endParaRPr lang="en-US" altLang="zh-TW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750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9837A1-B1D9-4163-9AC8-96AF07A7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Arguments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EB5B5E0-151E-45BD-9E12-3CCA265C5902}"/>
              </a:ext>
            </a:extLst>
          </p:cNvPr>
          <p:cNvSpPr txBox="1"/>
          <p:nvPr/>
        </p:nvSpPr>
        <p:spPr>
          <a:xfrm>
            <a:off x="838200" y="1773433"/>
            <a:ext cx="85742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 :"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F5A27FC-D721-4A5D-8860-BB2F99C6D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43" y="4704597"/>
            <a:ext cx="4767439" cy="160010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05195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3B28B5-5C37-41A4-BFCA-9A4A0D3E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Declaration (Prototype)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3E32D7-9D91-42D4-AF7D-13676B4AC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function declaration may appear in any scope </a:t>
            </a:r>
            <a:r>
              <a:rPr lang="en-US" altLang="zh-TW" b="1" dirty="0"/>
              <a:t>before any calls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 function declaration introduces </a:t>
            </a:r>
          </a:p>
          <a:p>
            <a:pPr lvl="1"/>
            <a:r>
              <a:rPr lang="en-US" altLang="zh-TW" dirty="0"/>
              <a:t>returned type </a:t>
            </a:r>
          </a:p>
          <a:p>
            <a:pPr lvl="1"/>
            <a:r>
              <a:rPr lang="en-US" altLang="zh-TW" dirty="0"/>
              <a:t>function name</a:t>
            </a:r>
          </a:p>
          <a:p>
            <a:pPr lvl="1"/>
            <a:r>
              <a:rPr lang="en-US" altLang="zh-TW" dirty="0"/>
              <a:t>arguments</a:t>
            </a:r>
          </a:p>
          <a:p>
            <a:r>
              <a:rPr lang="en-US" altLang="zh-TW" dirty="0"/>
              <a:t>Syntax:</a:t>
            </a:r>
          </a:p>
          <a:p>
            <a:pPr marL="0" indent="0" algn="ctr">
              <a:buNone/>
            </a:pPr>
            <a:r>
              <a:rPr lang="en-US" altLang="zh-TW" b="1" dirty="0">
                <a:highlight>
                  <a:srgbClr val="C0C0C0"/>
                </a:highlight>
              </a:rPr>
              <a:t>&lt;return type&gt;</a:t>
            </a:r>
            <a:r>
              <a:rPr lang="en-US" altLang="zh-TW" dirty="0">
                <a:highlight>
                  <a:srgbClr val="C0C0C0"/>
                </a:highlight>
              </a:rPr>
              <a:t> </a:t>
            </a:r>
            <a:r>
              <a:rPr lang="en-US" altLang="zh-TW" dirty="0" err="1">
                <a:highlight>
                  <a:srgbClr val="C0C0C0"/>
                </a:highlight>
              </a:rPr>
              <a:t>func_name</a:t>
            </a:r>
            <a:r>
              <a:rPr lang="en-US" altLang="zh-TW" dirty="0">
                <a:highlight>
                  <a:srgbClr val="C0C0C0"/>
                </a:highlight>
              </a:rPr>
              <a:t> (</a:t>
            </a:r>
            <a:r>
              <a:rPr lang="en-US" altLang="zh-TW" i="1" dirty="0">
                <a:highlight>
                  <a:srgbClr val="C0C0C0"/>
                </a:highlight>
              </a:rPr>
              <a:t>arguments</a:t>
            </a:r>
            <a:r>
              <a:rPr lang="en-US" altLang="zh-TW" dirty="0">
                <a:highlight>
                  <a:srgbClr val="C0C0C0"/>
                </a:highlight>
              </a:rPr>
              <a:t>)</a:t>
            </a:r>
            <a:r>
              <a:rPr lang="en-US" altLang="zh-TW" dirty="0">
                <a:solidFill>
                  <a:srgbClr val="FF0000"/>
                </a:solidFill>
                <a:highlight>
                  <a:srgbClr val="C0C0C0"/>
                </a:highlight>
              </a:rPr>
              <a:t>;</a:t>
            </a:r>
            <a:endParaRPr lang="en-US" altLang="zh-TW" dirty="0"/>
          </a:p>
          <a:p>
            <a:r>
              <a:rPr lang="en-US" altLang="zh-TW" dirty="0"/>
              <a:t>Although variable name in arguments are not required in function declaration, putting variable name can improve readability.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21F6027-DFCA-49C0-B56D-9142901B0DE0}"/>
              </a:ext>
            </a:extLst>
          </p:cNvPr>
          <p:cNvSpPr txBox="1"/>
          <p:nvPr/>
        </p:nvSpPr>
        <p:spPr>
          <a:xfrm>
            <a:off x="0" y="6488668"/>
            <a:ext cx="7346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https://en.cppreference.com/w/cpp/language/function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403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950ED-F368-4794-BC1D-3239BD0A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Definition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84CA4E-FBAE-4259-91EB-AB148E34C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detailed implementation of function.</a:t>
            </a:r>
          </a:p>
          <a:p>
            <a:r>
              <a:rPr lang="en-US" altLang="zh-TW" dirty="0"/>
              <a:t>A function definition may appear at namespace scope only </a:t>
            </a:r>
          </a:p>
          <a:p>
            <a:pPr lvl="1"/>
            <a:r>
              <a:rPr lang="en-US" altLang="zh-TW" dirty="0"/>
              <a:t>i.e., there are no nested functions.</a:t>
            </a:r>
          </a:p>
          <a:p>
            <a:pPr lvl="1"/>
            <a:r>
              <a:rPr lang="en-US" altLang="zh-TW" dirty="0"/>
              <a:t>For example, you cannot put a function definition in the </a:t>
            </a:r>
            <a:r>
              <a:rPr lang="en-US" altLang="zh-TW" i="1" u="sng" dirty="0"/>
              <a:t>main</a:t>
            </a:r>
            <a:r>
              <a:rPr lang="en-US" altLang="zh-TW" dirty="0"/>
              <a:t> function.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77BC426-7AFB-44F6-8DB5-DC7BB24C236F}"/>
              </a:ext>
            </a:extLst>
          </p:cNvPr>
          <p:cNvSpPr txBox="1"/>
          <p:nvPr/>
        </p:nvSpPr>
        <p:spPr>
          <a:xfrm>
            <a:off x="0" y="6488668"/>
            <a:ext cx="7346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https://en.cppreference.com/w/cpp/language/function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855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572A55-D375-4412-B09A-3D66E61B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Definition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204FC2-78D8-4968-B0A5-D276104205AE}"/>
              </a:ext>
            </a:extLst>
          </p:cNvPr>
          <p:cNvSpPr txBox="1"/>
          <p:nvPr/>
        </p:nvSpPr>
        <p:spPr>
          <a:xfrm>
            <a:off x="838200" y="1670022"/>
            <a:ext cx="609460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function declaration (prototype)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it should appear before any calls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default arguments should list in declaration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TW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/*******************/</a:t>
            </a:r>
            <a:endParaRPr lang="en-US" altLang="zh-TW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CA6699A-376A-43B9-83B4-ABFB5BB0E707}"/>
              </a:ext>
            </a:extLst>
          </p:cNvPr>
          <p:cNvSpPr txBox="1"/>
          <p:nvPr/>
        </p:nvSpPr>
        <p:spPr>
          <a:xfrm>
            <a:off x="6969154" y="1601755"/>
            <a:ext cx="489287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function definition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a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b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a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b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8237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FACCB-19BE-4B45-A69B-CABAAC9D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Caller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753FA-EE5C-4B42-AD20-EF35DEC67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Send actual variables to function</a:t>
            </a:r>
          </a:p>
          <a:p>
            <a:pPr lvl="1"/>
            <a:r>
              <a:rPr lang="en-US" altLang="zh-TW" dirty="0"/>
              <a:t>The argument's name in the declaration can be different from the actual variable’s name.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CFC3FB4-1B86-4C9E-B450-8695C27FF62D}"/>
              </a:ext>
            </a:extLst>
          </p:cNvPr>
          <p:cNvSpPr txBox="1"/>
          <p:nvPr/>
        </p:nvSpPr>
        <p:spPr>
          <a:xfrm>
            <a:off x="838200" y="3248068"/>
            <a:ext cx="292566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E3D7E43-AD12-41DF-9FE3-BB3A30500896}"/>
              </a:ext>
            </a:extLst>
          </p:cNvPr>
          <p:cNvSpPr txBox="1"/>
          <p:nvPr/>
        </p:nvSpPr>
        <p:spPr>
          <a:xfrm>
            <a:off x="4137870" y="3489226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b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3334269-46B7-4813-A25A-C20686708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518" y="5231669"/>
            <a:ext cx="3495735" cy="126120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63486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FACCB-19BE-4B45-A69B-CABAAC9D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Caller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753FA-EE5C-4B42-AD20-EF35DEC67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Function can be called by itself (recursive function)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4AB3171-0913-4254-BDB4-0BE01DEA42CF}"/>
              </a:ext>
            </a:extLst>
          </p:cNvPr>
          <p:cNvSpPr txBox="1"/>
          <p:nvPr/>
        </p:nvSpPr>
        <p:spPr>
          <a:xfrm>
            <a:off x="874548" y="2888027"/>
            <a:ext cx="227971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328542-7C91-44F5-A7EF-6B3F0DA6AD87}"/>
              </a:ext>
            </a:extLst>
          </p:cNvPr>
          <p:cNvSpPr txBox="1"/>
          <p:nvPr/>
        </p:nvSpPr>
        <p:spPr>
          <a:xfrm>
            <a:off x="3710030" y="2876343"/>
            <a:ext cx="609460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"exit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5F482E4-1469-44A1-A7E3-8350722F3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211" y="4323864"/>
            <a:ext cx="3238336" cy="229897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49122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8E398A-14CC-4977-A277-F8D5B8D2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Overloaded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6581B8-8893-4F21-9A5D-0B7A583B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 functions have same name, but arguments are different.</a:t>
            </a:r>
          </a:p>
          <a:p>
            <a:r>
              <a:rPr lang="en-US" altLang="zh-TW" dirty="0"/>
              <a:t>Do not declare different tasks with same function name.</a:t>
            </a:r>
          </a:p>
          <a:p>
            <a:r>
              <a:rPr lang="en-US" altLang="zh-TW" dirty="0"/>
              <a:t>Before overload resolution begins, the functions selected by name lookup are combined to form the set of candidate.</a:t>
            </a:r>
          </a:p>
          <a:p>
            <a:r>
              <a:rPr lang="en-US" altLang="zh-TW" dirty="0"/>
              <a:t>Ranking of implicit conversion sequences</a:t>
            </a:r>
          </a:p>
          <a:p>
            <a:pPr lvl="1"/>
            <a:r>
              <a:rPr lang="en-US" altLang="zh-TW" b="1" dirty="0"/>
              <a:t>Exact match</a:t>
            </a:r>
            <a:r>
              <a:rPr lang="en-US" altLang="zh-TW" dirty="0"/>
              <a:t>: no conversion required,</a:t>
            </a:r>
          </a:p>
          <a:p>
            <a:pPr lvl="1"/>
            <a:r>
              <a:rPr lang="en-US" altLang="zh-TW" b="1" dirty="0"/>
              <a:t>Promotion</a:t>
            </a:r>
            <a:r>
              <a:rPr lang="en-US" altLang="zh-TW" dirty="0"/>
              <a:t>: integral promotion, floating-point promotion</a:t>
            </a:r>
          </a:p>
          <a:p>
            <a:pPr lvl="1"/>
            <a:r>
              <a:rPr lang="en-US" altLang="zh-TW" b="1" dirty="0"/>
              <a:t>Conversion</a:t>
            </a:r>
            <a:r>
              <a:rPr lang="en-US" altLang="zh-TW" dirty="0"/>
              <a:t>: standard conversion, user-defined conversion, … …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C1C3981-C643-430F-9EE1-557AA08F6BDC}"/>
              </a:ext>
            </a:extLst>
          </p:cNvPr>
          <p:cNvSpPr txBox="1"/>
          <p:nvPr/>
        </p:nvSpPr>
        <p:spPr>
          <a:xfrm>
            <a:off x="0" y="6488668"/>
            <a:ext cx="7094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https://en.cppreference.com/w/cpp/language/overload_resolution</a:t>
            </a:r>
          </a:p>
        </p:txBody>
      </p:sp>
    </p:spTree>
    <p:extLst>
      <p:ext uri="{BB962C8B-B14F-4D97-AF65-F5344CB8AC3E}">
        <p14:creationId xmlns:p14="http://schemas.microsoft.com/office/powerpoint/2010/main" val="2505052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14379-CB34-4904-86DB-F8086D1C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Overloaded Function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429D406-9E62-4610-A738-08E96D0E1EE8}"/>
              </a:ext>
            </a:extLst>
          </p:cNvPr>
          <p:cNvSpPr txBox="1"/>
          <p:nvPr/>
        </p:nvSpPr>
        <p:spPr>
          <a:xfrm>
            <a:off x="715163" y="1588551"/>
            <a:ext cx="60946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620EE99-E6A1-4758-A538-0574143DB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52"/>
          <a:stretch/>
        </p:blipFill>
        <p:spPr>
          <a:xfrm>
            <a:off x="3183285" y="3602610"/>
            <a:ext cx="8857273" cy="302375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82826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8E398A-14CC-4977-A277-F8D5B8D2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Variadic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6581B8-8893-4F21-9A5D-0B7A583B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Variadic functions are functions which take a variable number of arguments. 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846EACD-726C-42DC-990F-2FB6B98BD7B7}"/>
              </a:ext>
            </a:extLst>
          </p:cNvPr>
          <p:cNvSpPr txBox="1"/>
          <p:nvPr/>
        </p:nvSpPr>
        <p:spPr>
          <a:xfrm>
            <a:off x="0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https://en.cppreference.com/w/c/variadic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1ED5506-B866-4BDC-9A72-C635F22F2B07}"/>
              </a:ext>
            </a:extLst>
          </p:cNvPr>
          <p:cNvSpPr txBox="1"/>
          <p:nvPr/>
        </p:nvSpPr>
        <p:spPr>
          <a:xfrm>
            <a:off x="598766" y="2775917"/>
            <a:ext cx="56562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variadic function with default arguments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...);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skipping default argument may cause 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endParaRPr lang="en-US" altLang="zh-TW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ambiguous function call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24065EB-93CD-4DBB-859D-E8EACCBBAA14}"/>
              </a:ext>
            </a:extLst>
          </p:cNvPr>
          <p:cNvSpPr txBox="1"/>
          <p:nvPr/>
        </p:nvSpPr>
        <p:spPr>
          <a:xfrm>
            <a:off x="6415482" y="2703016"/>
            <a:ext cx="61197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...)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va_list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va_start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va_arg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677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B9203-C337-4CED-810F-4D793F66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Purpose of Functions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ADE472-8421-4455-AA2F-0350FBBF7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Remove duplicated source code</a:t>
            </a:r>
          </a:p>
          <a:p>
            <a:r>
              <a:rPr lang="en-US" altLang="zh-TW" dirty="0"/>
              <a:t>Separate source into different files</a:t>
            </a:r>
          </a:p>
          <a:p>
            <a:r>
              <a:rPr lang="en-US" altLang="zh-TW" dirty="0"/>
              <a:t>Reduce the compiling time</a:t>
            </a:r>
          </a:p>
          <a:p>
            <a:r>
              <a:rPr lang="en-US" altLang="zh-TW" dirty="0"/>
              <a:t>C++ function requires </a:t>
            </a:r>
          </a:p>
          <a:p>
            <a:pPr lvl="1"/>
            <a:r>
              <a:rPr lang="en-US" altLang="zh-TW" dirty="0"/>
              <a:t>function declaration</a:t>
            </a:r>
          </a:p>
          <a:p>
            <a:pPr lvl="1"/>
            <a:r>
              <a:rPr lang="en-US" altLang="zh-TW" dirty="0"/>
              <a:t>function definition</a:t>
            </a:r>
          </a:p>
          <a:p>
            <a:pPr lvl="1"/>
            <a:r>
              <a:rPr lang="en-US" altLang="zh-TW" dirty="0"/>
              <a:t>function caller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3143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DDF870-8A3E-473A-8BCA-31DBB1F4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 Scope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88516E-A0FC-4921-9B16-0A9B4EA0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Local variable is declared inside</a:t>
            </a:r>
          </a:p>
          <a:p>
            <a:pPr lvl="1"/>
            <a:r>
              <a:rPr lang="en-US" altLang="zh-TW" dirty="0"/>
              <a:t>if statement</a:t>
            </a:r>
          </a:p>
          <a:p>
            <a:pPr lvl="1"/>
            <a:r>
              <a:rPr lang="en-US" altLang="zh-TW" dirty="0"/>
              <a:t>for/while statement</a:t>
            </a:r>
          </a:p>
          <a:p>
            <a:pPr lvl="1"/>
            <a:r>
              <a:rPr lang="en-US" altLang="zh-TW" dirty="0"/>
              <a:t>function body</a:t>
            </a:r>
          </a:p>
          <a:p>
            <a:pPr lvl="1"/>
            <a:r>
              <a:rPr lang="en-US" altLang="zh-TW" dirty="0"/>
              <a:t>The caller only knows function’s usage instead of the implementation details</a:t>
            </a:r>
          </a:p>
          <a:p>
            <a:r>
              <a:rPr lang="en-US" altLang="zh-TW" dirty="0"/>
              <a:t>Global variable is declared outside function body</a:t>
            </a:r>
          </a:p>
          <a:p>
            <a:pPr lvl="1"/>
            <a:r>
              <a:rPr lang="en-US" altLang="zh-TW" dirty="0"/>
              <a:t>It can be accessed by</a:t>
            </a:r>
            <a:r>
              <a:rPr lang="zh-TW" altLang="en-US" dirty="0"/>
              <a:t> </a:t>
            </a:r>
            <a:r>
              <a:rPr lang="en-US" altLang="zh-TW" dirty="0"/>
              <a:t>any function</a:t>
            </a:r>
          </a:p>
          <a:p>
            <a:pPr lvl="1"/>
            <a:r>
              <a:rPr lang="en-US" altLang="zh-TW" dirty="0"/>
              <a:t>In general, global variable should be avoided</a:t>
            </a:r>
          </a:p>
          <a:p>
            <a:r>
              <a:rPr lang="en-US" altLang="zh-TW" dirty="0"/>
              <a:t>Namespaces provide a method for preventing name conflicts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B175F4D-E94E-4573-A55F-803183244E1D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https://en.cppreference.com/w/cpp/language/namespace</a:t>
            </a:r>
          </a:p>
        </p:txBody>
      </p:sp>
    </p:spTree>
    <p:extLst>
      <p:ext uri="{BB962C8B-B14F-4D97-AF65-F5344CB8AC3E}">
        <p14:creationId xmlns:p14="http://schemas.microsoft.com/office/powerpoint/2010/main" val="1857737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B3AC9-F337-45FD-A8E7-073BC09B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Namespace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0A1CE6-05BD-43A1-977C-80E40710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Namespaces provide a method for preventing name conflicts.</a:t>
            </a:r>
          </a:p>
          <a:p>
            <a:r>
              <a:rPr lang="en-US" altLang="zh-TW" dirty="0"/>
              <a:t>Multiple namespace blocks with the same name are allowed.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D359DCD-EEBD-460B-B822-3BBB59924609}"/>
              </a:ext>
            </a:extLst>
          </p:cNvPr>
          <p:cNvSpPr txBox="1"/>
          <p:nvPr/>
        </p:nvSpPr>
        <p:spPr>
          <a:xfrm>
            <a:off x="0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https://en.cppreference.com/w/cpp/language/namespace</a:t>
            </a:r>
          </a:p>
        </p:txBody>
      </p:sp>
    </p:spTree>
    <p:extLst>
      <p:ext uri="{BB962C8B-B14F-4D97-AF65-F5344CB8AC3E}">
        <p14:creationId xmlns:p14="http://schemas.microsoft.com/office/powerpoint/2010/main" val="1477351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1F5ED402-AD56-4AFC-85EE-F7B9BF110DA0}"/>
              </a:ext>
            </a:extLst>
          </p:cNvPr>
          <p:cNvSpPr txBox="1"/>
          <p:nvPr/>
        </p:nvSpPr>
        <p:spPr>
          <a:xfrm>
            <a:off x="245375" y="60944"/>
            <a:ext cx="609460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original-namespace-definition for V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declaration of Q::V::f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OK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Error: g() is not yet a member of V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//void V::g() {} 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extension-namespace-definition for V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// declaration of Q::V::g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7A591BA-3801-49FF-BB4B-874566CC9621}"/>
              </a:ext>
            </a:extLst>
          </p:cNvPr>
          <p:cNvSpPr txBox="1"/>
          <p:nvPr/>
        </p:nvSpPr>
        <p:spPr>
          <a:xfrm>
            <a:off x="6339977" y="56749"/>
            <a:ext cx="60946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not an enclosing namespace for 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Error: cannot define Q::V::g inside 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//void Q::V::g() {} 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OK: global namespace encloses 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436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2E8CEF6-5942-4370-A3C7-7942E6FFEAE2}"/>
              </a:ext>
            </a:extLst>
          </p:cNvPr>
          <p:cNvSpPr txBox="1"/>
          <p:nvPr/>
        </p:nvSpPr>
        <p:spPr>
          <a:xfrm>
            <a:off x="589327" y="904767"/>
            <a:ext cx="60946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defines ::(unique)::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increments ::(unique)::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0EAEF9C-8CF9-4A95-8F31-018A5D3B8936}"/>
              </a:ext>
            </a:extLst>
          </p:cNvPr>
          <p:cNvSpPr txBox="1"/>
          <p:nvPr/>
        </p:nvSpPr>
        <p:spPr>
          <a:xfrm>
            <a:off x="6096000" y="904767"/>
            <a:ext cx="609460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A::(unique)::i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A::(unique)::j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// A::(unique)::i++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6123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D10276-474A-42A6-936D-5F3EDB07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 Declaration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37DA98-2791-40D5-87C4-FDE807B14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Declare a named variable as a reference.</a:t>
            </a:r>
          </a:p>
          <a:p>
            <a:pPr lvl="1"/>
            <a:r>
              <a:rPr lang="en-US" altLang="zh-TW" dirty="0"/>
              <a:t>an alias to an already-existing object or function. </a:t>
            </a:r>
          </a:p>
          <a:p>
            <a:r>
              <a:rPr lang="en-US" altLang="zh-TW" dirty="0"/>
              <a:t>Function arguments can be passed by value or by reference.</a:t>
            </a:r>
          </a:p>
          <a:p>
            <a:r>
              <a:rPr lang="en-US" altLang="zh-TW" dirty="0"/>
              <a:t>Protect arguments by modifier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altLang="zh-TW" dirty="0"/>
          </a:p>
          <a:p>
            <a:r>
              <a:rPr lang="en-US" altLang="zh-TW" dirty="0"/>
              <a:t>Allow multiple objects are returned by arguments.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EB09618-23F3-42DA-9DFC-E8DDF7BBDCE7}"/>
              </a:ext>
            </a:extLst>
          </p:cNvPr>
          <p:cNvSpPr txBox="1"/>
          <p:nvPr/>
        </p:nvSpPr>
        <p:spPr>
          <a:xfrm>
            <a:off x="0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https://en.cppreference.com/w/cpp/language/reference</a:t>
            </a:r>
          </a:p>
        </p:txBody>
      </p:sp>
    </p:spTree>
    <p:extLst>
      <p:ext uri="{BB962C8B-B14F-4D97-AF65-F5344CB8AC3E}">
        <p14:creationId xmlns:p14="http://schemas.microsoft.com/office/powerpoint/2010/main" val="2399135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155AB0-95BF-4BAF-8281-2456DA2D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- Fibonacci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073129A-BBC7-415D-8AC4-D7C69D033D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1 , 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073129A-BBC7-415D-8AC4-D7C69D033D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BD0358E6-9DDB-4B2D-87D4-1F4895F7F6D5}"/>
              </a:ext>
            </a:extLst>
          </p:cNvPr>
          <p:cNvSpPr txBox="1"/>
          <p:nvPr/>
        </p:nvSpPr>
        <p:spPr>
          <a:xfrm>
            <a:off x="0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https://en.wikipedia.org/wiki/Fibonacci_number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D1E29C5-EDEB-466D-81A5-0B3690B4E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840263"/>
              </p:ext>
            </p:extLst>
          </p:nvPr>
        </p:nvGraphicFramePr>
        <p:xfrm>
          <a:off x="1839053" y="386675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375575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91548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958519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410261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656660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119637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836286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71158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458099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07785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F(0)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F(1)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F(2)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F(3)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F(4)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F(5)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F(6)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F(7)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F(8)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F(9)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1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695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842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2FE65-E910-4148-BD07-B04B05A5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- Fibonacci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E0EF692-63B1-459E-85F4-18ECE0A8B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66531"/>
              </p:ext>
            </p:extLst>
          </p:nvPr>
        </p:nvGraphicFramePr>
        <p:xfrm>
          <a:off x="6877109" y="1489961"/>
          <a:ext cx="11893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72">
                  <a:extLst>
                    <a:ext uri="{9D8B030D-6E8A-4147-A177-3AD203B41FA5}">
                      <a16:colId xmlns:a16="http://schemas.microsoft.com/office/drawing/2014/main" val="3985845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F(5)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02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F(4) + F(3)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77690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A2D3C92-94C2-439A-90B6-5729CF014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706872"/>
              </p:ext>
            </p:extLst>
          </p:nvPr>
        </p:nvGraphicFramePr>
        <p:xfrm>
          <a:off x="5511565" y="2489406"/>
          <a:ext cx="118937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72">
                  <a:extLst>
                    <a:ext uri="{9D8B030D-6E8A-4147-A177-3AD203B41FA5}">
                      <a16:colId xmlns:a16="http://schemas.microsoft.com/office/drawing/2014/main" val="398584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F(4)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02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F(3) + F(2)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77690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794BD8D-2542-425E-BEE8-6B2FB3BFD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182876"/>
              </p:ext>
            </p:extLst>
          </p:nvPr>
        </p:nvGraphicFramePr>
        <p:xfrm>
          <a:off x="8301842" y="2539300"/>
          <a:ext cx="118937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72">
                  <a:extLst>
                    <a:ext uri="{9D8B030D-6E8A-4147-A177-3AD203B41FA5}">
                      <a16:colId xmlns:a16="http://schemas.microsoft.com/office/drawing/2014/main" val="398584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F(3)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02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F(2) + F(1)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77690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3254E78-5CE4-41A1-87E3-E2C55AB43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52890"/>
              </p:ext>
            </p:extLst>
          </p:nvPr>
        </p:nvGraphicFramePr>
        <p:xfrm>
          <a:off x="4135301" y="3455425"/>
          <a:ext cx="118937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72">
                  <a:extLst>
                    <a:ext uri="{9D8B030D-6E8A-4147-A177-3AD203B41FA5}">
                      <a16:colId xmlns:a16="http://schemas.microsoft.com/office/drawing/2014/main" val="398584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F(3)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02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F(2) + F(1)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77690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70EBFC0-AFA2-4642-B401-B9A9F6DF9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154403"/>
              </p:ext>
            </p:extLst>
          </p:nvPr>
        </p:nvGraphicFramePr>
        <p:xfrm>
          <a:off x="2762306" y="4436363"/>
          <a:ext cx="118937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72">
                  <a:extLst>
                    <a:ext uri="{9D8B030D-6E8A-4147-A177-3AD203B41FA5}">
                      <a16:colId xmlns:a16="http://schemas.microsoft.com/office/drawing/2014/main" val="398584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F(2)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02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F(1) + F(0)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77690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5DD8726-37D0-47E6-AE3F-95803F633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031130"/>
              </p:ext>
            </p:extLst>
          </p:nvPr>
        </p:nvGraphicFramePr>
        <p:xfrm>
          <a:off x="1379520" y="5452133"/>
          <a:ext cx="118937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72">
                  <a:extLst>
                    <a:ext uri="{9D8B030D-6E8A-4147-A177-3AD203B41FA5}">
                      <a16:colId xmlns:a16="http://schemas.microsoft.com/office/drawing/2014/main" val="398584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F(1)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02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77690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B0FE1D7-AFCA-45D1-A0A3-3AEF98B4A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030802"/>
              </p:ext>
            </p:extLst>
          </p:nvPr>
        </p:nvGraphicFramePr>
        <p:xfrm>
          <a:off x="4135301" y="5488006"/>
          <a:ext cx="118937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72">
                  <a:extLst>
                    <a:ext uri="{9D8B030D-6E8A-4147-A177-3AD203B41FA5}">
                      <a16:colId xmlns:a16="http://schemas.microsoft.com/office/drawing/2014/main" val="398584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F(2)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02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776900"/>
                  </a:ext>
                </a:extLst>
              </a:tr>
            </a:tbl>
          </a:graphicData>
        </a:graphic>
      </p:graphicFrame>
      <p:cxnSp>
        <p:nvCxnSpPr>
          <p:cNvPr id="39" name="接點: 弧形 38">
            <a:extLst>
              <a:ext uri="{FF2B5EF4-FFF2-40B4-BE49-F238E27FC236}">
                <a16:creationId xmlns:a16="http://schemas.microsoft.com/office/drawing/2014/main" id="{5DAF191F-54FC-412F-9109-261E3F5CD47C}"/>
              </a:ext>
            </a:extLst>
          </p:cNvPr>
          <p:cNvCxnSpPr>
            <a:endCxn id="7" idx="0"/>
          </p:cNvCxnSpPr>
          <p:nvPr/>
        </p:nvCxnSpPr>
        <p:spPr>
          <a:xfrm rot="10800000" flipV="1">
            <a:off x="4729987" y="2793533"/>
            <a:ext cx="781578" cy="661891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接點: 弧形 39">
            <a:extLst>
              <a:ext uri="{FF2B5EF4-FFF2-40B4-BE49-F238E27FC236}">
                <a16:creationId xmlns:a16="http://schemas.microsoft.com/office/drawing/2014/main" id="{51516CCB-3FD3-42B3-AC23-2B0675F12BDC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6106251" y="1860800"/>
            <a:ext cx="770858" cy="628605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接點: 弧形 42">
            <a:extLst>
              <a:ext uri="{FF2B5EF4-FFF2-40B4-BE49-F238E27FC236}">
                <a16:creationId xmlns:a16="http://schemas.microsoft.com/office/drawing/2014/main" id="{C647FA83-260E-469D-8439-C269FF73EAD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993" y="3823725"/>
            <a:ext cx="778309" cy="61263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弧形 45">
            <a:extLst>
              <a:ext uri="{FF2B5EF4-FFF2-40B4-BE49-F238E27FC236}">
                <a16:creationId xmlns:a16="http://schemas.microsoft.com/office/drawing/2014/main" id="{D0ED14D6-EECA-41D5-9083-377B7E045613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rot="10800000" flipV="1">
            <a:off x="1974206" y="4804663"/>
            <a:ext cx="788100" cy="64747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接點: 弧形 48">
            <a:extLst>
              <a:ext uri="{FF2B5EF4-FFF2-40B4-BE49-F238E27FC236}">
                <a16:creationId xmlns:a16="http://schemas.microsoft.com/office/drawing/2014/main" id="{FF159A04-FB09-488A-9EFB-629482CC25C9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 flipV="1">
            <a:off x="2568892" y="5172963"/>
            <a:ext cx="788100" cy="64747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接點: 弧形 51">
            <a:extLst>
              <a:ext uri="{FF2B5EF4-FFF2-40B4-BE49-F238E27FC236}">
                <a16:creationId xmlns:a16="http://schemas.microsoft.com/office/drawing/2014/main" id="{556C0FFB-595E-4CB3-8A59-50903D773832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3404475" y="5125479"/>
            <a:ext cx="683343" cy="77830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接點: 弧形 54">
            <a:extLst>
              <a:ext uri="{FF2B5EF4-FFF2-40B4-BE49-F238E27FC236}">
                <a16:creationId xmlns:a16="http://schemas.microsoft.com/office/drawing/2014/main" id="{B9651977-0A48-46B0-9324-3B84318A04E6}"/>
              </a:ext>
            </a:extLst>
          </p:cNvPr>
          <p:cNvCxnSpPr>
            <a:cxnSpLocks/>
            <a:stCxn id="11" idx="0"/>
            <a:endCxn id="9" idx="3"/>
          </p:cNvCxnSpPr>
          <p:nvPr/>
        </p:nvCxnSpPr>
        <p:spPr>
          <a:xfrm rot="16200000" flipV="1">
            <a:off x="3999162" y="4757180"/>
            <a:ext cx="683343" cy="77830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接點: 弧形 68">
            <a:extLst>
              <a:ext uri="{FF2B5EF4-FFF2-40B4-BE49-F238E27FC236}">
                <a16:creationId xmlns:a16="http://schemas.microsoft.com/office/drawing/2014/main" id="{47FDB2D8-C136-41C5-9431-2317EBC21920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8066481" y="1860801"/>
            <a:ext cx="830047" cy="678499"/>
          </a:xfrm>
          <a:prstGeom prst="curvedConnector2">
            <a:avLst/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箭號: 向右 71">
            <a:extLst>
              <a:ext uri="{FF2B5EF4-FFF2-40B4-BE49-F238E27FC236}">
                <a16:creationId xmlns:a16="http://schemas.microsoft.com/office/drawing/2014/main" id="{788BEF82-20EC-4A69-B7DD-D1BAD77817F6}"/>
              </a:ext>
            </a:extLst>
          </p:cNvPr>
          <p:cNvSpPr/>
          <p:nvPr/>
        </p:nvSpPr>
        <p:spPr>
          <a:xfrm rot="5400000">
            <a:off x="8723506" y="3350120"/>
            <a:ext cx="578840" cy="73660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412C049F-EB89-4912-B812-6008D5C8C3CA}"/>
              </a:ext>
            </a:extLst>
          </p:cNvPr>
          <p:cNvSpPr/>
          <p:nvPr/>
        </p:nvSpPr>
        <p:spPr>
          <a:xfrm>
            <a:off x="8599647" y="4124512"/>
            <a:ext cx="830047" cy="68334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等腰三角形 73">
            <a:extLst>
              <a:ext uri="{FF2B5EF4-FFF2-40B4-BE49-F238E27FC236}">
                <a16:creationId xmlns:a16="http://schemas.microsoft.com/office/drawing/2014/main" id="{167F3575-97F0-450C-89C9-8601D6459F4B}"/>
              </a:ext>
            </a:extLst>
          </p:cNvPr>
          <p:cNvSpPr/>
          <p:nvPr/>
        </p:nvSpPr>
        <p:spPr>
          <a:xfrm>
            <a:off x="7056771" y="3416237"/>
            <a:ext cx="830047" cy="68334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等腰三角形 74">
            <a:extLst>
              <a:ext uri="{FF2B5EF4-FFF2-40B4-BE49-F238E27FC236}">
                <a16:creationId xmlns:a16="http://schemas.microsoft.com/office/drawing/2014/main" id="{B45658CE-383D-452A-8486-054809D1F234}"/>
              </a:ext>
            </a:extLst>
          </p:cNvPr>
          <p:cNvSpPr/>
          <p:nvPr/>
        </p:nvSpPr>
        <p:spPr>
          <a:xfrm>
            <a:off x="5834770" y="4417355"/>
            <a:ext cx="830047" cy="68334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接點: 弧形 75">
            <a:extLst>
              <a:ext uri="{FF2B5EF4-FFF2-40B4-BE49-F238E27FC236}">
                <a16:creationId xmlns:a16="http://schemas.microsoft.com/office/drawing/2014/main" id="{FCF8C849-F089-4353-A7AD-E39A59C73333}"/>
              </a:ext>
            </a:extLst>
          </p:cNvPr>
          <p:cNvCxnSpPr>
            <a:cxnSpLocks/>
            <a:stCxn id="75" idx="0"/>
            <a:endCxn id="7" idx="3"/>
          </p:cNvCxnSpPr>
          <p:nvPr/>
        </p:nvCxnSpPr>
        <p:spPr>
          <a:xfrm rot="16200000" flipV="1">
            <a:off x="5490419" y="3657979"/>
            <a:ext cx="593630" cy="925121"/>
          </a:xfrm>
          <a:prstGeom prst="curvedConnector2">
            <a:avLst/>
          </a:prstGeom>
          <a:ln w="38100"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接點: 弧形 78">
            <a:extLst>
              <a:ext uri="{FF2B5EF4-FFF2-40B4-BE49-F238E27FC236}">
                <a16:creationId xmlns:a16="http://schemas.microsoft.com/office/drawing/2014/main" id="{AA4199E3-E763-47C6-A0FC-BF2948BF110B}"/>
              </a:ext>
            </a:extLst>
          </p:cNvPr>
          <p:cNvCxnSpPr>
            <a:cxnSpLocks/>
            <a:stCxn id="74" idx="0"/>
            <a:endCxn id="5" idx="3"/>
          </p:cNvCxnSpPr>
          <p:nvPr/>
        </p:nvCxnSpPr>
        <p:spPr>
          <a:xfrm rot="16200000" flipV="1">
            <a:off x="6807101" y="2751543"/>
            <a:ext cx="558531" cy="770858"/>
          </a:xfrm>
          <a:prstGeom prst="curvedConnector2">
            <a:avLst/>
          </a:prstGeom>
          <a:ln w="38100"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F8B5D42E-6DB7-4CD8-AE3E-8A8A14F37EFA}"/>
              </a:ext>
            </a:extLst>
          </p:cNvPr>
          <p:cNvSpPr txBox="1"/>
          <p:nvPr/>
        </p:nvSpPr>
        <p:spPr>
          <a:xfrm>
            <a:off x="6148663" y="1489961"/>
            <a:ext cx="343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BE45F2FC-5E0E-4B64-BA76-CAA1F3BC57C5}"/>
              </a:ext>
            </a:extLst>
          </p:cNvPr>
          <p:cNvSpPr txBox="1"/>
          <p:nvPr/>
        </p:nvSpPr>
        <p:spPr>
          <a:xfrm>
            <a:off x="4777759" y="2430943"/>
            <a:ext cx="343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1327FA9C-83C6-484E-8D32-98683144878B}"/>
              </a:ext>
            </a:extLst>
          </p:cNvPr>
          <p:cNvSpPr txBox="1"/>
          <p:nvPr/>
        </p:nvSpPr>
        <p:spPr>
          <a:xfrm>
            <a:off x="3385420" y="3490027"/>
            <a:ext cx="343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3</a:t>
            </a:r>
            <a:endParaRPr lang="zh-TW" altLang="en-US" sz="3200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7071E27-2568-47C0-B0AC-D20224148AB8}"/>
              </a:ext>
            </a:extLst>
          </p:cNvPr>
          <p:cNvSpPr txBox="1"/>
          <p:nvPr/>
        </p:nvSpPr>
        <p:spPr>
          <a:xfrm>
            <a:off x="1950437" y="4499058"/>
            <a:ext cx="343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4</a:t>
            </a:r>
            <a:endParaRPr lang="zh-TW" altLang="en-US" sz="32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B4EDD3B4-A13D-429C-B8BA-9DAFCAF8073B}"/>
              </a:ext>
            </a:extLst>
          </p:cNvPr>
          <p:cNvSpPr txBox="1"/>
          <p:nvPr/>
        </p:nvSpPr>
        <p:spPr>
          <a:xfrm>
            <a:off x="2845029" y="5639831"/>
            <a:ext cx="343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5</a:t>
            </a:r>
            <a:endParaRPr lang="zh-TW" altLang="en-US" sz="32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A1D2192B-E810-457E-82A8-02AC361B0F49}"/>
              </a:ext>
            </a:extLst>
          </p:cNvPr>
          <p:cNvSpPr txBox="1"/>
          <p:nvPr/>
        </p:nvSpPr>
        <p:spPr>
          <a:xfrm>
            <a:off x="3386816" y="5649421"/>
            <a:ext cx="343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6</a:t>
            </a:r>
            <a:endParaRPr lang="zh-TW" altLang="en-US" sz="32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A6AB426F-AEF5-4A14-BF16-8646E0742D5F}"/>
              </a:ext>
            </a:extLst>
          </p:cNvPr>
          <p:cNvSpPr txBox="1"/>
          <p:nvPr/>
        </p:nvSpPr>
        <p:spPr>
          <a:xfrm>
            <a:off x="4420530" y="4582981"/>
            <a:ext cx="343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7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67493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155AB0-95BF-4BAF-8281-2456DA2D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- Merge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73129A-BBC7-415D-8AC4-D7C69D033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0B63AF1-53D7-4B48-97E9-A84990578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804358"/>
              </p:ext>
            </p:extLst>
          </p:nvPr>
        </p:nvGraphicFramePr>
        <p:xfrm>
          <a:off x="2082335" y="2537977"/>
          <a:ext cx="722105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2632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738534803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3867959881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4022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D248ADE-3092-4842-BC1F-EFC5B771D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186825"/>
              </p:ext>
            </p:extLst>
          </p:nvPr>
        </p:nvGraphicFramePr>
        <p:xfrm>
          <a:off x="2082335" y="3277606"/>
          <a:ext cx="722105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2632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738534803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3867959881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4022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-15</a:t>
                      </a:r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-7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A028039-778E-4E72-8D60-7580735AE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957335"/>
              </p:ext>
            </p:extLst>
          </p:nvPr>
        </p:nvGraphicFramePr>
        <p:xfrm>
          <a:off x="2082335" y="4017235"/>
          <a:ext cx="722105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2632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738534803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3867959881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4022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-15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-7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0581E75-5F28-4556-B72E-2A8139E70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44033"/>
              </p:ext>
            </p:extLst>
          </p:nvPr>
        </p:nvGraphicFramePr>
        <p:xfrm>
          <a:off x="2082335" y="4798579"/>
          <a:ext cx="722105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2632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738534803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3867959881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4022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-15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-7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04438A0A-7307-4ABC-A365-C9D03010FA26}"/>
              </a:ext>
            </a:extLst>
          </p:cNvPr>
          <p:cNvSpPr txBox="1"/>
          <p:nvPr/>
        </p:nvSpPr>
        <p:spPr>
          <a:xfrm>
            <a:off x="578843" y="2537977"/>
            <a:ext cx="755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1 X 8</a:t>
            </a:r>
            <a:endParaRPr lang="zh-TW" altLang="en-US" sz="2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0810E1C-2F53-42C3-A469-904C91751110}"/>
              </a:ext>
            </a:extLst>
          </p:cNvPr>
          <p:cNvSpPr txBox="1"/>
          <p:nvPr/>
        </p:nvSpPr>
        <p:spPr>
          <a:xfrm>
            <a:off x="578843" y="3228945"/>
            <a:ext cx="755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 X 4</a:t>
            </a:r>
            <a:endParaRPr lang="zh-TW" altLang="en-US" sz="2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26215AA-EEB7-46D8-959E-6A67B341A05F}"/>
              </a:ext>
            </a:extLst>
          </p:cNvPr>
          <p:cNvSpPr txBox="1"/>
          <p:nvPr/>
        </p:nvSpPr>
        <p:spPr>
          <a:xfrm>
            <a:off x="578843" y="4011986"/>
            <a:ext cx="755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4 X 2</a:t>
            </a:r>
            <a:endParaRPr lang="zh-TW" altLang="en-US" sz="2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A5CDFB6-79BB-4D1B-9C73-D2C278027D20}"/>
              </a:ext>
            </a:extLst>
          </p:cNvPr>
          <p:cNvSpPr txBox="1"/>
          <p:nvPr/>
        </p:nvSpPr>
        <p:spPr>
          <a:xfrm>
            <a:off x="578844" y="4724338"/>
            <a:ext cx="755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1 X 8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8486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155AB0-95BF-4BAF-8281-2456DA2D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- Merge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73129A-BBC7-415D-8AC4-D7C69D033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0B63AF1-53D7-4B48-97E9-A84990578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910045"/>
              </p:ext>
            </p:extLst>
          </p:nvPr>
        </p:nvGraphicFramePr>
        <p:xfrm>
          <a:off x="2082335" y="4997155"/>
          <a:ext cx="722105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2632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738534803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3867959881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4022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D248ADE-3092-4842-BC1F-EFC5B771D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74731"/>
              </p:ext>
            </p:extLst>
          </p:nvPr>
        </p:nvGraphicFramePr>
        <p:xfrm>
          <a:off x="2082335" y="4188188"/>
          <a:ext cx="722105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2632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738534803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3867959881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4022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-15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-7</a:t>
                      </a:r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A028039-778E-4E72-8D60-7580735AE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932380"/>
              </p:ext>
            </p:extLst>
          </p:nvPr>
        </p:nvGraphicFramePr>
        <p:xfrm>
          <a:off x="2082335" y="3340204"/>
          <a:ext cx="722105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2632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738534803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3867959881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4022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-15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-7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0581E75-5F28-4556-B72E-2A8139E70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012831"/>
              </p:ext>
            </p:extLst>
          </p:nvPr>
        </p:nvGraphicFramePr>
        <p:xfrm>
          <a:off x="2082335" y="2553794"/>
          <a:ext cx="722105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2632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738534803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3867959881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4022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-15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-7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A623689A-62D3-4D0C-8C58-CB97F9C9A829}"/>
              </a:ext>
            </a:extLst>
          </p:cNvPr>
          <p:cNvSpPr txBox="1"/>
          <p:nvPr/>
        </p:nvSpPr>
        <p:spPr>
          <a:xfrm>
            <a:off x="578843" y="2537977"/>
            <a:ext cx="755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8 X 1</a:t>
            </a:r>
            <a:endParaRPr lang="zh-TW" altLang="en-US" sz="2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EA6D307-C9C4-4A57-B6EA-BD0FF56B0157}"/>
              </a:ext>
            </a:extLst>
          </p:cNvPr>
          <p:cNvSpPr txBox="1"/>
          <p:nvPr/>
        </p:nvSpPr>
        <p:spPr>
          <a:xfrm>
            <a:off x="578843" y="3328590"/>
            <a:ext cx="755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4 X 2</a:t>
            </a:r>
            <a:endParaRPr lang="zh-TW" altLang="en-US" sz="2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A7E86AE-7F59-473E-B0B1-B31D75583E90}"/>
              </a:ext>
            </a:extLst>
          </p:cNvPr>
          <p:cNvSpPr txBox="1"/>
          <p:nvPr/>
        </p:nvSpPr>
        <p:spPr>
          <a:xfrm>
            <a:off x="578843" y="4136005"/>
            <a:ext cx="755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 X 4</a:t>
            </a:r>
            <a:endParaRPr lang="zh-TW" altLang="en-US" sz="2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4848F0D-6558-4E1B-A3E4-14B698259BA4}"/>
              </a:ext>
            </a:extLst>
          </p:cNvPr>
          <p:cNvSpPr txBox="1"/>
          <p:nvPr/>
        </p:nvSpPr>
        <p:spPr>
          <a:xfrm>
            <a:off x="578844" y="4894419"/>
            <a:ext cx="755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8 X 1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03876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83F40-A7FE-4B55-8B7D-FA25BBED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- Merge Sort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A71076D-7928-480E-9760-B79434EC2C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Complexity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1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A71076D-7928-480E-9760-B79434EC2C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64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13B20A-7F5D-456F-9A7C-0BBE69FB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function</a:t>
            </a:r>
            <a:r>
              <a:rPr lang="en-US" altLang="zh-TW" dirty="0"/>
              <a:t> in C++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6BBD2D-5672-45D8-AC6D-34308243B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sequence of statements with a name and a list of parameters. </a:t>
            </a:r>
          </a:p>
          <a:p>
            <a:r>
              <a:rPr lang="en-US" altLang="zh-TW" dirty="0"/>
              <a:t>A function can terminate by returning or by throwing an exception. </a:t>
            </a:r>
          </a:p>
          <a:p>
            <a:r>
              <a:rPr lang="en-US" altLang="zh-TW" dirty="0"/>
              <a:t>In a function-call expression, the parameters are initialized from the arguments and the statements in the function body are executed.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8FCEAF-E826-4A8A-96FE-460B474EF4B9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https://en.cppreference.com/w/cpp/language/functions</a:t>
            </a:r>
          </a:p>
        </p:txBody>
      </p:sp>
    </p:spTree>
    <p:extLst>
      <p:ext uri="{BB962C8B-B14F-4D97-AF65-F5344CB8AC3E}">
        <p14:creationId xmlns:p14="http://schemas.microsoft.com/office/powerpoint/2010/main" val="3202495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ED940-ED42-4577-9987-BFDFFBA5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Lambda Function (optional)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4E644E-09AE-411B-97BC-E27F994A1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Lambda function can be defined inside a function and use some variables stored in the current function.</a:t>
            </a:r>
          </a:p>
          <a:p>
            <a:r>
              <a:rPr lang="en-US" altLang="zh-TW" dirty="0"/>
              <a:t>Syntax:</a:t>
            </a:r>
          </a:p>
          <a:p>
            <a:pPr marL="0" indent="0">
              <a:buNone/>
            </a:pPr>
            <a:r>
              <a:rPr lang="en-US" altLang="zh-TW" dirty="0"/>
              <a:t>	[</a:t>
            </a:r>
            <a:r>
              <a:rPr lang="en-US" altLang="zh-TW" b="0" i="1" dirty="0">
                <a:solidFill>
                  <a:srgbClr val="808080"/>
                </a:solidFill>
                <a:effectLst/>
                <a:latin typeface="DejaVuSans"/>
              </a:rPr>
              <a:t>captures</a:t>
            </a:r>
            <a:r>
              <a:rPr lang="en-US" altLang="zh-TW" dirty="0"/>
              <a:t>](</a:t>
            </a:r>
            <a:r>
              <a:rPr lang="en-US" altLang="zh-TW" b="0" i="1" dirty="0">
                <a:solidFill>
                  <a:srgbClr val="808080"/>
                </a:solidFill>
                <a:effectLst/>
                <a:latin typeface="DejaVuSans"/>
              </a:rPr>
              <a:t>params</a:t>
            </a:r>
            <a:r>
              <a:rPr lang="en-US" altLang="zh-TW" dirty="0"/>
              <a:t>) </a:t>
            </a:r>
            <a:r>
              <a:rPr lang="en-US" altLang="zh-TW" b="0" i="1" dirty="0">
                <a:solidFill>
                  <a:srgbClr val="808080"/>
                </a:solidFill>
                <a:effectLst/>
                <a:latin typeface="DejaVuSans"/>
              </a:rPr>
              <a:t>exception </a:t>
            </a:r>
            <a:r>
              <a:rPr lang="en-US" altLang="zh-TW" dirty="0"/>
              <a:t>-&gt; </a:t>
            </a:r>
            <a:r>
              <a:rPr lang="en-US" altLang="zh-TW" b="0" i="1" dirty="0">
                <a:solidFill>
                  <a:srgbClr val="808080"/>
                </a:solidFill>
                <a:effectLst/>
                <a:latin typeface="DejaVuSans"/>
              </a:rPr>
              <a:t>return type </a:t>
            </a:r>
            <a:r>
              <a:rPr lang="en-US" altLang="zh-TW" dirty="0"/>
              <a:t>{</a:t>
            </a:r>
            <a:r>
              <a:rPr lang="en-US" altLang="zh-TW" b="0" i="1" dirty="0">
                <a:solidFill>
                  <a:srgbClr val="808080"/>
                </a:solidFill>
                <a:effectLst/>
                <a:latin typeface="DejaVuSans"/>
              </a:rPr>
              <a:t>body</a:t>
            </a:r>
            <a:r>
              <a:rPr lang="en-US" altLang="zh-TW" dirty="0"/>
              <a:t>}</a:t>
            </a:r>
          </a:p>
          <a:p>
            <a:endParaRPr lang="zh-TW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73299-2542-4F53-B941-2CD6A5946E9A}"/>
              </a:ext>
            </a:extLst>
          </p:cNvPr>
          <p:cNvSpPr txBox="1"/>
          <p:nvPr/>
        </p:nvSpPr>
        <p:spPr>
          <a:xfrm>
            <a:off x="0" y="6123543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https://en.cppreference.com/w/cpp/language/lambda</a:t>
            </a:r>
            <a:endParaRPr lang="zh-TW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AE203-481C-431A-8EB2-975E8D7F9F43}"/>
              </a:ext>
            </a:extLst>
          </p:cNvPr>
          <p:cNvSpPr txBox="1"/>
          <p:nvPr/>
        </p:nvSpPr>
        <p:spPr>
          <a:xfrm>
            <a:off x="0" y="6498723"/>
            <a:ext cx="847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https://docs.microsoft.com/en-us/cpp/cpp/lambda-expressions-in-cpp?view=msvc-170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7204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DC39-ECE4-4B90-9B93-195283E5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Lambda Function (optional)</a:t>
            </a:r>
            <a:endParaRPr lang="zh-TW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615590-0A74-4661-86BF-4176A5827560}"/>
              </a:ext>
            </a:extLst>
          </p:cNvPr>
          <p:cNvSpPr txBox="1"/>
          <p:nvPr/>
        </p:nvSpPr>
        <p:spPr>
          <a:xfrm>
            <a:off x="838200" y="1293344"/>
            <a:ext cx="892394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[=](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-&gt;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int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};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[&amp;](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-&gt;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int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};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46E495-BFEF-4F52-9CE9-85E4E4E5C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660" y="5926939"/>
            <a:ext cx="3084985" cy="72171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37117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49FCC-4E37-42D9-9F70-1AFA136E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/>
              <a:t>Questions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478FF4FD-58E0-4672-8112-25C88FA0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31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30A314-DD89-473B-9BBF-021AF20E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b="1" dirty="0"/>
              <a:t>main</a:t>
            </a:r>
            <a:r>
              <a:rPr lang="en-US" altLang="zh-TW" dirty="0"/>
              <a:t>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F1138-0F85-498F-B5BA-C4A2040AE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C++ program must contain </a:t>
            </a:r>
            <a:r>
              <a:rPr lang="en-US" altLang="zh-TW" i="1" u="sng" dirty="0"/>
              <a:t>one and only one</a:t>
            </a:r>
            <a:r>
              <a:rPr lang="en-US" altLang="zh-TW" dirty="0"/>
              <a:t> function named </a:t>
            </a:r>
            <a:r>
              <a:rPr lang="en-US" altLang="zh-TW" b="1" dirty="0"/>
              <a:t>main</a:t>
            </a:r>
            <a:r>
              <a:rPr lang="en-US" altLang="zh-TW" dirty="0"/>
              <a:t>.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dirty="0"/>
              <a:t> -&gt; type of returned value</a:t>
            </a:r>
          </a:p>
          <a:p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dirty="0"/>
              <a:t> -&gt; function name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TW" dirty="0"/>
              <a:t> -&gt; argument (empty)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D54A51B-86CD-4A2A-BA3A-6BED0E753313}"/>
              </a:ext>
            </a:extLst>
          </p:cNvPr>
          <p:cNvSpPr txBox="1"/>
          <p:nvPr/>
        </p:nvSpPr>
        <p:spPr>
          <a:xfrm>
            <a:off x="0" y="6488668"/>
            <a:ext cx="7278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https://en.cppreference.com/w/cpp/language/main_function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50458D8-6D37-4193-824E-648CC27E7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555" y="3519523"/>
            <a:ext cx="6344245" cy="245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2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1C5A3-9542-4A6D-BFEF-C615315F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return</a:t>
            </a:r>
            <a:r>
              <a:rPr lang="en-US" altLang="zh-TW" dirty="0"/>
              <a:t> Statement in </a:t>
            </a:r>
            <a:r>
              <a:rPr lang="en-US" altLang="zh-TW" b="1" dirty="0"/>
              <a:t>main</a:t>
            </a:r>
            <a:r>
              <a:rPr lang="en-US" altLang="zh-TW" dirty="0"/>
              <a:t>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1AF8B3-620E-44C4-8B32-8B22DADA1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Execution status are defined in header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cstdlib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TW" b="1" dirty="0"/>
              <a:t>EXIT_SUCCESS</a:t>
            </a:r>
            <a:r>
              <a:rPr lang="en-US" altLang="zh-TW" dirty="0"/>
              <a:t>: successful execution of a program</a:t>
            </a:r>
          </a:p>
          <a:p>
            <a:pPr lvl="1"/>
            <a:r>
              <a:rPr lang="en-US" altLang="zh-TW" b="1" dirty="0"/>
              <a:t>EXIT_FAILURE</a:t>
            </a:r>
            <a:r>
              <a:rPr lang="en-US" altLang="zh-TW" dirty="0"/>
              <a:t>: unsuccessful execution of a program</a:t>
            </a:r>
          </a:p>
          <a:p>
            <a:r>
              <a:rPr lang="en-US" altLang="zh-TW" dirty="0"/>
              <a:t>Both </a:t>
            </a:r>
            <a:r>
              <a:rPr lang="en-US" altLang="zh-TW" b="1" dirty="0"/>
              <a:t>EXIT_SUCCESS</a:t>
            </a:r>
            <a:r>
              <a:rPr lang="en-US" altLang="zh-TW" dirty="0"/>
              <a:t> and the value </a:t>
            </a:r>
            <a:r>
              <a:rPr lang="en-US" altLang="zh-TW" b="1" dirty="0"/>
              <a:t>zero</a:t>
            </a:r>
            <a:r>
              <a:rPr lang="en-US" altLang="zh-TW" dirty="0"/>
              <a:t> indicate successful program execution status, although it is not required that EXIT_SUCCESS equals zero.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A8236E-EAAC-46D6-8983-C80D100EF04D}"/>
              </a:ext>
            </a:extLst>
          </p:cNvPr>
          <p:cNvSpPr txBox="1"/>
          <p:nvPr/>
        </p:nvSpPr>
        <p:spPr>
          <a:xfrm>
            <a:off x="-73403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https://en.cppreference.com/w/cpp/language/return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DC2A415-A0FE-4643-8944-F6B5907EE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81" y="4373594"/>
            <a:ext cx="8861219" cy="178490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C4176A9-E1CD-47AF-A78D-76D88B6DBCEA}"/>
              </a:ext>
            </a:extLst>
          </p:cNvPr>
          <p:cNvSpPr txBox="1"/>
          <p:nvPr/>
        </p:nvSpPr>
        <p:spPr>
          <a:xfrm>
            <a:off x="-73403" y="6176963"/>
            <a:ext cx="6597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https://en.cppreference.com/w/cpp/utility/program/EXIT_status</a:t>
            </a:r>
          </a:p>
        </p:txBody>
      </p:sp>
    </p:spTree>
    <p:extLst>
      <p:ext uri="{BB962C8B-B14F-4D97-AF65-F5344CB8AC3E}">
        <p14:creationId xmlns:p14="http://schemas.microsoft.com/office/powerpoint/2010/main" val="15341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AA22B-47AE-4AF7-9E96-52062230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return</a:t>
            </a:r>
            <a:r>
              <a:rPr lang="en-US" altLang="zh-TW" dirty="0"/>
              <a:t> Statement in </a:t>
            </a:r>
            <a:r>
              <a:rPr lang="en-US" altLang="zh-TW" b="1" dirty="0"/>
              <a:t>main</a:t>
            </a:r>
            <a:r>
              <a:rPr lang="en-US" altLang="zh-TW" dirty="0"/>
              <a:t> Function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CF7DF5-71A0-44FC-A7EC-63F62E00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1613"/>
            <a:ext cx="5058481" cy="338184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A41955C-1C43-4CAF-9011-6505355E9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975" y="5136273"/>
            <a:ext cx="7461803" cy="118116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3252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4E951-2775-4BAD-AD67-017E10AF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return</a:t>
            </a:r>
            <a:r>
              <a:rPr lang="en-US" altLang="zh-TW" dirty="0"/>
              <a:t> Statement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9B927D-B9EB-4012-8773-76E4CB15C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Terminates the current function and returns the specified value.</a:t>
            </a:r>
          </a:p>
          <a:p>
            <a:r>
              <a:rPr lang="en-US" altLang="zh-TW" dirty="0"/>
              <a:t>A function can terminate by returning or by throwing an exception.</a:t>
            </a:r>
          </a:p>
          <a:p>
            <a:r>
              <a:rPr lang="en-US" altLang="zh-TW" i="1" dirty="0"/>
              <a:t>Implicit conversion</a:t>
            </a:r>
            <a:r>
              <a:rPr lang="en-US" altLang="zh-TW" dirty="0"/>
              <a:t> to the function return type to the caller.</a:t>
            </a:r>
          </a:p>
          <a:p>
            <a:r>
              <a:rPr lang="en-US" altLang="zh-TW" b="1" dirty="0"/>
              <a:t>void</a:t>
            </a:r>
            <a:r>
              <a:rPr lang="en-US" altLang="zh-TW" dirty="0"/>
              <a:t> means no returned value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831E61F-4109-47A5-9E23-DEE1D7EF14FE}"/>
              </a:ext>
            </a:extLst>
          </p:cNvPr>
          <p:cNvSpPr txBox="1"/>
          <p:nvPr/>
        </p:nvSpPr>
        <p:spPr>
          <a:xfrm>
            <a:off x="-73403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https://en.cppreference.com/w/cpp/language/return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F30861-A96E-4D06-831C-90FCBA58D981}"/>
              </a:ext>
            </a:extLst>
          </p:cNvPr>
          <p:cNvSpPr txBox="1"/>
          <p:nvPr/>
        </p:nvSpPr>
        <p:spPr>
          <a:xfrm>
            <a:off x="922789" y="4047255"/>
            <a:ext cx="61575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implied return;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DEB97B9-7859-4B6A-95A0-0F6215D4BA1B}"/>
              </a:ext>
            </a:extLst>
          </p:cNvPr>
          <p:cNvSpPr txBox="1"/>
          <p:nvPr/>
        </p:nvSpPr>
        <p:spPr>
          <a:xfrm>
            <a:off x="5922632" y="4047255"/>
            <a:ext cx="61575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“skip"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601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F1287-11E8-418F-B00C-15C13144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return</a:t>
            </a:r>
            <a:r>
              <a:rPr lang="en-US" altLang="zh-TW" dirty="0"/>
              <a:t> Statement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18264F-71BA-4B1F-BD83-ECBCEB3BDD84}"/>
              </a:ext>
            </a:extLst>
          </p:cNvPr>
          <p:cNvSpPr txBox="1"/>
          <p:nvPr/>
        </p:nvSpPr>
        <p:spPr>
          <a:xfrm>
            <a:off x="-73403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https://en.cppreference.com/w/cpp/language/return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1562D-1394-4D38-8978-2BC33FB60BD5}"/>
              </a:ext>
            </a:extLst>
          </p:cNvPr>
          <p:cNvSpPr txBox="1"/>
          <p:nvPr/>
        </p:nvSpPr>
        <p:spPr>
          <a:xfrm>
            <a:off x="838200" y="1875789"/>
            <a:ext cx="61575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6E97E1-B5B6-4EEC-AE31-40D2B488EAB0}"/>
              </a:ext>
            </a:extLst>
          </p:cNvPr>
          <p:cNvSpPr txBox="1"/>
          <p:nvPr/>
        </p:nvSpPr>
        <p:spPr>
          <a:xfrm>
            <a:off x="838200" y="3980143"/>
            <a:ext cx="61575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BFA110F-4FCE-4768-9543-EEE9E17DE348}"/>
              </a:ext>
            </a:extLst>
          </p:cNvPr>
          <p:cNvSpPr txBox="1"/>
          <p:nvPr/>
        </p:nvSpPr>
        <p:spPr>
          <a:xfrm>
            <a:off x="6803472" y="1822110"/>
            <a:ext cx="48740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66748B2-2180-4412-9C5B-0469E67CA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121" y="4718807"/>
            <a:ext cx="3590332" cy="12831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09804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8E398A-14CC-4977-A277-F8D5B8D2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Arguments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6581B8-8893-4F21-9A5D-0B7A583B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Function arguments in C++ are similar to the function inputs in mathematics.</a:t>
            </a:r>
          </a:p>
          <a:p>
            <a:r>
              <a:rPr lang="en-US" altLang="zh-TW" dirty="0"/>
              <a:t>The function output may depend on the function inputs.</a:t>
            </a:r>
          </a:p>
          <a:p>
            <a:r>
              <a:rPr lang="en-US" altLang="zh-TW" dirty="0"/>
              <a:t>In C++, a function can be called without providing one or more </a:t>
            </a:r>
            <a:r>
              <a:rPr lang="en-US" altLang="zh-TW" b="1" dirty="0"/>
              <a:t>trailing arguments</a:t>
            </a:r>
            <a:r>
              <a:rPr lang="en-US" altLang="zh-TW" dirty="0"/>
              <a:t>.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5F15439-D166-4213-80C1-1422BAE959F8}"/>
              </a:ext>
            </a:extLst>
          </p:cNvPr>
          <p:cNvSpPr txBox="1"/>
          <p:nvPr/>
        </p:nvSpPr>
        <p:spPr>
          <a:xfrm>
            <a:off x="0" y="6488668"/>
            <a:ext cx="7329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https://en.cppreference.com/w/cpp/language/default_arguments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780F011-C077-410A-B448-1CA0E7537F6F}"/>
              </a:ext>
            </a:extLst>
          </p:cNvPr>
          <p:cNvSpPr txBox="1"/>
          <p:nvPr/>
        </p:nvSpPr>
        <p:spPr>
          <a:xfrm>
            <a:off x="1147195" y="4456193"/>
            <a:ext cx="69230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f5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806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2993</Words>
  <Application>Microsoft Office PowerPoint</Application>
  <PresentationFormat>Widescreen</PresentationFormat>
  <Paragraphs>451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DejaVuSans</vt:lpstr>
      <vt:lpstr>Arial</vt:lpstr>
      <vt:lpstr>Calibri</vt:lpstr>
      <vt:lpstr>Calibri Light</vt:lpstr>
      <vt:lpstr>Cambria Math</vt:lpstr>
      <vt:lpstr>Consolas</vt:lpstr>
      <vt:lpstr>Office 佈景主題</vt:lpstr>
      <vt:lpstr>程式設計一</vt:lpstr>
      <vt:lpstr>The Purpose of Functions</vt:lpstr>
      <vt:lpstr>function in C++</vt:lpstr>
      <vt:lpstr>The main Function</vt:lpstr>
      <vt:lpstr>return Statement in main Function</vt:lpstr>
      <vt:lpstr>return Statement in main Function</vt:lpstr>
      <vt:lpstr>return Statement</vt:lpstr>
      <vt:lpstr>return Statement</vt:lpstr>
      <vt:lpstr>Function Arguments</vt:lpstr>
      <vt:lpstr>Function Arguments</vt:lpstr>
      <vt:lpstr>Function Arguments</vt:lpstr>
      <vt:lpstr>Function Declaration (Prototype)</vt:lpstr>
      <vt:lpstr>Function Definition</vt:lpstr>
      <vt:lpstr>Function Definition</vt:lpstr>
      <vt:lpstr>Function Caller</vt:lpstr>
      <vt:lpstr>Function Caller</vt:lpstr>
      <vt:lpstr>Overloaded Function</vt:lpstr>
      <vt:lpstr>Overloaded Function</vt:lpstr>
      <vt:lpstr>Variadic Function</vt:lpstr>
      <vt:lpstr>Variable Scope</vt:lpstr>
      <vt:lpstr>Namespace</vt:lpstr>
      <vt:lpstr>PowerPoint Presentation</vt:lpstr>
      <vt:lpstr>PowerPoint Presentation</vt:lpstr>
      <vt:lpstr>Reference Declaration</vt:lpstr>
      <vt:lpstr>Application - Fibonacci</vt:lpstr>
      <vt:lpstr>Application - Fibonacci</vt:lpstr>
      <vt:lpstr>Application - Merge Sort</vt:lpstr>
      <vt:lpstr>Application - Merge Sort</vt:lpstr>
      <vt:lpstr>Application - Merge Sort</vt:lpstr>
      <vt:lpstr>Lambda Function (optional)</vt:lpstr>
      <vt:lpstr>Lambda Function (optional)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程式設計一</dc:title>
  <dc:creator>陳二中</dc:creator>
  <cp:lastModifiedBy>ec Chen</cp:lastModifiedBy>
  <cp:revision>146</cp:revision>
  <dcterms:created xsi:type="dcterms:W3CDTF">2021-09-01T05:51:37Z</dcterms:created>
  <dcterms:modified xsi:type="dcterms:W3CDTF">2021-12-28T13:38:29Z</dcterms:modified>
</cp:coreProperties>
</file>