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6" r:id="rId5"/>
    <p:sldId id="299" r:id="rId6"/>
    <p:sldId id="300" r:id="rId7"/>
    <p:sldId id="303" r:id="rId8"/>
    <p:sldId id="301" r:id="rId9"/>
    <p:sldId id="302" r:id="rId10"/>
    <p:sldId id="304" r:id="rId11"/>
    <p:sldId id="305" r:id="rId12"/>
    <p:sldId id="311" r:id="rId13"/>
    <p:sldId id="312" r:id="rId14"/>
    <p:sldId id="314" r:id="rId15"/>
    <p:sldId id="307" r:id="rId16"/>
    <p:sldId id="315" r:id="rId17"/>
    <p:sldId id="317" r:id="rId18"/>
    <p:sldId id="318" r:id="rId19"/>
    <p:sldId id="316" r:id="rId20"/>
    <p:sldId id="319" r:id="rId21"/>
    <p:sldId id="320" r:id="rId22"/>
    <p:sldId id="29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Data Structure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8D2A-3B41-4E78-8531-6EC2CCB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D615D9-3485-4674-8999-1218DDC45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855776"/>
              </p:ext>
            </p:extLst>
          </p:nvPr>
        </p:nvGraphicFramePr>
        <p:xfrm>
          <a:off x="838200" y="2768660"/>
          <a:ext cx="10515603" cy="263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68">
                  <a:extLst>
                    <a:ext uri="{9D8B030D-6E8A-4147-A177-3AD203B41FA5}">
                      <a16:colId xmlns:a16="http://schemas.microsoft.com/office/drawing/2014/main" val="496663155"/>
                    </a:ext>
                  </a:extLst>
                </a:gridCol>
                <a:gridCol w="1947728">
                  <a:extLst>
                    <a:ext uri="{9D8B030D-6E8A-4147-A177-3AD203B41FA5}">
                      <a16:colId xmlns:a16="http://schemas.microsoft.com/office/drawing/2014/main" val="2285779860"/>
                    </a:ext>
                  </a:extLst>
                </a:gridCol>
                <a:gridCol w="1788078">
                  <a:extLst>
                    <a:ext uri="{9D8B030D-6E8A-4147-A177-3AD203B41FA5}">
                      <a16:colId xmlns:a16="http://schemas.microsoft.com/office/drawing/2014/main" val="1519788810"/>
                    </a:ext>
                  </a:extLst>
                </a:gridCol>
                <a:gridCol w="1983206">
                  <a:extLst>
                    <a:ext uri="{9D8B030D-6E8A-4147-A177-3AD203B41FA5}">
                      <a16:colId xmlns:a16="http://schemas.microsoft.com/office/drawing/2014/main" val="1572223839"/>
                    </a:ext>
                  </a:extLst>
                </a:gridCol>
                <a:gridCol w="1823556">
                  <a:extLst>
                    <a:ext uri="{9D8B030D-6E8A-4147-A177-3AD203B41FA5}">
                      <a16:colId xmlns:a16="http://schemas.microsoft.com/office/drawing/2014/main" val="2812411144"/>
                    </a:ext>
                  </a:extLst>
                </a:gridCol>
                <a:gridCol w="1646167">
                  <a:extLst>
                    <a:ext uri="{9D8B030D-6E8A-4147-A177-3AD203B41FA5}">
                      <a16:colId xmlns:a16="http://schemas.microsoft.com/office/drawing/2014/main" val="957923717"/>
                    </a:ext>
                  </a:extLst>
                </a:gridCol>
              </a:tblGrid>
              <a:tr h="945127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push_front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pop_front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/>
                        <a:t>push_back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pop_back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Random access</a:t>
                      </a:r>
                      <a:endParaRPr lang="zh-TW" altLang="en-US" sz="2500" dirty="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496788691"/>
                  </a:ext>
                </a:extLst>
              </a:tr>
              <a:tr h="561968">
                <a:tc>
                  <a:txBody>
                    <a:bodyPr/>
                    <a:lstStyle/>
                    <a:p>
                      <a:r>
                        <a:rPr lang="en-US" altLang="zh-TW" sz="2500"/>
                        <a:t>vector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O(n)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O(n)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O(n) or 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634595349"/>
                  </a:ext>
                </a:extLst>
              </a:tr>
              <a:tr h="561968">
                <a:tc>
                  <a:txBody>
                    <a:bodyPr/>
                    <a:lstStyle/>
                    <a:p>
                      <a:r>
                        <a:rPr lang="en-US" altLang="zh-TW" sz="2500"/>
                        <a:t>queue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1305534421"/>
                  </a:ext>
                </a:extLst>
              </a:tr>
              <a:tr h="561968">
                <a:tc>
                  <a:txBody>
                    <a:bodyPr/>
                    <a:lstStyle/>
                    <a:p>
                      <a:r>
                        <a:rPr lang="en-US" altLang="zh-TW" sz="2500"/>
                        <a:t>stack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O(1)</a:t>
                      </a:r>
                      <a:endParaRPr lang="zh-TW" altLang="en-US" sz="2500" dirty="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x</a:t>
                      </a:r>
                      <a:endParaRPr lang="zh-TW" altLang="en-US" sz="2500" dirty="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168106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1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queue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zh-TW" dirty="0"/>
          </a:p>
          <a:p>
            <a:r>
              <a:rPr lang="en-US" altLang="zh-TW" dirty="0"/>
              <a:t>A FIFO (first-in, first-out) data structure.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https://en.cppreference.com/w/cpp/container/queue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680DE-DAF0-47FA-914B-9D6AA6485901}"/>
              </a:ext>
            </a:extLst>
          </p:cNvPr>
          <p:cNvSpPr txBox="1"/>
          <p:nvPr/>
        </p:nvSpPr>
        <p:spPr>
          <a:xfrm>
            <a:off x="838200" y="2795349"/>
            <a:ext cx="65638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&lt;queue&gt;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"front: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84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A7526-FE77-444D-BAD8-13F03B2C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Josephus Problem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9A5028-9845-4D16-B2CA-C9961B245B78}"/>
              </a:ext>
            </a:extLst>
          </p:cNvPr>
          <p:cNvSpPr/>
          <p:nvPr/>
        </p:nvSpPr>
        <p:spPr>
          <a:xfrm>
            <a:off x="662730" y="3565322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E0AD60A-274C-4363-B7D0-0693E624DCF2}"/>
              </a:ext>
            </a:extLst>
          </p:cNvPr>
          <p:cNvSpPr/>
          <p:nvPr/>
        </p:nvSpPr>
        <p:spPr>
          <a:xfrm>
            <a:off x="2331047" y="4781332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AD1D2A0-4AB2-4592-BB01-EA561C4638B5}"/>
              </a:ext>
            </a:extLst>
          </p:cNvPr>
          <p:cNvSpPr/>
          <p:nvPr/>
        </p:nvSpPr>
        <p:spPr>
          <a:xfrm>
            <a:off x="2304176" y="369161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5975579-7CFC-4C01-B698-90C5D8298AB9}"/>
              </a:ext>
            </a:extLst>
          </p:cNvPr>
          <p:cNvSpPr/>
          <p:nvPr/>
        </p:nvSpPr>
        <p:spPr>
          <a:xfrm>
            <a:off x="1403517" y="3239529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DC9032F-5898-4E59-AEB1-3DC7E32E42CC}"/>
              </a:ext>
            </a:extLst>
          </p:cNvPr>
          <p:cNvSpPr/>
          <p:nvPr/>
        </p:nvSpPr>
        <p:spPr>
          <a:xfrm>
            <a:off x="508930" y="3769673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AB59596-5EAF-4EBA-8A57-DFD0233EA640}"/>
              </a:ext>
            </a:extLst>
          </p:cNvPr>
          <p:cNvSpPr/>
          <p:nvPr/>
        </p:nvSpPr>
        <p:spPr>
          <a:xfrm>
            <a:off x="508931" y="481379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37FA94F-0F30-4139-AA5E-6B0D4469537F}"/>
              </a:ext>
            </a:extLst>
          </p:cNvPr>
          <p:cNvSpPr/>
          <p:nvPr/>
        </p:nvSpPr>
        <p:spPr>
          <a:xfrm>
            <a:off x="1403515" y="535442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34A4DC0-CB62-44DA-9A3D-6F94730BCAD2}"/>
              </a:ext>
            </a:extLst>
          </p:cNvPr>
          <p:cNvSpPr/>
          <p:nvPr/>
        </p:nvSpPr>
        <p:spPr>
          <a:xfrm>
            <a:off x="3713286" y="3565322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0438F3B-8F9C-47DF-9DDE-90CE17B52C99}"/>
              </a:ext>
            </a:extLst>
          </p:cNvPr>
          <p:cNvSpPr/>
          <p:nvPr/>
        </p:nvSpPr>
        <p:spPr>
          <a:xfrm>
            <a:off x="5381603" y="4781332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FDC89C4-398B-4F4C-A918-A7F286A67C0E}"/>
              </a:ext>
            </a:extLst>
          </p:cNvPr>
          <p:cNvSpPr/>
          <p:nvPr/>
        </p:nvSpPr>
        <p:spPr>
          <a:xfrm>
            <a:off x="4454073" y="3239529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1062169-036A-497D-B680-F8ABDEE8F4EE}"/>
              </a:ext>
            </a:extLst>
          </p:cNvPr>
          <p:cNvSpPr/>
          <p:nvPr/>
        </p:nvSpPr>
        <p:spPr>
          <a:xfrm>
            <a:off x="3559487" y="481379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447E9E9-29EF-4313-8E26-4A599579C18E}"/>
              </a:ext>
            </a:extLst>
          </p:cNvPr>
          <p:cNvCxnSpPr/>
          <p:nvPr/>
        </p:nvCxnSpPr>
        <p:spPr>
          <a:xfrm>
            <a:off x="1644242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F76612D-96AF-4FCC-AB72-3627CA736EAE}"/>
              </a:ext>
            </a:extLst>
          </p:cNvPr>
          <p:cNvCxnSpPr/>
          <p:nvPr/>
        </p:nvCxnSpPr>
        <p:spPr>
          <a:xfrm>
            <a:off x="4724400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D55D5387-C656-4877-A2EE-2CA68F00FD73}"/>
              </a:ext>
            </a:extLst>
          </p:cNvPr>
          <p:cNvSpPr/>
          <p:nvPr/>
        </p:nvSpPr>
        <p:spPr>
          <a:xfrm>
            <a:off x="6763842" y="3549004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C7DEAB0-8C6C-44DD-8E3B-7C3583AE6FC5}"/>
              </a:ext>
            </a:extLst>
          </p:cNvPr>
          <p:cNvSpPr/>
          <p:nvPr/>
        </p:nvSpPr>
        <p:spPr>
          <a:xfrm>
            <a:off x="7504629" y="3223211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572D8C20-4A45-40EA-BA79-61D776C937D9}"/>
              </a:ext>
            </a:extLst>
          </p:cNvPr>
          <p:cNvSpPr/>
          <p:nvPr/>
        </p:nvSpPr>
        <p:spPr>
          <a:xfrm>
            <a:off x="7504627" y="5338108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8AB444E-C7BA-4D8C-8BD2-1FDB3AD8DFF4}"/>
              </a:ext>
            </a:extLst>
          </p:cNvPr>
          <p:cNvSpPr/>
          <p:nvPr/>
        </p:nvSpPr>
        <p:spPr>
          <a:xfrm>
            <a:off x="9419024" y="3549004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313A6CB-DEDA-4FD0-8A96-29FB82730CE4}"/>
              </a:ext>
            </a:extLst>
          </p:cNvPr>
          <p:cNvSpPr/>
          <p:nvPr/>
        </p:nvSpPr>
        <p:spPr>
          <a:xfrm>
            <a:off x="10159811" y="3223211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3B647A1-D573-458A-9C13-E0E092C582EF}"/>
              </a:ext>
            </a:extLst>
          </p:cNvPr>
          <p:cNvCxnSpPr/>
          <p:nvPr/>
        </p:nvCxnSpPr>
        <p:spPr>
          <a:xfrm>
            <a:off x="7779390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C600AC1-1BD5-4CEF-B73D-A0D42B13F7F7}"/>
              </a:ext>
            </a:extLst>
          </p:cNvPr>
          <p:cNvCxnSpPr/>
          <p:nvPr/>
        </p:nvCxnSpPr>
        <p:spPr>
          <a:xfrm>
            <a:off x="10406543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4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ABAAB-A2B0-4EC0-8A89-951E934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37A6F-8E73-4CC8-957D-9198830D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 one: the length of sequence is even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E30FF-E442-442C-90AC-F7DB5F69CB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2680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313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711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097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54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E49A64-3F09-487E-B430-61AEEB35E34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43434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18024F-C63E-4B17-B62A-1F7E03242799}"/>
              </a:ext>
            </a:extLst>
          </p:cNvPr>
          <p:cNvCxnSpPr/>
          <p:nvPr/>
        </p:nvCxnSpPr>
        <p:spPr>
          <a:xfrm>
            <a:off x="2525086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516773-58BB-4518-B282-CD95A64219F2}"/>
              </a:ext>
            </a:extLst>
          </p:cNvPr>
          <p:cNvCxnSpPr/>
          <p:nvPr/>
        </p:nvCxnSpPr>
        <p:spPr>
          <a:xfrm>
            <a:off x="456500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51999-AED8-473E-B652-A46ACF043AB1}"/>
              </a:ext>
            </a:extLst>
          </p:cNvPr>
          <p:cNvCxnSpPr/>
          <p:nvPr/>
        </p:nvCxnSpPr>
        <p:spPr>
          <a:xfrm>
            <a:off x="6603534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2444F-C6CA-4928-8A29-0CC25B134E22}"/>
              </a:ext>
            </a:extLst>
          </p:cNvPr>
          <p:cNvCxnSpPr/>
          <p:nvPr/>
        </p:nvCxnSpPr>
        <p:spPr>
          <a:xfrm>
            <a:off x="864205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97686A-5B25-4A89-B1C6-1649767FD7C5}"/>
              </a:ext>
            </a:extLst>
          </p:cNvPr>
          <p:cNvCxnSpPr/>
          <p:nvPr/>
        </p:nvCxnSpPr>
        <p:spPr>
          <a:xfrm>
            <a:off x="2525086" y="4639426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D5843CF-CE05-487D-BEDF-C1511499E14A}"/>
              </a:ext>
            </a:extLst>
          </p:cNvPr>
          <p:cNvCxnSpPr>
            <a:cxnSpLocks/>
          </p:cNvCxnSpPr>
          <p:nvPr/>
        </p:nvCxnSpPr>
        <p:spPr>
          <a:xfrm flipV="1">
            <a:off x="2543262" y="3497641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C901F1A-0EC8-4D02-9D63-9AABFEBE9F29}"/>
              </a:ext>
            </a:extLst>
          </p:cNvPr>
          <p:cNvCxnSpPr>
            <a:cxnSpLocks/>
          </p:cNvCxnSpPr>
          <p:nvPr/>
        </p:nvCxnSpPr>
        <p:spPr>
          <a:xfrm flipV="1">
            <a:off x="8644855" y="3497641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8A386B9-FAB7-47FE-B719-C96C2043C597}"/>
              </a:ext>
            </a:extLst>
          </p:cNvPr>
          <p:cNvCxnSpPr>
            <a:cxnSpLocks/>
          </p:cNvCxnSpPr>
          <p:nvPr/>
        </p:nvCxnSpPr>
        <p:spPr>
          <a:xfrm flipH="1">
            <a:off x="2525086" y="4088258"/>
            <a:ext cx="6116973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23610D-945C-4D04-B82F-0C3053B40D42}"/>
              </a:ext>
            </a:extLst>
          </p:cNvPr>
          <p:cNvSpPr txBox="1"/>
          <p:nvPr/>
        </p:nvSpPr>
        <p:spPr>
          <a:xfrm>
            <a:off x="6452998" y="5243434"/>
            <a:ext cx="274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Repeat the strategy again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9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ABAAB-A2B0-4EC0-8A89-951E934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37A6F-8E73-4CC8-957D-9198830D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 two: the length of sequence is odd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E30FF-E442-442C-90AC-F7DB5F69CB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26801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313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711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0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E49A64-3F09-487E-B430-61AEEB35E34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672982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18024F-C63E-4B17-B62A-1F7E03242799}"/>
              </a:ext>
            </a:extLst>
          </p:cNvPr>
          <p:cNvCxnSpPr/>
          <p:nvPr/>
        </p:nvCxnSpPr>
        <p:spPr>
          <a:xfrm>
            <a:off x="2525086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516773-58BB-4518-B282-CD95A64219F2}"/>
              </a:ext>
            </a:extLst>
          </p:cNvPr>
          <p:cNvCxnSpPr/>
          <p:nvPr/>
        </p:nvCxnSpPr>
        <p:spPr>
          <a:xfrm>
            <a:off x="456500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51999-AED8-473E-B652-A46ACF043AB1}"/>
              </a:ext>
            </a:extLst>
          </p:cNvPr>
          <p:cNvCxnSpPr/>
          <p:nvPr/>
        </p:nvCxnSpPr>
        <p:spPr>
          <a:xfrm>
            <a:off x="6603534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2444F-C6CA-4928-8A29-0CC25B134E22}"/>
              </a:ext>
            </a:extLst>
          </p:cNvPr>
          <p:cNvCxnSpPr/>
          <p:nvPr/>
        </p:nvCxnSpPr>
        <p:spPr>
          <a:xfrm>
            <a:off x="864205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97686A-5B25-4A89-B1C6-1649767FD7C5}"/>
              </a:ext>
            </a:extLst>
          </p:cNvPr>
          <p:cNvCxnSpPr/>
          <p:nvPr/>
        </p:nvCxnSpPr>
        <p:spPr>
          <a:xfrm>
            <a:off x="2525086" y="399347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C20CA0-A400-4ABD-AF54-DB30CBDAA279}"/>
              </a:ext>
            </a:extLst>
          </p:cNvPr>
          <p:cNvSpPr txBox="1"/>
          <p:nvPr/>
        </p:nvSpPr>
        <p:spPr>
          <a:xfrm>
            <a:off x="6309453" y="4672982"/>
            <a:ext cx="417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you can rearrange indices and apply the strategy for case one immediately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68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stack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zh-TW" dirty="0"/>
          </a:p>
          <a:p>
            <a:r>
              <a:rPr lang="en-US" altLang="zh-TW" dirty="0"/>
              <a:t>A LIFO (last-in, first-out) data structure.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https://en.cppreference.com/w/cpp/container/stack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70C27-F4CB-4AEC-BB7F-08BF6158BB96}"/>
              </a:ext>
            </a:extLst>
          </p:cNvPr>
          <p:cNvSpPr txBox="1"/>
          <p:nvPr/>
        </p:nvSpPr>
        <p:spPr>
          <a:xfrm>
            <a:off x="838200" y="2795349"/>
            <a:ext cx="61230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"front: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86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5136FB-72EA-4A2F-A727-4AC41D5E2D02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BA4052-7F0C-4A87-ACAB-6BF381BA98A9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0B3F86-1461-407D-ADC8-3A4C4BB31A82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27A96-F215-4F62-9B51-9F0D18E8968C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FB6E6C-D7B0-4502-AD5F-B62B311094BD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F64667-3B4A-4BEA-9F9E-F766784C20C5}"/>
              </a:ext>
            </a:extLst>
          </p:cNvPr>
          <p:cNvCxnSpPr>
            <a:cxnSpLocks/>
            <a:stCxn id="36" idx="7"/>
            <a:endCxn id="37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9DF98F-7D6E-4370-9153-C9399C5AAD85}"/>
              </a:ext>
            </a:extLst>
          </p:cNvPr>
          <p:cNvCxnSpPr>
            <a:cxnSpLocks/>
            <a:stCxn id="36" idx="5"/>
            <a:endCxn id="38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82CED0-0429-4E82-82A0-8F203485B313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96F80-9E29-44AE-A25D-EB0C7CD98CA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F43AAC-47FA-48E1-BD8C-C87C08F5DF56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D01C80-1708-4532-B9FC-B90D5BDA9A41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92532137-8B0A-4076-8175-3210383E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9258"/>
              </p:ext>
            </p:extLst>
          </p:nvPr>
        </p:nvGraphicFramePr>
        <p:xfrm>
          <a:off x="6669102" y="2235813"/>
          <a:ext cx="5373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84">
                  <a:extLst>
                    <a:ext uri="{9D8B030D-6E8A-4147-A177-3AD203B41FA5}">
                      <a16:colId xmlns:a16="http://schemas.microsoft.com/office/drawing/2014/main" val="417974497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331812382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2319862970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98798171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78166624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95824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A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9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C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D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9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E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2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8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417"/>
            <a:ext cx="10515600" cy="1325563"/>
          </a:xfrm>
        </p:spPr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81CBBF07-957F-489D-91C8-A88F638974F4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190862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9CFD4A0B-5973-492F-BFF7-8B433F770604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2497392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6E2D2381-DC50-4BB6-9597-5AC42BC4031B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3178495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5FFCCD13-4451-4613-A8FC-7597DAEEC817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3859598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E7DD6E77-87B2-4465-A8E0-6BBDA6CEC94C}"/>
              </a:ext>
            </a:extLst>
          </p:cNvPr>
          <p:cNvGraphicFramePr>
            <a:graphicFrameLocks noGrp="1"/>
          </p:cNvGraphicFramePr>
          <p:nvPr/>
        </p:nvGraphicFramePr>
        <p:xfrm>
          <a:off x="7521733" y="4483138"/>
          <a:ext cx="812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3F1C8163-4332-4CA9-8F68-CEE9756CA195}"/>
              </a:ext>
            </a:extLst>
          </p:cNvPr>
          <p:cNvGraphicFramePr>
            <a:graphicFrameLocks noGrp="1"/>
          </p:cNvGraphicFramePr>
          <p:nvPr/>
        </p:nvGraphicFramePr>
        <p:xfrm>
          <a:off x="7521733" y="5106678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3358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D5967150-D769-46F7-AD2F-174BB4FB7F6E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CCB2-BBA5-4154-974C-E734C83B5564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96C77-2B50-4575-A9F2-5D2F7D457302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582649-E819-4046-B62F-7D97F7BA40B1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F44D85-BD75-4671-AF2B-DDC40DD013C9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14F29C-30A8-4701-BCDA-617117A7E77A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8B598-85DA-4550-8FA9-AE3D0FDB5827}"/>
              </a:ext>
            </a:extLst>
          </p:cNvPr>
          <p:cNvCxnSpPr>
            <a:cxnSpLocks/>
            <a:stCxn id="20" idx="5"/>
            <a:endCxn id="23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60C76F-0786-45A4-8091-DE2766C576B3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55CFF3-1F50-4298-930D-B6F5017AFF6A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6A20B7-7744-4B2E-99A8-93DB3C805D4A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9CA11A-167B-49B4-A416-50ABF0688132}"/>
              </a:ext>
            </a:extLst>
          </p:cNvPr>
          <p:cNvCxnSpPr>
            <a:cxnSpLocks/>
            <a:stCxn id="22" idx="5"/>
            <a:endCxn id="26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9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5136FB-72EA-4A2F-A727-4AC41D5E2D02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BA4052-7F0C-4A87-ACAB-6BF381BA98A9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0B3F86-1461-407D-ADC8-3A4C4BB31A82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27A96-F215-4F62-9B51-9F0D18E8968C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FB6E6C-D7B0-4502-AD5F-B62B311094BD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F64667-3B4A-4BEA-9F9E-F766784C20C5}"/>
              </a:ext>
            </a:extLst>
          </p:cNvPr>
          <p:cNvCxnSpPr>
            <a:cxnSpLocks/>
            <a:stCxn id="36" idx="7"/>
            <a:endCxn id="37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9DF98F-7D6E-4370-9153-C9399C5AAD85}"/>
              </a:ext>
            </a:extLst>
          </p:cNvPr>
          <p:cNvCxnSpPr>
            <a:cxnSpLocks/>
            <a:stCxn id="36" idx="5"/>
            <a:endCxn id="38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82CED0-0429-4E82-82A0-8F203485B313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96F80-9E29-44AE-A25D-EB0C7CD98CA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F43AAC-47FA-48E1-BD8C-C87C08F5DF56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D01C80-1708-4532-B9FC-B90D5BDA9A41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92532137-8B0A-4076-8175-3210383E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79005"/>
              </p:ext>
            </p:extLst>
          </p:nvPr>
        </p:nvGraphicFramePr>
        <p:xfrm>
          <a:off x="6669102" y="2235813"/>
          <a:ext cx="5373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84">
                  <a:extLst>
                    <a:ext uri="{9D8B030D-6E8A-4147-A177-3AD203B41FA5}">
                      <a16:colId xmlns:a16="http://schemas.microsoft.com/office/drawing/2014/main" val="417974497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331812382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2319862970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98798171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78166624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95824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A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9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C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D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9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E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2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0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81CBBF07-957F-489D-91C8-A88F638974F4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190862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9CFD4A0B-5973-492F-BFF7-8B433F77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6068"/>
              </p:ext>
            </p:extLst>
          </p:nvPr>
        </p:nvGraphicFramePr>
        <p:xfrm>
          <a:off x="7503531" y="2497392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6E2D2381-DC50-4BB6-9597-5AC42BC4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9420"/>
              </p:ext>
            </p:extLst>
          </p:nvPr>
        </p:nvGraphicFramePr>
        <p:xfrm>
          <a:off x="7503531" y="3178495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5FFCCD13-4451-4613-A8FC-7597DAEE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1964"/>
              </p:ext>
            </p:extLst>
          </p:nvPr>
        </p:nvGraphicFramePr>
        <p:xfrm>
          <a:off x="7503531" y="3859598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E7DD6E77-87B2-4465-A8E0-6BBDA6CE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53209"/>
              </p:ext>
            </p:extLst>
          </p:nvPr>
        </p:nvGraphicFramePr>
        <p:xfrm>
          <a:off x="7521733" y="4483138"/>
          <a:ext cx="812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3F1C8163-4332-4CA9-8F68-CEE9756C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11869"/>
              </p:ext>
            </p:extLst>
          </p:nvPr>
        </p:nvGraphicFramePr>
        <p:xfrm>
          <a:off x="7521733" y="5106678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3358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8E9E6E12-8C54-41B8-9DC9-08BE3A44B68D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C3F8-C815-4F75-9DAB-BEB09A3D79E6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6A4DF7-76B5-43CC-BC2F-B9739C7039D9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A0C5CC-0A9E-4CA5-B867-565F0556581A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13462A-49CE-4B0F-A933-96AB946042F1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B4D614-88CA-43C5-AA91-28BB88E2B0E7}"/>
              </a:ext>
            </a:extLst>
          </p:cNvPr>
          <p:cNvCxnSpPr>
            <a:cxnSpLocks/>
            <a:stCxn id="23" idx="7"/>
            <a:endCxn id="24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E81C9A-03A2-4B5C-B6EC-9793930C6AAF}"/>
              </a:ext>
            </a:extLst>
          </p:cNvPr>
          <p:cNvCxnSpPr>
            <a:cxnSpLocks/>
            <a:stCxn id="23" idx="5"/>
            <a:endCxn id="26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68DAAD-1386-4772-A612-4663A5B1F1B2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C274B6-CF57-47B6-8863-7F59482077C2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4033D-B1D3-4304-8C94-451591606C5B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27F39A-A3A6-4BA7-974A-DA2B86DAF438}"/>
              </a:ext>
            </a:extLst>
          </p:cNvPr>
          <p:cNvCxnSpPr>
            <a:cxnSpLocks/>
            <a:stCxn id="24" idx="5"/>
            <a:endCxn id="32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vector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TW" dirty="0"/>
          </a:p>
          <a:p>
            <a:r>
              <a:rPr lang="en-US" altLang="zh-TW" dirty="0"/>
              <a:t>The elements are stored </a:t>
            </a:r>
            <a:r>
              <a:rPr lang="en-US" altLang="zh-TW" b="1" dirty="0"/>
              <a:t>contiguously</a:t>
            </a:r>
            <a:r>
              <a:rPr lang="en-US" altLang="zh-TW" dirty="0"/>
              <a:t>, which means that elements can be accessed not only through iterators, but also using offsets to regular pointers to elements.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416724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map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US" altLang="zh-TW" dirty="0"/>
          </a:p>
          <a:p>
            <a:r>
              <a:rPr lang="en-US" altLang="zh-TW" dirty="0"/>
              <a:t>A map contains key-value pairs with unique keys.</a:t>
            </a:r>
          </a:p>
          <a:p>
            <a:r>
              <a:rPr lang="en-US" altLang="zh-TW" dirty="0"/>
              <a:t>Search, removal, and insertion operations have logarithmic complexity.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24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set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&lt;set&gt;</a:t>
            </a:r>
            <a:endParaRPr lang="en-US" altLang="zh-TW" dirty="0"/>
          </a:p>
          <a:p>
            <a:r>
              <a:rPr lang="en-US" altLang="zh-TW" dirty="0"/>
              <a:t>A set contains a sorted set of unique objects of type Key.</a:t>
            </a:r>
          </a:p>
          <a:p>
            <a:r>
              <a:rPr lang="en-US" altLang="zh-TW" dirty="0"/>
              <a:t>Search, removal, and insertion operations have logarithmic complexity.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1C878-E00C-45A4-A62E-DBB4065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Operations on </a:t>
            </a:r>
            <a:r>
              <a:rPr lang="en-US" altLang="zh-TW" b="1" dirty="0"/>
              <a:t>vector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85DB-360E-49F2-98D0-80D1DA19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access -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</a:p>
          <a:p>
            <a:r>
              <a:rPr lang="en-US" altLang="zh-TW" dirty="0"/>
              <a:t>Insertion or removal of elements - linear in the distance to the end of the vector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(n)</a:t>
            </a:r>
          </a:p>
          <a:p>
            <a:r>
              <a:rPr lang="en-US" altLang="zh-TW" dirty="0"/>
              <a:t>Insertion or removal of elements at the end - amortized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6437"/>
              </p:ext>
            </p:extLst>
          </p:nvPr>
        </p:nvGraphicFramePr>
        <p:xfrm>
          <a:off x="1551963" y="404978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1112D6-DB1D-4A1B-B549-C39A4571A06B}"/>
              </a:ext>
            </a:extLst>
          </p:cNvPr>
          <p:cNvCxnSpPr>
            <a:cxnSpLocks/>
          </p:cNvCxnSpPr>
          <p:nvPr/>
        </p:nvCxnSpPr>
        <p:spPr>
          <a:xfrm flipV="1">
            <a:off x="2055303" y="46055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61388E-9BB0-4E6F-87A3-1A87EF19FCC4}"/>
              </a:ext>
            </a:extLst>
          </p:cNvPr>
          <p:cNvCxnSpPr>
            <a:cxnSpLocks/>
          </p:cNvCxnSpPr>
          <p:nvPr/>
        </p:nvCxnSpPr>
        <p:spPr>
          <a:xfrm flipV="1">
            <a:off x="7050286" y="460555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8160B39-48B7-4D5B-BA43-CF0A05EF24E8}"/>
              </a:ext>
            </a:extLst>
          </p:cNvPr>
          <p:cNvCxnSpPr>
            <a:cxnSpLocks/>
          </p:cNvCxnSpPr>
          <p:nvPr/>
        </p:nvCxnSpPr>
        <p:spPr>
          <a:xfrm flipV="1">
            <a:off x="4090363" y="4589338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A31F50-33AB-4C03-BB5B-F4A0C7B4C8A7}"/>
              </a:ext>
            </a:extLst>
          </p:cNvPr>
          <p:cNvSpPr txBox="1"/>
          <p:nvPr/>
        </p:nvSpPr>
        <p:spPr>
          <a:xfrm>
            <a:off x="1514242" y="5296840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EF59F8-4DF1-4226-A729-268CFF4CB5EB}"/>
              </a:ext>
            </a:extLst>
          </p:cNvPr>
          <p:cNvSpPr txBox="1"/>
          <p:nvPr/>
        </p:nvSpPr>
        <p:spPr>
          <a:xfrm>
            <a:off x="6626642" y="5293453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2B3ADE-9E8D-49C0-8C7C-A9C63AE98773}"/>
              </a:ext>
            </a:extLst>
          </p:cNvPr>
          <p:cNvSpPr txBox="1"/>
          <p:nvPr/>
        </p:nvSpPr>
        <p:spPr>
          <a:xfrm>
            <a:off x="3730035" y="5293452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145333"/>
              </p:ext>
            </p:extLst>
          </p:nvPr>
        </p:nvGraphicFramePr>
        <p:xfrm>
          <a:off x="1514242" y="312699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3133287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EA60BA-6793-43CF-A13A-252DACB075C2}"/>
              </a:ext>
            </a:extLst>
          </p:cNvPr>
          <p:cNvSpPr txBox="1"/>
          <p:nvPr/>
        </p:nvSpPr>
        <p:spPr>
          <a:xfrm>
            <a:off x="640256" y="400745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196DB62-DCF9-4030-8335-11631A423B4C}"/>
              </a:ext>
            </a:extLst>
          </p:cNvPr>
          <p:cNvCxnSpPr>
            <a:cxnSpLocks/>
          </p:cNvCxnSpPr>
          <p:nvPr/>
        </p:nvCxnSpPr>
        <p:spPr>
          <a:xfrm>
            <a:off x="198819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A815E3-C355-4895-8C2E-5B597CCED299}"/>
              </a:ext>
            </a:extLst>
          </p:cNvPr>
          <p:cNvCxnSpPr>
            <a:cxnSpLocks/>
          </p:cNvCxnSpPr>
          <p:nvPr/>
        </p:nvCxnSpPr>
        <p:spPr>
          <a:xfrm>
            <a:off x="6056856" y="2399251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38D0DB-273F-47A9-AE4B-5D70BD5D87E8}"/>
              </a:ext>
            </a:extLst>
          </p:cNvPr>
          <p:cNvCxnSpPr>
            <a:cxnSpLocks/>
          </p:cNvCxnSpPr>
          <p:nvPr/>
        </p:nvCxnSpPr>
        <p:spPr>
          <a:xfrm flipH="1">
            <a:off x="2189527" y="2551651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02F258B-1203-440F-AB5F-2B96855D177A}"/>
              </a:ext>
            </a:extLst>
          </p:cNvPr>
          <p:cNvCxnSpPr>
            <a:cxnSpLocks/>
          </p:cNvCxnSpPr>
          <p:nvPr/>
        </p:nvCxnSpPr>
        <p:spPr>
          <a:xfrm>
            <a:off x="1004163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6D5BEC-8AD2-431B-939A-7A6A363E30A1}"/>
              </a:ext>
            </a:extLst>
          </p:cNvPr>
          <p:cNvCxnSpPr>
            <a:cxnSpLocks/>
          </p:cNvCxnSpPr>
          <p:nvPr/>
        </p:nvCxnSpPr>
        <p:spPr>
          <a:xfrm flipH="1">
            <a:off x="2189528" y="1848374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39F7D4-50EC-4B31-9B61-4DF3001592A6}"/>
              </a:ext>
            </a:extLst>
          </p:cNvPr>
          <p:cNvSpPr txBox="1"/>
          <p:nvPr/>
        </p:nvSpPr>
        <p:spPr>
          <a:xfrm>
            <a:off x="3437819" y="2492255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A6075C-9469-4587-AFC7-8105C1A1D138}"/>
              </a:ext>
            </a:extLst>
          </p:cNvPr>
          <p:cNvSpPr txBox="1"/>
          <p:nvPr/>
        </p:nvSpPr>
        <p:spPr>
          <a:xfrm>
            <a:off x="6837396" y="1800330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86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0505"/>
              </p:ext>
            </p:extLst>
          </p:nvPr>
        </p:nvGraphicFramePr>
        <p:xfrm>
          <a:off x="1551963" y="3009550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?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94272"/>
              </p:ext>
            </p:extLst>
          </p:nvPr>
        </p:nvGraphicFramePr>
        <p:xfrm>
          <a:off x="1514242" y="2061593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123608"/>
              </p:ext>
            </p:extLst>
          </p:nvPr>
        </p:nvGraphicFramePr>
        <p:xfrm>
          <a:off x="1551963" y="436856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080F99-F2A4-4A37-89CB-1F8D07CA1EC3}"/>
              </a:ext>
            </a:extLst>
          </p:cNvPr>
          <p:cNvCxnSpPr>
            <a:cxnSpLocks/>
          </p:cNvCxnSpPr>
          <p:nvPr/>
        </p:nvCxnSpPr>
        <p:spPr>
          <a:xfrm>
            <a:off x="3020042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7757C48-C04B-47B1-B45D-6C05A0632305}"/>
              </a:ext>
            </a:extLst>
          </p:cNvPr>
          <p:cNvCxnSpPr>
            <a:cxnSpLocks/>
          </p:cNvCxnSpPr>
          <p:nvPr/>
        </p:nvCxnSpPr>
        <p:spPr>
          <a:xfrm>
            <a:off x="4036509" y="3617053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085A3E-B933-44A5-A56B-D7FD2C762E92}"/>
              </a:ext>
            </a:extLst>
          </p:cNvPr>
          <p:cNvCxnSpPr>
            <a:cxnSpLocks/>
          </p:cNvCxnSpPr>
          <p:nvPr/>
        </p:nvCxnSpPr>
        <p:spPr>
          <a:xfrm>
            <a:off x="5052976" y="3597479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F71061-0013-405E-86FF-BCB2AAD16CCF}"/>
              </a:ext>
            </a:extLst>
          </p:cNvPr>
          <p:cNvCxnSpPr>
            <a:cxnSpLocks/>
          </p:cNvCxnSpPr>
          <p:nvPr/>
        </p:nvCxnSpPr>
        <p:spPr>
          <a:xfrm>
            <a:off x="6069443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7DA58-3384-4360-9018-5E08405F7494}"/>
              </a:ext>
            </a:extLst>
          </p:cNvPr>
          <p:cNvSpPr txBox="1"/>
          <p:nvPr/>
        </p:nvSpPr>
        <p:spPr>
          <a:xfrm>
            <a:off x="604601" y="4363954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24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Push_back</a:t>
            </a:r>
            <a:r>
              <a:rPr lang="en-US" altLang="zh-TW" dirty="0"/>
              <a:t> and </a:t>
            </a:r>
            <a:r>
              <a:rPr lang="en-US" altLang="zh-TW" dirty="0" err="1"/>
              <a:t>Pop_back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19542"/>
              </p:ext>
            </p:extLst>
          </p:nvPr>
        </p:nvGraphicFramePr>
        <p:xfrm>
          <a:off x="1514242" y="2061593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04871"/>
              </p:ext>
            </p:extLst>
          </p:nvPr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518904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113325" y="3552940"/>
            <a:ext cx="0" cy="669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6266058" y="4222410"/>
            <a:ext cx="1694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push_back</a:t>
            </a:r>
            <a:endParaRPr lang="zh-TW" altLang="en-US" sz="25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588A4D-B8C8-42B9-AAC8-A415AE08926D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6133-11E7-4D4B-9C0F-AC5E760C9803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8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Push_back</a:t>
            </a:r>
            <a:r>
              <a:rPr lang="en-US" altLang="zh-TW" dirty="0"/>
              <a:t> and </a:t>
            </a:r>
            <a:r>
              <a:rPr lang="en-US" altLang="zh-TW" dirty="0" err="1"/>
              <a:t>Pop_back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698388"/>
              </p:ext>
            </p:extLst>
          </p:nvPr>
        </p:nvGraphicFramePr>
        <p:xfrm>
          <a:off x="1514242" y="2061593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613700375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/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804950"/>
              </p:ext>
            </p:extLst>
          </p:nvPr>
        </p:nvGraphicFramePr>
        <p:xfrm>
          <a:off x="1514242" y="5161978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113325" y="3552940"/>
            <a:ext cx="0" cy="669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6266058" y="4222410"/>
            <a:ext cx="1694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pop_back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2160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E92-1A78-4C01-883D-CC2E456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Push_front</a:t>
            </a:r>
            <a:r>
              <a:rPr lang="en-US" altLang="zh-TW" dirty="0"/>
              <a:t> and </a:t>
            </a:r>
            <a:r>
              <a:rPr lang="en-US" altLang="zh-TW" dirty="0" err="1"/>
              <a:t>Pop_front</a:t>
            </a:r>
            <a:endParaRPr lang="zh-TW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3D0ACE61-6FE9-4694-9E67-ACD113FB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250560"/>
              </p:ext>
            </p:extLst>
          </p:nvPr>
        </p:nvGraphicFramePr>
        <p:xfrm>
          <a:off x="1514242" y="2061593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700526435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5" name="文字方塊 22">
            <a:extLst>
              <a:ext uri="{FF2B5EF4-FFF2-40B4-BE49-F238E27FC236}">
                <a16:creationId xmlns:a16="http://schemas.microsoft.com/office/drawing/2014/main" id="{80B3F2A9-573C-45D7-905F-422A097BE75B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464182E7-49E5-4DCB-892C-7B73F654C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95422"/>
              </p:ext>
            </p:extLst>
          </p:nvPr>
        </p:nvGraphicFramePr>
        <p:xfrm>
          <a:off x="1551963" y="3001161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798037380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7" name="文字方塊 13">
            <a:extLst>
              <a:ext uri="{FF2B5EF4-FFF2-40B4-BE49-F238E27FC236}">
                <a16:creationId xmlns:a16="http://schemas.microsoft.com/office/drawing/2014/main" id="{C8AC9584-2DC3-4A99-8D53-5795BC3B6D69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ECD3F751-AB07-416C-A981-8F5B8FB4F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76217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2" name="直線單箭頭接點 14">
            <a:extLst>
              <a:ext uri="{FF2B5EF4-FFF2-40B4-BE49-F238E27FC236}">
                <a16:creationId xmlns:a16="http://schemas.microsoft.com/office/drawing/2014/main" id="{CA976C70-C962-4F84-B206-9270190CCCCB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428D3DD8-50E0-4CC8-A5BD-496DFD7F81BE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  <p:cxnSp>
        <p:nvCxnSpPr>
          <p:cNvPr id="14" name="直線單箭頭接點 10">
            <a:extLst>
              <a:ext uri="{FF2B5EF4-FFF2-40B4-BE49-F238E27FC236}">
                <a16:creationId xmlns:a16="http://schemas.microsoft.com/office/drawing/2014/main" id="{FAFEF3D1-67CB-4A38-83A1-AAFD150D95B5}"/>
              </a:ext>
            </a:extLst>
          </p:cNvPr>
          <p:cNvCxnSpPr>
            <a:cxnSpLocks/>
          </p:cNvCxnSpPr>
          <p:nvPr/>
        </p:nvCxnSpPr>
        <p:spPr>
          <a:xfrm flipV="1">
            <a:off x="2013017" y="3600894"/>
            <a:ext cx="0" cy="60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DC735C1F-537D-47C4-BAEE-F8C64A4C1947}"/>
              </a:ext>
            </a:extLst>
          </p:cNvPr>
          <p:cNvSpPr txBox="1"/>
          <p:nvPr/>
        </p:nvSpPr>
        <p:spPr>
          <a:xfrm>
            <a:off x="1279323" y="4307020"/>
            <a:ext cx="169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push_front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23433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E92-1A78-4C01-883D-CC2E456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Push_front</a:t>
            </a:r>
            <a:r>
              <a:rPr lang="en-US" altLang="zh-TW" dirty="0"/>
              <a:t> and </a:t>
            </a:r>
            <a:r>
              <a:rPr lang="en-US" altLang="zh-TW" dirty="0" err="1"/>
              <a:t>Pop_front</a:t>
            </a:r>
            <a:endParaRPr lang="zh-TW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3D0ACE61-6FE9-4694-9E67-ACD113FB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358252"/>
              </p:ext>
            </p:extLst>
          </p:nvPr>
        </p:nvGraphicFramePr>
        <p:xfrm>
          <a:off x="1514242" y="2061593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700526435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5" name="文字方塊 22">
            <a:extLst>
              <a:ext uri="{FF2B5EF4-FFF2-40B4-BE49-F238E27FC236}">
                <a16:creationId xmlns:a16="http://schemas.microsoft.com/office/drawing/2014/main" id="{80B3F2A9-573C-45D7-905F-422A097BE75B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464182E7-49E5-4DCB-892C-7B73F654C7E3}"/>
              </a:ext>
            </a:extLst>
          </p:cNvPr>
          <p:cNvGraphicFramePr>
            <a:graphicFrameLocks/>
          </p:cNvGraphicFramePr>
          <p:nvPr/>
        </p:nvGraphicFramePr>
        <p:xfrm>
          <a:off x="1551963" y="3001161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798037380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7" name="文字方塊 13">
            <a:extLst>
              <a:ext uri="{FF2B5EF4-FFF2-40B4-BE49-F238E27FC236}">
                <a16:creationId xmlns:a16="http://schemas.microsoft.com/office/drawing/2014/main" id="{C8AC9584-2DC3-4A99-8D53-5795BC3B6D69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ECD3F751-AB07-416C-A981-8F5B8FB4F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78013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2" name="直線單箭頭接點 14">
            <a:extLst>
              <a:ext uri="{FF2B5EF4-FFF2-40B4-BE49-F238E27FC236}">
                <a16:creationId xmlns:a16="http://schemas.microsoft.com/office/drawing/2014/main" id="{CA976C70-C962-4F84-B206-9270190CCCCB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428D3DD8-50E0-4CC8-A5BD-496DFD7F81BE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  <p:cxnSp>
        <p:nvCxnSpPr>
          <p:cNvPr id="14" name="直線單箭頭接點 10">
            <a:extLst>
              <a:ext uri="{FF2B5EF4-FFF2-40B4-BE49-F238E27FC236}">
                <a16:creationId xmlns:a16="http://schemas.microsoft.com/office/drawing/2014/main" id="{FAFEF3D1-67CB-4A38-83A1-AAFD150D95B5}"/>
              </a:ext>
            </a:extLst>
          </p:cNvPr>
          <p:cNvCxnSpPr>
            <a:cxnSpLocks/>
          </p:cNvCxnSpPr>
          <p:nvPr/>
        </p:nvCxnSpPr>
        <p:spPr>
          <a:xfrm flipV="1">
            <a:off x="2013017" y="3600894"/>
            <a:ext cx="0" cy="60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DC735C1F-537D-47C4-BAEE-F8C64A4C1947}"/>
              </a:ext>
            </a:extLst>
          </p:cNvPr>
          <p:cNvSpPr txBox="1"/>
          <p:nvPr/>
        </p:nvSpPr>
        <p:spPr>
          <a:xfrm>
            <a:off x="1397565" y="4307020"/>
            <a:ext cx="1582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pop_front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56583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1156</Words>
  <Application>Microsoft Office PowerPoint</Application>
  <PresentationFormat>Widescreen</PresentationFormat>
  <Paragraphs>367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佈景主題</vt:lpstr>
      <vt:lpstr>程式設計一</vt:lpstr>
      <vt:lpstr>Definition of vector in C++</vt:lpstr>
      <vt:lpstr>Complexity of Operations on vector</vt:lpstr>
      <vt:lpstr>Vector in C++</vt:lpstr>
      <vt:lpstr>Vector in C++</vt:lpstr>
      <vt:lpstr>Push_back and Pop_back</vt:lpstr>
      <vt:lpstr>Push_back and Pop_back</vt:lpstr>
      <vt:lpstr>Push_front and Pop_front</vt:lpstr>
      <vt:lpstr>Push_front and Pop_front</vt:lpstr>
      <vt:lpstr>Time Complexity</vt:lpstr>
      <vt:lpstr>Definition of queue in C++</vt:lpstr>
      <vt:lpstr>Application: Josephus Problem</vt:lpstr>
      <vt:lpstr>Josephus Problem</vt:lpstr>
      <vt:lpstr>Josephus Problem</vt:lpstr>
      <vt:lpstr>Definition of stack in C++</vt:lpstr>
      <vt:lpstr>Application - Tree Traversal</vt:lpstr>
      <vt:lpstr>Application - Tree Traversal</vt:lpstr>
      <vt:lpstr>Application - Tree Traversal</vt:lpstr>
      <vt:lpstr>Application - Tree Traversal</vt:lpstr>
      <vt:lpstr>Definition of map in C++</vt:lpstr>
      <vt:lpstr>Definition of set in C++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ec Chen</cp:lastModifiedBy>
  <cp:revision>125</cp:revision>
  <dcterms:created xsi:type="dcterms:W3CDTF">2021-09-01T05:51:37Z</dcterms:created>
  <dcterms:modified xsi:type="dcterms:W3CDTF">2021-12-28T13:44:52Z</dcterms:modified>
</cp:coreProperties>
</file>