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9" r:id="rId4"/>
    <p:sldId id="270" r:id="rId5"/>
    <p:sldId id="271" r:id="rId6"/>
    <p:sldId id="268" r:id="rId7"/>
    <p:sldId id="272" r:id="rId8"/>
    <p:sldId id="284" r:id="rId9"/>
    <p:sldId id="286" r:id="rId10"/>
    <p:sldId id="287" r:id="rId11"/>
    <p:sldId id="273" r:id="rId12"/>
    <p:sldId id="277" r:id="rId13"/>
    <p:sldId id="278" r:id="rId14"/>
    <p:sldId id="281" r:id="rId15"/>
    <p:sldId id="285" r:id="rId16"/>
    <p:sldId id="295" r:id="rId17"/>
    <p:sldId id="290" r:id="rId18"/>
    <p:sldId id="291" r:id="rId19"/>
    <p:sldId id="292" r:id="rId20"/>
    <p:sldId id="283" r:id="rId21"/>
    <p:sldId id="288" r:id="rId22"/>
    <p:sldId id="293" r:id="rId23"/>
    <p:sldId id="294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AE2184-ABFF-4F26-9257-D690202015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700DA69-7626-49E1-8EC7-A9AB60203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7902AA-26DC-4235-BFBB-E1CD5CE2F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32B7-A548-4783-8D0B-ACA8E5325239}" type="datetimeFigureOut">
              <a:rPr lang="zh-TW" altLang="en-US" smtClean="0"/>
              <a:t>2021/10/1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EBA7A2-33E9-47B0-A51B-B392B2FCE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7C8731-8830-46A6-AAF5-A97136C09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01B98-4831-435B-8AC8-5FD5ECDC53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7955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AD9C07-E3FA-45AE-8828-C1E164B4E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1EDC1AF-A612-417B-9AEB-160CD103C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80F383-5403-4A68-9274-E76D286B5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32B7-A548-4783-8D0B-ACA8E5325239}" type="datetimeFigureOut">
              <a:rPr lang="zh-TW" altLang="en-US" smtClean="0"/>
              <a:t>2021/10/1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9A95A9-CFA4-4DBA-AD63-8AF33EC9F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2FE629-B656-407A-BB7E-EC8A71A9D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01B98-4831-435B-8AC8-5FD5ECDC53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0812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654C2CC-83BA-4378-A2BD-EE44A22FB3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88A906D-B989-4E03-9A16-76C03E01A4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38573C-B1C6-4E75-8E89-646AECF71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32B7-A548-4783-8D0B-ACA8E5325239}" type="datetimeFigureOut">
              <a:rPr lang="zh-TW" altLang="en-US" smtClean="0"/>
              <a:t>2021/10/1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A5886C3-2DD7-45C4-B9C6-8BE302AE1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BF4B71E-F2A2-4B47-AB90-31CA06C64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01B98-4831-435B-8AC8-5FD5ECDC53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9423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39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616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62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3496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289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5624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64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35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7262C9-B0CF-4C09-ADF4-49C3EB005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482786-8975-46A5-BD50-7F1670548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470EF50-127D-4C00-BD4D-4C596A82D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32B7-A548-4783-8D0B-ACA8E5325239}" type="datetimeFigureOut">
              <a:rPr lang="zh-TW" altLang="en-US" smtClean="0"/>
              <a:t>2021/10/1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BCAA03-F87C-4AE8-BDC2-CA81B1CA4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1BA984-7356-4505-985F-ABC5EE8CF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01B98-4831-435B-8AC8-5FD5ECDC53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11195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791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9298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8790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2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48D04C-D423-4B3D-9DC8-F5CA03D3C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B7521A9-FECB-4932-8CBC-ADB56CF76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8E8F1A-AC2B-48BD-84BF-44006C660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32B7-A548-4783-8D0B-ACA8E5325239}" type="datetimeFigureOut">
              <a:rPr lang="zh-TW" altLang="en-US" smtClean="0"/>
              <a:t>2021/10/1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03355A-94CD-40A0-B15A-6B636CAEC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F5CFE6-3818-46B5-AC02-3E12643E7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01B98-4831-435B-8AC8-5FD5ECDC53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412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BEA095-F585-4FDD-A84B-679AB8B8D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6E34E0-F648-49B0-8FFD-8674D92BAE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67D5DA5-3217-4E3E-A04B-32B754CC0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3AE8BB8-852C-4591-BC21-DB6400B58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32B7-A548-4783-8D0B-ACA8E5325239}" type="datetimeFigureOut">
              <a:rPr lang="zh-TW" altLang="en-US" smtClean="0"/>
              <a:t>2021/10/1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8984CDF-D7E8-4724-859C-97375B15A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AE19B1B-09B6-4DC9-89A1-F3BCE9AFA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01B98-4831-435B-8AC8-5FD5ECDC53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4307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ED3B5-A0CE-4D6F-8FD2-632383942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1D67C26-7F50-4857-AE95-AAEB25DFF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22B0412-1938-49CC-BE66-301135173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04B5DDA-07CD-4D88-B264-CCBB5C1449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9B3CCA2-5D99-4117-97FE-FEEC495D85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951A9C9-E355-433C-8A2E-341959CCD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32B7-A548-4783-8D0B-ACA8E5325239}" type="datetimeFigureOut">
              <a:rPr lang="zh-TW" altLang="en-US" smtClean="0"/>
              <a:t>2021/10/1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A62517C-BA51-4681-8A13-BF3B34888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CA36FF2-AF2D-43AE-A83F-E66921652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01B98-4831-435B-8AC8-5FD5ECDC53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3849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C2757F-0633-43A9-98C0-B86E97553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99CE2F9-98C3-4D47-9E66-8C8DA361D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32B7-A548-4783-8D0B-ACA8E5325239}" type="datetimeFigureOut">
              <a:rPr lang="zh-TW" altLang="en-US" smtClean="0"/>
              <a:t>2021/10/1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CFF1B23-C77D-45DB-BF7F-1C3FF8BDC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79896AE-D4CE-4690-98A5-89370976E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01B98-4831-435B-8AC8-5FD5ECDC53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4070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39A5192-FB9A-4959-86B2-2D29FD58A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32B7-A548-4783-8D0B-ACA8E5325239}" type="datetimeFigureOut">
              <a:rPr lang="zh-TW" altLang="en-US" smtClean="0"/>
              <a:t>2021/10/1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186C70C-2CD1-43F0-A671-F2F540795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C6F543A-9408-41B9-81AE-B782F6C5D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01B98-4831-435B-8AC8-5FD5ECDC53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450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5DC632-DB04-4386-9F0A-0ECED8638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BE3C7E-C718-41FD-BD71-A3D476ED9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895A82B-E864-4EB1-9605-FB6141387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3AD34A-D4D6-4567-AA46-99DF9744D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32B7-A548-4783-8D0B-ACA8E5325239}" type="datetimeFigureOut">
              <a:rPr lang="zh-TW" altLang="en-US" smtClean="0"/>
              <a:t>2021/10/1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1C03FA2-972B-40D2-8136-D496EAF1A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088BFF5-68B1-4722-8684-629D2DE6B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01B98-4831-435B-8AC8-5FD5ECDC53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7363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E04E77-88E1-4C84-9DC1-47C473763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03C9FFD-5D73-468C-8E66-AA7CE1A08F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F00A711-BB69-4FFD-ABAD-4B1D00F29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4F36D9-76F3-4EFD-B3D6-7DE0FDC78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32B7-A548-4783-8D0B-ACA8E5325239}" type="datetimeFigureOut">
              <a:rPr lang="zh-TW" altLang="en-US" smtClean="0"/>
              <a:t>2021/10/1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0AD41C5-A281-46B5-9B61-5E12A230C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378FEFE-0C0C-4F26-BA41-3FA65CE45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01B98-4831-435B-8AC8-5FD5ECDC53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2545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769BAA6-E078-4148-A0F8-546930053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52C0C6-9501-44CB-9FD8-6A8CA7F83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58C7BF-AB6E-4BB7-AA79-2889135F2F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732B7-A548-4783-8D0B-ACA8E5325239}" type="datetimeFigureOut">
              <a:rPr lang="zh-TW" altLang="en-US" smtClean="0"/>
              <a:t>2021/10/1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B744B1C-AD09-4C5E-9437-A4AAF6FB13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CF7F89-1A31-4DFA-BB46-B2C551BF9D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01B98-4831-435B-8AC8-5FD5ECDC53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8192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974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ouble-precision_floating-point_format" TargetMode="External"/><Relationship Id="rId2" Type="http://schemas.openxmlformats.org/officeDocument/2006/relationships/hyperlink" Target="https://en.wikipedia.org/wiki/Single-precision_floating-point_forma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CFBEF21-A122-4A5A-8BFE-C1892B524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zh-TW" altLang="en-US" sz="7200"/>
              <a:t>程式設計一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A0F10AF-3622-48B0-85FE-18DA62346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altLang="zh-TW" sz="2800" dirty="0"/>
              <a:t>Basic Data Type</a:t>
            </a:r>
            <a:endParaRPr lang="zh-TW" altLang="en-US" sz="2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4911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455AADE-FED8-4660-9E9C-2A79981BE8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179829"/>
            <a:ext cx="10905066" cy="4498341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BAD2A9C9-592B-4488-882D-9169011A39A5}"/>
              </a:ext>
            </a:extLst>
          </p:cNvPr>
          <p:cNvSpPr txBox="1"/>
          <p:nvPr/>
        </p:nvSpPr>
        <p:spPr>
          <a:xfrm>
            <a:off x="0" y="6488668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https://www.geeksforgeeks.org/c-data-types/</a:t>
            </a:r>
          </a:p>
        </p:txBody>
      </p:sp>
    </p:spTree>
    <p:extLst>
      <p:ext uri="{BB962C8B-B14F-4D97-AF65-F5344CB8AC3E}">
        <p14:creationId xmlns:p14="http://schemas.microsoft.com/office/powerpoint/2010/main" val="3017469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3CCF1D2A-6E33-48C4-B256-401F9059FB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4154280"/>
              </p:ext>
            </p:extLst>
          </p:nvPr>
        </p:nvGraphicFramePr>
        <p:xfrm>
          <a:off x="1643973" y="132186"/>
          <a:ext cx="9757451" cy="659362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73318">
                  <a:extLst>
                    <a:ext uri="{9D8B030D-6E8A-4147-A177-3AD203B41FA5}">
                      <a16:colId xmlns:a16="http://schemas.microsoft.com/office/drawing/2014/main" val="2618591651"/>
                    </a:ext>
                  </a:extLst>
                </a:gridCol>
                <a:gridCol w="1701908">
                  <a:extLst>
                    <a:ext uri="{9D8B030D-6E8A-4147-A177-3AD203B41FA5}">
                      <a16:colId xmlns:a16="http://schemas.microsoft.com/office/drawing/2014/main" val="184692429"/>
                    </a:ext>
                  </a:extLst>
                </a:gridCol>
                <a:gridCol w="1836735">
                  <a:extLst>
                    <a:ext uri="{9D8B030D-6E8A-4147-A177-3AD203B41FA5}">
                      <a16:colId xmlns:a16="http://schemas.microsoft.com/office/drawing/2014/main" val="491421748"/>
                    </a:ext>
                  </a:extLst>
                </a:gridCol>
                <a:gridCol w="4345490">
                  <a:extLst>
                    <a:ext uri="{9D8B030D-6E8A-4147-A177-3AD203B41FA5}">
                      <a16:colId xmlns:a16="http://schemas.microsoft.com/office/drawing/2014/main" val="3906178075"/>
                    </a:ext>
                  </a:extLst>
                </a:gridCol>
              </a:tblGrid>
              <a:tr h="315559"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Type </a:t>
                      </a:r>
                    </a:p>
                  </a:txBody>
                  <a:tcPr marL="130038" marR="78023" marT="78023" marB="78023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Size in bytes </a:t>
                      </a:r>
                    </a:p>
                  </a:txBody>
                  <a:tcPr marL="130038" marR="78023" marT="78023" marB="7802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Format </a:t>
                      </a:r>
                    </a:p>
                  </a:txBody>
                  <a:tcPr marL="130038" marR="78023" marT="78023" marB="7802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Value range (</a:t>
                      </a:r>
                      <a:r>
                        <a:rPr lang="en-US" altLang="zh-TW" sz="14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Approximate</a:t>
                      </a:r>
                      <a:r>
                        <a:rPr lang="en-US" sz="14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</a:p>
                  </a:txBody>
                  <a:tcPr marL="130038" marR="78023" marT="78023" marB="7802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874857"/>
                  </a:ext>
                </a:extLst>
              </a:tr>
              <a:tr h="315559">
                <a:tc rowSpan="4"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character </a:t>
                      </a:r>
                    </a:p>
                  </a:txBody>
                  <a:tcPr marL="130038" marR="78023" marT="78023" marB="78023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4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30038" marR="78023" marT="78023" marB="7802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signed </a:t>
                      </a:r>
                    </a:p>
                  </a:txBody>
                  <a:tcPr marL="130038" marR="78023" marT="78023" marB="7802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-128</a:t>
                      </a:r>
                      <a:r>
                        <a:rPr lang="en-US" sz="14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to </a:t>
                      </a:r>
                      <a:r>
                        <a:rPr lang="en-US" sz="1400" b="1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127</a:t>
                      </a:r>
                      <a:r>
                        <a:rPr lang="en-US" sz="14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</a:p>
                  </a:txBody>
                  <a:tcPr marL="130038" marR="78023" marT="78023" marB="7802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918222"/>
                  </a:ext>
                </a:extLst>
              </a:tr>
              <a:tr h="31555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unsigned </a:t>
                      </a:r>
                    </a:p>
                  </a:txBody>
                  <a:tcPr marL="130038" marR="78023" marT="78023" marB="7802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</a:t>
                      </a:r>
                      <a:r>
                        <a:rPr lang="en-US" sz="14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to </a:t>
                      </a:r>
                      <a:r>
                        <a:rPr lang="en-US" sz="1400" b="1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255</a:t>
                      </a:r>
                      <a:r>
                        <a:rPr lang="en-US" sz="14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</a:p>
                  </a:txBody>
                  <a:tcPr marL="130038" marR="78023" marT="78023" marB="7802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390297"/>
                  </a:ext>
                </a:extLst>
              </a:tr>
              <a:tr h="31555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130038" marR="78023" marT="78023" marB="7802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UTF-16 </a:t>
                      </a:r>
                    </a:p>
                  </a:txBody>
                  <a:tcPr marL="130038" marR="78023" marT="78023" marB="7802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</a:t>
                      </a:r>
                      <a:r>
                        <a:rPr lang="en-US" sz="14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to </a:t>
                      </a:r>
                      <a:r>
                        <a:rPr lang="en-US" sz="1400" b="1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65535</a:t>
                      </a:r>
                      <a:r>
                        <a:rPr lang="en-US" sz="14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</a:p>
                  </a:txBody>
                  <a:tcPr marL="130038" marR="78023" marT="78023" marB="7802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905063"/>
                  </a:ext>
                </a:extLst>
              </a:tr>
              <a:tr h="31555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130038" marR="78023" marT="78023" marB="7802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UTF-32 </a:t>
                      </a:r>
                    </a:p>
                  </a:txBody>
                  <a:tcPr marL="130038" marR="78023" marT="78023" marB="7802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</a:t>
                      </a:r>
                      <a:r>
                        <a:rPr lang="en-US" sz="14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to </a:t>
                      </a:r>
                      <a:r>
                        <a:rPr lang="en-US" sz="1400" b="1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1114111</a:t>
                      </a:r>
                      <a:r>
                        <a:rPr lang="en-US" sz="14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(</a:t>
                      </a:r>
                      <a:r>
                        <a:rPr lang="en-US" sz="1400" b="1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0x10ffff</a:t>
                      </a:r>
                      <a:r>
                        <a:rPr lang="en-US" sz="14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 </a:t>
                      </a:r>
                    </a:p>
                  </a:txBody>
                  <a:tcPr marL="130038" marR="78023" marT="78023" marB="7802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791265"/>
                  </a:ext>
                </a:extLst>
              </a:tr>
              <a:tr h="315559">
                <a:tc rowSpan="6"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integer </a:t>
                      </a:r>
                    </a:p>
                  </a:txBody>
                  <a:tcPr marL="130038" marR="78023" marT="78023" marB="78023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4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130038" marR="78023" marT="78023" marB="7802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signed </a:t>
                      </a:r>
                    </a:p>
                  </a:txBody>
                  <a:tcPr marL="130038" marR="78023" marT="78023" marB="7802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/>
                        <a:t>-32768</a:t>
                      </a:r>
                      <a:r>
                        <a:rPr lang="en-US" altLang="zh-TW" sz="1400" dirty="0"/>
                        <a:t> to </a:t>
                      </a:r>
                      <a:r>
                        <a:rPr lang="en-US" altLang="zh-TW" sz="1400" b="1" dirty="0"/>
                        <a:t>32767</a:t>
                      </a:r>
                      <a:endParaRPr lang="zh-TW" altLang="en-US" sz="1400" cap="none" spc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30038" marR="78023" marT="78023" marB="7802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002548"/>
                  </a:ext>
                </a:extLst>
              </a:tr>
              <a:tr h="31555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unsigned </a:t>
                      </a:r>
                    </a:p>
                  </a:txBody>
                  <a:tcPr marL="130038" marR="78023" marT="78023" marB="7802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/>
                        <a:t>0</a:t>
                      </a:r>
                      <a:r>
                        <a:rPr lang="en-US" altLang="zh-TW" sz="1400" dirty="0"/>
                        <a:t> to </a:t>
                      </a:r>
                      <a:r>
                        <a:rPr lang="en-US" altLang="zh-TW" sz="1400" b="1" dirty="0"/>
                        <a:t>65535</a:t>
                      </a:r>
                      <a:endParaRPr lang="en-US" sz="1400" cap="none" spc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30038" marR="78023" marT="78023" marB="7802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6730875"/>
                  </a:ext>
                </a:extLst>
              </a:tr>
              <a:tr h="31555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4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130038" marR="78023" marT="78023" marB="7802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signed </a:t>
                      </a:r>
                    </a:p>
                  </a:txBody>
                  <a:tcPr marL="130038" marR="78023" marT="78023" marB="7802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/>
                        <a:t>-2,147,483,648</a:t>
                      </a:r>
                      <a:r>
                        <a:rPr lang="en-US" altLang="zh-TW" sz="1400" dirty="0"/>
                        <a:t> to </a:t>
                      </a:r>
                      <a:r>
                        <a:rPr lang="en-US" altLang="zh-TW" sz="1400" b="1" dirty="0"/>
                        <a:t>2,147,483,647</a:t>
                      </a:r>
                      <a:endParaRPr lang="zh-TW" altLang="en-US" sz="1400" cap="none" spc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30038" marR="78023" marT="78023" marB="7802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182028"/>
                  </a:ext>
                </a:extLst>
              </a:tr>
              <a:tr h="31555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unsigned </a:t>
                      </a:r>
                    </a:p>
                  </a:txBody>
                  <a:tcPr marL="130038" marR="78023" marT="78023" marB="7802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/>
                        <a:t>0</a:t>
                      </a:r>
                      <a:r>
                        <a:rPr lang="en-US" altLang="zh-TW" sz="1400" dirty="0"/>
                        <a:t> to </a:t>
                      </a:r>
                      <a:r>
                        <a:rPr lang="en-US" altLang="zh-TW" sz="1400" b="1" dirty="0"/>
                        <a:t>4,294,967,295</a:t>
                      </a:r>
                      <a:endParaRPr lang="en-US" sz="1400" cap="none" spc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30038" marR="78023" marT="78023" marB="7802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430"/>
                  </a:ext>
                </a:extLst>
              </a:tr>
              <a:tr h="45426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4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130038" marR="78023" marT="78023" marB="7802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signed </a:t>
                      </a:r>
                    </a:p>
                  </a:txBody>
                  <a:tcPr marL="130038" marR="78023" marT="78023" marB="7802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1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± 9.22 · 10</a:t>
                      </a:r>
                      <a:r>
                        <a:rPr lang="en-US" altLang="zh-TW" sz="1400" b="1" cap="none" spc="0" baseline="30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18</a:t>
                      </a:r>
                      <a:r>
                        <a:rPr lang="zh-TW" altLang="en-US" sz="14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</a:p>
                  </a:txBody>
                  <a:tcPr marL="130038" marR="78023" marT="78023" marB="7802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0339262"/>
                  </a:ext>
                </a:extLst>
              </a:tr>
              <a:tr h="31555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unsigned </a:t>
                      </a:r>
                    </a:p>
                  </a:txBody>
                  <a:tcPr marL="130038" marR="78023" marT="78023" marB="7802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</a:t>
                      </a:r>
                      <a:r>
                        <a:rPr lang="en-US" sz="14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to </a:t>
                      </a:r>
                      <a:r>
                        <a:rPr lang="en-US" sz="1400" b="1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1.84 · 10</a:t>
                      </a:r>
                      <a:r>
                        <a:rPr lang="en-US" sz="1400" b="1" cap="none" spc="0" baseline="30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19</a:t>
                      </a:r>
                      <a:r>
                        <a:rPr lang="en-US" sz="14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</a:p>
                  </a:txBody>
                  <a:tcPr marL="130038" marR="78023" marT="78023" marB="7802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947089"/>
                  </a:ext>
                </a:extLst>
              </a:tr>
              <a:tr h="1009095">
                <a:tc rowSpan="2"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binary</a:t>
                      </a:r>
                      <a:br>
                        <a:rPr lang="en-US" sz="14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US" sz="14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floating</a:t>
                      </a:r>
                      <a:br>
                        <a:rPr lang="en-US" sz="14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US" sz="14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point </a:t>
                      </a:r>
                    </a:p>
                  </a:txBody>
                  <a:tcPr marL="130038" marR="78023" marT="78023" marB="78023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130038" marR="78023" marT="78023" marB="7802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linkClick r:id="rId2" tooltip="enwiki:Single-precision floating-point format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IEEE-754</a:t>
                      </a:r>
                      <a:r>
                        <a:rPr lang="en-US" sz="14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</a:p>
                  </a:txBody>
                  <a:tcPr marL="130038" marR="78023" marT="78023" marB="7802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4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min subnormal:</a:t>
                      </a:r>
                      <a:br>
                        <a:rPr lang="en-US" sz="14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US" sz="1400" b="1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± 1.401,298,4 · 10</a:t>
                      </a:r>
                      <a:r>
                        <a:rPr lang="en-US" sz="1400" b="1" cap="none" spc="0" baseline="30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-45</a:t>
                      </a:r>
                      <a:r>
                        <a:rPr lang="en-US" sz="14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4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min normal:</a:t>
                      </a:r>
                      <a:br>
                        <a:rPr lang="en-US" sz="14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US" sz="1400" b="1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± 1.175,494,3 · 10</a:t>
                      </a:r>
                      <a:r>
                        <a:rPr lang="en-US" sz="1400" b="1" cap="none" spc="0" baseline="30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-38</a:t>
                      </a:r>
                      <a:r>
                        <a:rPr lang="en-US" sz="14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4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max:</a:t>
                      </a:r>
                      <a:br>
                        <a:rPr lang="en-US" sz="14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US" sz="1400" b="1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± 3.402,823,4 · 10</a:t>
                      </a:r>
                      <a:r>
                        <a:rPr lang="en-US" sz="1400" b="1" cap="none" spc="0" baseline="30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38</a:t>
                      </a:r>
                      <a:r>
                        <a:rPr lang="en-US" sz="14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</a:p>
                  </a:txBody>
                  <a:tcPr marL="130038" marR="78023" marT="78023" marB="7802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484792"/>
                  </a:ext>
                </a:extLst>
              </a:tr>
              <a:tr h="100909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130038" marR="78023" marT="78023" marB="7802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linkClick r:id="rId3" tooltip="enwiki:Double-precision floating-point format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IEEE-754</a:t>
                      </a:r>
                      <a:r>
                        <a:rPr lang="en-US" sz="14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</a:p>
                  </a:txBody>
                  <a:tcPr marL="130038" marR="78023" marT="78023" marB="7802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4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min subnormal: </a:t>
                      </a:r>
                      <a:r>
                        <a:rPr lang="en-US" sz="1400" b="1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± 4.940,656,458,412 · 10</a:t>
                      </a:r>
                      <a:r>
                        <a:rPr lang="en-US" sz="1400" b="1" cap="none" spc="0" baseline="30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-324</a:t>
                      </a:r>
                      <a:r>
                        <a:rPr lang="en-US" sz="14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4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min normal: </a:t>
                      </a:r>
                      <a:r>
                        <a:rPr lang="en-US" sz="1400" b="1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± 2.225,073,858,507,201,4 · 10</a:t>
                      </a:r>
                      <a:r>
                        <a:rPr lang="en-US" sz="1400" b="1" cap="none" spc="0" baseline="30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-﻿308</a:t>
                      </a:r>
                      <a:r>
                        <a:rPr lang="en-US" sz="14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4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max: </a:t>
                      </a:r>
                      <a:r>
                        <a:rPr lang="en-US" sz="1400" b="1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± 1.797,693,134,862,315,7 · 10</a:t>
                      </a:r>
                      <a:r>
                        <a:rPr lang="en-US" sz="1400" b="1" cap="none" spc="0" baseline="30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308</a:t>
                      </a:r>
                      <a:r>
                        <a:rPr lang="en-US" sz="14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</a:p>
                  </a:txBody>
                  <a:tcPr marL="130038" marR="78023" marT="78023" marB="7802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325352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8541B296-E7FD-4FC5-93AC-B36B0EC18925}"/>
              </a:ext>
            </a:extLst>
          </p:cNvPr>
          <p:cNvSpPr txBox="1"/>
          <p:nvPr/>
        </p:nvSpPr>
        <p:spPr>
          <a:xfrm>
            <a:off x="-85725" y="6488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https://en.cppreference.com/w/cpp/language/types</a:t>
            </a:r>
          </a:p>
        </p:txBody>
      </p:sp>
    </p:spTree>
    <p:extLst>
      <p:ext uri="{BB962C8B-B14F-4D97-AF65-F5344CB8AC3E}">
        <p14:creationId xmlns:p14="http://schemas.microsoft.com/office/powerpoint/2010/main" val="4132471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F6543967-5A27-4F33-83D8-419EB1BBCA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0363" y="557742"/>
            <a:ext cx="6459206" cy="5571066"/>
          </a:xfrm>
          <a:prstGeom prst="rect">
            <a:avLst/>
          </a:prstGeom>
        </p:spPr>
      </p:pic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B31B2D14-CD2C-4EB4-915F-AB282711F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4674" y="4197531"/>
            <a:ext cx="4656963" cy="2055843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83A3AF2D-745F-41D9-A894-DC39A2F70A9B}"/>
              </a:ext>
            </a:extLst>
          </p:cNvPr>
          <p:cNvSpPr txBox="1"/>
          <p:nvPr/>
        </p:nvSpPr>
        <p:spPr>
          <a:xfrm>
            <a:off x="0" y="6488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https://www.geeksforgeeks.org/c-data-types/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83A1227-2EB1-414E-BCFC-9030BE851472}"/>
              </a:ext>
            </a:extLst>
          </p:cNvPr>
          <p:cNvSpPr txBox="1"/>
          <p:nvPr/>
        </p:nvSpPr>
        <p:spPr>
          <a:xfrm>
            <a:off x="7968671" y="2067631"/>
            <a:ext cx="2713863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NOTE: the size of variable may depend on the complier and the machine.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0513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A3FA8B9-914F-4D49-A230-5E965C9E7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TW" sz="6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Precision</a:t>
            </a:r>
          </a:p>
        </p:txBody>
      </p:sp>
      <p:pic>
        <p:nvPicPr>
          <p:cNvPr id="16" name="圖片 15" descr="一張含有 文字 的圖片&#10;&#10;自動產生的描述">
            <a:extLst>
              <a:ext uri="{FF2B5EF4-FFF2-40B4-BE49-F238E27FC236}">
                <a16:creationId xmlns:a16="http://schemas.microsoft.com/office/drawing/2014/main" id="{18FEFC1D-032E-4EA5-904B-AE49279D2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17" y="5127633"/>
            <a:ext cx="6649378" cy="150516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12" name="內容版面配置區 11" descr="一張含有 文字 的圖片&#10;&#10;自動產生的描述">
            <a:extLst>
              <a:ext uri="{FF2B5EF4-FFF2-40B4-BE49-F238E27FC236}">
                <a16:creationId xmlns:a16="http://schemas.microsoft.com/office/drawing/2014/main" id="{0FA896CD-758A-4258-A41F-03C244E49E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58301" y="225207"/>
            <a:ext cx="5399157" cy="6082385"/>
          </a:xfrm>
        </p:spPr>
      </p:pic>
    </p:spTree>
    <p:extLst>
      <p:ext uri="{BB962C8B-B14F-4D97-AF65-F5344CB8AC3E}">
        <p14:creationId xmlns:p14="http://schemas.microsoft.com/office/powerpoint/2010/main" val="455396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0527625-12D7-4A4D-8557-B337AEB07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TW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Overflow</a:t>
            </a:r>
          </a:p>
        </p:txBody>
      </p:sp>
      <p:pic>
        <p:nvPicPr>
          <p:cNvPr id="13" name="圖片 12" descr="一張含有 文字 的圖片&#10;&#10;自動產生的描述">
            <a:extLst>
              <a:ext uri="{FF2B5EF4-FFF2-40B4-BE49-F238E27FC236}">
                <a16:creationId xmlns:a16="http://schemas.microsoft.com/office/drawing/2014/main" id="{4CF36D5E-F326-4ECE-B85B-C000A6883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97" y="5301731"/>
            <a:ext cx="6479926" cy="1394984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76234BA9-51DB-4CE9-93E4-18F97F4139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16251" y="751597"/>
            <a:ext cx="6631341" cy="535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824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8" name="表格 4">
            <a:extLst>
              <a:ext uri="{FF2B5EF4-FFF2-40B4-BE49-F238E27FC236}">
                <a16:creationId xmlns:a16="http://schemas.microsoft.com/office/drawing/2014/main" id="{C9084896-7ED4-4BBD-8469-35D7CCD84F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4654585"/>
              </p:ext>
            </p:extLst>
          </p:nvPr>
        </p:nvGraphicFramePr>
        <p:xfrm>
          <a:off x="10417175" y="469900"/>
          <a:ext cx="1290638" cy="5884857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1290638">
                  <a:extLst>
                    <a:ext uri="{9D8B030D-6E8A-4147-A177-3AD203B41FA5}">
                      <a16:colId xmlns:a16="http://schemas.microsoft.com/office/drawing/2014/main" val="2451251877"/>
                    </a:ext>
                  </a:extLst>
                </a:gridCol>
              </a:tblGrid>
              <a:tr h="53498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Val</a:t>
                      </a:r>
                      <a:endParaRPr lang="zh-TW" altLang="en-US" sz="2400"/>
                    </a:p>
                  </a:txBody>
                  <a:tcPr marL="121588" marR="121588" marT="60794" marB="60794"/>
                </a:tc>
                <a:extLst>
                  <a:ext uri="{0D108BD9-81ED-4DB2-BD59-A6C34878D82A}">
                    <a16:rowId xmlns:a16="http://schemas.microsoft.com/office/drawing/2014/main" val="952927836"/>
                  </a:ext>
                </a:extLst>
              </a:tr>
              <a:tr h="53498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/>
                    </a:p>
                  </a:txBody>
                  <a:tcPr marL="121588" marR="121588" marT="60794" marB="60794"/>
                </a:tc>
                <a:extLst>
                  <a:ext uri="{0D108BD9-81ED-4DB2-BD59-A6C34878D82A}">
                    <a16:rowId xmlns:a16="http://schemas.microsoft.com/office/drawing/2014/main" val="1860396722"/>
                  </a:ext>
                </a:extLst>
              </a:tr>
              <a:tr h="53498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</a:t>
                      </a:r>
                      <a:endParaRPr lang="zh-TW" altLang="en-US" sz="2400"/>
                    </a:p>
                  </a:txBody>
                  <a:tcPr marL="121588" marR="121588" marT="60794" marB="60794"/>
                </a:tc>
                <a:extLst>
                  <a:ext uri="{0D108BD9-81ED-4DB2-BD59-A6C34878D82A}">
                    <a16:rowId xmlns:a16="http://schemas.microsoft.com/office/drawing/2014/main" val="3862286284"/>
                  </a:ext>
                </a:extLst>
              </a:tr>
              <a:tr h="53498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2</a:t>
                      </a:r>
                      <a:endParaRPr lang="zh-TW" altLang="en-US" sz="2400"/>
                    </a:p>
                  </a:txBody>
                  <a:tcPr marL="121588" marR="121588" marT="60794" marB="60794"/>
                </a:tc>
                <a:extLst>
                  <a:ext uri="{0D108BD9-81ED-4DB2-BD59-A6C34878D82A}">
                    <a16:rowId xmlns:a16="http://schemas.microsoft.com/office/drawing/2014/main" val="1809777695"/>
                  </a:ext>
                </a:extLst>
              </a:tr>
              <a:tr h="53498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3</a:t>
                      </a:r>
                      <a:endParaRPr lang="zh-TW" altLang="en-US" sz="2400"/>
                    </a:p>
                  </a:txBody>
                  <a:tcPr marL="121588" marR="121588" marT="60794" marB="60794"/>
                </a:tc>
                <a:extLst>
                  <a:ext uri="{0D108BD9-81ED-4DB2-BD59-A6C34878D82A}">
                    <a16:rowId xmlns:a16="http://schemas.microsoft.com/office/drawing/2014/main" val="3514974837"/>
                  </a:ext>
                </a:extLst>
              </a:tr>
              <a:tr h="53498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4</a:t>
                      </a:r>
                      <a:endParaRPr lang="zh-TW" altLang="en-US" sz="2400"/>
                    </a:p>
                  </a:txBody>
                  <a:tcPr marL="121588" marR="121588" marT="60794" marB="60794"/>
                </a:tc>
                <a:extLst>
                  <a:ext uri="{0D108BD9-81ED-4DB2-BD59-A6C34878D82A}">
                    <a16:rowId xmlns:a16="http://schemas.microsoft.com/office/drawing/2014/main" val="2878916489"/>
                  </a:ext>
                </a:extLst>
              </a:tr>
              <a:tr h="53498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5</a:t>
                      </a:r>
                      <a:endParaRPr lang="zh-TW" altLang="en-US" sz="2400"/>
                    </a:p>
                  </a:txBody>
                  <a:tcPr marL="121588" marR="121588" marT="60794" marB="60794"/>
                </a:tc>
                <a:extLst>
                  <a:ext uri="{0D108BD9-81ED-4DB2-BD59-A6C34878D82A}">
                    <a16:rowId xmlns:a16="http://schemas.microsoft.com/office/drawing/2014/main" val="2446381325"/>
                  </a:ext>
                </a:extLst>
              </a:tr>
              <a:tr h="53498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6</a:t>
                      </a:r>
                      <a:endParaRPr lang="zh-TW" altLang="en-US" sz="2400"/>
                    </a:p>
                  </a:txBody>
                  <a:tcPr marL="121588" marR="121588" marT="60794" marB="60794"/>
                </a:tc>
                <a:extLst>
                  <a:ext uri="{0D108BD9-81ED-4DB2-BD59-A6C34878D82A}">
                    <a16:rowId xmlns:a16="http://schemas.microsoft.com/office/drawing/2014/main" val="3702297603"/>
                  </a:ext>
                </a:extLst>
              </a:tr>
              <a:tr h="53498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8</a:t>
                      </a:r>
                      <a:endParaRPr lang="zh-TW" altLang="en-US" sz="2400"/>
                    </a:p>
                  </a:txBody>
                  <a:tcPr marL="121588" marR="121588" marT="60794" marB="60794"/>
                </a:tc>
                <a:extLst>
                  <a:ext uri="{0D108BD9-81ED-4DB2-BD59-A6C34878D82A}">
                    <a16:rowId xmlns:a16="http://schemas.microsoft.com/office/drawing/2014/main" val="3627806967"/>
                  </a:ext>
                </a:extLst>
              </a:tr>
              <a:tr h="53498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15</a:t>
                      </a:r>
                      <a:endParaRPr lang="zh-TW" altLang="en-US" sz="2400"/>
                    </a:p>
                  </a:txBody>
                  <a:tcPr marL="121588" marR="121588" marT="60794" marB="60794"/>
                </a:tc>
                <a:extLst>
                  <a:ext uri="{0D108BD9-81ED-4DB2-BD59-A6C34878D82A}">
                    <a16:rowId xmlns:a16="http://schemas.microsoft.com/office/drawing/2014/main" val="871669756"/>
                  </a:ext>
                </a:extLst>
              </a:tr>
              <a:tr h="53498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2400" b="1">
                        <a:solidFill>
                          <a:srgbClr val="FF0000"/>
                        </a:solidFill>
                      </a:endParaRPr>
                    </a:p>
                  </a:txBody>
                  <a:tcPr marL="121588" marR="121588" marT="60794" marB="60794"/>
                </a:tc>
                <a:extLst>
                  <a:ext uri="{0D108BD9-81ED-4DB2-BD59-A6C34878D82A}">
                    <a16:rowId xmlns:a16="http://schemas.microsoft.com/office/drawing/2014/main" val="3262855614"/>
                  </a:ext>
                </a:extLst>
              </a:tr>
            </a:tbl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A897269B-F315-4178-9E26-9C49B01E4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altLang="zh-TW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Overflow</a:t>
            </a:r>
            <a:endParaRPr lang="zh-TW" altLang="en-US">
              <a:solidFill>
                <a:srgbClr val="FFFFFF"/>
              </a:solidFill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75D0BDA-0E91-47CD-A9CC-4A585FB705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6135105"/>
              </p:ext>
            </p:extLst>
          </p:nvPr>
        </p:nvGraphicFramePr>
        <p:xfrm>
          <a:off x="5194300" y="469900"/>
          <a:ext cx="5151435" cy="58848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30287">
                  <a:extLst>
                    <a:ext uri="{9D8B030D-6E8A-4147-A177-3AD203B41FA5}">
                      <a16:colId xmlns:a16="http://schemas.microsoft.com/office/drawing/2014/main" val="2451251877"/>
                    </a:ext>
                  </a:extLst>
                </a:gridCol>
                <a:gridCol w="1030287">
                  <a:extLst>
                    <a:ext uri="{9D8B030D-6E8A-4147-A177-3AD203B41FA5}">
                      <a16:colId xmlns:a16="http://schemas.microsoft.com/office/drawing/2014/main" val="4034831863"/>
                    </a:ext>
                  </a:extLst>
                </a:gridCol>
                <a:gridCol w="1030287">
                  <a:extLst>
                    <a:ext uri="{9D8B030D-6E8A-4147-A177-3AD203B41FA5}">
                      <a16:colId xmlns:a16="http://schemas.microsoft.com/office/drawing/2014/main" val="1416807528"/>
                    </a:ext>
                  </a:extLst>
                </a:gridCol>
                <a:gridCol w="1030287">
                  <a:extLst>
                    <a:ext uri="{9D8B030D-6E8A-4147-A177-3AD203B41FA5}">
                      <a16:colId xmlns:a16="http://schemas.microsoft.com/office/drawing/2014/main" val="1242633501"/>
                    </a:ext>
                  </a:extLst>
                </a:gridCol>
                <a:gridCol w="1030287">
                  <a:extLst>
                    <a:ext uri="{9D8B030D-6E8A-4147-A177-3AD203B41FA5}">
                      <a16:colId xmlns:a16="http://schemas.microsoft.com/office/drawing/2014/main" val="46825917"/>
                    </a:ext>
                  </a:extLst>
                </a:gridCol>
              </a:tblGrid>
              <a:tr h="534987">
                <a:tc>
                  <a:txBody>
                    <a:bodyPr/>
                    <a:lstStyle/>
                    <a:p>
                      <a:pPr algn="ctr"/>
                      <a:endParaRPr lang="zh-TW" altLang="en-US" sz="2100"/>
                    </a:p>
                  </a:txBody>
                  <a:tcPr marL="104343" marR="104343" marT="52172" marB="52172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10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TW" sz="2100" baseline="3000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100"/>
                    </a:p>
                  </a:txBody>
                  <a:tcPr marL="104343" marR="104343" marT="52172" marB="52172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10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TW" sz="2100" baseline="3000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2100"/>
                    </a:p>
                  </a:txBody>
                  <a:tcPr marL="104343" marR="104343" marT="52172" marB="52172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10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TW" sz="2100" baseline="3000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100"/>
                    </a:p>
                  </a:txBody>
                  <a:tcPr marL="104343" marR="104343" marT="52172" marB="521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TW" sz="2100" baseline="3000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100"/>
                    </a:p>
                  </a:txBody>
                  <a:tcPr marL="104343" marR="104343" marT="52172" marB="52172"/>
                </a:tc>
                <a:extLst>
                  <a:ext uri="{0D108BD9-81ED-4DB2-BD59-A6C34878D82A}">
                    <a16:rowId xmlns:a16="http://schemas.microsoft.com/office/drawing/2014/main" val="952927836"/>
                  </a:ext>
                </a:extLst>
              </a:tr>
              <a:tr h="534987">
                <a:tc>
                  <a:txBody>
                    <a:bodyPr/>
                    <a:lstStyle/>
                    <a:p>
                      <a:pPr algn="ctr"/>
                      <a:endParaRPr lang="zh-TW" altLang="en-US" sz="2100"/>
                    </a:p>
                  </a:txBody>
                  <a:tcPr marL="104343" marR="104343" marT="52172" marB="521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/>
                        <a:t>0</a:t>
                      </a:r>
                      <a:endParaRPr lang="zh-TW" altLang="en-US" sz="2100"/>
                    </a:p>
                  </a:txBody>
                  <a:tcPr marL="104343" marR="104343" marT="52172" marB="521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/>
                        <a:t>0</a:t>
                      </a:r>
                      <a:endParaRPr lang="zh-TW" altLang="en-US" sz="2100"/>
                    </a:p>
                  </a:txBody>
                  <a:tcPr marL="104343" marR="104343" marT="52172" marB="521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/>
                        <a:t>0</a:t>
                      </a:r>
                      <a:endParaRPr lang="zh-TW" altLang="en-US" sz="2100"/>
                    </a:p>
                  </a:txBody>
                  <a:tcPr marL="104343" marR="104343" marT="52172" marB="521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/>
                        <a:t>0</a:t>
                      </a:r>
                      <a:endParaRPr lang="zh-TW" altLang="en-US" sz="2100"/>
                    </a:p>
                  </a:txBody>
                  <a:tcPr marL="104343" marR="104343" marT="52172" marB="52172"/>
                </a:tc>
                <a:extLst>
                  <a:ext uri="{0D108BD9-81ED-4DB2-BD59-A6C34878D82A}">
                    <a16:rowId xmlns:a16="http://schemas.microsoft.com/office/drawing/2014/main" val="1860396722"/>
                  </a:ext>
                </a:extLst>
              </a:tr>
              <a:tr h="534987">
                <a:tc>
                  <a:txBody>
                    <a:bodyPr/>
                    <a:lstStyle/>
                    <a:p>
                      <a:pPr algn="ctr"/>
                      <a:endParaRPr lang="zh-TW" altLang="en-US" sz="2100"/>
                    </a:p>
                  </a:txBody>
                  <a:tcPr marL="104343" marR="104343" marT="52172" marB="521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/>
                        <a:t>0</a:t>
                      </a:r>
                      <a:endParaRPr lang="zh-TW" altLang="en-US" sz="2100"/>
                    </a:p>
                  </a:txBody>
                  <a:tcPr marL="104343" marR="104343" marT="52172" marB="521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/>
                        <a:t>0</a:t>
                      </a:r>
                      <a:endParaRPr lang="zh-TW" altLang="en-US" sz="2100"/>
                    </a:p>
                  </a:txBody>
                  <a:tcPr marL="104343" marR="104343" marT="52172" marB="521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/>
                        <a:t>0</a:t>
                      </a:r>
                      <a:endParaRPr lang="zh-TW" altLang="en-US" sz="2100"/>
                    </a:p>
                  </a:txBody>
                  <a:tcPr marL="104343" marR="104343" marT="52172" marB="521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/>
                        <a:t>1</a:t>
                      </a:r>
                      <a:endParaRPr lang="zh-TW" altLang="en-US" sz="2100"/>
                    </a:p>
                  </a:txBody>
                  <a:tcPr marL="104343" marR="104343" marT="52172" marB="52172"/>
                </a:tc>
                <a:extLst>
                  <a:ext uri="{0D108BD9-81ED-4DB2-BD59-A6C34878D82A}">
                    <a16:rowId xmlns:a16="http://schemas.microsoft.com/office/drawing/2014/main" val="3862286284"/>
                  </a:ext>
                </a:extLst>
              </a:tr>
              <a:tr h="534987">
                <a:tc>
                  <a:txBody>
                    <a:bodyPr/>
                    <a:lstStyle/>
                    <a:p>
                      <a:pPr algn="ctr"/>
                      <a:endParaRPr lang="zh-TW" altLang="en-US" sz="2100"/>
                    </a:p>
                  </a:txBody>
                  <a:tcPr marL="104343" marR="104343" marT="52172" marB="521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/>
                        <a:t>0</a:t>
                      </a:r>
                      <a:endParaRPr lang="zh-TW" altLang="en-US" sz="2100"/>
                    </a:p>
                  </a:txBody>
                  <a:tcPr marL="104343" marR="104343" marT="52172" marB="521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/>
                        <a:t>0</a:t>
                      </a:r>
                      <a:endParaRPr lang="zh-TW" altLang="en-US" sz="2100"/>
                    </a:p>
                  </a:txBody>
                  <a:tcPr marL="104343" marR="104343" marT="52172" marB="521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/>
                        <a:t>1</a:t>
                      </a:r>
                      <a:endParaRPr lang="zh-TW" altLang="en-US" sz="2100"/>
                    </a:p>
                  </a:txBody>
                  <a:tcPr marL="104343" marR="104343" marT="52172" marB="521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/>
                        <a:t>0</a:t>
                      </a:r>
                      <a:endParaRPr lang="zh-TW" altLang="en-US" sz="2100"/>
                    </a:p>
                  </a:txBody>
                  <a:tcPr marL="104343" marR="104343" marT="52172" marB="52172"/>
                </a:tc>
                <a:extLst>
                  <a:ext uri="{0D108BD9-81ED-4DB2-BD59-A6C34878D82A}">
                    <a16:rowId xmlns:a16="http://schemas.microsoft.com/office/drawing/2014/main" val="1809777695"/>
                  </a:ext>
                </a:extLst>
              </a:tr>
              <a:tr h="534987">
                <a:tc>
                  <a:txBody>
                    <a:bodyPr/>
                    <a:lstStyle/>
                    <a:p>
                      <a:pPr algn="ctr"/>
                      <a:endParaRPr lang="zh-TW" altLang="en-US" sz="2100"/>
                    </a:p>
                  </a:txBody>
                  <a:tcPr marL="104343" marR="104343" marT="52172" marB="521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/>
                        <a:t>0</a:t>
                      </a:r>
                      <a:endParaRPr lang="zh-TW" altLang="en-US" sz="2100"/>
                    </a:p>
                  </a:txBody>
                  <a:tcPr marL="104343" marR="104343" marT="52172" marB="521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/>
                        <a:t>0</a:t>
                      </a:r>
                      <a:endParaRPr lang="zh-TW" altLang="en-US" sz="2100"/>
                    </a:p>
                  </a:txBody>
                  <a:tcPr marL="104343" marR="104343" marT="52172" marB="521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/>
                        <a:t>1</a:t>
                      </a:r>
                      <a:endParaRPr lang="zh-TW" altLang="en-US" sz="2100"/>
                    </a:p>
                  </a:txBody>
                  <a:tcPr marL="104343" marR="104343" marT="52172" marB="521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/>
                        <a:t>1</a:t>
                      </a:r>
                      <a:endParaRPr lang="zh-TW" altLang="en-US" sz="2100"/>
                    </a:p>
                  </a:txBody>
                  <a:tcPr marL="104343" marR="104343" marT="52172" marB="52172"/>
                </a:tc>
                <a:extLst>
                  <a:ext uri="{0D108BD9-81ED-4DB2-BD59-A6C34878D82A}">
                    <a16:rowId xmlns:a16="http://schemas.microsoft.com/office/drawing/2014/main" val="3514974837"/>
                  </a:ext>
                </a:extLst>
              </a:tr>
              <a:tr h="534987">
                <a:tc>
                  <a:txBody>
                    <a:bodyPr/>
                    <a:lstStyle/>
                    <a:p>
                      <a:pPr algn="ctr"/>
                      <a:endParaRPr lang="zh-TW" altLang="en-US" sz="2100"/>
                    </a:p>
                  </a:txBody>
                  <a:tcPr marL="104343" marR="104343" marT="52172" marB="521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/>
                        <a:t>0</a:t>
                      </a:r>
                      <a:endParaRPr lang="zh-TW" altLang="en-US" sz="2100"/>
                    </a:p>
                  </a:txBody>
                  <a:tcPr marL="104343" marR="104343" marT="52172" marB="521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/>
                        <a:t>1</a:t>
                      </a:r>
                      <a:endParaRPr lang="zh-TW" altLang="en-US" sz="2100"/>
                    </a:p>
                  </a:txBody>
                  <a:tcPr marL="104343" marR="104343" marT="52172" marB="521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/>
                        <a:t>0</a:t>
                      </a:r>
                      <a:endParaRPr lang="zh-TW" altLang="en-US" sz="2100"/>
                    </a:p>
                  </a:txBody>
                  <a:tcPr marL="104343" marR="104343" marT="52172" marB="521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/>
                        <a:t>0</a:t>
                      </a:r>
                      <a:endParaRPr lang="zh-TW" altLang="en-US" sz="2100"/>
                    </a:p>
                  </a:txBody>
                  <a:tcPr marL="104343" marR="104343" marT="52172" marB="52172"/>
                </a:tc>
                <a:extLst>
                  <a:ext uri="{0D108BD9-81ED-4DB2-BD59-A6C34878D82A}">
                    <a16:rowId xmlns:a16="http://schemas.microsoft.com/office/drawing/2014/main" val="2878916489"/>
                  </a:ext>
                </a:extLst>
              </a:tr>
              <a:tr h="534987">
                <a:tc>
                  <a:txBody>
                    <a:bodyPr/>
                    <a:lstStyle/>
                    <a:p>
                      <a:pPr algn="ctr"/>
                      <a:endParaRPr lang="zh-TW" altLang="en-US" sz="2100"/>
                    </a:p>
                  </a:txBody>
                  <a:tcPr marL="104343" marR="104343" marT="52172" marB="521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/>
                        <a:t>0</a:t>
                      </a:r>
                      <a:endParaRPr lang="zh-TW" altLang="en-US" sz="2100"/>
                    </a:p>
                  </a:txBody>
                  <a:tcPr marL="104343" marR="104343" marT="52172" marB="521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/>
                        <a:t>1</a:t>
                      </a:r>
                      <a:endParaRPr lang="zh-TW" altLang="en-US" sz="2100"/>
                    </a:p>
                  </a:txBody>
                  <a:tcPr marL="104343" marR="104343" marT="52172" marB="521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/>
                        <a:t>0</a:t>
                      </a:r>
                      <a:endParaRPr lang="zh-TW" altLang="en-US" sz="2100"/>
                    </a:p>
                  </a:txBody>
                  <a:tcPr marL="104343" marR="104343" marT="52172" marB="521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/>
                        <a:t>1</a:t>
                      </a:r>
                      <a:endParaRPr lang="zh-TW" altLang="en-US" sz="2100"/>
                    </a:p>
                  </a:txBody>
                  <a:tcPr marL="104343" marR="104343" marT="52172" marB="52172"/>
                </a:tc>
                <a:extLst>
                  <a:ext uri="{0D108BD9-81ED-4DB2-BD59-A6C34878D82A}">
                    <a16:rowId xmlns:a16="http://schemas.microsoft.com/office/drawing/2014/main" val="2446381325"/>
                  </a:ext>
                </a:extLst>
              </a:tr>
              <a:tr h="534987">
                <a:tc>
                  <a:txBody>
                    <a:bodyPr/>
                    <a:lstStyle/>
                    <a:p>
                      <a:pPr algn="ctr"/>
                      <a:endParaRPr lang="zh-TW" altLang="en-US" sz="2100"/>
                    </a:p>
                  </a:txBody>
                  <a:tcPr marL="104343" marR="104343" marT="52172" marB="521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/>
                        <a:t>0</a:t>
                      </a:r>
                      <a:endParaRPr lang="zh-TW" altLang="en-US" sz="2100"/>
                    </a:p>
                  </a:txBody>
                  <a:tcPr marL="104343" marR="104343" marT="52172" marB="521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/>
                        <a:t>1</a:t>
                      </a:r>
                      <a:endParaRPr lang="zh-TW" altLang="en-US" sz="2100"/>
                    </a:p>
                  </a:txBody>
                  <a:tcPr marL="104343" marR="104343" marT="52172" marB="521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/>
                        <a:t>1</a:t>
                      </a:r>
                      <a:endParaRPr lang="zh-TW" altLang="en-US" sz="2100"/>
                    </a:p>
                  </a:txBody>
                  <a:tcPr marL="104343" marR="104343" marT="52172" marB="521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/>
                        <a:t>0</a:t>
                      </a:r>
                      <a:endParaRPr lang="zh-TW" altLang="en-US" sz="2100"/>
                    </a:p>
                  </a:txBody>
                  <a:tcPr marL="104343" marR="104343" marT="52172" marB="52172"/>
                </a:tc>
                <a:extLst>
                  <a:ext uri="{0D108BD9-81ED-4DB2-BD59-A6C34878D82A}">
                    <a16:rowId xmlns:a16="http://schemas.microsoft.com/office/drawing/2014/main" val="3702297603"/>
                  </a:ext>
                </a:extLst>
              </a:tr>
              <a:tr h="534987">
                <a:tc>
                  <a:txBody>
                    <a:bodyPr/>
                    <a:lstStyle/>
                    <a:p>
                      <a:pPr algn="ctr"/>
                      <a:endParaRPr lang="zh-TW" altLang="en-US" sz="2100"/>
                    </a:p>
                  </a:txBody>
                  <a:tcPr marL="104343" marR="104343" marT="52172" marB="521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/>
                        <a:t>1</a:t>
                      </a:r>
                      <a:endParaRPr lang="zh-TW" altLang="en-US" sz="2100"/>
                    </a:p>
                  </a:txBody>
                  <a:tcPr marL="104343" marR="104343" marT="52172" marB="521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/>
                        <a:t>0</a:t>
                      </a:r>
                      <a:endParaRPr lang="zh-TW" altLang="en-US" sz="2100"/>
                    </a:p>
                  </a:txBody>
                  <a:tcPr marL="104343" marR="104343" marT="52172" marB="521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/>
                        <a:t>0</a:t>
                      </a:r>
                      <a:endParaRPr lang="zh-TW" altLang="en-US" sz="2100"/>
                    </a:p>
                  </a:txBody>
                  <a:tcPr marL="104343" marR="104343" marT="52172" marB="521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/>
                        <a:t>0</a:t>
                      </a:r>
                      <a:endParaRPr lang="zh-TW" altLang="en-US" sz="2100"/>
                    </a:p>
                  </a:txBody>
                  <a:tcPr marL="104343" marR="104343" marT="52172" marB="52172"/>
                </a:tc>
                <a:extLst>
                  <a:ext uri="{0D108BD9-81ED-4DB2-BD59-A6C34878D82A}">
                    <a16:rowId xmlns:a16="http://schemas.microsoft.com/office/drawing/2014/main" val="3627806967"/>
                  </a:ext>
                </a:extLst>
              </a:tr>
              <a:tr h="534987">
                <a:tc>
                  <a:txBody>
                    <a:bodyPr/>
                    <a:lstStyle/>
                    <a:p>
                      <a:pPr algn="ctr"/>
                      <a:endParaRPr lang="zh-TW" altLang="en-US" sz="2100"/>
                    </a:p>
                  </a:txBody>
                  <a:tcPr marL="104343" marR="104343" marT="52172" marB="521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/>
                        <a:t>1</a:t>
                      </a:r>
                      <a:endParaRPr lang="zh-TW" altLang="en-US" sz="2100"/>
                    </a:p>
                  </a:txBody>
                  <a:tcPr marL="104343" marR="104343" marT="52172" marB="521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/>
                        <a:t>1</a:t>
                      </a:r>
                      <a:endParaRPr lang="zh-TW" altLang="en-US" sz="2100"/>
                    </a:p>
                  </a:txBody>
                  <a:tcPr marL="104343" marR="104343" marT="52172" marB="521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/>
                        <a:t>1</a:t>
                      </a:r>
                      <a:endParaRPr lang="zh-TW" altLang="en-US" sz="2100"/>
                    </a:p>
                  </a:txBody>
                  <a:tcPr marL="104343" marR="104343" marT="52172" marB="521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/>
                        <a:t>1</a:t>
                      </a:r>
                      <a:endParaRPr lang="zh-TW" altLang="en-US" sz="2100"/>
                    </a:p>
                  </a:txBody>
                  <a:tcPr marL="104343" marR="104343" marT="52172" marB="52172"/>
                </a:tc>
                <a:extLst>
                  <a:ext uri="{0D108BD9-81ED-4DB2-BD59-A6C34878D82A}">
                    <a16:rowId xmlns:a16="http://schemas.microsoft.com/office/drawing/2014/main" val="871669756"/>
                  </a:ext>
                </a:extLst>
              </a:tr>
              <a:tr h="53498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100">
                        <a:solidFill>
                          <a:srgbClr val="FF0000"/>
                        </a:solidFill>
                      </a:endParaRPr>
                    </a:p>
                  </a:txBody>
                  <a:tcPr marL="104343" marR="104343" marT="52172" marB="521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/>
                        <a:t>0</a:t>
                      </a:r>
                      <a:endParaRPr lang="zh-TW" altLang="en-US" sz="2100"/>
                    </a:p>
                  </a:txBody>
                  <a:tcPr marL="104343" marR="104343" marT="52172" marB="521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/>
                        <a:t>0</a:t>
                      </a:r>
                      <a:endParaRPr lang="zh-TW" altLang="en-US" sz="2100"/>
                    </a:p>
                  </a:txBody>
                  <a:tcPr marL="104343" marR="104343" marT="52172" marB="521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/>
                        <a:t>0</a:t>
                      </a:r>
                      <a:endParaRPr lang="zh-TW" altLang="en-US" sz="2100"/>
                    </a:p>
                  </a:txBody>
                  <a:tcPr marL="104343" marR="104343" marT="52172" marB="521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/>
                        <a:t>0</a:t>
                      </a:r>
                      <a:endParaRPr lang="zh-TW" altLang="en-US" sz="2100"/>
                    </a:p>
                  </a:txBody>
                  <a:tcPr marL="104343" marR="104343" marT="52172" marB="52172"/>
                </a:tc>
                <a:extLst>
                  <a:ext uri="{0D108BD9-81ED-4DB2-BD59-A6C34878D82A}">
                    <a16:rowId xmlns:a16="http://schemas.microsoft.com/office/drawing/2014/main" val="3262855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2585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95B47B-6558-4E58-B286-FEE6317FB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Arithmetic Operators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E9A901-C974-4DED-B929-F706B85C1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Standard arithmetic operators</a:t>
            </a:r>
          </a:p>
          <a:p>
            <a:pPr lvl="1"/>
            <a:r>
              <a:rPr lang="en-US" altLang="zh-TW" dirty="0"/>
              <a:t>+, -, *, /, %</a:t>
            </a:r>
          </a:p>
          <a:p>
            <a:pPr lvl="1"/>
            <a:r>
              <a:rPr lang="en-US" altLang="zh-TW" dirty="0"/>
              <a:t>Unary operator: -5, +5</a:t>
            </a:r>
          </a:p>
          <a:p>
            <a:pPr lvl="1"/>
            <a:r>
              <a:rPr lang="en-US" altLang="zh-TW" dirty="0"/>
              <a:t>Binary operator: a-b, </a:t>
            </a:r>
            <a:r>
              <a:rPr lang="en-US" altLang="zh-TW" dirty="0" err="1"/>
              <a:t>a+b</a:t>
            </a:r>
            <a:endParaRPr lang="en-US" altLang="zh-TW" dirty="0"/>
          </a:p>
          <a:p>
            <a:r>
              <a:rPr lang="en-US" altLang="zh-TW" dirty="0"/>
              <a:t>Standard priority</a:t>
            </a:r>
          </a:p>
          <a:p>
            <a:pPr lvl="1"/>
            <a:r>
              <a:rPr lang="en-US" altLang="zh-TW" dirty="0"/>
              <a:t>unary plus and minus</a:t>
            </a:r>
          </a:p>
          <a:p>
            <a:pPr lvl="1"/>
            <a:r>
              <a:rPr lang="en-US" altLang="zh-TW" dirty="0"/>
              <a:t>multiplication, division, and remainder</a:t>
            </a:r>
          </a:p>
          <a:p>
            <a:pPr lvl="1"/>
            <a:r>
              <a:rPr lang="en-US" altLang="zh-TW" dirty="0"/>
              <a:t>addition and subtraction</a:t>
            </a:r>
          </a:p>
          <a:p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F435F0F-0A12-4E8F-9CC7-3A58D53491F2}"/>
              </a:ext>
            </a:extLst>
          </p:cNvPr>
          <p:cNvSpPr txBox="1"/>
          <p:nvPr/>
        </p:nvSpPr>
        <p:spPr>
          <a:xfrm>
            <a:off x="0" y="6404179"/>
            <a:ext cx="7489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https://en.cppreference.com/w/cpp/language/operator_precedence</a:t>
            </a:r>
          </a:p>
        </p:txBody>
      </p:sp>
    </p:spTree>
    <p:extLst>
      <p:ext uri="{BB962C8B-B14F-4D97-AF65-F5344CB8AC3E}">
        <p14:creationId xmlns:p14="http://schemas.microsoft.com/office/powerpoint/2010/main" val="2587023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AF0001-3FD0-430F-B292-0C5AB8891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Arithmetic Operators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B180AA-33F0-4010-937A-E50F07B13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Q: (type 1) a + (type 2) b -&gt; (?)</a:t>
            </a:r>
          </a:p>
          <a:p>
            <a:r>
              <a:rPr lang="en-US" altLang="zh-TW" i="1" dirty="0"/>
              <a:t>TL</a:t>
            </a:r>
            <a:r>
              <a:rPr lang="en-US" altLang="zh-TW" dirty="0"/>
              <a:t>;</a:t>
            </a:r>
            <a:r>
              <a:rPr lang="en-US" altLang="zh-TW" i="1" dirty="0"/>
              <a:t>DR</a:t>
            </a:r>
            <a:endParaRPr lang="en-US" altLang="zh-TW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C4AA39C-A5F3-4AFB-9703-363997EF9619}"/>
              </a:ext>
            </a:extLst>
          </p:cNvPr>
          <p:cNvSpPr txBox="1"/>
          <p:nvPr/>
        </p:nvSpPr>
        <p:spPr>
          <a:xfrm>
            <a:off x="0" y="6488668"/>
            <a:ext cx="7153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https://en.cppreference.com/w/cpp/language/operator_arithmetic</a:t>
            </a:r>
          </a:p>
        </p:txBody>
      </p:sp>
      <p:pic>
        <p:nvPicPr>
          <p:cNvPr id="9" name="圖片 8" descr="一張含有 文字 的圖片&#10;&#10;自動產生的描述">
            <a:extLst>
              <a:ext uri="{FF2B5EF4-FFF2-40B4-BE49-F238E27FC236}">
                <a16:creationId xmlns:a16="http://schemas.microsoft.com/office/drawing/2014/main" id="{60F72380-3F9D-4998-B72F-21D0A6B86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681" y="2537905"/>
            <a:ext cx="7363853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702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AF0001-3FD0-430F-B292-0C5AB8891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Arithmetic Operators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B180AA-33F0-4010-937A-E50F07B13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Q: (type 1) a + (type 2) b -&gt; (?)</a:t>
            </a:r>
          </a:p>
          <a:p>
            <a:r>
              <a:rPr lang="en-US" altLang="zh-TW" dirty="0"/>
              <a:t>Examples:</a:t>
            </a:r>
          </a:p>
          <a:p>
            <a:pPr lvl="1"/>
            <a:r>
              <a:rPr lang="en-US" altLang="zh-TW" dirty="0"/>
              <a:t>21 / 5</a:t>
            </a:r>
          </a:p>
          <a:p>
            <a:pPr lvl="1"/>
            <a:r>
              <a:rPr lang="en-US" altLang="zh-TW" dirty="0"/>
              <a:t>21 / 5.0</a:t>
            </a:r>
          </a:p>
          <a:p>
            <a:pPr lvl="1"/>
            <a:r>
              <a:rPr lang="en-US" altLang="zh-TW" dirty="0"/>
              <a:t>21.0 / 5</a:t>
            </a:r>
          </a:p>
          <a:p>
            <a:pPr lvl="1"/>
            <a:r>
              <a:rPr lang="en-US" altLang="zh-TW" dirty="0"/>
              <a:t>21.0 / 5.0</a:t>
            </a:r>
          </a:p>
          <a:p>
            <a:pPr lvl="1"/>
            <a:r>
              <a:rPr lang="en-US" altLang="zh-TW" dirty="0"/>
              <a:t>1/3*2.0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C4AA39C-A5F3-4AFB-9703-363997EF9619}"/>
              </a:ext>
            </a:extLst>
          </p:cNvPr>
          <p:cNvSpPr txBox="1"/>
          <p:nvPr/>
        </p:nvSpPr>
        <p:spPr>
          <a:xfrm>
            <a:off x="0" y="6488668"/>
            <a:ext cx="7153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https://en.cppreference.com/w/cpp/language/operator_arithmetic</a:t>
            </a:r>
          </a:p>
        </p:txBody>
      </p:sp>
    </p:spTree>
    <p:extLst>
      <p:ext uri="{BB962C8B-B14F-4D97-AF65-F5344CB8AC3E}">
        <p14:creationId xmlns:p14="http://schemas.microsoft.com/office/powerpoint/2010/main" val="2539382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76D3F6-940D-4A2F-8AE3-F6078447D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Casting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916E31-C259-4242-9D48-D7A4B3B4E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complex number -&gt; real number (?)</a:t>
            </a:r>
          </a:p>
          <a:p>
            <a:pPr lvl="1"/>
            <a:r>
              <a:rPr lang="zh-TW" altLang="en-US" sz="2400" dirty="0"/>
              <a:t>❌ </a:t>
            </a:r>
            <a:r>
              <a:rPr lang="en-US" altLang="zh-TW" sz="2400" dirty="0"/>
              <a:t>(</a:t>
            </a:r>
            <a:r>
              <a:rPr lang="en-US" altLang="zh-TW" dirty="0"/>
              <a:t>complex number</a:t>
            </a:r>
            <a:r>
              <a:rPr lang="en-US" altLang="zh-TW" sz="2400" dirty="0"/>
              <a:t>) 2 + 5i -&gt; (real number) ?</a:t>
            </a:r>
            <a:endParaRPr lang="en-US" altLang="zh-TW" dirty="0"/>
          </a:p>
          <a:p>
            <a:r>
              <a:rPr lang="en-US" altLang="zh-TW" dirty="0"/>
              <a:t>real number -&gt; complex number</a:t>
            </a:r>
          </a:p>
          <a:p>
            <a:pPr lvl="1"/>
            <a:r>
              <a:rPr lang="zh-TW" altLang="en-US" sz="2400" dirty="0"/>
              <a:t>✔ </a:t>
            </a:r>
            <a:r>
              <a:rPr lang="en-US" altLang="zh-TW" sz="2400" dirty="0"/>
              <a:t>(real number) </a:t>
            </a:r>
            <a:r>
              <a:rPr lang="en-US" altLang="zh-TW" dirty="0"/>
              <a:t>2 -&gt; </a:t>
            </a:r>
            <a:r>
              <a:rPr lang="en-US" altLang="zh-TW" sz="2000" dirty="0"/>
              <a:t>(</a:t>
            </a:r>
            <a:r>
              <a:rPr lang="en-US" altLang="zh-TW" dirty="0"/>
              <a:t>complex number</a:t>
            </a:r>
            <a:r>
              <a:rPr lang="en-US" altLang="zh-TW" sz="2000" dirty="0"/>
              <a:t>) 2 + 0i</a:t>
            </a:r>
            <a:endParaRPr lang="en-US" altLang="zh-TW" dirty="0"/>
          </a:p>
          <a:p>
            <a:r>
              <a:rPr lang="en-US" altLang="zh-TW" dirty="0"/>
              <a:t>Implicit casting or automatic casting</a:t>
            </a:r>
          </a:p>
          <a:p>
            <a:pPr lvl="1"/>
            <a:r>
              <a:rPr lang="en-US" altLang="zh-TW" dirty="0"/>
              <a:t>(type 1) a = (type 2) b;</a:t>
            </a:r>
          </a:p>
          <a:p>
            <a:pPr lvl="1"/>
            <a:r>
              <a:rPr lang="en-US" altLang="zh-TW" dirty="0"/>
              <a:t>Example: int &lt;-&gt; float</a:t>
            </a:r>
          </a:p>
        </p:txBody>
      </p:sp>
    </p:spTree>
    <p:extLst>
      <p:ext uri="{BB962C8B-B14F-4D97-AF65-F5344CB8AC3E}">
        <p14:creationId xmlns:p14="http://schemas.microsoft.com/office/powerpoint/2010/main" val="1142068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一張含有 桌 的圖片&#10;&#10;自動產生的描述">
            <a:extLst>
              <a:ext uri="{FF2B5EF4-FFF2-40B4-BE49-F238E27FC236}">
                <a16:creationId xmlns:a16="http://schemas.microsoft.com/office/drawing/2014/main" id="{9C0E803F-B24E-479E-BF97-1446C43903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4677" y="643466"/>
            <a:ext cx="9402645" cy="557106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1C78A47-53D0-4E26-8C41-257461A297FA}"/>
              </a:ext>
            </a:extLst>
          </p:cNvPr>
          <p:cNvSpPr txBox="1"/>
          <p:nvPr/>
        </p:nvSpPr>
        <p:spPr>
          <a:xfrm>
            <a:off x="0" y="6471890"/>
            <a:ext cx="54073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https://www.geeksforgeeks.org/c-data-types/</a:t>
            </a:r>
          </a:p>
        </p:txBody>
      </p:sp>
    </p:spTree>
    <p:extLst>
      <p:ext uri="{BB962C8B-B14F-4D97-AF65-F5344CB8AC3E}">
        <p14:creationId xmlns:p14="http://schemas.microsoft.com/office/powerpoint/2010/main" val="452154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5A9F60C-D19A-4FD4-B327-9793ECB4B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TW" sz="6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Casting</a:t>
            </a:r>
          </a:p>
        </p:txBody>
      </p:sp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8E1E8DCC-D13E-4390-ADFE-72B35DFA5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425" y="5741087"/>
            <a:ext cx="6573167" cy="828791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17" name="內容版面配置區 16" descr="一張含有 文字 的圖片&#10;&#10;自動產生的描述">
            <a:extLst>
              <a:ext uri="{FF2B5EF4-FFF2-40B4-BE49-F238E27FC236}">
                <a16:creationId xmlns:a16="http://schemas.microsoft.com/office/drawing/2014/main" id="{B2F64D37-A3DB-458B-A694-D65585AA0E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74425" y="218976"/>
            <a:ext cx="6573166" cy="532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37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C89EED-CA1F-459D-99D9-224514E0F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Explicit Casting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E0C695-4B3A-43BB-A4D8-C85549EB4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normal syntax:</a:t>
            </a:r>
          </a:p>
          <a:p>
            <a:pPr marL="0" indent="0" algn="ctr">
              <a:buNone/>
            </a:pPr>
            <a:r>
              <a:rPr lang="en-US" altLang="zh-TW" dirty="0">
                <a:highlight>
                  <a:srgbClr val="C0C0C0"/>
                </a:highlight>
              </a:rPr>
              <a:t>(</a:t>
            </a:r>
            <a:r>
              <a:rPr lang="en-US" altLang="zh-TW" sz="2800" dirty="0">
                <a:highlight>
                  <a:srgbClr val="C0C0C0"/>
                </a:highlight>
              </a:rPr>
              <a:t>type</a:t>
            </a:r>
            <a:r>
              <a:rPr lang="en-US" altLang="zh-TW" dirty="0">
                <a:highlight>
                  <a:srgbClr val="C0C0C0"/>
                </a:highlight>
              </a:rPr>
              <a:t>)</a:t>
            </a:r>
            <a:r>
              <a:rPr lang="en-US" altLang="zh-TW" sz="2800" dirty="0">
                <a:highlight>
                  <a:srgbClr val="C0C0C0"/>
                </a:highlight>
              </a:rPr>
              <a:t> expression;</a:t>
            </a:r>
          </a:p>
          <a:p>
            <a:pPr marL="0" indent="0" algn="ctr">
              <a:buNone/>
            </a:pPr>
            <a:r>
              <a:rPr lang="en-US" altLang="zh-TW" dirty="0">
                <a:highlight>
                  <a:srgbClr val="C0C0C0"/>
                </a:highlight>
              </a:rPr>
              <a:t>type (expression);</a:t>
            </a:r>
          </a:p>
          <a:p>
            <a:pPr marL="0" indent="0" algn="ctr">
              <a:buNone/>
            </a:pPr>
            <a:r>
              <a:rPr lang="en-US" altLang="zh-TW" dirty="0" err="1">
                <a:highlight>
                  <a:srgbClr val="C0C0C0"/>
                </a:highlight>
              </a:rPr>
              <a:t>static_cast</a:t>
            </a:r>
            <a:r>
              <a:rPr lang="en-US" altLang="zh-TW" dirty="0">
                <a:highlight>
                  <a:srgbClr val="C0C0C0"/>
                </a:highlight>
              </a:rPr>
              <a:t>&lt;type&gt;(expression);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double(1)/3</a:t>
            </a:r>
          </a:p>
          <a:p>
            <a:r>
              <a:rPr lang="en-US" altLang="zh-TW" dirty="0" err="1"/>
              <a:t>static_cast</a:t>
            </a:r>
            <a:r>
              <a:rPr lang="en-US" altLang="zh-TW" dirty="0"/>
              <a:t>&lt;double&gt;(1)/3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61455BC-755A-409D-8141-3AA65DD23DBD}"/>
              </a:ext>
            </a:extLst>
          </p:cNvPr>
          <p:cNvSpPr txBox="1"/>
          <p:nvPr/>
        </p:nvSpPr>
        <p:spPr>
          <a:xfrm>
            <a:off x="0" y="648866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https://en.cppreference.com/w/cpp/language/explicit_cast</a:t>
            </a:r>
          </a:p>
        </p:txBody>
      </p:sp>
    </p:spTree>
    <p:extLst>
      <p:ext uri="{BB962C8B-B14F-4D97-AF65-F5344CB8AC3E}">
        <p14:creationId xmlns:p14="http://schemas.microsoft.com/office/powerpoint/2010/main" val="27794273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F249FCC-4E37-42D9-9F70-1AFA136E5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4800" i="1"/>
              <a:t>Questions</a:t>
            </a:r>
          </a:p>
        </p:txBody>
      </p:sp>
      <p:pic>
        <p:nvPicPr>
          <p:cNvPr id="4" name="Picture 3" descr="Question mark on green pastel background">
            <a:extLst>
              <a:ext uri="{FF2B5EF4-FFF2-40B4-BE49-F238E27FC236}">
                <a16:creationId xmlns:a16="http://schemas.microsoft.com/office/drawing/2014/main" id="{478FF4FD-58E0-4672-8112-25C88FA0A2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54317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E49E91-1382-4556-A45B-54EF093EC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Primitive Built-in Types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50ACCD-2044-4AF4-A2E6-11DD6F6AA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cap="none" spc="0" dirty="0">
                <a:solidFill>
                  <a:schemeClr val="tx1"/>
                </a:solidFill>
              </a:rPr>
              <a:t>Boolean </a:t>
            </a:r>
            <a:r>
              <a:rPr lang="en-US" altLang="zh-TW" cap="none" spc="0" dirty="0">
                <a:solidFill>
                  <a:schemeClr val="tx1"/>
                </a:solidFill>
              </a:rPr>
              <a:t>(case-sensitive)</a:t>
            </a:r>
            <a:endParaRPr lang="en-US" altLang="zh-TW" dirty="0"/>
          </a:p>
          <a:p>
            <a:pPr lvl="1"/>
            <a:r>
              <a:rPr lang="en-US" altLang="zh-TW" cap="none" spc="0" dirty="0">
                <a:solidFill>
                  <a:schemeClr val="tx1"/>
                </a:solidFill>
              </a:rPr>
              <a:t>true / false</a:t>
            </a:r>
          </a:p>
          <a:p>
            <a:r>
              <a:rPr lang="en-US" altLang="zh-TW" sz="2800" cap="none" spc="0" dirty="0">
                <a:solidFill>
                  <a:schemeClr val="tx1"/>
                </a:solidFill>
              </a:rPr>
              <a:t>Character (single quotation)</a:t>
            </a:r>
          </a:p>
          <a:p>
            <a:pPr lvl="1"/>
            <a:r>
              <a:rPr lang="en-US" altLang="zh-TW" cap="none" spc="0" dirty="0">
                <a:solidFill>
                  <a:schemeClr val="tx1"/>
                </a:solidFill>
              </a:rPr>
              <a:t>‘a’, ‘b’, ‘c’, ‘1’, ‘2’, ‘3’</a:t>
            </a:r>
          </a:p>
          <a:p>
            <a:r>
              <a:rPr lang="en-US" altLang="zh-TW" sz="2800" cap="none" spc="0" dirty="0">
                <a:solidFill>
                  <a:schemeClr val="tx1"/>
                </a:solidFill>
              </a:rPr>
              <a:t>Integer</a:t>
            </a:r>
          </a:p>
          <a:p>
            <a:pPr lvl="1"/>
            <a:r>
              <a:rPr lang="en-US" altLang="zh-TW" cap="none" spc="0" dirty="0">
                <a:solidFill>
                  <a:schemeClr val="tx1"/>
                </a:solidFill>
              </a:rPr>
              <a:t>-3, -2, -1, 0, 1, 2, 3</a:t>
            </a:r>
          </a:p>
          <a:p>
            <a:r>
              <a:rPr lang="en-US" altLang="zh-TW" sz="2800" cap="none" spc="0" dirty="0">
                <a:solidFill>
                  <a:schemeClr val="tx1"/>
                </a:solidFill>
              </a:rPr>
              <a:t>Floating point/ Double floating point </a:t>
            </a:r>
            <a:r>
              <a:rPr lang="en-US" altLang="zh-TW" cap="none" spc="0" dirty="0">
                <a:solidFill>
                  <a:schemeClr val="tx1"/>
                </a:solidFill>
              </a:rPr>
              <a:t>(real numbers)</a:t>
            </a:r>
            <a:endParaRPr lang="en-US" altLang="zh-TW" sz="2800" cap="none" spc="0" dirty="0">
              <a:solidFill>
                <a:schemeClr val="tx1"/>
              </a:solidFill>
            </a:endParaRPr>
          </a:p>
          <a:p>
            <a:pPr lvl="1"/>
            <a:r>
              <a:rPr lang="en-US" altLang="zh-TW" cap="none" spc="0" dirty="0">
                <a:solidFill>
                  <a:schemeClr val="tx1"/>
                </a:solidFill>
              </a:rPr>
              <a:t>-3.0, -2.5, -0.5, 0.0, 1.0, 100.5</a:t>
            </a:r>
          </a:p>
          <a:p>
            <a:endParaRPr lang="en-US" altLang="zh-TW" sz="2800" cap="none" spc="0" dirty="0">
              <a:solidFill>
                <a:schemeClr val="tx1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2329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36C79F-279D-4A4E-9588-D0BC6A4BC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C++ Variables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594C12-4A86-4A5C-9405-E82E25644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0458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dirty="0"/>
              <a:t>C++ requires you to declare all variables before you use them.</a:t>
            </a:r>
          </a:p>
          <a:p>
            <a:r>
              <a:rPr lang="en-US" altLang="zh-TW" dirty="0"/>
              <a:t>The normal syntax:</a:t>
            </a:r>
          </a:p>
          <a:p>
            <a:pPr marL="0" indent="0" algn="ctr">
              <a:buNone/>
            </a:pPr>
            <a:r>
              <a:rPr lang="en-US" altLang="zh-TW" sz="2800" dirty="0">
                <a:highlight>
                  <a:srgbClr val="C0C0C0"/>
                </a:highlight>
              </a:rPr>
              <a:t>&lt;type&gt; &lt;identifier&gt; = {&lt;initializer&gt;};</a:t>
            </a:r>
            <a:endParaRPr lang="en-US" altLang="zh-TW" dirty="0"/>
          </a:p>
          <a:p>
            <a:r>
              <a:rPr lang="en-US" altLang="zh-TW" dirty="0"/>
              <a:t>Operations:</a:t>
            </a:r>
          </a:p>
          <a:p>
            <a:pPr lvl="1"/>
            <a:r>
              <a:rPr lang="en-US" altLang="zh-TW" dirty="0"/>
              <a:t>+, - *, / , &gt; , &gt;&gt;, &lt;, &lt;&lt;</a:t>
            </a:r>
          </a:p>
          <a:p>
            <a:r>
              <a:rPr lang="en-US" altLang="zh-TW" dirty="0"/>
              <a:t>Assignment:</a:t>
            </a:r>
          </a:p>
          <a:p>
            <a:pPr lvl="1"/>
            <a:r>
              <a:rPr lang="en-US" altLang="zh-TW" dirty="0" err="1"/>
              <a:t>L_value</a:t>
            </a:r>
            <a:r>
              <a:rPr lang="en-US" altLang="zh-TW" dirty="0"/>
              <a:t> − refer to a </a:t>
            </a:r>
            <a:r>
              <a:rPr lang="en-US" altLang="zh-TW" b="1" dirty="0"/>
              <a:t>memory location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 err="1"/>
              <a:t>R_value</a:t>
            </a:r>
            <a:r>
              <a:rPr lang="en-US" altLang="zh-TW" dirty="0"/>
              <a:t> − refers to a </a:t>
            </a:r>
            <a:r>
              <a:rPr lang="en-US" altLang="zh-TW" b="1" dirty="0"/>
              <a:t>data value</a:t>
            </a:r>
            <a:r>
              <a:rPr lang="en-US" altLang="zh-TW" dirty="0"/>
              <a:t> that is stored at some address in memory. </a:t>
            </a:r>
          </a:p>
          <a:p>
            <a:pPr marL="0" indent="0" algn="ctr">
              <a:buNone/>
            </a:pPr>
            <a:r>
              <a:rPr lang="en-US" altLang="zh-TW" dirty="0" err="1">
                <a:highlight>
                  <a:srgbClr val="C0C0C0"/>
                </a:highlight>
              </a:rPr>
              <a:t>L_value</a:t>
            </a:r>
            <a:r>
              <a:rPr lang="en-US" altLang="zh-TW" dirty="0">
                <a:highlight>
                  <a:srgbClr val="C0C0C0"/>
                </a:highlight>
              </a:rPr>
              <a:t> (variable) = </a:t>
            </a:r>
            <a:r>
              <a:rPr lang="en-US" altLang="zh-TW" dirty="0" err="1">
                <a:highlight>
                  <a:srgbClr val="C0C0C0"/>
                </a:highlight>
              </a:rPr>
              <a:t>R_value</a:t>
            </a:r>
            <a:r>
              <a:rPr lang="en-US" altLang="zh-TW" dirty="0">
                <a:highlight>
                  <a:srgbClr val="C0C0C0"/>
                </a:highlight>
              </a:rPr>
              <a:t> (expression);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E894B90-D893-4E34-804C-D9EFC2F21C48}"/>
              </a:ext>
            </a:extLst>
          </p:cNvPr>
          <p:cNvSpPr txBox="1"/>
          <p:nvPr/>
        </p:nvSpPr>
        <p:spPr>
          <a:xfrm>
            <a:off x="0" y="648866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https://en.cppreference.com/book/intro/variables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8ABA458-7278-4B1C-BA56-D5E13A8BC604}"/>
              </a:ext>
            </a:extLst>
          </p:cNvPr>
          <p:cNvSpPr txBox="1"/>
          <p:nvPr/>
        </p:nvSpPr>
        <p:spPr>
          <a:xfrm>
            <a:off x="10066788" y="5534561"/>
            <a:ext cx="19303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✔ </a:t>
            </a:r>
            <a:r>
              <a:rPr lang="en-US" altLang="zh-TW" sz="2800" dirty="0"/>
              <a:t>a = 10;</a:t>
            </a:r>
          </a:p>
          <a:p>
            <a:r>
              <a:rPr lang="zh-TW" altLang="en-US" sz="2800" dirty="0"/>
              <a:t>❌</a:t>
            </a:r>
            <a:r>
              <a:rPr lang="en-US" altLang="zh-TW" sz="2800" dirty="0"/>
              <a:t> 10 = 20;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28345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57D8FA7-C889-43CD-B062-4C2C8A9E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Primitive Built-in Types</a:t>
            </a:r>
            <a:endParaRPr lang="en-US" altLang="zh-TW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33408FE4-4863-4E9F-A1F9-89A0165CE5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0932256"/>
              </p:ext>
            </p:extLst>
          </p:nvPr>
        </p:nvGraphicFramePr>
        <p:xfrm>
          <a:off x="4038600" y="1005912"/>
          <a:ext cx="7188199" cy="484279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814228">
                  <a:extLst>
                    <a:ext uri="{9D8B030D-6E8A-4147-A177-3AD203B41FA5}">
                      <a16:colId xmlns:a16="http://schemas.microsoft.com/office/drawing/2014/main" val="2192475298"/>
                    </a:ext>
                  </a:extLst>
                </a:gridCol>
                <a:gridCol w="2373971">
                  <a:extLst>
                    <a:ext uri="{9D8B030D-6E8A-4147-A177-3AD203B41FA5}">
                      <a16:colId xmlns:a16="http://schemas.microsoft.com/office/drawing/2014/main" val="3441060932"/>
                    </a:ext>
                  </a:extLst>
                </a:gridCol>
              </a:tblGrid>
              <a:tr h="585929">
                <a:tc>
                  <a:txBody>
                    <a:bodyPr/>
                    <a:lstStyle/>
                    <a:p>
                      <a:pPr algn="ctr"/>
                      <a:r>
                        <a:rPr lang="en-US" sz="1700" b="1" cap="all" spc="60">
                          <a:solidFill>
                            <a:schemeClr val="tx1"/>
                          </a:solidFill>
                          <a:effectLst/>
                        </a:rPr>
                        <a:t>Type</a:t>
                      </a:r>
                    </a:p>
                  </a:txBody>
                  <a:tcPr marL="133166" marR="133166" marT="133166" marB="133166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cap="all" spc="60">
                          <a:solidFill>
                            <a:schemeClr val="tx1"/>
                          </a:solidFill>
                          <a:effectLst/>
                        </a:rPr>
                        <a:t>Keyword</a:t>
                      </a:r>
                    </a:p>
                  </a:txBody>
                  <a:tcPr marL="133166" marR="133166" marT="133166" marB="133166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2926982"/>
                  </a:ext>
                </a:extLst>
              </a:tr>
              <a:tr h="608123">
                <a:tc>
                  <a:txBody>
                    <a:bodyPr/>
                    <a:lstStyle/>
                    <a:p>
                      <a:r>
                        <a:rPr lang="en-US" sz="2300" cap="none" spc="0" dirty="0">
                          <a:solidFill>
                            <a:schemeClr val="tx1"/>
                          </a:solidFill>
                        </a:rPr>
                        <a:t>Boolean</a:t>
                      </a:r>
                    </a:p>
                  </a:txBody>
                  <a:tcPr marL="133166" marR="133166" marT="66583" marB="133166" anchor="ctr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cap="none" spc="0">
                          <a:solidFill>
                            <a:schemeClr val="tx1"/>
                          </a:solidFill>
                        </a:rPr>
                        <a:t>bool</a:t>
                      </a:r>
                    </a:p>
                  </a:txBody>
                  <a:tcPr marL="133166" marR="133166" marT="66583" marB="13316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677058"/>
                  </a:ext>
                </a:extLst>
              </a:tr>
              <a:tr h="608123">
                <a:tc>
                  <a:txBody>
                    <a:bodyPr/>
                    <a:lstStyle/>
                    <a:p>
                      <a:r>
                        <a:rPr lang="en-US" sz="2300" cap="none" spc="0" dirty="0">
                          <a:solidFill>
                            <a:schemeClr val="tx1"/>
                          </a:solidFill>
                        </a:rPr>
                        <a:t>Character</a:t>
                      </a:r>
                    </a:p>
                  </a:txBody>
                  <a:tcPr marL="133166" marR="133166" marT="66583" marB="13316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cap="none" spc="0">
                          <a:solidFill>
                            <a:schemeClr val="tx1"/>
                          </a:solidFill>
                        </a:rPr>
                        <a:t>char</a:t>
                      </a:r>
                    </a:p>
                  </a:txBody>
                  <a:tcPr marL="133166" marR="133166" marT="66583" marB="13316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874050"/>
                  </a:ext>
                </a:extLst>
              </a:tr>
              <a:tr h="608123">
                <a:tc>
                  <a:txBody>
                    <a:bodyPr/>
                    <a:lstStyle/>
                    <a:p>
                      <a:r>
                        <a:rPr lang="en-US" sz="2300" cap="none" spc="0" dirty="0">
                          <a:solidFill>
                            <a:schemeClr val="tx1"/>
                          </a:solidFill>
                        </a:rPr>
                        <a:t>Integer</a:t>
                      </a:r>
                    </a:p>
                  </a:txBody>
                  <a:tcPr marL="133166" marR="133166" marT="66583" marB="133166" anchor="ctr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cap="none" spc="0">
                          <a:solidFill>
                            <a:schemeClr val="tx1"/>
                          </a:solidFill>
                        </a:rPr>
                        <a:t>int</a:t>
                      </a:r>
                    </a:p>
                  </a:txBody>
                  <a:tcPr marL="133166" marR="133166" marT="66583" marB="13316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659091"/>
                  </a:ext>
                </a:extLst>
              </a:tr>
              <a:tr h="608123">
                <a:tc>
                  <a:txBody>
                    <a:bodyPr/>
                    <a:lstStyle/>
                    <a:p>
                      <a:r>
                        <a:rPr lang="en-US" sz="2300" cap="none" spc="0" dirty="0">
                          <a:solidFill>
                            <a:schemeClr val="tx1"/>
                          </a:solidFill>
                        </a:rPr>
                        <a:t>Floating point</a:t>
                      </a:r>
                    </a:p>
                  </a:txBody>
                  <a:tcPr marL="133166" marR="133166" marT="66583" marB="13316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cap="none" spc="0">
                          <a:solidFill>
                            <a:schemeClr val="tx1"/>
                          </a:solidFill>
                        </a:rPr>
                        <a:t>float</a:t>
                      </a:r>
                    </a:p>
                  </a:txBody>
                  <a:tcPr marL="133166" marR="133166" marT="66583" marB="13316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281409"/>
                  </a:ext>
                </a:extLst>
              </a:tr>
              <a:tr h="608123">
                <a:tc>
                  <a:txBody>
                    <a:bodyPr/>
                    <a:lstStyle/>
                    <a:p>
                      <a:r>
                        <a:rPr lang="en-US" sz="2300" cap="none" spc="0" dirty="0">
                          <a:solidFill>
                            <a:schemeClr val="tx1"/>
                          </a:solidFill>
                        </a:rPr>
                        <a:t>Double floating point</a:t>
                      </a:r>
                    </a:p>
                  </a:txBody>
                  <a:tcPr marL="133166" marR="133166" marT="66583" marB="133166" anchor="ctr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cap="none" spc="0" dirty="0">
                          <a:solidFill>
                            <a:schemeClr val="tx1"/>
                          </a:solidFill>
                        </a:rPr>
                        <a:t>double</a:t>
                      </a:r>
                    </a:p>
                  </a:txBody>
                  <a:tcPr marL="133166" marR="133166" marT="66583" marB="13316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7449118"/>
                  </a:ext>
                </a:extLst>
              </a:tr>
              <a:tr h="608123">
                <a:tc>
                  <a:txBody>
                    <a:bodyPr/>
                    <a:lstStyle/>
                    <a:p>
                      <a:r>
                        <a:rPr lang="en-US" sz="2300" cap="none" spc="0">
                          <a:solidFill>
                            <a:schemeClr val="tx1"/>
                          </a:solidFill>
                        </a:rPr>
                        <a:t>Valueless</a:t>
                      </a:r>
                    </a:p>
                  </a:txBody>
                  <a:tcPr marL="133166" marR="133166" marT="66583" marB="13316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cap="none" spc="0">
                          <a:solidFill>
                            <a:schemeClr val="tx1"/>
                          </a:solidFill>
                        </a:rPr>
                        <a:t>void</a:t>
                      </a:r>
                    </a:p>
                  </a:txBody>
                  <a:tcPr marL="133166" marR="133166" marT="66583" marB="13316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7235724"/>
                  </a:ext>
                </a:extLst>
              </a:tr>
              <a:tr h="608123">
                <a:tc>
                  <a:txBody>
                    <a:bodyPr/>
                    <a:lstStyle/>
                    <a:p>
                      <a:r>
                        <a:rPr lang="en-US" sz="2300" cap="none" spc="0">
                          <a:solidFill>
                            <a:schemeClr val="tx1"/>
                          </a:solidFill>
                        </a:rPr>
                        <a:t>Wide character</a:t>
                      </a:r>
                    </a:p>
                  </a:txBody>
                  <a:tcPr marL="133166" marR="133166" marT="66583" marB="133166" anchor="ctr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cap="none" spc="0" dirty="0" err="1">
                          <a:solidFill>
                            <a:schemeClr val="tx1"/>
                          </a:solidFill>
                        </a:rPr>
                        <a:t>wchar_t</a:t>
                      </a:r>
                      <a:endParaRPr lang="en-US" sz="23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33166" marR="133166" marT="66583" marB="13316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151956"/>
                  </a:ext>
                </a:extLst>
              </a:tr>
            </a:tbl>
          </a:graphicData>
        </a:graphic>
      </p:graphicFrame>
      <p:sp>
        <p:nvSpPr>
          <p:cNvPr id="5" name="左大括弧 4">
            <a:extLst>
              <a:ext uri="{FF2B5EF4-FFF2-40B4-BE49-F238E27FC236}">
                <a16:creationId xmlns:a16="http://schemas.microsoft.com/office/drawing/2014/main" id="{EDA7801D-307E-4491-AB41-9C0345976C2F}"/>
              </a:ext>
            </a:extLst>
          </p:cNvPr>
          <p:cNvSpPr/>
          <p:nvPr/>
        </p:nvSpPr>
        <p:spPr>
          <a:xfrm rot="10800000">
            <a:off x="11150483" y="3428099"/>
            <a:ext cx="372611" cy="1224000"/>
          </a:xfrm>
          <a:prstGeom prst="leftBrace">
            <a:avLst>
              <a:gd name="adj1" fmla="val 0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8191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A7A0BC-0C7D-44F8-AA23-1BEC6B4B1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C++ Variables</a:t>
            </a:r>
            <a:endParaRPr lang="zh-TW" altLang="en-US" dirty="0"/>
          </a:p>
        </p:txBody>
      </p:sp>
      <p:pic>
        <p:nvPicPr>
          <p:cNvPr id="10" name="內容版面配置區 9" descr="一張含有 文字 的圖片&#10;&#10;自動產生的描述">
            <a:extLst>
              <a:ext uri="{FF2B5EF4-FFF2-40B4-BE49-F238E27FC236}">
                <a16:creationId xmlns:a16="http://schemas.microsoft.com/office/drawing/2014/main" id="{D14DFE6F-0177-43F9-BCDA-47D090C4BE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9507" y="1479425"/>
            <a:ext cx="5771015" cy="4731265"/>
          </a:xfrm>
        </p:spPr>
      </p:pic>
      <p:pic>
        <p:nvPicPr>
          <p:cNvPr id="12" name="圖片 11" descr="一張含有 文字 的圖片&#10;&#10;自動產生的描述">
            <a:extLst>
              <a:ext uri="{FF2B5EF4-FFF2-40B4-BE49-F238E27FC236}">
                <a16:creationId xmlns:a16="http://schemas.microsoft.com/office/drawing/2014/main" id="{FFF5FD19-B0D5-4D67-841B-F3A7A8084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356" y="4906540"/>
            <a:ext cx="5458587" cy="1105054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83757589-188E-42C8-9B54-FC65CACFF30E}"/>
              </a:ext>
            </a:extLst>
          </p:cNvPr>
          <p:cNvSpPr txBox="1"/>
          <p:nvPr/>
        </p:nvSpPr>
        <p:spPr>
          <a:xfrm>
            <a:off x="-73403" y="6492875"/>
            <a:ext cx="7195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/>
              <a:t>https://en.cppreference.com/w/cpp/language/default_initialization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3261951-32C9-450E-AC0E-CFFE6FFA5C84}"/>
              </a:ext>
            </a:extLst>
          </p:cNvPr>
          <p:cNvSpPr txBox="1"/>
          <p:nvPr/>
        </p:nvSpPr>
        <p:spPr>
          <a:xfrm>
            <a:off x="-73403" y="6210690"/>
            <a:ext cx="6157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https://en.cppreference.com/w/cpp/language/initialization</a:t>
            </a:r>
          </a:p>
        </p:txBody>
      </p:sp>
    </p:spTree>
    <p:extLst>
      <p:ext uri="{BB962C8B-B14F-4D97-AF65-F5344CB8AC3E}">
        <p14:creationId xmlns:p14="http://schemas.microsoft.com/office/powerpoint/2010/main" val="1113323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3B587B-F58E-4D47-9C05-979EBEFAB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Variable Scope</a:t>
            </a:r>
            <a:endParaRPr lang="zh-TW" altLang="en-US" dirty="0"/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F01DD02F-E2D9-40BD-8DF8-452B8496DC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6061" y="566772"/>
            <a:ext cx="5926494" cy="5724456"/>
          </a:xfrm>
        </p:spPr>
      </p:pic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32C22F85-B654-4B0E-958A-0E38859C4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445" y="4100172"/>
            <a:ext cx="5477639" cy="2191056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229615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ABFC1B-9C12-45A8-B019-D68F001DE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Literals and Constants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2AC395-AC03-4F0A-8D80-F3C67DD29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Literals refer to fixed values which cannot be changed in programs.</a:t>
            </a:r>
          </a:p>
          <a:p>
            <a:r>
              <a:rPr lang="en-US" altLang="zh-TW" dirty="0"/>
              <a:t>Examples:</a:t>
            </a:r>
          </a:p>
          <a:p>
            <a:pPr lvl="1"/>
            <a:r>
              <a:rPr lang="en-US" altLang="zh-TW" dirty="0"/>
              <a:t>(bool) true, false</a:t>
            </a:r>
          </a:p>
          <a:p>
            <a:pPr lvl="1"/>
            <a:r>
              <a:rPr lang="en-US" altLang="zh-TW" dirty="0"/>
              <a:t>(char) </a:t>
            </a:r>
            <a:r>
              <a:rPr lang="en-US" altLang="zh-TW" cap="none" spc="0" dirty="0">
                <a:solidFill>
                  <a:schemeClr val="tx1"/>
                </a:solidFill>
              </a:rPr>
              <a:t>‘a’, ‘b’, ‘c’</a:t>
            </a:r>
          </a:p>
          <a:p>
            <a:pPr lvl="1"/>
            <a:r>
              <a:rPr lang="en-US" altLang="zh-TW" dirty="0"/>
              <a:t>(int) 1, 2, 3</a:t>
            </a:r>
            <a:endParaRPr lang="en-US" altLang="zh-TW" cap="none" spc="0" dirty="0">
              <a:solidFill>
                <a:schemeClr val="tx1"/>
              </a:solidFill>
            </a:endParaRPr>
          </a:p>
          <a:p>
            <a:pPr lvl="1"/>
            <a:r>
              <a:rPr lang="en-US" altLang="zh-TW" dirty="0"/>
              <a:t>(float, double) 3.0, 2.0</a:t>
            </a:r>
          </a:p>
          <a:p>
            <a:r>
              <a:rPr lang="en-US" altLang="zh-TW" dirty="0"/>
              <a:t>Or</a:t>
            </a:r>
          </a:p>
          <a:p>
            <a:pPr marL="457200" lvl="1" indent="0" algn="ctr">
              <a:buNone/>
            </a:pPr>
            <a:r>
              <a:rPr lang="en-US" altLang="zh-TW" sz="2400" dirty="0">
                <a:highlight>
                  <a:srgbClr val="C0C0C0"/>
                </a:highlight>
              </a:rPr>
              <a:t>const &lt;type&gt; &lt;identifier&gt; = {&lt;initializer&gt;};</a:t>
            </a:r>
            <a:endParaRPr lang="en-US" altLang="zh-TW" dirty="0"/>
          </a:p>
          <a:p>
            <a:pPr lvl="1"/>
            <a:r>
              <a:rPr lang="zh-TW" altLang="en-US" sz="2400" dirty="0"/>
              <a:t>✔ </a:t>
            </a:r>
            <a:r>
              <a:rPr lang="en-US" altLang="zh-TW" sz="2400" dirty="0"/>
              <a:t>const int a = 10;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97368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D9A3F68-FEAA-49B5-945F-5052EFEFC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Escape sequences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7576A872-7716-44B3-BC4F-F326AD8303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0479161"/>
              </p:ext>
            </p:extLst>
          </p:nvPr>
        </p:nvGraphicFramePr>
        <p:xfrm>
          <a:off x="4983421" y="643466"/>
          <a:ext cx="6368491" cy="5568745"/>
        </p:xfrm>
        <a:graphic>
          <a:graphicData uri="http://schemas.openxmlformats.org/drawingml/2006/table">
            <a:tbl>
              <a:tblPr>
                <a:solidFill>
                  <a:srgbClr val="F2F2F2">
                    <a:alpha val="30196"/>
                  </a:srgbClr>
                </a:solidFill>
              </a:tblPr>
              <a:tblGrid>
                <a:gridCol w="2323253">
                  <a:extLst>
                    <a:ext uri="{9D8B030D-6E8A-4147-A177-3AD203B41FA5}">
                      <a16:colId xmlns:a16="http://schemas.microsoft.com/office/drawing/2014/main" val="371966378"/>
                    </a:ext>
                  </a:extLst>
                </a:gridCol>
                <a:gridCol w="4045238">
                  <a:extLst>
                    <a:ext uri="{9D8B030D-6E8A-4147-A177-3AD203B41FA5}">
                      <a16:colId xmlns:a16="http://schemas.microsoft.com/office/drawing/2014/main" val="3184752855"/>
                    </a:ext>
                  </a:extLst>
                </a:gridCol>
              </a:tblGrid>
              <a:tr h="612073"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Escape</a:t>
                      </a:r>
                      <a:br>
                        <a:rPr lang="en-US" sz="1300" cap="none" spc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sequence </a:t>
                      </a:r>
                    </a:p>
                  </a:txBody>
                  <a:tcPr marL="113253" marR="75375" marT="87118" marB="87118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Description </a:t>
                      </a:r>
                    </a:p>
                  </a:txBody>
                  <a:tcPr marL="113253" marR="75375" marT="87118" marB="87118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040648"/>
                  </a:ext>
                </a:extLst>
              </a:tr>
              <a:tr h="413056">
                <a:tc gridSpan="2"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Simple escape sequences </a:t>
                      </a:r>
                    </a:p>
                  </a:txBody>
                  <a:tcPr marL="113253" marR="75375" marT="87118" marB="87118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813098"/>
                  </a:ext>
                </a:extLst>
              </a:tr>
              <a:tr h="413056">
                <a:tc>
                  <a:txBody>
                    <a:bodyPr/>
                    <a:lstStyle/>
                    <a:p>
                      <a:r>
                        <a:rPr lang="en-US" altLang="zh-TW" sz="1300" b="1" cap="none" spc="0">
                          <a:solidFill>
                            <a:schemeClr val="tx1"/>
                          </a:solidFill>
                        </a:rPr>
                        <a:t>\'</a:t>
                      </a:r>
                      <a:r>
                        <a:rPr lang="zh-TW" altLang="en-US" sz="1300" cap="none" spc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113253" marR="75375" marT="87118" marB="87118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single quote </a:t>
                      </a:r>
                    </a:p>
                  </a:txBody>
                  <a:tcPr marL="113253" marR="75375" marT="87118" marB="87118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176098"/>
                  </a:ext>
                </a:extLst>
              </a:tr>
              <a:tr h="413056">
                <a:tc>
                  <a:txBody>
                    <a:bodyPr/>
                    <a:lstStyle/>
                    <a:p>
                      <a:r>
                        <a:rPr lang="en-US" altLang="zh-TW" sz="1300" b="1" cap="none" spc="0">
                          <a:solidFill>
                            <a:schemeClr val="tx1"/>
                          </a:solidFill>
                        </a:rPr>
                        <a:t>\"</a:t>
                      </a:r>
                      <a:r>
                        <a:rPr lang="zh-TW" altLang="en-US" sz="1300" cap="none" spc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113253" marR="75375" marT="87118" marB="87118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double quote </a:t>
                      </a:r>
                    </a:p>
                  </a:txBody>
                  <a:tcPr marL="113253" marR="75375" marT="87118" marB="87118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980310"/>
                  </a:ext>
                </a:extLst>
              </a:tr>
              <a:tr h="413056">
                <a:tc>
                  <a:txBody>
                    <a:bodyPr/>
                    <a:lstStyle/>
                    <a:p>
                      <a:r>
                        <a:rPr lang="en-US" altLang="zh-TW" sz="1300" b="1" cap="none" spc="0">
                          <a:solidFill>
                            <a:schemeClr val="tx1"/>
                          </a:solidFill>
                        </a:rPr>
                        <a:t>\?</a:t>
                      </a:r>
                      <a:r>
                        <a:rPr lang="zh-TW" altLang="en-US" sz="1300" cap="none" spc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113253" marR="75375" marT="87118" marB="87118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question mark </a:t>
                      </a:r>
                    </a:p>
                  </a:txBody>
                  <a:tcPr marL="113253" marR="75375" marT="87118" marB="87118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992740"/>
                  </a:ext>
                </a:extLst>
              </a:tr>
              <a:tr h="413056">
                <a:tc>
                  <a:txBody>
                    <a:bodyPr/>
                    <a:lstStyle/>
                    <a:p>
                      <a:r>
                        <a:rPr lang="en-US" altLang="zh-TW" sz="1300" b="1" cap="none" spc="0">
                          <a:solidFill>
                            <a:schemeClr val="tx1"/>
                          </a:solidFill>
                        </a:rPr>
                        <a:t>\\</a:t>
                      </a:r>
                      <a:r>
                        <a:rPr lang="zh-TW" altLang="en-US" sz="1300" cap="none" spc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113253" marR="75375" marT="87118" marB="87118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backslash </a:t>
                      </a:r>
                    </a:p>
                  </a:txBody>
                  <a:tcPr marL="113253" marR="75375" marT="87118" marB="87118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3461133"/>
                  </a:ext>
                </a:extLst>
              </a:tr>
              <a:tr h="413056">
                <a:tc>
                  <a:txBody>
                    <a:bodyPr/>
                    <a:lstStyle/>
                    <a:p>
                      <a:r>
                        <a:rPr lang="en-US" sz="1300" b="1" cap="none" spc="0">
                          <a:solidFill>
                            <a:schemeClr val="tx1"/>
                          </a:solidFill>
                        </a:rPr>
                        <a:t>\a</a:t>
                      </a:r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113253" marR="75375" marT="87118" marB="87118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audible bell </a:t>
                      </a:r>
                    </a:p>
                  </a:txBody>
                  <a:tcPr marL="113253" marR="75375" marT="87118" marB="87118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003361"/>
                  </a:ext>
                </a:extLst>
              </a:tr>
              <a:tr h="413056">
                <a:tc>
                  <a:txBody>
                    <a:bodyPr/>
                    <a:lstStyle/>
                    <a:p>
                      <a:r>
                        <a:rPr lang="en-US" sz="1300" b="1" cap="none" spc="0">
                          <a:solidFill>
                            <a:schemeClr val="tx1"/>
                          </a:solidFill>
                        </a:rPr>
                        <a:t>\b</a:t>
                      </a:r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113253" marR="75375" marT="87118" marB="87118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backspace </a:t>
                      </a:r>
                    </a:p>
                  </a:txBody>
                  <a:tcPr marL="113253" marR="75375" marT="87118" marB="87118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015141"/>
                  </a:ext>
                </a:extLst>
              </a:tr>
              <a:tr h="413056">
                <a:tc>
                  <a:txBody>
                    <a:bodyPr/>
                    <a:lstStyle/>
                    <a:p>
                      <a:r>
                        <a:rPr lang="en-US" sz="1300" b="1" cap="none" spc="0">
                          <a:solidFill>
                            <a:schemeClr val="tx1"/>
                          </a:solidFill>
                        </a:rPr>
                        <a:t>\f</a:t>
                      </a:r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113253" marR="75375" marT="87118" marB="87118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form feed - new page </a:t>
                      </a:r>
                    </a:p>
                  </a:txBody>
                  <a:tcPr marL="113253" marR="75375" marT="87118" marB="87118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6402139"/>
                  </a:ext>
                </a:extLst>
              </a:tr>
              <a:tr h="413056">
                <a:tc>
                  <a:txBody>
                    <a:bodyPr/>
                    <a:lstStyle/>
                    <a:p>
                      <a:r>
                        <a:rPr lang="en-US" sz="1300" b="1" cap="none" spc="0">
                          <a:solidFill>
                            <a:schemeClr val="tx1"/>
                          </a:solidFill>
                        </a:rPr>
                        <a:t>\n</a:t>
                      </a:r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113253" marR="75375" marT="87118" marB="87118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line feed - new line </a:t>
                      </a:r>
                    </a:p>
                  </a:txBody>
                  <a:tcPr marL="113253" marR="75375" marT="87118" marB="87118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2892949"/>
                  </a:ext>
                </a:extLst>
              </a:tr>
              <a:tr h="413056">
                <a:tc>
                  <a:txBody>
                    <a:bodyPr/>
                    <a:lstStyle/>
                    <a:p>
                      <a:r>
                        <a:rPr lang="en-US" sz="1300" b="1" cap="none" spc="0">
                          <a:solidFill>
                            <a:schemeClr val="tx1"/>
                          </a:solidFill>
                        </a:rPr>
                        <a:t>\r</a:t>
                      </a:r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113253" marR="75375" marT="87118" marB="87118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carriage return </a:t>
                      </a:r>
                    </a:p>
                  </a:txBody>
                  <a:tcPr marL="113253" marR="75375" marT="87118" marB="87118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754921"/>
                  </a:ext>
                </a:extLst>
              </a:tr>
              <a:tr h="413056">
                <a:tc>
                  <a:txBody>
                    <a:bodyPr/>
                    <a:lstStyle/>
                    <a:p>
                      <a:r>
                        <a:rPr lang="en-US" sz="1300" b="1" cap="none" spc="0">
                          <a:solidFill>
                            <a:schemeClr val="tx1"/>
                          </a:solidFill>
                        </a:rPr>
                        <a:t>\t</a:t>
                      </a:r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113253" marR="75375" marT="87118" marB="87118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horizontal tab </a:t>
                      </a:r>
                    </a:p>
                  </a:txBody>
                  <a:tcPr marL="113253" marR="75375" marT="87118" marB="87118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1497270"/>
                  </a:ext>
                </a:extLst>
              </a:tr>
              <a:tr h="413056">
                <a:tc>
                  <a:txBody>
                    <a:bodyPr/>
                    <a:lstStyle/>
                    <a:p>
                      <a:r>
                        <a:rPr lang="en-US" sz="1300" b="1" cap="none" spc="0">
                          <a:solidFill>
                            <a:schemeClr val="tx1"/>
                          </a:solidFill>
                        </a:rPr>
                        <a:t>\v</a:t>
                      </a:r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113253" marR="75375" marT="87118" marB="87118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vertical tab </a:t>
                      </a:r>
                    </a:p>
                  </a:txBody>
                  <a:tcPr marL="113253" marR="75375" marT="87118" marB="87118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76365"/>
                  </a:ext>
                </a:extLst>
              </a:tr>
            </a:tbl>
          </a:graphicData>
        </a:graphic>
      </p:graphicFrame>
      <p:sp>
        <p:nvSpPr>
          <p:cNvPr id="13" name="文字方塊 12">
            <a:extLst>
              <a:ext uri="{FF2B5EF4-FFF2-40B4-BE49-F238E27FC236}">
                <a16:creationId xmlns:a16="http://schemas.microsoft.com/office/drawing/2014/main" id="{7DAEE601-E647-4096-8CF3-B04F13D38074}"/>
              </a:ext>
            </a:extLst>
          </p:cNvPr>
          <p:cNvSpPr txBox="1"/>
          <p:nvPr/>
        </p:nvSpPr>
        <p:spPr>
          <a:xfrm>
            <a:off x="0" y="6420792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https://en.cppreference.com/w/cpp/language/escape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B7C1D64-0EAE-41B2-908F-7B77C1B767C2}"/>
              </a:ext>
            </a:extLst>
          </p:cNvPr>
          <p:cNvSpPr txBox="1"/>
          <p:nvPr/>
        </p:nvSpPr>
        <p:spPr>
          <a:xfrm>
            <a:off x="4553485" y="2113154"/>
            <a:ext cx="429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/>
              <a:t>✔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99169E9-52C3-4436-99EA-B9C7AD19DB54}"/>
              </a:ext>
            </a:extLst>
          </p:cNvPr>
          <p:cNvSpPr txBox="1"/>
          <p:nvPr/>
        </p:nvSpPr>
        <p:spPr>
          <a:xfrm>
            <a:off x="4553485" y="1695967"/>
            <a:ext cx="429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/>
              <a:t>✔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84DEFC1A-88B1-495C-AB72-8889938CE5CC}"/>
              </a:ext>
            </a:extLst>
          </p:cNvPr>
          <p:cNvSpPr txBox="1"/>
          <p:nvPr/>
        </p:nvSpPr>
        <p:spPr>
          <a:xfrm>
            <a:off x="4553485" y="4580197"/>
            <a:ext cx="429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dirty="0"/>
              <a:t>✔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F07BF18F-D438-4B4A-B4C2-65F74DE45573}"/>
              </a:ext>
            </a:extLst>
          </p:cNvPr>
          <p:cNvSpPr txBox="1"/>
          <p:nvPr/>
        </p:nvSpPr>
        <p:spPr>
          <a:xfrm>
            <a:off x="4553485" y="2873841"/>
            <a:ext cx="429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/>
              <a:t>✔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6012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413224"/>
      </a:dk2>
      <a:lt2>
        <a:srgbClr val="E8E2E7"/>
      </a:lt2>
      <a:accent1>
        <a:srgbClr val="32B847"/>
      </a:accent1>
      <a:accent2>
        <a:srgbClr val="4BB825"/>
      </a:accent2>
      <a:accent3>
        <a:srgbClr val="83AD2F"/>
      </a:accent3>
      <a:accent4>
        <a:srgbClr val="B1A424"/>
      </a:accent4>
      <a:accent5>
        <a:srgbClr val="D6873A"/>
      </a:accent5>
      <a:accent6>
        <a:srgbClr val="C43428"/>
      </a:accent6>
      <a:hlink>
        <a:srgbClr val="A17C35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1113</Words>
  <Application>Microsoft Office PowerPoint</Application>
  <PresentationFormat>寬螢幕</PresentationFormat>
  <Paragraphs>235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Century Gothic</vt:lpstr>
      <vt:lpstr>Office 佈景主題</vt:lpstr>
      <vt:lpstr>BrushVTI</vt:lpstr>
      <vt:lpstr>程式設計一</vt:lpstr>
      <vt:lpstr>PowerPoint 簡報</vt:lpstr>
      <vt:lpstr>Primitive Built-in Types</vt:lpstr>
      <vt:lpstr>C++ Variables</vt:lpstr>
      <vt:lpstr>Primitive Built-in Types</vt:lpstr>
      <vt:lpstr>C++ Variables</vt:lpstr>
      <vt:lpstr>Variable Scope</vt:lpstr>
      <vt:lpstr>Literals and Constants</vt:lpstr>
      <vt:lpstr>Escape sequences</vt:lpstr>
      <vt:lpstr>PowerPoint 簡報</vt:lpstr>
      <vt:lpstr>PowerPoint 簡報</vt:lpstr>
      <vt:lpstr>PowerPoint 簡報</vt:lpstr>
      <vt:lpstr>Precision</vt:lpstr>
      <vt:lpstr>Overflow</vt:lpstr>
      <vt:lpstr>Overflow</vt:lpstr>
      <vt:lpstr>Arithmetic Operators</vt:lpstr>
      <vt:lpstr>Arithmetic Operators</vt:lpstr>
      <vt:lpstr>Arithmetic Operators</vt:lpstr>
      <vt:lpstr>Casting</vt:lpstr>
      <vt:lpstr>Casting</vt:lpstr>
      <vt:lpstr>Explicit Casting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陳二中</dc:creator>
  <cp:lastModifiedBy>陳二中</cp:lastModifiedBy>
  <cp:revision>50</cp:revision>
  <dcterms:created xsi:type="dcterms:W3CDTF">2021-08-12T15:45:58Z</dcterms:created>
  <dcterms:modified xsi:type="dcterms:W3CDTF">2021-10-01T05:58:13Z</dcterms:modified>
</cp:coreProperties>
</file>