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5" r:id="rId6"/>
    <p:sldId id="266" r:id="rId7"/>
    <p:sldId id="267" r:id="rId8"/>
    <p:sldId id="260" r:id="rId9"/>
    <p:sldId id="264" r:id="rId10"/>
    <p:sldId id="29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IO</a:t>
            </a:r>
            <a:r>
              <a:rPr lang="zh-TW" altLang="en-US" sz="2800" dirty="0"/>
              <a:t> </a:t>
            </a:r>
            <a:r>
              <a:rPr lang="en-US" altLang="zh-TW" sz="2800" dirty="0"/>
              <a:t>Stream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dirty="0">
                <a:highlight>
                  <a:srgbClr val="C0C0C0"/>
                </a:highlight>
              </a:rPr>
              <a:t>#include &lt;iostream&gt;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dirty="0">
                <a:highlight>
                  <a:srgbClr val="C0C0C0"/>
                </a:highlight>
              </a:rPr>
              <a:t>#include &lt;</a:t>
            </a:r>
            <a:r>
              <a:rPr lang="en-US" altLang="zh-TW" dirty="0" err="1">
                <a:highlight>
                  <a:srgbClr val="C0C0C0"/>
                </a:highlight>
              </a:rPr>
              <a:t>fstream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B7620-1AC5-43FE-AB9D-CEF52C7F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8E50-284D-4B22-AA2E-E8B6A233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variables, constants, literals, expressions</a:t>
            </a:r>
          </a:p>
          <a:p>
            <a:r>
              <a:rPr lang="en-US" altLang="zh-TW" dirty="0"/>
              <a:t>New lines in output:</a:t>
            </a:r>
          </a:p>
          <a:p>
            <a:pPr lvl="1"/>
            <a:r>
              <a:rPr lang="en-US" altLang="zh-TW" dirty="0"/>
              <a:t>‘\n’</a:t>
            </a:r>
          </a:p>
          <a:p>
            <a:pPr lvl="1"/>
            <a:r>
              <a:rPr lang="en-US" altLang="zh-TW" dirty="0"/>
              <a:t>std::</a:t>
            </a:r>
            <a:r>
              <a:rPr lang="en-US" altLang="zh-TW" dirty="0" err="1"/>
              <a:t>endl</a:t>
            </a:r>
            <a:endParaRPr lang="en-US" altLang="zh-TW" dirty="0"/>
          </a:p>
          <a:p>
            <a:r>
              <a:rPr lang="en-US" altLang="zh-TW" dirty="0"/>
              <a:t>Cascading</a:t>
            </a:r>
          </a:p>
          <a:p>
            <a:pPr marL="457200" lvl="1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std::</a:t>
            </a:r>
            <a:r>
              <a:rPr lang="en-US" altLang="zh-TW" dirty="0" err="1">
                <a:highlight>
                  <a:srgbClr val="C0C0C0"/>
                </a:highlight>
              </a:rPr>
              <a:t>cout</a:t>
            </a:r>
            <a:r>
              <a:rPr lang="en-US" altLang="zh-TW" dirty="0">
                <a:highlight>
                  <a:srgbClr val="C0C0C0"/>
                </a:highlight>
              </a:rPr>
              <a:t> &lt;&lt; “hello” &lt;&lt; “ “ &lt;&lt; world” &lt;&lt; std::</a:t>
            </a:r>
            <a:r>
              <a:rPr lang="en-US" altLang="zh-TW" dirty="0" err="1">
                <a:highlight>
                  <a:srgbClr val="C0C0C0"/>
                </a:highlight>
              </a:rPr>
              <a:t>endl</a:t>
            </a:r>
            <a:r>
              <a:rPr lang="en-US" altLang="zh-TW" dirty="0">
                <a:highlight>
                  <a:srgbClr val="C0C0C0"/>
                </a:highlight>
              </a:rPr>
              <a:t>;</a:t>
            </a:r>
          </a:p>
          <a:p>
            <a:r>
              <a:rPr lang="en-US" altLang="zh-TW" dirty="0"/>
              <a:t>(user-friendly) do not forget `std::</a:t>
            </a:r>
            <a:r>
              <a:rPr lang="en-US" altLang="zh-TW" dirty="0" err="1"/>
              <a:t>endl</a:t>
            </a:r>
            <a:r>
              <a:rPr lang="en-US" altLang="zh-TW" dirty="0"/>
              <a:t>;` or ‘\n’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3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09526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000996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57051"/>
              </p:ext>
            </p:extLst>
          </p:nvPr>
        </p:nvGraphicFramePr>
        <p:xfrm>
          <a:off x="1879134" y="2412854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53006" y="2419576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34518" y="2598274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4192989" y="-427889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3540154" y="1334528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53006" y="3293429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12916"/>
              </p:ext>
            </p:extLst>
          </p:nvPr>
        </p:nvGraphicFramePr>
        <p:xfrm>
          <a:off x="1867949" y="3282618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34518" y="3468038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A4D82136-EE80-4CCF-8AE0-1C8D3CF5E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04676"/>
              </p:ext>
            </p:extLst>
          </p:nvPr>
        </p:nvGraphicFramePr>
        <p:xfrm>
          <a:off x="1879133" y="4700195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5F3F45-4149-41E5-838D-18DB55AB1E23}"/>
              </a:ext>
            </a:extLst>
          </p:cNvPr>
          <p:cNvSpPr txBox="1"/>
          <p:nvPr/>
        </p:nvSpPr>
        <p:spPr>
          <a:xfrm>
            <a:off x="453006" y="469721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03A22E-2705-4623-853D-A40F461BD750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1434518" y="4881883"/>
            <a:ext cx="444615" cy="3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65D3150C-2495-42F9-9ECB-B259095570FF}"/>
              </a:ext>
            </a:extLst>
          </p:cNvPr>
          <p:cNvSpPr/>
          <p:nvPr/>
        </p:nvSpPr>
        <p:spPr>
          <a:xfrm rot="16200000">
            <a:off x="4192989" y="1960900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840B4E-5379-49F8-B01C-3E068B0E7DA1}"/>
              </a:ext>
            </a:extLst>
          </p:cNvPr>
          <p:cNvSpPr txBox="1"/>
          <p:nvPr/>
        </p:nvSpPr>
        <p:spPr>
          <a:xfrm>
            <a:off x="3540154" y="372331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480A38-C5EF-4B3F-9AFC-93D64470231B}"/>
              </a:ext>
            </a:extLst>
          </p:cNvPr>
          <p:cNvSpPr txBox="1"/>
          <p:nvPr/>
        </p:nvSpPr>
        <p:spPr>
          <a:xfrm>
            <a:off x="427966" y="560587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24" name="表格 8">
            <a:extLst>
              <a:ext uri="{FF2B5EF4-FFF2-40B4-BE49-F238E27FC236}">
                <a16:creationId xmlns:a16="http://schemas.microsoft.com/office/drawing/2014/main" id="{F2AA33DC-8D88-433F-B852-FB454BA21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87407"/>
              </p:ext>
            </p:extLst>
          </p:nvPr>
        </p:nvGraphicFramePr>
        <p:xfrm>
          <a:off x="1842909" y="5595062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A3C547E-F9DA-4C73-B2AB-E864AE13CAD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09478" y="5780482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3BADEBE9-30C3-48BF-9E0C-955D51A4E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34780"/>
              </p:ext>
            </p:extLst>
          </p:nvPr>
        </p:nvGraphicFramePr>
        <p:xfrm>
          <a:off x="1842909" y="6258029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389620A-F2F7-46AE-A101-78A26B657C4E}"/>
              </a:ext>
            </a:extLst>
          </p:cNvPr>
          <p:cNvCxnSpPr>
            <a:cxnSpLocks/>
          </p:cNvCxnSpPr>
          <p:nvPr/>
        </p:nvCxnSpPr>
        <p:spPr>
          <a:xfrm rot="10800000">
            <a:off x="5670958" y="5066549"/>
            <a:ext cx="2592198" cy="323494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7FA33F-8A47-4BB0-A318-DEE2CC99DB3D}"/>
              </a:ext>
            </a:extLst>
          </p:cNvPr>
          <p:cNvSpPr txBox="1"/>
          <p:nvPr/>
        </p:nvSpPr>
        <p:spPr>
          <a:xfrm>
            <a:off x="8263156" y="5205378"/>
            <a:ext cx="12821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std:flush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3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F70CD-07C4-4021-BEC6-D18AF93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9B03D-05A6-4A54-804C-4073E05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r>
              <a:rPr lang="zh-TW" altLang="en-US" dirty="0"/>
              <a:t>❓</a:t>
            </a:r>
            <a:r>
              <a:rPr lang="en-US" altLang="zh-TW" dirty="0"/>
              <a:t> 0.5</a:t>
            </a:r>
          </a:p>
          <a:p>
            <a:r>
              <a:rPr lang="zh-TW" altLang="en-US" dirty="0"/>
              <a:t>❓</a:t>
            </a:r>
            <a:r>
              <a:rPr lang="en-US" altLang="zh-TW" dirty="0"/>
              <a:t> 0.50</a:t>
            </a:r>
          </a:p>
          <a:p>
            <a:r>
              <a:rPr lang="zh-TW" altLang="en-US" dirty="0"/>
              <a:t>❓ </a:t>
            </a:r>
            <a:r>
              <a:rPr lang="en-US" altLang="zh-TW" dirty="0"/>
              <a:t>other?</a:t>
            </a:r>
          </a:p>
          <a:p>
            <a:endParaRPr lang="en-US" altLang="zh-TW" dirty="0"/>
          </a:p>
          <a:p>
            <a:r>
              <a:rPr lang="en-US" altLang="zh-TW" dirty="0"/>
              <a:t>Can we explicitly format the output?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3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15FF-2511-456C-995E-1D9AEF6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A873-B24F-41C8-8DD6-63019B0D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 another library </a:t>
            </a:r>
            <a:r>
              <a:rPr lang="en-US" altLang="zh-TW" dirty="0">
                <a:highlight>
                  <a:srgbClr val="C0C0C0"/>
                </a:highlight>
              </a:rPr>
              <a:t>&lt;</a:t>
            </a:r>
            <a:r>
              <a:rPr lang="en-US" altLang="zh-TW" dirty="0" err="1">
                <a:highlight>
                  <a:srgbClr val="C0C0C0"/>
                </a:highlight>
              </a:rPr>
              <a:t>iomanip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</a:p>
          <a:p>
            <a:r>
              <a:rPr lang="en-US" altLang="zh-TW" dirty="0">
                <a:highlight>
                  <a:srgbClr val="C0C0C0"/>
                </a:highlight>
              </a:rPr>
              <a:t>&lt;</a:t>
            </a:r>
            <a:r>
              <a:rPr lang="en-US" altLang="zh-TW" dirty="0" err="1">
                <a:highlight>
                  <a:srgbClr val="C0C0C0"/>
                </a:highlight>
              </a:rPr>
              <a:t>iomanip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  <a:r>
              <a:rPr lang="zh-TW" altLang="en-US" dirty="0"/>
              <a:t> </a:t>
            </a:r>
            <a:r>
              <a:rPr lang="en-US" altLang="zh-TW" dirty="0"/>
              <a:t>includes </a:t>
            </a:r>
          </a:p>
          <a:p>
            <a:pPr lvl="1"/>
            <a:r>
              <a:rPr lang="en-US" altLang="zh-TW" dirty="0" err="1"/>
              <a:t>setw</a:t>
            </a:r>
            <a:endParaRPr lang="en-US" altLang="zh-TW" dirty="0"/>
          </a:p>
          <a:p>
            <a:pPr lvl="1"/>
            <a:r>
              <a:rPr lang="en-US" altLang="zh-TW" dirty="0"/>
              <a:t>left/ right align</a:t>
            </a:r>
          </a:p>
          <a:p>
            <a:pPr lvl="1"/>
            <a:r>
              <a:rPr lang="en-US" altLang="zh-TW" dirty="0"/>
              <a:t>fill</a:t>
            </a:r>
          </a:p>
          <a:p>
            <a:pPr lvl="1"/>
            <a:r>
              <a:rPr lang="en-US" altLang="zh-TW" dirty="0" err="1"/>
              <a:t>setprecision</a:t>
            </a:r>
            <a:endParaRPr lang="en-US" altLang="zh-TW" dirty="0"/>
          </a:p>
          <a:p>
            <a:pPr lvl="1"/>
            <a:r>
              <a:rPr lang="en-US" altLang="zh-TW" dirty="0"/>
              <a:t>fixed/ scientific</a:t>
            </a:r>
          </a:p>
        </p:txBody>
      </p:sp>
    </p:spTree>
    <p:extLst>
      <p:ext uri="{BB962C8B-B14F-4D97-AF65-F5344CB8AC3E}">
        <p14:creationId xmlns:p14="http://schemas.microsoft.com/office/powerpoint/2010/main" val="61657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室外, 綠色, 標誌 的圖片&#10;&#10;自動產生的描述">
            <a:extLst>
              <a:ext uri="{FF2B5EF4-FFF2-40B4-BE49-F238E27FC236}">
                <a16:creationId xmlns:a16="http://schemas.microsoft.com/office/drawing/2014/main" id="{F1FF997E-94BE-48C4-8726-B41B72702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0F2732-998F-4532-AD3E-CDA9E4EC3B26}"/>
              </a:ext>
            </a:extLst>
          </p:cNvPr>
          <p:cNvSpPr txBox="1"/>
          <p:nvPr/>
        </p:nvSpPr>
        <p:spPr>
          <a:xfrm>
            <a:off x="-1554" y="65579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https://udn.com/news/story/7328/5490709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A51FFB-7D0A-4D7C-836F-AE11DD8AB1C2}"/>
              </a:ext>
            </a:extLst>
          </p:cNvPr>
          <p:cNvSpPr txBox="1"/>
          <p:nvPr/>
        </p:nvSpPr>
        <p:spPr>
          <a:xfrm>
            <a:off x="3590488" y="4976819"/>
            <a:ext cx="278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err="1">
                <a:solidFill>
                  <a:srgbClr val="FFFF00"/>
                </a:solidFill>
              </a:rPr>
              <a:t>cerr</a:t>
            </a:r>
            <a:endParaRPr lang="zh-TW" altLang="en-US" sz="80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DD728A-6950-4F05-AEFC-0446DFA14FE4}"/>
              </a:ext>
            </a:extLst>
          </p:cNvPr>
          <p:cNvSpPr txBox="1"/>
          <p:nvPr/>
        </p:nvSpPr>
        <p:spPr>
          <a:xfrm>
            <a:off x="9841684" y="4907501"/>
            <a:ext cx="278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err="1">
                <a:solidFill>
                  <a:srgbClr val="FFFF00"/>
                </a:solidFill>
              </a:rPr>
              <a:t>cout</a:t>
            </a:r>
            <a:endParaRPr lang="zh-TW" altLang="en-US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331</Words>
  <Application>Microsoft Office PowerPoint</Application>
  <PresentationFormat>寬螢幕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佈景主題</vt:lpstr>
      <vt:lpstr>程式設計一</vt:lpstr>
      <vt:lpstr>Console Input/Output</vt:lpstr>
      <vt:lpstr>Console Output</vt:lpstr>
      <vt:lpstr>Stream Buffer</vt:lpstr>
      <vt:lpstr>Stream Buffer</vt:lpstr>
      <vt:lpstr>Formatting Output</vt:lpstr>
      <vt:lpstr>Formatting Output</vt:lpstr>
      <vt:lpstr>PowerPoint 簡報</vt:lpstr>
      <vt:lpstr>Console Input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29</cp:revision>
  <dcterms:created xsi:type="dcterms:W3CDTF">2021-08-15T16:12:23Z</dcterms:created>
  <dcterms:modified xsi:type="dcterms:W3CDTF">2021-09-20T22:23:09Z</dcterms:modified>
</cp:coreProperties>
</file>