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95" r:id="rId4"/>
    <p:sldId id="262" r:id="rId5"/>
    <p:sldId id="264" r:id="rId6"/>
    <p:sldId id="297" r:id="rId7"/>
    <p:sldId id="299" r:id="rId8"/>
    <p:sldId id="304" r:id="rId9"/>
    <p:sldId id="303" r:id="rId10"/>
    <p:sldId id="305" r:id="rId11"/>
    <p:sldId id="306" r:id="rId12"/>
    <p:sldId id="307" r:id="rId13"/>
    <p:sldId id="311" r:id="rId14"/>
    <p:sldId id="312" r:id="rId15"/>
    <p:sldId id="308" r:id="rId16"/>
    <p:sldId id="310" r:id="rId17"/>
    <p:sldId id="302" r:id="rId18"/>
    <p:sldId id="313" r:id="rId19"/>
    <p:sldId id="314" r:id="rId20"/>
    <p:sldId id="315" r:id="rId21"/>
    <p:sldId id="317" r:id="rId22"/>
    <p:sldId id="316" r:id="rId23"/>
    <p:sldId id="318" r:id="rId24"/>
    <p:sldId id="319" r:id="rId25"/>
    <p:sldId id="321" r:id="rId26"/>
    <p:sldId id="320" r:id="rId27"/>
    <p:sldId id="322" r:id="rId28"/>
    <p:sldId id="294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3E1EE-1252-409B-96D8-7537546DF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3A1E30-E132-4C10-B27E-C6B4816B0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4E4139-926A-4DDD-8CBC-E9D79FC4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D55DA9-63FB-4ED2-86BF-E5E39918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CF7069-C063-4CDF-AD85-8EFEA2A2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02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20324F-CD85-4840-898E-6DAA47EB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E840B5-A39E-4EB7-868A-D2568DD9C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8A1CB5-D3DB-4A78-B82C-8732E756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101C62-6786-4BDC-BE43-ABBFBEA6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C90A7C-CAF5-45A2-8659-A3022B3D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44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7D5A0C7-C7A2-4A5A-90BB-6324B9F6D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3F7B08-5B2A-45E2-914C-F756831AD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2B84E8-617E-4A6B-927B-99B72397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5059D3-365D-450F-91B1-4DA5124EC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38BF5F-E6D4-4120-8239-B65CF105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99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3395CF-5459-43B9-9212-E87A612F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2036AF-000F-4E1B-A62E-8464F4EF4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19DC38-B6C6-4A00-9D0C-80497731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DCB9D4-4CE6-4027-B720-62CE58EE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88B1A5-7B66-4C8C-921B-853F3237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32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F3377-E5C3-4A30-AC70-64E6068D2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42B9FB-8B0B-4219-9C71-9E03A6286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9A258F-9199-41F1-95A1-68B006FA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2CA87B-023A-4B8D-B0FC-1BEAE86F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8E85F0-517F-4844-914A-594471A9D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02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0F2184-C507-49FD-BC81-887F2B0E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2B4CB9-0F41-4C5F-A67A-0C5FAA347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90B387-76F2-46CD-BB20-45CFE9B8D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971C9C-CEE1-4D41-8695-F6BA9709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F08BAE-B0B0-4185-BB63-F5644EF0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BE18BF-FC1B-4502-84BA-D3E5B0F0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13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B9AE6-B1F3-4953-89D4-5D86CEA1E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FC676E-654E-45AE-92F5-001D3EE35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43F23D-7F32-4E09-8806-23838A52B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0CB89A2-FF38-44C5-B1FA-203B3A28E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33743D-83B5-4A64-9054-7F800D866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5B33E58-9050-46BC-BB22-D437D617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4B0D6BC-3FBB-4360-B032-3C4B1ED4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EE2FB6F-8B07-4244-89B9-8BDB8EE2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12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B5C918-6B6A-40A8-847A-39DD661F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90FA34B-DB5C-4BF9-8817-0388E5A6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B61AC59-03B5-4663-9752-E4319CC44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3BEA231-F259-461A-A999-07A28A2B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96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703BCC5-192A-4CEC-BE29-13E3B8E1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B71D485-B234-4228-A2EC-A51DEDDDE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10364C-7402-4F5D-A504-A53E48C7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58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9B41AA-1D6B-419B-A0BB-16F0B937E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827153-6911-44B4-B3F8-EAB0EF138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7B00A16-99D2-4B7C-B05E-5FE329536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8CCCAF-9FC6-4257-9AD5-6ACF0BD6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9C5DD5-CF1D-4FED-BA27-E06A2DF4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106398-D0EA-4DF3-9F0E-B93248F2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03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7A5068-AF40-488E-AECC-3E2ADF101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90130E8-954B-4872-8C74-CEE6F5941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430BBD-678B-49A0-8CE6-574E1F106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C26D7E-7D59-49C9-9A53-F004C805F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7DF033-4C9B-4FC2-B69E-518E64BF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599746-8093-42A7-82C5-80038981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83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F92BEB-690C-491C-8FE3-03496C2B9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141C0E-BB73-45A4-B4E5-64525052A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521A5D-A693-4F3E-BBBC-050C7EA97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A0E8-174F-457D-A281-0FCE3F99AF07}" type="datetimeFigureOut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1DF0BB-85D2-4161-A925-6C4440363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C7BAE1-ECBD-442E-9809-CA0DD545A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9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FBEF21-A122-4A5A-8BFE-C1892B524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zh-TW" altLang="en-US" sz="7200"/>
              <a:t>程式設計一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0F10AF-3622-48B0-85FE-18DA62346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altLang="zh-TW" sz="2800" dirty="0"/>
              <a:t>Stream &amp; Files</a:t>
            </a:r>
            <a:endParaRPr lang="zh-TW" alt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91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60C391-C153-4975-925C-8DA494E2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 Unstructured Input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FB7AA76-FF78-4D96-920B-F4088A78B1B4}"/>
              </a:ext>
            </a:extLst>
          </p:cNvPr>
          <p:cNvSpPr txBox="1"/>
          <p:nvPr/>
        </p:nvSpPr>
        <p:spPr>
          <a:xfrm>
            <a:off x="-115349" y="1324173"/>
            <a:ext cx="875600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"Read Unstructured Input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"input: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||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"name: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"grade: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stoi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A6208E0-1C05-4C5C-9066-E80F7C584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100" y="3429000"/>
            <a:ext cx="3440889" cy="325048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72879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96C7B6-E671-4E75-A097-AACA0663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 Unstructured Input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4CD2C3A-1E31-49F0-AB42-EA6806C609DA}"/>
              </a:ext>
            </a:extLst>
          </p:cNvPr>
          <p:cNvSpPr txBox="1"/>
          <p:nvPr/>
        </p:nvSpPr>
        <p:spPr>
          <a:xfrm>
            <a:off x="0" y="1349871"/>
            <a:ext cx="1063514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 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((c ==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|| (c &gt;=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c &lt;=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 ==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MAX_LENGTH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ignore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(MAX_LENGTH,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"input: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::flush;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c 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name = name + c;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D884CD7-5029-482C-9C09-1DC7A9787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109" y="5171612"/>
            <a:ext cx="2870248" cy="143512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965561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62C456-0F7A-4C84-84C6-7BF68716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Character Comparison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8719A53-4FC6-48B0-BC02-57C9A0C4C4E9}"/>
              </a:ext>
            </a:extLst>
          </p:cNvPr>
          <p:cNvSpPr txBox="1"/>
          <p:nvPr/>
        </p:nvSpPr>
        <p:spPr>
          <a:xfrm>
            <a:off x="838200" y="1496110"/>
            <a:ext cx="853789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cctype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spdlog.h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126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"char({})={:3d}|{}|{}|{}|{}"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isalpha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isdigit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isalnum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isspace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0935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EB3C68-3E06-4414-AA8F-521B61E92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Pitfall: Leading Whitespace Issue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BE93F6D-E458-4C7C-9381-32301E3FDF71}"/>
              </a:ext>
            </a:extLst>
          </p:cNvPr>
          <p:cNvSpPr txBox="1"/>
          <p:nvPr/>
        </p:nvSpPr>
        <p:spPr>
          <a:xfrm>
            <a:off x="404768" y="1319131"/>
            <a:ext cx="971235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TW" b="0" dirty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Please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enter [a/d]:"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"detect a newline remains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||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B8E2236-D914-4097-8638-E903EDC3E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298" y="4034115"/>
            <a:ext cx="5477287" cy="275377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82051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354884-CAA9-4C7A-92AB-98BD5759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Pitfall: Leading Whitespace Issue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A4538B7-1B08-4ACD-A661-A4562AEEF92C}"/>
              </a:ext>
            </a:extLst>
          </p:cNvPr>
          <p:cNvSpPr txBox="1"/>
          <p:nvPr/>
        </p:nvSpPr>
        <p:spPr>
          <a:xfrm>
            <a:off x="991998" y="1443841"/>
            <a:ext cx="988013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"read a sentence [y/n]:"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"next int(char) =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2E306C7-4527-49E7-8640-68C5DE1A9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077" y="5784385"/>
            <a:ext cx="6566238" cy="98548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72310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BC2EC7-23ED-48F8-90D1-441EECFC8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Parse Strings with </a:t>
            </a:r>
            <a:r>
              <a:rPr lang="en-US" altLang="zh-TW" dirty="0" err="1"/>
              <a:t>StringStream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76EADB4-BD8B-40DC-877A-D278A4B5BA25}"/>
              </a:ext>
            </a:extLst>
          </p:cNvPr>
          <p:cNvSpPr txBox="1"/>
          <p:nvPr/>
        </p:nvSpPr>
        <p:spPr>
          <a:xfrm>
            <a:off x="396380" y="1540395"/>
            <a:ext cx="91446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stringstream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normalized_string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"Read Unstructured Input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"input: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flush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eof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// parse string ...</a:t>
            </a:r>
            <a:endParaRPr lang="zh-TW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normalized_string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"name: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 grade: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957518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2FB599-4F02-4304-A1EF-99105A60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Newline (End of line, EOL) Issue</a:t>
            </a:r>
            <a:endParaRPr lang="zh-TW" altLang="en-US" dirty="0"/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53719B21-9C44-42AB-8EE9-98682F28B1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761136"/>
              </p:ext>
            </p:extLst>
          </p:nvPr>
        </p:nvGraphicFramePr>
        <p:xfrm>
          <a:off x="620086" y="1915385"/>
          <a:ext cx="10515600" cy="334830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80803">
                  <a:extLst>
                    <a:ext uri="{9D8B030D-6E8A-4147-A177-3AD203B41FA5}">
                      <a16:colId xmlns:a16="http://schemas.microsoft.com/office/drawing/2014/main" val="2338105260"/>
                    </a:ext>
                  </a:extLst>
                </a:gridCol>
                <a:gridCol w="2786093">
                  <a:extLst>
                    <a:ext uri="{9D8B030D-6E8A-4147-A177-3AD203B41FA5}">
                      <a16:colId xmlns:a16="http://schemas.microsoft.com/office/drawing/2014/main" val="1539418404"/>
                    </a:ext>
                  </a:extLst>
                </a:gridCol>
                <a:gridCol w="1409307">
                  <a:extLst>
                    <a:ext uri="{9D8B030D-6E8A-4147-A177-3AD203B41FA5}">
                      <a16:colId xmlns:a16="http://schemas.microsoft.com/office/drawing/2014/main" val="2824801072"/>
                    </a:ext>
                  </a:extLst>
                </a:gridCol>
                <a:gridCol w="1539397">
                  <a:extLst>
                    <a:ext uri="{9D8B030D-6E8A-4147-A177-3AD203B41FA5}">
                      <a16:colId xmlns:a16="http://schemas.microsoft.com/office/drawing/2014/main" val="711846154"/>
                    </a:ext>
                  </a:extLst>
                </a:gridCol>
              </a:tblGrid>
              <a:tr h="178125">
                <a:tc>
                  <a:txBody>
                    <a:bodyPr/>
                    <a:lstStyle/>
                    <a:p>
                      <a:r>
                        <a:rPr lang="en-US" sz="1600" dirty="0"/>
                        <a:t>Operating system </a:t>
                      </a:r>
                    </a:p>
                  </a:txBody>
                  <a:tcPr marL="25446" marR="25446" marT="12723" marB="1272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Character encoding </a:t>
                      </a:r>
                    </a:p>
                  </a:txBody>
                  <a:tcPr marL="25446" marR="25446" marT="12723" marB="1272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Abbreviation </a:t>
                      </a:r>
                    </a:p>
                  </a:txBody>
                  <a:tcPr marL="25446" marR="25446" marT="12723" marB="1272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Escape sequence </a:t>
                      </a:r>
                    </a:p>
                  </a:txBody>
                  <a:tcPr marL="25446" marR="25446" marT="12723" marB="12723" anchor="ctr"/>
                </a:tc>
                <a:extLst>
                  <a:ext uri="{0D108BD9-81ED-4DB2-BD59-A6C34878D82A}">
                    <a16:rowId xmlns:a16="http://schemas.microsoft.com/office/drawing/2014/main" val="894744126"/>
                  </a:ext>
                </a:extLst>
              </a:tr>
              <a:tr h="63616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Unix and Unix-like systems</a:t>
                      </a:r>
                    </a:p>
                  </a:txBody>
                  <a:tcPr marL="25446" marR="25446" marT="12723" marB="12723" anchor="ctr"/>
                </a:tc>
                <a:tc rowSpan="3">
                  <a:txBody>
                    <a:bodyPr/>
                    <a:lstStyle/>
                    <a:p>
                      <a:r>
                        <a:rPr lang="en-US" sz="1600" dirty="0"/>
                        <a:t>ASCII </a:t>
                      </a:r>
                    </a:p>
                  </a:txBody>
                  <a:tcPr marL="25446" marR="25446" marT="12723" marB="1272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LF </a:t>
                      </a:r>
                    </a:p>
                  </a:txBody>
                  <a:tcPr marL="25446" marR="25446" marT="12723" marB="1272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\n </a:t>
                      </a:r>
                    </a:p>
                  </a:txBody>
                  <a:tcPr marL="25446" marR="25446" marT="12723" marB="12723" anchor="ctr"/>
                </a:tc>
                <a:extLst>
                  <a:ext uri="{0D108BD9-81ED-4DB2-BD59-A6C34878D82A}">
                    <a16:rowId xmlns:a16="http://schemas.microsoft.com/office/drawing/2014/main" val="1491077336"/>
                  </a:ext>
                </a:extLst>
              </a:tr>
              <a:tr h="1170535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Microsoft Windows, DOS</a:t>
                      </a:r>
                    </a:p>
                  </a:txBody>
                  <a:tcPr marL="25446" marR="25446" marT="12723" marB="12723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CR LF </a:t>
                      </a:r>
                    </a:p>
                  </a:txBody>
                  <a:tcPr marL="25446" marR="25446" marT="12723" marB="1272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\r\n </a:t>
                      </a:r>
                    </a:p>
                  </a:txBody>
                  <a:tcPr marL="25446" marR="25446" marT="12723" marB="12723" anchor="ctr"/>
                </a:tc>
                <a:extLst>
                  <a:ext uri="{0D108BD9-81ED-4DB2-BD59-A6C34878D82A}">
                    <a16:rowId xmlns:a16="http://schemas.microsoft.com/office/drawing/2014/main" val="2597530439"/>
                  </a:ext>
                </a:extLst>
              </a:tr>
              <a:tr h="865178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the classic Mac OS</a:t>
                      </a:r>
                    </a:p>
                  </a:txBody>
                  <a:tcPr marL="25446" marR="25446" marT="12723" marB="12723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CR </a:t>
                      </a:r>
                    </a:p>
                  </a:txBody>
                  <a:tcPr marL="25446" marR="25446" marT="12723" marB="1272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\r </a:t>
                      </a:r>
                    </a:p>
                  </a:txBody>
                  <a:tcPr marL="25446" marR="25446" marT="12723" marB="12723" anchor="ctr"/>
                </a:tc>
                <a:extLst>
                  <a:ext uri="{0D108BD9-81ED-4DB2-BD59-A6C34878D82A}">
                    <a16:rowId xmlns:a16="http://schemas.microsoft.com/office/drawing/2014/main" val="516950205"/>
                  </a:ext>
                </a:extLst>
              </a:tr>
              <a:tr h="407143"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IBM mainframe systems, including z/OS</a:t>
                      </a:r>
                    </a:p>
                  </a:txBody>
                  <a:tcPr marL="25446" marR="25446" marT="12723" marB="1272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EBCDIC </a:t>
                      </a:r>
                    </a:p>
                  </a:txBody>
                  <a:tcPr marL="25446" marR="25446" marT="12723" marB="1272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NL </a:t>
                      </a:r>
                    </a:p>
                  </a:txBody>
                  <a:tcPr marL="25446" marR="25446" marT="12723" marB="12723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\025 </a:t>
                      </a:r>
                    </a:p>
                  </a:txBody>
                  <a:tcPr marL="25446" marR="25446" marT="12723" marB="12723" anchor="ctr"/>
                </a:tc>
                <a:extLst>
                  <a:ext uri="{0D108BD9-81ED-4DB2-BD59-A6C34878D82A}">
                    <a16:rowId xmlns:a16="http://schemas.microsoft.com/office/drawing/2014/main" val="1255308244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27BB2B48-0DC5-4F97-A872-8A402DA5FE4A}"/>
              </a:ext>
            </a:extLst>
          </p:cNvPr>
          <p:cNvSpPr txBox="1"/>
          <p:nvPr/>
        </p:nvSpPr>
        <p:spPr>
          <a:xfrm>
            <a:off x="1398" y="612723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/>
              <a:t>https://en.wikipedia.org/wiki/Newline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01C4BEC-3569-41CA-928F-ED11164EB0C9}"/>
              </a:ext>
            </a:extLst>
          </p:cNvPr>
          <p:cNvSpPr txBox="1"/>
          <p:nvPr/>
        </p:nvSpPr>
        <p:spPr>
          <a:xfrm>
            <a:off x="0" y="6488668"/>
            <a:ext cx="11920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https://stackoverflow.com/questions/2613800/how-to-convert-dos-windows-newline-crlf-to-unix-newline-lf-in-a-bash-script</a:t>
            </a:r>
          </a:p>
        </p:txBody>
      </p:sp>
    </p:spTree>
    <p:extLst>
      <p:ext uri="{BB962C8B-B14F-4D97-AF65-F5344CB8AC3E}">
        <p14:creationId xmlns:p14="http://schemas.microsoft.com/office/powerpoint/2010/main" val="559938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3A8728-F6BE-419F-8E46-21D2473C0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I/O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B5B8E9-4A72-4258-BA10-435255EF7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File input/output -&gt; 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ftream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dirty="0">
              <a:highlight>
                <a:srgbClr val="C0C0C0"/>
              </a:highlight>
            </a:endParaRPr>
          </a:p>
          <a:p>
            <a:pPr lvl="1"/>
            <a:r>
              <a:rPr lang="en-US" altLang="zh-TW" dirty="0"/>
              <a:t>Incudes &lt;</a:t>
            </a:r>
            <a:r>
              <a:rPr lang="en-US" altLang="zh-TW" dirty="0" err="1"/>
              <a:t>ifstream</a:t>
            </a:r>
            <a:r>
              <a:rPr lang="en-US" altLang="zh-TW" dirty="0"/>
              <a:t>&gt;</a:t>
            </a:r>
          </a:p>
          <a:p>
            <a:pPr lvl="1"/>
            <a:r>
              <a:rPr lang="en-US" altLang="zh-TW" dirty="0"/>
              <a:t>Includes &lt;</a:t>
            </a:r>
            <a:r>
              <a:rPr lang="en-US" altLang="zh-TW" dirty="0" err="1"/>
              <a:t>ofstream</a:t>
            </a:r>
            <a:r>
              <a:rPr lang="en-US" altLang="zh-TW" dirty="0"/>
              <a:t>&gt;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35787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90134D-6BC6-4691-8A2A-EFF23D7C9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altLang="zh-TW"/>
              <a:t>Open a File</a:t>
            </a:r>
            <a:endParaRPr lang="zh-TW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A44AF082-9E5E-4D95-879C-51D09B392E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512858"/>
              </p:ext>
            </p:extLst>
          </p:nvPr>
        </p:nvGraphicFramePr>
        <p:xfrm>
          <a:off x="1921109" y="2385390"/>
          <a:ext cx="8349783" cy="3617845"/>
        </p:xfrm>
        <a:graphic>
          <a:graphicData uri="http://schemas.openxmlformats.org/drawingml/2006/table">
            <a:tbl>
              <a:tblPr>
                <a:solidFill>
                  <a:srgbClr val="F2F2F2">
                    <a:alpha val="30196"/>
                  </a:srgbClr>
                </a:solidFill>
              </a:tblPr>
              <a:tblGrid>
                <a:gridCol w="1941060">
                  <a:extLst>
                    <a:ext uri="{9D8B030D-6E8A-4147-A177-3AD203B41FA5}">
                      <a16:colId xmlns:a16="http://schemas.microsoft.com/office/drawing/2014/main" val="636222206"/>
                    </a:ext>
                  </a:extLst>
                </a:gridCol>
                <a:gridCol w="6408723">
                  <a:extLst>
                    <a:ext uri="{9D8B030D-6E8A-4147-A177-3AD203B41FA5}">
                      <a16:colId xmlns:a16="http://schemas.microsoft.com/office/drawing/2014/main" val="1869699477"/>
                    </a:ext>
                  </a:extLst>
                </a:gridCol>
              </a:tblGrid>
              <a:tr h="516835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Constant </a:t>
                      </a:r>
                    </a:p>
                  </a:txBody>
                  <a:tcPr marL="144893" marR="111456" marT="111456" marB="111456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Explanation </a:t>
                      </a:r>
                    </a:p>
                  </a:txBody>
                  <a:tcPr marL="144893" marR="111456" marT="111456" marB="11145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751221"/>
                  </a:ext>
                </a:extLst>
              </a:tr>
              <a:tr h="516835"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in </a:t>
                      </a:r>
                    </a:p>
                  </a:txBody>
                  <a:tcPr marL="144893" marR="111456" marT="111456" marB="111456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open for </a:t>
                      </a:r>
                      <a:r>
                        <a:rPr lang="en-US" sz="1700" b="1" cap="none" spc="0" dirty="0">
                          <a:solidFill>
                            <a:schemeClr val="tx1"/>
                          </a:solidFill>
                        </a:rPr>
                        <a:t>reading </a:t>
                      </a:r>
                    </a:p>
                  </a:txBody>
                  <a:tcPr marL="144893" marR="111456" marT="111456" marB="11145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709026"/>
                  </a:ext>
                </a:extLst>
              </a:tr>
              <a:tr h="516835"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out </a:t>
                      </a:r>
                    </a:p>
                  </a:txBody>
                  <a:tcPr marL="144893" marR="111456" marT="111456" marB="111456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open for </a:t>
                      </a:r>
                      <a:r>
                        <a:rPr lang="en-US" sz="1700" b="1" cap="none" spc="0" dirty="0">
                          <a:solidFill>
                            <a:schemeClr val="tx1"/>
                          </a:solidFill>
                        </a:rPr>
                        <a:t>writing </a:t>
                      </a:r>
                    </a:p>
                  </a:txBody>
                  <a:tcPr marL="144893" marR="111456" marT="111456" marB="11145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59610"/>
                  </a:ext>
                </a:extLst>
              </a:tr>
              <a:tr h="516835"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app </a:t>
                      </a:r>
                    </a:p>
                  </a:txBody>
                  <a:tcPr marL="144893" marR="111456" marT="111456" marB="111456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seek to the end of stream before each </a:t>
                      </a:r>
                      <a:r>
                        <a:rPr lang="en-US" sz="1700" b="1" cap="none" spc="0" dirty="0">
                          <a:solidFill>
                            <a:schemeClr val="tx1"/>
                          </a:solidFill>
                        </a:rPr>
                        <a:t>write </a:t>
                      </a:r>
                    </a:p>
                  </a:txBody>
                  <a:tcPr marL="144893" marR="111456" marT="111456" marB="11145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986301"/>
                  </a:ext>
                </a:extLst>
              </a:tr>
              <a:tr h="516835"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ate </a:t>
                      </a:r>
                    </a:p>
                  </a:txBody>
                  <a:tcPr marL="144893" marR="111456" marT="111456" marB="111456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seek to the end of stream immediately after open </a:t>
                      </a:r>
                    </a:p>
                  </a:txBody>
                  <a:tcPr marL="144893" marR="111456" marT="111456" marB="11145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03015"/>
                  </a:ext>
                </a:extLst>
              </a:tr>
              <a:tr h="516835"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binary </a:t>
                      </a:r>
                    </a:p>
                  </a:txBody>
                  <a:tcPr marL="144893" marR="111456" marT="111456" marB="111456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open in binary mode </a:t>
                      </a:r>
                    </a:p>
                  </a:txBody>
                  <a:tcPr marL="144893" marR="111456" marT="111456" marB="11145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276357"/>
                  </a:ext>
                </a:extLst>
              </a:tr>
              <a:tr h="516835">
                <a:tc>
                  <a:txBody>
                    <a:bodyPr/>
                    <a:lstStyle/>
                    <a:p>
                      <a:r>
                        <a:rPr lang="en-US" sz="1700" cap="none" spc="0" dirty="0" err="1">
                          <a:solidFill>
                            <a:schemeClr val="tx1"/>
                          </a:solidFill>
                        </a:rPr>
                        <a:t>trunc</a:t>
                      </a:r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44893" marR="111456" marT="111456" marB="111456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discard the contents of the stream when opening </a:t>
                      </a:r>
                    </a:p>
                  </a:txBody>
                  <a:tcPr marL="144893" marR="111456" marT="111456" marB="11145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402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364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CA03CC-8BB3-4EC8-9B84-0FC4089E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 Data From a File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00F4389-932B-4686-9A30-725ABBC17CC6}"/>
              </a:ext>
            </a:extLst>
          </p:cNvPr>
          <p:cNvSpPr txBox="1"/>
          <p:nvPr/>
        </p:nvSpPr>
        <p:spPr>
          <a:xfrm>
            <a:off x="838199" y="1349060"/>
            <a:ext cx="670350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fstream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ifstream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cpp_tutorial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/11-files/example1.csv"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eof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739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FDB5E9-4BBC-4B83-914B-8081A1F6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Console Input/Output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E7B741-A8F2-4E08-96C0-113B0383C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Console input/output -&gt; 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dirty="0">
              <a:highlight>
                <a:srgbClr val="C0C0C0"/>
              </a:highlight>
            </a:endParaRPr>
          </a:p>
          <a:p>
            <a:pPr lvl="1"/>
            <a:r>
              <a:rPr lang="en-US" altLang="zh-TW" dirty="0"/>
              <a:t>Includes &lt;</a:t>
            </a:r>
            <a:r>
              <a:rPr lang="en-US" altLang="zh-TW" dirty="0" err="1"/>
              <a:t>istream</a:t>
            </a:r>
            <a:r>
              <a:rPr lang="en-US" altLang="zh-TW" dirty="0"/>
              <a:t>&gt;</a:t>
            </a:r>
          </a:p>
          <a:p>
            <a:pPr lvl="1"/>
            <a:r>
              <a:rPr lang="en-US" altLang="zh-TW" dirty="0"/>
              <a:t>Includes &lt;</a:t>
            </a:r>
            <a:r>
              <a:rPr lang="en-US" altLang="zh-TW" dirty="0" err="1"/>
              <a:t>ostream</a:t>
            </a:r>
            <a:r>
              <a:rPr lang="en-US" altLang="zh-TW" dirty="0"/>
              <a:t>&gt;</a:t>
            </a:r>
          </a:p>
          <a:p>
            <a:pPr lvl="1"/>
            <a:r>
              <a:rPr lang="en-US" altLang="zh-TW" dirty="0"/>
              <a:t>I/O objects: </a:t>
            </a:r>
            <a:r>
              <a:rPr lang="en-US" altLang="zh-TW" dirty="0" err="1"/>
              <a:t>cin</a:t>
            </a:r>
            <a:r>
              <a:rPr lang="en-US" altLang="zh-TW" dirty="0"/>
              <a:t>, </a:t>
            </a:r>
            <a:r>
              <a:rPr lang="en-US" altLang="zh-TW" dirty="0" err="1"/>
              <a:t>cout</a:t>
            </a:r>
            <a:r>
              <a:rPr lang="en-US" altLang="zh-TW" dirty="0"/>
              <a:t>, </a:t>
            </a:r>
            <a:r>
              <a:rPr lang="en-US" altLang="zh-TW" dirty="0" err="1"/>
              <a:t>cerr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File input/output -&gt; 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ftream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dirty="0">
              <a:highlight>
                <a:srgbClr val="C0C0C0"/>
              </a:highlight>
            </a:endParaRPr>
          </a:p>
          <a:p>
            <a:pPr lvl="1"/>
            <a:r>
              <a:rPr lang="en-US" altLang="zh-TW" dirty="0"/>
              <a:t>Incudes &lt;</a:t>
            </a:r>
            <a:r>
              <a:rPr lang="en-US" altLang="zh-TW" dirty="0" err="1"/>
              <a:t>ifstream</a:t>
            </a:r>
            <a:r>
              <a:rPr lang="en-US" altLang="zh-TW" dirty="0"/>
              <a:t>&gt;</a:t>
            </a:r>
          </a:p>
          <a:p>
            <a:pPr lvl="1"/>
            <a:r>
              <a:rPr lang="en-US" altLang="zh-TW" dirty="0"/>
              <a:t>Includes &lt;</a:t>
            </a:r>
            <a:r>
              <a:rPr lang="en-US" altLang="zh-TW" dirty="0" err="1"/>
              <a:t>ofstream</a:t>
            </a:r>
            <a:r>
              <a:rPr lang="en-US" altLang="zh-TW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5280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E3C692-42F9-4E5D-8C42-486F93F71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Data to a File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9156DCE-FC04-4EC8-9F92-2FA5862ED9A1}"/>
              </a:ext>
            </a:extLst>
          </p:cNvPr>
          <p:cNvSpPr txBox="1"/>
          <p:nvPr/>
        </p:nvSpPr>
        <p:spPr>
          <a:xfrm>
            <a:off x="377505" y="1419148"/>
            <a:ext cx="1143699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vec_filename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cpp_tutorial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/11-files/example1.csv"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cpp_tutorial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/11-files/example2.csv"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ofstream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 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vec_filename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"outfile.txt"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ifstream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vec_filename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eof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215453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1E2603-CDBE-4144-8536-81EE69480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 File’s State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831B5A-6740-4CF3-A771-88786F5B1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good</a:t>
            </a:r>
            <a:r>
              <a:rPr lang="en-US" altLang="zh-TW" dirty="0"/>
              <a:t> -&gt; returns </a:t>
            </a:r>
            <a:r>
              <a:rPr lang="en-US" altLang="zh-TW" b="1" dirty="0"/>
              <a:t>true</a:t>
            </a:r>
            <a:r>
              <a:rPr lang="en-US" altLang="zh-TW" dirty="0"/>
              <a:t> if the most recent I/O operation on the stream completed successfully.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eof</a:t>
            </a:r>
            <a:r>
              <a:rPr lang="en-US" altLang="zh-TW" dirty="0"/>
              <a:t> -&gt; returns </a:t>
            </a:r>
            <a:r>
              <a:rPr lang="en-US" altLang="zh-TW" b="1" dirty="0"/>
              <a:t>true</a:t>
            </a:r>
            <a:r>
              <a:rPr lang="en-US" altLang="zh-TW" dirty="0"/>
              <a:t> if the associated stream has reached end-of-file.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fail</a:t>
            </a:r>
            <a:r>
              <a:rPr lang="en-US" altLang="zh-TW" dirty="0"/>
              <a:t> -&gt; returns </a:t>
            </a:r>
            <a:r>
              <a:rPr lang="en-US" altLang="zh-TW" b="1" dirty="0"/>
              <a:t>true</a:t>
            </a:r>
            <a:r>
              <a:rPr lang="en-US" altLang="zh-TW" dirty="0"/>
              <a:t> if an error has occurred on the associated stream.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bad</a:t>
            </a:r>
            <a:r>
              <a:rPr lang="en-US" altLang="zh-TW" dirty="0"/>
              <a:t> -&gt; returns </a:t>
            </a:r>
            <a:r>
              <a:rPr lang="en-US" altLang="zh-TW" b="1" dirty="0"/>
              <a:t>true</a:t>
            </a:r>
            <a:r>
              <a:rPr lang="en-US" altLang="zh-TW" dirty="0"/>
              <a:t> if non-recoverable error has occurred on the associated stream.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AFF67C7-2F55-46FD-A884-C58399FAC208}"/>
              </a:ext>
            </a:extLst>
          </p:cNvPr>
          <p:cNvSpPr txBox="1"/>
          <p:nvPr/>
        </p:nvSpPr>
        <p:spPr>
          <a:xfrm>
            <a:off x="-23768" y="569057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https://en.cppreference.com/w/cpp/io/basic_ios/good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EA5AA01-2562-4B28-A8BF-3B2584FA3A2C}"/>
              </a:ext>
            </a:extLst>
          </p:cNvPr>
          <p:cNvSpPr txBox="1"/>
          <p:nvPr/>
        </p:nvSpPr>
        <p:spPr>
          <a:xfrm>
            <a:off x="-23768" y="5992297"/>
            <a:ext cx="6119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https://en.cppreference.com/w/cpp/io/basic_ios/eof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370B928-EBF0-4E54-A5E5-FCC3DF16AC17}"/>
              </a:ext>
            </a:extLst>
          </p:cNvPr>
          <p:cNvSpPr txBox="1"/>
          <p:nvPr/>
        </p:nvSpPr>
        <p:spPr>
          <a:xfrm>
            <a:off x="-23768" y="6245137"/>
            <a:ext cx="6119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https://en.cppreference.com/w/cpp/io/basic_ios/fail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FEB20A5-000C-4E42-8AD8-15057442189C}"/>
              </a:ext>
            </a:extLst>
          </p:cNvPr>
          <p:cNvSpPr txBox="1"/>
          <p:nvPr/>
        </p:nvSpPr>
        <p:spPr>
          <a:xfrm>
            <a:off x="-23768" y="6496853"/>
            <a:ext cx="6119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https://en.cppreference.com/w/cpp/io/basic_ios/bad</a:t>
            </a:r>
          </a:p>
        </p:txBody>
      </p:sp>
    </p:spTree>
    <p:extLst>
      <p:ext uri="{BB962C8B-B14F-4D97-AF65-F5344CB8AC3E}">
        <p14:creationId xmlns:p14="http://schemas.microsoft.com/office/powerpoint/2010/main" val="994664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77782-7031-4ACB-85F7-055AA4CA1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 File’s State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5BA74BA-470B-4DAF-B941-35B6CF6BE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468515"/>
              </p:ext>
            </p:extLst>
          </p:nvPr>
        </p:nvGraphicFramePr>
        <p:xfrm>
          <a:off x="838200" y="2035334"/>
          <a:ext cx="10515600" cy="3931920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345352997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44031846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52847595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21925489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27063396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70136395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72773270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25137072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85453888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lang="en-US" dirty="0" err="1"/>
                        <a:t>ios_base</a:t>
                      </a:r>
                      <a:r>
                        <a:rPr lang="en-US" dirty="0"/>
                        <a:t>::</a:t>
                      </a:r>
                      <a:r>
                        <a:rPr lang="en-US" dirty="0" err="1"/>
                        <a:t>iostate</a:t>
                      </a:r>
                      <a:r>
                        <a:rPr lang="en-US" dirty="0"/>
                        <a:t> flags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/>
                        <a:t>basic_ios accessors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721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eofbit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failbit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badbit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good()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fail()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bad()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eof</a:t>
                      </a:r>
                      <a:r>
                        <a:rPr lang="en-US" dirty="0"/>
                        <a:t>()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operator bool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operator!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488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322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736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1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90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989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38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323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719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A9F63A90-4112-485E-8878-475C44E9EE54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https://en.cppreference.com/w/cpp/io/ios_base/iostate</a:t>
            </a:r>
          </a:p>
        </p:txBody>
      </p:sp>
    </p:spTree>
    <p:extLst>
      <p:ext uri="{BB962C8B-B14F-4D97-AF65-F5344CB8AC3E}">
        <p14:creationId xmlns:p14="http://schemas.microsoft.com/office/powerpoint/2010/main" val="458246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CE4B3C54-84AA-48CF-9DA3-EC2BAD0E08EB}"/>
              </a:ext>
            </a:extLst>
          </p:cNvPr>
          <p:cNvSpPr txBox="1"/>
          <p:nvPr/>
        </p:nvSpPr>
        <p:spPr>
          <a:xfrm>
            <a:off x="295012" y="89900"/>
            <a:ext cx="10216394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good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"Cannot find file: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vec_filename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eof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"Non-integer data encountered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A3338FC-9BF5-4A5D-B9DC-0020603830B4}"/>
              </a:ext>
            </a:extLst>
          </p:cNvPr>
          <p:cNvSpPr txBox="1"/>
          <p:nvPr/>
        </p:nvSpPr>
        <p:spPr>
          <a:xfrm>
            <a:off x="1398" y="655320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https://en.cppreference.com/w/cpp/io/basic_ios/good</a:t>
            </a:r>
          </a:p>
        </p:txBody>
      </p:sp>
    </p:spTree>
    <p:extLst>
      <p:ext uri="{BB962C8B-B14F-4D97-AF65-F5344CB8AC3E}">
        <p14:creationId xmlns:p14="http://schemas.microsoft.com/office/powerpoint/2010/main" val="2108802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7CF852-FD47-4927-9ED8-8E69B994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File Access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F76220-4219-48AE-94D9-D336122AA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DejaVuSans"/>
              </a:rPr>
              <a:t>tell[g/p]() -&gt;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DejaVuSans"/>
              </a:rPr>
              <a:t>returns the input/output position indicator.</a:t>
            </a:r>
          </a:p>
          <a:p>
            <a:r>
              <a:rPr lang="en-US" altLang="zh-TW" dirty="0">
                <a:solidFill>
                  <a:srgbClr val="000000"/>
                </a:solidFill>
                <a:latin typeface="DejaVuSans"/>
              </a:rPr>
              <a:t>seek[g/p](offset, </a:t>
            </a:r>
            <a:r>
              <a:rPr lang="en-US" altLang="zh-TW" dirty="0" err="1">
                <a:solidFill>
                  <a:srgbClr val="000000"/>
                </a:solidFill>
                <a:latin typeface="DejaVuSans"/>
              </a:rPr>
              <a:t>dir</a:t>
            </a:r>
            <a:r>
              <a:rPr lang="en-US" altLang="zh-TW" dirty="0">
                <a:solidFill>
                  <a:srgbClr val="000000"/>
                </a:solidFill>
                <a:latin typeface="DejaVuSans"/>
              </a:rPr>
              <a:t>) -&gt;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DejaVuSans"/>
              </a:rPr>
              <a:t>sets the input/output position indicator </a:t>
            </a:r>
            <a:endParaRPr lang="en-US" altLang="zh-TW" dirty="0"/>
          </a:p>
          <a:p>
            <a:r>
              <a:rPr lang="en-US" altLang="zh-TW" dirty="0"/>
              <a:t>offset -&gt;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DejaVuSans"/>
              </a:rPr>
              <a:t>relative position (positive or negative) to set the input position indicator to.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DejaVuSans"/>
              </a:rPr>
              <a:t>dir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DejaVuSans"/>
              </a:rPr>
              <a:t> -&gt; defines base position to apply the relative offset to.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AC90BEB-B897-4596-8677-601CE1C4B9F9}"/>
              </a:ext>
            </a:extLst>
          </p:cNvPr>
          <p:cNvSpPr txBox="1"/>
          <p:nvPr/>
        </p:nvSpPr>
        <p:spPr>
          <a:xfrm>
            <a:off x="0" y="612723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https://en.cppreference.com/w/cpp/io/basic_istream/tellg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E9D345D-4403-4102-BAD1-12C1F4A857CD}"/>
              </a:ext>
            </a:extLst>
          </p:cNvPr>
          <p:cNvSpPr txBox="1"/>
          <p:nvPr/>
        </p:nvSpPr>
        <p:spPr>
          <a:xfrm>
            <a:off x="0" y="649822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https://en.cppreference.com/w/cpp/io/basic_istream/seekg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A9BB156-363F-470E-85AC-6B97D4445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887255"/>
              </p:ext>
            </p:extLst>
          </p:nvPr>
        </p:nvGraphicFramePr>
        <p:xfrm>
          <a:off x="1108125" y="4342937"/>
          <a:ext cx="5745768" cy="1463040"/>
        </p:xfrm>
        <a:graphic>
          <a:graphicData uri="http://schemas.openxmlformats.org/drawingml/2006/table">
            <a:tbl>
              <a:tblPr/>
              <a:tblGrid>
                <a:gridCol w="1086915">
                  <a:extLst>
                    <a:ext uri="{9D8B030D-6E8A-4147-A177-3AD203B41FA5}">
                      <a16:colId xmlns:a16="http://schemas.microsoft.com/office/drawing/2014/main" val="3393145731"/>
                    </a:ext>
                  </a:extLst>
                </a:gridCol>
                <a:gridCol w="4658853">
                  <a:extLst>
                    <a:ext uri="{9D8B030D-6E8A-4147-A177-3AD203B41FA5}">
                      <a16:colId xmlns:a16="http://schemas.microsoft.com/office/drawing/2014/main" val="27945343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Constant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Explanation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75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645AD"/>
                          </a:solidFill>
                          <a:effectLst/>
                        </a:rPr>
                        <a:t>beg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the beginning of a stream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668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645AD"/>
                          </a:solidFill>
                          <a:effectLst/>
                        </a:rPr>
                        <a:t>end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the ending of a stream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966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645AD"/>
                          </a:solidFill>
                          <a:effectLst/>
                        </a:rPr>
                        <a:t>cur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current position of stream position indicator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742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016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BC57F-BF80-4D97-BDC2-68B61F42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File Access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116AD77-9BF9-4CFB-BEBF-CCE9E0AD76F2}"/>
              </a:ext>
            </a:extLst>
          </p:cNvPr>
          <p:cNvSpPr txBox="1"/>
          <p:nvPr/>
        </p:nvSpPr>
        <p:spPr>
          <a:xfrm>
            <a:off x="379601" y="1504175"/>
            <a:ext cx="935162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ifstream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cpp_tutorial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/11-stream_file/example3.csv"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move the pointer to the end of file and get the length of the file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seekg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file_length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tellg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LINE_LENG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missing a newline at the end of file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num_rows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file_length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/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LINE_LENG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num_rows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num_rows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move the 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opinter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to the 4th row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seekg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LINE_LENG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41864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2A9EDF-2F77-4D02-B923-2BE7739AF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File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C8830D-168E-4AF0-8C19-066C973A25CE}"/>
              </a:ext>
            </a:extLst>
          </p:cNvPr>
          <p:cNvSpPr txBox="1"/>
          <p:nvPr/>
        </p:nvSpPr>
        <p:spPr>
          <a:xfrm>
            <a:off x="278933" y="1502688"/>
            <a:ext cx="1116364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outfile.bin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binary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NUM_VEC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distrib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reinterpret_cast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*&gt;(&amp;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flush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outfile.bin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binary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NUM_VEC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seekg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*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f_val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reinterpret_cast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*&gt;(&amp;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f_val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f_val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1499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B1BCF0-149D-475C-8AA6-0EEF05D26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Regular Expression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0F3AFB-A235-4900-8D06-BEBD4CDCB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Special pattern characters</a:t>
            </a:r>
          </a:p>
          <a:p>
            <a:r>
              <a:rPr lang="en-US" altLang="zh-TW" dirty="0"/>
              <a:t>Quantifiers</a:t>
            </a:r>
          </a:p>
          <a:p>
            <a:r>
              <a:rPr lang="en-US" altLang="zh-TW" dirty="0"/>
              <a:t>Groups</a:t>
            </a:r>
          </a:p>
          <a:p>
            <a:r>
              <a:rPr lang="en-US" altLang="zh-TW" dirty="0"/>
              <a:t>Assertions</a:t>
            </a:r>
          </a:p>
          <a:p>
            <a:r>
              <a:rPr lang="en-US" altLang="zh-TW" dirty="0"/>
              <a:t>Alternatives</a:t>
            </a:r>
          </a:p>
          <a:p>
            <a:r>
              <a:rPr lang="en-US" altLang="zh-TW" dirty="0"/>
              <a:t>Character classes</a:t>
            </a: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C2AFC39-CC29-4958-A499-E0F8A09B7858}"/>
              </a:ext>
            </a:extLst>
          </p:cNvPr>
          <p:cNvSpPr txBox="1"/>
          <p:nvPr/>
        </p:nvSpPr>
        <p:spPr>
          <a:xfrm>
            <a:off x="0" y="58076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https://en.cppreference.com/w/cpp/regex/ecmascript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500F86D-B0B2-4737-9B01-1B2D807EB6F5}"/>
              </a:ext>
            </a:extLst>
          </p:cNvPr>
          <p:cNvSpPr txBox="1"/>
          <p:nvPr/>
        </p:nvSpPr>
        <p:spPr>
          <a:xfrm>
            <a:off x="0" y="6178277"/>
            <a:ext cx="6119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https://www.cplusplus.com/reference/regex/ECMAScript/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0EB4777-C93C-4E8D-9713-CE73C4F753E9}"/>
              </a:ext>
            </a:extLst>
          </p:cNvPr>
          <p:cNvSpPr txBox="1"/>
          <p:nvPr/>
        </p:nvSpPr>
        <p:spPr>
          <a:xfrm>
            <a:off x="0" y="6496880"/>
            <a:ext cx="9346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https://docs.microsoft.com/en-us/cpp/standard-library/regular-expressions-cpp?view=msvc-170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B10B8E5-9A4C-45BE-9992-8FACA859BBB5}"/>
              </a:ext>
            </a:extLst>
          </p:cNvPr>
          <p:cNvSpPr txBox="1"/>
          <p:nvPr/>
        </p:nvSpPr>
        <p:spPr>
          <a:xfrm>
            <a:off x="0" y="5488028"/>
            <a:ext cx="6119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https://en.cppreference.com/w/cpp/language/string_literal</a:t>
            </a:r>
          </a:p>
        </p:txBody>
      </p:sp>
    </p:spTree>
    <p:extLst>
      <p:ext uri="{BB962C8B-B14F-4D97-AF65-F5344CB8AC3E}">
        <p14:creationId xmlns:p14="http://schemas.microsoft.com/office/powerpoint/2010/main" val="3343045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49FCC-4E37-42D9-9F70-1AFA136E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i="1"/>
              <a:t>Questions</a:t>
            </a:r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478FF4FD-58E0-4672-8112-25C88FA0A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431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8D0978-F709-4CEF-8D09-5FD91B22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stream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3536670-C8F5-40C5-BD55-A3006E78B7AD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https://en.cppreference.com/w/cpp/io/basic_ostream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C88020C-F838-4D4F-8A38-444B9CA52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7622"/>
            <a:ext cx="5858693" cy="237205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1424EBB-92B3-4681-87EF-2C9C3C5D8A4D}"/>
              </a:ext>
            </a:extLst>
          </p:cNvPr>
          <p:cNvSpPr/>
          <p:nvPr/>
        </p:nvSpPr>
        <p:spPr>
          <a:xfrm>
            <a:off x="7038363" y="1914718"/>
            <a:ext cx="4530055" cy="2875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5CBD8A2-67A7-4EF1-9785-9BB352FF180F}"/>
              </a:ext>
            </a:extLst>
          </p:cNvPr>
          <p:cNvSpPr txBox="1"/>
          <p:nvPr/>
        </p:nvSpPr>
        <p:spPr>
          <a:xfrm>
            <a:off x="10016456" y="1914718"/>
            <a:ext cx="155196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400" b="1" dirty="0"/>
              <a:t>Screen</a:t>
            </a:r>
            <a:endParaRPr lang="zh-TW" altLang="en-US" sz="3400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644D844-95C3-4820-8B90-21FF0EC32986}"/>
              </a:ext>
            </a:extLst>
          </p:cNvPr>
          <p:cNvSpPr txBox="1"/>
          <p:nvPr/>
        </p:nvSpPr>
        <p:spPr>
          <a:xfrm>
            <a:off x="7239699" y="2595873"/>
            <a:ext cx="4114101" cy="61555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3400" dirty="0"/>
              <a:t>std::</a:t>
            </a:r>
            <a:r>
              <a:rPr lang="en-US" altLang="zh-TW" sz="3400" dirty="0" err="1"/>
              <a:t>cout</a:t>
            </a:r>
            <a:endParaRPr lang="zh-TW" altLang="en-US" sz="3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E89E5FC-6FE3-4C0E-BCB6-D2439B5CB0A2}"/>
              </a:ext>
            </a:extLst>
          </p:cNvPr>
          <p:cNvSpPr txBox="1"/>
          <p:nvPr/>
        </p:nvSpPr>
        <p:spPr>
          <a:xfrm>
            <a:off x="7246339" y="3277028"/>
            <a:ext cx="4114101" cy="6155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3400" dirty="0"/>
              <a:t>std::</a:t>
            </a:r>
            <a:r>
              <a:rPr lang="en-US" altLang="zh-TW" sz="3400" dirty="0" err="1"/>
              <a:t>cerr</a:t>
            </a:r>
            <a:endParaRPr lang="zh-TW" altLang="en-US" sz="3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212076B-ABE0-4230-B1DB-1367A74B8978}"/>
              </a:ext>
            </a:extLst>
          </p:cNvPr>
          <p:cNvSpPr txBox="1"/>
          <p:nvPr/>
        </p:nvSpPr>
        <p:spPr>
          <a:xfrm>
            <a:off x="7239698" y="4012763"/>
            <a:ext cx="4114101" cy="615553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altLang="zh-TW" sz="3400" dirty="0"/>
              <a:t>std::clog</a:t>
            </a:r>
            <a:endParaRPr lang="zh-TW" altLang="en-US" sz="3400" dirty="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3A94038-9E21-4A04-A28D-65D9AF6E7B43}"/>
              </a:ext>
            </a:extLst>
          </p:cNvPr>
          <p:cNvCxnSpPr/>
          <p:nvPr/>
        </p:nvCxnSpPr>
        <p:spPr>
          <a:xfrm>
            <a:off x="5335398" y="3352416"/>
            <a:ext cx="103184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44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E2A2C-44BB-451E-B67E-D67F4755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Stream Buffer</a:t>
            </a:r>
            <a:endParaRPr lang="zh-TW" altLang="en-US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CDFCE150-C6C3-4975-B44D-383B559EE1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875213"/>
              </p:ext>
            </p:extLst>
          </p:nvPr>
        </p:nvGraphicFramePr>
        <p:xfrm>
          <a:off x="1870745" y="3662815"/>
          <a:ext cx="924816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742">
                  <a:extLst>
                    <a:ext uri="{9D8B030D-6E8A-4147-A177-3AD203B41FA5}">
                      <a16:colId xmlns:a16="http://schemas.microsoft.com/office/drawing/2014/main" val="2094337055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396432210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34027796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671959317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27666133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255189865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84319597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67993191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96984229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93903933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076240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2965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E0071ECB-9629-4854-921A-EA8942F169D6}"/>
              </a:ext>
            </a:extLst>
          </p:cNvPr>
          <p:cNvSpPr txBox="1"/>
          <p:nvPr/>
        </p:nvSpPr>
        <p:spPr>
          <a:xfrm>
            <a:off x="444617" y="3669537"/>
            <a:ext cx="981512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std:cout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76EFF62-F1E8-4F28-9E79-2ADA4DFEC136}"/>
              </a:ext>
            </a:extLst>
          </p:cNvPr>
          <p:cNvCxnSpPr>
            <a:endCxn id="9" idx="3"/>
          </p:cNvCxnSpPr>
          <p:nvPr/>
        </p:nvCxnSpPr>
        <p:spPr>
          <a:xfrm flipH="1">
            <a:off x="1426129" y="3848235"/>
            <a:ext cx="444616" cy="596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右大括弧 11">
            <a:extLst>
              <a:ext uri="{FF2B5EF4-FFF2-40B4-BE49-F238E27FC236}">
                <a16:creationId xmlns:a16="http://schemas.microsoft.com/office/drawing/2014/main" id="{B377281F-A529-4C14-978F-1A678DBF9365}"/>
              </a:ext>
            </a:extLst>
          </p:cNvPr>
          <p:cNvSpPr/>
          <p:nvPr/>
        </p:nvSpPr>
        <p:spPr>
          <a:xfrm rot="16200000">
            <a:off x="6298975" y="-1292303"/>
            <a:ext cx="369332" cy="9248162"/>
          </a:xfrm>
          <a:prstGeom prst="rightBrace">
            <a:avLst>
              <a:gd name="adj1" fmla="val 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9E72F90-17B0-41C6-91EE-0AFFA622F691}"/>
              </a:ext>
            </a:extLst>
          </p:cNvPr>
          <p:cNvSpPr txBox="1"/>
          <p:nvPr/>
        </p:nvSpPr>
        <p:spPr>
          <a:xfrm>
            <a:off x="5646140" y="2584487"/>
            <a:ext cx="1675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Buffer Size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FA0638B-703F-4162-959C-AF4035F4CF77}"/>
              </a:ext>
            </a:extLst>
          </p:cNvPr>
          <p:cNvSpPr txBox="1"/>
          <p:nvPr/>
        </p:nvSpPr>
        <p:spPr>
          <a:xfrm>
            <a:off x="444617" y="4543390"/>
            <a:ext cx="981512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Screen</a:t>
            </a:r>
            <a:endParaRPr lang="zh-TW" altLang="en-US" dirty="0"/>
          </a:p>
        </p:txBody>
      </p:sp>
      <p:graphicFrame>
        <p:nvGraphicFramePr>
          <p:cNvPr id="15" name="表格 8">
            <a:extLst>
              <a:ext uri="{FF2B5EF4-FFF2-40B4-BE49-F238E27FC236}">
                <a16:creationId xmlns:a16="http://schemas.microsoft.com/office/drawing/2014/main" id="{F8DDF266-7EBC-4782-8744-BB849CA010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7014679"/>
              </p:ext>
            </p:extLst>
          </p:nvPr>
        </p:nvGraphicFramePr>
        <p:xfrm>
          <a:off x="1859560" y="4532579"/>
          <a:ext cx="924816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742">
                  <a:extLst>
                    <a:ext uri="{9D8B030D-6E8A-4147-A177-3AD203B41FA5}">
                      <a16:colId xmlns:a16="http://schemas.microsoft.com/office/drawing/2014/main" val="2094337055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396432210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34027796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671959317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27666133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255189865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84319597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67993191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96984229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93903933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076240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29656"/>
                  </a:ext>
                </a:extLst>
              </a:tr>
            </a:tbl>
          </a:graphicData>
        </a:graphic>
      </p:graphicFrame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A948904-8D24-4E8A-B98E-20DCA987E26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1426129" y="4717999"/>
            <a:ext cx="433431" cy="1005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CB831BD-A2D7-42E8-9984-C8FBCACC6573}"/>
              </a:ext>
            </a:extLst>
          </p:cNvPr>
          <p:cNvSpPr txBox="1"/>
          <p:nvPr/>
        </p:nvSpPr>
        <p:spPr>
          <a:xfrm>
            <a:off x="9531990" y="6412146"/>
            <a:ext cx="2875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03-iostream/01-buffer.cpp</a:t>
            </a:r>
          </a:p>
        </p:txBody>
      </p:sp>
    </p:spTree>
    <p:extLst>
      <p:ext uri="{BB962C8B-B14F-4D97-AF65-F5344CB8AC3E}">
        <p14:creationId xmlns:p14="http://schemas.microsoft.com/office/powerpoint/2010/main" val="385238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5B3252-C592-43EE-9453-77E31881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Console Input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A3E587-5030-4EEE-AE76-22315DE67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(user-friendly) using </a:t>
            </a:r>
            <a:r>
              <a:rPr lang="en-US" altLang="zh-TW" b="1" dirty="0" err="1"/>
              <a:t>cout</a:t>
            </a:r>
            <a:r>
              <a:rPr lang="en-US" altLang="zh-TW" dirty="0"/>
              <a:t> prompt (no newline) before every </a:t>
            </a:r>
            <a:r>
              <a:rPr lang="en-US" altLang="zh-TW" b="1" dirty="0" err="1"/>
              <a:t>cin</a:t>
            </a:r>
            <a:endParaRPr lang="en-US" altLang="zh-TW" b="1" dirty="0"/>
          </a:p>
          <a:p>
            <a:endParaRPr lang="zh-TW" altLang="en-US" dirty="0"/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DC9F39D0-3DD0-43D2-BBC8-A879F6A3DB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8448421"/>
              </p:ext>
            </p:extLst>
          </p:nvPr>
        </p:nvGraphicFramePr>
        <p:xfrm>
          <a:off x="1837189" y="3704759"/>
          <a:ext cx="924816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742">
                  <a:extLst>
                    <a:ext uri="{9D8B030D-6E8A-4147-A177-3AD203B41FA5}">
                      <a16:colId xmlns:a16="http://schemas.microsoft.com/office/drawing/2014/main" val="2094337055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396432210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34027796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671959317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27666133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255189865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84319597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67993191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96984229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93903933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076240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2965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C85B9ECC-9836-427D-B627-967D0939B741}"/>
              </a:ext>
            </a:extLst>
          </p:cNvPr>
          <p:cNvSpPr txBox="1"/>
          <p:nvPr/>
        </p:nvSpPr>
        <p:spPr>
          <a:xfrm>
            <a:off x="411061" y="3711481"/>
            <a:ext cx="981512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std:cin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F05E7A1-0A2C-4E3C-B631-BA7679971BBA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1392573" y="3890179"/>
            <a:ext cx="444616" cy="596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右大括弧 6">
            <a:extLst>
              <a:ext uri="{FF2B5EF4-FFF2-40B4-BE49-F238E27FC236}">
                <a16:creationId xmlns:a16="http://schemas.microsoft.com/office/drawing/2014/main" id="{A3CC52A3-552A-4393-95C3-494E7D6721DB}"/>
              </a:ext>
            </a:extLst>
          </p:cNvPr>
          <p:cNvSpPr/>
          <p:nvPr/>
        </p:nvSpPr>
        <p:spPr>
          <a:xfrm rot="16200000">
            <a:off x="2892696" y="2122364"/>
            <a:ext cx="369332" cy="2502715"/>
          </a:xfrm>
          <a:prstGeom prst="rightBrace">
            <a:avLst>
              <a:gd name="adj1" fmla="val 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D3FC174-7B34-4B8E-AD70-CAC597AF74DA}"/>
              </a:ext>
            </a:extLst>
          </p:cNvPr>
          <p:cNvSpPr txBox="1"/>
          <p:nvPr/>
        </p:nvSpPr>
        <p:spPr>
          <a:xfrm>
            <a:off x="2239861" y="2466891"/>
            <a:ext cx="1675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Var1</a:t>
            </a:r>
            <a:endParaRPr lang="zh-TW" altLang="en-US" sz="2400" dirty="0"/>
          </a:p>
        </p:txBody>
      </p:sp>
      <p:sp>
        <p:nvSpPr>
          <p:cNvPr id="9" name="右大括弧 8">
            <a:extLst>
              <a:ext uri="{FF2B5EF4-FFF2-40B4-BE49-F238E27FC236}">
                <a16:creationId xmlns:a16="http://schemas.microsoft.com/office/drawing/2014/main" id="{CAC88B3E-B080-448C-8CEB-5F089B3904D8}"/>
              </a:ext>
            </a:extLst>
          </p:cNvPr>
          <p:cNvSpPr/>
          <p:nvPr/>
        </p:nvSpPr>
        <p:spPr>
          <a:xfrm rot="16200000">
            <a:off x="5859779" y="2539192"/>
            <a:ext cx="369332" cy="1669062"/>
          </a:xfrm>
          <a:prstGeom prst="rightBrace">
            <a:avLst>
              <a:gd name="adj1" fmla="val 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右大括弧 9">
            <a:extLst>
              <a:ext uri="{FF2B5EF4-FFF2-40B4-BE49-F238E27FC236}">
                <a16:creationId xmlns:a16="http://schemas.microsoft.com/office/drawing/2014/main" id="{A929CAE5-2B55-4AA5-91A3-7AF7520F57FF}"/>
              </a:ext>
            </a:extLst>
          </p:cNvPr>
          <p:cNvSpPr/>
          <p:nvPr/>
        </p:nvSpPr>
        <p:spPr>
          <a:xfrm rot="16200000">
            <a:off x="8826862" y="2122364"/>
            <a:ext cx="369332" cy="2502715"/>
          </a:xfrm>
          <a:prstGeom prst="rightBrace">
            <a:avLst>
              <a:gd name="adj1" fmla="val 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D8E404C-080C-4423-891F-9AB5F7E45C36}"/>
              </a:ext>
            </a:extLst>
          </p:cNvPr>
          <p:cNvSpPr txBox="1"/>
          <p:nvPr/>
        </p:nvSpPr>
        <p:spPr>
          <a:xfrm>
            <a:off x="5203974" y="2466891"/>
            <a:ext cx="1675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Var2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23FAF93-9D16-482A-8877-2245F1B78572}"/>
              </a:ext>
            </a:extLst>
          </p:cNvPr>
          <p:cNvSpPr txBox="1"/>
          <p:nvPr/>
        </p:nvSpPr>
        <p:spPr>
          <a:xfrm>
            <a:off x="8156904" y="2466891"/>
            <a:ext cx="1675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Var3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585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5B3252-C592-43EE-9453-77E31881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a Line From Stream into C++ String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A3E587-5030-4EEE-AE76-22315DE67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TW" b="1" dirty="0"/>
          </a:p>
          <a:p>
            <a:endParaRPr lang="en-US" altLang="zh-TW" b="1" dirty="0"/>
          </a:p>
          <a:p>
            <a:endParaRPr lang="zh-TW" altLang="en-US" dirty="0"/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DC9F39D0-3DD0-43D2-BBC8-A879F6A3DB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5538028"/>
              </p:ext>
            </p:extLst>
          </p:nvPr>
        </p:nvGraphicFramePr>
        <p:xfrm>
          <a:off x="1837189" y="4694661"/>
          <a:ext cx="924816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742">
                  <a:extLst>
                    <a:ext uri="{9D8B030D-6E8A-4147-A177-3AD203B41FA5}">
                      <a16:colId xmlns:a16="http://schemas.microsoft.com/office/drawing/2014/main" val="2094337055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396432210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34027796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671959317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27666133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255189865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84319597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67993191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96984229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93903933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076240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2965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C85B9ECC-9836-427D-B627-967D0939B741}"/>
              </a:ext>
            </a:extLst>
          </p:cNvPr>
          <p:cNvSpPr txBox="1"/>
          <p:nvPr/>
        </p:nvSpPr>
        <p:spPr>
          <a:xfrm>
            <a:off x="411061" y="4701383"/>
            <a:ext cx="981512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std:cin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F05E7A1-0A2C-4E3C-B631-BA7679971BBA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1392573" y="4880081"/>
            <a:ext cx="444616" cy="596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右大括弧 9">
            <a:extLst>
              <a:ext uri="{FF2B5EF4-FFF2-40B4-BE49-F238E27FC236}">
                <a16:creationId xmlns:a16="http://schemas.microsoft.com/office/drawing/2014/main" id="{A929CAE5-2B55-4AA5-91A3-7AF7520F57FF}"/>
              </a:ext>
            </a:extLst>
          </p:cNvPr>
          <p:cNvSpPr/>
          <p:nvPr/>
        </p:nvSpPr>
        <p:spPr>
          <a:xfrm rot="16200000">
            <a:off x="5864618" y="151528"/>
            <a:ext cx="370839" cy="8425697"/>
          </a:xfrm>
          <a:prstGeom prst="rightBrace">
            <a:avLst>
              <a:gd name="adj1" fmla="val 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D8E404C-080C-4423-891F-9AB5F7E45C36}"/>
              </a:ext>
            </a:extLst>
          </p:cNvPr>
          <p:cNvSpPr txBox="1"/>
          <p:nvPr/>
        </p:nvSpPr>
        <p:spPr>
          <a:xfrm>
            <a:off x="5203974" y="3456793"/>
            <a:ext cx="1675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Var1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8461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5B3252-C592-43EE-9453-77E31881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a character From Stream</a:t>
            </a:r>
            <a:endParaRPr lang="zh-TW" altLang="en-US" dirty="0"/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DC9F39D0-3DD0-43D2-BBC8-A879F6A3DB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4837005"/>
              </p:ext>
            </p:extLst>
          </p:nvPr>
        </p:nvGraphicFramePr>
        <p:xfrm>
          <a:off x="1837189" y="2941360"/>
          <a:ext cx="924816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742">
                  <a:extLst>
                    <a:ext uri="{9D8B030D-6E8A-4147-A177-3AD203B41FA5}">
                      <a16:colId xmlns:a16="http://schemas.microsoft.com/office/drawing/2014/main" val="2094337055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396432210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34027796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671959317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27666133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255189865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84319597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67993191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96984229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93903933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076240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2965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C85B9ECC-9836-427D-B627-967D0939B741}"/>
              </a:ext>
            </a:extLst>
          </p:cNvPr>
          <p:cNvSpPr txBox="1"/>
          <p:nvPr/>
        </p:nvSpPr>
        <p:spPr>
          <a:xfrm>
            <a:off x="411061" y="2948082"/>
            <a:ext cx="981512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std:cin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F05E7A1-0A2C-4E3C-B631-BA7679971BBA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1392573" y="3126780"/>
            <a:ext cx="444616" cy="596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右大括弧 6">
            <a:extLst>
              <a:ext uri="{FF2B5EF4-FFF2-40B4-BE49-F238E27FC236}">
                <a16:creationId xmlns:a16="http://schemas.microsoft.com/office/drawing/2014/main" id="{A3CC52A3-552A-4393-95C3-494E7D6721DB}"/>
              </a:ext>
            </a:extLst>
          </p:cNvPr>
          <p:cNvSpPr/>
          <p:nvPr/>
        </p:nvSpPr>
        <p:spPr>
          <a:xfrm rot="16200000">
            <a:off x="2060792" y="2190872"/>
            <a:ext cx="369332" cy="838902"/>
          </a:xfrm>
          <a:prstGeom prst="rightBrace">
            <a:avLst>
              <a:gd name="adj1" fmla="val 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D3FC174-7B34-4B8E-AD70-CAC597AF74DA}"/>
              </a:ext>
            </a:extLst>
          </p:cNvPr>
          <p:cNvSpPr txBox="1"/>
          <p:nvPr/>
        </p:nvSpPr>
        <p:spPr>
          <a:xfrm>
            <a:off x="1799441" y="1779325"/>
            <a:ext cx="911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Var1</a:t>
            </a:r>
            <a:endParaRPr lang="zh-TW" altLang="en-US" sz="2400" dirty="0"/>
          </a:p>
        </p:txBody>
      </p:sp>
      <p:sp>
        <p:nvSpPr>
          <p:cNvPr id="13" name="右大括弧 12">
            <a:extLst>
              <a:ext uri="{FF2B5EF4-FFF2-40B4-BE49-F238E27FC236}">
                <a16:creationId xmlns:a16="http://schemas.microsoft.com/office/drawing/2014/main" id="{91D20023-8649-489D-8E45-45EFFDD75F66}"/>
              </a:ext>
            </a:extLst>
          </p:cNvPr>
          <p:cNvSpPr/>
          <p:nvPr/>
        </p:nvSpPr>
        <p:spPr>
          <a:xfrm rot="16200000">
            <a:off x="2926260" y="2192269"/>
            <a:ext cx="369332" cy="838904"/>
          </a:xfrm>
          <a:prstGeom prst="rightBrace">
            <a:avLst>
              <a:gd name="adj1" fmla="val 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1560E63-3CAE-41DC-8529-D4BAEB0A8857}"/>
              </a:ext>
            </a:extLst>
          </p:cNvPr>
          <p:cNvSpPr txBox="1"/>
          <p:nvPr/>
        </p:nvSpPr>
        <p:spPr>
          <a:xfrm>
            <a:off x="2664909" y="1774029"/>
            <a:ext cx="911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Var2</a:t>
            </a:r>
            <a:endParaRPr lang="zh-TW" altLang="en-US" sz="2400" dirty="0"/>
          </a:p>
        </p:txBody>
      </p:sp>
      <p:sp>
        <p:nvSpPr>
          <p:cNvPr id="15" name="右大括弧 14">
            <a:extLst>
              <a:ext uri="{FF2B5EF4-FFF2-40B4-BE49-F238E27FC236}">
                <a16:creationId xmlns:a16="http://schemas.microsoft.com/office/drawing/2014/main" id="{C1927332-504A-4070-AB8E-C020ED5CCF2F}"/>
              </a:ext>
            </a:extLst>
          </p:cNvPr>
          <p:cNvSpPr/>
          <p:nvPr/>
        </p:nvSpPr>
        <p:spPr>
          <a:xfrm rot="16200000">
            <a:off x="3762359" y="2214643"/>
            <a:ext cx="369332" cy="780173"/>
          </a:xfrm>
          <a:prstGeom prst="rightBrace">
            <a:avLst>
              <a:gd name="adj1" fmla="val 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7F25E1D-5928-4CAE-85C3-8ADFEBA95324}"/>
              </a:ext>
            </a:extLst>
          </p:cNvPr>
          <p:cNvSpPr txBox="1"/>
          <p:nvPr/>
        </p:nvSpPr>
        <p:spPr>
          <a:xfrm>
            <a:off x="3538763" y="1767038"/>
            <a:ext cx="911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Var3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55D3B79-D4E5-4CAA-A155-81D19D9727AB}"/>
              </a:ext>
            </a:extLst>
          </p:cNvPr>
          <p:cNvSpPr txBox="1"/>
          <p:nvPr/>
        </p:nvSpPr>
        <p:spPr>
          <a:xfrm>
            <a:off x="195044" y="3907552"/>
            <a:ext cx="60946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example1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"input:"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"-------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"a:"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"b:"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"c:"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45812A8-4A16-4C76-A43E-85412B542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981" y="5085845"/>
            <a:ext cx="6866307" cy="140703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9581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658CE9-D784-474F-AADA-EE628700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Put a character Into Stream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19E1792-5EBE-43EB-8765-7DF1DA17010F}"/>
              </a:ext>
            </a:extLst>
          </p:cNvPr>
          <p:cNvSpPr txBox="1"/>
          <p:nvPr/>
        </p:nvSpPr>
        <p:spPr>
          <a:xfrm>
            <a:off x="838200" y="1443841"/>
            <a:ext cx="711456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 world"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3AFFFE3-06EF-4519-B8B7-698E291C4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697" y="5930320"/>
            <a:ext cx="8637303" cy="5072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5572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211CF6-2E24-43E1-AF04-2AAAE2D2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 Unstructured Input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F6DE17E-51D9-4E4D-84CD-EEBF77965DE5}"/>
              </a:ext>
            </a:extLst>
          </p:cNvPr>
          <p:cNvSpPr txBox="1"/>
          <p:nvPr/>
        </p:nvSpPr>
        <p:spPr>
          <a:xfrm>
            <a:off x="838200" y="1545342"/>
            <a:ext cx="68245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input example: 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60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input example: 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elon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musk 80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 name, grade;</a:t>
            </a:r>
          </a:p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 normal example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"input: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name &gt;&gt; grade;</a:t>
            </a:r>
          </a:p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"name: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name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"grade: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stoi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(grade)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01E0581-EFD5-472B-9F1F-87FFF6CF0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022" y="4393929"/>
            <a:ext cx="6640324" cy="2364758"/>
          </a:xfrm>
          <a:prstGeom prst="rect">
            <a:avLst/>
          </a:prstGeom>
          <a:solidFill>
            <a:schemeClr val="accent2"/>
          </a:solidFill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13170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2873</Words>
  <Application>Microsoft Office PowerPoint</Application>
  <PresentationFormat>寬螢幕</PresentationFormat>
  <Paragraphs>479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DejaVuSans</vt:lpstr>
      <vt:lpstr>Arial</vt:lpstr>
      <vt:lpstr>Calibri</vt:lpstr>
      <vt:lpstr>Calibri Light</vt:lpstr>
      <vt:lpstr>Consolas</vt:lpstr>
      <vt:lpstr>Office 佈景主題</vt:lpstr>
      <vt:lpstr>程式設計一</vt:lpstr>
      <vt:lpstr>Console Input/Output</vt:lpstr>
      <vt:lpstr>Output stream</vt:lpstr>
      <vt:lpstr>Stream Buffer</vt:lpstr>
      <vt:lpstr>Console Input</vt:lpstr>
      <vt:lpstr>Get a Line From Stream into C++ String</vt:lpstr>
      <vt:lpstr>Get a character From Stream</vt:lpstr>
      <vt:lpstr>Put a character Into Stream</vt:lpstr>
      <vt:lpstr>Read Unstructured Input</vt:lpstr>
      <vt:lpstr>Read Unstructured Input</vt:lpstr>
      <vt:lpstr>Read Unstructured Input</vt:lpstr>
      <vt:lpstr>Character Comparison</vt:lpstr>
      <vt:lpstr>Pitfall: Leading Whitespace Issue</vt:lpstr>
      <vt:lpstr>Pitfall: Leading Whitespace Issue</vt:lpstr>
      <vt:lpstr>Parse Strings with StringStream</vt:lpstr>
      <vt:lpstr>Newline (End of line, EOL) Issue</vt:lpstr>
      <vt:lpstr>File I/O</vt:lpstr>
      <vt:lpstr>Open a File</vt:lpstr>
      <vt:lpstr>Read Data From a File </vt:lpstr>
      <vt:lpstr>Write Data to a File </vt:lpstr>
      <vt:lpstr>Check File’s State</vt:lpstr>
      <vt:lpstr>Check File’s State</vt:lpstr>
      <vt:lpstr>PowerPoint 簡報</vt:lpstr>
      <vt:lpstr>Random File Access</vt:lpstr>
      <vt:lpstr>Random File Access</vt:lpstr>
      <vt:lpstr>Binary File</vt:lpstr>
      <vt:lpstr>Regular Expression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陳二中</dc:creator>
  <cp:lastModifiedBy>陳二中</cp:lastModifiedBy>
  <cp:revision>104</cp:revision>
  <dcterms:created xsi:type="dcterms:W3CDTF">2021-08-15T16:12:23Z</dcterms:created>
  <dcterms:modified xsi:type="dcterms:W3CDTF">2021-12-06T16:54:05Z</dcterms:modified>
</cp:coreProperties>
</file>