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95" r:id="rId4"/>
    <p:sldId id="296" r:id="rId5"/>
    <p:sldId id="261" r:id="rId6"/>
    <p:sldId id="262" r:id="rId7"/>
    <p:sldId id="265" r:id="rId8"/>
    <p:sldId id="266" r:id="rId9"/>
    <p:sldId id="267" r:id="rId10"/>
    <p:sldId id="264" r:id="rId11"/>
    <p:sldId id="294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3E1EE-1252-409B-96D8-7537546DF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3A1E30-E132-4C10-B27E-C6B4816B0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4E4139-926A-4DDD-8CBC-E9D79FC4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D55DA9-63FB-4ED2-86BF-E5E39918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CF7069-C063-4CDF-AD85-8EFEA2A2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02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0324F-CD85-4840-898E-6DAA47EB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E840B5-A39E-4EB7-868A-D2568DD9C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8A1CB5-D3DB-4A78-B82C-8732E756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101C62-6786-4BDC-BE43-ABBFBEA6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C90A7C-CAF5-45A2-8659-A3022B3D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44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7D5A0C7-C7A2-4A5A-90BB-6324B9F6D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3F7B08-5B2A-45E2-914C-F756831AD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2B84E8-617E-4A6B-927B-99B72397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5059D3-365D-450F-91B1-4DA5124E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38BF5F-E6D4-4120-8239-B65CF105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99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3395CF-5459-43B9-9212-E87A612F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036AF-000F-4E1B-A62E-8464F4EF4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19DC38-B6C6-4A00-9D0C-80497731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DCB9D4-4CE6-4027-B720-62CE58EE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88B1A5-7B66-4C8C-921B-853F3237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32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F3377-E5C3-4A30-AC70-64E6068D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42B9FB-8B0B-4219-9C71-9E03A6286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9A258F-9199-41F1-95A1-68B006FA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2CA87B-023A-4B8D-B0FC-1BEAE86F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8E85F0-517F-4844-914A-594471A9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02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F2184-C507-49FD-BC81-887F2B0E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2B4CB9-0F41-4C5F-A67A-0C5FAA347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90B387-76F2-46CD-BB20-45CFE9B8D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71C9C-CEE1-4D41-8695-F6BA9709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F08BAE-B0B0-4185-BB63-F5644EF0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BE18BF-FC1B-4502-84BA-D3E5B0F0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13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B9AE6-B1F3-4953-89D4-5D86CEA1E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FC676E-654E-45AE-92F5-001D3EE35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43F23D-7F32-4E09-8806-23838A52B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0CB89A2-FF38-44C5-B1FA-203B3A28E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33743D-83B5-4A64-9054-7F800D866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B33E58-9050-46BC-BB22-D437D617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B0D6BC-3FBB-4360-B032-3C4B1ED4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EE2FB6F-8B07-4244-89B9-8BDB8EE2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12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B5C918-6B6A-40A8-847A-39DD661F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0FA34B-DB5C-4BF9-8817-0388E5A6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B61AC59-03B5-4663-9752-E4319CC4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BEA231-F259-461A-A999-07A28A2B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96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03BCC5-192A-4CEC-BE29-13E3B8E1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B71D485-B234-4228-A2EC-A51DEDDDE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10364C-7402-4F5D-A504-A53E48C7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58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9B41AA-1D6B-419B-A0BB-16F0B937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27153-6911-44B4-B3F8-EAB0EF13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7B00A16-99D2-4B7C-B05E-5FE329536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8CCCAF-9FC6-4257-9AD5-6ACF0BD6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9C5DD5-CF1D-4FED-BA27-E06A2DF4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106398-D0EA-4DF3-9F0E-B93248F2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03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A5068-AF40-488E-AECC-3E2ADF10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90130E8-954B-4872-8C74-CEE6F5941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430BBD-678B-49A0-8CE6-574E1F106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C26D7E-7D59-49C9-9A53-F004C805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7DF033-4C9B-4FC2-B69E-518E64BF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599746-8093-42A7-82C5-80038981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83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F92BEB-690C-491C-8FE3-03496C2B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41C0E-BB73-45A4-B4E5-64525052A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521A5D-A693-4F3E-BBBC-050C7EA97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A0E8-174F-457D-A281-0FCE3F99AF07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1DF0BB-85D2-4161-A925-6C4440363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C7BAE1-ECBD-442E-9809-CA0DD545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9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IO</a:t>
            </a:r>
            <a:r>
              <a:rPr lang="zh-TW" altLang="en-US" sz="2800" dirty="0"/>
              <a:t> </a:t>
            </a:r>
            <a:r>
              <a:rPr lang="en-US" altLang="zh-TW" sz="2800" dirty="0"/>
              <a:t>Stream</a:t>
            </a:r>
            <a:endParaRPr lang="zh-TW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B3252-C592-43EE-9453-77E31881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Console 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A3E587-5030-4EEE-AE76-22315DE6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(user-friendly) using </a:t>
            </a:r>
            <a:r>
              <a:rPr lang="en-US" altLang="zh-TW" b="1" dirty="0" err="1"/>
              <a:t>cout</a:t>
            </a:r>
            <a:r>
              <a:rPr lang="en-US" altLang="zh-TW" dirty="0"/>
              <a:t> prompt (no newline) before every </a:t>
            </a:r>
            <a:r>
              <a:rPr lang="en-US" altLang="zh-TW" b="1" dirty="0" err="1"/>
              <a:t>cin</a:t>
            </a:r>
            <a:endParaRPr lang="en-US" altLang="zh-TW" b="1" dirty="0"/>
          </a:p>
          <a:p>
            <a:endParaRPr lang="zh-TW" altLang="en-US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DC9F39D0-3DD0-43D2-BBC8-A879F6A3DB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8448421"/>
              </p:ext>
            </p:extLst>
          </p:nvPr>
        </p:nvGraphicFramePr>
        <p:xfrm>
          <a:off x="1837189" y="3704759"/>
          <a:ext cx="924816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85B9ECC-9836-427D-B627-967D0939B741}"/>
              </a:ext>
            </a:extLst>
          </p:cNvPr>
          <p:cNvSpPr txBox="1"/>
          <p:nvPr/>
        </p:nvSpPr>
        <p:spPr>
          <a:xfrm>
            <a:off x="411061" y="3711481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std:cin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F05E7A1-0A2C-4E3C-B631-BA7679971BBA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392573" y="3890179"/>
            <a:ext cx="444616" cy="59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大括弧 6">
            <a:extLst>
              <a:ext uri="{FF2B5EF4-FFF2-40B4-BE49-F238E27FC236}">
                <a16:creationId xmlns:a16="http://schemas.microsoft.com/office/drawing/2014/main" id="{A3CC52A3-552A-4393-95C3-494E7D6721DB}"/>
              </a:ext>
            </a:extLst>
          </p:cNvPr>
          <p:cNvSpPr/>
          <p:nvPr/>
        </p:nvSpPr>
        <p:spPr>
          <a:xfrm rot="16200000">
            <a:off x="2892696" y="2122364"/>
            <a:ext cx="369332" cy="2502715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3FC174-7B34-4B8E-AD70-CAC597AF74DA}"/>
              </a:ext>
            </a:extLst>
          </p:cNvPr>
          <p:cNvSpPr txBox="1"/>
          <p:nvPr/>
        </p:nvSpPr>
        <p:spPr>
          <a:xfrm>
            <a:off x="2239861" y="2466891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Var1</a:t>
            </a:r>
            <a:endParaRPr lang="zh-TW" altLang="en-US" sz="2400" dirty="0"/>
          </a:p>
        </p:txBody>
      </p:sp>
      <p:sp>
        <p:nvSpPr>
          <p:cNvPr id="9" name="右大括弧 8">
            <a:extLst>
              <a:ext uri="{FF2B5EF4-FFF2-40B4-BE49-F238E27FC236}">
                <a16:creationId xmlns:a16="http://schemas.microsoft.com/office/drawing/2014/main" id="{CAC88B3E-B080-448C-8CEB-5F089B3904D8}"/>
              </a:ext>
            </a:extLst>
          </p:cNvPr>
          <p:cNvSpPr/>
          <p:nvPr/>
        </p:nvSpPr>
        <p:spPr>
          <a:xfrm rot="16200000">
            <a:off x="5859779" y="2539192"/>
            <a:ext cx="369332" cy="1669062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右大括弧 9">
            <a:extLst>
              <a:ext uri="{FF2B5EF4-FFF2-40B4-BE49-F238E27FC236}">
                <a16:creationId xmlns:a16="http://schemas.microsoft.com/office/drawing/2014/main" id="{A929CAE5-2B55-4AA5-91A3-7AF7520F57FF}"/>
              </a:ext>
            </a:extLst>
          </p:cNvPr>
          <p:cNvSpPr/>
          <p:nvPr/>
        </p:nvSpPr>
        <p:spPr>
          <a:xfrm rot="16200000">
            <a:off x="8826862" y="2122364"/>
            <a:ext cx="369332" cy="2502715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D8E404C-080C-4423-891F-9AB5F7E45C36}"/>
              </a:ext>
            </a:extLst>
          </p:cNvPr>
          <p:cNvSpPr txBox="1"/>
          <p:nvPr/>
        </p:nvSpPr>
        <p:spPr>
          <a:xfrm>
            <a:off x="5203974" y="2466891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Var2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23FAF93-9D16-482A-8877-2245F1B78572}"/>
              </a:ext>
            </a:extLst>
          </p:cNvPr>
          <p:cNvSpPr txBox="1"/>
          <p:nvPr/>
        </p:nvSpPr>
        <p:spPr>
          <a:xfrm>
            <a:off x="8156904" y="2466891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Var3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585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DB5E9-4BBC-4B83-914B-8081A1F6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Console Input/Output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E7B741-A8F2-4E08-96C0-113B0383C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Console input/output -&gt;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dirty="0">
              <a:highlight>
                <a:srgbClr val="C0C0C0"/>
              </a:highlight>
            </a:endParaRPr>
          </a:p>
          <a:p>
            <a:pPr lvl="1"/>
            <a:r>
              <a:rPr lang="en-US" altLang="zh-TW" dirty="0"/>
              <a:t>Includes &lt;</a:t>
            </a:r>
            <a:r>
              <a:rPr lang="en-US" altLang="zh-TW" dirty="0" err="1"/>
              <a:t>istream</a:t>
            </a:r>
            <a:r>
              <a:rPr lang="en-US" altLang="zh-TW" dirty="0"/>
              <a:t>&gt;</a:t>
            </a:r>
          </a:p>
          <a:p>
            <a:pPr lvl="1"/>
            <a:r>
              <a:rPr lang="en-US" altLang="zh-TW" dirty="0"/>
              <a:t>Includes &lt;</a:t>
            </a:r>
            <a:r>
              <a:rPr lang="en-US" altLang="zh-TW" dirty="0" err="1"/>
              <a:t>ostream</a:t>
            </a:r>
            <a:r>
              <a:rPr lang="en-US" altLang="zh-TW" dirty="0"/>
              <a:t>&gt;</a:t>
            </a:r>
          </a:p>
          <a:p>
            <a:pPr lvl="1"/>
            <a:r>
              <a:rPr lang="en-US" altLang="zh-TW" dirty="0"/>
              <a:t>I/O objects: </a:t>
            </a:r>
            <a:r>
              <a:rPr lang="en-US" altLang="zh-TW" dirty="0" err="1"/>
              <a:t>cin</a:t>
            </a:r>
            <a:r>
              <a:rPr lang="en-US" altLang="zh-TW" dirty="0"/>
              <a:t>, </a:t>
            </a:r>
            <a:r>
              <a:rPr lang="en-US" altLang="zh-TW" dirty="0" err="1"/>
              <a:t>cout</a:t>
            </a:r>
            <a:r>
              <a:rPr lang="en-US" altLang="zh-TW" dirty="0"/>
              <a:t>, </a:t>
            </a:r>
            <a:r>
              <a:rPr lang="en-US" altLang="zh-TW" dirty="0" err="1"/>
              <a:t>cerr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File input/output -&gt;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ftream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dirty="0">
              <a:highlight>
                <a:srgbClr val="C0C0C0"/>
              </a:highlight>
            </a:endParaRPr>
          </a:p>
          <a:p>
            <a:pPr lvl="1"/>
            <a:r>
              <a:rPr lang="en-US" altLang="zh-TW" dirty="0"/>
              <a:t>Incudes &lt;</a:t>
            </a:r>
            <a:r>
              <a:rPr lang="en-US" altLang="zh-TW" dirty="0" err="1"/>
              <a:t>ifstream</a:t>
            </a:r>
            <a:r>
              <a:rPr lang="en-US" altLang="zh-TW" dirty="0"/>
              <a:t>&gt;</a:t>
            </a:r>
          </a:p>
          <a:p>
            <a:pPr lvl="1"/>
            <a:r>
              <a:rPr lang="en-US" altLang="zh-TW" dirty="0"/>
              <a:t>Includes &lt;</a:t>
            </a:r>
            <a:r>
              <a:rPr lang="en-US" altLang="zh-TW" dirty="0" err="1"/>
              <a:t>ofstream</a:t>
            </a:r>
            <a:r>
              <a:rPr lang="en-US" altLang="zh-TW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528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D0978-F709-4CEF-8D09-5FD91B22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stream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3536670-C8F5-40C5-BD55-A3006E78B7AD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https://en.cppreference.com/w/cpp/io/basic_ostream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C88020C-F838-4D4F-8A38-444B9CA52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7622"/>
            <a:ext cx="5858693" cy="237205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1424EBB-92B3-4681-87EF-2C9C3C5D8A4D}"/>
              </a:ext>
            </a:extLst>
          </p:cNvPr>
          <p:cNvSpPr/>
          <p:nvPr/>
        </p:nvSpPr>
        <p:spPr>
          <a:xfrm>
            <a:off x="7038363" y="1914718"/>
            <a:ext cx="4530055" cy="287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5CBD8A2-67A7-4EF1-9785-9BB352FF180F}"/>
              </a:ext>
            </a:extLst>
          </p:cNvPr>
          <p:cNvSpPr txBox="1"/>
          <p:nvPr/>
        </p:nvSpPr>
        <p:spPr>
          <a:xfrm>
            <a:off x="10016456" y="1914718"/>
            <a:ext cx="15519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400" b="1" dirty="0"/>
              <a:t>Screen</a:t>
            </a:r>
            <a:endParaRPr lang="zh-TW" altLang="en-US" sz="34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644D844-95C3-4820-8B90-21FF0EC32986}"/>
              </a:ext>
            </a:extLst>
          </p:cNvPr>
          <p:cNvSpPr txBox="1"/>
          <p:nvPr/>
        </p:nvSpPr>
        <p:spPr>
          <a:xfrm>
            <a:off x="7239699" y="2595873"/>
            <a:ext cx="4114101" cy="61555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3400" dirty="0"/>
              <a:t>std::</a:t>
            </a:r>
            <a:r>
              <a:rPr lang="en-US" altLang="zh-TW" sz="3400" dirty="0" err="1"/>
              <a:t>cout</a:t>
            </a:r>
            <a:endParaRPr lang="zh-TW" altLang="en-US" sz="3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E89E5FC-6FE3-4C0E-BCB6-D2439B5CB0A2}"/>
              </a:ext>
            </a:extLst>
          </p:cNvPr>
          <p:cNvSpPr txBox="1"/>
          <p:nvPr/>
        </p:nvSpPr>
        <p:spPr>
          <a:xfrm>
            <a:off x="7246339" y="3277028"/>
            <a:ext cx="4114101" cy="6155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3400" dirty="0"/>
              <a:t>std::</a:t>
            </a:r>
            <a:r>
              <a:rPr lang="en-US" altLang="zh-TW" sz="3400" dirty="0" err="1"/>
              <a:t>cerr</a:t>
            </a:r>
            <a:endParaRPr lang="zh-TW" altLang="en-US" sz="3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212076B-ABE0-4230-B1DB-1367A74B8978}"/>
              </a:ext>
            </a:extLst>
          </p:cNvPr>
          <p:cNvSpPr txBox="1"/>
          <p:nvPr/>
        </p:nvSpPr>
        <p:spPr>
          <a:xfrm>
            <a:off x="7239698" y="4012763"/>
            <a:ext cx="4114101" cy="61555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TW" sz="3400" dirty="0"/>
              <a:t>std::clog</a:t>
            </a:r>
            <a:endParaRPr lang="zh-TW" altLang="en-US" sz="3400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3A94038-9E21-4A04-A28D-65D9AF6E7B43}"/>
              </a:ext>
            </a:extLst>
          </p:cNvPr>
          <p:cNvCxnSpPr/>
          <p:nvPr/>
        </p:nvCxnSpPr>
        <p:spPr>
          <a:xfrm>
            <a:off x="5335398" y="3352416"/>
            <a:ext cx="103184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44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38AEDA-51AA-4087-9928-B280187B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stream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C3537CC-A70B-458C-B51A-1C24542ACE69}"/>
              </a:ext>
            </a:extLst>
          </p:cNvPr>
          <p:cNvSpPr txBox="1"/>
          <p:nvPr/>
        </p:nvSpPr>
        <p:spPr>
          <a:xfrm>
            <a:off x="975220" y="1895155"/>
            <a:ext cx="6094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 is std::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 is std::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clog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 is std::clog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847EAA-42D8-4857-A53D-D894B1D1DCB6}"/>
              </a:ext>
            </a:extLst>
          </p:cNvPr>
          <p:cNvSpPr txBox="1"/>
          <p:nvPr/>
        </p:nvSpPr>
        <p:spPr>
          <a:xfrm>
            <a:off x="6716785" y="1859339"/>
            <a:ext cx="463701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&gt;&gt; g++ test.cpp &amp;&amp; ./</a:t>
            </a:r>
            <a:r>
              <a:rPr lang="en-US" altLang="zh-TW" dirty="0" err="1"/>
              <a:t>a.out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this is std::</a:t>
            </a:r>
            <a:r>
              <a:rPr lang="en-US" altLang="zh-TW" dirty="0" err="1"/>
              <a:t>cout</a:t>
            </a:r>
            <a:endParaRPr lang="en-US" altLang="zh-TW" dirty="0"/>
          </a:p>
          <a:p>
            <a:r>
              <a:rPr lang="en-US" altLang="zh-TW" dirty="0"/>
              <a:t>this is std::</a:t>
            </a:r>
            <a:r>
              <a:rPr lang="en-US" altLang="zh-TW" dirty="0" err="1"/>
              <a:t>cerr</a:t>
            </a:r>
            <a:endParaRPr lang="en-US" altLang="zh-TW" dirty="0"/>
          </a:p>
          <a:p>
            <a:r>
              <a:rPr lang="en-US" altLang="zh-TW" dirty="0"/>
              <a:t>this is std::clog</a:t>
            </a:r>
          </a:p>
          <a:p>
            <a:endParaRPr lang="en-US" altLang="zh-TW" dirty="0"/>
          </a:p>
          <a:p>
            <a:r>
              <a:rPr lang="en-US" altLang="zh-TW" dirty="0"/>
              <a:t>&gt;&gt; </a:t>
            </a:r>
            <a:r>
              <a:rPr lang="zh-TW" altLang="en-US" dirty="0"/>
              <a:t>g++ test.cpp &amp;&amp; ./a.out &gt; cout.txt 2&gt; cerr.txt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&gt;&gt; cat cout.txt </a:t>
            </a:r>
          </a:p>
          <a:p>
            <a:r>
              <a:rPr lang="en-US" altLang="zh-TW" dirty="0"/>
              <a:t>this is std::</a:t>
            </a:r>
            <a:r>
              <a:rPr lang="en-US" altLang="zh-TW" dirty="0" err="1"/>
              <a:t>cout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&gt;&gt; cat cerr.txt </a:t>
            </a:r>
          </a:p>
          <a:p>
            <a:r>
              <a:rPr lang="en-US" altLang="zh-TW" dirty="0"/>
              <a:t>this is std::</a:t>
            </a:r>
            <a:r>
              <a:rPr lang="en-US" altLang="zh-TW" dirty="0" err="1"/>
              <a:t>cerr</a:t>
            </a:r>
            <a:endParaRPr lang="en-US" altLang="zh-TW" dirty="0"/>
          </a:p>
          <a:p>
            <a:r>
              <a:rPr lang="en-US" altLang="zh-TW" dirty="0"/>
              <a:t>this is std::clog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060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B7620-1AC5-43FE-AB9D-CEF52C7F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Console 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018E50-284D-4B22-AA2E-E8B6A233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variables, constants, literals, expressions</a:t>
            </a:r>
          </a:p>
          <a:p>
            <a:r>
              <a:rPr lang="en-US" altLang="zh-TW" dirty="0"/>
              <a:t>New lines in output:</a:t>
            </a:r>
          </a:p>
          <a:p>
            <a:pPr lvl="1"/>
            <a:r>
              <a:rPr lang="en-US" altLang="zh-TW" dirty="0"/>
              <a:t>‘\n’</a:t>
            </a:r>
          </a:p>
          <a:p>
            <a:pPr lvl="1"/>
            <a:r>
              <a:rPr lang="en-US" altLang="zh-TW" dirty="0"/>
              <a:t>std::</a:t>
            </a:r>
            <a:r>
              <a:rPr lang="en-US" altLang="zh-TW" dirty="0" err="1"/>
              <a:t>endl</a:t>
            </a:r>
            <a:endParaRPr lang="en-US" altLang="zh-TW" dirty="0"/>
          </a:p>
          <a:p>
            <a:r>
              <a:rPr lang="en-US" altLang="zh-TW" dirty="0"/>
              <a:t>Cascading</a:t>
            </a:r>
          </a:p>
          <a:p>
            <a:pPr marL="457200" lvl="1" indent="0" algn="ctr">
              <a:buNone/>
            </a:pP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dirty="0">
              <a:highlight>
                <a:srgbClr val="C0C0C0"/>
              </a:highlight>
            </a:endParaRPr>
          </a:p>
          <a:p>
            <a:r>
              <a:rPr lang="en-US" altLang="zh-TW" dirty="0"/>
              <a:t>(user-friendly) do not forget `std::</a:t>
            </a:r>
            <a:r>
              <a:rPr lang="en-US" altLang="zh-TW" dirty="0" err="1"/>
              <a:t>endl</a:t>
            </a:r>
            <a:r>
              <a:rPr lang="en-US" altLang="zh-TW" dirty="0"/>
              <a:t>;` or ‘\n’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023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E2A2C-44BB-451E-B67E-D67F4755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Stream Buffer</a:t>
            </a:r>
            <a:endParaRPr lang="zh-TW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CDFCE150-C6C3-4975-B44D-383B559EE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875213"/>
              </p:ext>
            </p:extLst>
          </p:nvPr>
        </p:nvGraphicFramePr>
        <p:xfrm>
          <a:off x="1870745" y="3662815"/>
          <a:ext cx="924816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E0071ECB-9629-4854-921A-EA8942F169D6}"/>
              </a:ext>
            </a:extLst>
          </p:cNvPr>
          <p:cNvSpPr txBox="1"/>
          <p:nvPr/>
        </p:nvSpPr>
        <p:spPr>
          <a:xfrm>
            <a:off x="444617" y="3669537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std:cout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76EFF62-F1E8-4F28-9E79-2ADA4DFEC136}"/>
              </a:ext>
            </a:extLst>
          </p:cNvPr>
          <p:cNvCxnSpPr>
            <a:endCxn id="9" idx="3"/>
          </p:cNvCxnSpPr>
          <p:nvPr/>
        </p:nvCxnSpPr>
        <p:spPr>
          <a:xfrm flipH="1">
            <a:off x="1426129" y="3848235"/>
            <a:ext cx="444616" cy="59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B377281F-A529-4C14-978F-1A678DBF9365}"/>
              </a:ext>
            </a:extLst>
          </p:cNvPr>
          <p:cNvSpPr/>
          <p:nvPr/>
        </p:nvSpPr>
        <p:spPr>
          <a:xfrm rot="16200000">
            <a:off x="6298975" y="-1292303"/>
            <a:ext cx="369332" cy="9248162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9E72F90-17B0-41C6-91EE-0AFFA622F691}"/>
              </a:ext>
            </a:extLst>
          </p:cNvPr>
          <p:cNvSpPr txBox="1"/>
          <p:nvPr/>
        </p:nvSpPr>
        <p:spPr>
          <a:xfrm>
            <a:off x="5646140" y="2584487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Buffer Size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FA0638B-703F-4162-959C-AF4035F4CF77}"/>
              </a:ext>
            </a:extLst>
          </p:cNvPr>
          <p:cNvSpPr txBox="1"/>
          <p:nvPr/>
        </p:nvSpPr>
        <p:spPr>
          <a:xfrm>
            <a:off x="444617" y="4543390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Screen</a:t>
            </a:r>
            <a:endParaRPr lang="zh-TW" altLang="en-US" dirty="0"/>
          </a:p>
        </p:txBody>
      </p:sp>
      <p:graphicFrame>
        <p:nvGraphicFramePr>
          <p:cNvPr id="15" name="表格 8">
            <a:extLst>
              <a:ext uri="{FF2B5EF4-FFF2-40B4-BE49-F238E27FC236}">
                <a16:creationId xmlns:a16="http://schemas.microsoft.com/office/drawing/2014/main" id="{F8DDF266-7EBC-4782-8744-BB849CA010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014679"/>
              </p:ext>
            </p:extLst>
          </p:nvPr>
        </p:nvGraphicFramePr>
        <p:xfrm>
          <a:off x="1859560" y="4532579"/>
          <a:ext cx="924816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A948904-8D24-4E8A-B98E-20DCA987E26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1426129" y="4717999"/>
            <a:ext cx="433431" cy="1005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CB831BD-A2D7-42E8-9984-C8FBCACC6573}"/>
              </a:ext>
            </a:extLst>
          </p:cNvPr>
          <p:cNvSpPr txBox="1"/>
          <p:nvPr/>
        </p:nvSpPr>
        <p:spPr>
          <a:xfrm>
            <a:off x="9531990" y="6412146"/>
            <a:ext cx="287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03-iostream/01-buffer.cpp</a:t>
            </a:r>
          </a:p>
        </p:txBody>
      </p:sp>
    </p:spTree>
    <p:extLst>
      <p:ext uri="{BB962C8B-B14F-4D97-AF65-F5344CB8AC3E}">
        <p14:creationId xmlns:p14="http://schemas.microsoft.com/office/powerpoint/2010/main" val="385238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E2A2C-44BB-451E-B67E-D67F4755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Stream Buffer</a:t>
            </a:r>
            <a:endParaRPr lang="zh-TW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CDFCE150-C6C3-4975-B44D-383B559EE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764249"/>
              </p:ext>
            </p:extLst>
          </p:nvPr>
        </p:nvGraphicFramePr>
        <p:xfrm>
          <a:off x="1879134" y="2412854"/>
          <a:ext cx="924816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E0071ECB-9629-4854-921A-EA8942F169D6}"/>
              </a:ext>
            </a:extLst>
          </p:cNvPr>
          <p:cNvSpPr txBox="1"/>
          <p:nvPr/>
        </p:nvSpPr>
        <p:spPr>
          <a:xfrm>
            <a:off x="453006" y="2419576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std:cout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76EFF62-F1E8-4F28-9E79-2ADA4DFEC136}"/>
              </a:ext>
            </a:extLst>
          </p:cNvPr>
          <p:cNvCxnSpPr>
            <a:endCxn id="9" idx="3"/>
          </p:cNvCxnSpPr>
          <p:nvPr/>
        </p:nvCxnSpPr>
        <p:spPr>
          <a:xfrm flipH="1">
            <a:off x="1434518" y="2598274"/>
            <a:ext cx="444616" cy="59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B377281F-A529-4C14-978F-1A678DBF9365}"/>
              </a:ext>
            </a:extLst>
          </p:cNvPr>
          <p:cNvSpPr/>
          <p:nvPr/>
        </p:nvSpPr>
        <p:spPr>
          <a:xfrm rot="16200000">
            <a:off x="4192989" y="-427889"/>
            <a:ext cx="369332" cy="5019412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9E72F90-17B0-41C6-91EE-0AFFA622F691}"/>
              </a:ext>
            </a:extLst>
          </p:cNvPr>
          <p:cNvSpPr txBox="1"/>
          <p:nvPr/>
        </p:nvSpPr>
        <p:spPr>
          <a:xfrm>
            <a:off x="3540154" y="1334528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Buffer Size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FA0638B-703F-4162-959C-AF4035F4CF77}"/>
              </a:ext>
            </a:extLst>
          </p:cNvPr>
          <p:cNvSpPr txBox="1"/>
          <p:nvPr/>
        </p:nvSpPr>
        <p:spPr>
          <a:xfrm>
            <a:off x="453006" y="3293429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Screen</a:t>
            </a:r>
            <a:endParaRPr lang="zh-TW" altLang="en-US" dirty="0"/>
          </a:p>
        </p:txBody>
      </p:sp>
      <p:graphicFrame>
        <p:nvGraphicFramePr>
          <p:cNvPr id="15" name="表格 8">
            <a:extLst>
              <a:ext uri="{FF2B5EF4-FFF2-40B4-BE49-F238E27FC236}">
                <a16:creationId xmlns:a16="http://schemas.microsoft.com/office/drawing/2014/main" id="{F8DDF266-7EBC-4782-8744-BB849CA010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092370"/>
              </p:ext>
            </p:extLst>
          </p:nvPr>
        </p:nvGraphicFramePr>
        <p:xfrm>
          <a:off x="1867949" y="3282618"/>
          <a:ext cx="504445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A948904-8D24-4E8A-B98E-20DCA987E26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1434518" y="3468038"/>
            <a:ext cx="433431" cy="1005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8">
            <a:extLst>
              <a:ext uri="{FF2B5EF4-FFF2-40B4-BE49-F238E27FC236}">
                <a16:creationId xmlns:a16="http://schemas.microsoft.com/office/drawing/2014/main" id="{A4D82136-EE80-4CCF-8AE0-1C8D3CF5E3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1742204"/>
              </p:ext>
            </p:extLst>
          </p:nvPr>
        </p:nvGraphicFramePr>
        <p:xfrm>
          <a:off x="1879133" y="4700195"/>
          <a:ext cx="50082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34705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2041922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6C5F3F45-4149-41E5-838D-18DB55AB1E23}"/>
              </a:ext>
            </a:extLst>
          </p:cNvPr>
          <p:cNvSpPr txBox="1"/>
          <p:nvPr/>
        </p:nvSpPr>
        <p:spPr>
          <a:xfrm>
            <a:off x="453006" y="4697217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std:cout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503A22E-2705-4623-853D-A40F461BD750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 flipV="1">
            <a:off x="1434518" y="4881883"/>
            <a:ext cx="444615" cy="373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大括弧 20">
            <a:extLst>
              <a:ext uri="{FF2B5EF4-FFF2-40B4-BE49-F238E27FC236}">
                <a16:creationId xmlns:a16="http://schemas.microsoft.com/office/drawing/2014/main" id="{65D3150C-2495-42F9-9ECB-B259095570FF}"/>
              </a:ext>
            </a:extLst>
          </p:cNvPr>
          <p:cNvSpPr/>
          <p:nvPr/>
        </p:nvSpPr>
        <p:spPr>
          <a:xfrm rot="16200000">
            <a:off x="4192989" y="1960900"/>
            <a:ext cx="369332" cy="5019412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E840B4E-5379-49F8-B01C-3E068B0E7DA1}"/>
              </a:ext>
            </a:extLst>
          </p:cNvPr>
          <p:cNvSpPr txBox="1"/>
          <p:nvPr/>
        </p:nvSpPr>
        <p:spPr>
          <a:xfrm>
            <a:off x="3540154" y="3723317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Buffer Size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480A38-C5EF-4B3F-9AFC-93D64470231B}"/>
              </a:ext>
            </a:extLst>
          </p:cNvPr>
          <p:cNvSpPr txBox="1"/>
          <p:nvPr/>
        </p:nvSpPr>
        <p:spPr>
          <a:xfrm>
            <a:off x="427966" y="5605873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Screen</a:t>
            </a:r>
            <a:endParaRPr lang="zh-TW" altLang="en-US" dirty="0"/>
          </a:p>
        </p:txBody>
      </p:sp>
      <p:graphicFrame>
        <p:nvGraphicFramePr>
          <p:cNvPr id="24" name="表格 8">
            <a:extLst>
              <a:ext uri="{FF2B5EF4-FFF2-40B4-BE49-F238E27FC236}">
                <a16:creationId xmlns:a16="http://schemas.microsoft.com/office/drawing/2014/main" id="{F2AA33DC-8D88-433F-B852-FB454BA21E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2521156"/>
              </p:ext>
            </p:extLst>
          </p:nvPr>
        </p:nvGraphicFramePr>
        <p:xfrm>
          <a:off x="1842909" y="5595062"/>
          <a:ext cx="504445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A3C547E-F9DA-4C73-B2AB-E864AE13CAD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1409478" y="5780482"/>
            <a:ext cx="433431" cy="1005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8">
            <a:extLst>
              <a:ext uri="{FF2B5EF4-FFF2-40B4-BE49-F238E27FC236}">
                <a16:creationId xmlns:a16="http://schemas.microsoft.com/office/drawing/2014/main" id="{3BADEBE9-30C3-48BF-9E0C-955D51A4EA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462186"/>
              </p:ext>
            </p:extLst>
          </p:nvPr>
        </p:nvGraphicFramePr>
        <p:xfrm>
          <a:off x="1842909" y="6258029"/>
          <a:ext cx="50082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34705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2041922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F389620A-F2F7-46AE-A101-78A26B657C4E}"/>
              </a:ext>
            </a:extLst>
          </p:cNvPr>
          <p:cNvCxnSpPr>
            <a:cxnSpLocks/>
          </p:cNvCxnSpPr>
          <p:nvPr/>
        </p:nvCxnSpPr>
        <p:spPr>
          <a:xfrm rot="10800000">
            <a:off x="5670958" y="5066549"/>
            <a:ext cx="2592198" cy="323494"/>
          </a:xfrm>
          <a:prstGeom prst="bentConnector3">
            <a:avLst>
              <a:gd name="adj1" fmla="val 998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B7FA33F-8A47-4BB0-A318-DEE2CC99DB3D}"/>
              </a:ext>
            </a:extLst>
          </p:cNvPr>
          <p:cNvSpPr txBox="1"/>
          <p:nvPr/>
        </p:nvSpPr>
        <p:spPr>
          <a:xfrm>
            <a:off x="8263156" y="5205378"/>
            <a:ext cx="1282117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std:flush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134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AF70CD-07C4-4021-BEC6-D18AF939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Formatting 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9B03D-05A6-4A54-804C-4073E05FE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Q: 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dirty="0"/>
          </a:p>
          <a:p>
            <a:r>
              <a:rPr lang="zh-TW" altLang="en-US" dirty="0"/>
              <a:t>❓</a:t>
            </a:r>
            <a:r>
              <a:rPr lang="en-US" altLang="zh-TW" dirty="0"/>
              <a:t> 0.5</a:t>
            </a:r>
          </a:p>
          <a:p>
            <a:r>
              <a:rPr lang="zh-TW" altLang="en-US" dirty="0"/>
              <a:t>❓</a:t>
            </a:r>
            <a:r>
              <a:rPr lang="en-US" altLang="zh-TW" dirty="0"/>
              <a:t> 0.50</a:t>
            </a:r>
          </a:p>
          <a:p>
            <a:r>
              <a:rPr lang="zh-TW" altLang="en-US" dirty="0"/>
              <a:t>❓ </a:t>
            </a:r>
            <a:r>
              <a:rPr lang="en-US" altLang="zh-TW" dirty="0"/>
              <a:t>other?</a:t>
            </a:r>
          </a:p>
          <a:p>
            <a:endParaRPr lang="en-US" altLang="zh-TW" dirty="0"/>
          </a:p>
          <a:p>
            <a:r>
              <a:rPr lang="en-US" altLang="zh-TW" dirty="0"/>
              <a:t>Can we explicitly format the output?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832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B815FF-2511-456C-995E-1D9AEF6C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Formatting 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26A873-B24F-41C8-8DD6-63019B0D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Require another library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dirty="0">
              <a:highlight>
                <a:srgbClr val="C0C0C0"/>
              </a:highlight>
            </a:endParaRPr>
          </a:p>
          <a:p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TW" altLang="en-US" dirty="0"/>
              <a:t> </a:t>
            </a:r>
            <a:r>
              <a:rPr lang="en-US" altLang="zh-TW" dirty="0"/>
              <a:t>includes </a:t>
            </a:r>
          </a:p>
          <a:p>
            <a:pPr lvl="1"/>
            <a:r>
              <a:rPr lang="en-US" altLang="zh-TW" dirty="0" err="1"/>
              <a:t>setw</a:t>
            </a:r>
            <a:endParaRPr lang="en-US" altLang="zh-TW" dirty="0"/>
          </a:p>
          <a:p>
            <a:pPr lvl="1"/>
            <a:r>
              <a:rPr lang="en-US" altLang="zh-TW" dirty="0"/>
              <a:t>left/ right align</a:t>
            </a:r>
          </a:p>
          <a:p>
            <a:pPr lvl="1"/>
            <a:r>
              <a:rPr lang="en-US" altLang="zh-TW" dirty="0"/>
              <a:t>fill</a:t>
            </a:r>
          </a:p>
          <a:p>
            <a:pPr lvl="1"/>
            <a:r>
              <a:rPr lang="en-US" altLang="zh-TW" dirty="0" err="1"/>
              <a:t>setprecision</a:t>
            </a:r>
            <a:endParaRPr lang="en-US" altLang="zh-TW" dirty="0"/>
          </a:p>
          <a:p>
            <a:pPr lvl="1"/>
            <a:r>
              <a:rPr lang="en-US" altLang="zh-TW" dirty="0"/>
              <a:t>fixed/ scientific</a:t>
            </a:r>
          </a:p>
        </p:txBody>
      </p:sp>
    </p:spTree>
    <p:extLst>
      <p:ext uri="{BB962C8B-B14F-4D97-AF65-F5344CB8AC3E}">
        <p14:creationId xmlns:p14="http://schemas.microsoft.com/office/powerpoint/2010/main" val="61657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484</Words>
  <Application>Microsoft Office PowerPoint</Application>
  <PresentationFormat>寬螢幕</PresentationFormat>
  <Paragraphs>148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佈景主題</vt:lpstr>
      <vt:lpstr>程式設計一</vt:lpstr>
      <vt:lpstr>Console Input/Output</vt:lpstr>
      <vt:lpstr>Output stream</vt:lpstr>
      <vt:lpstr>Output stream</vt:lpstr>
      <vt:lpstr>Console Output</vt:lpstr>
      <vt:lpstr>Stream Buffer</vt:lpstr>
      <vt:lpstr>Stream Buffer</vt:lpstr>
      <vt:lpstr>Formatting Output</vt:lpstr>
      <vt:lpstr>Formatting Output</vt:lpstr>
      <vt:lpstr>Console Input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陳二中</dc:creator>
  <cp:lastModifiedBy>陳二中</cp:lastModifiedBy>
  <cp:revision>37</cp:revision>
  <dcterms:created xsi:type="dcterms:W3CDTF">2021-08-15T16:12:23Z</dcterms:created>
  <dcterms:modified xsi:type="dcterms:W3CDTF">2021-10-09T06:00:06Z</dcterms:modified>
</cp:coreProperties>
</file>