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7" r:id="rId3"/>
    <p:sldId id="298" r:id="rId4"/>
    <p:sldId id="296" r:id="rId5"/>
    <p:sldId id="299" r:id="rId6"/>
    <p:sldId id="300" r:id="rId7"/>
    <p:sldId id="295" r:id="rId8"/>
    <p:sldId id="308" r:id="rId9"/>
    <p:sldId id="309" r:id="rId10"/>
    <p:sldId id="310" r:id="rId11"/>
    <p:sldId id="301" r:id="rId12"/>
    <p:sldId id="302" r:id="rId13"/>
    <p:sldId id="303" r:id="rId14"/>
    <p:sldId id="306" r:id="rId15"/>
    <p:sldId id="304" r:id="rId16"/>
    <p:sldId id="307" r:id="rId17"/>
    <p:sldId id="311" r:id="rId18"/>
    <p:sldId id="312" r:id="rId19"/>
    <p:sldId id="316" r:id="rId20"/>
    <p:sldId id="315" r:id="rId21"/>
    <p:sldId id="314" r:id="rId22"/>
    <p:sldId id="317" r:id="rId23"/>
    <p:sldId id="318" r:id="rId24"/>
    <p:sldId id="320" r:id="rId25"/>
    <p:sldId id="321" r:id="rId26"/>
    <p:sldId id="294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73BE6-1605-4E44-932A-3C518A44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373508-005B-46CC-A8A0-D43977FAC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B9BA44-4750-4E2C-BBD2-77F86B32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3751B9-AC24-47D3-8140-9544604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B80EC8-2092-472B-8E94-22A682F0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80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2CAB-289D-4E64-942A-A4B77746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327A36-0ECE-4957-9575-A0BFFEBBA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014ED-F380-4980-9558-99445420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654CC3-4095-416F-A668-7F769FCA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FA1FE8-C1BA-4839-90FB-FCB5DDC7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3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280FE5-5B71-4564-AA12-307493E6F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F31CF9-7A84-4F92-B0BA-848A3D819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A419B3-1154-467A-9B0D-DD84CD94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2A7E0-B90C-40F2-B623-81F62812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5EE31-372A-4F41-8CD8-43925BFF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88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F875C-B330-4D3F-8B7C-BAAB7AD9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9601A8-2938-49DD-B950-DE95074A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B67E27-FA02-4B00-B36A-7765752C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394A98-DFD4-458C-AD6E-A9328BA9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2884A1-0751-4662-92BF-DCFEA099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4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C26BB-A590-474F-8185-5332DDB3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A9DED-CD05-4F71-AC7C-DD737CEAE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35430-CACF-4450-BA7E-7CF7C2D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141048-604C-4089-8C54-11071055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96AE79-2C20-4752-A262-AB739733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87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0815-6786-46AA-AC5C-661EC68E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08851B-C2FF-473E-B2EA-B3CD98B54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28DDA6-3B10-4DBC-AB90-C3460C45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FCEC5B-89E3-4BB0-9AA9-C02C968A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4B614F-33B4-4471-845B-D40B0914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487D86-5793-40FB-8720-11780BFA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68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C7406-3C23-4747-892E-0887789A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99992B-BBE0-4831-86A6-63BAA8AB7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EB3159-7470-476E-9A2B-52AD49C76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401B0D-6D9A-48C1-B495-A127A57BD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81FBDD-B542-49C9-8E9E-CA0954472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57E142-9328-4B4E-873A-23D7E835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6EA0B3-26E6-43BD-B400-49F5653F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1FD9AD-D815-4E24-AF72-F98F8041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24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AB4A9-8E72-47D6-BA03-83429FF9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803149-2A75-4D1D-A065-0631C933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57D91D-7BB3-4AE3-95EF-15B9E052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810B4F-FC1C-478B-A314-2C564696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30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6D52C9-6078-4D04-A541-A3EA2130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4B4552-E61F-4A50-BA6E-7F37EAC3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55E0C4-274B-4FBC-A270-301B2B14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99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5679B-6A8E-4458-A4F4-F908B301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01CE14-ACBD-44A2-9534-F9D458C0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05A798-16D7-427A-B182-DB7386ADB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2B4DA3-43B9-49C1-AF35-77394B89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50BA46-1733-41FF-9130-0C4344A5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D8F88E-536A-4F1B-A5FB-6E7F3B66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31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B127-6FB7-420D-9293-861FB1E7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E30F66-D5F3-435B-92C7-929274A1A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49F45E-0E3C-4876-ADAC-4026F0DE8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61AA89-17AC-4475-9ADE-4445C8E1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06D7F4-F45B-48F4-BB9C-9E324F51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AF71DF-F65D-4491-B1C9-EE8BF4F4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4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2C3201-1CD3-4F55-BF0C-4F2451AD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135FC2-0299-47BF-AD9B-CD07563E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762B7F-2976-4701-90BB-B57AE604E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E3A1-C276-43FD-A0AD-E3E3A7519323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C27343-A3C4-44B3-AF98-CB4A906B4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68C66-F74C-4798-A9C3-03849FEE1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34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Vector &amp; String</a:t>
            </a:r>
            <a:endParaRPr lang="zh-TW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5BC786-33F6-43AA-B1ED-C90B6D75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Char and String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A3291B-AEE2-4C9D-BCE8-7433CB5E5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single quotes means a single character.</a:t>
            </a:r>
          </a:p>
          <a:p>
            <a:r>
              <a:rPr lang="en-US" altLang="zh-TW" dirty="0"/>
              <a:t>The double quotes means a string literal containing a null char at the end of the string.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0B680D-F55B-411D-A69D-1167CDA35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55453"/>
            <a:ext cx="475363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7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6EBE8F-C697-48C6-B33A-0D60F337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C-Style Array/String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33DA8E-822F-496B-9EB6-0FFFD51CBB56}"/>
              </a:ext>
            </a:extLst>
          </p:cNvPr>
          <p:cNvSpPr txBox="1"/>
          <p:nvPr/>
        </p:nvSpPr>
        <p:spPr>
          <a:xfrm>
            <a:off x="838200" y="1614691"/>
            <a:ext cx="85071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[SIZE];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b[] = {-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zh-TW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do not forget the null character '\0'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c[] = {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d[]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//(!?)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 s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s.size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 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s.capacity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 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61366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6EBE8F-C697-48C6-B33A-0D60F337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C-Style Array/String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33DA8E-822F-496B-9EB6-0FFFD51CBB56}"/>
              </a:ext>
            </a:extLst>
          </p:cNvPr>
          <p:cNvSpPr txBox="1"/>
          <p:nvPr/>
        </p:nvSpPr>
        <p:spPr>
          <a:xfrm>
            <a:off x="838200" y="1614691"/>
            <a:ext cx="85071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do not forget the null character '\0'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c[] = {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d[]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the null character signals end of string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ii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[ii] !=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"d["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ii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[ii]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ii = ii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019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0B164-3AAA-42C5-9F84-0ABD7252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Pitfalls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1994AD-E8D5-4343-8894-6E14F4B90237}"/>
              </a:ext>
            </a:extLst>
          </p:cNvPr>
          <p:cNvSpPr txBox="1"/>
          <p:nvPr/>
        </p:nvSpPr>
        <p:spPr>
          <a:xfrm>
            <a:off x="429936" y="1690688"/>
            <a:ext cx="60946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assign one string to another string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modify multiple characters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254C19-8380-413A-B5FF-C0338C278834}"/>
              </a:ext>
            </a:extLst>
          </p:cNvPr>
          <p:cNvSpPr txBox="1"/>
          <p:nvPr/>
        </p:nvSpPr>
        <p:spPr>
          <a:xfrm>
            <a:off x="5978554" y="1690688"/>
            <a:ext cx="60946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8216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8B251F-A12D-4B8B-A276-F71E8B2D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Pitfalls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C234B6E-AED6-4C81-8EF7-D4F59EAB900D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https://en.cppreference.com/w/cpp/error/out_of_range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927749-BFDB-479D-87D9-11E500C02E05}"/>
              </a:ext>
            </a:extLst>
          </p:cNvPr>
          <p:cNvSpPr txBox="1"/>
          <p:nvPr/>
        </p:nvSpPr>
        <p:spPr>
          <a:xfrm>
            <a:off x="350241" y="1502688"/>
            <a:ext cx="758574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out of range - c-array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a[] = {-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out of range - vector/string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b = {-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std::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&lt;&lt; b.at(-1) &lt;&lt; "\n";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std::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&lt;&lt; b.at(8) &lt;&lt; "\n";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 c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c++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string"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14E1CF-37B8-4EB6-B2E9-7BF0B8CF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2D Vector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F73C4CB-54E7-4CCC-9228-ECE4B28D4FD4}"/>
              </a:ext>
            </a:extLst>
          </p:cNvPr>
          <p:cNvSpPr txBox="1"/>
          <p:nvPr/>
        </p:nvSpPr>
        <p:spPr>
          <a:xfrm>
            <a:off x="413157" y="1592989"/>
            <a:ext cx="895734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a normal 1-D vector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2-D vector</a:t>
            </a:r>
          </a:p>
          <a:p>
            <a:r>
              <a:rPr lang="zh-TW" alt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 {-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  {-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  {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};</a:t>
            </a:r>
          </a:p>
        </p:txBody>
      </p:sp>
    </p:spTree>
    <p:extLst>
      <p:ext uri="{BB962C8B-B14F-4D97-AF65-F5344CB8AC3E}">
        <p14:creationId xmlns:p14="http://schemas.microsoft.com/office/powerpoint/2010/main" val="3040660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59735-EEFD-4E62-9801-E6B70F32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2D Vector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82CAF15-0DB8-46FF-90EA-7F5EC497024E}"/>
              </a:ext>
            </a:extLst>
          </p:cNvPr>
          <p:cNvSpPr txBox="1"/>
          <p:nvPr/>
        </p:nvSpPr>
        <p:spPr>
          <a:xfrm>
            <a:off x="1000387" y="1799249"/>
            <a:ext cx="7967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04A27B3-955E-42F3-9EFD-52EE54B7C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934047"/>
              </p:ext>
            </p:extLst>
          </p:nvPr>
        </p:nvGraphicFramePr>
        <p:xfrm>
          <a:off x="3995257" y="5120964"/>
          <a:ext cx="7497895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99579">
                  <a:extLst>
                    <a:ext uri="{9D8B030D-6E8A-4147-A177-3AD203B41FA5}">
                      <a16:colId xmlns:a16="http://schemas.microsoft.com/office/drawing/2014/main" val="2454189503"/>
                    </a:ext>
                  </a:extLst>
                </a:gridCol>
                <a:gridCol w="1499579">
                  <a:extLst>
                    <a:ext uri="{9D8B030D-6E8A-4147-A177-3AD203B41FA5}">
                      <a16:colId xmlns:a16="http://schemas.microsoft.com/office/drawing/2014/main" val="4153653678"/>
                    </a:ext>
                  </a:extLst>
                </a:gridCol>
                <a:gridCol w="1499579">
                  <a:extLst>
                    <a:ext uri="{9D8B030D-6E8A-4147-A177-3AD203B41FA5}">
                      <a16:colId xmlns:a16="http://schemas.microsoft.com/office/drawing/2014/main" val="4018361220"/>
                    </a:ext>
                  </a:extLst>
                </a:gridCol>
                <a:gridCol w="1499579">
                  <a:extLst>
                    <a:ext uri="{9D8B030D-6E8A-4147-A177-3AD203B41FA5}">
                      <a16:colId xmlns:a16="http://schemas.microsoft.com/office/drawing/2014/main" val="2057326632"/>
                    </a:ext>
                  </a:extLst>
                </a:gridCol>
                <a:gridCol w="1499579">
                  <a:extLst>
                    <a:ext uri="{9D8B030D-6E8A-4147-A177-3AD203B41FA5}">
                      <a16:colId xmlns:a16="http://schemas.microsoft.com/office/drawing/2014/main" val="1149856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c[][0]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c[][1]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c[][2]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/>
                        <a:t>c[][3]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7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c[0]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0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c[1]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32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c[2]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11838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73B86832-99BD-4D73-BD0F-A17603F77273}"/>
              </a:ext>
            </a:extLst>
          </p:cNvPr>
          <p:cNvSpPr txBox="1"/>
          <p:nvPr/>
        </p:nvSpPr>
        <p:spPr>
          <a:xfrm>
            <a:off x="570450" y="2352111"/>
            <a:ext cx="103806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"c["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"].size() 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"c["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 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1264443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59735-EEFD-4E62-9801-E6B70F32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2D Vector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82CAF15-0DB8-46FF-90EA-7F5EC497024E}"/>
              </a:ext>
            </a:extLst>
          </p:cNvPr>
          <p:cNvSpPr txBox="1"/>
          <p:nvPr/>
        </p:nvSpPr>
        <p:spPr>
          <a:xfrm>
            <a:off x="838200" y="1521682"/>
            <a:ext cx="105876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 {-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  {-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  {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};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04A27B3-955E-42F3-9EFD-52EE54B7C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420878"/>
              </p:ext>
            </p:extLst>
          </p:nvPr>
        </p:nvGraphicFramePr>
        <p:xfrm>
          <a:off x="3995257" y="5120964"/>
          <a:ext cx="7497895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99579">
                  <a:extLst>
                    <a:ext uri="{9D8B030D-6E8A-4147-A177-3AD203B41FA5}">
                      <a16:colId xmlns:a16="http://schemas.microsoft.com/office/drawing/2014/main" val="2454189503"/>
                    </a:ext>
                  </a:extLst>
                </a:gridCol>
                <a:gridCol w="1499579">
                  <a:extLst>
                    <a:ext uri="{9D8B030D-6E8A-4147-A177-3AD203B41FA5}">
                      <a16:colId xmlns:a16="http://schemas.microsoft.com/office/drawing/2014/main" val="4153653678"/>
                    </a:ext>
                  </a:extLst>
                </a:gridCol>
                <a:gridCol w="1499579">
                  <a:extLst>
                    <a:ext uri="{9D8B030D-6E8A-4147-A177-3AD203B41FA5}">
                      <a16:colId xmlns:a16="http://schemas.microsoft.com/office/drawing/2014/main" val="4018361220"/>
                    </a:ext>
                  </a:extLst>
                </a:gridCol>
                <a:gridCol w="1499579">
                  <a:extLst>
                    <a:ext uri="{9D8B030D-6E8A-4147-A177-3AD203B41FA5}">
                      <a16:colId xmlns:a16="http://schemas.microsoft.com/office/drawing/2014/main" val="2057326632"/>
                    </a:ext>
                  </a:extLst>
                </a:gridCol>
                <a:gridCol w="1499579">
                  <a:extLst>
                    <a:ext uri="{9D8B030D-6E8A-4147-A177-3AD203B41FA5}">
                      <a16:colId xmlns:a16="http://schemas.microsoft.com/office/drawing/2014/main" val="1149856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b[][0]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b[][1]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b[][2]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b[][3]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7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b[0]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0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b[1]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-200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-300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-400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32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b[2]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11838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73B86832-99BD-4D73-BD0F-A17603F77273}"/>
              </a:ext>
            </a:extLst>
          </p:cNvPr>
          <p:cNvSpPr txBox="1"/>
          <p:nvPr/>
        </p:nvSpPr>
        <p:spPr>
          <a:xfrm>
            <a:off x="553672" y="2645604"/>
            <a:ext cx="103806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"b["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"].size() 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"b["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 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140931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252138-E051-4753-AB08-9AD22C13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Sorting 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A18A35-5F3C-493F-A604-17F648839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most frequently used orders:</a:t>
            </a:r>
          </a:p>
          <a:p>
            <a:pPr lvl="1"/>
            <a:r>
              <a:rPr lang="en-US" altLang="zh-TW" dirty="0"/>
              <a:t>numerical </a:t>
            </a:r>
          </a:p>
          <a:p>
            <a:pPr lvl="1"/>
            <a:r>
              <a:rPr lang="en-US" altLang="zh-TW" dirty="0"/>
              <a:t>lexicographical order</a:t>
            </a:r>
          </a:p>
          <a:p>
            <a:r>
              <a:rPr lang="en-US" altLang="zh-TW" dirty="0"/>
              <a:t>The most frequently used algorithms:</a:t>
            </a:r>
          </a:p>
          <a:p>
            <a:pPr lvl="1"/>
            <a:r>
              <a:rPr lang="en-US" altLang="zh-TW" dirty="0"/>
              <a:t>insertion sort</a:t>
            </a:r>
          </a:p>
          <a:p>
            <a:pPr lvl="1"/>
            <a:r>
              <a:rPr lang="en-US" altLang="zh-TW" dirty="0"/>
              <a:t>bubble sort</a:t>
            </a:r>
          </a:p>
          <a:p>
            <a:pPr lvl="1"/>
            <a:r>
              <a:rPr lang="en-US" altLang="zh-TW" dirty="0"/>
              <a:t>merge sort</a:t>
            </a:r>
          </a:p>
          <a:p>
            <a:pPr lvl="1"/>
            <a:r>
              <a:rPr lang="en-US" altLang="zh-TW" dirty="0"/>
              <a:t>quicksort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6506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86FB22C-0A87-4237-BCEF-CE0B1FB5D151}"/>
              </a:ext>
            </a:extLst>
          </p:cNvPr>
          <p:cNvSpPr/>
          <p:nvPr/>
        </p:nvSpPr>
        <p:spPr>
          <a:xfrm>
            <a:off x="1040235" y="1442906"/>
            <a:ext cx="9529893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09B661-46FA-41E5-8466-D6F50EF3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31F6FE9-DC89-44BB-8885-623A12B7D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246624"/>
              </p:ext>
            </p:extLst>
          </p:nvPr>
        </p:nvGraphicFramePr>
        <p:xfrm>
          <a:off x="3533631" y="1639893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7AD63F5-DD7F-49AB-8845-5BC100322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237648"/>
              </p:ext>
            </p:extLst>
          </p:nvPr>
        </p:nvGraphicFramePr>
        <p:xfrm>
          <a:off x="3533631" y="2241249"/>
          <a:ext cx="1296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76D6EA06-8911-4062-9E8F-EF949A207AAB}"/>
              </a:ext>
            </a:extLst>
          </p:cNvPr>
          <p:cNvSpPr/>
          <p:nvPr/>
        </p:nvSpPr>
        <p:spPr>
          <a:xfrm>
            <a:off x="1040235" y="3101283"/>
            <a:ext cx="9529893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0FF22E2-194A-43D0-97E9-59F6D2B4D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51438"/>
              </p:ext>
            </p:extLst>
          </p:nvPr>
        </p:nvGraphicFramePr>
        <p:xfrm>
          <a:off x="3533631" y="3298270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2563DC1-BEB9-43B1-89EB-7D07205EF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82064"/>
              </p:ext>
            </p:extLst>
          </p:nvPr>
        </p:nvGraphicFramePr>
        <p:xfrm>
          <a:off x="3533631" y="3899626"/>
          <a:ext cx="2592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6827B244-8E5A-44CF-820B-E6A8C572399E}"/>
              </a:ext>
            </a:extLst>
          </p:cNvPr>
          <p:cNvSpPr/>
          <p:nvPr/>
        </p:nvSpPr>
        <p:spPr>
          <a:xfrm>
            <a:off x="1040235" y="4841846"/>
            <a:ext cx="9529893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D901C5AE-5898-479F-A2BD-D3E379756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195583"/>
              </p:ext>
            </p:extLst>
          </p:nvPr>
        </p:nvGraphicFramePr>
        <p:xfrm>
          <a:off x="3533631" y="5038833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5827470-2C16-4FE9-8A62-D89ED7A38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6096"/>
              </p:ext>
            </p:extLst>
          </p:nvPr>
        </p:nvGraphicFramePr>
        <p:xfrm>
          <a:off x="3533631" y="5640189"/>
          <a:ext cx="3888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C5611D51-0AF9-469D-8AA2-BCD65CA7B273}"/>
              </a:ext>
            </a:extLst>
          </p:cNvPr>
          <p:cNvSpPr txBox="1"/>
          <p:nvPr/>
        </p:nvSpPr>
        <p:spPr>
          <a:xfrm>
            <a:off x="1414971" y="1841894"/>
            <a:ext cx="1526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Step 1</a:t>
            </a:r>
            <a:endParaRPr lang="zh-TW" altLang="en-US" sz="3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E304985-6300-4C93-B808-CDE286704617}"/>
              </a:ext>
            </a:extLst>
          </p:cNvPr>
          <p:cNvSpPr txBox="1"/>
          <p:nvPr/>
        </p:nvSpPr>
        <p:spPr>
          <a:xfrm>
            <a:off x="1481139" y="3500271"/>
            <a:ext cx="1526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Step 2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4ACD436-24BC-4D46-91C1-9CD7268A3CC2}"/>
              </a:ext>
            </a:extLst>
          </p:cNvPr>
          <p:cNvSpPr txBox="1"/>
          <p:nvPr/>
        </p:nvSpPr>
        <p:spPr>
          <a:xfrm>
            <a:off x="1481139" y="5263376"/>
            <a:ext cx="1526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Step 3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0418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8EB26-6A62-487B-B330-14F80697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</a:t>
            </a:r>
            <a:r>
              <a:rPr lang="en-US" altLang="zh-TW" b="1" dirty="0"/>
              <a:t>vector</a:t>
            </a:r>
            <a:r>
              <a:rPr lang="en-US" altLang="zh-TW" dirty="0"/>
              <a:t> in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3555C6-6A15-4B0D-9462-00E5D3D0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Defined in header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altLang="zh-TW" dirty="0"/>
          </a:p>
          <a:p>
            <a:r>
              <a:rPr lang="en-US" altLang="zh-TW" dirty="0"/>
              <a:t>The elements are stored </a:t>
            </a:r>
            <a:r>
              <a:rPr lang="en-US" altLang="zh-TW" b="1" dirty="0"/>
              <a:t>contiguously</a:t>
            </a:r>
            <a:r>
              <a:rPr lang="en-US" altLang="zh-TW" dirty="0"/>
              <a:t>, which means that elements can be accessed not only through iterators, but also using offsets to regular pointers to elements.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046D49-CB1D-46E8-89B5-34EC7AC4F0AA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https://en.cppreference.com/w/cpp/container/vector</a:t>
            </a:r>
          </a:p>
        </p:txBody>
      </p:sp>
    </p:spTree>
    <p:extLst>
      <p:ext uri="{BB962C8B-B14F-4D97-AF65-F5344CB8AC3E}">
        <p14:creationId xmlns:p14="http://schemas.microsoft.com/office/powerpoint/2010/main" val="4167248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86FB22C-0A87-4237-BCEF-CE0B1FB5D151}"/>
              </a:ext>
            </a:extLst>
          </p:cNvPr>
          <p:cNvSpPr/>
          <p:nvPr/>
        </p:nvSpPr>
        <p:spPr>
          <a:xfrm>
            <a:off x="1040235" y="1442906"/>
            <a:ext cx="9529893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09B661-46FA-41E5-8466-D6F50EF3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31F6FE9-DC89-44BB-8885-623A12B7D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84565"/>
              </p:ext>
            </p:extLst>
          </p:nvPr>
        </p:nvGraphicFramePr>
        <p:xfrm>
          <a:off x="3533631" y="1639893"/>
          <a:ext cx="64800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2560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7AD63F5-DD7F-49AB-8845-5BC100322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702087"/>
              </p:ext>
            </p:extLst>
          </p:nvPr>
        </p:nvGraphicFramePr>
        <p:xfrm>
          <a:off x="3533631" y="2241249"/>
          <a:ext cx="5184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76D6EA06-8911-4062-9E8F-EF949A207AAB}"/>
              </a:ext>
            </a:extLst>
          </p:cNvPr>
          <p:cNvSpPr/>
          <p:nvPr/>
        </p:nvSpPr>
        <p:spPr>
          <a:xfrm>
            <a:off x="1040235" y="3101283"/>
            <a:ext cx="9529893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0FF22E2-194A-43D0-97E9-59F6D2B4D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496119"/>
              </p:ext>
            </p:extLst>
          </p:nvPr>
        </p:nvGraphicFramePr>
        <p:xfrm>
          <a:off x="3533631" y="3298270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2563DC1-BEB9-43B1-89EB-7D07205EF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35411"/>
              </p:ext>
            </p:extLst>
          </p:nvPr>
        </p:nvGraphicFramePr>
        <p:xfrm>
          <a:off x="3533631" y="3899626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6827B244-8E5A-44CF-820B-E6A8C572399E}"/>
              </a:ext>
            </a:extLst>
          </p:cNvPr>
          <p:cNvSpPr/>
          <p:nvPr/>
        </p:nvSpPr>
        <p:spPr>
          <a:xfrm>
            <a:off x="1040235" y="4841846"/>
            <a:ext cx="9529893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D901C5AE-5898-479F-A2BD-D3E379756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63569"/>
              </p:ext>
            </p:extLst>
          </p:nvPr>
        </p:nvGraphicFramePr>
        <p:xfrm>
          <a:off x="3533631" y="5038833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5827470-2C16-4FE9-8A62-D89ED7A38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725606"/>
              </p:ext>
            </p:extLst>
          </p:nvPr>
        </p:nvGraphicFramePr>
        <p:xfrm>
          <a:off x="3533631" y="5640189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B4403195-25E2-42DE-9A92-3159132F03D0}"/>
              </a:ext>
            </a:extLst>
          </p:cNvPr>
          <p:cNvSpPr txBox="1"/>
          <p:nvPr/>
        </p:nvSpPr>
        <p:spPr>
          <a:xfrm>
            <a:off x="1425171" y="1841894"/>
            <a:ext cx="1526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Step 4</a:t>
            </a:r>
            <a:endParaRPr lang="zh-TW" altLang="en-US" sz="3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7006D4B-0151-4B04-B053-E96390F9A6C9}"/>
              </a:ext>
            </a:extLst>
          </p:cNvPr>
          <p:cNvSpPr txBox="1"/>
          <p:nvPr/>
        </p:nvSpPr>
        <p:spPr>
          <a:xfrm>
            <a:off x="1425171" y="3500271"/>
            <a:ext cx="1526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Step 5</a:t>
            </a:r>
            <a:endParaRPr lang="zh-TW" altLang="en-US" sz="32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1FD82DC-81A5-4ACC-84B1-45E39D1739DD}"/>
              </a:ext>
            </a:extLst>
          </p:cNvPr>
          <p:cNvSpPr txBox="1"/>
          <p:nvPr/>
        </p:nvSpPr>
        <p:spPr>
          <a:xfrm>
            <a:off x="1523535" y="5240834"/>
            <a:ext cx="1526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Result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97290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BCC6D-4B76-4E13-B190-E02AE55D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01EC19A-7A29-4495-A789-02B0B0F89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67806"/>
              </p:ext>
            </p:extLst>
          </p:nvPr>
        </p:nvGraphicFramePr>
        <p:xfrm>
          <a:off x="2384339" y="2199206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7601B340-4D8D-4F49-82BA-5A61761F7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675298"/>
              </p:ext>
            </p:extLst>
          </p:nvPr>
        </p:nvGraphicFramePr>
        <p:xfrm>
          <a:off x="2384339" y="2896158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598AE7E-04A5-4A17-972D-3D5C6FE94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768983"/>
              </p:ext>
            </p:extLst>
          </p:nvPr>
        </p:nvGraphicFramePr>
        <p:xfrm>
          <a:off x="2384339" y="3593110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64B31B7-349D-4320-9272-0687942C0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221561"/>
              </p:ext>
            </p:extLst>
          </p:nvPr>
        </p:nvGraphicFramePr>
        <p:xfrm>
          <a:off x="2384339" y="4330328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9C9F956-E992-465C-8DA1-4A37E6B1F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08497"/>
              </p:ext>
            </p:extLst>
          </p:nvPr>
        </p:nvGraphicFramePr>
        <p:xfrm>
          <a:off x="2384339" y="5067546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287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BCC6D-4B76-4E13-B190-E02AE55D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01EC19A-7A29-4495-A789-02B0B0F89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935803"/>
              </p:ext>
            </p:extLst>
          </p:nvPr>
        </p:nvGraphicFramePr>
        <p:xfrm>
          <a:off x="2384339" y="2199206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7601B340-4D8D-4F49-82BA-5A61761F7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552014"/>
              </p:ext>
            </p:extLst>
          </p:nvPr>
        </p:nvGraphicFramePr>
        <p:xfrm>
          <a:off x="2384339" y="2896158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598AE7E-04A5-4A17-972D-3D5C6FE94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801317"/>
              </p:ext>
            </p:extLst>
          </p:nvPr>
        </p:nvGraphicFramePr>
        <p:xfrm>
          <a:off x="2384339" y="3593110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64B31B7-349D-4320-9272-0687942C0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642511"/>
              </p:ext>
            </p:extLst>
          </p:nvPr>
        </p:nvGraphicFramePr>
        <p:xfrm>
          <a:off x="2384339" y="4330328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278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BCC6D-4B76-4E13-B190-E02AE55D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01EC19A-7A29-4495-A789-02B0B0F89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21991"/>
              </p:ext>
            </p:extLst>
          </p:nvPr>
        </p:nvGraphicFramePr>
        <p:xfrm>
          <a:off x="2384339" y="2199206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7601B340-4D8D-4F49-82BA-5A61761F7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978684"/>
              </p:ext>
            </p:extLst>
          </p:nvPr>
        </p:nvGraphicFramePr>
        <p:xfrm>
          <a:off x="2384339" y="2896158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598AE7E-04A5-4A17-972D-3D5C6FE94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573887"/>
              </p:ext>
            </p:extLst>
          </p:nvPr>
        </p:nvGraphicFramePr>
        <p:xfrm>
          <a:off x="2384339" y="3593110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29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BCC6D-4B76-4E13-B190-E02AE55D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01EC19A-7A29-4495-A789-02B0B0F89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8847"/>
              </p:ext>
            </p:extLst>
          </p:nvPr>
        </p:nvGraphicFramePr>
        <p:xfrm>
          <a:off x="2384339" y="2199206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7601B340-4D8D-4F49-82BA-5A61761F7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73165"/>
              </p:ext>
            </p:extLst>
          </p:nvPr>
        </p:nvGraphicFramePr>
        <p:xfrm>
          <a:off x="2384339" y="2896158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CB0512F-4417-402C-B464-28A44022E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870092"/>
              </p:ext>
            </p:extLst>
          </p:nvPr>
        </p:nvGraphicFramePr>
        <p:xfrm>
          <a:off x="2384339" y="3993675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4749240-7877-4F14-AF0F-15C5039A1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49513"/>
              </p:ext>
            </p:extLst>
          </p:nvPr>
        </p:nvGraphicFramePr>
        <p:xfrm>
          <a:off x="2384339" y="4720352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497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42A54-E3E5-4EC3-A1D8-FBC0B1EA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CF66F9C-653A-4C89-A047-762B24EEF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Find the largest element in the unsorted sequence</a:t>
                </a:r>
              </a:p>
              <a:p>
                <a:r>
                  <a:rPr lang="en-US" altLang="zh-TW" dirty="0"/>
                  <a:t>Move this element to the end of the sequence</a:t>
                </a:r>
              </a:p>
              <a:p>
                <a:r>
                  <a:rPr lang="en-US" altLang="zh-TW" dirty="0"/>
                  <a:t>Bubble sort is a in-place algorithm</a:t>
                </a:r>
              </a:p>
              <a:p>
                <a:r>
                  <a:rPr lang="en-US" altLang="zh-TW" dirty="0"/>
                  <a:t>Complexity :</a:t>
                </a:r>
              </a:p>
              <a:p>
                <a:pPr marL="0" indent="0" algn="ctr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…1=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−1+1)(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CF66F9C-653A-4C89-A047-762B24EEF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983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1C878-E00C-45A4-A62E-DBB4065A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Complexity of Operations on </a:t>
            </a:r>
            <a:r>
              <a:rPr lang="en-US" altLang="zh-TW" b="1" dirty="0"/>
              <a:t>vector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4685DB-360E-49F2-98D0-80D1DA19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Random access - constant </a:t>
            </a:r>
            <a:r>
              <a:rPr lang="zh-TW" altLang="en-US" dirty="0">
                <a:effectLst/>
              </a:rPr>
              <a:t>𝓞</a:t>
            </a:r>
            <a:r>
              <a:rPr lang="en-US" altLang="zh-TW" dirty="0">
                <a:effectLst/>
              </a:rPr>
              <a:t>(1)</a:t>
            </a:r>
          </a:p>
          <a:p>
            <a:r>
              <a:rPr lang="en-US" altLang="zh-TW" dirty="0"/>
              <a:t>Insertion or removal of elements - linear in the distance to the end of the vector </a:t>
            </a:r>
            <a:r>
              <a:rPr lang="zh-TW" altLang="en-US" dirty="0">
                <a:effectLst/>
              </a:rPr>
              <a:t>𝓞</a:t>
            </a:r>
            <a:r>
              <a:rPr lang="en-US" altLang="zh-TW" dirty="0">
                <a:effectLst/>
              </a:rPr>
              <a:t>(n)</a:t>
            </a:r>
          </a:p>
          <a:p>
            <a:r>
              <a:rPr lang="en-US" altLang="zh-TW" dirty="0"/>
              <a:t>Insertion or removal of elements at the end - amortized constant </a:t>
            </a:r>
            <a:r>
              <a:rPr lang="zh-TW" altLang="en-US" dirty="0">
                <a:effectLst/>
              </a:rPr>
              <a:t>𝓞</a:t>
            </a:r>
            <a:r>
              <a:rPr lang="en-US" altLang="zh-TW" dirty="0">
                <a:effectLst/>
              </a:rPr>
              <a:t>(1)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62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F22AC-2D26-4DD9-80E7-3FBF6A9B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in C++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1EE3760F-324F-4824-9572-C0CA6AD35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86437"/>
              </p:ext>
            </p:extLst>
          </p:nvPr>
        </p:nvGraphicFramePr>
        <p:xfrm>
          <a:off x="1551963" y="4049786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A2E0AB4E-EDFB-4E5E-90E8-D5039D9516C2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https://en.cppreference.com/w/cpp/container/vector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91112D6-DB1D-4A1B-B549-C39A4571A06B}"/>
              </a:ext>
            </a:extLst>
          </p:cNvPr>
          <p:cNvCxnSpPr>
            <a:cxnSpLocks/>
          </p:cNvCxnSpPr>
          <p:nvPr/>
        </p:nvCxnSpPr>
        <p:spPr>
          <a:xfrm flipV="1">
            <a:off x="2055303" y="4605557"/>
            <a:ext cx="0" cy="687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661388E-9BB0-4E6F-87A3-1A87EF19FCC4}"/>
              </a:ext>
            </a:extLst>
          </p:cNvPr>
          <p:cNvCxnSpPr>
            <a:cxnSpLocks/>
          </p:cNvCxnSpPr>
          <p:nvPr/>
        </p:nvCxnSpPr>
        <p:spPr>
          <a:xfrm flipV="1">
            <a:off x="7050286" y="4605556"/>
            <a:ext cx="0" cy="687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8160B39-48B7-4D5B-BA43-CF0A05EF24E8}"/>
              </a:ext>
            </a:extLst>
          </p:cNvPr>
          <p:cNvCxnSpPr>
            <a:cxnSpLocks/>
          </p:cNvCxnSpPr>
          <p:nvPr/>
        </p:nvCxnSpPr>
        <p:spPr>
          <a:xfrm flipV="1">
            <a:off x="4090363" y="4589338"/>
            <a:ext cx="0" cy="687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EA31F50-33AB-4C03-BB5B-F4A0C7B4C8A7}"/>
              </a:ext>
            </a:extLst>
          </p:cNvPr>
          <p:cNvSpPr txBox="1"/>
          <p:nvPr/>
        </p:nvSpPr>
        <p:spPr>
          <a:xfrm>
            <a:off x="1514242" y="5296840"/>
            <a:ext cx="1199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begin()</a:t>
            </a:r>
            <a:endParaRPr lang="zh-TW" altLang="en-US" sz="25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EF59F8-4DF1-4226-A729-268CFF4CB5EB}"/>
              </a:ext>
            </a:extLst>
          </p:cNvPr>
          <p:cNvSpPr txBox="1"/>
          <p:nvPr/>
        </p:nvSpPr>
        <p:spPr>
          <a:xfrm>
            <a:off x="6626642" y="5293453"/>
            <a:ext cx="1199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end()</a:t>
            </a:r>
            <a:endParaRPr lang="zh-TW" altLang="en-US" sz="25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72B3ADE-9E8D-49C0-8C7C-A9C63AE98773}"/>
              </a:ext>
            </a:extLst>
          </p:cNvPr>
          <p:cNvSpPr txBox="1"/>
          <p:nvPr/>
        </p:nvSpPr>
        <p:spPr>
          <a:xfrm>
            <a:off x="3730035" y="5293452"/>
            <a:ext cx="9220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at(2)</a:t>
            </a:r>
            <a:endParaRPr lang="zh-TW" altLang="en-US" sz="2500" dirty="0"/>
          </a:p>
        </p:txBody>
      </p:sp>
      <p:graphicFrame>
        <p:nvGraphicFramePr>
          <p:cNvPr id="22" name="表格 7">
            <a:extLst>
              <a:ext uri="{FF2B5EF4-FFF2-40B4-BE49-F238E27FC236}">
                <a16:creationId xmlns:a16="http://schemas.microsoft.com/office/drawing/2014/main" id="{D2CF448E-0FA4-4192-AB47-8CDB8EB492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145333"/>
              </p:ext>
            </p:extLst>
          </p:nvPr>
        </p:nvGraphicFramePr>
        <p:xfrm>
          <a:off x="1514242" y="3126996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2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4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7E7A87-F4C1-453B-B085-3F25DBAEAAC7}"/>
              </a:ext>
            </a:extLst>
          </p:cNvPr>
          <p:cNvSpPr txBox="1"/>
          <p:nvPr/>
        </p:nvSpPr>
        <p:spPr>
          <a:xfrm>
            <a:off x="640256" y="3133287"/>
            <a:ext cx="5677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Idx</a:t>
            </a:r>
            <a:endParaRPr lang="zh-TW" altLang="en-US" sz="25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6EA60BA-6793-43CF-A13A-252DACB075C2}"/>
              </a:ext>
            </a:extLst>
          </p:cNvPr>
          <p:cNvSpPr txBox="1"/>
          <p:nvPr/>
        </p:nvSpPr>
        <p:spPr>
          <a:xfrm>
            <a:off x="640256" y="4007452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196DB62-DCF9-4030-8335-11631A423B4C}"/>
              </a:ext>
            </a:extLst>
          </p:cNvPr>
          <p:cNvCxnSpPr>
            <a:cxnSpLocks/>
          </p:cNvCxnSpPr>
          <p:nvPr/>
        </p:nvCxnSpPr>
        <p:spPr>
          <a:xfrm>
            <a:off x="1988191" y="1690688"/>
            <a:ext cx="0" cy="12874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9A815E3-C355-4895-8C2E-5B597CCED299}"/>
              </a:ext>
            </a:extLst>
          </p:cNvPr>
          <p:cNvCxnSpPr>
            <a:cxnSpLocks/>
          </p:cNvCxnSpPr>
          <p:nvPr/>
        </p:nvCxnSpPr>
        <p:spPr>
          <a:xfrm>
            <a:off x="6056856" y="2399251"/>
            <a:ext cx="0" cy="578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638D0DB-273F-47A9-AE4B-5D70BD5D87E8}"/>
              </a:ext>
            </a:extLst>
          </p:cNvPr>
          <p:cNvCxnSpPr>
            <a:cxnSpLocks/>
          </p:cNvCxnSpPr>
          <p:nvPr/>
        </p:nvCxnSpPr>
        <p:spPr>
          <a:xfrm flipH="1">
            <a:off x="2189527" y="2551651"/>
            <a:ext cx="35820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02F258B-1203-440F-AB5F-2B96855D177A}"/>
              </a:ext>
            </a:extLst>
          </p:cNvPr>
          <p:cNvCxnSpPr>
            <a:cxnSpLocks/>
          </p:cNvCxnSpPr>
          <p:nvPr/>
        </p:nvCxnSpPr>
        <p:spPr>
          <a:xfrm>
            <a:off x="10041631" y="1690688"/>
            <a:ext cx="0" cy="12874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76D5BEC-8AD2-431B-939A-7A6A363E30A1}"/>
              </a:ext>
            </a:extLst>
          </p:cNvPr>
          <p:cNvCxnSpPr>
            <a:cxnSpLocks/>
          </p:cNvCxnSpPr>
          <p:nvPr/>
        </p:nvCxnSpPr>
        <p:spPr>
          <a:xfrm flipH="1">
            <a:off x="2189528" y="1848374"/>
            <a:ext cx="767592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F39F7D4-50EC-4B31-9B61-4DF3001592A6}"/>
              </a:ext>
            </a:extLst>
          </p:cNvPr>
          <p:cNvSpPr txBox="1"/>
          <p:nvPr/>
        </p:nvSpPr>
        <p:spPr>
          <a:xfrm>
            <a:off x="3437819" y="2492255"/>
            <a:ext cx="9220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size()</a:t>
            </a:r>
            <a:endParaRPr lang="zh-TW" altLang="en-US" sz="25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5A6075C-9469-4587-AFC7-8105C1A1D138}"/>
              </a:ext>
            </a:extLst>
          </p:cNvPr>
          <p:cNvSpPr txBox="1"/>
          <p:nvPr/>
        </p:nvSpPr>
        <p:spPr>
          <a:xfrm>
            <a:off x="6837396" y="1800330"/>
            <a:ext cx="14844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capacity()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76867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F22AC-2D26-4DD9-80E7-3FBF6A9B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in C++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1EE3760F-324F-4824-9572-C0CA6AD35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70505"/>
              </p:ext>
            </p:extLst>
          </p:nvPr>
        </p:nvGraphicFramePr>
        <p:xfrm>
          <a:off x="1551963" y="3009550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?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A2E0AB4E-EDFB-4E5E-90E8-D5039D9516C2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https://en.cppreference.com/w/cpp/container/vector</a:t>
            </a:r>
          </a:p>
        </p:txBody>
      </p:sp>
      <p:graphicFrame>
        <p:nvGraphicFramePr>
          <p:cNvPr id="22" name="表格 7">
            <a:extLst>
              <a:ext uri="{FF2B5EF4-FFF2-40B4-BE49-F238E27FC236}">
                <a16:creationId xmlns:a16="http://schemas.microsoft.com/office/drawing/2014/main" id="{D2CF448E-0FA4-4192-AB47-8CDB8EB492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094272"/>
              </p:ext>
            </p:extLst>
          </p:nvPr>
        </p:nvGraphicFramePr>
        <p:xfrm>
          <a:off x="1514242" y="2061593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2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4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7E7A87-F4C1-453B-B085-3F25DBAEAAC7}"/>
              </a:ext>
            </a:extLst>
          </p:cNvPr>
          <p:cNvSpPr txBox="1"/>
          <p:nvPr/>
        </p:nvSpPr>
        <p:spPr>
          <a:xfrm>
            <a:off x="640256" y="2067884"/>
            <a:ext cx="5677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Idx</a:t>
            </a:r>
            <a:endParaRPr lang="zh-TW" altLang="en-US" sz="2500" dirty="0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1F16D7CF-555A-4173-8B3D-8B32B44E7E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5123608"/>
              </p:ext>
            </p:extLst>
          </p:nvPr>
        </p:nvGraphicFramePr>
        <p:xfrm>
          <a:off x="1551963" y="4368568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F080F99-F2A4-4A37-89CB-1F8D07CA1EC3}"/>
              </a:ext>
            </a:extLst>
          </p:cNvPr>
          <p:cNvCxnSpPr>
            <a:cxnSpLocks/>
          </p:cNvCxnSpPr>
          <p:nvPr/>
        </p:nvCxnSpPr>
        <p:spPr>
          <a:xfrm>
            <a:off x="3020042" y="3607266"/>
            <a:ext cx="973118" cy="62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7757C48-C04B-47B1-B45D-6C05A0632305}"/>
              </a:ext>
            </a:extLst>
          </p:cNvPr>
          <p:cNvCxnSpPr>
            <a:cxnSpLocks/>
          </p:cNvCxnSpPr>
          <p:nvPr/>
        </p:nvCxnSpPr>
        <p:spPr>
          <a:xfrm>
            <a:off x="4036509" y="3617053"/>
            <a:ext cx="973118" cy="62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7085A3E-B933-44A5-A56B-D7FD2C762E92}"/>
              </a:ext>
            </a:extLst>
          </p:cNvPr>
          <p:cNvCxnSpPr>
            <a:cxnSpLocks/>
          </p:cNvCxnSpPr>
          <p:nvPr/>
        </p:nvCxnSpPr>
        <p:spPr>
          <a:xfrm>
            <a:off x="5052976" y="3597479"/>
            <a:ext cx="973118" cy="62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9F71061-0013-405E-86FF-BCB2AAD16CCF}"/>
              </a:ext>
            </a:extLst>
          </p:cNvPr>
          <p:cNvCxnSpPr>
            <a:cxnSpLocks/>
          </p:cNvCxnSpPr>
          <p:nvPr/>
        </p:nvCxnSpPr>
        <p:spPr>
          <a:xfrm>
            <a:off x="6069443" y="3607266"/>
            <a:ext cx="973118" cy="62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948324-BB3E-44F8-AD5C-2FD2696083DF}"/>
              </a:ext>
            </a:extLst>
          </p:cNvPr>
          <p:cNvSpPr txBox="1"/>
          <p:nvPr/>
        </p:nvSpPr>
        <p:spPr>
          <a:xfrm>
            <a:off x="640256" y="2946972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5E7DA58-3384-4360-9018-5E08405F7494}"/>
              </a:ext>
            </a:extLst>
          </p:cNvPr>
          <p:cNvSpPr txBox="1"/>
          <p:nvPr/>
        </p:nvSpPr>
        <p:spPr>
          <a:xfrm>
            <a:off x="604601" y="4363954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91244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F22AC-2D26-4DD9-80E7-3FBF6A9B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in C++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2E0AB4E-EDFB-4E5E-90E8-D5039D9516C2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https://en.cppreference.com/w/cpp/container/vector</a:t>
            </a:r>
          </a:p>
        </p:txBody>
      </p:sp>
      <p:graphicFrame>
        <p:nvGraphicFramePr>
          <p:cNvPr id="22" name="表格 7">
            <a:extLst>
              <a:ext uri="{FF2B5EF4-FFF2-40B4-BE49-F238E27FC236}">
                <a16:creationId xmlns:a16="http://schemas.microsoft.com/office/drawing/2014/main" id="{D2CF448E-0FA4-4192-AB47-8CDB8EB492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919542"/>
              </p:ext>
            </p:extLst>
          </p:nvPr>
        </p:nvGraphicFramePr>
        <p:xfrm>
          <a:off x="1514242" y="2061593"/>
          <a:ext cx="5063730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2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4</a:t>
                      </a:r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7E7A87-F4C1-453B-B085-3F25DBAEAAC7}"/>
              </a:ext>
            </a:extLst>
          </p:cNvPr>
          <p:cNvSpPr txBox="1"/>
          <p:nvPr/>
        </p:nvSpPr>
        <p:spPr>
          <a:xfrm>
            <a:off x="640256" y="2067884"/>
            <a:ext cx="5677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Idx</a:t>
            </a:r>
            <a:endParaRPr lang="zh-TW" altLang="en-US" sz="2500" dirty="0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1F16D7CF-555A-4173-8B3D-8B32B44E7E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304871"/>
              </p:ext>
            </p:extLst>
          </p:nvPr>
        </p:nvGraphicFramePr>
        <p:xfrm>
          <a:off x="1551963" y="3001161"/>
          <a:ext cx="6076476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948324-BB3E-44F8-AD5C-2FD2696083DF}"/>
              </a:ext>
            </a:extLst>
          </p:cNvPr>
          <p:cNvSpPr txBox="1"/>
          <p:nvPr/>
        </p:nvSpPr>
        <p:spPr>
          <a:xfrm>
            <a:off x="640256" y="2946972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  <p:graphicFrame>
        <p:nvGraphicFramePr>
          <p:cNvPr id="12" name="表格 7">
            <a:extLst>
              <a:ext uri="{FF2B5EF4-FFF2-40B4-BE49-F238E27FC236}">
                <a16:creationId xmlns:a16="http://schemas.microsoft.com/office/drawing/2014/main" id="{954311B9-7FB3-4B24-A047-286B08E889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093563"/>
              </p:ext>
            </p:extLst>
          </p:nvPr>
        </p:nvGraphicFramePr>
        <p:xfrm>
          <a:off x="1514242" y="4100120"/>
          <a:ext cx="5063730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-</a:t>
                      </a:r>
                      <a:endParaRPr lang="zh-TW" alt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-</a:t>
                      </a:r>
                      <a:endParaRPr lang="zh-TW" alt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-</a:t>
                      </a:r>
                      <a:endParaRPr lang="zh-TW" alt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-</a:t>
                      </a:r>
                      <a:endParaRPr lang="zh-TW" alt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-</a:t>
                      </a:r>
                      <a:endParaRPr lang="zh-TW" alt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id="{43C63CAB-5FFB-4873-8EBC-A1538DC7CC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1518904"/>
              </p:ext>
            </p:extLst>
          </p:nvPr>
        </p:nvGraphicFramePr>
        <p:xfrm>
          <a:off x="1514242" y="5161978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8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8ED205E-93D2-4BD6-98DA-290071F98482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113870" y="2374642"/>
            <a:ext cx="610858" cy="536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40890D-F1B0-4E06-B3EE-B56893087ADC}"/>
              </a:ext>
            </a:extLst>
          </p:cNvPr>
          <p:cNvSpPr txBox="1"/>
          <p:nvPr/>
        </p:nvSpPr>
        <p:spPr>
          <a:xfrm>
            <a:off x="7236633" y="1897588"/>
            <a:ext cx="976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insert</a:t>
            </a:r>
            <a:endParaRPr lang="zh-TW" altLang="en-US" sz="25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D588A4D-B8C8-42B9-AAC8-A415AE08926D}"/>
              </a:ext>
            </a:extLst>
          </p:cNvPr>
          <p:cNvCxnSpPr>
            <a:cxnSpLocks/>
          </p:cNvCxnSpPr>
          <p:nvPr/>
        </p:nvCxnSpPr>
        <p:spPr>
          <a:xfrm flipH="1" flipV="1">
            <a:off x="2072082" y="5793095"/>
            <a:ext cx="520116" cy="3455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9586133-11E7-4D4B-9C0F-AC5E760C9803}"/>
              </a:ext>
            </a:extLst>
          </p:cNvPr>
          <p:cNvSpPr txBox="1"/>
          <p:nvPr/>
        </p:nvSpPr>
        <p:spPr>
          <a:xfrm>
            <a:off x="2592199" y="5900120"/>
            <a:ext cx="18875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new address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53831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EA746-C062-4188-8CD8-89BA74DB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</a:t>
            </a:r>
            <a:r>
              <a:rPr lang="en-US" altLang="zh-TW" b="1" dirty="0"/>
              <a:t>string</a:t>
            </a:r>
            <a:r>
              <a:rPr lang="en-US" altLang="zh-TW" dirty="0"/>
              <a:t> in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F996CE-9B09-41FD-8083-ADF2736D3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Arrays of characters terminated by a special </a:t>
            </a:r>
            <a:r>
              <a:rPr lang="en-US" altLang="zh-TW" b="1" i="1" dirty="0"/>
              <a:t>null</a:t>
            </a:r>
            <a:r>
              <a:rPr lang="en-US" altLang="zh-TW" dirty="0"/>
              <a:t> character. (legacy)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F3BE0A-9B99-4AFC-A94F-ABE37217574D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https://en.cppreference.com/w/cpp/string</a:t>
            </a: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E093545F-E9DA-4558-8335-5E304F92D2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2523322"/>
              </p:ext>
            </p:extLst>
          </p:nvPr>
        </p:nvGraphicFramePr>
        <p:xfrm>
          <a:off x="1669409" y="4720905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a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b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c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d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e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>
                          <a:solidFill>
                            <a:srgbClr val="FF0000"/>
                          </a:solidFill>
                        </a:rPr>
                        <a:t>\0(?)</a:t>
                      </a:r>
                      <a:endParaRPr lang="zh-TW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88DC0D5-BE6F-4FF5-BF6E-8B9890FFBF60}"/>
              </a:ext>
            </a:extLst>
          </p:cNvPr>
          <p:cNvCxnSpPr>
            <a:cxnSpLocks/>
          </p:cNvCxnSpPr>
          <p:nvPr/>
        </p:nvCxnSpPr>
        <p:spPr>
          <a:xfrm flipV="1">
            <a:off x="2172749" y="5276676"/>
            <a:ext cx="0" cy="687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9FF83A7-D3EC-46E9-A2FA-2CFA31BF40B1}"/>
              </a:ext>
            </a:extLst>
          </p:cNvPr>
          <p:cNvCxnSpPr>
            <a:cxnSpLocks/>
          </p:cNvCxnSpPr>
          <p:nvPr/>
        </p:nvCxnSpPr>
        <p:spPr>
          <a:xfrm flipV="1">
            <a:off x="7234844" y="5276675"/>
            <a:ext cx="0" cy="687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FE38B52-50AB-406F-90F3-6C13942C0FB0}"/>
              </a:ext>
            </a:extLst>
          </p:cNvPr>
          <p:cNvCxnSpPr>
            <a:cxnSpLocks/>
          </p:cNvCxnSpPr>
          <p:nvPr/>
        </p:nvCxnSpPr>
        <p:spPr>
          <a:xfrm flipV="1">
            <a:off x="4207809" y="5260457"/>
            <a:ext cx="0" cy="687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0091773-6A81-480A-9F1D-42DE0CEC2FC7}"/>
              </a:ext>
            </a:extLst>
          </p:cNvPr>
          <p:cNvSpPr txBox="1"/>
          <p:nvPr/>
        </p:nvSpPr>
        <p:spPr>
          <a:xfrm>
            <a:off x="1631688" y="5967959"/>
            <a:ext cx="1199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begin()</a:t>
            </a:r>
            <a:endParaRPr lang="zh-TW" altLang="en-US" sz="25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AC6C993-CBDC-47EC-8ACA-ED9A31BAF31A}"/>
              </a:ext>
            </a:extLst>
          </p:cNvPr>
          <p:cNvSpPr txBox="1"/>
          <p:nvPr/>
        </p:nvSpPr>
        <p:spPr>
          <a:xfrm>
            <a:off x="6811200" y="5964572"/>
            <a:ext cx="1199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end()</a:t>
            </a:r>
            <a:endParaRPr lang="zh-TW" altLang="en-US" sz="25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38D42AB-7659-4D37-B266-C59FC4290CC5}"/>
              </a:ext>
            </a:extLst>
          </p:cNvPr>
          <p:cNvSpPr txBox="1"/>
          <p:nvPr/>
        </p:nvSpPr>
        <p:spPr>
          <a:xfrm>
            <a:off x="3847481" y="5964571"/>
            <a:ext cx="9220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at(2)</a:t>
            </a:r>
            <a:endParaRPr lang="zh-TW" altLang="en-US" sz="2500" dirty="0"/>
          </a:p>
        </p:txBody>
      </p:sp>
      <p:graphicFrame>
        <p:nvGraphicFramePr>
          <p:cNvPr id="13" name="表格 7">
            <a:extLst>
              <a:ext uri="{FF2B5EF4-FFF2-40B4-BE49-F238E27FC236}">
                <a16:creationId xmlns:a16="http://schemas.microsoft.com/office/drawing/2014/main" id="{B15A162B-7C97-4D0B-A7D4-2E954FA144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168885"/>
              </p:ext>
            </p:extLst>
          </p:nvPr>
        </p:nvGraphicFramePr>
        <p:xfrm>
          <a:off x="1631688" y="3798115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2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4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D55B5B94-7623-4DA4-9307-51DBADBCC991}"/>
              </a:ext>
            </a:extLst>
          </p:cNvPr>
          <p:cNvSpPr txBox="1"/>
          <p:nvPr/>
        </p:nvSpPr>
        <p:spPr>
          <a:xfrm>
            <a:off x="757702" y="3804406"/>
            <a:ext cx="5677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Idx</a:t>
            </a:r>
            <a:endParaRPr lang="zh-TW" altLang="en-US" sz="25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B6D024B-10F4-422D-B290-7982C5F379E4}"/>
              </a:ext>
            </a:extLst>
          </p:cNvPr>
          <p:cNvSpPr txBox="1"/>
          <p:nvPr/>
        </p:nvSpPr>
        <p:spPr>
          <a:xfrm>
            <a:off x="757702" y="4678571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291D5C7-4491-47CA-B348-0514E3913738}"/>
              </a:ext>
            </a:extLst>
          </p:cNvPr>
          <p:cNvCxnSpPr>
            <a:cxnSpLocks/>
          </p:cNvCxnSpPr>
          <p:nvPr/>
        </p:nvCxnSpPr>
        <p:spPr>
          <a:xfrm>
            <a:off x="2105637" y="2361807"/>
            <a:ext cx="0" cy="12874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5292D15-4ED8-45C3-BCD7-64A860553BE4}"/>
              </a:ext>
            </a:extLst>
          </p:cNvPr>
          <p:cNvCxnSpPr>
            <a:cxnSpLocks/>
          </p:cNvCxnSpPr>
          <p:nvPr/>
        </p:nvCxnSpPr>
        <p:spPr>
          <a:xfrm>
            <a:off x="6174302" y="3070370"/>
            <a:ext cx="0" cy="578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994947D-5729-4068-BAB4-22EA275F4CB6}"/>
              </a:ext>
            </a:extLst>
          </p:cNvPr>
          <p:cNvCxnSpPr>
            <a:cxnSpLocks/>
          </p:cNvCxnSpPr>
          <p:nvPr/>
        </p:nvCxnSpPr>
        <p:spPr>
          <a:xfrm flipH="1">
            <a:off x="2306973" y="3222770"/>
            <a:ext cx="35820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A766758-A69D-45B5-875F-4932E732652E}"/>
              </a:ext>
            </a:extLst>
          </p:cNvPr>
          <p:cNvCxnSpPr>
            <a:cxnSpLocks/>
          </p:cNvCxnSpPr>
          <p:nvPr/>
        </p:nvCxnSpPr>
        <p:spPr>
          <a:xfrm>
            <a:off x="10159077" y="2361807"/>
            <a:ext cx="0" cy="12874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23E22BE-A202-4FCA-9D7A-4FD53C7E8D07}"/>
              </a:ext>
            </a:extLst>
          </p:cNvPr>
          <p:cNvCxnSpPr>
            <a:cxnSpLocks/>
          </p:cNvCxnSpPr>
          <p:nvPr/>
        </p:nvCxnSpPr>
        <p:spPr>
          <a:xfrm flipH="1">
            <a:off x="2306974" y="2519493"/>
            <a:ext cx="767592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2DED4FE-ABC6-4DD1-81A7-38EBA81FFEEE}"/>
              </a:ext>
            </a:extLst>
          </p:cNvPr>
          <p:cNvSpPr txBox="1"/>
          <p:nvPr/>
        </p:nvSpPr>
        <p:spPr>
          <a:xfrm>
            <a:off x="3555265" y="3163374"/>
            <a:ext cx="9220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size()</a:t>
            </a:r>
            <a:endParaRPr lang="zh-TW" altLang="en-US" sz="25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C96D037-B53A-4654-88D0-C2B2F0F0C91A}"/>
              </a:ext>
            </a:extLst>
          </p:cNvPr>
          <p:cNvSpPr txBox="1"/>
          <p:nvPr/>
        </p:nvSpPr>
        <p:spPr>
          <a:xfrm>
            <a:off x="6954842" y="2471449"/>
            <a:ext cx="14844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capacity()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72374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94E5B-6EAD-4364-BE4B-35C8520F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ASCII CODE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5E47083-4FF9-49DC-B1B4-DB59B8108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997594"/>
              </p:ext>
            </p:extLst>
          </p:nvPr>
        </p:nvGraphicFramePr>
        <p:xfrm>
          <a:off x="838200" y="2307917"/>
          <a:ext cx="10515601" cy="3552515"/>
        </p:xfrm>
        <a:graphic>
          <a:graphicData uri="http://schemas.openxmlformats.org/drawingml/2006/table">
            <a:tbl>
              <a:tblPr/>
              <a:tblGrid>
                <a:gridCol w="1904642">
                  <a:extLst>
                    <a:ext uri="{9D8B030D-6E8A-4147-A177-3AD203B41FA5}">
                      <a16:colId xmlns:a16="http://schemas.microsoft.com/office/drawing/2014/main" val="713966953"/>
                    </a:ext>
                  </a:extLst>
                </a:gridCol>
                <a:gridCol w="2418289">
                  <a:extLst>
                    <a:ext uri="{9D8B030D-6E8A-4147-A177-3AD203B41FA5}">
                      <a16:colId xmlns:a16="http://schemas.microsoft.com/office/drawing/2014/main" val="2220805559"/>
                    </a:ext>
                  </a:extLst>
                </a:gridCol>
                <a:gridCol w="1915313">
                  <a:extLst>
                    <a:ext uri="{9D8B030D-6E8A-4147-A177-3AD203B41FA5}">
                      <a16:colId xmlns:a16="http://schemas.microsoft.com/office/drawing/2014/main" val="2924124969"/>
                    </a:ext>
                  </a:extLst>
                </a:gridCol>
                <a:gridCol w="4277357">
                  <a:extLst>
                    <a:ext uri="{9D8B030D-6E8A-4147-A177-3AD203B41FA5}">
                      <a16:colId xmlns:a16="http://schemas.microsoft.com/office/drawing/2014/main" val="331825705"/>
                    </a:ext>
                  </a:extLst>
                </a:gridCol>
              </a:tblGrid>
              <a:tr h="71050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Type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>
                      <a:noFill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 in bytes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Format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Value range (Approximate)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075139"/>
                  </a:ext>
                </a:extLst>
              </a:tr>
              <a:tr h="710503">
                <a:tc rowSpan="4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character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63" marR="160063" marT="80032" marB="80032">
                    <a:lnL>
                      <a:noFill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63" marR="160063" marT="80032" marB="8003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signed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-128</a:t>
                      </a: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to </a:t>
                      </a:r>
                      <a:r>
                        <a:rPr lang="en-US" sz="2500" b="1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127</a:t>
                      </a: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480685"/>
                  </a:ext>
                </a:extLst>
              </a:tr>
              <a:tr h="71050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unsigned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to </a:t>
                      </a:r>
                      <a:r>
                        <a:rPr lang="en-US" sz="2500" b="1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255</a:t>
                      </a: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22644"/>
                  </a:ext>
                </a:extLst>
              </a:tr>
              <a:tr h="71050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UTF-16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to </a:t>
                      </a:r>
                      <a:r>
                        <a:rPr lang="en-US" sz="2500" b="1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65535</a:t>
                      </a: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332541"/>
                  </a:ext>
                </a:extLst>
              </a:tr>
              <a:tr h="71050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UTF-32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to </a:t>
                      </a:r>
                      <a:r>
                        <a:rPr lang="en-US" sz="2500" b="1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1114111</a:t>
                      </a: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n-US" sz="2500" b="1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0x10ffff</a:t>
                      </a: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128034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403B1A2-A2C1-42A5-8FB2-1664E194B71C}"/>
              </a:ext>
            </a:extLst>
          </p:cNvPr>
          <p:cNvSpPr txBox="1"/>
          <p:nvPr/>
        </p:nvSpPr>
        <p:spPr>
          <a:xfrm>
            <a:off x="1396" y="656691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https://en.wikipedia.org/wiki/ASCII</a:t>
            </a:r>
          </a:p>
        </p:txBody>
      </p:sp>
    </p:spTree>
    <p:extLst>
      <p:ext uri="{BB962C8B-B14F-4D97-AF65-F5344CB8AC3E}">
        <p14:creationId xmlns:p14="http://schemas.microsoft.com/office/powerpoint/2010/main" val="180655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41F88-779A-4C7A-8A7B-47163F93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ASCII CODE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C57979-F584-4EBE-A41E-15392E683A4A}"/>
              </a:ext>
            </a:extLst>
          </p:cNvPr>
          <p:cNvSpPr txBox="1"/>
          <p:nvPr/>
        </p:nvSpPr>
        <p:spPr>
          <a:xfrm>
            <a:off x="580937" y="1848787"/>
            <a:ext cx="918384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char_1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char_2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"char(char_1) 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char_1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"int(char_1) 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char_1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"char(char_2) 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char_2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"int(char_2) 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char_2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char_1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char_2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A66B86C-A660-4D2F-A551-1ACB5AF23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83" y="5005325"/>
            <a:ext cx="7453014" cy="111631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0806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2041</Words>
  <Application>Microsoft Office PowerPoint</Application>
  <PresentationFormat>寬螢幕</PresentationFormat>
  <Paragraphs>410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Consolas</vt:lpstr>
      <vt:lpstr>Office 佈景主題</vt:lpstr>
      <vt:lpstr>程式設計一</vt:lpstr>
      <vt:lpstr>Definition of vector in C++</vt:lpstr>
      <vt:lpstr>Complexity of Operations on vector</vt:lpstr>
      <vt:lpstr>Vector in C++</vt:lpstr>
      <vt:lpstr>Vector in C++</vt:lpstr>
      <vt:lpstr>Vector in C++</vt:lpstr>
      <vt:lpstr>Definition of string in C++</vt:lpstr>
      <vt:lpstr>ASCII CODE</vt:lpstr>
      <vt:lpstr>ASCII CODE</vt:lpstr>
      <vt:lpstr>Char and String</vt:lpstr>
      <vt:lpstr>C-Style Array/String</vt:lpstr>
      <vt:lpstr>C-Style Array/String</vt:lpstr>
      <vt:lpstr>Common Pitfalls</vt:lpstr>
      <vt:lpstr>Common Pitfalls</vt:lpstr>
      <vt:lpstr>2D Vector</vt:lpstr>
      <vt:lpstr>2D Vector</vt:lpstr>
      <vt:lpstr>2D Vector</vt:lpstr>
      <vt:lpstr>Sorting Algorithm</vt:lpstr>
      <vt:lpstr>Insertion Sort</vt:lpstr>
      <vt:lpstr>Insertion Sort</vt:lpstr>
      <vt:lpstr>Bubble Sort</vt:lpstr>
      <vt:lpstr>Bubble Sort</vt:lpstr>
      <vt:lpstr>Bubble Sort</vt:lpstr>
      <vt:lpstr>Bubble Sort</vt:lpstr>
      <vt:lpstr>Bubble Sort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程式設計一</dc:title>
  <dc:creator>陳二中</dc:creator>
  <cp:lastModifiedBy>陳二中</cp:lastModifiedBy>
  <cp:revision>83</cp:revision>
  <dcterms:created xsi:type="dcterms:W3CDTF">2021-09-01T05:51:37Z</dcterms:created>
  <dcterms:modified xsi:type="dcterms:W3CDTF">2021-11-03T13:29:28Z</dcterms:modified>
</cp:coreProperties>
</file>