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8" r:id="rId6"/>
    <p:sldId id="300" r:id="rId7"/>
    <p:sldId id="309" r:id="rId8"/>
    <p:sldId id="302" r:id="rId9"/>
    <p:sldId id="305" r:id="rId10"/>
    <p:sldId id="306" r:id="rId11"/>
    <p:sldId id="304" r:id="rId12"/>
    <p:sldId id="303" r:id="rId13"/>
    <p:sldId id="307" r:id="rId14"/>
    <p:sldId id="310" r:id="rId15"/>
    <p:sldId id="311" r:id="rId16"/>
    <p:sldId id="312" r:id="rId17"/>
    <p:sldId id="313" r:id="rId18"/>
    <p:sldId id="316" r:id="rId19"/>
    <p:sldId id="314" r:id="rId20"/>
    <p:sldId id="315" r:id="rId21"/>
    <p:sldId id="29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esseschalken/0f47a2b5a738ced9c84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Coding Style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C00EE-7085-453D-9B83-CA3D61E3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 and Order of Includes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6DA4D-5DE4-41A8-B8DA-95BBA718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headers in the following order: 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strike="sngStrike" dirty="0"/>
              <a:t>related header</a:t>
            </a:r>
          </a:p>
          <a:p>
            <a:pPr lvl="1"/>
            <a:r>
              <a:rPr lang="en-US" altLang="zh-TW" dirty="0"/>
              <a:t>C system headers</a:t>
            </a:r>
          </a:p>
          <a:p>
            <a:pPr lvl="1"/>
            <a:r>
              <a:rPr lang="en-US" altLang="zh-TW" dirty="0"/>
              <a:t>C++ standard library headers</a:t>
            </a:r>
          </a:p>
          <a:p>
            <a:pPr lvl="1"/>
            <a:r>
              <a:rPr lang="en-US" altLang="zh-TW" dirty="0"/>
              <a:t>other libraries' headers</a:t>
            </a:r>
          </a:p>
          <a:p>
            <a:pPr lvl="1"/>
            <a:r>
              <a:rPr lang="en-US" altLang="zh-TW" dirty="0"/>
              <a:t>your project's headers.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94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869B-5985-4551-AD0B-21DCA12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Guard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6F94-F09E-499A-A7B0-FC8F1E6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header should have header guards and include all other headers it needs.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564BF5-2BDD-4F62-AD97-BCDFD113789F}"/>
              </a:ext>
            </a:extLst>
          </p:cNvPr>
          <p:cNvSpPr txBox="1"/>
          <p:nvPr/>
        </p:nvSpPr>
        <p:spPr>
          <a:xfrm>
            <a:off x="838200" y="3187307"/>
            <a:ext cx="468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protect header by `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ifndef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HEADER_NAME_H_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HEADER_NAME_H_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HEADER_NAME_H_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58AA15-7CD9-4CD9-892C-AEF89FB4ABAF}"/>
              </a:ext>
            </a:extLst>
          </p:cNvPr>
          <p:cNvSpPr txBox="1"/>
          <p:nvPr/>
        </p:nvSpPr>
        <p:spPr>
          <a:xfrm>
            <a:off x="6672745" y="3187307"/>
            <a:ext cx="4939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protect header by #pragma once`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09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57FBA-90C1-4033-AAFB-FE1437C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Guard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20BC34-162C-49BE-8C13-062CCEF6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85" y="4966332"/>
            <a:ext cx="8564170" cy="1790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21BB7DE-AC2C-4A0B-B7FF-EB30B968CFD5}"/>
              </a:ext>
            </a:extLst>
          </p:cNvPr>
          <p:cNvSpPr txBox="1"/>
          <p:nvPr/>
        </p:nvSpPr>
        <p:spPr>
          <a:xfrm>
            <a:off x="838200" y="1771383"/>
            <a:ext cx="9526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include same header file twice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"02-header_guards.h"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"02-header_guards.h"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g++ -c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/10-coding_style/02-header_guards.cpp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6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39E25-BB6A-4EC7-A77F-A47ED0C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EF711-6880-4268-A833-ADF64068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Place code in a namespace.</a:t>
            </a:r>
          </a:p>
          <a:p>
            <a:r>
              <a:rPr lang="en-US" altLang="zh-TW" dirty="0"/>
              <a:t>Namespaces should have unique names based on the project name.</a:t>
            </a:r>
          </a:p>
          <a:p>
            <a:r>
              <a:rPr lang="en-US" altLang="zh-TW" dirty="0"/>
              <a:t>Namespaces provide a method for preventing name conflicts in large programs while allowing most code to use reasonably short names.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1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ABA49-FAC7-4971-A455-54FBA8DD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E4E98-6D31-4CF9-B115-5691C357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C++-style casts like </a:t>
            </a:r>
          </a:p>
          <a:p>
            <a:pPr lvl="1"/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/>
              <a:t>or brace initialization for conversion of arithmetic types like </a:t>
            </a:r>
          </a:p>
          <a:p>
            <a:pPr lvl="1"/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/>
              <a:t>Do not use cast formats like 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dirty="0"/>
              <a:t> unless the cast is to void.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45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FB4EE-9C1A-4E0A-B779-E49B822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5B767-0983-40DF-807B-C9CA24C5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Filenames should be all lowercase and can include underscores (_) or dashes (-). (no whitespaces)</a:t>
            </a:r>
          </a:p>
          <a:p>
            <a:r>
              <a:rPr lang="en-US" altLang="zh-TW" dirty="0"/>
              <a:t>In general, make your filenames very specific. </a:t>
            </a:r>
          </a:p>
          <a:p>
            <a:pPr lvl="1"/>
            <a:r>
              <a:rPr lang="en-US" altLang="zh-TW" dirty="0"/>
              <a:t>For example, use </a:t>
            </a:r>
            <a:r>
              <a:rPr lang="en-US" altLang="zh-TW" b="1" dirty="0" err="1"/>
              <a:t>http_server_logs.h</a:t>
            </a:r>
            <a:r>
              <a:rPr lang="en-US" altLang="zh-TW" b="1" dirty="0"/>
              <a:t> </a:t>
            </a:r>
            <a:r>
              <a:rPr lang="en-US" altLang="zh-TW" dirty="0"/>
              <a:t>rather than </a:t>
            </a:r>
            <a:r>
              <a:rPr lang="en-US" altLang="zh-TW" b="1" dirty="0" err="1"/>
              <a:t>logs.h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Ordinarily, functions should start with a capital letter and have a capital letter for each new word.</a:t>
            </a:r>
          </a:p>
          <a:p>
            <a:pPr lvl="1"/>
            <a:r>
              <a:rPr lang="en-US" altLang="zh-TW" dirty="0" err="1"/>
              <a:t>AddTableEntry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Type names start with a capital letter and have a capital letter for each new word, with no underscores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 err="1"/>
              <a:t>PropertiesMap</a:t>
            </a:r>
            <a:r>
              <a:rPr lang="en-US" altLang="zh-TW" dirty="0"/>
              <a:t> = </a:t>
            </a:r>
            <a:r>
              <a:rPr lang="en-US" altLang="zh-TW" dirty="0" err="1"/>
              <a:t>hash_map</a:t>
            </a:r>
            <a:r>
              <a:rPr lang="en-US" altLang="zh-TW" dirty="0"/>
              <a:t>&lt;</a:t>
            </a:r>
            <a:r>
              <a:rPr lang="en-US" altLang="zh-TW" dirty="0" err="1"/>
              <a:t>UrlTableProperties</a:t>
            </a:r>
            <a:r>
              <a:rPr lang="en-US" altLang="zh-TW" dirty="0"/>
              <a:t> *, std::string&gt;;</a:t>
            </a:r>
          </a:p>
        </p:txBody>
      </p:sp>
    </p:spTree>
    <p:extLst>
      <p:ext uri="{BB962C8B-B14F-4D97-AF65-F5344CB8AC3E}">
        <p14:creationId xmlns:p14="http://schemas.microsoft.com/office/powerpoint/2010/main" val="263424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D0C2A-7813-43B8-88D7-885FD64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52D3-6A77-4307-A7D5-5DF8F600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names of variables (including function parameters) and data members are all lowercase, with underscores between words. </a:t>
            </a:r>
          </a:p>
          <a:p>
            <a:pPr lvl="1"/>
            <a:r>
              <a:rPr lang="en-US" altLang="zh-TW" dirty="0" err="1"/>
              <a:t>a_local_variable</a:t>
            </a:r>
            <a:r>
              <a:rPr lang="en-US" altLang="zh-TW" dirty="0"/>
              <a:t>,  </a:t>
            </a:r>
            <a:r>
              <a:rPr lang="en-US" altLang="zh-TW" dirty="0" err="1"/>
              <a:t>a_struct_data_member</a:t>
            </a:r>
            <a:r>
              <a:rPr lang="en-US" altLang="zh-TW" dirty="0"/>
              <a:t>, </a:t>
            </a:r>
            <a:r>
              <a:rPr lang="en-US" altLang="zh-TW" dirty="0" err="1"/>
              <a:t>a_class_data_member</a:t>
            </a:r>
            <a:r>
              <a:rPr lang="en-US" altLang="zh-TW" dirty="0"/>
              <a:t>_</a:t>
            </a:r>
          </a:p>
          <a:p>
            <a:r>
              <a:rPr lang="en-US" altLang="zh-TW" dirty="0"/>
              <a:t>Variables declared const are named with a leading "k" followed by mixed case.</a:t>
            </a:r>
          </a:p>
          <a:p>
            <a:pPr lvl="1"/>
            <a:r>
              <a:rPr lang="en-US" altLang="zh-TW" dirty="0"/>
              <a:t>const int </a:t>
            </a:r>
            <a:r>
              <a:rPr lang="en-US" altLang="zh-TW" dirty="0" err="1"/>
              <a:t>kDaysInAWeek</a:t>
            </a:r>
            <a:r>
              <a:rPr lang="en-US" altLang="zh-TW" dirty="0"/>
              <a:t> = 7;</a:t>
            </a:r>
          </a:p>
          <a:p>
            <a:r>
              <a:rPr lang="en-US" altLang="zh-TW" dirty="0"/>
              <a:t>Namespace names are all lower-case, with words separated by underscores. </a:t>
            </a:r>
          </a:p>
          <a:p>
            <a:r>
              <a:rPr lang="en-US" altLang="zh-TW" dirty="0"/>
              <a:t>Top-level namespace names are based on the project name . Avoid collisions between nested namespaces and well-known top-level namespaces.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02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0A69B-CE87-4267-8ECC-E924DF3C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6C006-EB4E-443E-8746-F6830EEE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line of text in your code should be at most </a:t>
            </a:r>
            <a:r>
              <a:rPr lang="en-US" altLang="zh-TW" b="1" dirty="0"/>
              <a:t>80</a:t>
            </a:r>
            <a:r>
              <a:rPr lang="en-US" altLang="zh-TW" dirty="0"/>
              <a:t> characters long.</a:t>
            </a:r>
          </a:p>
          <a:p>
            <a:r>
              <a:rPr lang="en-US" altLang="zh-TW" dirty="0"/>
              <a:t>Use only spaces, and indent 2 spaces at a time. (No tabs)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31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F26AF-977D-4F61-B7AA-8B041C3F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Misc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C4EA6-676B-4C1D-AE14-0405217F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 single statement or task in one line.</a:t>
            </a:r>
          </a:p>
          <a:p>
            <a:r>
              <a:rPr lang="en-US" altLang="zh-TW" dirty="0"/>
              <a:t>Reserve whitespaces after keywords and no space after functions.</a:t>
            </a:r>
          </a:p>
          <a:p>
            <a:r>
              <a:rPr lang="en-US" altLang="zh-TW" dirty="0"/>
              <a:t>Reserve whitespace between binary operators and no space between unary operators.</a:t>
            </a:r>
          </a:p>
          <a:p>
            <a:r>
              <a:rPr lang="en-US" altLang="zh-TW" dirty="0"/>
              <a:t>Add a new line between two functions.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62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91D8C-F905-4E97-8AE2-DB7D9841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CE613-D350-43EE-B5BA-23168385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tool by the command `</a:t>
            </a:r>
            <a:r>
              <a:rPr lang="en-US" altLang="zh-TW" i="1" dirty="0" err="1"/>
              <a:t>sudo</a:t>
            </a:r>
            <a:r>
              <a:rPr lang="en-US" altLang="zh-TW" i="1" dirty="0"/>
              <a:t> apt install clang-format</a:t>
            </a:r>
            <a:r>
              <a:rPr lang="en-US" altLang="zh-TW" dirty="0"/>
              <a:t>`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7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F29F1-7291-4D3C-9F89-4E121F9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Indentation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8BAB2-5E53-4AD8-ACD9-FA2B949E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Indenting is used to clarify the link between control flow constructs.</a:t>
            </a:r>
          </a:p>
          <a:p>
            <a:pPr lvl="1"/>
            <a:r>
              <a:rPr lang="en-US" altLang="zh-TW" dirty="0"/>
              <a:t>conditions </a:t>
            </a:r>
          </a:p>
          <a:p>
            <a:pPr lvl="1"/>
            <a:r>
              <a:rPr lang="en-US" altLang="zh-TW" dirty="0"/>
              <a:t>loops</a:t>
            </a:r>
          </a:p>
          <a:p>
            <a:pPr lvl="1"/>
            <a:r>
              <a:rPr lang="en-US" altLang="zh-TW" dirty="0"/>
              <a:t>code contained within and outside of them.</a:t>
            </a:r>
            <a:endParaRPr lang="zh-TW" altLang="en-US" dirty="0"/>
          </a:p>
          <a:p>
            <a:r>
              <a:rPr lang="en-US" altLang="zh-TW" dirty="0"/>
              <a:t>Indentation is not a requirement and whitespace is insignificant in C.</a:t>
            </a:r>
          </a:p>
          <a:p>
            <a:r>
              <a:rPr lang="en-US" altLang="zh-TW" dirty="0"/>
              <a:t>However, Python uses indentation to determine the structure instead of using braces or keywords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71E9A4-EB77-43C9-A93F-DDB6E4C66D06}"/>
              </a:ext>
            </a:extLst>
          </p:cNvPr>
          <p:cNvSpPr txBox="1"/>
          <p:nvPr/>
        </p:nvSpPr>
        <p:spPr>
          <a:xfrm>
            <a:off x="-73404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https://en.wikipedia.org/wiki/Indentation_style</a:t>
            </a:r>
          </a:p>
        </p:txBody>
      </p:sp>
    </p:spTree>
    <p:extLst>
      <p:ext uri="{BB962C8B-B14F-4D97-AF65-F5344CB8AC3E}">
        <p14:creationId xmlns:p14="http://schemas.microsoft.com/office/powerpoint/2010/main" val="235675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91D8C-F905-4E97-8AE2-DB7D9841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in code-server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DD25D1-021A-4F64-886F-AC48BD4C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46" y="1005362"/>
            <a:ext cx="3286584" cy="311511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7F9FA1F-822C-484A-A25B-05F264A8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1" y="1690688"/>
            <a:ext cx="5696745" cy="175284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794A562-CE9A-4EA7-8EE7-633662F3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51" y="4149398"/>
            <a:ext cx="5572903" cy="2343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C5C2541-74E2-4DCE-B831-5C4B1EEAC7FF}"/>
              </a:ext>
            </a:extLst>
          </p:cNvPr>
          <p:cNvCxnSpPr/>
          <p:nvPr/>
        </p:nvCxnSpPr>
        <p:spPr>
          <a:xfrm>
            <a:off x="6174007" y="2499919"/>
            <a:ext cx="11818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5CFDEFD-56AD-46DC-B02B-C4C2CD170865}"/>
              </a:ext>
            </a:extLst>
          </p:cNvPr>
          <p:cNvCxnSpPr>
            <a:cxnSpLocks/>
          </p:cNvCxnSpPr>
          <p:nvPr/>
        </p:nvCxnSpPr>
        <p:spPr>
          <a:xfrm flipH="1">
            <a:off x="6174007" y="5968486"/>
            <a:ext cx="4590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EDE830B-BEBD-43AC-ABF2-D547777ABF9C}"/>
              </a:ext>
            </a:extLst>
          </p:cNvPr>
          <p:cNvCxnSpPr>
            <a:cxnSpLocks/>
          </p:cNvCxnSpPr>
          <p:nvPr/>
        </p:nvCxnSpPr>
        <p:spPr>
          <a:xfrm>
            <a:off x="9407141" y="4278385"/>
            <a:ext cx="0" cy="565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8C4BDD6E-22FB-4F84-A1C9-7FEF9A787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58" r="558" b="13556"/>
          <a:stretch/>
        </p:blipFill>
        <p:spPr>
          <a:xfrm>
            <a:off x="6998925" y="4957092"/>
            <a:ext cx="4514427" cy="18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3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61881-DC78-41C6-A490-FF0995C3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&amp; R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C5CB6-69A0-4BDE-877C-B7BE9773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was the style used in the original Unix kernel.</a:t>
            </a:r>
          </a:p>
          <a:p>
            <a:r>
              <a:rPr lang="en-US" altLang="zh-TW" dirty="0"/>
              <a:t>Each function has its opening brace at the next line on the same indentation level as its header.</a:t>
            </a:r>
          </a:p>
          <a:p>
            <a:r>
              <a:rPr lang="en-US" altLang="zh-TW" dirty="0"/>
              <a:t>The statements within the braces are indented, and the closing brace at the end is on the same indentation level as the header of the function at a line of its own.</a:t>
            </a:r>
          </a:p>
          <a:p>
            <a:r>
              <a:rPr lang="en-US" altLang="zh-TW" dirty="0"/>
              <a:t>Multi-line blocks inside a function have their opening braces at the same line as their respective control statements and closing braces remain in a line of their own.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E32046-5228-4A48-9E76-98B200641952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https://en.wikipedia.org/wiki/Indentation_style#K&amp;R_style</a:t>
            </a:r>
          </a:p>
        </p:txBody>
      </p:sp>
    </p:spTree>
    <p:extLst>
      <p:ext uri="{BB962C8B-B14F-4D97-AF65-F5344CB8AC3E}">
        <p14:creationId xmlns:p14="http://schemas.microsoft.com/office/powerpoint/2010/main" val="24005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1DDCB-330F-4C67-839A-63EC18DE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&amp; R 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1C46C7-554A-4CD5-9DCD-32023A8183E6}"/>
              </a:ext>
            </a:extLst>
          </p:cNvPr>
          <p:cNvSpPr txBox="1"/>
          <p:nvPr/>
        </p:nvSpPr>
        <p:spPr>
          <a:xfrm>
            <a:off x="838200" y="1819005"/>
            <a:ext cx="108280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y)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some_error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do_correct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In K&amp;R a single-statement block does not have braces.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continue_as_usual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finalthing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6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B6DCA-75D7-4A6D-8604-44469C3E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Allman Style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05C6C-A9B5-44E3-ADA6-47AD75CB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Allman puts the brace associated with a control statement on the next line, indented to the same level as the control statement.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213A43-36C3-4C1E-A4CE-CB40E0FCCBF0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https://en.wikipedia.org/wiki/Indentation_style#Allman_style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D47926-7960-48AD-B934-8145A00866D8}"/>
              </a:ext>
            </a:extLst>
          </p:cNvPr>
          <p:cNvSpPr txBox="1"/>
          <p:nvPr/>
        </p:nvSpPr>
        <p:spPr>
          <a:xfrm>
            <a:off x="838200" y="2708239"/>
            <a:ext cx="98913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y) 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position of the opening brace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somethingelse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some_error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do_correct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continue_as_usual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36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154DC-72F8-4695-93A1-85181982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66D87-DE24-4FC9-8DB5-EB11359A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https://gist.github.com/jesseschalken/0f47a2b5a738ced9c845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0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0628FBED-80A3-407A-8344-D138410D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860" b="81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AC12CB1-9B12-4CEA-931D-13D33CB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 b="1">
                <a:solidFill>
                  <a:srgbClr val="FFFFFF"/>
                </a:solidFill>
              </a:rPr>
              <a:t>Google C++ Style Guide</a:t>
            </a:r>
            <a:endParaRPr lang="en-US" altLang="zh-TW" sz="6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AE40A-C92D-43C2-A775-C914BC8E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2400" dirty="0">
                <a:solidFill>
                  <a:srgbClr val="FFFFFF"/>
                </a:solidFill>
              </a:rPr>
              <a:t>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1957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8869B-5985-4551-AD0B-21DCA12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76F94-F09E-499A-A7B0-FC8F1E6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general, every </a:t>
            </a:r>
            <a:r>
              <a:rPr lang="en-US" altLang="zh-TW" b="1" dirty="0"/>
              <a:t>.</a:t>
            </a:r>
            <a:r>
              <a:rPr lang="en-US" altLang="zh-TW" b="1" dirty="0" err="1"/>
              <a:t>cpp</a:t>
            </a:r>
            <a:r>
              <a:rPr lang="en-US" altLang="zh-TW" dirty="0"/>
              <a:t> file should have an associated </a:t>
            </a:r>
            <a:r>
              <a:rPr lang="en-US" altLang="zh-TW" b="1" dirty="0"/>
              <a:t>.h</a:t>
            </a:r>
            <a:r>
              <a:rPr lang="en-US" altLang="zh-TW" dirty="0"/>
              <a:t> file.</a:t>
            </a:r>
          </a:p>
          <a:p>
            <a:r>
              <a:rPr lang="en-US" altLang="zh-TW" dirty="0"/>
              <a:t>All header files should be self-contained.</a:t>
            </a:r>
          </a:p>
          <a:p>
            <a:r>
              <a:rPr lang="en-US" altLang="zh-TW" dirty="0"/>
              <a:t>If a source or header file refers to a symbol defined elsewhere, the file should directly include a header file which properly intends to provide a declaration or definition of that symbol.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F5FFE-0807-422E-A026-FA0E54AC0A7E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100321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29F2A-3730-4E80-8830-8511907E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 Declarations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6B798-EF54-47CE-BA67-3AB3074A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using forward declarations.</a:t>
            </a:r>
          </a:p>
          <a:p>
            <a:r>
              <a:rPr lang="en-US" altLang="zh-TW" dirty="0"/>
              <a:t>A "forward declaration" is a declaration of an entity without an associated definition.</a:t>
            </a:r>
          </a:p>
          <a:p>
            <a:r>
              <a:rPr lang="en-US" altLang="zh-TW" dirty="0"/>
              <a:t>Technically, the following code can be compiled properly, but you may not find the exact function definition of </a:t>
            </a:r>
            <a:r>
              <a:rPr lang="en-US" altLang="zh-TW" b="1" dirty="0" err="1"/>
              <a:t>axb</a:t>
            </a:r>
            <a:r>
              <a:rPr lang="en-US" altLang="zh-TW" dirty="0"/>
              <a:t> and It would cause linking error.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C503FE-D354-437B-A921-BC73E3521BDB}"/>
              </a:ext>
            </a:extLst>
          </p:cNvPr>
          <p:cNvSpPr txBox="1"/>
          <p:nvPr/>
        </p:nvSpPr>
        <p:spPr>
          <a:xfrm>
            <a:off x="838200" y="4345243"/>
            <a:ext cx="9183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 03-forward_declaration.cpp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g++ -c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/10-coding_style/03-forward_declaration.cpp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*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6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1214</Words>
  <Application>Microsoft Office PowerPoint</Application>
  <PresentationFormat>寬螢幕</PresentationFormat>
  <Paragraphs>137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佈景主題</vt:lpstr>
      <vt:lpstr>程式設計一</vt:lpstr>
      <vt:lpstr>Indentation Style</vt:lpstr>
      <vt:lpstr>K &amp; R Style</vt:lpstr>
      <vt:lpstr>K &amp; R Style</vt:lpstr>
      <vt:lpstr>Allman Style</vt:lpstr>
      <vt:lpstr>Comparison</vt:lpstr>
      <vt:lpstr>Google C++ Style Guide</vt:lpstr>
      <vt:lpstr>Header Files</vt:lpstr>
      <vt:lpstr>Forward Declarations</vt:lpstr>
      <vt:lpstr>Names and Order of Includes</vt:lpstr>
      <vt:lpstr>Header Guard</vt:lpstr>
      <vt:lpstr>Header Guard</vt:lpstr>
      <vt:lpstr>Namespaces</vt:lpstr>
      <vt:lpstr>Casting</vt:lpstr>
      <vt:lpstr>Naming</vt:lpstr>
      <vt:lpstr>Naming</vt:lpstr>
      <vt:lpstr>Formatting</vt:lpstr>
      <vt:lpstr>Misc</vt:lpstr>
      <vt:lpstr>Formatting in code-server</vt:lpstr>
      <vt:lpstr>Formatting in code-server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200</cp:revision>
  <dcterms:created xsi:type="dcterms:W3CDTF">2021-09-01T05:51:37Z</dcterms:created>
  <dcterms:modified xsi:type="dcterms:W3CDTF">2021-11-23T15:43:40Z</dcterms:modified>
</cp:coreProperties>
</file>