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5" r:id="rId3"/>
    <p:sldId id="296" r:id="rId4"/>
    <p:sldId id="297" r:id="rId5"/>
    <p:sldId id="298" r:id="rId6"/>
    <p:sldId id="300" r:id="rId7"/>
    <p:sldId id="309" r:id="rId8"/>
    <p:sldId id="302" r:id="rId9"/>
    <p:sldId id="305" r:id="rId10"/>
    <p:sldId id="306" r:id="rId11"/>
    <p:sldId id="304" r:id="rId12"/>
    <p:sldId id="303" r:id="rId13"/>
    <p:sldId id="307" r:id="rId14"/>
    <p:sldId id="310" r:id="rId15"/>
    <p:sldId id="311" r:id="rId16"/>
    <p:sldId id="312" r:id="rId17"/>
    <p:sldId id="313" r:id="rId18"/>
    <p:sldId id="314" r:id="rId19"/>
    <p:sldId id="315" r:id="rId20"/>
    <p:sldId id="294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73BE6-1605-4E44-932A-3C518A44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373508-005B-46CC-A8A0-D43977FAC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B9BA44-4750-4E2C-BBD2-77F86B32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3751B9-AC24-47D3-8140-9544604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B80EC8-2092-472B-8E94-22A682F0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80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2CAB-289D-4E64-942A-A4B77746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327A36-0ECE-4957-9575-A0BFFEBBA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014ED-F380-4980-9558-99445420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654CC3-4095-416F-A668-7F769FCA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FA1FE8-C1BA-4839-90FB-FCB5DDC7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3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280FE5-5B71-4564-AA12-307493E6F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F31CF9-7A84-4F92-B0BA-848A3D819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A419B3-1154-467A-9B0D-DD84CD94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2A7E0-B90C-40F2-B623-81F62812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5EE31-372A-4F41-8CD8-43925BFF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88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F875C-B330-4D3F-8B7C-BAAB7AD9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9601A8-2938-49DD-B950-DE95074A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B67E27-FA02-4B00-B36A-7765752C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394A98-DFD4-458C-AD6E-A9328BA9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2884A1-0751-4662-92BF-DCFEA099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4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C26BB-A590-474F-8185-5332DDB3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A9DED-CD05-4F71-AC7C-DD737CEAE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35430-CACF-4450-BA7E-7CF7C2D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141048-604C-4089-8C54-11071055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96AE79-2C20-4752-A262-AB739733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87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0815-6786-46AA-AC5C-661EC68E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08851B-C2FF-473E-B2EA-B3CD98B54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28DDA6-3B10-4DBC-AB90-C3460C45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FCEC5B-89E3-4BB0-9AA9-C02C968A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4B614F-33B4-4471-845B-D40B0914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487D86-5793-40FB-8720-11780BFA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68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C7406-3C23-4747-892E-0887789A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99992B-BBE0-4831-86A6-63BAA8AB7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EB3159-7470-476E-9A2B-52AD49C76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401B0D-6D9A-48C1-B495-A127A57BD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81FBDD-B542-49C9-8E9E-CA0954472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57E142-9328-4B4E-873A-23D7E835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6EA0B3-26E6-43BD-B400-49F5653F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1FD9AD-D815-4E24-AF72-F98F8041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24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AB4A9-8E72-47D6-BA03-83429FF9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803149-2A75-4D1D-A065-0631C933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57D91D-7BB3-4AE3-95EF-15B9E052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810B4F-FC1C-478B-A314-2C564696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30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6D52C9-6078-4D04-A541-A3EA2130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4B4552-E61F-4A50-BA6E-7F37EAC3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55E0C4-274B-4FBC-A270-301B2B14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99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5679B-6A8E-4458-A4F4-F908B301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01CE14-ACBD-44A2-9534-F9D458C0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05A798-16D7-427A-B182-DB7386ADB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2B4DA3-43B9-49C1-AF35-77394B89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50BA46-1733-41FF-9130-0C4344A5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D8F88E-536A-4F1B-A5FB-6E7F3B66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31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B127-6FB7-420D-9293-861FB1E7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E30F66-D5F3-435B-92C7-929274A1A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49F45E-0E3C-4876-ADAC-4026F0DE8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61AA89-17AC-4475-9ADE-4445C8E1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06D7F4-F45B-48F4-BB9C-9E324F51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AF71DF-F65D-4491-B1C9-EE8BF4F4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4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2C3201-1CD3-4F55-BF0C-4F2451AD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135FC2-0299-47BF-AD9B-CD07563E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762B7F-2976-4701-90BB-B57AE604E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E3A1-C276-43FD-A0AD-E3E3A7519323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C27343-A3C4-44B3-AF98-CB4A906B4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68C66-F74C-4798-A9C3-03849FEE1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34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jesseschalken/0f47a2b5a738ced9c84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Coding Style</a:t>
            </a:r>
            <a:endParaRPr lang="zh-TW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C00EE-7085-453D-9B83-CA3D61E3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Names and Order of Includes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56DA4D-5DE4-41A8-B8DA-95BBA7180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Include headers in the following order: 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strike="sngStrike" dirty="0"/>
              <a:t>related header</a:t>
            </a:r>
          </a:p>
          <a:p>
            <a:pPr lvl="1"/>
            <a:r>
              <a:rPr lang="en-US" altLang="zh-TW" dirty="0"/>
              <a:t>C system headers</a:t>
            </a:r>
          </a:p>
          <a:p>
            <a:pPr lvl="1"/>
            <a:r>
              <a:rPr lang="en-US" altLang="zh-TW" dirty="0"/>
              <a:t>C++ standard library headers</a:t>
            </a:r>
          </a:p>
          <a:p>
            <a:pPr lvl="1"/>
            <a:r>
              <a:rPr lang="en-US" altLang="zh-TW" dirty="0"/>
              <a:t>other libraries' headers</a:t>
            </a:r>
          </a:p>
          <a:p>
            <a:pPr lvl="1"/>
            <a:r>
              <a:rPr lang="en-US" altLang="zh-TW" dirty="0"/>
              <a:t>your project's headers.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994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8869B-5985-4551-AD0B-21DCA124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Header Guard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676F94-F09E-499A-A7B0-FC8F1E601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header should have header guards and include all other headers it needs.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564BF5-2BDD-4F62-AD97-BCDFD113789F}"/>
              </a:ext>
            </a:extLst>
          </p:cNvPr>
          <p:cNvSpPr txBox="1"/>
          <p:nvPr/>
        </p:nvSpPr>
        <p:spPr>
          <a:xfrm>
            <a:off x="838200" y="3187307"/>
            <a:ext cx="46810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protect header by `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ifndef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TW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HEADER_NAME_H_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HEADER_NAME_H_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axb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* b;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HEADER_NAME_H_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D58AA15-7CD9-4CD9-892C-AEF89FB4ABAF}"/>
              </a:ext>
            </a:extLst>
          </p:cNvPr>
          <p:cNvSpPr txBox="1"/>
          <p:nvPr/>
        </p:nvSpPr>
        <p:spPr>
          <a:xfrm>
            <a:off x="6672745" y="3187307"/>
            <a:ext cx="49390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protect header by #pragma once`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axb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* b;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709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957FBA-90C1-4033-AAFB-FE1437CE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Header Guard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020BC34-162C-49BE-8C13-062CCEF66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985" y="4966332"/>
            <a:ext cx="8564170" cy="179095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21BB7DE-AC2C-4A0B-B7FF-EB30B968CFD5}"/>
              </a:ext>
            </a:extLst>
          </p:cNvPr>
          <p:cNvSpPr txBox="1"/>
          <p:nvPr/>
        </p:nvSpPr>
        <p:spPr>
          <a:xfrm>
            <a:off x="838200" y="1771383"/>
            <a:ext cx="95263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include same header file twice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"02-header_guards.h"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"02-header_guards.h"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g++ -c 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cpp_tutorial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/10-coding_style/02-header_guards.cpp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96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39E25-BB6A-4EC7-A77F-A47ED0C8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Namespaces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5EF711-6880-4268-A833-ADF64068B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Place code in a namespace.</a:t>
            </a:r>
          </a:p>
          <a:p>
            <a:r>
              <a:rPr lang="en-US" altLang="zh-TW" dirty="0"/>
              <a:t>Namespaces should have unique names based on the project name.</a:t>
            </a:r>
          </a:p>
          <a:p>
            <a:r>
              <a:rPr lang="en-US" altLang="zh-TW" dirty="0"/>
              <a:t>Namespaces provide a method for preventing name conflicts in large programs while allowing most code to use reasonably short names.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5197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0ABA49-FAC7-4971-A455-54FBA8DD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Casting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0E4E98-6D31-4CF9-B115-5691C3574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C++-style casts like </a:t>
            </a:r>
          </a:p>
          <a:p>
            <a:pPr lvl="1"/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/>
              <a:t>or brace initialization for conversion of arithmetic types like </a:t>
            </a:r>
          </a:p>
          <a:p>
            <a:pPr lvl="1"/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int64_t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int64_t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/>
              <a:t>Do not use cast formats like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dirty="0"/>
              <a:t> unless the cast is to void.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6456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FB4EE-9C1A-4E0A-B779-E49B8223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Naming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A5B767-0983-40DF-807B-C9CA24C57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Filenames should be all lowercase and can include underscores (_) or dashes (-). (no whitespaces)</a:t>
            </a:r>
          </a:p>
          <a:p>
            <a:r>
              <a:rPr lang="en-US" altLang="zh-TW" dirty="0"/>
              <a:t>In general, make your filenames very specific. </a:t>
            </a:r>
          </a:p>
          <a:p>
            <a:pPr lvl="1"/>
            <a:r>
              <a:rPr lang="en-US" altLang="zh-TW" dirty="0"/>
              <a:t>For example, use </a:t>
            </a:r>
            <a:r>
              <a:rPr lang="en-US" altLang="zh-TW" b="1" dirty="0" err="1"/>
              <a:t>http_server_logs.h</a:t>
            </a:r>
            <a:r>
              <a:rPr lang="en-US" altLang="zh-TW" b="1" dirty="0"/>
              <a:t> </a:t>
            </a:r>
            <a:r>
              <a:rPr lang="en-US" altLang="zh-TW" dirty="0"/>
              <a:t>rather than </a:t>
            </a:r>
            <a:r>
              <a:rPr lang="en-US" altLang="zh-TW" b="1" dirty="0" err="1"/>
              <a:t>logs.h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Ordinarily, functions should start with a capital letter and have a capital letter for each new word.</a:t>
            </a:r>
          </a:p>
          <a:p>
            <a:pPr lvl="1"/>
            <a:r>
              <a:rPr lang="en-US" altLang="zh-TW" dirty="0" err="1"/>
              <a:t>AddTableEntry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Type names start with a capital letter and have a capital letter for each new word, with no underscores</a:t>
            </a:r>
          </a:p>
          <a:p>
            <a:pPr lvl="1"/>
            <a:r>
              <a:rPr lang="en-US" altLang="zh-TW" dirty="0"/>
              <a:t>using </a:t>
            </a:r>
            <a:r>
              <a:rPr lang="en-US" altLang="zh-TW" dirty="0" err="1"/>
              <a:t>PropertiesMap</a:t>
            </a:r>
            <a:r>
              <a:rPr lang="en-US" altLang="zh-TW" dirty="0"/>
              <a:t> = </a:t>
            </a:r>
            <a:r>
              <a:rPr lang="en-US" altLang="zh-TW" dirty="0" err="1"/>
              <a:t>hash_map</a:t>
            </a:r>
            <a:r>
              <a:rPr lang="en-US" altLang="zh-TW" dirty="0"/>
              <a:t>&lt;</a:t>
            </a:r>
            <a:r>
              <a:rPr lang="en-US" altLang="zh-TW" dirty="0" err="1"/>
              <a:t>UrlTableProperties</a:t>
            </a:r>
            <a:r>
              <a:rPr lang="en-US" altLang="zh-TW" dirty="0"/>
              <a:t> *, std::string&gt;;</a:t>
            </a:r>
          </a:p>
        </p:txBody>
      </p:sp>
    </p:spTree>
    <p:extLst>
      <p:ext uri="{BB962C8B-B14F-4D97-AF65-F5344CB8AC3E}">
        <p14:creationId xmlns:p14="http://schemas.microsoft.com/office/powerpoint/2010/main" val="2634244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DD0C2A-7813-43B8-88D7-885FD640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Naming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052D3-6A77-4307-A7D5-5DF8F600A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 names of variables (including function parameters) and data members are all lowercase, with underscores between words. </a:t>
            </a:r>
          </a:p>
          <a:p>
            <a:pPr lvl="1"/>
            <a:r>
              <a:rPr lang="en-US" altLang="zh-TW" dirty="0" err="1"/>
              <a:t>a_local_variable</a:t>
            </a:r>
            <a:r>
              <a:rPr lang="en-US" altLang="zh-TW" dirty="0"/>
              <a:t>,  </a:t>
            </a:r>
            <a:r>
              <a:rPr lang="en-US" altLang="zh-TW" dirty="0" err="1"/>
              <a:t>a_struct_data_member</a:t>
            </a:r>
            <a:r>
              <a:rPr lang="en-US" altLang="zh-TW" dirty="0"/>
              <a:t>, </a:t>
            </a:r>
            <a:r>
              <a:rPr lang="en-US" altLang="zh-TW" dirty="0" err="1"/>
              <a:t>a_class_data_member</a:t>
            </a:r>
            <a:r>
              <a:rPr lang="en-US" altLang="zh-TW" dirty="0"/>
              <a:t>_</a:t>
            </a:r>
          </a:p>
          <a:p>
            <a:r>
              <a:rPr lang="en-US" altLang="zh-TW" dirty="0"/>
              <a:t>Variables declared const are named with a leading "k" followed by mixed case.</a:t>
            </a:r>
          </a:p>
          <a:p>
            <a:pPr lvl="1"/>
            <a:r>
              <a:rPr lang="en-US" altLang="zh-TW" dirty="0"/>
              <a:t>const int </a:t>
            </a:r>
            <a:r>
              <a:rPr lang="en-US" altLang="zh-TW" dirty="0" err="1"/>
              <a:t>kDaysInAWeek</a:t>
            </a:r>
            <a:r>
              <a:rPr lang="en-US" altLang="zh-TW" dirty="0"/>
              <a:t> = 7;</a:t>
            </a:r>
          </a:p>
          <a:p>
            <a:r>
              <a:rPr lang="en-US" altLang="zh-TW" dirty="0"/>
              <a:t>Namespace names are all lower-case, with words separated by underscores. </a:t>
            </a:r>
          </a:p>
          <a:p>
            <a:r>
              <a:rPr lang="en-US" altLang="zh-TW" dirty="0"/>
              <a:t>Top-level namespace names are based on the project name . Avoid collisions between nested namespaces and well-known top-level namespaces.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9021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C0A69B-CE87-4267-8ECC-E924DF3C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D6C006-EB4E-443E-8746-F6830EEE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line of text in your code should be at most </a:t>
            </a:r>
            <a:r>
              <a:rPr lang="en-US" altLang="zh-TW" b="1" dirty="0"/>
              <a:t>80</a:t>
            </a:r>
            <a:r>
              <a:rPr lang="en-US" altLang="zh-TW" dirty="0"/>
              <a:t> characters long.</a:t>
            </a:r>
          </a:p>
          <a:p>
            <a:r>
              <a:rPr lang="en-US" altLang="zh-TW" dirty="0"/>
              <a:t>Use only spaces, and indent 2 spaces at a time. (No tabs)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4315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91D8C-F905-4E97-8AE2-DB7D9841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Formatting in code-server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6CE613-D350-43EE-B5BA-231683857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Install tool by the command `</a:t>
            </a:r>
            <a:r>
              <a:rPr lang="en-US" altLang="zh-TW" i="1" dirty="0" err="1"/>
              <a:t>sudo</a:t>
            </a:r>
            <a:r>
              <a:rPr lang="en-US" altLang="zh-TW" i="1" dirty="0"/>
              <a:t> apt install clang-format</a:t>
            </a:r>
            <a:r>
              <a:rPr lang="en-US" altLang="zh-TW" dirty="0"/>
              <a:t>`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9720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91D8C-F905-4E97-8AE2-DB7D9841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Formatting in code-server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FDD25D1-021A-4F64-886F-AC48BD4CE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846" y="1005362"/>
            <a:ext cx="3286584" cy="311511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7F9FA1F-822C-484A-A25B-05F264A8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51" y="1690688"/>
            <a:ext cx="5696745" cy="175284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794A562-CE9A-4EA7-8EE7-633662F3F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51" y="4149398"/>
            <a:ext cx="5572903" cy="2343477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C5C2541-74E2-4DCE-B831-5C4B1EEAC7FF}"/>
              </a:ext>
            </a:extLst>
          </p:cNvPr>
          <p:cNvCxnSpPr/>
          <p:nvPr/>
        </p:nvCxnSpPr>
        <p:spPr>
          <a:xfrm>
            <a:off x="6174007" y="2499919"/>
            <a:ext cx="11818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65CFDEFD-56AD-46DC-B02B-C4C2CD170865}"/>
              </a:ext>
            </a:extLst>
          </p:cNvPr>
          <p:cNvCxnSpPr>
            <a:cxnSpLocks/>
          </p:cNvCxnSpPr>
          <p:nvPr/>
        </p:nvCxnSpPr>
        <p:spPr>
          <a:xfrm flipH="1">
            <a:off x="6174007" y="5968486"/>
            <a:ext cx="4590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EDE830B-BEBD-43AC-ABF2-D547777ABF9C}"/>
              </a:ext>
            </a:extLst>
          </p:cNvPr>
          <p:cNvCxnSpPr>
            <a:cxnSpLocks/>
          </p:cNvCxnSpPr>
          <p:nvPr/>
        </p:nvCxnSpPr>
        <p:spPr>
          <a:xfrm>
            <a:off x="9407141" y="4278385"/>
            <a:ext cx="0" cy="565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8C4BDD6E-22FB-4F84-A1C9-7FEF9A7872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558" r="558" b="13556"/>
          <a:stretch/>
        </p:blipFill>
        <p:spPr>
          <a:xfrm>
            <a:off x="6998925" y="4957092"/>
            <a:ext cx="4514427" cy="185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3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F29F1-7291-4D3C-9F89-4E121F9B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Indentation Style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C8BAB2-5E53-4AD8-ACD9-FA2B949E0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Indenting is used to clarify the link between control flow constructs.</a:t>
            </a:r>
          </a:p>
          <a:p>
            <a:pPr lvl="1"/>
            <a:r>
              <a:rPr lang="en-US" altLang="zh-TW" dirty="0"/>
              <a:t>conditions </a:t>
            </a:r>
          </a:p>
          <a:p>
            <a:pPr lvl="1"/>
            <a:r>
              <a:rPr lang="en-US" altLang="zh-TW" dirty="0"/>
              <a:t>loops</a:t>
            </a:r>
          </a:p>
          <a:p>
            <a:pPr lvl="1"/>
            <a:r>
              <a:rPr lang="en-US" altLang="zh-TW" dirty="0"/>
              <a:t>code contained within and outside of them.</a:t>
            </a:r>
            <a:endParaRPr lang="zh-TW" altLang="en-US" dirty="0"/>
          </a:p>
          <a:p>
            <a:r>
              <a:rPr lang="en-US" altLang="zh-TW" dirty="0"/>
              <a:t>Indentation is not a requirement and whitespace is insignificant in C.</a:t>
            </a:r>
          </a:p>
          <a:p>
            <a:r>
              <a:rPr lang="en-US" altLang="zh-TW" dirty="0"/>
              <a:t>However, Python uses indentation to determine the structure instead of using braces or keywords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71E9A4-EB77-43C9-A93F-DDB6E4C66D06}"/>
              </a:ext>
            </a:extLst>
          </p:cNvPr>
          <p:cNvSpPr txBox="1"/>
          <p:nvPr/>
        </p:nvSpPr>
        <p:spPr>
          <a:xfrm>
            <a:off x="-73404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https://en.wikipedia.org/wiki/Indentation_style</a:t>
            </a:r>
          </a:p>
        </p:txBody>
      </p:sp>
    </p:spTree>
    <p:extLst>
      <p:ext uri="{BB962C8B-B14F-4D97-AF65-F5344CB8AC3E}">
        <p14:creationId xmlns:p14="http://schemas.microsoft.com/office/powerpoint/2010/main" val="2356756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561881-DC78-41C6-A490-FF0995C3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 &amp; R Style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C5CB6-69A0-4BDE-877C-B7BE97733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 was the style used in the original Unix kernel.</a:t>
            </a:r>
          </a:p>
          <a:p>
            <a:r>
              <a:rPr lang="en-US" altLang="zh-TW" dirty="0"/>
              <a:t>Each function has its opening brace at the next line on the same indentation level as its header.</a:t>
            </a:r>
          </a:p>
          <a:p>
            <a:r>
              <a:rPr lang="en-US" altLang="zh-TW" dirty="0"/>
              <a:t>The statements within the braces are indented, and the closing brace at the end is on the same indentation level as the header of the function at a line of its own.</a:t>
            </a:r>
          </a:p>
          <a:p>
            <a:r>
              <a:rPr lang="en-US" altLang="zh-TW" dirty="0"/>
              <a:t>Multi-line blocks inside a function have their opening braces at the same line as their respective control statements and closing braces remain in a line of their own.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E32046-5228-4A48-9E76-98B200641952}"/>
              </a:ext>
            </a:extLst>
          </p:cNvPr>
          <p:cNvSpPr txBox="1"/>
          <p:nvPr/>
        </p:nvSpPr>
        <p:spPr>
          <a:xfrm>
            <a:off x="0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https://en.wikipedia.org/wiki/Indentation_style#K&amp;R_style</a:t>
            </a:r>
          </a:p>
        </p:txBody>
      </p:sp>
    </p:spTree>
    <p:extLst>
      <p:ext uri="{BB962C8B-B14F-4D97-AF65-F5344CB8AC3E}">
        <p14:creationId xmlns:p14="http://schemas.microsoft.com/office/powerpoint/2010/main" val="240055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1DDCB-330F-4C67-839A-63EC18DE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 &amp; R Style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51C46C7-554A-4CD5-9DCD-32023A8183E6}"/>
              </a:ext>
            </a:extLst>
          </p:cNvPr>
          <p:cNvSpPr txBox="1"/>
          <p:nvPr/>
        </p:nvSpPr>
        <p:spPr>
          <a:xfrm>
            <a:off x="838200" y="1819005"/>
            <a:ext cx="108280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...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 == y)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somethingelse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some_error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do_correct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In K&amp;R a single-statement block does not have braces.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continue_as_usual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finalthing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...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864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B6DCA-75D7-4A6D-8604-44469C3E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Allman Style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B05C6C-A9B5-44E3-ADA6-47AD75CBD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Allman puts the brace associated with a control statement on the next line, indented to the same level as the control statement.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D213A43-36C3-4C1E-A4CE-CB40E0FCCBF0}"/>
              </a:ext>
            </a:extLst>
          </p:cNvPr>
          <p:cNvSpPr txBox="1"/>
          <p:nvPr/>
        </p:nvSpPr>
        <p:spPr>
          <a:xfrm>
            <a:off x="0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https://en.wikipedia.org/wiki/Indentation_style#Allman_style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1D47926-7960-48AD-B934-8145A00866D8}"/>
              </a:ext>
            </a:extLst>
          </p:cNvPr>
          <p:cNvSpPr txBox="1"/>
          <p:nvPr/>
        </p:nvSpPr>
        <p:spPr>
          <a:xfrm>
            <a:off x="838200" y="2708239"/>
            <a:ext cx="989131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 == y)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the position of the opening brace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somethingelse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some_error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do_correct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continue_as_usual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336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6154DC-72F8-4695-93A1-85181982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166D87-DE24-4FC9-8DB5-EB11359A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https://gist.github.com/jesseschalken/0f47a2b5a738ced9c845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106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drawing pins on a map">
            <a:extLst>
              <a:ext uri="{FF2B5EF4-FFF2-40B4-BE49-F238E27FC236}">
                <a16:creationId xmlns:a16="http://schemas.microsoft.com/office/drawing/2014/main" id="{0628FBED-80A3-407A-8344-D138410D39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860" b="814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AC12CB1-9B12-4CEA-931D-13D33CBC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6000" b="1">
                <a:solidFill>
                  <a:srgbClr val="FFFFFF"/>
                </a:solidFill>
              </a:rPr>
              <a:t>Google C++ Style Guide</a:t>
            </a:r>
            <a:endParaRPr lang="en-US" altLang="zh-TW" sz="600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9AE40A-C92D-43C2-A775-C914BC8E6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zh-TW" sz="2400" dirty="0">
                <a:solidFill>
                  <a:srgbClr val="FFFFFF"/>
                </a:solidFill>
              </a:rPr>
              <a:t>https://google.github.io/styleguide/cppguide.html</a:t>
            </a:r>
          </a:p>
        </p:txBody>
      </p:sp>
    </p:spTree>
    <p:extLst>
      <p:ext uri="{BB962C8B-B14F-4D97-AF65-F5344CB8AC3E}">
        <p14:creationId xmlns:p14="http://schemas.microsoft.com/office/powerpoint/2010/main" val="19576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8869B-5985-4551-AD0B-21DCA124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Header Files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676F94-F09E-499A-A7B0-FC8F1E601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general, every </a:t>
            </a:r>
            <a:r>
              <a:rPr lang="en-US" altLang="zh-TW" b="1" dirty="0"/>
              <a:t>.</a:t>
            </a:r>
            <a:r>
              <a:rPr lang="en-US" altLang="zh-TW" b="1" dirty="0" err="1"/>
              <a:t>cpp</a:t>
            </a:r>
            <a:r>
              <a:rPr lang="en-US" altLang="zh-TW" dirty="0"/>
              <a:t> file should have an associated </a:t>
            </a:r>
            <a:r>
              <a:rPr lang="en-US" altLang="zh-TW" b="1" dirty="0"/>
              <a:t>.h</a:t>
            </a:r>
            <a:r>
              <a:rPr lang="en-US" altLang="zh-TW" dirty="0"/>
              <a:t> file.</a:t>
            </a:r>
          </a:p>
          <a:p>
            <a:r>
              <a:rPr lang="en-US" altLang="zh-TW" dirty="0"/>
              <a:t>All header files should be self-contained.</a:t>
            </a:r>
          </a:p>
          <a:p>
            <a:r>
              <a:rPr lang="en-US" altLang="zh-TW" dirty="0"/>
              <a:t>If a source or header file refers to a symbol defined elsewhere, the file should directly include a header file which properly intends to provide a declaration or definition of that symbol.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CF5FFE-0807-422E-A026-FA0E54AC0A7E}"/>
              </a:ext>
            </a:extLst>
          </p:cNvPr>
          <p:cNvSpPr txBox="1"/>
          <p:nvPr/>
        </p:nvSpPr>
        <p:spPr>
          <a:xfrm>
            <a:off x="0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https://google.github.io/styleguide/cppguide.html</a:t>
            </a:r>
          </a:p>
        </p:txBody>
      </p:sp>
    </p:spTree>
    <p:extLst>
      <p:ext uri="{BB962C8B-B14F-4D97-AF65-F5344CB8AC3E}">
        <p14:creationId xmlns:p14="http://schemas.microsoft.com/office/powerpoint/2010/main" val="100321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429F2A-3730-4E80-8830-8511907E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Forward Declarations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16B798-EF54-47CE-BA67-3AB3074A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Avoid using forward declarations.</a:t>
            </a:r>
          </a:p>
          <a:p>
            <a:r>
              <a:rPr lang="en-US" altLang="zh-TW" dirty="0"/>
              <a:t>A "forward declaration" is a declaration of an entity without an associated definition.</a:t>
            </a:r>
          </a:p>
          <a:p>
            <a:r>
              <a:rPr lang="en-US" altLang="zh-TW" dirty="0"/>
              <a:t>Technically, the following code can be compiled properly, but you may not find the exact function definition of </a:t>
            </a:r>
            <a:r>
              <a:rPr lang="en-US" altLang="zh-TW" b="1" dirty="0" err="1"/>
              <a:t>axb</a:t>
            </a:r>
            <a:r>
              <a:rPr lang="en-US" altLang="zh-TW" dirty="0"/>
              <a:t> and It would cause linking error.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BC503FE-D354-437B-A921-BC73E3521BDB}"/>
              </a:ext>
            </a:extLst>
          </p:cNvPr>
          <p:cNvSpPr txBox="1"/>
          <p:nvPr/>
        </p:nvSpPr>
        <p:spPr>
          <a:xfrm>
            <a:off x="838200" y="4345243"/>
            <a:ext cx="91838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 03-forward_declaration.cpp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g++ -c 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cpp_tutorial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/10-coding_style/03-forward_declaration.cpp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axb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*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axb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 b);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160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1174</Words>
  <Application>Microsoft Office PowerPoint</Application>
  <PresentationFormat>寬螢幕</PresentationFormat>
  <Paragraphs>132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佈景主題</vt:lpstr>
      <vt:lpstr>程式設計一</vt:lpstr>
      <vt:lpstr>Indentation Style</vt:lpstr>
      <vt:lpstr>K &amp; R Style</vt:lpstr>
      <vt:lpstr>K &amp; R Style</vt:lpstr>
      <vt:lpstr>Allman Style</vt:lpstr>
      <vt:lpstr>Comparison</vt:lpstr>
      <vt:lpstr>Google C++ Style Guide</vt:lpstr>
      <vt:lpstr>Header Files</vt:lpstr>
      <vt:lpstr>Forward Declarations</vt:lpstr>
      <vt:lpstr>Names and Order of Includes</vt:lpstr>
      <vt:lpstr>Header Guard</vt:lpstr>
      <vt:lpstr>Header Guard</vt:lpstr>
      <vt:lpstr>Namespaces</vt:lpstr>
      <vt:lpstr>Casting</vt:lpstr>
      <vt:lpstr>Naming</vt:lpstr>
      <vt:lpstr>Naming</vt:lpstr>
      <vt:lpstr>Formatting</vt:lpstr>
      <vt:lpstr>Formatting in code-server</vt:lpstr>
      <vt:lpstr>Formatting in code-server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程式設計一</dc:title>
  <dc:creator>陳二中</dc:creator>
  <cp:lastModifiedBy>陳二中</cp:lastModifiedBy>
  <cp:revision>197</cp:revision>
  <dcterms:created xsi:type="dcterms:W3CDTF">2021-09-01T05:51:37Z</dcterms:created>
  <dcterms:modified xsi:type="dcterms:W3CDTF">2021-11-23T14:25:12Z</dcterms:modified>
</cp:coreProperties>
</file>